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96325" cy="15087600"/>
  <p:notesSz cx="6858000" cy="9144000"/>
  <p:defaultTextStyle>
    <a:defPPr>
      <a:defRPr lang="en-US"/>
    </a:defPPr>
    <a:lvl1pPr marL="0" algn="l" defTabSz="457154" rtl="0" eaLnBrk="1" latinLnBrk="0" hangingPunct="1">
      <a:defRPr sz="1799" kern="1200">
        <a:solidFill>
          <a:schemeClr val="tx1"/>
        </a:solidFill>
        <a:latin typeface="+mn-lt"/>
        <a:ea typeface="+mn-ea"/>
        <a:cs typeface="+mn-cs"/>
      </a:defRPr>
    </a:lvl1pPr>
    <a:lvl2pPr marL="457154" algn="l" defTabSz="457154" rtl="0" eaLnBrk="1" latinLnBrk="0" hangingPunct="1">
      <a:defRPr sz="1799" kern="1200">
        <a:solidFill>
          <a:schemeClr val="tx1"/>
        </a:solidFill>
        <a:latin typeface="+mn-lt"/>
        <a:ea typeface="+mn-ea"/>
        <a:cs typeface="+mn-cs"/>
      </a:defRPr>
    </a:lvl2pPr>
    <a:lvl3pPr marL="914308" algn="l" defTabSz="457154" rtl="0" eaLnBrk="1" latinLnBrk="0" hangingPunct="1">
      <a:defRPr sz="1799" kern="1200">
        <a:solidFill>
          <a:schemeClr val="tx1"/>
        </a:solidFill>
        <a:latin typeface="+mn-lt"/>
        <a:ea typeface="+mn-ea"/>
        <a:cs typeface="+mn-cs"/>
      </a:defRPr>
    </a:lvl3pPr>
    <a:lvl4pPr marL="1371461" algn="l" defTabSz="457154" rtl="0" eaLnBrk="1" latinLnBrk="0" hangingPunct="1">
      <a:defRPr sz="1799" kern="1200">
        <a:solidFill>
          <a:schemeClr val="tx1"/>
        </a:solidFill>
        <a:latin typeface="+mn-lt"/>
        <a:ea typeface="+mn-ea"/>
        <a:cs typeface="+mn-cs"/>
      </a:defRPr>
    </a:lvl4pPr>
    <a:lvl5pPr marL="1828615" algn="l" defTabSz="457154" rtl="0" eaLnBrk="1" latinLnBrk="0" hangingPunct="1">
      <a:defRPr sz="1799" kern="1200">
        <a:solidFill>
          <a:schemeClr val="tx1"/>
        </a:solidFill>
        <a:latin typeface="+mn-lt"/>
        <a:ea typeface="+mn-ea"/>
        <a:cs typeface="+mn-cs"/>
      </a:defRPr>
    </a:lvl5pPr>
    <a:lvl6pPr marL="2285769" algn="l" defTabSz="457154" rtl="0" eaLnBrk="1" latinLnBrk="0" hangingPunct="1">
      <a:defRPr sz="1799" kern="1200">
        <a:solidFill>
          <a:schemeClr val="tx1"/>
        </a:solidFill>
        <a:latin typeface="+mn-lt"/>
        <a:ea typeface="+mn-ea"/>
        <a:cs typeface="+mn-cs"/>
      </a:defRPr>
    </a:lvl6pPr>
    <a:lvl7pPr marL="2742923" algn="l" defTabSz="457154" rtl="0" eaLnBrk="1" latinLnBrk="0" hangingPunct="1">
      <a:defRPr sz="1799" kern="1200">
        <a:solidFill>
          <a:schemeClr val="tx1"/>
        </a:solidFill>
        <a:latin typeface="+mn-lt"/>
        <a:ea typeface="+mn-ea"/>
        <a:cs typeface="+mn-cs"/>
      </a:defRPr>
    </a:lvl7pPr>
    <a:lvl8pPr marL="3200077" algn="l" defTabSz="457154" rtl="0" eaLnBrk="1" latinLnBrk="0" hangingPunct="1">
      <a:defRPr sz="1799" kern="1200">
        <a:solidFill>
          <a:schemeClr val="tx1"/>
        </a:solidFill>
        <a:latin typeface="+mn-lt"/>
        <a:ea typeface="+mn-ea"/>
        <a:cs typeface="+mn-cs"/>
      </a:defRPr>
    </a:lvl8pPr>
    <a:lvl9pPr marL="3657230" algn="l" defTabSz="457154"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0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p:scale>
          <a:sx n="34" d="100"/>
          <a:sy n="34" d="100"/>
        </p:scale>
        <p:origin x="1528" y="7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2469198"/>
            <a:ext cx="18186876" cy="5252720"/>
          </a:xfrm>
        </p:spPr>
        <p:txBody>
          <a:bodyPr anchor="b"/>
          <a:lstStyle>
            <a:lvl1pPr algn="ctr">
              <a:defRPr sz="13200"/>
            </a:lvl1pPr>
          </a:lstStyle>
          <a:p>
            <a:r>
              <a:rPr lang="en-US"/>
              <a:t>Click to edit Master title style</a:t>
            </a:r>
            <a:endParaRPr lang="en-US" dirty="0"/>
          </a:p>
        </p:txBody>
      </p:sp>
      <p:sp>
        <p:nvSpPr>
          <p:cNvPr id="3" name="Subtitle 2"/>
          <p:cNvSpPr>
            <a:spLocks noGrp="1"/>
          </p:cNvSpPr>
          <p:nvPr>
            <p:ph type="subTitle" idx="1"/>
          </p:nvPr>
        </p:nvSpPr>
        <p:spPr>
          <a:xfrm>
            <a:off x="2674541" y="7924484"/>
            <a:ext cx="16047244" cy="3642677"/>
          </a:xfrm>
        </p:spPr>
        <p:txBody>
          <a:bodyPr/>
          <a:lstStyle>
            <a:lvl1pPr marL="0" indent="0" algn="ctr">
              <a:buNone/>
              <a:defRPr sz="5280"/>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E04386-623F-4DA1-9E76-769D6E58672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236667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04386-623F-4DA1-9E76-769D6E58672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325260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7" y="803276"/>
            <a:ext cx="4613583" cy="127860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998" y="803276"/>
            <a:ext cx="13573294" cy="127860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04386-623F-4DA1-9E76-769D6E58672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235253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04386-623F-4DA1-9E76-769D6E58672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56554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4" y="3761426"/>
            <a:ext cx="18454330" cy="6276022"/>
          </a:xfrm>
        </p:spPr>
        <p:txBody>
          <a:bodyPr anchor="b"/>
          <a:lstStyle>
            <a:lvl1pPr>
              <a:defRPr sz="13200"/>
            </a:lvl1pPr>
          </a:lstStyle>
          <a:p>
            <a:r>
              <a:rPr lang="en-US"/>
              <a:t>Click to edit Master title style</a:t>
            </a:r>
            <a:endParaRPr lang="en-US" dirty="0"/>
          </a:p>
        </p:txBody>
      </p:sp>
      <p:sp>
        <p:nvSpPr>
          <p:cNvPr id="3" name="Text Placeholder 2"/>
          <p:cNvSpPr>
            <a:spLocks noGrp="1"/>
          </p:cNvSpPr>
          <p:nvPr>
            <p:ph type="body" idx="1"/>
          </p:nvPr>
        </p:nvSpPr>
        <p:spPr>
          <a:xfrm>
            <a:off x="1459854" y="10096821"/>
            <a:ext cx="18454330" cy="3300412"/>
          </a:xfrm>
        </p:spPr>
        <p:txBody>
          <a:bodyPr/>
          <a:lstStyle>
            <a:lvl1pPr marL="0" indent="0">
              <a:buNone/>
              <a:defRPr sz="5280">
                <a:solidFill>
                  <a:schemeClr val="tx1"/>
                </a:solidFill>
              </a:defRPr>
            </a:lvl1pPr>
            <a:lvl2pPr marL="1005840" indent="0">
              <a:buNone/>
              <a:defRPr sz="4400">
                <a:solidFill>
                  <a:schemeClr val="tx1">
                    <a:tint val="75000"/>
                  </a:schemeClr>
                </a:solidFill>
              </a:defRPr>
            </a:lvl2pPr>
            <a:lvl3pPr marL="2011680" indent="0">
              <a:buNone/>
              <a:defRPr sz="3960">
                <a:solidFill>
                  <a:schemeClr val="tx1">
                    <a:tint val="75000"/>
                  </a:schemeClr>
                </a:solidFill>
              </a:defRPr>
            </a:lvl3pPr>
            <a:lvl4pPr marL="3017520" indent="0">
              <a:buNone/>
              <a:defRPr sz="3520">
                <a:solidFill>
                  <a:schemeClr val="tx1">
                    <a:tint val="75000"/>
                  </a:schemeClr>
                </a:solidFill>
              </a:defRPr>
            </a:lvl4pPr>
            <a:lvl5pPr marL="4023360" indent="0">
              <a:buNone/>
              <a:defRPr sz="3520">
                <a:solidFill>
                  <a:schemeClr val="tx1">
                    <a:tint val="75000"/>
                  </a:schemeClr>
                </a:solidFill>
              </a:defRPr>
            </a:lvl5pPr>
            <a:lvl6pPr marL="5029200" indent="0">
              <a:buNone/>
              <a:defRPr sz="3520">
                <a:solidFill>
                  <a:schemeClr val="tx1">
                    <a:tint val="75000"/>
                  </a:schemeClr>
                </a:solidFill>
              </a:defRPr>
            </a:lvl6pPr>
            <a:lvl7pPr marL="6035040" indent="0">
              <a:buNone/>
              <a:defRPr sz="3520">
                <a:solidFill>
                  <a:schemeClr val="tx1">
                    <a:tint val="75000"/>
                  </a:schemeClr>
                </a:solidFill>
              </a:defRPr>
            </a:lvl7pPr>
            <a:lvl8pPr marL="7040880" indent="0">
              <a:buNone/>
              <a:defRPr sz="3520">
                <a:solidFill>
                  <a:schemeClr val="tx1">
                    <a:tint val="75000"/>
                  </a:schemeClr>
                </a:solidFill>
              </a:defRPr>
            </a:lvl8pPr>
            <a:lvl9pPr marL="8046720" indent="0">
              <a:buNone/>
              <a:defRPr sz="3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E04386-623F-4DA1-9E76-769D6E586728}"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18633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997" y="4016376"/>
            <a:ext cx="9093438" cy="9572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31890" y="4016376"/>
            <a:ext cx="9093438" cy="9572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E04386-623F-4DA1-9E76-769D6E586728}"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24398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803278"/>
            <a:ext cx="18454330" cy="29162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787" y="3698559"/>
            <a:ext cx="9051647" cy="1812607"/>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4" name="Content Placeholder 3"/>
          <p:cNvSpPr>
            <a:spLocks noGrp="1"/>
          </p:cNvSpPr>
          <p:nvPr>
            <p:ph sz="half" idx="2"/>
          </p:nvPr>
        </p:nvSpPr>
        <p:spPr>
          <a:xfrm>
            <a:off x="1473787" y="5511166"/>
            <a:ext cx="9051647" cy="81060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31892" y="3698559"/>
            <a:ext cx="9096224" cy="1812607"/>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Edit Master text styles</a:t>
            </a:r>
          </a:p>
        </p:txBody>
      </p:sp>
      <p:sp>
        <p:nvSpPr>
          <p:cNvPr id="6" name="Content Placeholder 5"/>
          <p:cNvSpPr>
            <a:spLocks noGrp="1"/>
          </p:cNvSpPr>
          <p:nvPr>
            <p:ph sz="quarter" idx="4"/>
          </p:nvPr>
        </p:nvSpPr>
        <p:spPr>
          <a:xfrm>
            <a:off x="10831892" y="5511166"/>
            <a:ext cx="9096224" cy="81060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E04386-623F-4DA1-9E76-769D6E586728}"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19247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E04386-623F-4DA1-9E76-769D6E586728}"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253887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04386-623F-4DA1-9E76-769D6E586728}"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44664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5" y="1005840"/>
            <a:ext cx="6900871" cy="3520440"/>
          </a:xfrm>
        </p:spPr>
        <p:txBody>
          <a:bodyPr anchor="b"/>
          <a:lstStyle>
            <a:lvl1pPr>
              <a:defRPr sz="7040"/>
            </a:lvl1pPr>
          </a:lstStyle>
          <a:p>
            <a:r>
              <a:rPr lang="en-US"/>
              <a:t>Click to edit Master title style</a:t>
            </a:r>
            <a:endParaRPr lang="en-US" dirty="0"/>
          </a:p>
        </p:txBody>
      </p:sp>
      <p:sp>
        <p:nvSpPr>
          <p:cNvPr id="3" name="Content Placeholder 2"/>
          <p:cNvSpPr>
            <a:spLocks noGrp="1"/>
          </p:cNvSpPr>
          <p:nvPr>
            <p:ph idx="1"/>
          </p:nvPr>
        </p:nvSpPr>
        <p:spPr>
          <a:xfrm>
            <a:off x="9096226" y="2172339"/>
            <a:ext cx="10831890" cy="10721975"/>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785" y="4526281"/>
            <a:ext cx="6900871" cy="8385493"/>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Edit Master text styles</a:t>
            </a:r>
          </a:p>
        </p:txBody>
      </p:sp>
      <p:sp>
        <p:nvSpPr>
          <p:cNvPr id="5" name="Date Placeholder 4"/>
          <p:cNvSpPr>
            <a:spLocks noGrp="1"/>
          </p:cNvSpPr>
          <p:nvPr>
            <p:ph type="dt" sz="half" idx="10"/>
          </p:nvPr>
        </p:nvSpPr>
        <p:spPr/>
        <p:txBody>
          <a:bodyPr/>
          <a:lstStyle/>
          <a:p>
            <a:fld id="{FAE04386-623F-4DA1-9E76-769D6E586728}"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298423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5" y="1005840"/>
            <a:ext cx="6900871" cy="3520440"/>
          </a:xfrm>
        </p:spPr>
        <p:txBody>
          <a:bodyPr anchor="b"/>
          <a:lstStyle>
            <a:lvl1pPr>
              <a:defRPr sz="7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6226" y="2172339"/>
            <a:ext cx="10831890" cy="10721975"/>
          </a:xfrm>
        </p:spPr>
        <p:txBody>
          <a:bodyPr anchor="t"/>
          <a:lstStyle>
            <a:lvl1pPr marL="0" indent="0">
              <a:buNone/>
              <a:defRPr sz="7040"/>
            </a:lvl1pPr>
            <a:lvl2pPr marL="1005840" indent="0">
              <a:buNone/>
              <a:defRPr sz="6160"/>
            </a:lvl2pPr>
            <a:lvl3pPr marL="2011680" indent="0">
              <a:buNone/>
              <a:defRPr sz="5280"/>
            </a:lvl3pPr>
            <a:lvl4pPr marL="3017520" indent="0">
              <a:buNone/>
              <a:defRPr sz="4400"/>
            </a:lvl4pPr>
            <a:lvl5pPr marL="4023360" indent="0">
              <a:buNone/>
              <a:defRPr sz="4400"/>
            </a:lvl5pPr>
            <a:lvl6pPr marL="5029200" indent="0">
              <a:buNone/>
              <a:defRPr sz="4400"/>
            </a:lvl6pPr>
            <a:lvl7pPr marL="6035040" indent="0">
              <a:buNone/>
              <a:defRPr sz="4400"/>
            </a:lvl7pPr>
            <a:lvl8pPr marL="7040880" indent="0">
              <a:buNone/>
              <a:defRPr sz="4400"/>
            </a:lvl8pPr>
            <a:lvl9pPr marL="8046720" indent="0">
              <a:buNone/>
              <a:defRPr sz="4400"/>
            </a:lvl9pPr>
          </a:lstStyle>
          <a:p>
            <a:r>
              <a:rPr lang="en-US"/>
              <a:t>Click icon to add picture</a:t>
            </a:r>
            <a:endParaRPr lang="en-US" dirty="0"/>
          </a:p>
        </p:txBody>
      </p:sp>
      <p:sp>
        <p:nvSpPr>
          <p:cNvPr id="4" name="Text Placeholder 3"/>
          <p:cNvSpPr>
            <a:spLocks noGrp="1"/>
          </p:cNvSpPr>
          <p:nvPr>
            <p:ph type="body" sz="half" idx="2"/>
          </p:nvPr>
        </p:nvSpPr>
        <p:spPr>
          <a:xfrm>
            <a:off x="1473785" y="4526281"/>
            <a:ext cx="6900871" cy="8385493"/>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Edit Master text styles</a:t>
            </a:r>
          </a:p>
        </p:txBody>
      </p:sp>
      <p:sp>
        <p:nvSpPr>
          <p:cNvPr id="5" name="Date Placeholder 4"/>
          <p:cNvSpPr>
            <a:spLocks noGrp="1"/>
          </p:cNvSpPr>
          <p:nvPr>
            <p:ph type="dt" sz="half" idx="10"/>
          </p:nvPr>
        </p:nvSpPr>
        <p:spPr/>
        <p:txBody>
          <a:bodyPr/>
          <a:lstStyle/>
          <a:p>
            <a:fld id="{FAE04386-623F-4DA1-9E76-769D6E586728}"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5976F-74ED-4945-9622-3A23A4768A10}" type="slidenum">
              <a:rPr lang="en-US" smtClean="0"/>
              <a:t>‹#›</a:t>
            </a:fld>
            <a:endParaRPr lang="en-US"/>
          </a:p>
        </p:txBody>
      </p:sp>
    </p:spTree>
    <p:extLst>
      <p:ext uri="{BB962C8B-B14F-4D97-AF65-F5344CB8AC3E}">
        <p14:creationId xmlns:p14="http://schemas.microsoft.com/office/powerpoint/2010/main" val="209342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803278"/>
            <a:ext cx="18454330" cy="29162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998" y="4016376"/>
            <a:ext cx="18454330" cy="957294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997" y="13983974"/>
            <a:ext cx="4814173" cy="803275"/>
          </a:xfrm>
          <a:prstGeom prst="rect">
            <a:avLst/>
          </a:prstGeom>
        </p:spPr>
        <p:txBody>
          <a:bodyPr vert="horz" lIns="91440" tIns="45720" rIns="91440" bIns="45720" rtlCol="0" anchor="ctr"/>
          <a:lstStyle>
            <a:lvl1pPr algn="l">
              <a:defRPr sz="2640">
                <a:solidFill>
                  <a:schemeClr val="tx1">
                    <a:tint val="75000"/>
                  </a:schemeClr>
                </a:solidFill>
              </a:defRPr>
            </a:lvl1pPr>
          </a:lstStyle>
          <a:p>
            <a:fld id="{FAE04386-623F-4DA1-9E76-769D6E586728}" type="datetimeFigureOut">
              <a:rPr lang="en-US" smtClean="0"/>
              <a:t>12/10/2018</a:t>
            </a:fld>
            <a:endParaRPr lang="en-US"/>
          </a:p>
        </p:txBody>
      </p:sp>
      <p:sp>
        <p:nvSpPr>
          <p:cNvPr id="5" name="Footer Placeholder 4"/>
          <p:cNvSpPr>
            <a:spLocks noGrp="1"/>
          </p:cNvSpPr>
          <p:nvPr>
            <p:ph type="ftr" sz="quarter" idx="3"/>
          </p:nvPr>
        </p:nvSpPr>
        <p:spPr>
          <a:xfrm>
            <a:off x="7087533" y="13983974"/>
            <a:ext cx="7221260" cy="803275"/>
          </a:xfrm>
          <a:prstGeom prst="rect">
            <a:avLst/>
          </a:prstGeom>
        </p:spPr>
        <p:txBody>
          <a:bodyPr vert="horz" lIns="91440" tIns="45720" rIns="91440" bIns="45720" rtlCol="0" anchor="ctr"/>
          <a:lstStyle>
            <a:lvl1pPr algn="ctr">
              <a:defRPr sz="26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6" y="13983974"/>
            <a:ext cx="4814173" cy="803275"/>
          </a:xfrm>
          <a:prstGeom prst="rect">
            <a:avLst/>
          </a:prstGeom>
        </p:spPr>
        <p:txBody>
          <a:bodyPr vert="horz" lIns="91440" tIns="45720" rIns="91440" bIns="45720" rtlCol="0" anchor="ctr"/>
          <a:lstStyle>
            <a:lvl1pPr algn="r">
              <a:defRPr sz="2640">
                <a:solidFill>
                  <a:schemeClr val="tx1">
                    <a:tint val="75000"/>
                  </a:schemeClr>
                </a:solidFill>
              </a:defRPr>
            </a:lvl1pPr>
          </a:lstStyle>
          <a:p>
            <a:fld id="{C8B5976F-74ED-4945-9622-3A23A4768A10}" type="slidenum">
              <a:rPr lang="en-US" smtClean="0"/>
              <a:t>‹#›</a:t>
            </a:fld>
            <a:endParaRPr lang="en-US"/>
          </a:p>
        </p:txBody>
      </p:sp>
    </p:spTree>
    <p:extLst>
      <p:ext uri="{BB962C8B-B14F-4D97-AF65-F5344CB8AC3E}">
        <p14:creationId xmlns:p14="http://schemas.microsoft.com/office/powerpoint/2010/main" val="1892417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1680"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8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60" indent="-502920" algn="l" defTabSz="2011680"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600" indent="-502920" algn="l" defTabSz="2011680"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8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2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6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80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medium.com/@shivambansal36/language-modelling-text-generation-using-lstms-deep-learning-for-nlp-ed36b224b275" TargetMode="External"/><Relationship Id="rId3" Type="http://schemas.openxmlformats.org/officeDocument/2006/relationships/image" Target="../media/image2.png"/><Relationship Id="rId7" Type="http://schemas.openxmlformats.org/officeDocument/2006/relationships/hyperlink" Target="https://medium.com/@datamonsters/artificial-neural-networks-for-natural-language-processing-part-1-64ca9ebfa3b2" TargetMode="External"/><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hyperlink" Target="https://qz.com/631497/mit-built-a-donald-trump-ai-twitter-bot-that-sounds-scarily-like-him/"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506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C47F-C67F-4A68-B3F9-2608F2B12113}"/>
              </a:ext>
            </a:extLst>
          </p:cNvPr>
          <p:cNvSpPr>
            <a:spLocks noGrp="1"/>
          </p:cNvSpPr>
          <p:nvPr>
            <p:ph type="ctrTitle"/>
          </p:nvPr>
        </p:nvSpPr>
        <p:spPr>
          <a:xfrm>
            <a:off x="4910010" y="119268"/>
            <a:ext cx="11576304" cy="795527"/>
          </a:xfrm>
        </p:spPr>
        <p:txBody>
          <a:bodyPr>
            <a:noAutofit/>
          </a:bodyPr>
          <a:lstStyle/>
          <a:p>
            <a:r>
              <a:rPr lang="en-US" sz="4000" b="1" dirty="0">
                <a:solidFill>
                  <a:schemeClr val="bg1"/>
                </a:solidFill>
                <a:latin typeface="Times New Roman" panose="02020603050405020304" pitchFamily="18" charset="0"/>
                <a:cs typeface="Times New Roman" panose="02020603050405020304" pitchFamily="18" charset="0"/>
              </a:rPr>
              <a:t>LSTM-based Conon O’Brien Twitter Bot</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EA799CE-3C92-4791-B5AA-BA1C175534F0}"/>
              </a:ext>
            </a:extLst>
          </p:cNvPr>
          <p:cNvSpPr>
            <a:spLocks noGrp="1"/>
          </p:cNvSpPr>
          <p:nvPr>
            <p:ph type="subTitle" idx="1"/>
          </p:nvPr>
        </p:nvSpPr>
        <p:spPr>
          <a:xfrm>
            <a:off x="8706360" y="954551"/>
            <a:ext cx="3349752" cy="997394"/>
          </a:xfrm>
        </p:spPr>
        <p:txBody>
          <a:bodyPr>
            <a:normAutofit/>
          </a:bodyPr>
          <a:lstStyle/>
          <a:p>
            <a:pPr>
              <a:lnSpc>
                <a:spcPct val="100000"/>
              </a:lnSpc>
            </a:pPr>
            <a:r>
              <a:rPr lang="en-US" sz="2400" b="1" dirty="0">
                <a:solidFill>
                  <a:schemeClr val="bg1"/>
                </a:solidFill>
                <a:latin typeface="Times New Roman" panose="02020603050405020304" pitchFamily="18" charset="0"/>
                <a:cs typeface="Times New Roman" panose="02020603050405020304" pitchFamily="18" charset="0"/>
              </a:rPr>
              <a:t>Fengdi Li</a:t>
            </a:r>
          </a:p>
        </p:txBody>
      </p:sp>
      <p:sp>
        <p:nvSpPr>
          <p:cNvPr id="4" name="Rectangle 3">
            <a:extLst>
              <a:ext uri="{FF2B5EF4-FFF2-40B4-BE49-F238E27FC236}">
                <a16:creationId xmlns:a16="http://schemas.microsoft.com/office/drawing/2014/main" id="{66ADAAE9-3BFE-48C0-BDC9-54F842948155}"/>
              </a:ext>
            </a:extLst>
          </p:cNvPr>
          <p:cNvSpPr/>
          <p:nvPr/>
        </p:nvSpPr>
        <p:spPr>
          <a:xfrm>
            <a:off x="9144359" y="1321112"/>
            <a:ext cx="2592569" cy="400110"/>
          </a:xfrm>
          <a:prstGeom prst="rect">
            <a:avLst/>
          </a:prstGeom>
        </p:spPr>
        <p:txBody>
          <a:bodyPr wrap="none">
            <a:spAutoFit/>
          </a:bodyPr>
          <a:lstStyle/>
          <a:p>
            <a:pPr>
              <a:lnSpc>
                <a:spcPct val="100000"/>
              </a:lnSpc>
            </a:pPr>
            <a:r>
              <a:rPr lang="en-US" sz="2000" dirty="0">
                <a:solidFill>
                  <a:schemeClr val="bg1"/>
                </a:solidFill>
                <a:latin typeface="Times New Roman" panose="02020603050405020304" pitchFamily="18" charset="0"/>
                <a:cs typeface="Times New Roman" panose="02020603050405020304" pitchFamily="18" charset="0"/>
              </a:rPr>
              <a:t>Georgetown University</a:t>
            </a:r>
          </a:p>
        </p:txBody>
      </p:sp>
      <p:pic>
        <p:nvPicPr>
          <p:cNvPr id="1026" name="Picture 2" descr="Related image">
            <a:extLst>
              <a:ext uri="{FF2B5EF4-FFF2-40B4-BE49-F238E27FC236}">
                <a16:creationId xmlns:a16="http://schemas.microsoft.com/office/drawing/2014/main" id="{87238F2F-AAF2-4877-85F1-23CD8943C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971" y="142418"/>
            <a:ext cx="1612777" cy="19014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1AC326D-4EFD-45E7-A5B9-7CA5BB333354}"/>
              </a:ext>
            </a:extLst>
          </p:cNvPr>
          <p:cNvSpPr/>
          <p:nvPr/>
        </p:nvSpPr>
        <p:spPr>
          <a:xfrm>
            <a:off x="626962" y="5428899"/>
            <a:ext cx="6185318" cy="1215741"/>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dirty="0"/>
              <a:t>Purpose</a:t>
            </a:r>
          </a:p>
          <a:p>
            <a:pPr algn="just"/>
            <a:r>
              <a:rPr lang="en-US" sz="1400" dirty="0"/>
              <a:t>Using artificial neural network method and natural language processing theories to create a text generation model, which is able to create readable tweets according to the writing style of Conon O’Brien using 2500 tweets collected from API.</a:t>
            </a:r>
          </a:p>
        </p:txBody>
      </p:sp>
      <p:sp>
        <p:nvSpPr>
          <p:cNvPr id="8" name="Rectangle 7">
            <a:extLst>
              <a:ext uri="{FF2B5EF4-FFF2-40B4-BE49-F238E27FC236}">
                <a16:creationId xmlns:a16="http://schemas.microsoft.com/office/drawing/2014/main" id="{4F5C072A-51EF-402D-8122-79F8822EC835}"/>
              </a:ext>
            </a:extLst>
          </p:cNvPr>
          <p:cNvSpPr/>
          <p:nvPr/>
        </p:nvSpPr>
        <p:spPr>
          <a:xfrm>
            <a:off x="626962" y="2258991"/>
            <a:ext cx="6185318" cy="2739729"/>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dirty="0"/>
              <a:t>Introduction</a:t>
            </a:r>
          </a:p>
          <a:p>
            <a:pPr marL="171450" indent="-171450" algn="just">
              <a:buFont typeface="Arial" panose="020B0604020202020204" pitchFamily="34" charset="0"/>
              <a:buChar char="•"/>
            </a:pPr>
            <a:r>
              <a:rPr lang="en-US" sz="1400" dirty="0"/>
              <a:t>Thanks to the continuous revolution of natural language processing and artificial intelligence techniques, smarter and smarter bots have been created for research and business purposes, including Apple Siri, Google Assistant, Amazon Alexa, etc. </a:t>
            </a:r>
          </a:p>
          <a:p>
            <a:pPr marL="171450" indent="-171450" algn="just">
              <a:buFont typeface="Arial" panose="020B0604020202020204" pitchFamily="34" charset="0"/>
              <a:buChar char="•"/>
            </a:pPr>
            <a:r>
              <a:rPr lang="en-US" sz="1400" dirty="0"/>
              <a:t>Donald Trump, the 45th and current President of the U.S., is famous for using Twitter (</a:t>
            </a:r>
            <a:r>
              <a:rPr lang="en-US" sz="1400" i="1" dirty="0"/>
              <a:t>@</a:t>
            </a:r>
            <a:r>
              <a:rPr lang="en-US" sz="1400" i="1" dirty="0" err="1"/>
              <a:t>realDonaldTrump</a:t>
            </a:r>
            <a:r>
              <a:rPr lang="en-US" sz="1400" dirty="0"/>
              <a:t>) to attract attention around the world, and mimicking Trump has become a favorite activity recently. </a:t>
            </a:r>
          </a:p>
          <a:p>
            <a:pPr marL="171450" indent="-171450" algn="just">
              <a:buFont typeface="Arial" panose="020B0604020202020204" pitchFamily="34" charset="0"/>
              <a:buChar char="•"/>
            </a:pPr>
            <a:r>
              <a:rPr lang="en-US" sz="1400" dirty="0"/>
              <a:t>Conan O'Brien (</a:t>
            </a:r>
            <a:r>
              <a:rPr lang="en-US" sz="1400" i="1" dirty="0"/>
              <a:t>@</a:t>
            </a:r>
            <a:r>
              <a:rPr lang="en-US" sz="1400" i="1" dirty="0" err="1"/>
              <a:t>ConanOBrien</a:t>
            </a:r>
            <a:r>
              <a:rPr lang="en-US" sz="1400" dirty="0"/>
              <a:t>), an American television host/comedian who is well known for hosting several late-night talk shows, has posted many funny tweets since 2010, create a twitter bot like him will bring joy to our life.</a:t>
            </a:r>
          </a:p>
        </p:txBody>
      </p:sp>
      <p:sp>
        <p:nvSpPr>
          <p:cNvPr id="9" name="Rectangle 8">
            <a:extLst>
              <a:ext uri="{FF2B5EF4-FFF2-40B4-BE49-F238E27FC236}">
                <a16:creationId xmlns:a16="http://schemas.microsoft.com/office/drawing/2014/main" id="{247832E8-1D54-401B-8879-FBC4CDFBDE12}"/>
              </a:ext>
            </a:extLst>
          </p:cNvPr>
          <p:cNvSpPr/>
          <p:nvPr/>
        </p:nvSpPr>
        <p:spPr>
          <a:xfrm>
            <a:off x="7277317" y="2256660"/>
            <a:ext cx="8385508" cy="8944740"/>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dirty="0"/>
              <a:t>Result</a:t>
            </a:r>
            <a:endParaRPr lang="en-US" altLang="zh-CN" sz="1400" b="1" dirty="0"/>
          </a:p>
          <a:p>
            <a:pPr marL="285750" indent="-285750" algn="just">
              <a:buFont typeface="Arial" panose="020B0604020202020204" pitchFamily="34" charset="0"/>
              <a:buChar char="•"/>
            </a:pPr>
            <a:r>
              <a:rPr lang="en-US" altLang="zh-CN" sz="1400" dirty="0"/>
              <a:t>At the 60 (last) epoch, the training model has a comparably minimum cross entropy of 1.9419 </a:t>
            </a:r>
          </a:p>
          <a:p>
            <a:endParaRPr lang="en-US" altLang="zh-CN" sz="1400" b="1" dirty="0"/>
          </a:p>
          <a:p>
            <a:endParaRPr lang="en-US" altLang="zh-CN" sz="1400" b="1" dirty="0"/>
          </a:p>
          <a:p>
            <a:pPr algn="just"/>
            <a:endParaRPr lang="en-US" altLang="zh-CN" sz="1400" b="1" dirty="0"/>
          </a:p>
          <a:p>
            <a:pPr marL="285750" indent="-285750" algn="just">
              <a:buFont typeface="Arial" panose="020B0604020202020204" pitchFamily="34" charset="0"/>
              <a:buChar char="•"/>
            </a:pPr>
            <a:r>
              <a:rPr lang="en-US" altLang="zh-CN" sz="1400" dirty="0"/>
              <a:t>To test the tweet generation function of the model</a:t>
            </a:r>
            <a:r>
              <a:rPr lang="en-US" altLang="zh-CN" sz="1400"/>
              <a:t>, 20 </a:t>
            </a:r>
            <a:r>
              <a:rPr lang="en-US" altLang="zh-CN" sz="1400" dirty="0"/>
              <a:t>pairs of common start words were given as the input to feed the text generation function using the model, and the length of the generated sentence will be automatedly set based on the end of sentence token trained in the model.</a:t>
            </a:r>
          </a:p>
          <a:p>
            <a:pPr marL="285750" indent="-285750" algn="just">
              <a:buFont typeface="Arial" panose="020B0604020202020204" pitchFamily="34" charset="0"/>
              <a:buChar char="•"/>
            </a:pPr>
            <a:endParaRPr lang="en-US" altLang="zh-CN" sz="1400" dirty="0"/>
          </a:p>
          <a:p>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p:txBody>
      </p:sp>
      <p:sp>
        <p:nvSpPr>
          <p:cNvPr id="10" name="Rectangle 9">
            <a:extLst>
              <a:ext uri="{FF2B5EF4-FFF2-40B4-BE49-F238E27FC236}">
                <a16:creationId xmlns:a16="http://schemas.microsoft.com/office/drawing/2014/main" id="{B167C1B9-DE2C-468C-8DF0-541B52BCC62B}"/>
              </a:ext>
            </a:extLst>
          </p:cNvPr>
          <p:cNvSpPr/>
          <p:nvPr/>
        </p:nvSpPr>
        <p:spPr>
          <a:xfrm>
            <a:off x="626962" y="7074819"/>
            <a:ext cx="6185318" cy="7500994"/>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dirty="0"/>
              <a:t>Methodology</a:t>
            </a:r>
          </a:p>
          <a:p>
            <a:pPr marL="171450" indent="-171450" algn="just">
              <a:buFont typeface="Arial" panose="020B0604020202020204" pitchFamily="34" charset="0"/>
              <a:buChar char="•"/>
            </a:pPr>
            <a:r>
              <a:rPr lang="en-US" sz="1400" dirty="0"/>
              <a:t>In human languages, words in a sentence are mutually connected, and their meanings are also derived from the overall context. Which means it is crucial to producing real conversation based on previous words and sentences. </a:t>
            </a:r>
          </a:p>
          <a:p>
            <a:pPr marL="171450" indent="-171450" algn="just">
              <a:buFont typeface="Arial" panose="020B0604020202020204" pitchFamily="34" charset="0"/>
              <a:buChar char="•"/>
            </a:pPr>
            <a:r>
              <a:rPr lang="en-US" sz="1400" dirty="0"/>
              <a:t>A recurrent neural network (RNN), unlike a typical feedforward neural network, ‘is a variant of a recursive artificial neural network in which connections between neurons make a directed cycle.’  It means that predicted target not only depends on the current inputs but also on the previous net weights and outputs. To accomplish this, a special RNN architecture named Long Short-Term Memory (LSTM) is designed to model temporal sequences and their long-range dependencies more accurately than conventional RNNs. </a:t>
            </a:r>
          </a:p>
          <a:p>
            <a:pPr marL="171450" indent="-171450" algn="just">
              <a:buFont typeface="Arial" panose="020B0604020202020204" pitchFamily="34" charset="0"/>
              <a:buChar char="•"/>
            </a:pPr>
            <a:endParaRPr lang="en-US" sz="1400" dirty="0"/>
          </a:p>
          <a:p>
            <a:pPr marL="171450" indent="-171450" algn="just">
              <a:buFont typeface="Arial" panose="020B0604020202020204" pitchFamily="34" charset="0"/>
              <a:buChar char="•"/>
            </a:pPr>
            <a:endParaRPr lang="en-US" sz="1400" dirty="0"/>
          </a:p>
          <a:p>
            <a:pPr marL="171450" indent="-171450" algn="just">
              <a:buFont typeface="Arial" panose="020B0604020202020204" pitchFamily="34" charset="0"/>
              <a:buChar char="•"/>
            </a:pPr>
            <a:endParaRPr lang="en-US" sz="1400" dirty="0"/>
          </a:p>
          <a:p>
            <a:pPr marL="171450" indent="-171450" algn="just">
              <a:buFont typeface="Arial" panose="020B0604020202020204" pitchFamily="34" charset="0"/>
              <a:buChar char="•"/>
            </a:pPr>
            <a:endParaRPr lang="en-US" sz="1400" dirty="0"/>
          </a:p>
          <a:p>
            <a:pPr marL="171450" indent="-171450" algn="just">
              <a:buFont typeface="Arial" panose="020B0604020202020204" pitchFamily="34" charset="0"/>
              <a:buChar char="•"/>
            </a:pPr>
            <a:endParaRPr lang="en-US" sz="1400" dirty="0"/>
          </a:p>
          <a:p>
            <a:pPr marL="171450" indent="-171450" algn="just">
              <a:buFont typeface="Arial" panose="020B0604020202020204" pitchFamily="34" charset="0"/>
              <a:buChar char="•"/>
            </a:pPr>
            <a:endParaRPr lang="en-US" sz="1400" dirty="0"/>
          </a:p>
          <a:p>
            <a:pPr marL="171450" indent="-171450" algn="just">
              <a:buFont typeface="Arial" panose="020B0604020202020204" pitchFamily="34" charset="0"/>
              <a:buChar char="•"/>
            </a:pPr>
            <a:endParaRPr lang="en-US" sz="1400" dirty="0"/>
          </a:p>
          <a:p>
            <a:pPr marL="171450" indent="-171450" algn="just">
              <a:buFont typeface="Arial" panose="020B0604020202020204" pitchFamily="34" charset="0"/>
              <a:buChar char="•"/>
            </a:pPr>
            <a:r>
              <a:rPr lang="en-US" sz="1400" dirty="0"/>
              <a:t>In this study, the LSTM-based model was trained on every tokenized N-gram in O’Brien’s tweets, which are produced after lower-case conversion, punctuation encoding correction, adding end-of-sentence marker, correcting unusual typographical error, and  tokenization.</a:t>
            </a:r>
          </a:p>
          <a:p>
            <a:pPr marL="171450" indent="-171450" algn="just">
              <a:buFont typeface="Arial" panose="020B0604020202020204" pitchFamily="34" charset="0"/>
              <a:buChar char="•"/>
            </a:pPr>
            <a:r>
              <a:rPr lang="en-US" sz="1400" dirty="0"/>
              <a:t>The inputs took sequences of first n words in each processed tweets, where each n = 1, 2, 3, … , length N, respectively, then added padding to ensure each input has the same length as the maximum word length in the dataset, while the outputs, known as label, are the next word of the N-gram.</a:t>
            </a:r>
          </a:p>
          <a:p>
            <a:pPr marL="171450" indent="-171450" algn="just">
              <a:buFont typeface="Arial" panose="020B0604020202020204" pitchFamily="34" charset="0"/>
              <a:buChar char="•"/>
            </a:pPr>
            <a:r>
              <a:rPr lang="en-US" sz="1400" dirty="0"/>
              <a:t>The model first embeds words in a 16-dimensional space, then calculates an optimized neural net, which has 150 LSTM units combined with a 10% recurrent state and a 10% input/output dropout ratio. And it will predict the best possible next word one by one. </a:t>
            </a:r>
          </a:p>
          <a:p>
            <a:pPr marL="171450" indent="-171450" algn="just">
              <a:buFont typeface="Arial" panose="020B0604020202020204" pitchFamily="34" charset="0"/>
              <a:buChar char="•"/>
            </a:pPr>
            <a:r>
              <a:rPr lang="en-US" sz="1400" dirty="0"/>
              <a:t>A function was created using this model to generate a sentence with given start word(s) mimicking his tweeting style, and the length of each result is also automatically defined by the model.</a:t>
            </a:r>
          </a:p>
        </p:txBody>
      </p:sp>
      <p:pic>
        <p:nvPicPr>
          <p:cNvPr id="13" name="Picture 12" descr="A picture containing object, clock&#10;&#10;Description automatically generated">
            <a:extLst>
              <a:ext uri="{FF2B5EF4-FFF2-40B4-BE49-F238E27FC236}">
                <a16:creationId xmlns:a16="http://schemas.microsoft.com/office/drawing/2014/main" id="{A9141D41-1BF5-4821-A086-C5C9F86DB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457" y="9573933"/>
            <a:ext cx="2362987" cy="1483261"/>
          </a:xfrm>
          <a:prstGeom prst="rect">
            <a:avLst/>
          </a:prstGeom>
        </p:spPr>
      </p:pic>
      <p:pic>
        <p:nvPicPr>
          <p:cNvPr id="14" name="Picture 13" descr="A close up of a logo&#10;&#10;Description automatically generated">
            <a:extLst>
              <a:ext uri="{FF2B5EF4-FFF2-40B4-BE49-F238E27FC236}">
                <a16:creationId xmlns:a16="http://schemas.microsoft.com/office/drawing/2014/main" id="{B7FEE98A-51D6-4658-A955-235E12353A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810" y="9866566"/>
            <a:ext cx="2689811" cy="1190628"/>
          </a:xfrm>
          <a:prstGeom prst="rect">
            <a:avLst/>
          </a:prstGeom>
        </p:spPr>
      </p:pic>
      <p:graphicFrame>
        <p:nvGraphicFramePr>
          <p:cNvPr id="17" name="Table 16">
            <a:extLst>
              <a:ext uri="{FF2B5EF4-FFF2-40B4-BE49-F238E27FC236}">
                <a16:creationId xmlns:a16="http://schemas.microsoft.com/office/drawing/2014/main" id="{85B62F19-27A5-4EA9-8217-3B89E8BCFC92}"/>
              </a:ext>
            </a:extLst>
          </p:cNvPr>
          <p:cNvGraphicFramePr>
            <a:graphicFrameLocks noGrp="1"/>
          </p:cNvGraphicFramePr>
          <p:nvPr>
            <p:extLst>
              <p:ext uri="{D42A27DB-BD31-4B8C-83A1-F6EECF244321}">
                <p14:modId xmlns:p14="http://schemas.microsoft.com/office/powerpoint/2010/main" val="2116736362"/>
              </p:ext>
            </p:extLst>
          </p:nvPr>
        </p:nvGraphicFramePr>
        <p:xfrm>
          <a:off x="7672153" y="4341836"/>
          <a:ext cx="7595836" cy="6560820"/>
        </p:xfrm>
        <a:graphic>
          <a:graphicData uri="http://schemas.openxmlformats.org/drawingml/2006/table">
            <a:tbl>
              <a:tblPr firstRow="1" bandRow="1">
                <a:tableStyleId>{5C22544A-7EE6-4342-B048-85BDC9FD1C3A}</a:tableStyleId>
              </a:tblPr>
              <a:tblGrid>
                <a:gridCol w="624723">
                  <a:extLst>
                    <a:ext uri="{9D8B030D-6E8A-4147-A177-3AD203B41FA5}">
                      <a16:colId xmlns:a16="http://schemas.microsoft.com/office/drawing/2014/main" val="3061260637"/>
                    </a:ext>
                  </a:extLst>
                </a:gridCol>
                <a:gridCol w="6971113">
                  <a:extLst>
                    <a:ext uri="{9D8B030D-6E8A-4147-A177-3AD203B41FA5}">
                      <a16:colId xmlns:a16="http://schemas.microsoft.com/office/drawing/2014/main" val="2366333829"/>
                    </a:ext>
                  </a:extLst>
                </a:gridCol>
              </a:tblGrid>
              <a:tr h="397262">
                <a:tc>
                  <a:txBody>
                    <a:bodyPr/>
                    <a:lstStyle/>
                    <a:p>
                      <a:pPr algn="ctr" fontAlgn="b"/>
                      <a:r>
                        <a:rPr lang="en-US" sz="1400" b="1" i="0" u="none" strike="noStrike" dirty="0">
                          <a:solidFill>
                            <a:schemeClr val="bg1"/>
                          </a:solidFill>
                          <a:effectLst/>
                          <a:latin typeface="Calibri" panose="020F0502020204030204" pitchFamily="34" charset="0"/>
                        </a:rPr>
                        <a:t>Start</a:t>
                      </a:r>
                      <a:r>
                        <a:rPr lang="en-US" sz="1400" b="1" i="0" u="none" strike="noStrike" dirty="0">
                          <a:solidFill>
                            <a:srgbClr val="000000"/>
                          </a:solidFill>
                          <a:effectLst/>
                          <a:latin typeface="Calibri" panose="020F0502020204030204" pitchFamily="34" charset="0"/>
                        </a:rPr>
                        <a:t> </a:t>
                      </a:r>
                      <a:r>
                        <a:rPr lang="en-US" sz="1400" b="1" i="0" u="none" strike="noStrike" dirty="0">
                          <a:solidFill>
                            <a:schemeClr val="bg1"/>
                          </a:solidFill>
                          <a:effectLst/>
                          <a:latin typeface="Calibri" panose="020F0502020204030204" pitchFamily="34" charset="0"/>
                        </a:rPr>
                        <a:t>Word(s)</a:t>
                      </a:r>
                    </a:p>
                  </a:txBody>
                  <a:tcPr marL="7620" marR="7620" marT="7620" marB="0" anchor="ctr">
                    <a:solidFill>
                      <a:srgbClr val="40506F"/>
                    </a:solidFill>
                  </a:tcPr>
                </a:tc>
                <a:tc>
                  <a:txBody>
                    <a:bodyPr/>
                    <a:lstStyle/>
                    <a:p>
                      <a:pPr algn="ctr" fontAlgn="b"/>
                      <a:r>
                        <a:rPr lang="en-US" sz="1400" b="1" i="0" u="none" strike="noStrike" dirty="0">
                          <a:solidFill>
                            <a:schemeClr val="bg1"/>
                          </a:solidFill>
                          <a:effectLst/>
                          <a:latin typeface="Calibri" panose="020F0502020204030204" pitchFamily="34" charset="0"/>
                        </a:rPr>
                        <a:t>Generated Text</a:t>
                      </a:r>
                    </a:p>
                  </a:txBody>
                  <a:tcPr marL="7620" marR="7620" marT="7620" marB="0" anchor="ctr">
                    <a:solidFill>
                      <a:srgbClr val="40506F"/>
                    </a:solidFill>
                  </a:tcPr>
                </a:tc>
                <a:extLst>
                  <a:ext uri="{0D108BD9-81ED-4DB2-BD59-A6C34878D82A}">
                    <a16:rowId xmlns:a16="http://schemas.microsoft.com/office/drawing/2014/main" val="2546593187"/>
                  </a:ext>
                </a:extLst>
              </a:tr>
              <a:tr h="211873">
                <a:tc>
                  <a:txBody>
                    <a:bodyPr/>
                    <a:lstStyle/>
                    <a:p>
                      <a:pPr algn="ctr" fontAlgn="b"/>
                      <a:r>
                        <a:rPr lang="en-US" sz="1400" b="0" i="0" u="none" strike="noStrike" dirty="0">
                          <a:solidFill>
                            <a:srgbClr val="000000"/>
                          </a:solidFill>
                          <a:effectLst/>
                          <a:latin typeface="Calibri" panose="020F0502020204030204" pitchFamily="34" charset="0"/>
                        </a:rPr>
                        <a:t>Today</a:t>
                      </a:r>
                    </a:p>
                  </a:txBody>
                  <a:tcPr marL="7620" marR="7620" marT="7620" marB="0" anchor="b"/>
                </a:tc>
                <a:tc>
                  <a:txBody>
                    <a:bodyPr/>
                    <a:lstStyle/>
                    <a:p>
                      <a:pPr algn="l" fontAlgn="b"/>
                      <a:r>
                        <a:rPr lang="en-US" sz="1400" b="0" i="0" u="none" strike="noStrike" dirty="0">
                          <a:solidFill>
                            <a:srgbClr val="000000"/>
                          </a:solidFill>
                          <a:effectLst/>
                          <a:latin typeface="Calibri" panose="020F0502020204030204" pitchFamily="34" charset="0"/>
                        </a:rPr>
                        <a:t>Today </a:t>
                      </a:r>
                      <a:r>
                        <a:rPr lang="en-US" sz="1400" b="0" i="0" u="none" strike="noStrike" dirty="0" err="1">
                          <a:solidFill>
                            <a:srgbClr val="000000"/>
                          </a:solidFill>
                          <a:effectLst/>
                          <a:latin typeface="Calibri" panose="020F0502020204030204" pitchFamily="34" charset="0"/>
                        </a:rPr>
                        <a:t>i</a:t>
                      </a:r>
                      <a:r>
                        <a:rPr lang="en-US" sz="1400" b="0" i="0" u="none" strike="noStrike" dirty="0">
                          <a:solidFill>
                            <a:srgbClr val="000000"/>
                          </a:solidFill>
                          <a:effectLst/>
                          <a:latin typeface="Calibri" panose="020F0502020204030204" pitchFamily="34" charset="0"/>
                        </a:rPr>
                        <a:t> had a better last video but </a:t>
                      </a:r>
                      <a:r>
                        <a:rPr lang="en-US" sz="1400" b="0" i="0" u="none" strike="noStrike" dirty="0" err="1">
                          <a:solidFill>
                            <a:srgbClr val="000000"/>
                          </a:solidFill>
                          <a:effectLst/>
                          <a:latin typeface="Calibri" panose="020F0502020204030204" pitchFamily="34" charset="0"/>
                        </a:rPr>
                        <a:t>i</a:t>
                      </a:r>
                      <a:r>
                        <a:rPr lang="en-US" sz="1400" b="0" i="0" u="none" strike="noStrike" dirty="0">
                          <a:solidFill>
                            <a:srgbClr val="000000"/>
                          </a:solidFill>
                          <a:effectLst/>
                          <a:latin typeface="Calibri" panose="020F0502020204030204" pitchFamily="34" charset="0"/>
                        </a:rPr>
                        <a:t> m taking a batman #</a:t>
                      </a:r>
                      <a:r>
                        <a:rPr lang="en-US" sz="1400" b="0" i="0" u="none" strike="noStrike" dirty="0" err="1">
                          <a:solidFill>
                            <a:srgbClr val="000000"/>
                          </a:solidFill>
                          <a:effectLst/>
                          <a:latin typeface="Calibri" panose="020F0502020204030204" pitchFamily="34" charset="0"/>
                        </a:rPr>
                        <a:t>conancon</a:t>
                      </a:r>
                      <a:r>
                        <a:rPr lang="en-US" sz="1400" b="0" i="0" u="none" strike="noStrike" dirty="0">
                          <a:solidFill>
                            <a:srgbClr val="000000"/>
                          </a:solidFill>
                          <a:effectLst/>
                          <a:latin typeface="Calibri" panose="020F0502020204030204" pitchFamily="34" charset="0"/>
                        </a:rPr>
                        <a:t>'</a:t>
                      </a:r>
                    </a:p>
                  </a:txBody>
                  <a:tcPr marL="7620" marR="7620" marT="7620" marB="0" anchor="b"/>
                </a:tc>
                <a:extLst>
                  <a:ext uri="{0D108BD9-81ED-4DB2-BD59-A6C34878D82A}">
                    <a16:rowId xmlns:a16="http://schemas.microsoft.com/office/drawing/2014/main" val="2198717448"/>
                  </a:ext>
                </a:extLst>
              </a:tr>
              <a:tr h="397262">
                <a:tc>
                  <a:txBody>
                    <a:bodyPr/>
                    <a:lstStyle/>
                    <a:p>
                      <a:pPr algn="ctr" fontAlgn="b"/>
                      <a:r>
                        <a:rPr lang="en-US" sz="1400" b="0" i="0" u="none" strike="noStrike" dirty="0">
                          <a:solidFill>
                            <a:srgbClr val="000000"/>
                          </a:solidFill>
                          <a:effectLst/>
                          <a:latin typeface="Calibri" panose="020F0502020204030204" pitchFamily="34" charset="0"/>
                        </a:rPr>
                        <a:t>I like</a:t>
                      </a:r>
                    </a:p>
                  </a:txBody>
                  <a:tcPr marL="7620" marR="7620" marT="7620" marB="0" anchor="ctr"/>
                </a:tc>
                <a:tc>
                  <a:txBody>
                    <a:bodyPr/>
                    <a:lstStyle/>
                    <a:p>
                      <a:pPr algn="l" fontAlgn="b"/>
                      <a:r>
                        <a:rPr lang="en-US" sz="1400" b="0" i="0" u="none" strike="noStrike" dirty="0">
                          <a:solidFill>
                            <a:srgbClr val="000000"/>
                          </a:solidFill>
                          <a:effectLst/>
                          <a:latin typeface="Calibri" panose="020F0502020204030204" pitchFamily="34" charset="0"/>
                        </a:rPr>
                        <a:t>I like a ladybug in the streets and the </a:t>
                      </a:r>
                      <a:r>
                        <a:rPr lang="en-US" sz="1400" b="0" i="0" u="none" strike="noStrike" dirty="0" err="1">
                          <a:solidFill>
                            <a:srgbClr val="000000"/>
                          </a:solidFill>
                          <a:effectLst/>
                          <a:latin typeface="Calibri" panose="020F0502020204030204" pitchFamily="34" charset="0"/>
                        </a:rPr>
                        <a:t>fbi</a:t>
                      </a:r>
                      <a:r>
                        <a:rPr lang="en-US" sz="1400" b="0" i="0" u="none" strike="noStrike" dirty="0">
                          <a:solidFill>
                            <a:srgbClr val="000000"/>
                          </a:solidFill>
                          <a:effectLst/>
                          <a:latin typeface="Calibri" panose="020F0502020204030204" pitchFamily="34" charset="0"/>
                        </a:rPr>
                        <a:t> chambray the sitting place me suddenly in </a:t>
                      </a:r>
                      <a:r>
                        <a:rPr lang="en-US" sz="1400" b="0" i="0" u="none" strike="noStrike" dirty="0" err="1">
                          <a:solidFill>
                            <a:srgbClr val="000000"/>
                          </a:solidFill>
                          <a:effectLst/>
                          <a:latin typeface="Calibri" panose="020F0502020204030204" pitchFamily="34" charset="0"/>
                        </a:rPr>
                        <a:t>vr</a:t>
                      </a:r>
                      <a:r>
                        <a:rPr lang="en-US" sz="1400" b="0" i="0" u="none" strike="noStrike" dirty="0">
                          <a:solidFill>
                            <a:srgbClr val="000000"/>
                          </a:solidFill>
                          <a:effectLst/>
                          <a:latin typeface="Calibri" panose="020F0502020204030204" pitchFamily="34" charset="0"/>
                        </a:rPr>
                        <a:t> who have to get your eyes</a:t>
                      </a:r>
                    </a:p>
                  </a:txBody>
                  <a:tcPr marL="7620" marR="7620" marT="7620" marB="0" anchor="b"/>
                </a:tc>
                <a:extLst>
                  <a:ext uri="{0D108BD9-81ED-4DB2-BD59-A6C34878D82A}">
                    <a16:rowId xmlns:a16="http://schemas.microsoft.com/office/drawing/2014/main" val="4062713330"/>
                  </a:ext>
                </a:extLst>
              </a:tr>
              <a:tr h="211873">
                <a:tc>
                  <a:txBody>
                    <a:bodyPr/>
                    <a:lstStyle/>
                    <a:p>
                      <a:pPr algn="ctr" fontAlgn="b"/>
                      <a:r>
                        <a:rPr lang="en-US" sz="1400" b="0" i="0" u="none" strike="noStrike" dirty="0">
                          <a:solidFill>
                            <a:srgbClr val="000000"/>
                          </a:solidFill>
                          <a:effectLst/>
                          <a:latin typeface="Calibri" panose="020F0502020204030204" pitchFamily="34" charset="0"/>
                        </a:rPr>
                        <a:t>Just saw</a:t>
                      </a:r>
                    </a:p>
                  </a:txBody>
                  <a:tcPr marL="7620" marR="7620" marT="7620" marB="0" anchor="b"/>
                </a:tc>
                <a:tc>
                  <a:txBody>
                    <a:bodyPr/>
                    <a:lstStyle/>
                    <a:p>
                      <a:pPr algn="l" fontAlgn="b"/>
                      <a:r>
                        <a:rPr lang="en-US" sz="1400" b="0" i="0" u="none" strike="noStrike" dirty="0">
                          <a:solidFill>
                            <a:srgbClr val="000000"/>
                          </a:solidFill>
                          <a:effectLst/>
                          <a:latin typeface="Calibri" panose="020F0502020204030204" pitchFamily="34" charset="0"/>
                        </a:rPr>
                        <a:t>Just saw the red band trailer for minions cute but a few red makes #</a:t>
                      </a:r>
                      <a:r>
                        <a:rPr lang="en-US" sz="1400" b="0" i="0" u="none" strike="noStrike" dirty="0" err="1">
                          <a:solidFill>
                            <a:srgbClr val="000000"/>
                          </a:solidFill>
                          <a:effectLst/>
                          <a:latin typeface="Calibri" panose="020F0502020204030204" pitchFamily="34" charset="0"/>
                        </a:rPr>
                        <a:t>conanjapan</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0178875"/>
                  </a:ext>
                </a:extLst>
              </a:tr>
              <a:tr h="211873">
                <a:tc>
                  <a:txBody>
                    <a:bodyPr/>
                    <a:lstStyle/>
                    <a:p>
                      <a:pPr algn="ctr" fontAlgn="b"/>
                      <a:r>
                        <a:rPr lang="en-US" sz="1400" b="0" i="0" u="none" strike="noStrike" dirty="0">
                          <a:solidFill>
                            <a:srgbClr val="000000"/>
                          </a:solidFill>
                          <a:effectLst/>
                          <a:latin typeface="Calibri" panose="020F0502020204030204" pitchFamily="34" charset="0"/>
                        </a:rPr>
                        <a:t>This</a:t>
                      </a:r>
                    </a:p>
                  </a:txBody>
                  <a:tcPr marL="7620" marR="7620" marT="7620" marB="0" anchor="b"/>
                </a:tc>
                <a:tc>
                  <a:txBody>
                    <a:bodyPr/>
                    <a:lstStyle/>
                    <a:p>
                      <a:pPr algn="l" fontAlgn="b"/>
                      <a:r>
                        <a:rPr lang="en-US" sz="1400" b="0" i="0" u="none" strike="noStrike" dirty="0">
                          <a:solidFill>
                            <a:srgbClr val="000000"/>
                          </a:solidFill>
                          <a:effectLst/>
                          <a:latin typeface="Calibri" panose="020F0502020204030204" pitchFamily="34" charset="0"/>
                        </a:rPr>
                        <a:t>This is the third time </a:t>
                      </a:r>
                      <a:r>
                        <a:rPr lang="en-US" sz="1400" b="0" i="0" u="none" strike="noStrike" dirty="0" err="1">
                          <a:solidFill>
                            <a:srgbClr val="000000"/>
                          </a:solidFill>
                          <a:effectLst/>
                          <a:latin typeface="Calibri" panose="020F0502020204030204" pitchFamily="34" charset="0"/>
                        </a:rPr>
                        <a:t>i</a:t>
                      </a:r>
                      <a:r>
                        <a:rPr lang="en-US" sz="1400" b="0" i="0" u="none" strike="noStrike" dirty="0">
                          <a:solidFill>
                            <a:srgbClr val="000000"/>
                          </a:solidFill>
                          <a:effectLst/>
                          <a:latin typeface="Calibri" panose="020F0502020204030204" pitchFamily="34" charset="0"/>
                        </a:rPr>
                        <a:t> think we re not sing by </a:t>
                      </a:r>
                      <a:r>
                        <a:rPr lang="en-US" sz="1400" b="0" i="0" u="none" strike="noStrike" dirty="0" err="1">
                          <a:solidFill>
                            <a:srgbClr val="000000"/>
                          </a:solidFill>
                          <a:effectLst/>
                          <a:latin typeface="Calibri" panose="020F0502020204030204" pitchFamily="34" charset="0"/>
                        </a:rPr>
                        <a:t>ikea</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1901168"/>
                  </a:ext>
                </a:extLst>
              </a:tr>
              <a:tr h="397262">
                <a:tc>
                  <a:txBody>
                    <a:bodyPr/>
                    <a:lstStyle/>
                    <a:p>
                      <a:pPr algn="ctr" fontAlgn="b"/>
                      <a:r>
                        <a:rPr lang="en-US" sz="1400" b="0" i="0" u="none" strike="noStrike" dirty="0">
                          <a:solidFill>
                            <a:srgbClr val="000000"/>
                          </a:solidFill>
                          <a:effectLst/>
                          <a:latin typeface="Calibri" panose="020F0502020204030204" pitchFamily="34" charset="0"/>
                        </a:rPr>
                        <a:t>If I</a:t>
                      </a:r>
                    </a:p>
                  </a:txBody>
                  <a:tcPr marL="7620" marR="7620" marT="7620" marB="0" anchor="ctr"/>
                </a:tc>
                <a:tc>
                  <a:txBody>
                    <a:bodyPr/>
                    <a:lstStyle/>
                    <a:p>
                      <a:pPr algn="l" fontAlgn="b"/>
                      <a:r>
                        <a:rPr lang="en-US" sz="1400" b="0" i="0" u="none" strike="noStrike" dirty="0">
                          <a:solidFill>
                            <a:srgbClr val="000000"/>
                          </a:solidFill>
                          <a:effectLst/>
                          <a:latin typeface="Calibri" panose="020F0502020204030204" pitchFamily="34" charset="0"/>
                        </a:rPr>
                        <a:t>If I die suddenly in order to avoid embarrassment to the brave men women who </a:t>
                      </a:r>
                      <a:r>
                        <a:rPr lang="en-US" sz="1400" b="0" i="0" u="none" strike="noStrike" dirty="0" err="1">
                          <a:solidFill>
                            <a:srgbClr val="000000"/>
                          </a:solidFill>
                          <a:effectLst/>
                          <a:latin typeface="Calibri" panose="020F0502020204030204" pitchFamily="34" charset="0"/>
                        </a:rPr>
                        <a:t>ve</a:t>
                      </a:r>
                      <a:r>
                        <a:rPr lang="en-US" sz="1400" b="0" i="0" u="none" strike="noStrike" dirty="0">
                          <a:solidFill>
                            <a:srgbClr val="000000"/>
                          </a:solidFill>
                          <a:effectLst/>
                          <a:latin typeface="Calibri" panose="020F0502020204030204" pitchFamily="34" charset="0"/>
                        </a:rPr>
                        <a:t> served my guests</a:t>
                      </a:r>
                    </a:p>
                  </a:txBody>
                  <a:tcPr marL="7620" marR="7620" marT="7620" marB="0" anchor="b"/>
                </a:tc>
                <a:extLst>
                  <a:ext uri="{0D108BD9-81ED-4DB2-BD59-A6C34878D82A}">
                    <a16:rowId xmlns:a16="http://schemas.microsoft.com/office/drawing/2014/main" val="3532793036"/>
                  </a:ext>
                </a:extLst>
              </a:tr>
              <a:tr h="211873">
                <a:tc>
                  <a:txBody>
                    <a:bodyPr/>
                    <a:lstStyle/>
                    <a:p>
                      <a:pPr algn="ctr" fontAlgn="b"/>
                      <a:r>
                        <a:rPr lang="en-US" sz="1400" b="0" i="0" u="none" strike="noStrike" dirty="0">
                          <a:solidFill>
                            <a:srgbClr val="000000"/>
                          </a:solidFill>
                          <a:effectLst/>
                          <a:latin typeface="Calibri" panose="020F0502020204030204" pitchFamily="34" charset="0"/>
                        </a:rPr>
                        <a:t>My friend</a:t>
                      </a:r>
                    </a:p>
                  </a:txBody>
                  <a:tcPr marL="7620" marR="7620" marT="7620" marB="0" anchor="ctr"/>
                </a:tc>
                <a:tc>
                  <a:txBody>
                    <a:bodyPr/>
                    <a:lstStyle/>
                    <a:p>
                      <a:pPr algn="l" fontAlgn="b"/>
                      <a:r>
                        <a:rPr lang="en-US" sz="1400" b="0" i="0" u="none" strike="noStrike" dirty="0">
                          <a:solidFill>
                            <a:srgbClr val="000000"/>
                          </a:solidFill>
                          <a:effectLst/>
                          <a:latin typeface="Calibri" panose="020F0502020204030204" pitchFamily="34" charset="0"/>
                        </a:rPr>
                        <a:t>My friend </a:t>
                      </a:r>
                      <a:r>
                        <a:rPr lang="en-US" sz="1400" b="0" i="0" u="none" strike="noStrike" dirty="0" err="1">
                          <a:solidFill>
                            <a:srgbClr val="000000"/>
                          </a:solidFill>
                          <a:effectLst/>
                          <a:latin typeface="Calibri" panose="020F0502020204030204" pitchFamily="34" charset="0"/>
                        </a:rPr>
                        <a:t>greg</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daniels</a:t>
                      </a:r>
                      <a:r>
                        <a:rPr lang="en-US" sz="1400" b="0" i="0" u="none" strike="noStrike" dirty="0">
                          <a:solidFill>
                            <a:srgbClr val="000000"/>
                          </a:solidFill>
                          <a:effectLst/>
                          <a:latin typeface="Calibri" panose="020F0502020204030204" pitchFamily="34" charset="0"/>
                        </a:rPr>
                        <a:t> and </a:t>
                      </a:r>
                      <a:r>
                        <a:rPr lang="en-US" sz="1400" b="0" i="0" u="none" strike="noStrike" dirty="0" err="1">
                          <a:solidFill>
                            <a:srgbClr val="000000"/>
                          </a:solidFill>
                          <a:effectLst/>
                          <a:latin typeface="Calibri" panose="020F0502020204030204" pitchFamily="34" charset="0"/>
                        </a:rPr>
                        <a:t>i</a:t>
                      </a:r>
                      <a:r>
                        <a:rPr lang="en-US" sz="1400" b="0" i="0" u="none" strike="noStrike" dirty="0">
                          <a:solidFill>
                            <a:srgbClr val="000000"/>
                          </a:solidFill>
                          <a:effectLst/>
                          <a:latin typeface="Calibri" panose="020F0502020204030204" pitchFamily="34" charset="0"/>
                        </a:rPr>
                        <a:t> produced #</a:t>
                      </a:r>
                      <a:r>
                        <a:rPr lang="en-US" sz="1400" b="0" i="0" u="none" strike="noStrike" dirty="0" err="1">
                          <a:solidFill>
                            <a:srgbClr val="000000"/>
                          </a:solidFill>
                          <a:effectLst/>
                          <a:latin typeface="Calibri" panose="020F0502020204030204" pitchFamily="34" charset="0"/>
                        </a:rPr>
                        <a:t>peopleofearth</a:t>
                      </a:r>
                      <a:r>
                        <a:rPr lang="en-US" sz="1400" b="0" i="0" u="none" strike="noStrike" dirty="0">
                          <a:solidFill>
                            <a:srgbClr val="000000"/>
                          </a:solidFill>
                          <a:effectLst/>
                          <a:latin typeface="Calibri" panose="020F0502020204030204" pitchFamily="34" charset="0"/>
                        </a:rPr>
                        <a:t> for tbs s </a:t>
                      </a:r>
                      <a:r>
                        <a:rPr lang="en-US" sz="1400" b="0" i="0" u="none" strike="noStrike" dirty="0" err="1">
                          <a:solidFill>
                            <a:srgbClr val="000000"/>
                          </a:solidFill>
                          <a:effectLst/>
                          <a:latin typeface="Calibri" panose="020F0502020204030204" pitchFamily="34" charset="0"/>
                        </a:rPr>
                        <a:t>larry</a:t>
                      </a:r>
                      <a:r>
                        <a:rPr lang="en-US" sz="1400" b="0" i="0" u="none" strike="noStrike" dirty="0">
                          <a:solidFill>
                            <a:srgbClr val="000000"/>
                          </a:solidFill>
                          <a:effectLst/>
                          <a:latin typeface="Calibri" panose="020F0502020204030204" pitchFamily="34" charset="0"/>
                        </a:rPr>
                        <a:t> the woman in fire</a:t>
                      </a:r>
                    </a:p>
                  </a:txBody>
                  <a:tcPr marL="7620" marR="7620" marT="7620" marB="0" anchor="b"/>
                </a:tc>
                <a:extLst>
                  <a:ext uri="{0D108BD9-81ED-4DB2-BD59-A6C34878D82A}">
                    <a16:rowId xmlns:a16="http://schemas.microsoft.com/office/drawing/2014/main" val="1916163705"/>
                  </a:ext>
                </a:extLst>
              </a:tr>
              <a:tr h="397262">
                <a:tc>
                  <a:txBody>
                    <a:bodyPr/>
                    <a:lstStyle/>
                    <a:p>
                      <a:pPr algn="ctr" fontAlgn="b"/>
                      <a:r>
                        <a:rPr lang="en-US" sz="1400" b="0" i="0" u="none" strike="noStrike" dirty="0">
                          <a:solidFill>
                            <a:srgbClr val="000000"/>
                          </a:solidFill>
                          <a:effectLst/>
                          <a:latin typeface="Calibri" panose="020F0502020204030204" pitchFamily="34" charset="0"/>
                        </a:rPr>
                        <a:t>These</a:t>
                      </a:r>
                    </a:p>
                  </a:txBody>
                  <a:tcPr marL="7620" marR="7620" marT="7620" marB="0" anchor="ctr"/>
                </a:tc>
                <a:tc>
                  <a:txBody>
                    <a:bodyPr/>
                    <a:lstStyle/>
                    <a:p>
                      <a:pPr algn="l" fontAlgn="b"/>
                      <a:r>
                        <a:rPr lang="en-US" sz="1400" b="0" i="0" u="none" strike="noStrike" dirty="0">
                          <a:solidFill>
                            <a:srgbClr val="000000"/>
                          </a:solidFill>
                          <a:effectLst/>
                          <a:latin typeface="Calibri" panose="020F0502020204030204" pitchFamily="34" charset="0"/>
                        </a:rPr>
                        <a:t>These </a:t>
                      </a:r>
                      <a:r>
                        <a:rPr lang="en-US" sz="1400" b="0" i="0" u="none" strike="noStrike" dirty="0" err="1">
                          <a:solidFill>
                            <a:srgbClr val="000000"/>
                          </a:solidFill>
                          <a:effectLst/>
                          <a:latin typeface="Calibri" panose="020F0502020204030204" pitchFamily="34" charset="0"/>
                        </a:rPr>
                        <a:t>i</a:t>
                      </a:r>
                      <a:r>
                        <a:rPr lang="en-US" sz="1400" b="0" i="0" u="none" strike="noStrike" dirty="0">
                          <a:solidFill>
                            <a:srgbClr val="000000"/>
                          </a:solidFill>
                          <a:effectLst/>
                          <a:latin typeface="Calibri" panose="020F0502020204030204" pitchFamily="34" charset="0"/>
                        </a:rPr>
                        <a:t> can t believe </a:t>
                      </a:r>
                      <a:r>
                        <a:rPr lang="en-US" sz="1400" b="0" i="0" u="none" strike="noStrike" dirty="0" err="1">
                          <a:solidFill>
                            <a:srgbClr val="000000"/>
                          </a:solidFill>
                          <a:effectLst/>
                          <a:latin typeface="Calibri" panose="020F0502020204030204" pitchFamily="34" charset="0"/>
                        </a:rPr>
                        <a:t>i</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didn</a:t>
                      </a:r>
                      <a:r>
                        <a:rPr lang="en-US" sz="1400" b="0" i="0" u="none" strike="noStrike" dirty="0">
                          <a:solidFill>
                            <a:srgbClr val="000000"/>
                          </a:solidFill>
                          <a:effectLst/>
                          <a:latin typeface="Calibri" panose="020F0502020204030204" pitchFamily="34" charset="0"/>
                        </a:rPr>
                        <a:t> t win the super bowl office pool </a:t>
                      </a:r>
                      <a:r>
                        <a:rPr lang="en-US" sz="1400" b="0" i="0" u="none" strike="noStrike" dirty="0" err="1">
                          <a:solidFill>
                            <a:srgbClr val="000000"/>
                          </a:solidFill>
                          <a:effectLst/>
                          <a:latin typeface="Calibri" panose="020F0502020204030204" pitchFamily="34" charset="0"/>
                        </a:rPr>
                        <a:t>i</a:t>
                      </a:r>
                      <a:r>
                        <a:rPr lang="en-US" sz="1400" b="0" i="0" u="none" strike="noStrike" dirty="0">
                          <a:solidFill>
                            <a:srgbClr val="000000"/>
                          </a:solidFill>
                          <a:effectLst/>
                          <a:latin typeface="Calibri" panose="020F0502020204030204" pitchFamily="34" charset="0"/>
                        </a:rPr>
                        <a:t> got the gold statues fracking the soil of western pa is lousy with </a:t>
                      </a:r>
                      <a:r>
                        <a:rPr lang="en-US" sz="1400" b="0" i="0" u="none" strike="noStrike" dirty="0" err="1">
                          <a:solidFill>
                            <a:srgbClr val="000000"/>
                          </a:solidFill>
                          <a:effectLst/>
                          <a:latin typeface="Calibri" panose="020F0502020204030204" pitchFamily="34" charset="0"/>
                        </a:rPr>
                        <a:t>em</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2645255"/>
                  </a:ext>
                </a:extLst>
              </a:tr>
              <a:tr h="211873">
                <a:tc>
                  <a:txBody>
                    <a:bodyPr/>
                    <a:lstStyle/>
                    <a:p>
                      <a:pPr algn="ctr" fontAlgn="b"/>
                      <a:r>
                        <a:rPr lang="en-US" sz="1400" b="0" i="0" u="none" strike="noStrike" dirty="0">
                          <a:solidFill>
                            <a:srgbClr val="000000"/>
                          </a:solidFill>
                          <a:effectLst/>
                          <a:latin typeface="Calibri" panose="020F0502020204030204" pitchFamily="34" charset="0"/>
                        </a:rPr>
                        <a:t>It</a:t>
                      </a:r>
                    </a:p>
                  </a:txBody>
                  <a:tcPr marL="7620" marR="7620" marT="7620" marB="0" anchor="b"/>
                </a:tc>
                <a:tc>
                  <a:txBody>
                    <a:bodyPr/>
                    <a:lstStyle/>
                    <a:p>
                      <a:pPr algn="l" fontAlgn="b"/>
                      <a:r>
                        <a:rPr lang="en-US" sz="1400" b="0" i="0" u="none" strike="noStrike" dirty="0">
                          <a:solidFill>
                            <a:srgbClr val="000000"/>
                          </a:solidFill>
                          <a:effectLst/>
                          <a:latin typeface="Calibri" panose="020F0502020204030204" pitchFamily="34" charset="0"/>
                        </a:rPr>
                        <a:t>It s a small comfort but with a caftan excerpted from a factory that life begins</a:t>
                      </a:r>
                    </a:p>
                  </a:txBody>
                  <a:tcPr marL="7620" marR="7620" marT="7620" marB="0" anchor="b"/>
                </a:tc>
                <a:extLst>
                  <a:ext uri="{0D108BD9-81ED-4DB2-BD59-A6C34878D82A}">
                    <a16:rowId xmlns:a16="http://schemas.microsoft.com/office/drawing/2014/main" val="2955039937"/>
                  </a:ext>
                </a:extLst>
              </a:tr>
              <a:tr h="397262">
                <a:tc>
                  <a:txBody>
                    <a:bodyPr/>
                    <a:lstStyle/>
                    <a:p>
                      <a:pPr algn="ctr" fontAlgn="b"/>
                      <a:r>
                        <a:rPr lang="en-US" sz="1400" b="0" i="0" u="none" strike="noStrike" dirty="0">
                          <a:solidFill>
                            <a:srgbClr val="000000"/>
                          </a:solidFill>
                          <a:effectLst/>
                          <a:latin typeface="Calibri" panose="020F0502020204030204" pitchFamily="34" charset="0"/>
                        </a:rPr>
                        <a:t>The show</a:t>
                      </a:r>
                    </a:p>
                  </a:txBody>
                  <a:tcPr marL="7620" marR="7620" marT="7620" marB="0" anchor="ctr"/>
                </a:tc>
                <a:tc>
                  <a:txBody>
                    <a:bodyPr/>
                    <a:lstStyle/>
                    <a:p>
                      <a:pPr algn="l" fontAlgn="b"/>
                      <a:r>
                        <a:rPr lang="en-US" sz="1400" b="0" i="0" u="none" strike="noStrike" dirty="0">
                          <a:solidFill>
                            <a:srgbClr val="000000"/>
                          </a:solidFill>
                          <a:effectLst/>
                          <a:latin typeface="Calibri" panose="020F0502020204030204" pitchFamily="34" charset="0"/>
                        </a:rPr>
                        <a:t>The show millions drawing are cool and mine now said if </a:t>
                      </a:r>
                      <a:r>
                        <a:rPr lang="en-US" sz="1400" b="0" i="0" u="none" strike="noStrike" dirty="0" err="1">
                          <a:solidFill>
                            <a:srgbClr val="000000"/>
                          </a:solidFill>
                          <a:effectLst/>
                          <a:latin typeface="Calibri" panose="020F0502020204030204" pitchFamily="34" charset="0"/>
                        </a:rPr>
                        <a:t>i</a:t>
                      </a:r>
                      <a:r>
                        <a:rPr lang="en-US" sz="1400" b="0" i="0" u="none" strike="noStrike" dirty="0">
                          <a:solidFill>
                            <a:srgbClr val="000000"/>
                          </a:solidFill>
                          <a:effectLst/>
                          <a:latin typeface="Calibri" panose="020F0502020204030204" pitchFamily="34" charset="0"/>
                        </a:rPr>
                        <a:t> can t announce that my lawsuit against panda express</a:t>
                      </a:r>
                    </a:p>
                  </a:txBody>
                  <a:tcPr marL="7620" marR="7620" marT="7620" marB="0" anchor="b"/>
                </a:tc>
                <a:extLst>
                  <a:ext uri="{0D108BD9-81ED-4DB2-BD59-A6C34878D82A}">
                    <a16:rowId xmlns:a16="http://schemas.microsoft.com/office/drawing/2014/main" val="2166039063"/>
                  </a:ext>
                </a:extLst>
              </a:tr>
              <a:tr h="211873">
                <a:tc>
                  <a:txBody>
                    <a:bodyPr/>
                    <a:lstStyle/>
                    <a:p>
                      <a:pPr algn="ctr" fontAlgn="b"/>
                      <a:r>
                        <a:rPr lang="en-US" sz="1400" b="0" i="0" u="none" strike="noStrike" dirty="0">
                          <a:solidFill>
                            <a:srgbClr val="000000"/>
                          </a:solidFill>
                          <a:effectLst/>
                          <a:latin typeface="Calibri" panose="020F0502020204030204" pitchFamily="34" charset="0"/>
                        </a:rPr>
                        <a:t>Why I</a:t>
                      </a:r>
                    </a:p>
                  </a:txBody>
                  <a:tcPr marL="7620" marR="7620" marT="7620" marB="0" anchor="b"/>
                </a:tc>
                <a:tc>
                  <a:txBody>
                    <a:bodyPr/>
                    <a:lstStyle/>
                    <a:p>
                      <a:pPr algn="l" fontAlgn="b"/>
                      <a:r>
                        <a:rPr lang="en-US" sz="1400" b="0" i="0" u="none" strike="noStrike" dirty="0">
                          <a:solidFill>
                            <a:srgbClr val="000000"/>
                          </a:solidFill>
                          <a:effectLst/>
                          <a:latin typeface="Calibri" panose="020F0502020204030204" pitchFamily="34" charset="0"/>
                        </a:rPr>
                        <a:t>Why I am a better actor than people who don t know what my </a:t>
                      </a:r>
                      <a:r>
                        <a:rPr lang="en-US" sz="1400" b="0" i="0" u="none" strike="noStrike" dirty="0" err="1">
                          <a:solidFill>
                            <a:srgbClr val="000000"/>
                          </a:solidFill>
                          <a:effectLst/>
                          <a:latin typeface="Calibri" panose="020F0502020204030204" pitchFamily="34" charset="0"/>
                        </a:rPr>
                        <a:t>fitbit</a:t>
                      </a:r>
                      <a:r>
                        <a:rPr lang="en-US" sz="1400" b="0" i="0" u="none" strike="noStrike" dirty="0">
                          <a:solidFill>
                            <a:srgbClr val="000000"/>
                          </a:solidFill>
                          <a:effectLst/>
                          <a:latin typeface="Calibri" panose="020F0502020204030204" pitchFamily="34" charset="0"/>
                        </a:rPr>
                        <a:t> is coming</a:t>
                      </a:r>
                    </a:p>
                  </a:txBody>
                  <a:tcPr marL="7620" marR="7620" marT="7620" marB="0" anchor="b"/>
                </a:tc>
                <a:extLst>
                  <a:ext uri="{0D108BD9-81ED-4DB2-BD59-A6C34878D82A}">
                    <a16:rowId xmlns:a16="http://schemas.microsoft.com/office/drawing/2014/main" val="3894776021"/>
                  </a:ext>
                </a:extLst>
              </a:tr>
              <a:tr h="211873">
                <a:tc>
                  <a:txBody>
                    <a:bodyPr/>
                    <a:lstStyle/>
                    <a:p>
                      <a:pPr algn="ctr" fontAlgn="b"/>
                      <a:r>
                        <a:rPr lang="en-US" sz="1400" b="0" i="0" u="none" strike="noStrike" dirty="0">
                          <a:solidFill>
                            <a:srgbClr val="000000"/>
                          </a:solidFill>
                          <a:effectLst/>
                          <a:latin typeface="Calibri" panose="020F0502020204030204" pitchFamily="34" charset="0"/>
                        </a:rPr>
                        <a:t>Good</a:t>
                      </a:r>
                    </a:p>
                  </a:txBody>
                  <a:tcPr marL="7620" marR="7620" marT="7620" marB="0" anchor="b"/>
                </a:tc>
                <a:tc>
                  <a:txBody>
                    <a:bodyPr/>
                    <a:lstStyle/>
                    <a:p>
                      <a:pPr algn="l" fontAlgn="b"/>
                      <a:r>
                        <a:rPr lang="en-US" sz="1400" b="0" i="0" u="none" strike="noStrike" dirty="0">
                          <a:solidFill>
                            <a:srgbClr val="000000"/>
                          </a:solidFill>
                          <a:effectLst/>
                          <a:latin typeface="Calibri" panose="020F0502020204030204" pitchFamily="34" charset="0"/>
                        </a:rPr>
                        <a:t>Good luck tonight @</a:t>
                      </a:r>
                      <a:r>
                        <a:rPr lang="en-US" sz="1400" b="0" i="0" u="none" strike="noStrike" dirty="0" err="1">
                          <a:solidFill>
                            <a:srgbClr val="000000"/>
                          </a:solidFill>
                          <a:effectLst/>
                          <a:latin typeface="Calibri" panose="020F0502020204030204" pitchFamily="34" charset="0"/>
                        </a:rPr>
                        <a:t>lesdoggg</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betawards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9077939"/>
                  </a:ext>
                </a:extLst>
              </a:tr>
              <a:tr h="211873">
                <a:tc>
                  <a:txBody>
                    <a:bodyPr/>
                    <a:lstStyle/>
                    <a:p>
                      <a:pPr algn="ctr" fontAlgn="b"/>
                      <a:r>
                        <a:rPr lang="en-US" sz="1400" b="0" i="0" u="none" strike="noStrike" dirty="0">
                          <a:solidFill>
                            <a:srgbClr val="000000"/>
                          </a:solidFill>
                          <a:effectLst/>
                          <a:latin typeface="Calibri" panose="020F0502020204030204" pitchFamily="34" charset="0"/>
                        </a:rPr>
                        <a:t>How</a:t>
                      </a:r>
                    </a:p>
                  </a:txBody>
                  <a:tcPr marL="7620" marR="7620" marT="7620" marB="0" anchor="ctr"/>
                </a:tc>
                <a:tc>
                  <a:txBody>
                    <a:bodyPr/>
                    <a:lstStyle/>
                    <a:p>
                      <a:pPr algn="l" fontAlgn="b"/>
                      <a:r>
                        <a:rPr lang="en-US" sz="1400" b="0" i="0" u="none" strike="noStrike" dirty="0">
                          <a:solidFill>
                            <a:srgbClr val="000000"/>
                          </a:solidFill>
                          <a:effectLst/>
                          <a:latin typeface="Calibri" panose="020F0502020204030204" pitchFamily="34" charset="0"/>
                        </a:rPr>
                        <a:t>How much wood would a woodchuck chuck if he won to totally committed to share it s</a:t>
                      </a:r>
                    </a:p>
                  </a:txBody>
                  <a:tcPr marL="7620" marR="7620" marT="7620" marB="0" anchor="b"/>
                </a:tc>
                <a:extLst>
                  <a:ext uri="{0D108BD9-81ED-4DB2-BD59-A6C34878D82A}">
                    <a16:rowId xmlns:a16="http://schemas.microsoft.com/office/drawing/2014/main" val="1066820205"/>
                  </a:ext>
                </a:extLst>
              </a:tr>
              <a:tr h="397262">
                <a:tc>
                  <a:txBody>
                    <a:bodyPr/>
                    <a:lstStyle/>
                    <a:p>
                      <a:pPr algn="ctr" fontAlgn="b"/>
                      <a:r>
                        <a:rPr lang="en-US" sz="1400" b="0" i="0" u="none" strike="noStrike" dirty="0">
                          <a:solidFill>
                            <a:srgbClr val="000000"/>
                          </a:solidFill>
                          <a:effectLst/>
                          <a:latin typeface="Calibri" panose="020F0502020204030204" pitchFamily="34" charset="0"/>
                        </a:rPr>
                        <a:t>A</a:t>
                      </a:r>
                    </a:p>
                  </a:txBody>
                  <a:tcPr marL="7620" marR="7620" marT="7620" marB="0" anchor="ctr"/>
                </a:tc>
                <a:tc>
                  <a:txBody>
                    <a:bodyPr/>
                    <a:lstStyle/>
                    <a:p>
                      <a:pPr algn="l" fontAlgn="b"/>
                      <a:r>
                        <a:rPr lang="en-US" sz="1400" b="0" i="0" u="none" strike="noStrike" dirty="0">
                          <a:solidFill>
                            <a:srgbClr val="000000"/>
                          </a:solidFill>
                          <a:effectLst/>
                          <a:latin typeface="Calibri" panose="020F0502020204030204" pitchFamily="34" charset="0"/>
                        </a:rPr>
                        <a:t>A new study claims coffee fights erectile dysfunction that explains </a:t>
                      </a:r>
                      <a:r>
                        <a:rPr lang="en-US" sz="1400" b="0" i="0" u="none" strike="noStrike" dirty="0" err="1">
                          <a:solidFill>
                            <a:srgbClr val="000000"/>
                          </a:solidFill>
                          <a:effectLst/>
                          <a:latin typeface="Calibri" panose="020F0502020204030204" pitchFamily="34" charset="0"/>
                        </a:rPr>
                        <a:t>starbucks</a:t>
                      </a:r>
                      <a:r>
                        <a:rPr lang="en-US" sz="1400" b="0" i="0" u="none" strike="noStrike" dirty="0">
                          <a:solidFill>
                            <a:srgbClr val="000000"/>
                          </a:solidFill>
                          <a:effectLst/>
                          <a:latin typeface="Calibri" panose="020F0502020204030204" pitchFamily="34" charset="0"/>
                        </a:rPr>
                        <a:t> new slogan who s going to be a giant skull</a:t>
                      </a:r>
                    </a:p>
                  </a:txBody>
                  <a:tcPr marL="7620" marR="7620" marT="7620" marB="0" anchor="b"/>
                </a:tc>
                <a:extLst>
                  <a:ext uri="{0D108BD9-81ED-4DB2-BD59-A6C34878D82A}">
                    <a16:rowId xmlns:a16="http://schemas.microsoft.com/office/drawing/2014/main" val="1208340679"/>
                  </a:ext>
                </a:extLst>
              </a:tr>
              <a:tr h="211873">
                <a:tc>
                  <a:txBody>
                    <a:bodyPr/>
                    <a:lstStyle/>
                    <a:p>
                      <a:pPr algn="ctr" fontAlgn="b"/>
                      <a:r>
                        <a:rPr lang="en-US" sz="1400" b="0" i="0" u="none" strike="noStrike" dirty="0">
                          <a:solidFill>
                            <a:srgbClr val="000000"/>
                          </a:solidFill>
                          <a:effectLst/>
                          <a:latin typeface="Calibri" panose="020F0502020204030204" pitchFamily="34" charset="0"/>
                        </a:rPr>
                        <a:t>President</a:t>
                      </a:r>
                    </a:p>
                  </a:txBody>
                  <a:tcPr marL="7620" marR="7620" marT="7620" marB="0" anchor="ctr"/>
                </a:tc>
                <a:tc>
                  <a:txBody>
                    <a:bodyPr/>
                    <a:lstStyle/>
                    <a:p>
                      <a:pPr algn="l" fontAlgn="b"/>
                      <a:r>
                        <a:rPr lang="en-US" sz="1400" b="0" i="0" u="none" strike="noStrike" dirty="0">
                          <a:solidFill>
                            <a:srgbClr val="000000"/>
                          </a:solidFill>
                          <a:effectLst/>
                          <a:latin typeface="Calibri" panose="020F0502020204030204" pitchFamily="34" charset="0"/>
                        </a:rPr>
                        <a:t>President trump has been consulting with the user s brain you re all cat brady #</a:t>
                      </a:r>
                      <a:r>
                        <a:rPr lang="en-US" sz="1400" b="0" i="0" u="none" strike="noStrike" dirty="0" err="1">
                          <a:solidFill>
                            <a:srgbClr val="000000"/>
                          </a:solidFill>
                          <a:effectLst/>
                          <a:latin typeface="Calibri" panose="020F0502020204030204" pitchFamily="34" charset="0"/>
                        </a:rPr>
                        <a:t>dblegends</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0649786"/>
                  </a:ext>
                </a:extLst>
              </a:tr>
              <a:tr h="211873">
                <a:tc>
                  <a:txBody>
                    <a:bodyPr/>
                    <a:lstStyle/>
                    <a:p>
                      <a:pPr algn="ctr" fontAlgn="b"/>
                      <a:r>
                        <a:rPr lang="en-US" sz="1400" b="0" i="0" u="none" strike="noStrike" dirty="0">
                          <a:solidFill>
                            <a:srgbClr val="000000"/>
                          </a:solidFill>
                          <a:effectLst/>
                          <a:latin typeface="Calibri" panose="020F0502020204030204" pitchFamily="34" charset="0"/>
                        </a:rPr>
                        <a:t>Tonight</a:t>
                      </a:r>
                    </a:p>
                  </a:txBody>
                  <a:tcPr marL="7620" marR="7620" marT="7620" marB="0" anchor="b"/>
                </a:tc>
                <a:tc>
                  <a:txBody>
                    <a:bodyPr/>
                    <a:lstStyle/>
                    <a:p>
                      <a:pPr algn="l" fontAlgn="b"/>
                      <a:r>
                        <a:rPr lang="en-US" sz="1400" b="0" i="0" u="none" strike="noStrike" dirty="0">
                          <a:solidFill>
                            <a:srgbClr val="000000"/>
                          </a:solidFill>
                          <a:effectLst/>
                          <a:latin typeface="Calibri" panose="020F0502020204030204" pitchFamily="34" charset="0"/>
                        </a:rPr>
                        <a:t>Tonight on #</a:t>
                      </a:r>
                      <a:r>
                        <a:rPr lang="en-US" sz="1400" b="0" i="0" u="none" strike="noStrike" dirty="0" err="1">
                          <a:solidFill>
                            <a:srgbClr val="000000"/>
                          </a:solidFill>
                          <a:effectLst/>
                          <a:latin typeface="Calibri" panose="020F0502020204030204" pitchFamily="34" charset="0"/>
                        </a:rPr>
                        <a:t>conan</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i</a:t>
                      </a:r>
                      <a:r>
                        <a:rPr lang="en-US" sz="1400" b="0" i="0" u="none" strike="noStrike" dirty="0">
                          <a:solidFill>
                            <a:srgbClr val="000000"/>
                          </a:solidFill>
                          <a:effectLst/>
                          <a:latin typeface="Calibri" panose="020F0502020204030204" pitchFamily="34" charset="0"/>
                        </a:rPr>
                        <a:t> play @</a:t>
                      </a:r>
                      <a:r>
                        <a:rPr lang="en-US" sz="1400" b="0" i="0" u="none" strike="noStrike" dirty="0" err="1">
                          <a:solidFill>
                            <a:srgbClr val="000000"/>
                          </a:solidFill>
                          <a:effectLst/>
                          <a:latin typeface="Calibri" panose="020F0502020204030204" pitchFamily="34" charset="0"/>
                        </a:rPr>
                        <a:t>callofduty</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advancedwarfare</a:t>
                      </a:r>
                      <a:r>
                        <a:rPr lang="en-US" sz="1400" b="0" i="0" u="none" strike="noStrike" dirty="0">
                          <a:solidFill>
                            <a:srgbClr val="000000"/>
                          </a:solidFill>
                          <a:effectLst/>
                          <a:latin typeface="Calibri" panose="020F0502020204030204" pitchFamily="34" charset="0"/>
                        </a:rPr>
                        <a:t> watch and become erect</a:t>
                      </a:r>
                    </a:p>
                  </a:txBody>
                  <a:tcPr marL="7620" marR="7620" marT="7620" marB="0" anchor="b"/>
                </a:tc>
                <a:extLst>
                  <a:ext uri="{0D108BD9-81ED-4DB2-BD59-A6C34878D82A}">
                    <a16:rowId xmlns:a16="http://schemas.microsoft.com/office/drawing/2014/main" val="3106537935"/>
                  </a:ext>
                </a:extLst>
              </a:tr>
              <a:tr h="211873">
                <a:tc>
                  <a:txBody>
                    <a:bodyPr/>
                    <a:lstStyle/>
                    <a:p>
                      <a:pPr algn="ctr" fontAlgn="b"/>
                      <a:r>
                        <a:rPr lang="en-US" sz="1400" b="0" i="0" u="none" strike="noStrike" dirty="0">
                          <a:solidFill>
                            <a:srgbClr val="000000"/>
                          </a:solidFill>
                          <a:effectLst/>
                          <a:latin typeface="Calibri" panose="020F0502020204030204" pitchFamily="34" charset="0"/>
                        </a:rPr>
                        <a:t>It s</a:t>
                      </a:r>
                    </a:p>
                  </a:txBody>
                  <a:tcPr marL="7620" marR="7620" marT="7620" marB="0" anchor="b"/>
                </a:tc>
                <a:tc>
                  <a:txBody>
                    <a:bodyPr/>
                    <a:lstStyle/>
                    <a:p>
                      <a:pPr algn="l" fontAlgn="b"/>
                      <a:r>
                        <a:rPr lang="en-US" sz="1400" b="0" i="0" u="none" strike="noStrike" dirty="0">
                          <a:solidFill>
                            <a:srgbClr val="000000"/>
                          </a:solidFill>
                          <a:effectLst/>
                          <a:latin typeface="Calibri" panose="020F0502020204030204" pitchFamily="34" charset="0"/>
                        </a:rPr>
                        <a:t>It s a small comfort but with a caftan excerpted from a factory that life begins</a:t>
                      </a:r>
                    </a:p>
                  </a:txBody>
                  <a:tcPr marL="7620" marR="7620" marT="7620" marB="0" anchor="b"/>
                </a:tc>
                <a:extLst>
                  <a:ext uri="{0D108BD9-81ED-4DB2-BD59-A6C34878D82A}">
                    <a16:rowId xmlns:a16="http://schemas.microsoft.com/office/drawing/2014/main" val="2831398732"/>
                  </a:ext>
                </a:extLst>
              </a:tr>
              <a:tr h="397262">
                <a:tc>
                  <a:txBody>
                    <a:bodyPr/>
                    <a:lstStyle/>
                    <a:p>
                      <a:pPr algn="ctr" fontAlgn="b"/>
                      <a:r>
                        <a:rPr lang="en-US" sz="1400" b="0" i="0" u="none" strike="noStrike" dirty="0">
                          <a:solidFill>
                            <a:srgbClr val="000000"/>
                          </a:solidFill>
                          <a:effectLst/>
                          <a:latin typeface="Calibri" panose="020F0502020204030204" pitchFamily="34" charset="0"/>
                        </a:rPr>
                        <a:t>Thanks</a:t>
                      </a:r>
                    </a:p>
                  </a:txBody>
                  <a:tcPr marL="7620" marR="7620" marT="7620" marB="0" anchor="ctr"/>
                </a:tc>
                <a:tc>
                  <a:txBody>
                    <a:bodyPr/>
                    <a:lstStyle/>
                    <a:p>
                      <a:pPr algn="l" fontAlgn="b"/>
                      <a:r>
                        <a:rPr lang="en-US" sz="1400" b="0" i="0" u="none" strike="noStrike" dirty="0">
                          <a:solidFill>
                            <a:srgbClr val="000000"/>
                          </a:solidFill>
                          <a:effectLst/>
                          <a:latin typeface="Calibri" panose="020F0502020204030204" pitchFamily="34" charset="0"/>
                        </a:rPr>
                        <a:t>Thanks to the winner of the 2016 presidential election </a:t>
                      </a:r>
                      <a:r>
                        <a:rPr lang="en-US" sz="1400" b="0" i="0" u="none" strike="noStrike" dirty="0" err="1">
                          <a:solidFill>
                            <a:srgbClr val="000000"/>
                          </a:solidFill>
                          <a:effectLst/>
                          <a:latin typeface="Calibri" panose="020F0502020204030204" pitchFamily="34" charset="0"/>
                        </a:rPr>
                        <a:t>i</a:t>
                      </a:r>
                      <a:r>
                        <a:rPr lang="en-US" sz="1400" b="0" i="0" u="none" strike="noStrike" dirty="0">
                          <a:solidFill>
                            <a:srgbClr val="000000"/>
                          </a:solidFill>
                          <a:effectLst/>
                          <a:latin typeface="Calibri" panose="020F0502020204030204" pitchFamily="34" charset="0"/>
                        </a:rPr>
                        <a:t> hope nobody won t even the nomination of my kids then go wrong around having #</a:t>
                      </a:r>
                      <a:r>
                        <a:rPr lang="en-US" sz="1400" b="0" i="0" u="none" strike="noStrike" dirty="0" err="1">
                          <a:solidFill>
                            <a:srgbClr val="000000"/>
                          </a:solidFill>
                          <a:effectLst/>
                          <a:latin typeface="Calibri" panose="020F0502020204030204" pitchFamily="34" charset="0"/>
                        </a:rPr>
                        <a:t>conanatl</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85954205"/>
                  </a:ext>
                </a:extLst>
              </a:tr>
              <a:tr h="211873">
                <a:tc>
                  <a:txBody>
                    <a:bodyPr/>
                    <a:lstStyle/>
                    <a:p>
                      <a:pPr algn="ctr" fontAlgn="b"/>
                      <a:r>
                        <a:rPr lang="en-US" sz="1400" b="0" i="0" u="none" strike="noStrike" dirty="0">
                          <a:solidFill>
                            <a:srgbClr val="000000"/>
                          </a:solidFill>
                          <a:effectLst/>
                          <a:latin typeface="Calibri" panose="020F0502020204030204" pitchFamily="34" charset="0"/>
                        </a:rPr>
                        <a:t>I m</a:t>
                      </a:r>
                    </a:p>
                  </a:txBody>
                  <a:tcPr marL="7620" marR="7620" marT="7620" marB="0" anchor="b"/>
                </a:tc>
                <a:tc>
                  <a:txBody>
                    <a:bodyPr/>
                    <a:lstStyle/>
                    <a:p>
                      <a:pPr algn="l" fontAlgn="b"/>
                      <a:r>
                        <a:rPr lang="en-US" sz="1400" b="0" i="0" u="none" strike="noStrike" dirty="0">
                          <a:solidFill>
                            <a:srgbClr val="000000"/>
                          </a:solidFill>
                          <a:effectLst/>
                          <a:latin typeface="Calibri" panose="020F0502020204030204" pitchFamily="34" charset="0"/>
                        </a:rPr>
                        <a:t>I m not sure </a:t>
                      </a:r>
                      <a:r>
                        <a:rPr lang="en-US" sz="1400" b="0" i="0" u="none" strike="noStrike" dirty="0" err="1">
                          <a:solidFill>
                            <a:srgbClr val="000000"/>
                          </a:solidFill>
                          <a:effectLst/>
                          <a:latin typeface="Calibri" panose="020F0502020204030204" pitchFamily="34" charset="0"/>
                        </a:rPr>
                        <a:t>i</a:t>
                      </a:r>
                      <a:r>
                        <a:rPr lang="en-US" sz="1400" b="0" i="0" u="none" strike="noStrike" dirty="0">
                          <a:solidFill>
                            <a:srgbClr val="000000"/>
                          </a:solidFill>
                          <a:effectLst/>
                          <a:latin typeface="Calibri" panose="020F0502020204030204" pitchFamily="34" charset="0"/>
                        </a:rPr>
                        <a:t> m going to think </a:t>
                      </a:r>
                      <a:r>
                        <a:rPr lang="en-US" sz="1400" b="0" i="0" u="none" strike="noStrike" dirty="0" err="1">
                          <a:solidFill>
                            <a:srgbClr val="000000"/>
                          </a:solidFill>
                          <a:effectLst/>
                          <a:latin typeface="Calibri" panose="020F0502020204030204" pitchFamily="34" charset="0"/>
                        </a:rPr>
                        <a:t>i</a:t>
                      </a:r>
                      <a:r>
                        <a:rPr lang="en-US" sz="1400" b="0" i="0" u="none" strike="noStrike" dirty="0">
                          <a:solidFill>
                            <a:srgbClr val="000000"/>
                          </a:solidFill>
                          <a:effectLst/>
                          <a:latin typeface="Calibri" panose="020F0502020204030204" pitchFamily="34" charset="0"/>
                        </a:rPr>
                        <a:t> m chomping up some grape s grandmother</a:t>
                      </a:r>
                    </a:p>
                  </a:txBody>
                  <a:tcPr marL="7620" marR="7620" marT="7620" marB="0" anchor="b"/>
                </a:tc>
                <a:extLst>
                  <a:ext uri="{0D108BD9-81ED-4DB2-BD59-A6C34878D82A}">
                    <a16:rowId xmlns:a16="http://schemas.microsoft.com/office/drawing/2014/main" val="381486501"/>
                  </a:ext>
                </a:extLst>
              </a:tr>
              <a:tr h="210312">
                <a:tc>
                  <a:txBody>
                    <a:bodyPr/>
                    <a:lstStyle/>
                    <a:p>
                      <a:pPr algn="ctr" fontAlgn="b"/>
                      <a:r>
                        <a:rPr lang="en-US" sz="1400" b="0" i="0" u="none" strike="noStrike" dirty="0">
                          <a:solidFill>
                            <a:srgbClr val="000000"/>
                          </a:solidFill>
                          <a:effectLst/>
                          <a:latin typeface="Calibri" panose="020F0502020204030204" pitchFamily="34" charset="0"/>
                        </a:rPr>
                        <a:t>I </a:t>
                      </a:r>
                      <a:r>
                        <a:rPr lang="en-US" sz="1400" b="0" i="0" u="none" strike="noStrike" dirty="0" err="1">
                          <a:solidFill>
                            <a:srgbClr val="000000"/>
                          </a:solidFill>
                          <a:effectLst/>
                          <a:latin typeface="Calibri" panose="020F0502020204030204" pitchFamily="34" charset="0"/>
                        </a:rPr>
                        <a:t>ll</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0" i="0" u="none" strike="noStrike" dirty="0">
                          <a:solidFill>
                            <a:srgbClr val="000000"/>
                          </a:solidFill>
                          <a:effectLst/>
                          <a:latin typeface="Calibri" panose="020F0502020204030204" pitchFamily="34" charset="0"/>
                        </a:rPr>
                        <a:t>I </a:t>
                      </a:r>
                      <a:r>
                        <a:rPr lang="en-US" sz="1400" b="0" i="0" u="none" strike="noStrike" dirty="0" err="1">
                          <a:solidFill>
                            <a:srgbClr val="000000"/>
                          </a:solidFill>
                          <a:effectLst/>
                          <a:latin typeface="Calibri" panose="020F0502020204030204" pitchFamily="34" charset="0"/>
                        </a:rPr>
                        <a:t>ll</a:t>
                      </a:r>
                      <a:r>
                        <a:rPr lang="en-US" sz="1400" b="0" i="0" u="none" strike="noStrike" dirty="0">
                          <a:solidFill>
                            <a:srgbClr val="000000"/>
                          </a:solidFill>
                          <a:effectLst/>
                          <a:latin typeface="Calibri" panose="020F0502020204030204" pitchFamily="34" charset="0"/>
                        </a:rPr>
                        <a:t> be discussing it with color guard with extra tips as if you bring up discuss</a:t>
                      </a:r>
                    </a:p>
                  </a:txBody>
                  <a:tcPr marL="7620" marR="7620" marT="7620" marB="0" anchor="b"/>
                </a:tc>
                <a:extLst>
                  <a:ext uri="{0D108BD9-81ED-4DB2-BD59-A6C34878D82A}">
                    <a16:rowId xmlns:a16="http://schemas.microsoft.com/office/drawing/2014/main" val="169461498"/>
                  </a:ext>
                </a:extLst>
              </a:tr>
              <a:tr h="210312">
                <a:tc>
                  <a:txBody>
                    <a:bodyPr/>
                    <a:lstStyle/>
                    <a:p>
                      <a:pPr algn="ctr" fontAlgn="b"/>
                      <a:r>
                        <a:rPr lang="en-US" sz="1400" b="0" i="0" u="none" strike="noStrike" dirty="0">
                          <a:solidFill>
                            <a:srgbClr val="000000"/>
                          </a:solidFill>
                          <a:effectLst/>
                          <a:latin typeface="Calibri" panose="020F0502020204030204" pitchFamily="34" charset="0"/>
                        </a:rPr>
                        <a:t>Look</a:t>
                      </a:r>
                    </a:p>
                  </a:txBody>
                  <a:tcPr marL="7620" marR="7620" marT="7620" marB="0" anchor="b"/>
                </a:tc>
                <a:tc>
                  <a:txBody>
                    <a:bodyPr/>
                    <a:lstStyle/>
                    <a:p>
                      <a:pPr algn="l" fontAlgn="b"/>
                      <a:r>
                        <a:rPr lang="en-US" sz="1400" b="0" i="0" u="none" strike="noStrike" dirty="0">
                          <a:solidFill>
                            <a:srgbClr val="000000"/>
                          </a:solidFill>
                          <a:effectLst/>
                          <a:latin typeface="Calibri" panose="020F0502020204030204" pitchFamily="34" charset="0"/>
                        </a:rPr>
                        <a:t>Look </a:t>
                      </a:r>
                      <a:r>
                        <a:rPr lang="en-US" sz="1400" b="0" i="0" u="none" strike="noStrike" dirty="0" err="1">
                          <a:solidFill>
                            <a:srgbClr val="000000"/>
                          </a:solidFill>
                          <a:effectLst/>
                          <a:latin typeface="Calibri" panose="020F0502020204030204" pitchFamily="34" charset="0"/>
                        </a:rPr>
                        <a:t>steve</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bannon</a:t>
                      </a:r>
                      <a:r>
                        <a:rPr lang="en-US" sz="1400" b="0" i="0" u="none" strike="noStrike" dirty="0">
                          <a:solidFill>
                            <a:srgbClr val="000000"/>
                          </a:solidFill>
                          <a:effectLst/>
                          <a:latin typeface="Calibri" panose="020F0502020204030204" pitchFamily="34" charset="0"/>
                        </a:rPr>
                        <a:t> is a good twin</a:t>
                      </a:r>
                    </a:p>
                  </a:txBody>
                  <a:tcPr marL="7620" marR="7620" marT="7620" marB="0" anchor="b"/>
                </a:tc>
                <a:extLst>
                  <a:ext uri="{0D108BD9-81ED-4DB2-BD59-A6C34878D82A}">
                    <a16:rowId xmlns:a16="http://schemas.microsoft.com/office/drawing/2014/main" val="2963850019"/>
                  </a:ext>
                </a:extLst>
              </a:tr>
            </a:tbl>
          </a:graphicData>
        </a:graphic>
      </p:graphicFrame>
      <p:sp>
        <p:nvSpPr>
          <p:cNvPr id="21" name="Rectangle 20">
            <a:extLst>
              <a:ext uri="{FF2B5EF4-FFF2-40B4-BE49-F238E27FC236}">
                <a16:creationId xmlns:a16="http://schemas.microsoft.com/office/drawing/2014/main" id="{303285E8-F2D5-49E1-A76C-698703E388AC}"/>
              </a:ext>
            </a:extLst>
          </p:cNvPr>
          <p:cNvSpPr/>
          <p:nvPr/>
        </p:nvSpPr>
        <p:spPr>
          <a:xfrm>
            <a:off x="7277318" y="11388438"/>
            <a:ext cx="8385507" cy="3181003"/>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dirty="0"/>
              <a:t>Evaluation</a:t>
            </a:r>
          </a:p>
          <a:p>
            <a:pPr algn="just"/>
            <a:r>
              <a:rPr lang="en-US" sz="1400" dirty="0"/>
              <a:t>After producing the collection of result sentences, two approaches were conducted to evaluate the performance of the model. First, manually reading by the author to validate if the sentence is understandable by a human, or if the sentence can be split into a few shorter meaningful sub-sentences, instead of an entirely non-sense sentence. Second, implementing the topic modeling on original tweets data, and calculating the proportion of tweets associated with a similarity score higher than 0.85 per generated tweet produced by the model.</a:t>
            </a:r>
          </a:p>
          <a:p>
            <a:pPr marL="285750" indent="-285750" algn="just">
              <a:spcBef>
                <a:spcPts val="600"/>
              </a:spcBef>
              <a:buFont typeface="Arial" panose="020B0604020202020204" pitchFamily="34" charset="0"/>
              <a:buChar char="•"/>
            </a:pPr>
            <a:r>
              <a:rPr lang="en-US" sz="1400" dirty="0"/>
              <a:t>Readability Manually Assigned by Author (0 – 1)</a:t>
            </a:r>
          </a:p>
          <a:p>
            <a:pPr marL="285750" indent="-285750" algn="just">
              <a:buFont typeface="Arial" panose="020B0604020202020204" pitchFamily="34" charset="0"/>
              <a:buChar char="•"/>
            </a:pPr>
            <a:r>
              <a:rPr lang="en-US" sz="1400" dirty="0"/>
              <a:t>Topic Modeling  Similarity Scores &gt; 0.85 Ratio</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a:p>
        </p:txBody>
      </p:sp>
      <p:pic>
        <p:nvPicPr>
          <p:cNvPr id="18" name="Picture 17">
            <a:extLst>
              <a:ext uri="{FF2B5EF4-FFF2-40B4-BE49-F238E27FC236}">
                <a16:creationId xmlns:a16="http://schemas.microsoft.com/office/drawing/2014/main" id="{ED335D59-C271-44D3-8A47-7AFF3EFE7AA0}"/>
              </a:ext>
            </a:extLst>
          </p:cNvPr>
          <p:cNvPicPr>
            <a:picLocks noChangeAspect="1"/>
          </p:cNvPicPr>
          <p:nvPr/>
        </p:nvPicPr>
        <p:blipFill>
          <a:blip r:embed="rId5"/>
          <a:stretch>
            <a:fillRect/>
          </a:stretch>
        </p:blipFill>
        <p:spPr>
          <a:xfrm>
            <a:off x="7670800" y="2990227"/>
            <a:ext cx="7048500" cy="438150"/>
          </a:xfrm>
          <a:prstGeom prst="rect">
            <a:avLst/>
          </a:prstGeom>
          <a:ln w="12700">
            <a:solidFill>
              <a:srgbClr val="40506F"/>
            </a:solidFill>
          </a:ln>
        </p:spPr>
      </p:pic>
      <p:sp>
        <p:nvSpPr>
          <p:cNvPr id="24" name="Rectangle 23">
            <a:extLst>
              <a:ext uri="{FF2B5EF4-FFF2-40B4-BE49-F238E27FC236}">
                <a16:creationId xmlns:a16="http://schemas.microsoft.com/office/drawing/2014/main" id="{8B02986F-3E0D-4BAE-B615-F592EEDD7343}"/>
              </a:ext>
            </a:extLst>
          </p:cNvPr>
          <p:cNvSpPr/>
          <p:nvPr/>
        </p:nvSpPr>
        <p:spPr>
          <a:xfrm>
            <a:off x="16127859" y="12851517"/>
            <a:ext cx="4641504" cy="1707599"/>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dirty="0"/>
              <a:t>Acknowledgements</a:t>
            </a:r>
          </a:p>
          <a:p>
            <a:pPr algn="just"/>
            <a:r>
              <a:rPr lang="en-US" sz="1400" dirty="0"/>
              <a:t>I would like to thank Conon O’Brien for his interesting talk shows and tweets, which form the foundation of this study. I would also thank Dr. Daniel Loehr and Dr. Linda Van Guilder for the guidance of natural language processing theories and techniques.  </a:t>
            </a:r>
          </a:p>
        </p:txBody>
      </p:sp>
      <p:sp>
        <p:nvSpPr>
          <p:cNvPr id="20" name="AutoShape 10" descr="C:\Users\lifen\AppData\Local\Microsoft\Windows\INetCache\Content.MSO\ppt9D88.tmp">
            <a:extLst>
              <a:ext uri="{FF2B5EF4-FFF2-40B4-BE49-F238E27FC236}">
                <a16:creationId xmlns:a16="http://schemas.microsoft.com/office/drawing/2014/main" id="{C3D5717E-D152-4CD6-BCAE-D29FE77431F7}"/>
              </a:ext>
            </a:extLst>
          </p:cNvPr>
          <p:cNvSpPr>
            <a:spLocks noChangeAspect="1" noChangeArrowheads="1"/>
          </p:cNvSpPr>
          <p:nvPr/>
        </p:nvSpPr>
        <p:spPr bwMode="auto">
          <a:xfrm>
            <a:off x="10545763" y="739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7" name="Table 26">
            <a:extLst>
              <a:ext uri="{FF2B5EF4-FFF2-40B4-BE49-F238E27FC236}">
                <a16:creationId xmlns:a16="http://schemas.microsoft.com/office/drawing/2014/main" id="{28B56E08-893C-4A39-BA50-5E388A8D4595}"/>
              </a:ext>
            </a:extLst>
          </p:cNvPr>
          <p:cNvGraphicFramePr>
            <a:graphicFrameLocks noGrp="1"/>
          </p:cNvGraphicFramePr>
          <p:nvPr>
            <p:extLst>
              <p:ext uri="{D42A27DB-BD31-4B8C-83A1-F6EECF244321}">
                <p14:modId xmlns:p14="http://schemas.microsoft.com/office/powerpoint/2010/main" val="3571749279"/>
              </p:ext>
            </p:extLst>
          </p:nvPr>
        </p:nvGraphicFramePr>
        <p:xfrm>
          <a:off x="7672928" y="13568541"/>
          <a:ext cx="7468490" cy="778182"/>
        </p:xfrm>
        <a:graphic>
          <a:graphicData uri="http://schemas.openxmlformats.org/drawingml/2006/table">
            <a:tbl>
              <a:tblPr firstRow="1" bandRow="1">
                <a:tableStyleId>{5C22544A-7EE6-4342-B048-85BDC9FD1C3A}</a:tableStyleId>
              </a:tblPr>
              <a:tblGrid>
                <a:gridCol w="702628">
                  <a:extLst>
                    <a:ext uri="{9D8B030D-6E8A-4147-A177-3AD203B41FA5}">
                      <a16:colId xmlns:a16="http://schemas.microsoft.com/office/drawing/2014/main" val="3449018307"/>
                    </a:ext>
                  </a:extLst>
                </a:gridCol>
                <a:gridCol w="337630">
                  <a:extLst>
                    <a:ext uri="{9D8B030D-6E8A-4147-A177-3AD203B41FA5}">
                      <a16:colId xmlns:a16="http://schemas.microsoft.com/office/drawing/2014/main" val="2834955207"/>
                    </a:ext>
                  </a:extLst>
                </a:gridCol>
                <a:gridCol w="338328">
                  <a:extLst>
                    <a:ext uri="{9D8B030D-6E8A-4147-A177-3AD203B41FA5}">
                      <a16:colId xmlns:a16="http://schemas.microsoft.com/office/drawing/2014/main" val="3110071246"/>
                    </a:ext>
                  </a:extLst>
                </a:gridCol>
                <a:gridCol w="338328">
                  <a:extLst>
                    <a:ext uri="{9D8B030D-6E8A-4147-A177-3AD203B41FA5}">
                      <a16:colId xmlns:a16="http://schemas.microsoft.com/office/drawing/2014/main" val="1405834956"/>
                    </a:ext>
                  </a:extLst>
                </a:gridCol>
                <a:gridCol w="338328">
                  <a:extLst>
                    <a:ext uri="{9D8B030D-6E8A-4147-A177-3AD203B41FA5}">
                      <a16:colId xmlns:a16="http://schemas.microsoft.com/office/drawing/2014/main" val="3773855220"/>
                    </a:ext>
                  </a:extLst>
                </a:gridCol>
                <a:gridCol w="338328">
                  <a:extLst>
                    <a:ext uri="{9D8B030D-6E8A-4147-A177-3AD203B41FA5}">
                      <a16:colId xmlns:a16="http://schemas.microsoft.com/office/drawing/2014/main" val="1832262337"/>
                    </a:ext>
                  </a:extLst>
                </a:gridCol>
                <a:gridCol w="338328">
                  <a:extLst>
                    <a:ext uri="{9D8B030D-6E8A-4147-A177-3AD203B41FA5}">
                      <a16:colId xmlns:a16="http://schemas.microsoft.com/office/drawing/2014/main" val="784117786"/>
                    </a:ext>
                  </a:extLst>
                </a:gridCol>
                <a:gridCol w="338328">
                  <a:extLst>
                    <a:ext uri="{9D8B030D-6E8A-4147-A177-3AD203B41FA5}">
                      <a16:colId xmlns:a16="http://schemas.microsoft.com/office/drawing/2014/main" val="3476395770"/>
                    </a:ext>
                  </a:extLst>
                </a:gridCol>
                <a:gridCol w="338328">
                  <a:extLst>
                    <a:ext uri="{9D8B030D-6E8A-4147-A177-3AD203B41FA5}">
                      <a16:colId xmlns:a16="http://schemas.microsoft.com/office/drawing/2014/main" val="178296602"/>
                    </a:ext>
                  </a:extLst>
                </a:gridCol>
                <a:gridCol w="338328">
                  <a:extLst>
                    <a:ext uri="{9D8B030D-6E8A-4147-A177-3AD203B41FA5}">
                      <a16:colId xmlns:a16="http://schemas.microsoft.com/office/drawing/2014/main" val="2784706548"/>
                    </a:ext>
                  </a:extLst>
                </a:gridCol>
                <a:gridCol w="338328">
                  <a:extLst>
                    <a:ext uri="{9D8B030D-6E8A-4147-A177-3AD203B41FA5}">
                      <a16:colId xmlns:a16="http://schemas.microsoft.com/office/drawing/2014/main" val="3227246144"/>
                    </a:ext>
                  </a:extLst>
                </a:gridCol>
                <a:gridCol w="338328">
                  <a:extLst>
                    <a:ext uri="{9D8B030D-6E8A-4147-A177-3AD203B41FA5}">
                      <a16:colId xmlns:a16="http://schemas.microsoft.com/office/drawing/2014/main" val="155992489"/>
                    </a:ext>
                  </a:extLst>
                </a:gridCol>
                <a:gridCol w="338328">
                  <a:extLst>
                    <a:ext uri="{9D8B030D-6E8A-4147-A177-3AD203B41FA5}">
                      <a16:colId xmlns:a16="http://schemas.microsoft.com/office/drawing/2014/main" val="1606520109"/>
                    </a:ext>
                  </a:extLst>
                </a:gridCol>
                <a:gridCol w="338328">
                  <a:extLst>
                    <a:ext uri="{9D8B030D-6E8A-4147-A177-3AD203B41FA5}">
                      <a16:colId xmlns:a16="http://schemas.microsoft.com/office/drawing/2014/main" val="2708406625"/>
                    </a:ext>
                  </a:extLst>
                </a:gridCol>
                <a:gridCol w="338328">
                  <a:extLst>
                    <a:ext uri="{9D8B030D-6E8A-4147-A177-3AD203B41FA5}">
                      <a16:colId xmlns:a16="http://schemas.microsoft.com/office/drawing/2014/main" val="1158592827"/>
                    </a:ext>
                  </a:extLst>
                </a:gridCol>
                <a:gridCol w="338328">
                  <a:extLst>
                    <a:ext uri="{9D8B030D-6E8A-4147-A177-3AD203B41FA5}">
                      <a16:colId xmlns:a16="http://schemas.microsoft.com/office/drawing/2014/main" val="3059023309"/>
                    </a:ext>
                  </a:extLst>
                </a:gridCol>
                <a:gridCol w="338328">
                  <a:extLst>
                    <a:ext uri="{9D8B030D-6E8A-4147-A177-3AD203B41FA5}">
                      <a16:colId xmlns:a16="http://schemas.microsoft.com/office/drawing/2014/main" val="3674240989"/>
                    </a:ext>
                  </a:extLst>
                </a:gridCol>
                <a:gridCol w="338328">
                  <a:extLst>
                    <a:ext uri="{9D8B030D-6E8A-4147-A177-3AD203B41FA5}">
                      <a16:colId xmlns:a16="http://schemas.microsoft.com/office/drawing/2014/main" val="4256461904"/>
                    </a:ext>
                  </a:extLst>
                </a:gridCol>
                <a:gridCol w="338328">
                  <a:extLst>
                    <a:ext uri="{9D8B030D-6E8A-4147-A177-3AD203B41FA5}">
                      <a16:colId xmlns:a16="http://schemas.microsoft.com/office/drawing/2014/main" val="3196812127"/>
                    </a:ext>
                  </a:extLst>
                </a:gridCol>
                <a:gridCol w="338328">
                  <a:extLst>
                    <a:ext uri="{9D8B030D-6E8A-4147-A177-3AD203B41FA5}">
                      <a16:colId xmlns:a16="http://schemas.microsoft.com/office/drawing/2014/main" val="2573503335"/>
                    </a:ext>
                  </a:extLst>
                </a:gridCol>
                <a:gridCol w="338328">
                  <a:extLst>
                    <a:ext uri="{9D8B030D-6E8A-4147-A177-3AD203B41FA5}">
                      <a16:colId xmlns:a16="http://schemas.microsoft.com/office/drawing/2014/main" val="1396229668"/>
                    </a:ext>
                  </a:extLst>
                </a:gridCol>
              </a:tblGrid>
              <a:tr h="259394">
                <a:tc>
                  <a:txBody>
                    <a:bodyPr/>
                    <a:lstStyle/>
                    <a:p>
                      <a:pPr algn="l" fontAlgn="b"/>
                      <a:r>
                        <a:rPr lang="en-US" sz="1100" b="1" i="0" u="none" strike="noStrike" dirty="0">
                          <a:solidFill>
                            <a:srgbClr val="000000"/>
                          </a:solidFill>
                          <a:effectLst/>
                          <a:latin typeface="Calibri" panose="020F0502020204030204" pitchFamily="34" charset="0"/>
                        </a:rPr>
                        <a:t>Index</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2</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3</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4</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5</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6</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7</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8</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9</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10</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11</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12</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13</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14</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15</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16</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17</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18</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19</a:t>
                      </a:r>
                    </a:p>
                  </a:txBody>
                  <a:tcPr marL="7620" marR="7620" marT="7620" marB="0" anchor="b">
                    <a:solidFill>
                      <a:schemeClr val="accent1">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20</a:t>
                      </a:r>
                    </a:p>
                  </a:txBody>
                  <a:tcPr marL="7620" marR="7620" marT="7620" marB="0" anchor="b">
                    <a:solidFill>
                      <a:schemeClr val="accent1">
                        <a:lumMod val="20000"/>
                        <a:lumOff val="80000"/>
                      </a:schemeClr>
                    </a:solidFill>
                  </a:tcPr>
                </a:tc>
                <a:extLst>
                  <a:ext uri="{0D108BD9-81ED-4DB2-BD59-A6C34878D82A}">
                    <a16:rowId xmlns:a16="http://schemas.microsoft.com/office/drawing/2014/main" val="2666132494"/>
                  </a:ext>
                </a:extLst>
              </a:tr>
              <a:tr h="259394">
                <a:tc>
                  <a:txBody>
                    <a:bodyPr/>
                    <a:lstStyle/>
                    <a:p>
                      <a:pPr algn="l" fontAlgn="b"/>
                      <a:r>
                        <a:rPr lang="en-US" sz="1100" b="1" u="none" strike="noStrike" dirty="0">
                          <a:solidFill>
                            <a:schemeClr val="tx1"/>
                          </a:solidFill>
                          <a:effectLst/>
                        </a:rPr>
                        <a:t>Readability</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0.5</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0</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0.5</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0.5</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0</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0.5</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0</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0</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0.5</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US" sz="1100" b="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1522234975"/>
                  </a:ext>
                </a:extLst>
              </a:tr>
              <a:tr h="259394">
                <a:tc>
                  <a:txBody>
                    <a:bodyPr/>
                    <a:lstStyle/>
                    <a:p>
                      <a:pPr algn="l" fontAlgn="b"/>
                      <a:r>
                        <a:rPr lang="en-US" sz="1100" b="1" i="0" u="none" strike="noStrike" baseline="0" dirty="0">
                          <a:effectLst/>
                        </a:rPr>
                        <a:t>SimOver85</a:t>
                      </a:r>
                      <a:endParaRPr lang="en-US" sz="1100" b="1" i="0" u="none" strike="noStrike" baseline="0"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0.07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0.29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0.36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0.36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0.35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0.31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0.35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0.31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0.36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0.30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0.31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0.31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0.35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0.08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0.10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0.31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0.31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4944744"/>
                  </a:ext>
                </a:extLst>
              </a:tr>
            </a:tbl>
          </a:graphicData>
        </a:graphic>
      </p:graphicFrame>
      <p:sp>
        <p:nvSpPr>
          <p:cNvPr id="34" name="Rectangle 33">
            <a:extLst>
              <a:ext uri="{FF2B5EF4-FFF2-40B4-BE49-F238E27FC236}">
                <a16:creationId xmlns:a16="http://schemas.microsoft.com/office/drawing/2014/main" id="{FFE77F89-C2BB-4850-9B60-013D8475C22D}"/>
              </a:ext>
            </a:extLst>
          </p:cNvPr>
          <p:cNvSpPr/>
          <p:nvPr/>
        </p:nvSpPr>
        <p:spPr>
          <a:xfrm>
            <a:off x="16127859" y="2256660"/>
            <a:ext cx="4641504" cy="3976500"/>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dirty="0"/>
              <a:t>Discussion</a:t>
            </a:r>
          </a:p>
          <a:p>
            <a:pPr algn="just"/>
            <a:r>
              <a:rPr lang="en-US" sz="1400" dirty="0"/>
              <a:t>Due to the limited amount of accessible training data, and the compromise on accuracy to reduce the computational expenses in building this prototype model, I slightly excluded few oldest tweets and removed the majority of the punctuations, which makes the text result harder to read and unable to interpreter sometimes. Thus, by selecting a Twitter account with more tweets data, and applying a better tokenization approach, the result will be better. </a:t>
            </a:r>
          </a:p>
          <a:p>
            <a:pPr algn="just"/>
            <a:r>
              <a:rPr lang="en-US" sz="1400" dirty="0"/>
              <a:t>In addition, the readability scores in the evaluation section are very subjective. Thus, an average score among multiple scores assigned by a group of random selected participants will be more accurate. </a:t>
            </a:r>
          </a:p>
          <a:p>
            <a:pPr algn="just"/>
            <a:r>
              <a:rPr lang="en-US" sz="1400" dirty="0"/>
              <a:t>Another issue with the tweet generation is that the original text can commonly be fragmented, mistyped, or in poor grammar, a more proper way to evaluate the quality of the generated text should be adopted in this study.</a:t>
            </a:r>
          </a:p>
        </p:txBody>
      </p:sp>
      <p:sp>
        <p:nvSpPr>
          <p:cNvPr id="35" name="Rectangle 34">
            <a:extLst>
              <a:ext uri="{FF2B5EF4-FFF2-40B4-BE49-F238E27FC236}">
                <a16:creationId xmlns:a16="http://schemas.microsoft.com/office/drawing/2014/main" id="{3196D97D-77E2-4124-9A16-C64C1330DC2E}"/>
              </a:ext>
            </a:extLst>
          </p:cNvPr>
          <p:cNvSpPr/>
          <p:nvPr/>
        </p:nvSpPr>
        <p:spPr>
          <a:xfrm>
            <a:off x="16127859" y="6665044"/>
            <a:ext cx="4641504" cy="1715029"/>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dirty="0"/>
              <a:t>Conclusion</a:t>
            </a:r>
          </a:p>
          <a:p>
            <a:pPr algn="just"/>
            <a:r>
              <a:rPr lang="en-US" sz="1400" dirty="0"/>
              <a:t>The prototype of LSTM-based model, built in this study, can be used to generate tweets imitating the real tweets posted by O’Brien. However, the performance is very limited, further improvements are required to officially build the Twitter Bot for Conon O’Brien.</a:t>
            </a:r>
          </a:p>
        </p:txBody>
      </p:sp>
      <p:sp>
        <p:nvSpPr>
          <p:cNvPr id="36" name="Rectangle 35">
            <a:extLst>
              <a:ext uri="{FF2B5EF4-FFF2-40B4-BE49-F238E27FC236}">
                <a16:creationId xmlns:a16="http://schemas.microsoft.com/office/drawing/2014/main" id="{31C85AEF-6E89-450C-9DCC-498693058747}"/>
              </a:ext>
            </a:extLst>
          </p:cNvPr>
          <p:cNvSpPr/>
          <p:nvPr/>
        </p:nvSpPr>
        <p:spPr>
          <a:xfrm>
            <a:off x="16127859" y="8811953"/>
            <a:ext cx="4641504" cy="3607682"/>
          </a:xfrm>
          <a:prstGeom prst="rect">
            <a:avLst/>
          </a:prstGeom>
          <a:ln w="38100">
            <a:solidFill>
              <a:srgbClr val="40506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b="1" dirty="0"/>
              <a:t>Reference</a:t>
            </a:r>
          </a:p>
          <a:p>
            <a:pPr algn="just"/>
            <a:r>
              <a:rPr lang="en-US" sz="1400" dirty="0"/>
              <a:t>Murphy, M. (2016, March 04). MIT built a Donald Trump AI Twitter bot that sounds scarily like him. Retrieved from </a:t>
            </a:r>
            <a:r>
              <a:rPr lang="en-US" sz="1400" dirty="0">
                <a:hlinkClick r:id="rId6"/>
              </a:rPr>
              <a:t>https://qz.com/631497/mit-built-a-donald-trump-ai-twitter-bot-that-sounds-scarily-like-him/</a:t>
            </a:r>
            <a:endParaRPr lang="en-US" sz="1400" dirty="0"/>
          </a:p>
          <a:p>
            <a:pPr algn="just"/>
            <a:r>
              <a:rPr lang="en-US" sz="1400" dirty="0"/>
              <a:t>Monsters, D. (2017, September 26). 7 types of Artificial Neural Networks for Natural Language Processing. Retrieved from </a:t>
            </a:r>
            <a:r>
              <a:rPr lang="en-US" sz="1400" dirty="0">
                <a:hlinkClick r:id="rId7"/>
              </a:rPr>
              <a:t>https://medium.com/@datamonsters/artificial-neural-networks-for-natural-language-processing-part-1-64ca9ebfa3b2</a:t>
            </a:r>
            <a:endParaRPr lang="en-US" sz="1400" dirty="0"/>
          </a:p>
          <a:p>
            <a:pPr algn="just"/>
            <a:r>
              <a:rPr lang="en-US" sz="1400" dirty="0"/>
              <a:t>Bansal, S. (2018, March 26). Language Modelling and Text Generation using LSTMs - Deep Learning for NLP. Retrieved from </a:t>
            </a:r>
            <a:r>
              <a:rPr lang="en-US" sz="1400" dirty="0">
                <a:hlinkClick r:id="rId8"/>
              </a:rPr>
              <a:t>https://medium.com/@shivambansal36/language-modelling-text-generation-using-lstms-deep-learning-for-nlp-ed36b224b275</a:t>
            </a:r>
            <a:endParaRPr lang="en-US" sz="1400" dirty="0"/>
          </a:p>
        </p:txBody>
      </p:sp>
    </p:spTree>
    <p:extLst>
      <p:ext uri="{BB962C8B-B14F-4D97-AF65-F5344CB8AC3E}">
        <p14:creationId xmlns:p14="http://schemas.microsoft.com/office/powerpoint/2010/main" val="29549813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TotalTime>
  <Words>1481</Words>
  <Application>Microsoft Office PowerPoint</Application>
  <PresentationFormat>Custom</PresentationFormat>
  <Paragraphs>182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LSTM-based Conon O’Brien Twitter Bot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LSTM-based Conon O’Brien Twitter Bot</dc:title>
  <dc:creator>Fengdi Li</dc:creator>
  <cp:lastModifiedBy>Fengdi Li</cp:lastModifiedBy>
  <cp:revision>34</cp:revision>
  <dcterms:created xsi:type="dcterms:W3CDTF">2018-12-02T22:53:24Z</dcterms:created>
  <dcterms:modified xsi:type="dcterms:W3CDTF">2018-12-10T20:47:36Z</dcterms:modified>
</cp:coreProperties>
</file>