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3A73F-12CE-4427-93EF-ED63001E0BD1}">
  <a:tblStyle styleId="{BA23A73F-12CE-4427-93EF-ED63001E0B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6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5.xml"/><Relationship Id="rId43" Type="http://schemas.openxmlformats.org/officeDocument/2006/relationships/font" Target="fonts/Nuni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h.gov.sg/docs/librariesprovider5/default-document-library/hpb_nphs_a4infographics.pdf" TargetMode="External"/><Relationship Id="rId3" Type="http://schemas.openxmlformats.org/officeDocument/2006/relationships/hyperlink" Target="https://www.channelnewsasia.com/singapore/obesity-rate-rises-highest-level-2010-moh-urges-public-exercise-and-adopt-healthier-diet-2322321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ea.gov.sg/our-services/waste-management/3r-programmes-and-resources/food-waste-management#:~:text=Food%20waste%20accounts%20for%20about,the%20744%2C000%20tonnes%20in%202019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95ca75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95ca75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95ca75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495ca75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95ca75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95ca75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95ca75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495ca75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95ca75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95ca75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95ca75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95ca75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495ca75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495ca75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495ca75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495ca75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95ca75b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95ca75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95ca75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495ca75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95ca75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95ca75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https://www.moh.gov.sg/docs/librariesprovider5/default-document-library/hpb_nphs_a4infographics.pdf</a:t>
            </a: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https://www.channelnewsasia.com/singapore/obesity-rate-rises-highest-level-2010-moh-urges-public-exercise-and-adopt-healthier-diet-2322321</a:t>
            </a:r>
            <a:r>
              <a:rPr lang="zh-CN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b1d308bb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b1d308bb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1d937d7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1d937d7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b1d308bb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b1d308bb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1d308bb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1d308bb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b1d308b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b1d308b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b1d308bb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b1d308bb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b1d308bb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b1d308bb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b1d308bb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b1d308bb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b1d308bb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b1d308bb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b1d308bb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b1d308bb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95ca75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95ca75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https://www.nea.gov.sg/our-services/waste-management/3r-programmes-and-resources/food-waste-management#:~:text=Food%20waste%20accounts%20for%20about,the%20744%2C000%20tonnes%20in%202019</a:t>
            </a:r>
            <a:r>
              <a:rPr lang="zh-CN"/>
              <a:t>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b1d308bb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b1d308bb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b1d308bba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b1d308bba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b1d308bba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b1d308bba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89d36e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489d36e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489d36e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489d36e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95ca75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95ca75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95ca75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95ca75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95ca75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95ca75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d937d76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d937d76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95ca75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95ca75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95ca75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95ca75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netracker.herokuapp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pPRPrAWHeGmvJ2TboL2zQ7g3g6owg8YO/view" TargetMode="External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rive.google.com/file/d/1yri9YXvXtjDBw2tvR3nayf5UK5y4HLMR/view" TargetMode="External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Ost1BBr-wLXbm2E3dkWdDg14iMsEfo_c/view" TargetMode="External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461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OneTracker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81350" y="3483475"/>
            <a:ext cx="6278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Chen Zhengjie, Kris Huang Wei, Edison Koh, Fu Guanqiao, Liu Fenghao, Tan Li Ying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894400" y="2571750"/>
            <a:ext cx="335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Pikachu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201825" y="1601200"/>
            <a:ext cx="4586799" cy="2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699" y="1532688"/>
            <a:ext cx="3866426" cy="223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201825" y="1601200"/>
            <a:ext cx="4586799" cy="2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25" y="1334000"/>
            <a:ext cx="3900149" cy="30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201825" y="1601200"/>
            <a:ext cx="4586799" cy="2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825" y="2355625"/>
            <a:ext cx="3920125" cy="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201825" y="1601200"/>
            <a:ext cx="4586799" cy="2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150" y="1531525"/>
            <a:ext cx="3545275" cy="22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201825" y="1601200"/>
            <a:ext cx="4586799" cy="2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24" y="1334025"/>
            <a:ext cx="4050575" cy="333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421450"/>
            <a:ext cx="1053050" cy="3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624" y="1661288"/>
            <a:ext cx="4050575" cy="197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25" y="4010413"/>
            <a:ext cx="1095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75" y="1888688"/>
            <a:ext cx="3781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625" y="4010413"/>
            <a:ext cx="1095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6875"/>
            <a:ext cx="3900399" cy="30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000" y="2091400"/>
            <a:ext cx="2484175" cy="10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4054450" y="2072800"/>
            <a:ext cx="43518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 u="sng">
                <a:solidFill>
                  <a:schemeClr val="hlink"/>
                </a:solidFill>
                <a:hlinkClick r:id="rId3"/>
              </a:rPr>
              <a:t>https://onetracker.herokuapp.com/</a:t>
            </a:r>
            <a:r>
              <a:rPr lang="zh-CN"/>
              <a:t> 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225575" y="2140650"/>
            <a:ext cx="17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Product Demo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2925250" y="531075"/>
            <a:ext cx="35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Database deployment: PostgreSQL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00" y="992775"/>
            <a:ext cx="5289402" cy="19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00" y="2912950"/>
            <a:ext cx="3922376" cy="1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5656825" y="3768825"/>
            <a:ext cx="23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IngredientHistory query 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6019700" y="1946600"/>
            <a:ext cx="23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zh-CN">
                <a:latin typeface="Calibri"/>
                <a:ea typeface="Calibri"/>
                <a:cs typeface="Calibri"/>
                <a:sym typeface="Calibri"/>
              </a:rPr>
              <a:t> query 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819150" y="1609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W</a:t>
            </a:r>
            <a:r>
              <a:rPr lang="zh-CN"/>
              <a:t>e used</a:t>
            </a:r>
            <a:r>
              <a:rPr lang="zh-CN"/>
              <a:t> cloud service platform heroku to deploy our application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2767175" y="759375"/>
            <a:ext cx="38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Cloud platform deployment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163" y="1642600"/>
            <a:ext cx="19716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1015100" y="2074875"/>
            <a:ext cx="232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Calibri"/>
                <a:ea typeface="Calibri"/>
                <a:cs typeface="Calibri"/>
                <a:sym typeface="Calibri"/>
              </a:rPr>
              <a:t>Problems we notice (lifestyle related)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225" y="500750"/>
            <a:ext cx="3704949" cy="22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238" y="2983775"/>
            <a:ext cx="5774926" cy="1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Software Practices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658425" y="30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Software Engineering Princple and Practice</a:t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825" y="1394825"/>
            <a:ext cx="1926899" cy="954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2549800" y="2379300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180900" y="2379300"/>
            <a:ext cx="18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 b="2857" l="0" r="0" t="2847"/>
          <a:stretch/>
        </p:blipFill>
        <p:spPr>
          <a:xfrm>
            <a:off x="4971350" y="1394824"/>
            <a:ext cx="1926899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7649225" y="2371650"/>
            <a:ext cx="15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5415950" y="4237900"/>
            <a:ext cx="1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Modularity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113" y="2794063"/>
            <a:ext cx="1192175" cy="11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649" y="2794075"/>
            <a:ext cx="1315250" cy="13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2338725" y="4237900"/>
            <a:ext cx="15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Low Coupling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275" y="1509650"/>
            <a:ext cx="2716751" cy="2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5" y="1539750"/>
            <a:ext cx="3669325" cy="20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System Design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>
            <a:off x="813725" y="863950"/>
            <a:ext cx="7484100" cy="84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UI</a:t>
            </a:r>
            <a:endParaRPr sz="1600"/>
          </a:p>
        </p:txBody>
      </p:sp>
      <p:sp>
        <p:nvSpPr>
          <p:cNvPr id="295" name="Google Shape;295;p36"/>
          <p:cNvSpPr/>
          <p:nvPr/>
        </p:nvSpPr>
        <p:spPr>
          <a:xfrm>
            <a:off x="3606575" y="1031350"/>
            <a:ext cx="1888500" cy="5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type="title"/>
          </p:nvPr>
        </p:nvSpPr>
        <p:spPr>
          <a:xfrm>
            <a:off x="637325" y="28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System Architecture</a:t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813725" y="863950"/>
            <a:ext cx="1476725" cy="251151"/>
          </a:xfrm>
          <a:custGeom>
            <a:rect b="b" l="l" r="r" t="t"/>
            <a:pathLst>
              <a:path extrusionOk="0" h="8841" w="59069">
                <a:moveTo>
                  <a:pt x="0" y="8841"/>
                </a:moveTo>
                <a:lnTo>
                  <a:pt x="48622" y="8841"/>
                </a:lnTo>
                <a:lnTo>
                  <a:pt x="58668" y="5224"/>
                </a:lnTo>
                <a:lnTo>
                  <a:pt x="59069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Google Shape;298;p36"/>
          <p:cNvSpPr txBox="1"/>
          <p:nvPr/>
        </p:nvSpPr>
        <p:spPr>
          <a:xfrm>
            <a:off x="863975" y="789425"/>
            <a:ext cx="12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6"/>
          <p:cNvCxnSpPr/>
          <p:nvPr/>
        </p:nvCxnSpPr>
        <p:spPr>
          <a:xfrm>
            <a:off x="7012025" y="984500"/>
            <a:ext cx="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6"/>
          <p:cNvCxnSpPr/>
          <p:nvPr/>
        </p:nvCxnSpPr>
        <p:spPr>
          <a:xfrm>
            <a:off x="7022075" y="1155275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6"/>
          <p:cNvSpPr/>
          <p:nvPr/>
        </p:nvSpPr>
        <p:spPr>
          <a:xfrm>
            <a:off x="7725425" y="964325"/>
            <a:ext cx="417600" cy="381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808775" y="2010900"/>
            <a:ext cx="7484100" cy="86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 </a:t>
            </a:r>
            <a:endParaRPr sz="1600"/>
          </a:p>
        </p:txBody>
      </p:sp>
      <p:sp>
        <p:nvSpPr>
          <p:cNvPr id="303" name="Google Shape;303;p36"/>
          <p:cNvSpPr/>
          <p:nvPr/>
        </p:nvSpPr>
        <p:spPr>
          <a:xfrm>
            <a:off x="813725" y="2010900"/>
            <a:ext cx="1476725" cy="251151"/>
          </a:xfrm>
          <a:custGeom>
            <a:rect b="b" l="l" r="r" t="t"/>
            <a:pathLst>
              <a:path extrusionOk="0" h="8841" w="59069">
                <a:moveTo>
                  <a:pt x="0" y="8841"/>
                </a:moveTo>
                <a:lnTo>
                  <a:pt x="48622" y="8841"/>
                </a:lnTo>
                <a:lnTo>
                  <a:pt x="58668" y="5224"/>
                </a:lnTo>
                <a:lnTo>
                  <a:pt x="59069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6"/>
          <p:cNvSpPr txBox="1"/>
          <p:nvPr/>
        </p:nvSpPr>
        <p:spPr>
          <a:xfrm>
            <a:off x="863975" y="1936375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Application logic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2121475" y="2273800"/>
            <a:ext cx="1888500" cy="5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Controller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5123525" y="2262050"/>
            <a:ext cx="1888500" cy="5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Food Controller</a:t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7594700" y="2109650"/>
            <a:ext cx="482100" cy="462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36"/>
          <p:cNvCxnSpPr>
            <a:stCxn id="307" idx="0"/>
            <a:endCxn id="307" idx="0"/>
          </p:cNvCxnSpPr>
          <p:nvPr/>
        </p:nvCxnSpPr>
        <p:spPr>
          <a:xfrm>
            <a:off x="7835750" y="2109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6"/>
          <p:cNvCxnSpPr>
            <a:stCxn id="307" idx="7"/>
            <a:endCxn id="307" idx="7"/>
          </p:cNvCxnSpPr>
          <p:nvPr/>
        </p:nvCxnSpPr>
        <p:spPr>
          <a:xfrm>
            <a:off x="8006198" y="217730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6"/>
          <p:cNvSpPr/>
          <p:nvPr/>
        </p:nvSpPr>
        <p:spPr>
          <a:xfrm>
            <a:off x="7961388" y="2129713"/>
            <a:ext cx="70300" cy="80375"/>
          </a:xfrm>
          <a:custGeom>
            <a:rect b="b" l="l" r="r" t="t"/>
            <a:pathLst>
              <a:path extrusionOk="0" h="3215" w="2812">
                <a:moveTo>
                  <a:pt x="0" y="0"/>
                </a:moveTo>
                <a:lnTo>
                  <a:pt x="2812" y="321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36"/>
          <p:cNvSpPr/>
          <p:nvPr/>
        </p:nvSpPr>
        <p:spPr>
          <a:xfrm>
            <a:off x="7925838" y="2131450"/>
            <a:ext cx="160725" cy="10050"/>
          </a:xfrm>
          <a:custGeom>
            <a:rect b="b" l="l" r="r" t="t"/>
            <a:pathLst>
              <a:path extrusionOk="0" h="402" w="6429">
                <a:moveTo>
                  <a:pt x="0" y="0"/>
                </a:moveTo>
                <a:lnTo>
                  <a:pt x="6429" y="40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Google Shape;312;p36"/>
          <p:cNvSpPr/>
          <p:nvPr/>
        </p:nvSpPr>
        <p:spPr>
          <a:xfrm rot="10800000">
            <a:off x="7919142" y="2129719"/>
            <a:ext cx="30168" cy="131775"/>
          </a:xfrm>
          <a:custGeom>
            <a:rect b="b" l="l" r="r" t="t"/>
            <a:pathLst>
              <a:path extrusionOk="0" h="402" w="6429">
                <a:moveTo>
                  <a:pt x="0" y="0"/>
                </a:moveTo>
                <a:lnTo>
                  <a:pt x="6429" y="40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13" name="Google Shape;313;p36"/>
          <p:cNvCxnSpPr>
            <a:endCxn id="305" idx="0"/>
          </p:cNvCxnSpPr>
          <p:nvPr/>
        </p:nvCxnSpPr>
        <p:spPr>
          <a:xfrm flipH="1">
            <a:off x="3065725" y="1619200"/>
            <a:ext cx="7116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6"/>
          <p:cNvCxnSpPr>
            <a:endCxn id="306" idx="0"/>
          </p:cNvCxnSpPr>
          <p:nvPr/>
        </p:nvCxnSpPr>
        <p:spPr>
          <a:xfrm>
            <a:off x="5123375" y="1607450"/>
            <a:ext cx="9444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5" name="Google Shape;315;p36"/>
          <p:cNvSpPr/>
          <p:nvPr/>
        </p:nvSpPr>
        <p:spPr>
          <a:xfrm>
            <a:off x="825875" y="2966100"/>
            <a:ext cx="7484100" cy="189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6" name="Google Shape;316;p36"/>
          <p:cNvSpPr/>
          <p:nvPr/>
        </p:nvSpPr>
        <p:spPr>
          <a:xfrm>
            <a:off x="801550" y="2966096"/>
            <a:ext cx="1476725" cy="313480"/>
          </a:xfrm>
          <a:custGeom>
            <a:rect b="b" l="l" r="r" t="t"/>
            <a:pathLst>
              <a:path extrusionOk="0" h="8841" w="59069">
                <a:moveTo>
                  <a:pt x="0" y="8841"/>
                </a:moveTo>
                <a:lnTo>
                  <a:pt x="48622" y="8841"/>
                </a:lnTo>
                <a:lnTo>
                  <a:pt x="58668" y="5224"/>
                </a:lnTo>
                <a:lnTo>
                  <a:pt x="59069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Google Shape;317;p36"/>
          <p:cNvSpPr txBox="1"/>
          <p:nvPr/>
        </p:nvSpPr>
        <p:spPr>
          <a:xfrm>
            <a:off x="851800" y="287307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Persistent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6"/>
          <p:cNvCxnSpPr/>
          <p:nvPr/>
        </p:nvCxnSpPr>
        <p:spPr>
          <a:xfrm>
            <a:off x="829950" y="4249425"/>
            <a:ext cx="7484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6"/>
          <p:cNvSpPr/>
          <p:nvPr/>
        </p:nvSpPr>
        <p:spPr>
          <a:xfrm>
            <a:off x="3611525" y="4319725"/>
            <a:ext cx="1888500" cy="5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5123525" y="3419900"/>
            <a:ext cx="1888500" cy="5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Food Info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2121400" y="3419900"/>
            <a:ext cx="1888500" cy="5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Info</a:t>
            </a:r>
            <a:endParaRPr/>
          </a:p>
        </p:txBody>
      </p:sp>
      <p:cxnSp>
        <p:nvCxnSpPr>
          <p:cNvPr id="322" name="Google Shape;322;p36"/>
          <p:cNvCxnSpPr>
            <a:endCxn id="321" idx="0"/>
          </p:cNvCxnSpPr>
          <p:nvPr/>
        </p:nvCxnSpPr>
        <p:spPr>
          <a:xfrm>
            <a:off x="3065650" y="2798000"/>
            <a:ext cx="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6"/>
          <p:cNvCxnSpPr>
            <a:stCxn id="306" idx="2"/>
            <a:endCxn id="320" idx="0"/>
          </p:cNvCxnSpPr>
          <p:nvPr/>
        </p:nvCxnSpPr>
        <p:spPr>
          <a:xfrm>
            <a:off x="6067775" y="2769350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6"/>
          <p:cNvCxnSpPr>
            <a:stCxn id="321" idx="2"/>
            <a:endCxn id="319" idx="0"/>
          </p:cNvCxnSpPr>
          <p:nvPr/>
        </p:nvCxnSpPr>
        <p:spPr>
          <a:xfrm>
            <a:off x="3065650" y="3927200"/>
            <a:ext cx="1490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6"/>
          <p:cNvCxnSpPr>
            <a:stCxn id="320" idx="2"/>
            <a:endCxn id="319" idx="0"/>
          </p:cNvCxnSpPr>
          <p:nvPr/>
        </p:nvCxnSpPr>
        <p:spPr>
          <a:xfrm flipH="1">
            <a:off x="4555775" y="3927200"/>
            <a:ext cx="15120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6" name="Google Shape;326;p36"/>
          <p:cNvSpPr/>
          <p:nvPr/>
        </p:nvSpPr>
        <p:spPr>
          <a:xfrm>
            <a:off x="7544475" y="3164450"/>
            <a:ext cx="482100" cy="462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6"/>
          <p:cNvCxnSpPr/>
          <p:nvPr/>
        </p:nvCxnSpPr>
        <p:spPr>
          <a:xfrm flipH="1" rot="10800000">
            <a:off x="7433975" y="3616675"/>
            <a:ext cx="763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50" y="211063"/>
            <a:ext cx="7640500" cy="47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Traceability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688550" y="26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Traceability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819150" y="1923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 sz="1900"/>
              <a:t>Register as a new account: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zh-CN" sz="1900"/>
              <a:t>consume food:</a:t>
            </a:r>
            <a:endParaRPr sz="1900"/>
          </a:p>
        </p:txBody>
      </p:sp>
      <p:sp>
        <p:nvSpPr>
          <p:cNvPr id="346" name="Google Shape;346;p39"/>
          <p:cNvSpPr txBox="1"/>
          <p:nvPr/>
        </p:nvSpPr>
        <p:spPr>
          <a:xfrm>
            <a:off x="958775" y="1037075"/>
            <a:ext cx="181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>
                <a:latin typeface="Calibri"/>
                <a:ea typeface="Calibri"/>
                <a:cs typeface="Calibri"/>
                <a:sym typeface="Calibri"/>
              </a:rPr>
              <a:t>Use Case: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688550" y="26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Register a new account</a:t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50" y="913625"/>
            <a:ext cx="6130827" cy="3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7061000" y="1860525"/>
            <a:ext cx="597900" cy="1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(</a:t>
            </a:r>
            <a:r>
              <a:rPr lang="zh-CN" sz="600"/>
              <a:t>uName)</a:t>
            </a:r>
            <a:endParaRPr sz="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688550" y="26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Consume</a:t>
            </a:r>
            <a:endParaRPr/>
          </a:p>
        </p:txBody>
      </p:sp>
      <p:pic>
        <p:nvPicPr>
          <p:cNvPr id="359" name="Google Shape;3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50" y="473750"/>
            <a:ext cx="4786000" cy="43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/>
        </p:nvSpPr>
        <p:spPr>
          <a:xfrm>
            <a:off x="3573150" y="588400"/>
            <a:ext cx="239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Calibri"/>
                <a:ea typeface="Calibri"/>
                <a:cs typeface="Calibri"/>
                <a:sym typeface="Calibri"/>
              </a:rPr>
              <a:t>Problems we notice (Food Wastage)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50" y="1594575"/>
            <a:ext cx="8328025" cy="11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2"/>
          <p:cNvGraphicFramePr/>
          <p:nvPr/>
        </p:nvGraphicFramePr>
        <p:xfrm>
          <a:off x="688550" y="84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{BA23A73F-12CE-4427-93EF-ED63001E0BD1}</a:tableStyleId>
              </a:tblPr>
              <a:tblGrid>
                <a:gridCol w="1976100"/>
                <a:gridCol w="1729400"/>
                <a:gridCol w="2342175"/>
                <a:gridCol w="2000625"/>
              </a:tblGrid>
              <a:tr h="5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Test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Actual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1.Register using an existing account: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enter an existing username “test1”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print an error message that tells the user to change username.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an error message has been shown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2.password issue: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enter invalid(‘123’) or unmatched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password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return error message and ask reenter.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an error message has been shown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r>
                        <a:rPr lang="zh-C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consume food:</a:t>
                      </a:r>
                      <a:endParaRPr sz="19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consume 50g apple from purchased 100g apple.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zh-CN"/>
                        <a:t>purchased item quantity changed 50g.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zh-CN"/>
                        <a:t>the home page show the calories 26.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zh-CN"/>
                        <a:t>user can view history from “History” Page.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zh-CN"/>
                        <a:t>purchased item quantity from 100g to 50g;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zh-CN"/>
                        <a:t>home page show calories 26;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zh-CN"/>
                        <a:t>can view in “History” Page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42"/>
          <p:cNvSpPr txBox="1"/>
          <p:nvPr>
            <p:ph type="title"/>
          </p:nvPr>
        </p:nvSpPr>
        <p:spPr>
          <a:xfrm>
            <a:off x="688550" y="26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 Cases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3" title="OneTracker - Google Chrome 2022-04-15 02-54-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75" y="171650"/>
            <a:ext cx="8760025" cy="4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4" title="OneTracker - Google Chrome 2022-04-15 03-06-1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88" y="181688"/>
            <a:ext cx="8738225" cy="47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5" title="WeChat_202204150314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00" y="176663"/>
            <a:ext cx="8778400" cy="47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ctrTitle"/>
          </p:nvPr>
        </p:nvSpPr>
        <p:spPr>
          <a:xfrm>
            <a:off x="1891353" y="17023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3340950" y="733100"/>
            <a:ext cx="246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>
                <a:latin typeface="Calibri"/>
                <a:ea typeface="Calibri"/>
                <a:cs typeface="Calibri"/>
                <a:sym typeface="Calibri"/>
              </a:rPr>
              <a:t>Requirements elicition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27050" y="1622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zh-CN" sz="1600">
                <a:solidFill>
                  <a:srgbClr val="000000"/>
                </a:solidFill>
              </a:rPr>
              <a:t>Application must be able to assist people in monitoring their food consumption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 sz="1400">
                <a:solidFill>
                  <a:srgbClr val="000000"/>
                </a:solidFill>
              </a:rPr>
              <a:t>Must be able to inform user about the </a:t>
            </a:r>
            <a:r>
              <a:rPr lang="zh-CN" sz="1400">
                <a:solidFill>
                  <a:srgbClr val="000000"/>
                </a:solidFill>
              </a:rPr>
              <a:t>nutrition</a:t>
            </a:r>
            <a:r>
              <a:rPr lang="zh-CN" sz="1400">
                <a:solidFill>
                  <a:srgbClr val="000000"/>
                </a:solidFill>
              </a:rPr>
              <a:t> information of items they purchase and consume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zh-CN" sz="1600">
                <a:solidFill>
                  <a:srgbClr val="000000"/>
                </a:solidFill>
              </a:rPr>
              <a:t>Application must help people to reduce their food wastage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 sz="1400">
                <a:solidFill>
                  <a:srgbClr val="000000"/>
                </a:solidFill>
              </a:rPr>
              <a:t>Must keep track of items they have already bought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zh-CN" sz="1400">
                <a:solidFill>
                  <a:srgbClr val="000000"/>
                </a:solidFill>
              </a:rPr>
              <a:t>Must keep track of item purchase date to prevent food going bad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683600" y="1553200"/>
            <a:ext cx="43518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zh-CN" sz="1500">
                <a:solidFill>
                  <a:srgbClr val="000000"/>
                </a:solidFill>
              </a:rPr>
              <a:t>Th</a:t>
            </a:r>
            <a:r>
              <a:rPr b="1" lang="zh-CN" sz="1500">
                <a:solidFill>
                  <a:srgbClr val="000000"/>
                </a:solidFill>
              </a:rPr>
              <a:t>e project</a:t>
            </a:r>
            <a:r>
              <a:rPr b="1" lang="zh-CN" sz="1500">
                <a:solidFill>
                  <a:srgbClr val="000000"/>
                </a:solidFill>
              </a:rPr>
              <a:t> is successful when users are able to monitor their purchase and consumption habits. 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b="1" lang="zh-CN" sz="1500">
                <a:solidFill>
                  <a:srgbClr val="000000"/>
                </a:solidFill>
              </a:rPr>
              <a:t>This project will be the best companion of users who are eager to maintaining a healthier lifestyle.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212425" y="2140650"/>
            <a:ext cx="17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Calibri"/>
                <a:ea typeface="Calibri"/>
                <a:cs typeface="Calibri"/>
                <a:sym typeface="Calibri"/>
              </a:rPr>
              <a:t>Vision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855325" y="2140650"/>
            <a:ext cx="210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Calibri"/>
                <a:ea typeface="Calibri"/>
                <a:cs typeface="Calibri"/>
                <a:sym typeface="Calibri"/>
              </a:rPr>
              <a:t>Our product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0" y="9153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3802500" y="632350"/>
            <a:ext cx="153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Money Saver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425" y="1078750"/>
            <a:ext cx="1334375" cy="13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6571925" y="632350"/>
            <a:ext cx="153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Life</a:t>
            </a: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 Saver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500" y="1230750"/>
            <a:ext cx="1030388" cy="103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3613" y="2409838"/>
            <a:ext cx="606175" cy="9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4795300" y="3388975"/>
            <a:ext cx="246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400">
                <a:latin typeface="Calibri"/>
                <a:ea typeface="Calibri"/>
                <a:cs typeface="Calibri"/>
                <a:sym typeface="Calibri"/>
              </a:rPr>
              <a:t>OneTracker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00" y="215988"/>
            <a:ext cx="4920424" cy="47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225575" y="2140650"/>
            <a:ext cx="17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25" y="1515700"/>
            <a:ext cx="4656749" cy="2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3109200" y="746225"/>
            <a:ext cx="29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 Case Diagram(focus)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75" y="1123525"/>
            <a:ext cx="4023715" cy="36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