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19" r:id="rId2"/>
    <p:sldId id="375" r:id="rId3"/>
    <p:sldId id="376" r:id="rId4"/>
    <p:sldId id="320" r:id="rId5"/>
    <p:sldId id="322" r:id="rId6"/>
    <p:sldId id="321" r:id="rId7"/>
    <p:sldId id="374" r:id="rId8"/>
    <p:sldId id="378" r:id="rId9"/>
    <p:sldId id="334" r:id="rId10"/>
    <p:sldId id="377" r:id="rId11"/>
    <p:sldId id="3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768" y="192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0FBCF-D8E7-B247-9308-5194F071296E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AD30-9CF2-BD40-BA69-A5BDCB9E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3A07-5DE5-1F4A-B34F-4C7F4B03489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31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8" y="157617"/>
            <a:ext cx="4160172" cy="1100301"/>
          </a:xfrm>
        </p:spPr>
        <p:txBody>
          <a:bodyPr/>
          <a:lstStyle>
            <a:lvl1pPr algn="l">
              <a:defRPr>
                <a:solidFill>
                  <a:srgbClr val="008657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78" y="1761403"/>
            <a:ext cx="3255297" cy="898707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Lucida Grande"/>
                <a:cs typeface="Lucida Gran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6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38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29000"/>
            <a:ext cx="8229600" cy="592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0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6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2910" y="177800"/>
            <a:ext cx="8229600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6560" y="1291787"/>
            <a:ext cx="8229600" cy="230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25238" y="6504557"/>
            <a:ext cx="308594" cy="30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/>
            </a:pPr>
            <a:fld id="{040BB257-551A-4736-B50F-DCF1BA034C06}" type="slidenum">
              <a:rPr lang="en-US" sz="1400">
                <a:solidFill>
                  <a:prstClr val="white">
                    <a:lumMod val="75000"/>
                  </a:prstClr>
                </a:solidFill>
                <a:latin typeface="Arial" pitchFamily="34" charset="0"/>
                <a:cs typeface="Arial" pitchFamily="34" charset="0"/>
              </a:rPr>
              <a:pPr algn="ctr" defTabSz="17303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</a:tabLst>
                <a:defRPr/>
              </a:pPr>
              <a:t>‹#›</a:t>
            </a:fld>
            <a:endParaRPr lang="en-US" sz="1400" dirty="0">
              <a:solidFill>
                <a:prstClr val="white">
                  <a:lumMod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9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Lucida Grande"/>
          <a:ea typeface="+mj-ea"/>
          <a:cs typeface="Lucida Grande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11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625475" indent="-2794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914400" indent="-230188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144588" indent="-173038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1482725" indent="-2222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70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8" y="598668"/>
            <a:ext cx="9076634" cy="2022092"/>
          </a:xfrm>
        </p:spPr>
        <p:txBody>
          <a:bodyPr/>
          <a:lstStyle/>
          <a:p>
            <a:r>
              <a:rPr lang="en-US" sz="2800" dirty="0" smtClean="0">
                <a:solidFill>
                  <a:srgbClr val="4F81BD"/>
                </a:solidFill>
              </a:rPr>
              <a:t>MSCBIO/CMPBIO 2065</a:t>
            </a:r>
            <a:r>
              <a:rPr lang="zh-CN" altLang="en-US" sz="2800" dirty="0" smtClean="0">
                <a:solidFill>
                  <a:srgbClr val="4F81BD"/>
                </a:solidFill>
              </a:rPr>
              <a:t> </a:t>
            </a:r>
            <a:r>
              <a:rPr lang="en-US" sz="2800" dirty="0" smtClean="0">
                <a:solidFill>
                  <a:srgbClr val="4F81BD"/>
                </a:solidFill>
              </a:rPr>
              <a:t/>
            </a:r>
            <a:br>
              <a:rPr lang="en-US" sz="2800" dirty="0" smtClean="0">
                <a:solidFill>
                  <a:srgbClr val="4F81BD"/>
                </a:solidFill>
              </a:rPr>
            </a:br>
            <a:r>
              <a:rPr lang="en-US" sz="2800" dirty="0" smtClean="0">
                <a:solidFill>
                  <a:srgbClr val="4F81BD"/>
                </a:solidFill>
              </a:rPr>
              <a:t/>
            </a:r>
            <a:br>
              <a:rPr lang="en-US" sz="2800" dirty="0" smtClean="0">
                <a:solidFill>
                  <a:srgbClr val="4F81BD"/>
                </a:solidFill>
              </a:rPr>
            </a:br>
            <a:r>
              <a:rPr lang="en-US" sz="2800" dirty="0">
                <a:solidFill>
                  <a:srgbClr val="4F81BD"/>
                </a:solidFill>
              </a:rPr>
              <a:t>Logistic Matrix </a:t>
            </a:r>
            <a:r>
              <a:rPr lang="en-US" sz="2800" dirty="0" smtClean="0">
                <a:solidFill>
                  <a:srgbClr val="4F81BD"/>
                </a:solidFill>
              </a:rPr>
              <a:t>Factorization for </a:t>
            </a:r>
            <a:r>
              <a:rPr lang="en-US" sz="2800" dirty="0">
                <a:solidFill>
                  <a:srgbClr val="4F81BD"/>
                </a:solidFill>
              </a:rPr>
              <a:t>Drug-Target </a:t>
            </a:r>
            <a:r>
              <a:rPr lang="en-US" sz="2800" dirty="0">
                <a:solidFill>
                  <a:srgbClr val="4F81BD"/>
                </a:solidFill>
              </a:rPr>
              <a:t>Interaction Prediction on STITCH database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277" y="3665102"/>
            <a:ext cx="55306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7F7F7F"/>
                </a:solidFill>
                <a:latin typeface="Candara"/>
              </a:rPr>
              <a:t>Fen</a:t>
            </a:r>
            <a:r>
              <a:rPr lang="zh-CN" altLang="en-US" sz="3200" b="1" i="1" dirty="0" smtClean="0">
                <a:solidFill>
                  <a:srgbClr val="7F7F7F"/>
                </a:solidFill>
                <a:latin typeface="Candara"/>
              </a:rPr>
              <a:t> </a:t>
            </a:r>
            <a:r>
              <a:rPr lang="en-US" altLang="zh-CN" sz="3200" b="1" i="1" dirty="0" smtClean="0">
                <a:solidFill>
                  <a:srgbClr val="7F7F7F"/>
                </a:solidFill>
                <a:latin typeface="Candara"/>
              </a:rPr>
              <a:t>Pei</a:t>
            </a:r>
            <a:r>
              <a:rPr lang="zh-CN" altLang="en-US" sz="3200" b="1" i="1" dirty="0" smtClean="0">
                <a:solidFill>
                  <a:srgbClr val="7F7F7F"/>
                </a:solidFill>
                <a:latin typeface="Candara"/>
              </a:rPr>
              <a:t>    </a:t>
            </a:r>
            <a:r>
              <a:rPr lang="en-US" altLang="zh-CN" sz="3200" b="1" i="1" dirty="0" smtClean="0">
                <a:solidFill>
                  <a:srgbClr val="7F7F7F"/>
                </a:solidFill>
                <a:latin typeface="Candara"/>
              </a:rPr>
              <a:t>Chi</a:t>
            </a:r>
            <a:r>
              <a:rPr lang="zh-CN" altLang="en-US" sz="3200" b="1" i="1" dirty="0" smtClean="0">
                <a:solidFill>
                  <a:srgbClr val="7F7F7F"/>
                </a:solidFill>
                <a:latin typeface="Candara"/>
              </a:rPr>
              <a:t> </a:t>
            </a:r>
            <a:r>
              <a:rPr lang="en-US" altLang="zh-CN" sz="3200" b="1" i="1" dirty="0" smtClean="0">
                <a:solidFill>
                  <a:srgbClr val="7F7F7F"/>
                </a:solidFill>
                <a:latin typeface="Candara"/>
              </a:rPr>
              <a:t>Zhang</a:t>
            </a:r>
            <a:endParaRPr lang="en-US" sz="3200" b="1" i="1" dirty="0">
              <a:solidFill>
                <a:srgbClr val="7F7F7F"/>
              </a:solidFill>
              <a:latin typeface="Candara"/>
            </a:endParaRPr>
          </a:p>
          <a:p>
            <a:endParaRPr lang="en-US" dirty="0">
              <a:solidFill>
                <a:prstClr val="black"/>
              </a:solidFill>
              <a:latin typeface="Candara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Candara"/>
              </a:rPr>
              <a:t>Dec</a:t>
            </a:r>
            <a:r>
              <a:rPr lang="en-US" dirty="0" smtClean="0">
                <a:solidFill>
                  <a:prstClr val="black"/>
                </a:solidFill>
                <a:latin typeface="Candara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Candara"/>
              </a:rPr>
              <a:t>16</a:t>
            </a:r>
            <a:r>
              <a:rPr lang="en-US" dirty="0" smtClean="0">
                <a:solidFill>
                  <a:prstClr val="black"/>
                </a:solidFill>
                <a:latin typeface="Candara"/>
              </a:rPr>
              <a:t>, 2016</a:t>
            </a:r>
            <a:endParaRPr lang="en-US" dirty="0">
              <a:solidFill>
                <a:prstClr val="black"/>
              </a:solidFill>
              <a:latin typeface="Candar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9705" y="26910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555921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69431"/>
              </p:ext>
            </p:extLst>
          </p:nvPr>
        </p:nvGraphicFramePr>
        <p:xfrm>
          <a:off x="1484842" y="1333500"/>
          <a:ext cx="6174316" cy="4114800"/>
        </p:xfrm>
        <a:graphic>
          <a:graphicData uri="http://schemas.openxmlformats.org/drawingml/2006/table">
            <a:tbl>
              <a:tblPr/>
              <a:tblGrid>
                <a:gridCol w="2713219"/>
                <a:gridCol w="1527307"/>
                <a:gridCol w="1933790"/>
              </a:tblGrid>
              <a:tr h="41148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PMF</a:t>
                      </a:r>
                    </a:p>
                  </a:txBody>
                  <a:tcPr marL="4714" marR="4714" marT="47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LMF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MSE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0.0436 ± 0.0015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0.0227 ± 0.0002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Precision (score &gt;0.7)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0.6228 ± 0.0036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0.6330 ± 0.0026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Precision Enrichment (score &gt;0.7)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2.7221 ± 0.0229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2.7776 ± 0.0202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Recall (score &gt;0.7)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0.6003 ± 0.0050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0.6319 ± 0.0018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Recall Enrichment  (score &gt;0.7)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1.9954 ± 0.0198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2.1181 ± 0.0198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Precision (score &gt;0.5)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0.7752 ± 0.0037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0.7804 ± 0.0028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Precision Enrichment (score &gt;0.5)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1.8827 ± 0.0065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1.8946 ± 0.0074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Recall (score &gt;0.5)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0.8129 ± 0.0025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0.8159 ± 0.0023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Recall Enrichment  (score &gt;0.5)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1.6283 ± 0.0092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1.6345± 0.0076</a:t>
                      </a:r>
                    </a:p>
                  </a:txBody>
                  <a:tcPr marL="4714" marR="4714" marT="47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5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555921"/>
          </a:xfrm>
        </p:spPr>
        <p:txBody>
          <a:bodyPr/>
          <a:lstStyle/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910" y="1285337"/>
            <a:ext cx="73821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latin typeface="Times New Roman" charset="0"/>
                <a:ea typeface="宋体" charset="-122"/>
              </a:rPr>
              <a:t>Try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other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regularization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methods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to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get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better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performance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000" dirty="0">
              <a:latin typeface="Times New Roman" charset="0"/>
              <a:ea typeface="宋体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latin typeface="Times New Roman" charset="0"/>
                <a:ea typeface="宋体" charset="-122"/>
              </a:rPr>
              <a:t>Evaluate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performance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base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on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different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protein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groups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Times New Roman" charset="0"/>
              <a:ea typeface="宋体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000" dirty="0" smtClean="0">
                <a:latin typeface="Times New Roman" charset="0"/>
                <a:ea typeface="宋体" charset="-122"/>
              </a:rPr>
              <a:t>Figure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out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other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tools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to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run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larger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data</a:t>
            </a:r>
            <a:r>
              <a:rPr lang="zh-CN" altLang="en-US" sz="2000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sz="2000" dirty="0" smtClean="0">
                <a:latin typeface="Times New Roman" charset="0"/>
                <a:ea typeface="宋体" charset="-122"/>
              </a:rPr>
              <a:t>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1107996"/>
          </a:xfrm>
        </p:spPr>
        <p:txBody>
          <a:bodyPr/>
          <a:lstStyle/>
          <a:p>
            <a:r>
              <a:rPr lang="en-US" altLang="zh-CN" dirty="0" smtClean="0"/>
              <a:t>Recent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Drug-Target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(DTI)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1591587"/>
            <a:ext cx="8229600" cy="52495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Network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based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methods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34" y="2350940"/>
            <a:ext cx="2815132" cy="18791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5984" y="4491645"/>
            <a:ext cx="45345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Helvetica" charset="0"/>
              </a:rPr>
              <a:t>Chen, X., et al. (2012). </a:t>
            </a:r>
            <a:r>
              <a:rPr lang="en-US" sz="1200" i="1" dirty="0" smtClean="0">
                <a:latin typeface="Helvetica" charset="0"/>
              </a:rPr>
              <a:t> </a:t>
            </a:r>
            <a:r>
              <a:rPr lang="en-US" sz="1200" i="1" u="sng" dirty="0">
                <a:latin typeface="Helvetica" charset="0"/>
              </a:rPr>
              <a:t>Molecular </a:t>
            </a:r>
            <a:r>
              <a:rPr lang="en-US" sz="1200" i="1" u="sng" dirty="0" err="1">
                <a:latin typeface="Helvetica" charset="0"/>
              </a:rPr>
              <a:t>BioSystems</a:t>
            </a:r>
            <a:r>
              <a:rPr lang="en-US" sz="1200" i="1" dirty="0">
                <a:latin typeface="Helvetica" charset="0"/>
              </a:rPr>
              <a:t> </a:t>
            </a:r>
            <a:r>
              <a:rPr lang="en-US" sz="1200" b="1" i="1" dirty="0">
                <a:latin typeface="Helvetica" charset="0"/>
              </a:rPr>
              <a:t>8</a:t>
            </a:r>
            <a:r>
              <a:rPr lang="en-US" sz="1200" i="1" dirty="0">
                <a:latin typeface="Helvetica" charset="0"/>
              </a:rPr>
              <a:t>(7): 1970-1978.</a:t>
            </a:r>
            <a:endParaRPr lang="en-US" sz="1200" i="1" dirty="0">
              <a:effectLst/>
              <a:latin typeface="Helvetica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2910" y="5113415"/>
            <a:ext cx="8229600" cy="52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11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Lucida Grande"/>
                <a:ea typeface="+mn-ea"/>
                <a:cs typeface="Lucida Grande"/>
              </a:defRPr>
            </a:lvl1pPr>
            <a:lvl2pPr marL="625475" indent="-279400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Lucida Grande"/>
                <a:ea typeface="+mn-ea"/>
                <a:cs typeface="Lucida Grande"/>
              </a:defRPr>
            </a:lvl2pPr>
            <a:lvl3pPr marL="914400" indent="-230188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Lucida Grande"/>
                <a:ea typeface="+mn-ea"/>
                <a:cs typeface="Lucida Grande"/>
              </a:defRPr>
            </a:lvl3pPr>
            <a:lvl4pPr marL="1144588" indent="-173038" algn="l" rtl="0" eaLnBrk="1" fontAlgn="base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Lucida Grande"/>
                <a:ea typeface="+mn-ea"/>
                <a:cs typeface="Lucida Grande"/>
              </a:defRPr>
            </a:lvl4pPr>
            <a:lvl5pPr marL="1482725" indent="-2222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555921"/>
          </a:xfrm>
        </p:spPr>
        <p:txBody>
          <a:bodyPr/>
          <a:lstStyle/>
          <a:p>
            <a:pPr defTabSz="914400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6209" y="6440573"/>
            <a:ext cx="39643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/>
              <a:t>Nascimento</a:t>
            </a:r>
            <a:r>
              <a:rPr lang="en-US" sz="1200" i="1" dirty="0"/>
              <a:t>, A. C., et al. (2016). </a:t>
            </a:r>
            <a:r>
              <a:rPr lang="en-US" sz="1200" i="1" u="sng" dirty="0" smtClean="0"/>
              <a:t>BMC </a:t>
            </a:r>
            <a:r>
              <a:rPr lang="en-US" sz="1200" i="1" u="sng" dirty="0"/>
              <a:t>Bioinformatics</a:t>
            </a:r>
            <a:r>
              <a:rPr lang="en-US" sz="1200" i="1" dirty="0"/>
              <a:t> </a:t>
            </a:r>
            <a:r>
              <a:rPr lang="en-US" sz="1200" b="1" i="1" dirty="0"/>
              <a:t>17</a:t>
            </a:r>
            <a:r>
              <a:rPr lang="en-US" sz="1200" i="1" dirty="0"/>
              <a:t>: 46</a:t>
            </a:r>
            <a:r>
              <a:rPr lang="en-US" sz="1200" i="1" dirty="0" smtClean="0"/>
              <a:t>.</a:t>
            </a:r>
            <a:endParaRPr lang="en-US" sz="1200" i="1" dirty="0"/>
          </a:p>
        </p:txBody>
      </p:sp>
      <p:sp>
        <p:nvSpPr>
          <p:cNvPr id="9" name="Rectangle 8"/>
          <p:cNvSpPr/>
          <p:nvPr/>
        </p:nvSpPr>
        <p:spPr>
          <a:xfrm>
            <a:off x="2807181" y="5977138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50" spc="25" dirty="0" smtClean="0">
                <a:latin typeface="Times New Roman" charset="0"/>
                <a:ea typeface="宋体" charset="-122"/>
              </a:rPr>
              <a:t>Multiple</a:t>
            </a:r>
            <a:r>
              <a:rPr lang="zh-CN" altLang="en-US" b="1" kern="50" spc="25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kern="50" spc="25" dirty="0">
                <a:latin typeface="Times New Roman" charset="0"/>
                <a:ea typeface="宋体" charset="-122"/>
              </a:rPr>
              <a:t>k</a:t>
            </a:r>
            <a:r>
              <a:rPr lang="en-US" altLang="zh-CN" b="1" kern="50" spc="25" dirty="0" smtClean="0">
                <a:latin typeface="Times New Roman" charset="0"/>
                <a:ea typeface="宋体" charset="-122"/>
              </a:rPr>
              <a:t>ernel</a:t>
            </a:r>
            <a:r>
              <a:rPr lang="zh-CN" altLang="en-US" b="1" kern="50" spc="25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kern="50" spc="25" dirty="0" smtClean="0">
                <a:latin typeface="Times New Roman" charset="0"/>
                <a:ea typeface="宋体" charset="-122"/>
              </a:rPr>
              <a:t>learning</a:t>
            </a:r>
            <a:r>
              <a:rPr lang="zh-CN" altLang="en-US" b="1" kern="50" spc="25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kern="50" spc="25" dirty="0" smtClean="0">
                <a:latin typeface="Times New Roman" charset="0"/>
                <a:ea typeface="宋体" charset="-122"/>
              </a:rPr>
              <a:t>method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63166"/>
            <a:ext cx="5029200" cy="49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555921"/>
          </a:xfrm>
        </p:spPr>
        <p:txBody>
          <a:bodyPr/>
          <a:lstStyle/>
          <a:p>
            <a:pPr defTabSz="914400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87" y="1516865"/>
            <a:ext cx="6553224" cy="2916312"/>
          </a:xfrm>
        </p:spPr>
      </p:pic>
      <p:sp>
        <p:nvSpPr>
          <p:cNvPr id="6" name="Rectangle 5"/>
          <p:cNvSpPr/>
          <p:nvPr/>
        </p:nvSpPr>
        <p:spPr>
          <a:xfrm>
            <a:off x="727566" y="6290673"/>
            <a:ext cx="508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Helvetica" charset="0"/>
              </a:rPr>
              <a:t>Cobanoglu</a:t>
            </a:r>
            <a:r>
              <a:rPr lang="en-US" sz="1200" i="1" dirty="0">
                <a:latin typeface="Helvetica" charset="0"/>
              </a:rPr>
              <a:t>, M. C., et al. (2013). </a:t>
            </a:r>
            <a:r>
              <a:rPr lang="en-US" altLang="zh-CN" sz="1200" i="1" dirty="0">
                <a:latin typeface="Helvetica" charset="0"/>
              </a:rPr>
              <a:t>J </a:t>
            </a:r>
            <a:r>
              <a:rPr lang="en-US" altLang="zh-CN" sz="1200" i="1" dirty="0" err="1">
                <a:latin typeface="Helvetica" charset="0"/>
              </a:rPr>
              <a:t>Chem</a:t>
            </a:r>
            <a:r>
              <a:rPr lang="en-US" altLang="zh-CN" sz="1200" i="1" dirty="0">
                <a:latin typeface="Helvetica" charset="0"/>
              </a:rPr>
              <a:t> </a:t>
            </a:r>
            <a:r>
              <a:rPr lang="en-US" altLang="zh-CN" sz="1200" i="1" dirty="0" err="1">
                <a:latin typeface="Helvetica" charset="0"/>
              </a:rPr>
              <a:t>Inf</a:t>
            </a:r>
            <a:r>
              <a:rPr lang="en-US" altLang="zh-CN" sz="1200" i="1" dirty="0">
                <a:latin typeface="Helvetica" charset="0"/>
              </a:rPr>
              <a:t> </a:t>
            </a:r>
            <a:r>
              <a:rPr lang="en-US" altLang="zh-CN" sz="1200" i="1" dirty="0" smtClean="0">
                <a:latin typeface="Helvetica" charset="0"/>
              </a:rPr>
              <a:t>Model</a:t>
            </a:r>
            <a:r>
              <a:rPr lang="en-US" altLang="zh-CN" sz="1200" b="1" i="1" dirty="0" smtClean="0">
                <a:latin typeface="Helvetica" charset="0"/>
              </a:rPr>
              <a:t>.</a:t>
            </a:r>
            <a:r>
              <a:rPr lang="zh-CN" altLang="en-US" sz="1200" b="1" i="1" dirty="0" smtClean="0">
                <a:latin typeface="Helvetica" charset="0"/>
              </a:rPr>
              <a:t> </a:t>
            </a:r>
            <a:r>
              <a:rPr lang="en-US" sz="1200" b="1" i="1" dirty="0" smtClean="0">
                <a:latin typeface="Helvetica" charset="0"/>
              </a:rPr>
              <a:t>53</a:t>
            </a:r>
            <a:r>
              <a:rPr lang="en-US" sz="1200" i="1" dirty="0" smtClean="0">
                <a:latin typeface="Helvetica" charset="0"/>
              </a:rPr>
              <a:t>(12</a:t>
            </a:r>
            <a:r>
              <a:rPr lang="en-US" sz="1200" i="1" dirty="0">
                <a:latin typeface="Helvetica" charset="0"/>
              </a:rPr>
              <a:t>): 3399-3409.</a:t>
            </a:r>
            <a:endParaRPr lang="en-US" sz="1200" i="1" dirty="0">
              <a:effectLst/>
              <a:latin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9816" y="4702997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50" spc="25" dirty="0" smtClean="0">
                <a:latin typeface="Times New Roman" charset="0"/>
                <a:ea typeface="宋体" charset="-122"/>
              </a:rPr>
              <a:t>Matrix</a:t>
            </a:r>
            <a:r>
              <a:rPr lang="zh-CN" altLang="en-US" b="1" kern="50" spc="25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kern="50" spc="25" dirty="0" smtClean="0">
                <a:latin typeface="Times New Roman" charset="0"/>
                <a:ea typeface="宋体" charset="-122"/>
              </a:rPr>
              <a:t>Factorization</a:t>
            </a:r>
            <a:r>
              <a:rPr lang="zh-CN" altLang="en-US" b="1" kern="50" spc="25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kern="50" spc="25" dirty="0" smtClean="0">
                <a:latin typeface="Times New Roman" charset="0"/>
                <a:ea typeface="宋体" charset="-122"/>
              </a:rPr>
              <a:t>method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17357" y="5177259"/>
            <a:ext cx="8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50" spc="25">
                <a:latin typeface="Times New Roman" charset="0"/>
                <a:ea typeface="宋体" charset="-122"/>
              </a:rPr>
              <a:t>predict weights on missing edges based on the existing nodes and edges in the network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4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555921"/>
          </a:xfrm>
        </p:spPr>
        <p:txBody>
          <a:bodyPr/>
          <a:lstStyle/>
          <a:p>
            <a:r>
              <a:rPr lang="en-US" altLang="zh-CN" dirty="0" smtClean="0"/>
              <a:t>STITCH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826" y="1869264"/>
            <a:ext cx="2743200" cy="313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93841" y="5405403"/>
            <a:ext cx="3270277" cy="14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x-none" sz="1000" i="1" dirty="0">
                <a:latin typeface="Arial" charset="0"/>
              </a:rPr>
              <a:t>Michael Kuhn et al. </a:t>
            </a:r>
            <a:r>
              <a:rPr lang="en-GB" altLang="x-none" sz="1000" i="1" dirty="0" err="1">
                <a:latin typeface="Arial" charset="0"/>
              </a:rPr>
              <a:t>Nucl</a:t>
            </a:r>
            <a:r>
              <a:rPr lang="en-GB" altLang="x-none" sz="1000" i="1" dirty="0">
                <a:latin typeface="Arial" charset="0"/>
              </a:rPr>
              <a:t>. Acids Res. 2014;42:D401-D407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909" y="850626"/>
            <a:ext cx="73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宋体" charset="-122"/>
              </a:rPr>
              <a:t>Integrated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database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with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dirty="0" smtClean="0">
                <a:latin typeface="Times New Roman" charset="0"/>
                <a:ea typeface="宋体" charset="-122"/>
              </a:rPr>
              <a:t>known </a:t>
            </a:r>
            <a:r>
              <a:rPr lang="en-US" dirty="0">
                <a:latin typeface="Times New Roman" charset="0"/>
                <a:ea typeface="宋体" charset="-122"/>
              </a:rPr>
              <a:t>and predicted chemical–protein interactions</a:t>
            </a: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2908" y="1764669"/>
            <a:ext cx="52685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charset="0"/>
                <a:ea typeface="宋体" charset="-122"/>
              </a:rPr>
              <a:t>Version</a:t>
            </a:r>
            <a:r>
              <a:rPr lang="zh-CN" altLang="en-US" b="1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dirty="0" smtClean="0">
                <a:latin typeface="Times New Roman" charset="0"/>
                <a:ea typeface="宋体" charset="-122"/>
              </a:rPr>
              <a:t>4</a:t>
            </a:r>
            <a:r>
              <a:rPr lang="zh-CN" altLang="en-US" b="1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dirty="0" smtClean="0">
                <a:latin typeface="Times New Roman" charset="0"/>
                <a:ea typeface="宋体" charset="-122"/>
              </a:rPr>
              <a:t>(2014),</a:t>
            </a:r>
            <a:r>
              <a:rPr lang="zh-CN" altLang="en-US" b="1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dirty="0" smtClean="0">
                <a:latin typeface="Times New Roman" charset="0"/>
                <a:ea typeface="宋体" charset="-122"/>
              </a:rPr>
              <a:t>human</a:t>
            </a:r>
            <a:r>
              <a:rPr lang="zh-CN" altLang="en-US" b="1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dirty="0" smtClean="0">
                <a:latin typeface="Times New Roman" charset="0"/>
                <a:ea typeface="宋体" charset="-122"/>
              </a:rPr>
              <a:t>experimental</a:t>
            </a:r>
            <a:r>
              <a:rPr lang="zh-CN" altLang="en-US" b="1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dirty="0" smtClean="0">
                <a:latin typeface="Times New Roman" charset="0"/>
                <a:ea typeface="宋体" charset="-122"/>
              </a:rPr>
              <a:t>sub</a:t>
            </a:r>
            <a:r>
              <a:rPr lang="zh-CN" altLang="en-US" b="1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dirty="0" smtClean="0">
                <a:latin typeface="Times New Roman" charset="0"/>
                <a:ea typeface="宋体" charset="-122"/>
              </a:rPr>
              <a:t>data</a:t>
            </a:r>
            <a:r>
              <a:rPr lang="zh-CN" altLang="en-US" b="1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b="1" dirty="0" smtClean="0">
                <a:latin typeface="Times New Roman" charset="0"/>
                <a:ea typeface="宋体" charset="-122"/>
              </a:rPr>
              <a:t>set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charset="0"/>
              <a:ea typeface="宋体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ea typeface="宋体" charset="-122"/>
              </a:rPr>
              <a:t>531,716 </a:t>
            </a:r>
            <a:r>
              <a:rPr lang="en-US" dirty="0">
                <a:ea typeface="宋体" charset="-122"/>
              </a:rPr>
              <a:t>chemicals (including different stereoisomer)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9,337 proteins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1,351,208 chemical-protein interactions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experimental confidence </a:t>
            </a:r>
            <a:r>
              <a:rPr lang="en-US" dirty="0" smtClean="0"/>
              <a:t>score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converted </a:t>
            </a:r>
            <a:r>
              <a:rPr lang="en-US" dirty="0"/>
              <a:t>from reported </a:t>
            </a:r>
            <a:r>
              <a:rPr lang="en-US" altLang="zh-CN" dirty="0" smtClean="0"/>
              <a:t>affinities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dirty="0" smtClean="0"/>
              <a:t>residual </a:t>
            </a:r>
            <a:r>
              <a:rPr lang="en-US" dirty="0"/>
              <a:t>kinase activities and kinase </a:t>
            </a:r>
            <a:r>
              <a:rPr lang="en-US" dirty="0" smtClean="0"/>
              <a:t>affinities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/>
              <a:t>low (&lt; 0.5), medium (0.5-0.7) and high confidence (&gt; 0.7) </a:t>
            </a:r>
          </a:p>
        </p:txBody>
      </p:sp>
    </p:spTree>
    <p:extLst>
      <p:ext uri="{BB962C8B-B14F-4D97-AF65-F5344CB8AC3E}">
        <p14:creationId xmlns:p14="http://schemas.microsoft.com/office/powerpoint/2010/main" val="35320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29" y="177800"/>
            <a:ext cx="9165941" cy="401392"/>
          </a:xfrm>
        </p:spPr>
        <p:txBody>
          <a:bodyPr/>
          <a:lstStyle/>
          <a:p>
            <a:r>
              <a:rPr lang="en-US" altLang="zh-CN" sz="2000" dirty="0" smtClean="0"/>
              <a:t>Baseline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method: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Probabilistic </a:t>
            </a:r>
            <a:r>
              <a:rPr lang="en-US" sz="2000" dirty="0"/>
              <a:t>Matrix Factorization (PMF)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78363" y="2438699"/>
                <a:ext cx="2185021" cy="373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N</m:t>
                          </m:r>
                          <m:r>
                            <a:rPr lang="en-US" i="0">
                              <a:latin typeface="Cambria Math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M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charset="0"/>
                            </a:rPr>
                            <m:t>×</m:t>
                          </m:r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i="0">
                              <a:latin typeface="Cambria Math" charset="0"/>
                            </a:rPr>
                            <m:t>×</m:t>
                          </m:r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363" y="2438699"/>
                <a:ext cx="2185021" cy="373307"/>
              </a:xfrm>
              <a:prstGeom prst="rect">
                <a:avLst/>
              </a:prstGeom>
              <a:blipFill rotWithShape="0">
                <a:blip r:embed="rId2"/>
                <a:stretch>
                  <a:fillRect t="-98361" b="-1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7953" y="3912214"/>
                <a:ext cx="4359719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U</m:t>
                          </m:r>
                          <m:r>
                            <a:rPr lang="en-US" i="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V</m:t>
                          </m:r>
                          <m:r>
                            <a:rPr lang="en-US" i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charset="0"/>
                                            </a:rPr>
                                            <m:t>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0">
                                                  <a:latin typeface="Cambria Math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3" y="3912214"/>
                <a:ext cx="4359719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48005" y="5882374"/>
                <a:ext cx="6077969" cy="555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charset="0"/>
                                              </a:rPr>
                                              <m:t>i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charset="0"/>
                                              </a:rPr>
                                              <m:t>v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charset="0"/>
                                          </a:rPr>
                                          <m:t>i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>
                                        <a:latin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charset="0"/>
                                              </a:rPr>
                                              <m:t>v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charset="0"/>
                                              </a:rPr>
                                              <m:t>v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5" y="5882374"/>
                <a:ext cx="6077969" cy="555665"/>
              </a:xfrm>
              <a:prstGeom prst="rect">
                <a:avLst/>
              </a:prstGeom>
              <a:blipFill rotWithShape="0">
                <a:blip r:embed="rId4"/>
                <a:stretch>
                  <a:fillRect t="-65934" r="-301" b="-10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168911" y="4481835"/>
                <a:ext cx="9481821" cy="1307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U</m:t>
                                  </m:r>
                                  <m:r>
                                    <a:rPr lang="en-US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V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Y</m:t>
                                  </m:r>
                                  <m:r>
                                    <a:rPr lang="en-US">
                                      <a:latin typeface="Cambria Math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>
                                      <a:latin typeface="Cambria Math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u</m:t>
                                      </m:r>
                                    </m:sub>
                                    <m:sup>
                                      <m:r>
                                        <a:rPr lang="en-US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latin typeface="Cambria Math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v</m:t>
                                      </m:r>
                                    </m:sub>
                                    <m:sup>
                                      <m:r>
                                        <a:rPr lang="en-US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>
                          <a:latin typeface="Cambria Math" charset="0"/>
                        </a:rPr>
                        <m:t>= −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charset="0"/>
                                            </a:rPr>
                                            <m:t>i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u</m:t>
                                      </m:r>
                                    </m:sub>
                                    <m:sup>
                                      <m:r>
                                        <a:rPr lang="en-US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latin typeface="Cambria Math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lang="en-US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  <m:r>
                            <a:rPr lang="en-US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US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911" y="4481835"/>
                <a:ext cx="9481821" cy="13076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96791" y="2570377"/>
                <a:ext cx="6065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91" y="2570377"/>
                <a:ext cx="60655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071" r="-202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637949" y="2127588"/>
            <a:ext cx="719528" cy="11887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637949" y="2708877"/>
            <a:ext cx="7195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40449" y="2842959"/>
            <a:ext cx="7195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40449" y="2977869"/>
            <a:ext cx="7195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40449" y="2573139"/>
            <a:ext cx="7195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40449" y="3142760"/>
            <a:ext cx="7195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25459" y="2423238"/>
            <a:ext cx="7195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25459" y="2273335"/>
            <a:ext cx="71952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92075" y="2127588"/>
            <a:ext cx="3959352" cy="1188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92075" y="1246615"/>
            <a:ext cx="3959352" cy="7470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0"/>
            <a:endCxn id="37" idx="2"/>
          </p:cNvCxnSpPr>
          <p:nvPr/>
        </p:nvCxnSpPr>
        <p:spPr>
          <a:xfrm>
            <a:off x="4571751" y="12466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82502" y="12491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58837" y="12491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23728" y="123412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88617" y="123412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38518" y="12491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88421" y="12491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23330" y="12491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73234" y="123412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38126" y="123412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73037" y="12491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22939" y="123412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87829" y="12491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52722" y="12491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32402" y="12491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084802" y="12516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34702" y="12516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99592" y="123662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64482" y="12516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14386" y="12516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79280" y="125161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044171" y="123662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224049" y="123662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03932" y="1236625"/>
            <a:ext cx="0" cy="7470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61611" y="850703"/>
                <a:ext cx="43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  <m:r>
                            <a:rPr lang="en-US">
                              <a:latin typeface="Cambria Math" charset="0"/>
                            </a:rPr>
                            <m:t>×</m:t>
                          </m:r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611" y="850703"/>
                <a:ext cx="43588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8056" t="-75556" r="-45833" b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183543" y="3410001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N</m:t>
                          </m:r>
                          <m:r>
                            <a:rPr lang="en-US">
                              <a:latin typeface="Cambria Math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43" y="3410001"/>
                <a:ext cx="74180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864536" y="4110039"/>
                <a:ext cx="3934690" cy="5578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is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the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confidence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score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from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STITICH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is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1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when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experimental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score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exists,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0</a:t>
                </a:r>
                <a:r>
                  <a:rPr lang="zh-CN" altLang="en-US" sz="1400" i="1" dirty="0" smtClean="0"/>
                  <a:t> </a:t>
                </a:r>
                <a:r>
                  <a:rPr lang="en-US" altLang="zh-CN" sz="1400" i="1" dirty="0" smtClean="0"/>
                  <a:t>otherwise</a:t>
                </a:r>
                <a:endParaRPr lang="en-US" sz="1400" i="1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36" y="4110039"/>
                <a:ext cx="3934690" cy="557845"/>
              </a:xfrm>
              <a:prstGeom prst="rect">
                <a:avLst/>
              </a:prstGeom>
              <a:blipFill rotWithShape="0">
                <a:blip r:embed="rId9"/>
                <a:stretch>
                  <a:fillRect b="-9574"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625769" y="6512989"/>
            <a:ext cx="508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Helvetica" charset="0"/>
              </a:rPr>
              <a:t>Cobanoglu</a:t>
            </a:r>
            <a:r>
              <a:rPr lang="en-US" sz="1200" i="1" dirty="0">
                <a:latin typeface="Helvetica" charset="0"/>
              </a:rPr>
              <a:t>, M. C., et al. (2013). </a:t>
            </a:r>
            <a:r>
              <a:rPr lang="en-US" altLang="zh-CN" sz="1200" i="1" dirty="0">
                <a:latin typeface="Helvetica" charset="0"/>
              </a:rPr>
              <a:t>J </a:t>
            </a:r>
            <a:r>
              <a:rPr lang="en-US" altLang="zh-CN" sz="1200" i="1" dirty="0" err="1">
                <a:latin typeface="Helvetica" charset="0"/>
              </a:rPr>
              <a:t>Chem</a:t>
            </a:r>
            <a:r>
              <a:rPr lang="en-US" altLang="zh-CN" sz="1200" i="1" dirty="0">
                <a:latin typeface="Helvetica" charset="0"/>
              </a:rPr>
              <a:t> </a:t>
            </a:r>
            <a:r>
              <a:rPr lang="en-US" altLang="zh-CN" sz="1200" i="1" dirty="0" err="1">
                <a:latin typeface="Helvetica" charset="0"/>
              </a:rPr>
              <a:t>Inf</a:t>
            </a:r>
            <a:r>
              <a:rPr lang="en-US" altLang="zh-CN" sz="1200" i="1" dirty="0">
                <a:latin typeface="Helvetica" charset="0"/>
              </a:rPr>
              <a:t> </a:t>
            </a:r>
            <a:r>
              <a:rPr lang="en-US" altLang="zh-CN" sz="1200" i="1" dirty="0" smtClean="0">
                <a:latin typeface="Helvetica" charset="0"/>
              </a:rPr>
              <a:t>Model</a:t>
            </a:r>
            <a:r>
              <a:rPr lang="en-US" altLang="zh-CN" sz="1200" b="1" i="1" dirty="0" smtClean="0">
                <a:latin typeface="Helvetica" charset="0"/>
              </a:rPr>
              <a:t>.</a:t>
            </a:r>
            <a:r>
              <a:rPr lang="zh-CN" altLang="en-US" sz="1200" b="1" i="1" dirty="0" smtClean="0">
                <a:latin typeface="Helvetica" charset="0"/>
              </a:rPr>
              <a:t> </a:t>
            </a:r>
            <a:r>
              <a:rPr lang="en-US" sz="1200" b="1" i="1" dirty="0" smtClean="0">
                <a:latin typeface="Helvetica" charset="0"/>
              </a:rPr>
              <a:t>53</a:t>
            </a:r>
            <a:r>
              <a:rPr lang="en-US" sz="1200" i="1" dirty="0" smtClean="0">
                <a:latin typeface="Helvetica" charset="0"/>
              </a:rPr>
              <a:t>(12</a:t>
            </a:r>
            <a:r>
              <a:rPr lang="en-US" sz="1200" i="1" dirty="0">
                <a:latin typeface="Helvetica" charset="0"/>
              </a:rPr>
              <a:t>): 3399-3409.</a:t>
            </a:r>
            <a:endParaRPr lang="en-US" sz="1200" i="1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600164"/>
          </a:xfrm>
        </p:spPr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dirty="0" smtClean="0"/>
              <a:t>Matrix </a:t>
            </a:r>
            <a:r>
              <a:rPr lang="en-US" dirty="0"/>
              <a:t>Factorization </a:t>
            </a:r>
            <a:r>
              <a:rPr lang="en-US" dirty="0" smtClean="0"/>
              <a:t>(</a:t>
            </a:r>
            <a:r>
              <a:rPr lang="en-US" altLang="zh-CN" dirty="0" smtClean="0"/>
              <a:t>L</a:t>
            </a:r>
            <a:r>
              <a:rPr lang="en-US" dirty="0" smtClean="0"/>
              <a:t>MF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12300" y="1296422"/>
                <a:ext cx="2268185" cy="770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ij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p</m:t>
                                  </m:r>
                                </m:fName>
                                <m:e>
                                  <m:r>
                                    <a:rPr lang="en-US" i="0">
                                      <a:latin typeface="Cambria Math" charset="0"/>
                                    </a:rPr>
                                    <m:t>(</m:t>
                                  </m:r>
                                </m:e>
                              </m:func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p</m:t>
                                  </m:r>
                                </m:fName>
                                <m:e>
                                  <m:r>
                                    <a:rPr lang="en-US" i="0">
                                      <a:latin typeface="Cambria Math" charset="0"/>
                                    </a:rPr>
                                    <m:t>(</m:t>
                                  </m:r>
                                </m:e>
                              </m:func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300" y="1296422"/>
                <a:ext cx="2268185" cy="7702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39455" y="1473526"/>
                <a:ext cx="1367391" cy="395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ij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(0,1)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55" y="1473526"/>
                <a:ext cx="1367391" cy="395045"/>
              </a:xfrm>
              <a:prstGeom prst="rect">
                <a:avLst/>
              </a:prstGeom>
              <a:blipFill rotWithShape="0">
                <a:blip r:embed="rId3"/>
                <a:stretch>
                  <a:fillRect t="-89231" b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37476" y="2564133"/>
                <a:ext cx="6869047" cy="2025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U</m:t>
                                  </m:r>
                                  <m:r>
                                    <a:rPr lang="en-US" i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V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P</m:t>
                                  </m:r>
                                  <m:r>
                                    <a:rPr lang="en-US" i="0">
                                      <a:latin typeface="Cambria Math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u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v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  <m:r>
                                <a:rPr lang="en-US" i="0">
                                  <a:latin typeface="Cambria Math" charset="0"/>
                                </a:rPr>
                                <m:t>)−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u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i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76" y="2564133"/>
                <a:ext cx="6869047" cy="20254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-161416" y="4987890"/>
                <a:ext cx="9496812" cy="902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50" spc="25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50" spc="25">
                                  <a:effectLst/>
                                  <a:latin typeface="Cambria Math" charset="0"/>
                                  <a:ea typeface="宋体" charset="-122"/>
                                  <a:cs typeface="Times New Roman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  <a:cs typeface="Times New Roman" charset="0"/>
                                </a:rPr>
                                <m:t>𝑈</m:t>
                              </m:r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  <a:cs typeface="Times New Roman" charset="0"/>
                                </a:rPr>
                                <m:t>,</m:t>
                              </m:r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  <a:cs typeface="Times New Roman" charset="0"/>
                                </a:rPr>
                                <m:t>𝑉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  <a:cs typeface="Times New Roman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 kern="50" spc="25">
                                      <a:effectLst/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  <a:cs typeface="Times New Roman" charset="0"/>
                                    </a:rPr>
                                    <m:t>𝑗</m:t>
                                  </m:r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  <a:cs typeface="Times New Roman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  <a:cs typeface="Times New Roman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kern="50" spc="25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 kern="50" spc="25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kern="50" spc="25">
                                              <a:effectLst/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50" spc="25">
                                              <a:effectLst/>
                                              <a:latin typeface="Cambria Math" charset="0"/>
                                              <a:ea typeface="宋体" charset="-122"/>
                                              <a:cs typeface="Times New Roman" charset="0"/>
                                            </a:rPr>
                                            <m:t>1+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 kern="50" spc="25">
                                                  <a:effectLst/>
                                                  <a:latin typeface="Cambria Math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kern="50" spc="25">
                                                  <a:effectLst/>
                                                  <a:latin typeface="Cambria Math" charset="0"/>
                                                  <a:ea typeface="宋体" charset="-122"/>
                                                  <a:cs typeface="Times New Roman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 kern="50" spc="25">
                                                      <a:effectLst/>
                                                      <a:latin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 kern="50" spc="25">
                                                          <a:effectLst/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 kern="50" spc="25">
                                                          <a:effectLst/>
                                                          <a:latin typeface="Cambria Math" charset="0"/>
                                                          <a:ea typeface="宋体" charset="-122"/>
                                                          <a:cs typeface="Times New Roman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50" spc="25">
                                                          <a:effectLst/>
                                                          <a:latin typeface="Cambria Math" charset="0"/>
                                                          <a:ea typeface="宋体" charset="-122"/>
                                                          <a:cs typeface="Times New Roman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 kern="50" spc="25">
                                                          <a:effectLst/>
                                                          <a:latin typeface="Cambria Math" charset="0"/>
                                                          <a:ea typeface="宋体" charset="-122"/>
                                                          <a:cs typeface="Times New Roman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sSub>
                                                    <m:sSubPr>
                                                      <m:ctrlPr>
                                                        <a:rPr lang="en-US" i="1" kern="50" spc="25">
                                                          <a:effectLst/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 kern="50" spc="25">
                                                          <a:effectLst/>
                                                          <a:latin typeface="Cambria Math" charset="0"/>
                                                          <a:ea typeface="宋体" charset="-122"/>
                                                          <a:cs typeface="Times New Roman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 kern="50" spc="25">
                                                          <a:effectLst/>
                                                          <a:latin typeface="Cambria Math" charset="0"/>
                                                          <a:ea typeface="宋体" charset="-122"/>
                                                          <a:cs typeface="Times New Roman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  <a:cs typeface="Times New Roman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kern="50" spc="25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effectLst/>
                                      <a:latin typeface="Cambria Math" charset="0"/>
                                      <a:ea typeface="宋体" charset="-122"/>
                                      <a:cs typeface="Times New Roman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  <a:cs typeface="Times New Roman" charset="0"/>
                                    </a:rPr>
                                    <m:t>)+</m:t>
                                  </m:r>
                                  <m:f>
                                    <m:fPr>
                                      <m:ctrlPr>
                                        <a:rPr lang="en-US" i="1" kern="50" spc="25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  <a:cs typeface="Times New Roman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 kern="50" spc="25">
                                          <a:effectLst/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𝑖</m:t>
                                      </m:r>
                                      <m:r>
                                        <a:rPr lang="en-US" i="1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effectLst/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effectLst/>
                                              <a:latin typeface="Cambria Math" charset="0"/>
                                              <a:ea typeface="宋体" charset="-122"/>
                                              <a:cs typeface="Times New Roman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effectLst/>
                                              <a:latin typeface="Cambria Math" charset="0"/>
                                              <a:ea typeface="宋体" charset="-122"/>
                                              <a:cs typeface="Times New Roman" charset="0"/>
                                            </a:rPr>
                                            <m:t>i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effectLst/>
                                              <a:latin typeface="Cambria Math" charset="0"/>
                                              <a:ea typeface="宋体" charset="-122"/>
                                              <a:cs typeface="Times New Roman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effectLst/>
                                              <a:latin typeface="Cambria Math" charset="0"/>
                                              <a:ea typeface="宋体" charset="-122"/>
                                              <a:cs typeface="Times New Roman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effectLst/>
                                              <a:latin typeface="Cambria Math" charset="0"/>
                                              <a:ea typeface="宋体" charset="-122"/>
                                              <a:cs typeface="Times New Roman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i="1" kern="50" spc="25">
                                              <a:effectLst/>
                                              <a:latin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 kern="50" spc="25">
                                              <a:effectLst/>
                                              <a:latin typeface="Cambria Math" charset="0"/>
                                              <a:ea typeface="宋体" charset="-122"/>
                                              <a:cs typeface="Times New Roman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 kern="50" spc="25">
                                              <a:effectLst/>
                                              <a:latin typeface="Cambria Math" charset="0"/>
                                              <a:ea typeface="宋体" charset="-122"/>
                                              <a:cs typeface="Times New Roman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 kern="50" spc="25">
                                              <a:effectLst/>
                                              <a:latin typeface="Cambria Math" charset="0"/>
                                              <a:ea typeface="宋体" charset="-122"/>
                                              <a:cs typeface="Times New Roman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effectLst/>
                                                  <a:latin typeface="Cambria Math" charset="0"/>
                                                  <a:ea typeface="宋体" charset="-122"/>
                                                  <a:cs typeface="Times New Roman" charset="0"/>
                                                </a:rPr>
                                                <m:t>v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effectLst/>
                                                  <a:latin typeface="Cambria Math" charset="0"/>
                                                  <a:ea typeface="宋体" charset="-122"/>
                                                  <a:cs typeface="Times New Roman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effectLst/>
                                                  <a:latin typeface="Cambria Math" charset="0"/>
                                                  <a:ea typeface="宋体" charset="-122"/>
                                                  <a:cs typeface="Times New Roman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en-US">
                                              <a:effectLst/>
                                              <a:latin typeface="Cambria Math" charset="0"/>
                                              <a:ea typeface="宋体" charset="-122"/>
                                              <a:cs typeface="Times New Roman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effectLst/>
                                                  <a:latin typeface="Cambria Math" charset="0"/>
                                                  <a:ea typeface="宋体" charset="-122"/>
                                                  <a:cs typeface="Times New Roman" charset="0"/>
                                                </a:rPr>
                                                <m:t>v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effectLst/>
                                                  <a:latin typeface="Cambria Math" charset="0"/>
                                                  <a:ea typeface="宋体" charset="-122"/>
                                                  <a:cs typeface="Times New Roman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i="1" kern="50" spc="25">
                                          <a:effectLst/>
                                          <a:latin typeface="Cambria Math" charset="0"/>
                                          <a:ea typeface="宋体" charset="-122"/>
                                          <a:cs typeface="Times New Roman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416" y="4987890"/>
                <a:ext cx="9496812" cy="9025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93012" y="6375728"/>
            <a:ext cx="41464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Helvetica" charset="0"/>
              </a:rPr>
              <a:t>Liu, Y., et al. (2016). </a:t>
            </a:r>
            <a:r>
              <a:rPr lang="en-US" sz="1200" i="1" dirty="0" err="1"/>
              <a:t>PLoS</a:t>
            </a:r>
            <a:r>
              <a:rPr lang="en-US" sz="1200" i="1" dirty="0"/>
              <a:t> </a:t>
            </a:r>
            <a:r>
              <a:rPr lang="en-US" sz="1200" i="1" dirty="0" err="1"/>
              <a:t>Comput</a:t>
            </a:r>
            <a:r>
              <a:rPr lang="en-US" sz="1200" i="1" dirty="0"/>
              <a:t> </a:t>
            </a:r>
            <a:r>
              <a:rPr lang="en-US" sz="1200" i="1" dirty="0" smtClean="0"/>
              <a:t>Biol</a:t>
            </a:r>
            <a:r>
              <a:rPr lang="en-US" altLang="zh-CN" sz="1200" i="1" dirty="0" smtClean="0"/>
              <a:t>.</a:t>
            </a:r>
            <a:r>
              <a:rPr lang="zh-CN" altLang="en-US" sz="1200" i="1" dirty="0" smtClean="0"/>
              <a:t> </a:t>
            </a:r>
            <a:r>
              <a:rPr lang="en-US" sz="1200" b="1" i="1" dirty="0" smtClean="0">
                <a:latin typeface="Helvetica" charset="0"/>
              </a:rPr>
              <a:t>12</a:t>
            </a:r>
            <a:r>
              <a:rPr lang="en-US" sz="1200" i="1" dirty="0" smtClean="0">
                <a:latin typeface="Helvetica" charset="0"/>
              </a:rPr>
              <a:t>(2</a:t>
            </a:r>
            <a:r>
              <a:rPr lang="en-US" sz="1200" i="1" dirty="0">
                <a:latin typeface="Helvetica" charset="0"/>
              </a:rPr>
              <a:t>): e1004760</a:t>
            </a:r>
            <a:endParaRPr lang="en-US" sz="1200" i="1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555921"/>
          </a:xfrm>
        </p:spPr>
        <p:txBody>
          <a:bodyPr/>
          <a:lstStyle/>
          <a:p>
            <a:r>
              <a:rPr lang="en-US" altLang="zh-CN" dirty="0" smtClean="0"/>
              <a:t>Gradient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909" y="1150426"/>
            <a:ext cx="73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mtClean="0">
                <a:latin typeface="Times New Roman" charset="0"/>
                <a:ea typeface="宋体" charset="-122"/>
              </a:rPr>
              <a:t>Gradient </a:t>
            </a:r>
            <a:r>
              <a:rPr lang="en-US" altLang="zh-CN">
                <a:latin typeface="Times New Roman" charset="0"/>
                <a:ea typeface="宋体" charset="-122"/>
              </a:rPr>
              <a:t>for PMF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L2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loss: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41453" y="1150426"/>
            <a:ext cx="73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宋体" charset="-122"/>
              </a:rPr>
              <a:t>Gradient </a:t>
            </a:r>
            <a:r>
              <a:rPr lang="en-US" altLang="zh-CN" dirty="0">
                <a:latin typeface="Times New Roman" charset="0"/>
                <a:ea typeface="宋体" charset="-122"/>
              </a:rPr>
              <a:t>for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LMF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L2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loss: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127416" y="1689744"/>
                <a:ext cx="4572000" cy="12000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94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kern="50" spc="25">
                              <a:latin typeface="Cambria Math" charset="0"/>
                              <a:ea typeface="宋体" charset="-122"/>
                            </a:rPr>
                          </m:ctrlPr>
                        </m:fPr>
                        <m:num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𝜕</m:t>
                          </m:r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𝐿</m:t>
                          </m:r>
                        </m:num>
                        <m:den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Pr>
                            <m:e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kern="50" spc="25">
                          <a:effectLst/>
                          <a:latin typeface="Cambria Math" charset="0"/>
                          <a:ea typeface="宋体" charset="-122"/>
                        </a:rPr>
                        <m:t>=−</m:t>
                      </m:r>
                      <m:sSub>
                        <m:sSubPr>
                          <m:ctrlP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Pr>
                        <m:e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𝐼</m:t>
                          </m:r>
                        </m:e>
                        <m:sub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Pr>
                            <m:e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i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charset="0"/>
                          <a:ea typeface="宋体" charset="-122"/>
                        </a:rPr>
                        <m:t>+</m:t>
                      </m:r>
                      <m:r>
                        <a:rPr lang="en-US" i="1">
                          <a:effectLst/>
                          <a:latin typeface="Cambria Math" charset="0"/>
                          <a:ea typeface="宋体" charset="-122"/>
                        </a:rPr>
                        <m:t>𝜆</m:t>
                      </m:r>
                      <m:sSubSup>
                        <m:sSubSupPr>
                          <m:ctrlP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i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effectLst/>
                  <a:latin typeface="Times New Roman" charset="0"/>
                  <a:ea typeface="宋体" charset="-122"/>
                </a:endParaRPr>
              </a:p>
              <a:p>
                <a:pPr algn="just">
                  <a:lnSpc>
                    <a:spcPct val="94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fPr>
                        <m:num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𝜕</m:t>
                          </m:r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𝐿</m:t>
                          </m:r>
                        </m:num>
                        <m:den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Pr>
                            <m:e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 kern="50" spc="25">
                          <a:effectLst/>
                          <a:latin typeface="Cambria Math" charset="0"/>
                          <a:ea typeface="宋体" charset="-122"/>
                        </a:rPr>
                        <m:t>=−</m:t>
                      </m:r>
                      <m:sSub>
                        <m:sSubPr>
                          <m:ctrlP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Pr>
                        <m:e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𝐼</m:t>
                          </m:r>
                        </m:e>
                        <m:sub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Pr>
                            <m:e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i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i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effectLst/>
                          <a:latin typeface="Cambria Math" charset="0"/>
                          <a:ea typeface="宋体" charset="-122"/>
                        </a:rPr>
                        <m:t>+</m:t>
                      </m:r>
                      <m:r>
                        <a:rPr lang="en-US" i="1">
                          <a:effectLst/>
                          <a:latin typeface="Cambria Math" charset="0"/>
                          <a:ea typeface="宋体" charset="-122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416" y="1689744"/>
                <a:ext cx="4572000" cy="12000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97050" y="1555284"/>
                <a:ext cx="4572000" cy="13344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94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kern="50" spc="25">
                              <a:latin typeface="Cambria Math" charset="0"/>
                              <a:ea typeface="宋体" charset="-122"/>
                            </a:rPr>
                          </m:ctrlPr>
                        </m:fPr>
                        <m:num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𝜕</m:t>
                          </m:r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𝐿</m:t>
                          </m:r>
                        </m:num>
                        <m:den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Pr>
                            <m:e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kern="50" spc="25">
                          <a:effectLst/>
                          <a:latin typeface="Cambria Math" charset="0"/>
                          <a:ea typeface="宋体" charset="-122"/>
                        </a:rPr>
                        <m:t>=−</m:t>
                      </m:r>
                      <m:sSub>
                        <m:sSubPr>
                          <m:ctrlP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Pr>
                        <m:e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𝐼</m:t>
                          </m:r>
                        </m:e>
                        <m:sub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Pr>
                            <m:e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exp</m:t>
                              </m:r>
                              <m:r>
                                <a:rPr lang="en-US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⁡</m:t>
                              </m:r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exp</m:t>
                              </m:r>
                              <m:r>
                                <a:rPr lang="en-US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⁡</m:t>
                              </m:r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charset="0"/>
                          <a:ea typeface="宋体" charset="-122"/>
                        </a:rPr>
                        <m:t>+</m:t>
                      </m:r>
                      <m:r>
                        <a:rPr lang="en-US" i="1">
                          <a:effectLst/>
                          <a:latin typeface="Cambria Math" charset="0"/>
                          <a:ea typeface="宋体" charset="-122"/>
                        </a:rPr>
                        <m:t>𝜆</m:t>
                      </m:r>
                      <m:sSubSup>
                        <m:sSubSupPr>
                          <m:ctrlP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i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effectLst/>
                  <a:latin typeface="Times New Roman" charset="0"/>
                  <a:ea typeface="宋体" charset="-122"/>
                </a:endParaRPr>
              </a:p>
              <a:p>
                <a:pPr algn="just">
                  <a:lnSpc>
                    <a:spcPct val="94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fPr>
                        <m:num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𝜕</m:t>
                          </m:r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𝐿</m:t>
                          </m:r>
                        </m:num>
                        <m:den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Pr>
                            <m:e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 kern="50" spc="25">
                          <a:effectLst/>
                          <a:latin typeface="Cambria Math" charset="0"/>
                          <a:ea typeface="宋体" charset="-122"/>
                        </a:rPr>
                        <m:t>=−</m:t>
                      </m:r>
                      <m:sSub>
                        <m:sSubPr>
                          <m:ctrlP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Pr>
                        <m:e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𝐼</m:t>
                          </m:r>
                        </m:e>
                        <m:sub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sSubPr>
                            <m:e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 kern="50" spc="25">
                              <a:effectLst/>
                              <a:latin typeface="Cambria Math" charset="0"/>
                              <a:ea typeface="宋体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exp</m:t>
                              </m:r>
                              <m:r>
                                <a:rPr lang="en-US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⁡</m:t>
                              </m:r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exp</m:t>
                              </m:r>
                              <m:r>
                                <a:rPr lang="en-US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⁡</m:t>
                              </m:r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kern="50" spc="25">
                                      <a:effectLst/>
                                      <a:latin typeface="Cambria Math" charset="0"/>
                                      <a:ea typeface="宋体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kern="50" spc="25">
                                  <a:effectLst/>
                                  <a:latin typeface="Cambria Math" charset="0"/>
                                  <a:ea typeface="宋体" charset="-122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i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effectLst/>
                          <a:latin typeface="Cambria Math" charset="0"/>
                          <a:ea typeface="宋体" charset="-122"/>
                        </a:rPr>
                        <m:t>+</m:t>
                      </m:r>
                      <m:r>
                        <a:rPr lang="en-US" i="1">
                          <a:effectLst/>
                          <a:latin typeface="Cambria Math" charset="0"/>
                          <a:ea typeface="宋体" charset="-122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charset="0"/>
                              <a:ea typeface="宋体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charset="0"/>
                              <a:ea typeface="宋体" charset="-122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50" y="1555284"/>
                <a:ext cx="4572000" cy="13344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2909" y="339090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2909" y="4015718"/>
                <a:ext cx="8091085" cy="1990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kern="50" spc="25" smtClean="0">
                          <a:latin typeface="Cambria Math" charset="0"/>
                          <a:ea typeface="宋体" charset="-122"/>
                        </a:rPr>
                        <m:t>𝐾</m:t>
                      </m:r>
                      <m:r>
                        <a:rPr lang="zh-CN" altLang="en-US" b="0" i="1" kern="50" spc="25" smtClean="0">
                          <a:latin typeface="Cambria Math" charset="0"/>
                          <a:ea typeface="宋体" charset="-122"/>
                        </a:rPr>
                        <m:t> </m:t>
                      </m:r>
                      <m:r>
                        <a:rPr lang="zh-CN" altLang="en-US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zh-CN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{20,</m:t>
                      </m:r>
                      <m:r>
                        <a:rPr lang="zh-CN" altLang="en-US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30,</m:t>
                      </m:r>
                      <m:r>
                        <a:rPr lang="zh-CN" altLang="en-US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40,</m:t>
                      </m:r>
                      <m:r>
                        <a:rPr lang="zh-CN" altLang="en-US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50,</m:t>
                      </m:r>
                      <m:r>
                        <a:rPr lang="zh-CN" altLang="en-US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60,</m:t>
                      </m:r>
                      <m:r>
                        <a:rPr lang="zh-CN" altLang="en-US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70,</m:t>
                      </m:r>
                      <m:r>
                        <a:rPr lang="zh-CN" altLang="en-US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b="0" i="1" kern="50" spc="25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90}</m:t>
                      </m:r>
                    </m:oMath>
                  </m:oMathPara>
                </a14:m>
                <a:endParaRPr lang="en-US" dirty="0">
                  <a:effectLst/>
                  <a:latin typeface="Times New Roman" charset="0"/>
                  <a:ea typeface="宋体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charset="0"/>
                        <a:ea typeface="宋体" charset="-122"/>
                      </a:rPr>
                      <m:t>𝑟𝑒𝑔𝑢𝑙𝑎𝑟𝑖𝑧𝑎𝑡𝑖𝑜𝑛</m:t>
                    </m:r>
                    <m:r>
                      <a:rPr lang="zh-CN" altLang="en-US" b="0" i="1" smtClean="0">
                        <a:effectLst/>
                        <a:latin typeface="Cambria Math" charset="0"/>
                        <a:ea typeface="宋体" charset="-122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charset="0"/>
                        <a:ea typeface="宋体" charset="-122"/>
                      </a:rPr>
                      <m:t>𝜆</m:t>
                    </m:r>
                  </m:oMath>
                </a14:m>
                <a:r>
                  <a:rPr lang="zh-CN" altLang="en-US" dirty="0" smtClean="0">
                    <a:effectLst/>
                    <a:latin typeface="Times New Roman" charset="0"/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zh-CN" altLang="en-US" b="0" i="1" dirty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i="1" kern="50" spc="25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  <m:r>
                      <a:rPr lang="en-US" altLang="zh-CN" i="1" kern="50" spc="25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zh-CN" altLang="en-US" i="1" kern="50" spc="25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5×</m:t>
                    </m:r>
                    <m:sSup>
                      <m:sSupPr>
                        <m:ctrlPr>
                          <a:rPr lang="en-US" altLang="zh-CN" b="0" i="1" kern="50" spc="25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kern="50" spc="25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kern="50" spc="25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i="1" kern="50" spc="25">
                        <a:latin typeface="Cambria Math" charset="0"/>
                        <a:ea typeface="Cambria Math" charset="0"/>
                        <a:cs typeface="Cambria Math" charset="0"/>
                      </a:rPr>
                      <m:t>5×</m:t>
                    </m:r>
                    <m:sSup>
                      <m:sSupPr>
                        <m:ctrlP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zh-CN" b="0" i="1" kern="50" spc="25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i="1" kern="50" spc="25">
                        <a:latin typeface="Cambria Math" charset="0"/>
                        <a:ea typeface="Cambria Math" charset="0"/>
                        <a:cs typeface="Cambria Math" charset="0"/>
                      </a:rPr>
                      <m:t>5×</m:t>
                    </m:r>
                    <m:sSup>
                      <m:sSupPr>
                        <m:ctrlP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zh-CN" b="0" i="1" kern="50" spc="25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i="1" kern="50" spc="25">
                        <a:latin typeface="Cambria Math" charset="0"/>
                        <a:ea typeface="Cambria Math" charset="0"/>
                        <a:cs typeface="Cambria Math" charset="0"/>
                      </a:rPr>
                      <m:t>5×</m:t>
                    </m:r>
                    <m:sSup>
                      <m:sSupPr>
                        <m:ctrlP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altLang="zh-CN" i="1" kern="50" spc="25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zh-CN" b="0" i="1" kern="50" spc="25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</m:t>
                        </m:r>
                      </m:sup>
                    </m:sSup>
                    <m:r>
                      <a:rPr lang="en-US" altLang="zh-CN" i="1" kern="50" spc="25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dirty="0">
                  <a:latin typeface="Times New Roman" charset="0"/>
                  <a:ea typeface="宋体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 smtClean="0">
                    <a:effectLst/>
                    <a:latin typeface="Times New Roman" charset="0"/>
                    <a:ea typeface="宋体" charset="-122"/>
                  </a:rPr>
                  <a:t>Step</a:t>
                </a:r>
                <a:r>
                  <a:rPr lang="zh-CN" altLang="en-US" dirty="0" smtClean="0">
                    <a:effectLst/>
                    <a:latin typeface="Times New Roman" charset="0"/>
                    <a:ea typeface="宋体" charset="-122"/>
                  </a:rPr>
                  <a:t> </a:t>
                </a:r>
                <a:r>
                  <a:rPr lang="en-US" altLang="zh-CN" dirty="0" smtClean="0">
                    <a:effectLst/>
                    <a:latin typeface="Times New Roman" charset="0"/>
                    <a:ea typeface="宋体" charset="-122"/>
                  </a:rPr>
                  <a:t>size</a:t>
                </a:r>
                <a:r>
                  <a:rPr lang="zh-CN" altLang="en-US" dirty="0" smtClean="0">
                    <a:effectLst/>
                    <a:latin typeface="Times New Roman" charset="0"/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charset="0"/>
                        <a:ea typeface="宋体" charset="-122"/>
                      </a:rPr>
                      <m:t>𝛼</m:t>
                    </m:r>
                    <m:r>
                      <a:rPr lang="zh-CN" altLang="en-US" b="0" i="1" smtClean="0">
                        <a:effectLst/>
                        <a:latin typeface="Cambria Math" charset="0"/>
                        <a:ea typeface="宋体" charset="-122"/>
                      </a:rPr>
                      <m:t> </m:t>
                    </m:r>
                    <m:r>
                      <a:rPr lang="zh-CN" alt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a:rPr lang="en-US" altLang="zh-CN" i="1" kern="50" spc="25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0.005,</m:t>
                    </m:r>
                    <m:r>
                      <a:rPr lang="zh-CN" altLang="en-US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0.01,</m:t>
                    </m:r>
                    <m:r>
                      <a:rPr lang="zh-CN" altLang="en-US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0.02,</m:t>
                    </m:r>
                    <m:r>
                      <a:rPr lang="zh-CN" altLang="en-US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0.04,</m:t>
                    </m:r>
                    <m:r>
                      <a:rPr lang="zh-CN" altLang="en-US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kern="50" spc="25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0.1</m:t>
                    </m:r>
                    <m:r>
                      <a:rPr lang="en-US" altLang="zh-CN" i="1" kern="50" spc="25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dirty="0">
                  <a:latin typeface="Times New Roman" charset="0"/>
                  <a:ea typeface="宋体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en-US" dirty="0">
                  <a:effectLst/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9" y="4015718"/>
                <a:ext cx="8091085" cy="19902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63204"/>
          </a:xfrm>
        </p:spPr>
        <p:txBody>
          <a:bodyPr/>
          <a:lstStyle/>
          <a:p>
            <a:r>
              <a:rPr lang="en-US" sz="2400" dirty="0"/>
              <a:t>Performance </a:t>
            </a:r>
            <a:r>
              <a:rPr lang="en-US" sz="2400" dirty="0" smtClean="0"/>
              <a:t>evaluation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sz="2400" dirty="0"/>
              <a:t>10-fold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89620" y="940804"/>
                <a:ext cx="3765839" cy="760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charset="0"/>
                        </a:rPr>
                        <m:t>SE</m:t>
                      </m:r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𝑡𝑒𝑠𝑡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𝑠𝑒𝑡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0">
                              <a:latin typeface="Cambria Math" charset="0"/>
                            </a:rPr>
                            <m:t>#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𝑒𝑙𝑒𝑚𝑒𝑛𝑡𝑠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𝑖𝑛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𝑡𝑒𝑠𝑡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𝑠𝑒𝑡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620" y="940804"/>
                <a:ext cx="3765839" cy="7604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2909" y="1150426"/>
            <a:ext cx="73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宋体" charset="-122"/>
              </a:rPr>
              <a:t>Mean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Square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Error: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908" y="3120374"/>
            <a:ext cx="73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宋体" charset="-122"/>
              </a:rPr>
              <a:t>Precision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&amp;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Precision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Enrichment: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0775" y="3587636"/>
                <a:ext cx="4437689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L</m:t>
                          </m:r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#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𝑡𝑟𝑢𝑒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𝑝𝑜𝑠𝑖𝑡𝑖𝑣𝑒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</m:num>
                        <m:den>
                          <m:r>
                            <a:rPr lang="en-US" i="0">
                              <a:latin typeface="Cambria Math" charset="0"/>
                            </a:rPr>
                            <m:t>#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𝑡𝑟𝑢𝑒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𝑝𝑜𝑠𝑖𝑡𝑖𝑣𝑒</m:t>
                          </m:r>
                          <m:r>
                            <a:rPr lang="en-US" i="0">
                              <a:latin typeface="Cambria Math" charset="0"/>
                            </a:rPr>
                            <m:t>+# </m:t>
                          </m:r>
                          <m:r>
                            <a:rPr lang="en-US" i="1">
                              <a:latin typeface="Cambria Math" charset="0"/>
                            </a:rPr>
                            <m:t>𝑓𝑎𝑙𝑠𝑒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𝑝𝑜𝑠𝑖𝑡𝑖𝑣𝑒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5" y="3587636"/>
                <a:ext cx="4437689" cy="659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35589" y="3549066"/>
                <a:ext cx="1939890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L</m:t>
                          </m:r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L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rand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89" y="3549066"/>
                <a:ext cx="1939890" cy="6766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2908" y="2075781"/>
            <a:ext cx="7382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宋体" charset="-122"/>
              </a:rPr>
              <a:t>Positive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interaction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cutoff: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high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confidence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(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&gt;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0.7,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total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35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629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)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                                               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high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and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median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confidence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(&gt;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0.5,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total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64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665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0775" y="5377702"/>
                <a:ext cx="4532266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R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L</m:t>
                          </m:r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charset="0"/>
                            </a:rPr>
                            <m:t>#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𝑡𝑟𝑢𝑒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i="0">
                              <a:latin typeface="Cambria Math" charset="0"/>
                            </a:rPr>
                            <m:t>#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𝑡𝑟𝑢𝑒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𝑝𝑜𝑠𝑖𝑡𝑖𝑣𝑒</m:t>
                          </m:r>
                          <m:r>
                            <a:rPr lang="en-US" i="0">
                              <a:latin typeface="Cambria Math" charset="0"/>
                            </a:rPr>
                            <m:t>+# </m:t>
                          </m:r>
                          <m:r>
                            <a:rPr lang="en-US" i="1">
                              <a:latin typeface="Cambria Math" charset="0"/>
                            </a:rPr>
                            <m:t>𝑓𝑎𝑙𝑠𝑒</m:t>
                          </m:r>
                          <m:r>
                            <a:rPr lang="en-US" i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𝑛𝑒𝑔𝑎𝑡𝑖𝑣𝑒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5" y="5377702"/>
                <a:ext cx="4532266" cy="659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02907" y="4792412"/>
            <a:ext cx="73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Times New Roman" charset="0"/>
                <a:ea typeface="宋体" charset="-122"/>
              </a:rPr>
              <a:t>Recall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&amp;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Recall</a:t>
            </a:r>
            <a:r>
              <a:rPr lang="zh-CN" altLang="en-US" dirty="0" smtClean="0"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charset="0"/>
                <a:ea typeface="宋体" charset="-122"/>
              </a:rPr>
              <a:t>Enrichment: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35589" y="5410852"/>
                <a:ext cx="2029658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R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charset="0"/>
                            </a:rPr>
                            <m:t>L</m:t>
                          </m:r>
                        </m:e>
                      </m:d>
                      <m:r>
                        <a:rPr lang="en-US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R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L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rand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charset="0"/>
                                </a:rPr>
                                <m:t>L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89" y="5410852"/>
                <a:ext cx="2029658" cy="6766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7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2012">
      <a:dk1>
        <a:sysClr val="windowText" lastClr="000000"/>
      </a:dk1>
      <a:lt1>
        <a:sysClr val="window" lastClr="FFFFFF"/>
      </a:lt1>
      <a:dk2>
        <a:srgbClr val="008657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7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1411</Words>
  <Application>Microsoft Macintosh PowerPoint</Application>
  <PresentationFormat>On-screen Show (4:3)</PresentationFormat>
  <Paragraphs>100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 Black</vt:lpstr>
      <vt:lpstr>Calibri</vt:lpstr>
      <vt:lpstr>Cambria Math</vt:lpstr>
      <vt:lpstr>Candara</vt:lpstr>
      <vt:lpstr>Helvetica</vt:lpstr>
      <vt:lpstr>Lucida Grande</vt:lpstr>
      <vt:lpstr>msgothic</vt:lpstr>
      <vt:lpstr>Times New Roman</vt:lpstr>
      <vt:lpstr>华文新魏</vt:lpstr>
      <vt:lpstr>华文楷体</vt:lpstr>
      <vt:lpstr>宋体</vt:lpstr>
      <vt:lpstr>Arial</vt:lpstr>
      <vt:lpstr>Default Theme</vt:lpstr>
      <vt:lpstr>MSCBIO/CMPBIO 2065   Logistic Matrix Factorization for Drug-Target Interaction Prediction on STITCH database </vt:lpstr>
      <vt:lpstr>Recent computational methods on Drug-Target Interaction (DTI) prediction</vt:lpstr>
      <vt:lpstr>Machine learning based methods</vt:lpstr>
      <vt:lpstr>Machine learning based methods</vt:lpstr>
      <vt:lpstr>STITCH database</vt:lpstr>
      <vt:lpstr>Baseline method: Probabilistic Matrix Factorization (PMF) </vt:lpstr>
      <vt:lpstr>Logistic Matrix Factorization (LMF) </vt:lpstr>
      <vt:lpstr>Gradient Descent</vt:lpstr>
      <vt:lpstr>Performance evaluation: 10-fold cross-validation </vt:lpstr>
      <vt:lpstr>Results</vt:lpstr>
      <vt:lpstr>Future work</vt:lpstr>
    </vt:vector>
  </TitlesOfParts>
  <Company>Oak Ridge National Laboratory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– Part III</dc:title>
  <dc:creator>Ramanathan, Arvind</dc:creator>
  <cp:lastModifiedBy>Pei, Fen</cp:lastModifiedBy>
  <cp:revision>216</cp:revision>
  <dcterms:created xsi:type="dcterms:W3CDTF">2015-02-23T01:52:47Z</dcterms:created>
  <dcterms:modified xsi:type="dcterms:W3CDTF">2016-12-16T16:49:50Z</dcterms:modified>
</cp:coreProperties>
</file>