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4" r:id="rId20"/>
    <p:sldId id="273" r:id="rId21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2" autoAdjust="0"/>
    <p:restoredTop sz="94660"/>
  </p:normalViewPr>
  <p:slideViewPr>
    <p:cSldViewPr showGuides="1">
      <p:cViewPr varScale="1">
        <p:scale>
          <a:sx n="67" d="100"/>
          <a:sy n="67" d="100"/>
        </p:scale>
        <p:origin x="142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ECF69-DFD5-4290-A967-0A59D4DD181C}" type="datetimeFigureOut">
              <a:rPr lang="id-ID" smtClean="0"/>
              <a:t>07/01/2025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3B46-D377-426B-87BD-49D9080A592A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42844" y="5429264"/>
            <a:ext cx="3857652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Desfitriady, S.E., M.M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0" y="2678901"/>
            <a:ext cx="9144000" cy="15001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d-ID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“Pengendalian Yang Efektif”</a:t>
            </a:r>
            <a:endParaRPr kumimoji="0" lang="id-ID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20024263">
            <a:off x="0" y="1643050"/>
            <a:ext cx="2101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Manajemen Umum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Metode Pengendalian Anggaran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Unit organisasi atau unit fungsional yang dikepalai oleh seorang manajer yang bertanggungjawab atas aktivitas unit tersebut dinamakan </a:t>
            </a:r>
            <a:r>
              <a:rPr lang="id-ID" sz="2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pusat tanggung jawab</a:t>
            </a: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</a:t>
            </a: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Tanggung jawab diserahkan kepada:</a:t>
            </a:r>
          </a:p>
          <a:p>
            <a:pPr marL="539750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Pusat penerimaan</a:t>
            </a:r>
          </a:p>
          <a:p>
            <a:pPr marL="539750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Pusat pengeluaran</a:t>
            </a:r>
          </a:p>
          <a:p>
            <a:pPr marL="539750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Pusat laba</a:t>
            </a:r>
          </a:p>
          <a:p>
            <a:pPr marL="539750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Pusat investasi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Metode Pengendalian Anggaran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Proses penganggaran biasanya dimulai ketika manajer menerima ramalan ekonomi serta tujuan penjualan dan laba untuk tahun mendatang dari manajemen puncak, bersama dengan jadwal kapan pengukuran harus diselesaikan.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Berbagai Macam</a:t>
            </a:r>
            <a:r>
              <a:rPr kumimoji="0" lang="id-ID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Anggaran</a:t>
            </a:r>
            <a:endParaRPr kumimoji="0" lang="id-ID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Jenis anggaran organisasi:</a:t>
            </a:r>
          </a:p>
          <a:p>
            <a:pPr marL="719455" marR="0" lvl="0" indent="-4495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Anggaran operasi </a:t>
            </a:r>
            <a:r>
              <a:rPr lang="id-ID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menunjukkan barang dan jasa yang diperkirakan akan dikonsumsi oleh organisasi selama periode anggaran.</a:t>
            </a:r>
          </a:p>
          <a:p>
            <a:pPr marL="719455" marR="0" lvl="0" indent="-4495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Anggaran keuangan</a:t>
            </a:r>
            <a:r>
              <a:rPr lang="id-ID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 menyatakan secara rinci uang yang akan dikeluarkan oleh organisasi selama periode yang sama dan dari mana asal uang tersebut.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Berbagai Macam</a:t>
            </a:r>
            <a:r>
              <a:rPr kumimoji="0" lang="id-ID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Anggaran</a:t>
            </a:r>
            <a:endParaRPr kumimoji="0" lang="id-ID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Tiga jenis biaya yang harus diperhatikan kalau menyusun anggaran variabel: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5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Biaya tetap </a:t>
            </a: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biaya yang tidak terpengaruh oleh jumlah pekerjaan yang dilakukan dalam pusat tanggung jawab.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5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Biaya variabel </a:t>
            </a: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pengeluaran yang berubah secara langsung tergantung pada jumlah pekerjaan yang dilakukan.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5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Biaya semivariabel</a:t>
            </a: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 biaya yang berubah-ubah mengikuti volume pekerjaan yang dilaksanakan, tetapi tidak berbanding langsung.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Mengaudit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Mengaudit mempunyai banyak kegunaan yang penting, dari membuktikan kejujuran dan kewajaran laporan keuangan sampai menyediakan dasar penting bagi para manajer untuk mengambil keputusan.</a:t>
            </a: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Tipe kegiatan mengaudit:</a:t>
            </a:r>
          </a:p>
          <a:p>
            <a:pPr marL="539750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Eksternal</a:t>
            </a:r>
          </a:p>
          <a:p>
            <a:pPr marL="539750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Internal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Mengaudit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Audit eksternal tradisional sebagian besar merupakan proses verifikasi yang menyangkut penilaian yang bebas (independen) atas berbagai perkiraan dan laporan keuangan organisasi.</a:t>
            </a: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Audit internal dilaksanakan oleh anggota organisasi itu sendiri. Sasarannya adalah untuk memberikan jaminan yang pantas bahwa harta organisasi dengan benar dijaga keamanannya dan bahwa catatan-catatan keuangan penataannya dapat diandalkan dan dilakukan dengan cukup akurat untuk menyusun laporan keuangan.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Pengendalian dalam dunia keterlibatan</a:t>
            </a:r>
            <a:r>
              <a:rPr kumimoji="0" lang="id-ID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dinamis</a:t>
            </a:r>
            <a:endParaRPr kumimoji="0" lang="id-ID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Keterlibatan dinamis adalah istilah yang kami ciptakan agar selalu mengingat waktu (“dinamis”) dan hubungan (“keterlibatan”) kapanpun anda berpikir mengenai manajer dan manajemen.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Pengendalian dalam dunia keterlibatan</a:t>
            </a:r>
            <a:r>
              <a:rPr kumimoji="0" lang="id-ID" sz="30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dinamis</a:t>
            </a:r>
            <a:endParaRPr kumimoji="0" lang="id-ID" sz="3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Pendekatan keterlibatan dinamis berarti bahwa waktu dan hubungan, bukannya keuangan dan sasaran organisasi dapat diukur dan dikendalikan</a:t>
            </a: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5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Pendekatan keterlibatan dinamis berarti bahwa semua pihak pada hubungan organisasi harus mempunyai suara yang berarti dalam proses pengendalian dan keputusan pengendalian.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C6FE-61A6-7C98-44FA-372E31E16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DISKUSI KELAS !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FC0B-FE9C-FB6C-3FDF-CDD260B66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18" y="1446238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D" sz="1400" b="1"/>
              <a:t>Soal 1: Berikan contoh kasus di mana penggunaan pengendalian keuangan membantu sebuah perusahaan dalam mengelola anggaran mereka. Bagaimana pengendalian ini dapat mencegah pengeluaran yang berlebihan?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D" sz="1400"/>
              <a:t>Soal 2 : Diskusikan pentingnya pengendalian yang fleksibel dalam menghadapi perubahan lingkungan bisnis yang cepat. Berikan contoh bagaimana sebuah perusahaan dapat menyesuaikan sistem pengendaliannya untuk tetap kompetitif di pasar.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D" sz="1400" b="1"/>
              <a:t>Soal 3 : Evaluasi peran sistem informasi dalam pengendalian organisasi. Bagaimana sistem informasi dapat membantu manajer dalam memonitor kinerja dan mengambil keputusan yang tepat?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D" sz="1400"/>
              <a:t>Soal 4 : Dalam industri hospitality, kepuasan pelanggan sangat penting. Jelaskan bagaimana pengendalian kualitas layanan dapat diterapkan di sebuah hotel untuk memastikan pelanggan mendapatkan pengalaman yang memuaskan. Sebutkan indikator kinerja utama yang relevan.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D" sz="1400" b="1"/>
              <a:t>Soal 5 : Seorang manajer restoran menghadapi tantangan dalam menjaga konsistensi kualitas makanan dan layanan. Diskusikan langkah-langkah pengendalian yang dapat diambil untuk memastikan standar layanan tetap tinggi, termasuk cara mengatasi keluhan pelanggan secara efektif.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D" sz="1400"/>
          </a:p>
        </p:txBody>
      </p:sp>
    </p:spTree>
    <p:extLst>
      <p:ext uri="{BB962C8B-B14F-4D97-AF65-F5344CB8AC3E}">
        <p14:creationId xmlns:p14="http://schemas.microsoft.com/office/powerpoint/2010/main" val="473276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TUGAS AKHIR SEMESTER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/>
              <a:t>Lakukan </a:t>
            </a:r>
            <a:r>
              <a:rPr lang="id-ID"/>
              <a:t>Analisa</a:t>
            </a:r>
            <a:r>
              <a:rPr lang="en-US"/>
              <a:t> SWOT</a:t>
            </a:r>
            <a:r>
              <a:rPr lang="id-ID"/>
              <a:t> untuk </a:t>
            </a:r>
            <a:r>
              <a:rPr lang="id-ID" dirty="0"/>
              <a:t>perusahaan BUMN.</a:t>
            </a:r>
          </a:p>
          <a:p>
            <a:pPr>
              <a:buNone/>
            </a:pPr>
            <a:r>
              <a:rPr lang="id-ID" dirty="0"/>
              <a:t>Contoh Judul : Analisa </a:t>
            </a:r>
            <a:r>
              <a:rPr lang="id-ID"/>
              <a:t>Penerapan </a:t>
            </a:r>
            <a:r>
              <a:rPr lang="en-US"/>
              <a:t>SWOT Analysis </a:t>
            </a:r>
            <a:r>
              <a:rPr lang="id-ID"/>
              <a:t>Pada</a:t>
            </a:r>
            <a:r>
              <a:rPr lang="en-US" altLang="id-ID"/>
              <a:t> PT.</a:t>
            </a:r>
            <a:r>
              <a:rPr lang="id-ID"/>
              <a:t> </a:t>
            </a:r>
            <a:r>
              <a:rPr lang="id-ID" dirty="0"/>
              <a:t>Bank Mandiri (Persero) Tbk.</a:t>
            </a:r>
          </a:p>
          <a:p>
            <a:pPr>
              <a:buNone/>
            </a:pPr>
            <a:r>
              <a:rPr lang="id-ID" dirty="0"/>
              <a:t>Buat dalam bentuk makalah dengan 4 Bab;</a:t>
            </a:r>
          </a:p>
          <a:p>
            <a:pPr>
              <a:buNone/>
            </a:pPr>
            <a:r>
              <a:rPr lang="id-ID" dirty="0"/>
              <a:t>Bab.1 Pendahuluan</a:t>
            </a:r>
          </a:p>
          <a:p>
            <a:pPr>
              <a:buNone/>
            </a:pPr>
            <a:r>
              <a:rPr lang="id-ID" dirty="0"/>
              <a:t>Bab.2 Tinjauan Pustaka</a:t>
            </a:r>
          </a:p>
          <a:p>
            <a:pPr>
              <a:buNone/>
            </a:pPr>
            <a:r>
              <a:rPr lang="id-ID" dirty="0"/>
              <a:t>Bab.3 Hasil Dan Pembahasan</a:t>
            </a:r>
          </a:p>
          <a:p>
            <a:pPr>
              <a:buNone/>
            </a:pPr>
            <a:r>
              <a:rPr lang="id-ID" dirty="0"/>
              <a:t>Bab.4 Kesimpulan dan Saran</a:t>
            </a:r>
          </a:p>
          <a:p>
            <a:pPr>
              <a:buNone/>
            </a:pPr>
            <a:r>
              <a:rPr lang="id-ID" dirty="0"/>
              <a:t>(Penulisan Mengikuti format Unas Pasim)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Arti Pengendalian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Pengendalian manajemen adalah</a:t>
            </a:r>
            <a:r>
              <a:rPr lang="id-ID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proses untuk memastikan bahwa aktivitas sebenarnya sesuai dengan aktivitas yang direncanakan.</a:t>
            </a: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Pengendalian</a:t>
            </a:r>
            <a:r>
              <a:rPr kumimoji="0" lang="id-ID" sz="2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membantu manajer memonitor keefektifan aktivitas perencanaan, pengorganisasian, dan kepemimpinan mereka.</a:t>
            </a:r>
            <a:endParaRPr kumimoji="0" lang="id-ID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50001" y="3065465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Thank’s Class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42844" y="5429264"/>
            <a:ext cx="3857652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Desfitriady, S.E., M.M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Arti Pengendalian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Menurut</a:t>
            </a:r>
            <a:r>
              <a:rPr kumimoji="0" lang="id-ID" sz="2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Robert J. Mockler, langkah-langkah pengendalian manajemen adalah sebagai berikut: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8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Menetapkan standar dan metode mengukur prestasi kerja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id-ID" sz="2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Menetapkan apakah prestasi kerja sesuai dengan standar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8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Mengambil tindakan korektif ( bukan preventif)</a:t>
            </a:r>
            <a:endParaRPr kumimoji="0" lang="id-ID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Arti Pengendalian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Menurut</a:t>
            </a:r>
            <a:r>
              <a:rPr kumimoji="0" lang="id-ID" sz="2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Fred G. Steingraber, beberapa perubahan lingkungan yang paling menekan adalah sebagai berikut: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8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Perubahan</a:t>
            </a:r>
            <a:r>
              <a:rPr lang="id-ID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sifat persaingan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Kebutuhan untuk mempercepat siklus pesanan sampai penyerahan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Pentingnya “nilai tambah” pada produk dan jasa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Perubahan dalam budaya karyawan dan organisasi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Mendesain Sistem Pengendalian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Prestasi</a:t>
            </a:r>
            <a:r>
              <a:rPr kumimoji="0" lang="id-ID" sz="2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kerja kunci / Bidang Hasil Pokok (BHP) adalah aspek-aspek unit atau organisasi yang harus berfungsi secara efektif agar unit atau organisasi secara keseluruhan dapat berhasil.</a:t>
            </a: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id-ID" sz="2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Disamping bidang prestasi kerja kunci, penting pula untuk menentukan titik-titik penting dalam sistem yaitu tempat pemantauan atau pengumpulan informasi akan dilakukan.</a:t>
            </a:r>
            <a:endParaRPr kumimoji="0" lang="id-ID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Mendesain Sistem Pengendalian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Metode</a:t>
            </a:r>
            <a:r>
              <a:rPr kumimoji="0" lang="id-ID" sz="2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yang paling penting dan bermanfaat untuk menentukan titik-titik pengendalian strategis adalah dengan memusatkan perhatian pada unsur-unsur yang paling signifikan dalam suatu operasi tertentu.</a:t>
            </a: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8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Pertimbangan</a:t>
            </a:r>
            <a:r>
              <a:rPr lang="id-ID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lainnya yang bermanfaat adalah mengenai letak tempat-tempat terjadinya perubahan dalam proses produksi.</a:t>
            </a:r>
            <a:endParaRPr kumimoji="0" lang="id-ID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Pengendalian Keuangan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id-ID" sz="28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Manajer</a:t>
            </a:r>
            <a:r>
              <a:rPr kumimoji="0" lang="id-ID" sz="280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menggunakan serangkaian metode dan sistem pengendalian untuk menangani berbagai masalah dan elemen organisasi yang berbeda.</a:t>
            </a: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8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Pengendalian</a:t>
            </a:r>
            <a:r>
              <a:rPr lang="id-ID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keuangan memiliki keunggulan khusus, karena uang mudah diukur dan dihitung.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Laporan Keuangan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Laporan keuangan digunakan untuk menelusuri nilai uang dari barang dan jasa yang masuk ke dalam dan ke luar organisasi.</a:t>
            </a: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Laporan memberikan sarana untuk memonitor tiga kondisi utama keuangan dari sebuah organisasi: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Likuiditas</a:t>
            </a: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 kemampuan untuk mengubah aktiva menjadi uang tunai agar dapat memenuhi kebutuhan serta kewajiban keuangan jangka pendek.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Kondisi umum keuangan </a:t>
            </a: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keseimbangan jangka panjang antara utang dan kekayaan (sisa aktiva sesudah dikurangi utang)</a:t>
            </a:r>
          </a:p>
          <a:p>
            <a:pPr marL="630555" marR="0" lvl="0" indent="-36068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400" i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Profitabilitas</a:t>
            </a: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 kemampuan untuk mencetak laba secara tetap dan selama suatu kurun waktu yang panjang.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:\Private\Magang NEW\Asdos Pak Desfitriady, SE., MM\bg\Sales_Presentation_Templat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5074" y="58723"/>
            <a:ext cx="3028944" cy="727071"/>
          </a:xfrm>
        </p:spPr>
        <p:txBody>
          <a:bodyPr>
            <a:normAutofit/>
          </a:bodyPr>
          <a:lstStyle/>
          <a:p>
            <a:r>
              <a:rPr lang="id-ID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Pertemuan 14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214282" y="1130293"/>
            <a:ext cx="8643998" cy="7270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id-ID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* Metode Pengendalian Anggaran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214282" y="1844673"/>
            <a:ext cx="8643998" cy="4227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Anggaran adalah laporan kuantitatif formal mengenai sumber daya yang disisihkan untuk melaksanakan aktivitas yang telah direncanakan selama jangka waktu tertentu.</a:t>
            </a:r>
          </a:p>
          <a:p>
            <a:pPr marL="269875" marR="0" lvl="0" indent="-2698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Alasan mengapa anggaran dipakai secara luas:</a:t>
            </a:r>
          </a:p>
          <a:p>
            <a:pPr marL="719455" marR="0" lvl="0" indent="-3587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Anggaran dapat dinyatakan dalam bentuk uang</a:t>
            </a:r>
          </a:p>
          <a:p>
            <a:pPr marL="719455" marR="0" lvl="0" indent="-3587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Aspek keuangan dari anggaran berarti bahwa anggaran secara langsung dapat menyampaikan informasi mengenai sebuah sumber daya kunci organisasi.</a:t>
            </a:r>
          </a:p>
          <a:p>
            <a:pPr marL="719455" marR="0" lvl="0" indent="-358775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id-ID" sz="2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Anggaran menetapkan standar prestasi kerja yang jelas dan tidak meragukan untuk jangka waktu tertentu.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1055</Words>
  <Application>Microsoft Office PowerPoint</Application>
  <PresentationFormat>On-screen Show (4:3)</PresentationFormat>
  <Paragraphs>104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Pertemuan 14</vt:lpstr>
      <vt:lpstr>Pertemuan 14</vt:lpstr>
      <vt:lpstr>Pertemuan 14</vt:lpstr>
      <vt:lpstr>Pertemuan 14</vt:lpstr>
      <vt:lpstr>Pertemuan 14</vt:lpstr>
      <vt:lpstr>Pertemuan 14</vt:lpstr>
      <vt:lpstr>Pertemuan 14</vt:lpstr>
      <vt:lpstr>Pertemuan 14</vt:lpstr>
      <vt:lpstr>Pertemuan 14</vt:lpstr>
      <vt:lpstr>Pertemuan 14</vt:lpstr>
      <vt:lpstr>Pertemuan 14</vt:lpstr>
      <vt:lpstr>Pertemuan 14</vt:lpstr>
      <vt:lpstr>Pertemuan 14</vt:lpstr>
      <vt:lpstr>Pertemuan 14</vt:lpstr>
      <vt:lpstr>Pertemuan 14</vt:lpstr>
      <vt:lpstr>Pertemuan 14</vt:lpstr>
      <vt:lpstr>Pertemuan 14</vt:lpstr>
      <vt:lpstr>DISKUSI KELAS !</vt:lpstr>
      <vt:lpstr>TUGAS AKHIR SEMESTER</vt:lpstr>
      <vt:lpstr>Pertemuan 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Pertemuan 14</dc:title>
  <dc:creator>Anonimous</dc:creator>
  <cp:lastModifiedBy>desfitriady desfitriady</cp:lastModifiedBy>
  <cp:revision>103</cp:revision>
  <dcterms:created xsi:type="dcterms:W3CDTF">2017-01-10T22:19:00Z</dcterms:created>
  <dcterms:modified xsi:type="dcterms:W3CDTF">2025-01-07T01:11:30Z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42D466CEA6144D23A3A24D19F60C5368_12</vt:lpwstr>
  </property>
  <property fmtid="{D5CDD505-2E9C-101B-9397-08002B2CF9AE}" pid="3" name="KSOProductBuildVer">
    <vt:lpwstr>1033-12.2.0.13412</vt:lpwstr>
  </property>
</Properties>
</file>