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5" r:id="rId4"/>
    <p:sldId id="266" r:id="rId5"/>
    <p:sldId id="261" r:id="rId6"/>
    <p:sldId id="267" r:id="rId7"/>
    <p:sldId id="268" r:id="rId8"/>
    <p:sldId id="269" r:id="rId9"/>
    <p:sldId id="270" r:id="rId10"/>
    <p:sldId id="260" r:id="rId11"/>
    <p:sldId id="259" r:id="rId12"/>
    <p:sldId id="258" r:id="rId13"/>
    <p:sldId id="262" r:id="rId14"/>
    <p:sldId id="263" r:id="rId15"/>
    <p:sldId id="264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9F524-186D-4B2D-9D58-41CBCA54966A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9401B-C094-42F5-ABCC-FE8C90B4C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109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9401B-C094-42F5-ABCC-FE8C90B4C51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685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BD562-14FD-44B3-9E0E-8EDBC4519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8656BA-195A-4E75-854C-F11598127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E0855-B112-42B8-89A4-162DDDD7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AF0F-A938-4EA3-85D2-3068DE5B1CC6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08B8F4-EC1E-4482-8B09-BCEA9B90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29F327-077E-4D94-8957-CC2BE3AB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8F2B-6CA1-4A5B-AD90-060A4632E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30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97064-9C93-4840-912B-17FEDDA6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5C7CF-0144-43E6-8620-3E5B4E1F4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4EFD18-2A23-4D41-95B0-0899367E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AF0F-A938-4EA3-85D2-3068DE5B1CC6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D40261-A249-45E8-B597-39201DCD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678478-3D82-4CC3-8BEB-6BE692F7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8F2B-6CA1-4A5B-AD90-060A4632E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38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B666F2-248D-4B09-8E5B-033425430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BD8DF5-A7D9-4F84-89FB-89D2145D8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EBAC2-8A22-4F9A-AC31-FF2BB938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AF0F-A938-4EA3-85D2-3068DE5B1CC6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122E12-B70C-4378-A9D3-AE836D0A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904F94-F0BD-4B66-AA7C-00538F36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8F2B-6CA1-4A5B-AD90-060A4632E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35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4D9D4-739D-48D2-8812-223C6C45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DF459E-2B69-40D6-9EB5-506853244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0DE9B-F50F-4E19-BAFB-E60FF1D12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AF0F-A938-4EA3-85D2-3068DE5B1CC6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B8D341-7A1E-44D0-9F24-C2C06E980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AF1D85-476D-47C9-B799-90ACE471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8F2B-6CA1-4A5B-AD90-060A4632E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93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AD109-E803-40F1-8C21-A914444B1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5DD9B6-1390-43AD-AF0B-47B5C8425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C696E5-8A2C-4C99-8A34-B7B44F51A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AF0F-A938-4EA3-85D2-3068DE5B1CC6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6F80B9-7B5F-4D32-ABAE-F915C949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0C542-0038-44CA-A341-742FD405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8F2B-6CA1-4A5B-AD90-060A4632E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89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A8FAE-B85F-4D31-803E-7E0F1F40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BBF55-F904-4193-96CE-37CB3DDFC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1F760-690F-4A59-B496-EB7927D91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785ABE-BFA1-4043-A27B-6080560B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AF0F-A938-4EA3-85D2-3068DE5B1CC6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F7C96E-598D-49DB-9395-845B06EB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A44AE8-EA7C-4671-8B3C-09568BBC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8F2B-6CA1-4A5B-AD90-060A4632E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7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8399D-9F12-42EB-B220-32E3337AC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D456D2-757F-4877-8E2A-74F792912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24C4CF-0A95-41FC-BFF7-7AF8B9A68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8CAE8C-C9F3-4110-AC78-97FC3B90F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A24DE6-3F20-48AA-99FD-BCB29386F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98D30A-910E-43B5-AFAE-531E20FF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AF0F-A938-4EA3-85D2-3068DE5B1CC6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08E23D-E280-485B-958A-C90059BC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118DE0-9DDD-4606-A897-1ACD2EAA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8F2B-6CA1-4A5B-AD90-060A4632E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72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56FEE-97FB-4B0C-85C4-C0A83FAB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F94C98-6D56-414E-99CF-F40FCF1F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AF0F-A938-4EA3-85D2-3068DE5B1CC6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9EEA92-7F57-4D64-8A16-9CFB0835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EC50FF-26EE-4CCD-8685-7C99B9CF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8F2B-6CA1-4A5B-AD90-060A4632E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67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E315F9-5228-41D2-8D2E-1AA545EC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AF0F-A938-4EA3-85D2-3068DE5B1CC6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14F6BF-45FB-4392-9A61-3F84EED1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655490-4402-4005-9046-9B4E05FF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8F2B-6CA1-4A5B-AD90-060A4632E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355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D97B0-08AB-4B5D-9AF0-951A4D1BF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BF0FEB-737C-47C3-9B3E-FEA467AE5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500BA7-3F47-4B56-A07D-D6ECF9B02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9B0731-4F7E-4C4D-AE37-78A03721A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AF0F-A938-4EA3-85D2-3068DE5B1CC6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E44EB6-41AF-4D3B-A2C7-EFDAF8D1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F8248A-C21A-4239-9F41-FEB54390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8F2B-6CA1-4A5B-AD90-060A4632E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06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2C173-2997-4E28-A9E7-800E9015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EF72F1-1374-4AB7-A09B-5E524BC5A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35165C-1C42-48CE-92B2-F0E06D75F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39D76-A6DD-4AFA-B5C2-67B32A62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AF0F-A938-4EA3-85D2-3068DE5B1CC6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7662CD-9380-4E1B-998B-8BB963C7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F81407-6871-412A-BABB-4BD12150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8F2B-6CA1-4A5B-AD90-060A4632E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73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FB64C4-F99F-4C0C-BFBB-F5BACC34B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019A1C-A53C-4CE8-8518-486C3437E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4246DD-AE76-47DD-91D0-5206E053C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5AF0F-A938-4EA3-85D2-3068DE5B1CC6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D6EFEB-41E6-4E32-8CB6-A6E119E48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12BAD2-5F38-42E7-B38C-9D556C3AB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68F2B-6CA1-4A5B-AD90-060A4632E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9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B29D84A-40A5-45A3-A7FD-16C73BF14086}"/>
              </a:ext>
            </a:extLst>
          </p:cNvPr>
          <p:cNvSpPr txBox="1"/>
          <p:nvPr/>
        </p:nvSpPr>
        <p:spPr>
          <a:xfrm>
            <a:off x="4800597" y="1671484"/>
            <a:ext cx="220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Attention in CNN</a:t>
            </a:r>
            <a:endParaRPr lang="zh-CN" altLang="en-US" sz="2000" b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0F708D-3382-4988-A343-60417DAA0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615" y="3401601"/>
            <a:ext cx="8436071" cy="143268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197626D-FB0E-4495-84CD-5D245F8253A8}"/>
              </a:ext>
            </a:extLst>
          </p:cNvPr>
          <p:cNvSpPr txBox="1"/>
          <p:nvPr/>
        </p:nvSpPr>
        <p:spPr>
          <a:xfrm>
            <a:off x="5657418" y="25465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孙志新</a:t>
            </a:r>
          </a:p>
        </p:txBody>
      </p:sp>
    </p:spTree>
    <p:extLst>
      <p:ext uri="{BB962C8B-B14F-4D97-AF65-F5344CB8AC3E}">
        <p14:creationId xmlns:p14="http://schemas.microsoft.com/office/powerpoint/2010/main" val="4258047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997990-B0C2-4A89-A1CA-87959EEB446B}"/>
              </a:ext>
            </a:extLst>
          </p:cNvPr>
          <p:cNvSpPr/>
          <p:nvPr/>
        </p:nvSpPr>
        <p:spPr>
          <a:xfrm>
            <a:off x="2770816" y="6370992"/>
            <a:ext cx="7146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CCNet: Criss-Cross Attention for Semantic Segmentation &lt;ICCV2019&gt;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35E9A2-3F66-43A4-AF3E-9445ABD76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10" y="638231"/>
            <a:ext cx="5022015" cy="51744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02EB1C-C8B0-4FBA-94B0-BF7258D2A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114" y="1446270"/>
            <a:ext cx="6380037" cy="355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6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9D093A0-2CAE-42FF-B476-C897D16D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81" y="1440007"/>
            <a:ext cx="9899238" cy="397798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F655475-02BF-4378-A786-F6C8F3686D2E}"/>
              </a:ext>
            </a:extLst>
          </p:cNvPr>
          <p:cNvSpPr/>
          <p:nvPr/>
        </p:nvSpPr>
        <p:spPr>
          <a:xfrm>
            <a:off x="4100173" y="6421691"/>
            <a:ext cx="4434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Squeeze-and-Excitation Networks &lt;2018&gt;</a:t>
            </a:r>
            <a:endParaRPr lang="zh-CN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241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C657F04-CC24-4B16-A3F6-085093001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7" y="1850253"/>
            <a:ext cx="11427946" cy="30001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5EE0DD7-B21E-4D35-B2DE-8EED8F14E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406" y="1287147"/>
            <a:ext cx="2278577" cy="6553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0981E2-C0E6-4A41-8511-F8F9AB344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134" y="1470044"/>
            <a:ext cx="3406435" cy="7087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81EF0C-38F5-404A-8924-03705006D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9126" y="1614836"/>
            <a:ext cx="4000847" cy="4191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80EDED4-A300-404F-B9F3-F74598A212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8439" y="4175372"/>
            <a:ext cx="2331922" cy="43437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9DC3BEA-87AE-4325-8F9F-4340F5625B57}"/>
              </a:ext>
            </a:extLst>
          </p:cNvPr>
          <p:cNvSpPr/>
          <p:nvPr/>
        </p:nvSpPr>
        <p:spPr>
          <a:xfrm>
            <a:off x="4100173" y="6421691"/>
            <a:ext cx="4434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Squeeze-and-Excitation Networks &lt;2018&gt;</a:t>
            </a:r>
            <a:endParaRPr lang="zh-CN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52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7EA0FA8-5B44-4974-8187-A581DC51DD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45"/>
          <a:stretch/>
        </p:blipFill>
        <p:spPr>
          <a:xfrm>
            <a:off x="1674632" y="0"/>
            <a:ext cx="8590246" cy="39921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5AD122F-5A80-4BAE-A156-37787F17F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528" y="3992115"/>
            <a:ext cx="7953253" cy="235314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A3C2B6A-9A57-4D65-81EA-4C51F13D3858}"/>
              </a:ext>
            </a:extLst>
          </p:cNvPr>
          <p:cNvSpPr/>
          <p:nvPr/>
        </p:nvSpPr>
        <p:spPr>
          <a:xfrm>
            <a:off x="2790399" y="6348708"/>
            <a:ext cx="6827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Attention U-Net: Learning Where to Look for the Pancreas &lt;2018&gt;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288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15539DF-9585-4C96-92D7-355694B8C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83673" cy="22870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2D9BE75-3264-4BAB-8D6A-B269FD434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836" y="2287088"/>
            <a:ext cx="7751838" cy="410358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1D507D4-FADE-4AA5-B524-837FA42CC5E0}"/>
              </a:ext>
            </a:extLst>
          </p:cNvPr>
          <p:cNvSpPr/>
          <p:nvPr/>
        </p:nvSpPr>
        <p:spPr>
          <a:xfrm>
            <a:off x="3750646" y="6390672"/>
            <a:ext cx="4690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CBAM: Convolutional Block Attention Module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041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9DFBD0-5114-49FE-878F-555F29AAE571}"/>
              </a:ext>
            </a:extLst>
          </p:cNvPr>
          <p:cNvSpPr/>
          <p:nvPr/>
        </p:nvSpPr>
        <p:spPr>
          <a:xfrm>
            <a:off x="3799600" y="6390657"/>
            <a:ext cx="4966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Dual Attention Network for Scene Segmentation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E5341B-A5B6-48E6-8D1D-D9EDA15EA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72" y="274991"/>
            <a:ext cx="10196444" cy="54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96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B8240B-A7A7-4D9C-9672-8CC5688084C7}"/>
              </a:ext>
            </a:extLst>
          </p:cNvPr>
          <p:cNvSpPr txBox="1"/>
          <p:nvPr/>
        </p:nvSpPr>
        <p:spPr>
          <a:xfrm>
            <a:off x="5644594" y="316739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66613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3A6D660-53EF-4ADB-87A8-D1BB15975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17" y="1072339"/>
            <a:ext cx="5671981" cy="481211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2E43C7F-A8D9-4424-94CE-B3F4F143EAE9}"/>
              </a:ext>
            </a:extLst>
          </p:cNvPr>
          <p:cNvSpPr/>
          <p:nvPr/>
        </p:nvSpPr>
        <p:spPr>
          <a:xfrm>
            <a:off x="4308328" y="6341495"/>
            <a:ext cx="401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NimbusRomNo9L-Medi"/>
              </a:rPr>
              <a:t>Non-local Neural Networks &lt;CVPR 2018&gt;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E4D7F0-7E50-4289-80D8-BFCC1D4C6B5C}"/>
              </a:ext>
            </a:extLst>
          </p:cNvPr>
          <p:cNvSpPr txBox="1"/>
          <p:nvPr/>
        </p:nvSpPr>
        <p:spPr>
          <a:xfrm>
            <a:off x="4978738" y="269902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local</a:t>
            </a:r>
            <a:endParaRPr lang="zh-CN" altLang="en-US" sz="2000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F70A07-009A-47D7-86E1-19E9CA4A02E1}"/>
              </a:ext>
            </a:extLst>
          </p:cNvPr>
          <p:cNvSpPr txBox="1"/>
          <p:nvPr/>
        </p:nvSpPr>
        <p:spPr>
          <a:xfrm>
            <a:off x="6364998" y="254513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global</a:t>
            </a:r>
            <a:endParaRPr lang="zh-CN" altLang="en-US" sz="2000" b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E8FF39-0C8E-46B9-9333-E0F7ED5F5F51}"/>
              </a:ext>
            </a:extLst>
          </p:cNvPr>
          <p:cNvSpPr txBox="1"/>
          <p:nvPr/>
        </p:nvSpPr>
        <p:spPr>
          <a:xfrm>
            <a:off x="5793874" y="28529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00B050"/>
                </a:solidFill>
              </a:rPr>
              <a:t>VS</a:t>
            </a:r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BF56E9-BD5F-48B5-BDAB-D2847358480F}"/>
              </a:ext>
            </a:extLst>
          </p:cNvPr>
          <p:cNvSpPr/>
          <p:nvPr/>
        </p:nvSpPr>
        <p:spPr>
          <a:xfrm>
            <a:off x="2812026" y="2694039"/>
            <a:ext cx="1061884" cy="363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E698BCB-89E3-4D8C-B690-556AE1AC5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013" y="807904"/>
            <a:ext cx="4149936" cy="532657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8047E26-6E09-490A-BEE5-F784F9FA57DC}"/>
              </a:ext>
            </a:extLst>
          </p:cNvPr>
          <p:cNvSpPr/>
          <p:nvPr/>
        </p:nvSpPr>
        <p:spPr>
          <a:xfrm>
            <a:off x="8003457" y="2222090"/>
            <a:ext cx="3495525" cy="766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33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997990-B0C2-4A89-A1CA-87959EEB446B}"/>
              </a:ext>
            </a:extLst>
          </p:cNvPr>
          <p:cNvSpPr/>
          <p:nvPr/>
        </p:nvSpPr>
        <p:spPr>
          <a:xfrm>
            <a:off x="2770816" y="6370992"/>
            <a:ext cx="7146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CCNet: Criss-Cross Attention for Semantic Segmentation &lt;ICCV2019&gt;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35E9A2-3F66-43A4-AF3E-9445ABD76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661" y="556192"/>
            <a:ext cx="5643525" cy="58148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2EAE8E7-F04D-40DD-8C24-32D838DE10A9}"/>
              </a:ext>
            </a:extLst>
          </p:cNvPr>
          <p:cNvSpPr txBox="1"/>
          <p:nvPr/>
        </p:nvSpPr>
        <p:spPr>
          <a:xfrm>
            <a:off x="8465573" y="1692985"/>
            <a:ext cx="342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每个元素都对应一个</a:t>
            </a:r>
            <a:r>
              <a:rPr lang="en-US" altLang="zh-CN" b="1"/>
              <a:t>H*W</a:t>
            </a:r>
            <a:r>
              <a:rPr lang="zh-CN" altLang="en-US" b="1"/>
              <a:t>的矩阵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EF13FF-A81F-4FE8-AAD9-325962DE5BEF}"/>
              </a:ext>
            </a:extLst>
          </p:cNvPr>
          <p:cNvSpPr txBox="1"/>
          <p:nvPr/>
        </p:nvSpPr>
        <p:spPr>
          <a:xfrm>
            <a:off x="5043948" y="196645"/>
            <a:ext cx="609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less</a:t>
            </a:r>
            <a:endParaRPr lang="zh-CN" altLang="en-US" sz="2000" b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7D6655-4CCB-44AB-8E6C-443867FDE006}"/>
              </a:ext>
            </a:extLst>
          </p:cNvPr>
          <p:cNvSpPr txBox="1"/>
          <p:nvPr/>
        </p:nvSpPr>
        <p:spPr>
          <a:xfrm>
            <a:off x="5883442" y="196645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rgbClr val="00B050"/>
                </a:solidFill>
              </a:rPr>
              <a:t>vs</a:t>
            </a:r>
            <a:endParaRPr lang="zh-CN" altLang="en-US" sz="2000" b="1">
              <a:solidFill>
                <a:srgbClr val="00B05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0DA3A0-4638-4252-802A-60D109C6E3B5}"/>
              </a:ext>
            </a:extLst>
          </p:cNvPr>
          <p:cNvSpPr txBox="1"/>
          <p:nvPr/>
        </p:nvSpPr>
        <p:spPr>
          <a:xfrm>
            <a:off x="6538590" y="196645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more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58110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28CF5CA-B565-4B39-8D81-1E368DDAA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72" y="886044"/>
            <a:ext cx="10569856" cy="486960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80FF7D1-F4B7-4CBE-967E-B97973543A9B}"/>
              </a:ext>
            </a:extLst>
          </p:cNvPr>
          <p:cNvSpPr/>
          <p:nvPr/>
        </p:nvSpPr>
        <p:spPr>
          <a:xfrm>
            <a:off x="1366684" y="6361228"/>
            <a:ext cx="91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GCNet: Non-local Networks Meet Squeeze-Excitation Networks and Beyond &lt;ICCV2019&gt;</a:t>
            </a:r>
            <a:endParaRPr lang="zh-CN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5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0FB9DB1-2FAB-4BA3-9936-E4D13FC8ED51}"/>
              </a:ext>
            </a:extLst>
          </p:cNvPr>
          <p:cNvSpPr/>
          <p:nvPr/>
        </p:nvSpPr>
        <p:spPr>
          <a:xfrm>
            <a:off x="1366684" y="6361228"/>
            <a:ext cx="91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GCNet: Non-local Networks Meet Squeeze-Excitation Networks and Beyond &lt;ICCV2019&gt;</a:t>
            </a:r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6C0CF4-1233-4A67-B833-27CB098F4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77" y="953729"/>
            <a:ext cx="5837213" cy="41903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2C5468-58E0-4B51-8F6D-AF4E23835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312" y="1249807"/>
            <a:ext cx="5587251" cy="389430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EFFA6A5-1C30-4481-86B9-ECEE728D0BD1}"/>
              </a:ext>
            </a:extLst>
          </p:cNvPr>
          <p:cNvSpPr/>
          <p:nvPr/>
        </p:nvSpPr>
        <p:spPr>
          <a:xfrm>
            <a:off x="8927690" y="1249807"/>
            <a:ext cx="2889873" cy="40006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89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C657F04-CC24-4B16-A3F6-085093001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02" y="2348484"/>
            <a:ext cx="11427946" cy="30001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0981E2-C0E6-4A41-8511-F8F9AB344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086" y="1509339"/>
            <a:ext cx="3406435" cy="70872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9DC3BEA-87AE-4325-8F9F-4340F5625B57}"/>
              </a:ext>
            </a:extLst>
          </p:cNvPr>
          <p:cNvSpPr/>
          <p:nvPr/>
        </p:nvSpPr>
        <p:spPr>
          <a:xfrm>
            <a:off x="4100173" y="6421691"/>
            <a:ext cx="504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Squeeze-and-Excitation Networks &lt;CVPR 2018&gt;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16CAB68-1EF4-4B0A-9038-8DC8D041CB69}"/>
              </a:ext>
            </a:extLst>
          </p:cNvPr>
          <p:cNvSpPr/>
          <p:nvPr/>
        </p:nvSpPr>
        <p:spPr>
          <a:xfrm>
            <a:off x="3018504" y="2399071"/>
            <a:ext cx="6017342" cy="26743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C1883EB-35E2-4244-8D99-316282104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487" y="1654132"/>
            <a:ext cx="4000847" cy="41913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9E61E36-F4E7-4D6A-8F3A-249B592C3427}"/>
              </a:ext>
            </a:extLst>
          </p:cNvPr>
          <p:cNvSpPr txBox="1"/>
          <p:nvPr/>
        </p:nvSpPr>
        <p:spPr>
          <a:xfrm>
            <a:off x="4980951" y="236254"/>
            <a:ext cx="2230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channel attention</a:t>
            </a:r>
            <a:endParaRPr lang="zh-CN" altLang="en-US" sz="2000" b="1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9A7EB80-9A3A-4EFA-A5BA-CED68B073C4E}"/>
              </a:ext>
            </a:extLst>
          </p:cNvPr>
          <p:cNvSpPr txBox="1"/>
          <p:nvPr/>
        </p:nvSpPr>
        <p:spPr>
          <a:xfrm>
            <a:off x="4645553" y="5348661"/>
            <a:ext cx="3041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每一个</a:t>
            </a:r>
            <a:r>
              <a:rPr lang="en-US" altLang="zh-CN" sz="2000" b="1"/>
              <a:t>H*W</a:t>
            </a:r>
            <a:r>
              <a:rPr lang="zh-CN" altLang="en-US" sz="2000" b="1"/>
              <a:t>共享一个权值</a:t>
            </a:r>
          </a:p>
        </p:txBody>
      </p:sp>
    </p:spTree>
    <p:extLst>
      <p:ext uri="{BB962C8B-B14F-4D97-AF65-F5344CB8AC3E}">
        <p14:creationId xmlns:p14="http://schemas.microsoft.com/office/powerpoint/2010/main" val="81698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983C176-188D-4B88-A4CB-B52683515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451" y="656536"/>
            <a:ext cx="9169150" cy="554492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965E699-E524-4D1E-A048-FED57F9B4A56}"/>
              </a:ext>
            </a:extLst>
          </p:cNvPr>
          <p:cNvSpPr/>
          <p:nvPr/>
        </p:nvSpPr>
        <p:spPr>
          <a:xfrm>
            <a:off x="835743" y="6396517"/>
            <a:ext cx="10687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B050"/>
                </a:solidFill>
              </a:rPr>
              <a:t>Supplementary Material: Relation-Aware Global Attention for Person Re-identification &lt;CVPR 2020&gt;</a:t>
            </a:r>
            <a:endParaRPr lang="zh-CN" altLang="en-US" b="1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DF24814-67A4-402A-9AA3-BF4E18EC088C}"/>
                  </a:ext>
                </a:extLst>
              </p:cNvPr>
              <p:cNvSpPr/>
              <p:nvPr/>
            </p:nvSpPr>
            <p:spPr>
              <a:xfrm>
                <a:off x="223399" y="2102657"/>
                <a:ext cx="3382208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DF24814-67A4-402A-9AA3-BF4E18EC08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99" y="2102657"/>
                <a:ext cx="3382208" cy="411395"/>
              </a:xfrm>
              <a:prstGeom prst="rect">
                <a:avLst/>
              </a:prstGeom>
              <a:blipFill>
                <a:blip r:embed="rId3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3D4C5F9-6247-44DC-92F8-D50D81D93CD8}"/>
                  </a:ext>
                </a:extLst>
              </p:cNvPr>
              <p:cNvSpPr/>
              <p:nvPr/>
            </p:nvSpPr>
            <p:spPr>
              <a:xfrm>
                <a:off x="233232" y="2709106"/>
                <a:ext cx="2455608" cy="413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b="0" i="0">
                          <a:latin typeface="Cambria Math" panose="02040503050406030204" pitchFamily="18" charset="0"/>
                        </a:rPr>
                        <m:t>ReLU</m:t>
                      </m:r>
                      <m:d>
                        <m:d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3D4C5F9-6247-44DC-92F8-D50D81D93C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32" y="2709106"/>
                <a:ext cx="2455608" cy="413831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D02B4F1C-56F7-4782-9AD6-859CDF621AC4}"/>
              </a:ext>
            </a:extLst>
          </p:cNvPr>
          <p:cNvSpPr txBox="1"/>
          <p:nvPr/>
        </p:nvSpPr>
        <p:spPr>
          <a:xfrm>
            <a:off x="599261" y="420384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关系是相互的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8DB89D-FDC8-438D-9889-501A1D2E111C}"/>
              </a:ext>
            </a:extLst>
          </p:cNvPr>
          <p:cNvSpPr/>
          <p:nvPr/>
        </p:nvSpPr>
        <p:spPr>
          <a:xfrm>
            <a:off x="10461523" y="3428999"/>
            <a:ext cx="1396180" cy="3859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875EED-E07C-4D2D-8D43-D8165C83A7EA}"/>
              </a:ext>
            </a:extLst>
          </p:cNvPr>
          <p:cNvSpPr txBox="1"/>
          <p:nvPr/>
        </p:nvSpPr>
        <p:spPr>
          <a:xfrm>
            <a:off x="8202846" y="580787"/>
            <a:ext cx="3765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对于每一个注意力权值，不仅仅考虑了自身与周围特征的关系，</a:t>
            </a:r>
            <a:r>
              <a:rPr lang="zh-CN" altLang="en-US" b="1">
                <a:solidFill>
                  <a:srgbClr val="FF0000"/>
                </a:solidFill>
              </a:rPr>
              <a:t>还考虑了周围特征之间相互之间的关系</a:t>
            </a:r>
          </a:p>
        </p:txBody>
      </p:sp>
    </p:spTree>
    <p:extLst>
      <p:ext uri="{BB962C8B-B14F-4D97-AF65-F5344CB8AC3E}">
        <p14:creationId xmlns:p14="http://schemas.microsoft.com/office/powerpoint/2010/main" val="1300596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101B7BE-1C87-4AD5-A5B2-1AE27C081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620" y="276817"/>
            <a:ext cx="8542760" cy="477053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46F021C-CA96-44A1-83B1-0853F1848BCB}"/>
              </a:ext>
            </a:extLst>
          </p:cNvPr>
          <p:cNvSpPr/>
          <p:nvPr/>
        </p:nvSpPr>
        <p:spPr>
          <a:xfrm>
            <a:off x="1730479" y="5391479"/>
            <a:ext cx="9271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/>
              <a:t>For the lower layers </a:t>
            </a:r>
            <a:r>
              <a:rPr lang="en-US" altLang="zh-CN">
                <a:solidFill>
                  <a:srgbClr val="FF0000"/>
                </a:solidFill>
              </a:rPr>
              <a:t>conv2 x</a:t>
            </a:r>
            <a:r>
              <a:rPr lang="en-US" altLang="zh-CN"/>
              <a:t>, only limited </a:t>
            </a:r>
            <a:r>
              <a:rPr lang="en-US" altLang="zh-CN">
                <a:solidFill>
                  <a:srgbClr val="FF0000"/>
                </a:solidFill>
              </a:rPr>
              <a:t>low-level semantics </a:t>
            </a:r>
            <a:r>
              <a:rPr lang="en-US" altLang="zh-CN"/>
              <a:t>can be captured.</a:t>
            </a:r>
          </a:p>
          <a:p>
            <a:pPr algn="ctr"/>
            <a:r>
              <a:rPr lang="en-US" altLang="zh-CN"/>
              <a:t> For the higher layers </a:t>
            </a:r>
            <a:r>
              <a:rPr lang="en-US" altLang="zh-CN">
                <a:solidFill>
                  <a:srgbClr val="FF0000"/>
                </a:solidFill>
              </a:rPr>
              <a:t>conv5 x</a:t>
            </a:r>
            <a:r>
              <a:rPr lang="en-US" altLang="zh-CN"/>
              <a:t>, there is </a:t>
            </a:r>
            <a:r>
              <a:rPr lang="en-US" altLang="zh-CN">
                <a:solidFill>
                  <a:srgbClr val="FF0000"/>
                </a:solidFill>
              </a:rPr>
              <a:t>less room</a:t>
            </a:r>
            <a:r>
              <a:rPr lang="en-US" altLang="zh-CN"/>
              <a:t> for feature improvement. 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215091-3A76-490D-BF84-5740336A7B38}"/>
              </a:ext>
            </a:extLst>
          </p:cNvPr>
          <p:cNvSpPr/>
          <p:nvPr/>
        </p:nvSpPr>
        <p:spPr>
          <a:xfrm>
            <a:off x="2330245" y="3429000"/>
            <a:ext cx="7551174" cy="641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2F07CCA-5319-41B1-8915-452922DF8663}"/>
              </a:ext>
            </a:extLst>
          </p:cNvPr>
          <p:cNvSpPr/>
          <p:nvPr/>
        </p:nvSpPr>
        <p:spPr>
          <a:xfrm>
            <a:off x="835743" y="6396517"/>
            <a:ext cx="10687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B050"/>
                </a:solidFill>
              </a:rPr>
              <a:t>Supplementary Material: Relation-Aware Global Attention for Person Re-identification &lt;CVPR 2020&gt;</a:t>
            </a:r>
            <a:endParaRPr lang="zh-CN" altLang="en-US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493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E8D1F2-F29B-490D-8703-3DC6128A4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3" y="473569"/>
            <a:ext cx="6698560" cy="514394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2BFFDDC-3854-4547-B6C6-9D169253728A}"/>
              </a:ext>
            </a:extLst>
          </p:cNvPr>
          <p:cNvSpPr/>
          <p:nvPr/>
        </p:nvSpPr>
        <p:spPr>
          <a:xfrm>
            <a:off x="6800403" y="552228"/>
            <a:ext cx="53915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From RGA-SC1 to RGA-SC4, it seems that the semantics are </a:t>
            </a:r>
            <a:r>
              <a:rPr lang="en-US" altLang="zh-CN">
                <a:solidFill>
                  <a:srgbClr val="FF0000"/>
                </a:solidFill>
              </a:rPr>
              <a:t>captured progressively </a:t>
            </a:r>
            <a:r>
              <a:rPr lang="en-US" altLang="zh-CN"/>
              <a:t>as the depth increases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923A72-9B67-4B8E-A2B9-908608970A4D}"/>
              </a:ext>
            </a:extLst>
          </p:cNvPr>
          <p:cNvSpPr/>
          <p:nvPr/>
        </p:nvSpPr>
        <p:spPr>
          <a:xfrm>
            <a:off x="835743" y="6396517"/>
            <a:ext cx="10687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B050"/>
                </a:solidFill>
              </a:rPr>
              <a:t>Supplementary Material: Relation-Aware Global Attention for Person Re-identification &lt;CVPR 2020&gt;</a:t>
            </a:r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2484FC-5210-4754-9C92-9BBA25D903AD}"/>
              </a:ext>
            </a:extLst>
          </p:cNvPr>
          <p:cNvSpPr/>
          <p:nvPr/>
        </p:nvSpPr>
        <p:spPr>
          <a:xfrm>
            <a:off x="6800403" y="1855046"/>
            <a:ext cx="53915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For the </a:t>
            </a:r>
            <a:r>
              <a:rPr lang="en-US" altLang="zh-CN">
                <a:solidFill>
                  <a:srgbClr val="FF0000"/>
                </a:solidFill>
              </a:rPr>
              <a:t>lower layer </a:t>
            </a:r>
            <a:r>
              <a:rPr lang="en-US" altLang="zh-CN"/>
              <a:t>like RGA-SC2, the attention map presents clustering-like patterns at finer granularity levels. The parts/regions with </a:t>
            </a:r>
            <a:r>
              <a:rPr lang="en-US" altLang="zh-CN">
                <a:solidFill>
                  <a:srgbClr val="FF0000"/>
                </a:solidFill>
              </a:rPr>
              <a:t>similar semantics are likely to have similar attention responses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F921380-0F5F-45B2-9A86-57ECFAD147A9}"/>
              </a:ext>
            </a:extLst>
          </p:cNvPr>
          <p:cNvSpPr/>
          <p:nvPr/>
        </p:nvSpPr>
        <p:spPr>
          <a:xfrm>
            <a:off x="4788310" y="403123"/>
            <a:ext cx="619432" cy="5214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31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8025</TotalTime>
  <Words>297</Words>
  <Application>Microsoft Office PowerPoint</Application>
  <PresentationFormat>宽屏</PresentationFormat>
  <Paragraphs>35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NimbusRomNo9L-Medi</vt:lpstr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 志新</dc:creator>
  <cp:lastModifiedBy>孙 志新</cp:lastModifiedBy>
  <cp:revision>27</cp:revision>
  <dcterms:created xsi:type="dcterms:W3CDTF">2020-12-29T01:43:28Z</dcterms:created>
  <dcterms:modified xsi:type="dcterms:W3CDTF">2021-03-09T11:42:28Z</dcterms:modified>
</cp:coreProperties>
</file>