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7EF5F-EC53-4FD7-9A0F-15C26BB2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3235B-F161-4A0C-A1B8-2E7775645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EE7E0-5A3B-4F45-AFA0-3FE7FF61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3AD5-5048-487B-8A09-795B3638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014D2-FC65-4DA4-8C67-B811CF4C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9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8EEA7-3FE8-4AFD-851F-3C4D57DE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FD203-87B8-41F7-9C8C-D18517BE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6F842-9AFE-4CB9-8D78-816DCB40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AA81F-C979-496D-ABCA-39141DD9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EA7EC-D6E5-4863-9226-E88310CF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4AEC35-F0B4-4F22-A37B-5935CD24E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77C43-B516-4F39-BD68-5B5921018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407DA-2F25-434A-8515-377CC02B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E03FC-C81C-4B25-92A9-DAEB7840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872F3-49CA-4B19-9E7D-329ACA18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8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406EB-2AB8-413B-9844-5C372A6D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5CCB-5B43-45B8-8772-1D2AC5FE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A9171-444A-4C4D-9839-2B2DE2B4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D0B3-2DA4-419A-8110-8B8CFF78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AEE58-EF0E-42A9-A994-1A7AD1C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3D158-FA0F-45BD-A118-69DB6AC5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7FFF8-ECF0-43AF-871C-3F48F298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D5B16-45C2-4BDA-9D77-40A2E13C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C054A-C28A-42D2-B355-93722175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FBECC-CD2D-49DD-9848-D1386344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07E4F-7CD1-4F23-8541-96C62CEC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813C1-69BF-4CBF-BE24-3BBE701F1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8F40D-BC95-4C27-A460-2D962E09E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2F161-9153-43F8-9363-D710024A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D1C02-324F-47EB-8087-A3E7632A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C2774-E44D-41E4-8636-0B5C7AE4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3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61FCC-6434-4946-99E0-BE9A8AAB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85A7D-F0EE-4001-8230-574D9A63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36CA1-64C8-406F-B94E-EBB4D7012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61E055-7C91-4680-88BC-3A76DFBA1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10BF70-A75E-4550-8E03-44F9A450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5B0BF0-40EB-46A5-935D-FEC4557E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74BE5A-B14A-40CC-90E8-7F1D32BC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292EBF-0FB2-4BEB-8CB2-9BD7C8CE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34C70-5EB9-49CC-BC1F-45A550C5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41796-9685-426D-A39C-FD1199DD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89CAE7-E61A-46F2-87DF-2852DCF5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9F0724-5D34-437B-B70A-048D9B79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29C0E-326F-438E-B58A-20A37F27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44314C-D47C-46A2-946C-8B5BE155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D6BFD-6B4E-4848-8E0F-B428C3E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6C85-200B-437B-B3AB-1C3430AE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F29C6-68E9-4D57-A749-536A2B23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17191-0947-4402-A973-DD644B7B1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B7C388-8C12-4BE3-8BBB-B9498EBE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4E064-D3A7-4191-A1A0-91C8CE72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BC796-0958-474F-A12D-63B65D4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2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65F15-BBA2-42A2-B2A1-A0EE4F04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D98CEE-A9BC-42F9-8AD5-F91C5674D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08DC6-827D-477A-BCBE-1E86F3ABE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19FB2-E106-41C7-9473-58620BB6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3C198-3C14-427F-A0DF-FAF66B7A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F3ABC-7A3B-4131-BE20-E899BC7F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1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C16EC-DFCA-46F6-A088-F2F69352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3635-9ADD-4852-93D7-231E7806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16C70-A484-4FFD-AE39-32BBCA076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79A2-CBFC-4AFE-8498-8F2784349CD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541E1-855E-48C4-9A7A-09C5F852B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A8278-429A-4460-BC7F-1D083A86A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7399-97F0-4A04-BE4C-4C7B97F6D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1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F088B5-6F0C-4470-9A34-B58832C5D002}"/>
              </a:ext>
            </a:extLst>
          </p:cNvPr>
          <p:cNvSpPr txBox="1"/>
          <p:nvPr/>
        </p:nvSpPr>
        <p:spPr>
          <a:xfrm>
            <a:off x="4357383" y="2087549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Attention in Captioning</a:t>
            </a:r>
            <a:endParaRPr lang="zh-CN" altLang="en-US" sz="2400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098203-04F6-4B2D-8DA1-CF973C3E5A14}"/>
              </a:ext>
            </a:extLst>
          </p:cNvPr>
          <p:cNvSpPr txBox="1"/>
          <p:nvPr/>
        </p:nvSpPr>
        <p:spPr>
          <a:xfrm>
            <a:off x="5657418" y="39394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孙志新</a:t>
            </a:r>
          </a:p>
        </p:txBody>
      </p:sp>
    </p:spTree>
    <p:extLst>
      <p:ext uri="{BB962C8B-B14F-4D97-AF65-F5344CB8AC3E}">
        <p14:creationId xmlns:p14="http://schemas.microsoft.com/office/powerpoint/2010/main" val="39900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BA642C-66FF-4069-A954-98F06BB7E77F}"/>
              </a:ext>
            </a:extLst>
          </p:cNvPr>
          <p:cNvSpPr txBox="1"/>
          <p:nvPr/>
        </p:nvSpPr>
        <p:spPr>
          <a:xfrm>
            <a:off x="5844969" y="61943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5952EE-5EDA-45D5-B7A1-AFDCFFAB383D}"/>
              </a:ext>
            </a:extLst>
          </p:cNvPr>
          <p:cNvSpPr txBox="1"/>
          <p:nvPr/>
        </p:nvSpPr>
        <p:spPr>
          <a:xfrm>
            <a:off x="1081548" y="1415845"/>
            <a:ext cx="593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在注意力机制中，学会使用</a:t>
            </a:r>
            <a:r>
              <a:rPr lang="en-US" altLang="zh-CN">
                <a:solidFill>
                  <a:srgbClr val="FFFFFF"/>
                </a:solidFill>
              </a:rPr>
              <a:t>detach</a:t>
            </a:r>
            <a:r>
              <a:rPr lang="zh-CN" altLang="en-US">
                <a:solidFill>
                  <a:srgbClr val="FFFFFF"/>
                </a:solidFill>
              </a:rPr>
              <a:t>切断反向传播非常重要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377D9E-F816-4229-8062-03D3226D32AE}"/>
              </a:ext>
            </a:extLst>
          </p:cNvPr>
          <p:cNvSpPr txBox="1"/>
          <p:nvPr/>
        </p:nvSpPr>
        <p:spPr>
          <a:xfrm>
            <a:off x="1081548" y="2228671"/>
            <a:ext cx="9360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具体得到上述结论的过程</a:t>
            </a:r>
            <a:r>
              <a:rPr lang="en-US" altLang="zh-CN">
                <a:solidFill>
                  <a:srgbClr val="FFFFFF"/>
                </a:solidFill>
              </a:rPr>
              <a:t>: </a:t>
            </a:r>
            <a:r>
              <a:rPr lang="zh-CN" altLang="en-US">
                <a:solidFill>
                  <a:srgbClr val="FFFFFF"/>
                </a:solidFill>
              </a:rPr>
              <a:t>想从注意力得到的</a:t>
            </a:r>
            <a:r>
              <a:rPr lang="en-US" altLang="zh-CN">
                <a:solidFill>
                  <a:srgbClr val="FFFFFF"/>
                </a:solidFill>
              </a:rPr>
              <a:t>alpha</a:t>
            </a:r>
            <a:r>
              <a:rPr lang="zh-CN" altLang="en-US">
                <a:solidFill>
                  <a:srgbClr val="FFFFFF"/>
                </a:solidFill>
              </a:rPr>
              <a:t>进一步建模视觉特征的变化，但刚开始没有切断反向传播，效果一直很差；想起</a:t>
            </a:r>
            <a:r>
              <a:rPr lang="en-US" altLang="zh-CN">
                <a:solidFill>
                  <a:srgbClr val="FFFFFF"/>
                </a:solidFill>
              </a:rPr>
              <a:t>Look Back and Predict Forward in Image Captioning</a:t>
            </a:r>
            <a:r>
              <a:rPr lang="zh-CN" altLang="en-US">
                <a:solidFill>
                  <a:srgbClr val="FFFFFF"/>
                </a:solidFill>
              </a:rPr>
              <a:t>中有一段话讲到了为了防止注意力机制难以拟合，切断了反向传播，实验之后确实比没有切断反向传播有提升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0945D-4269-4B5F-8B1A-713EBA9D8C9F}"/>
              </a:ext>
            </a:extLst>
          </p:cNvPr>
          <p:cNvSpPr/>
          <p:nvPr/>
        </p:nvSpPr>
        <p:spPr>
          <a:xfrm>
            <a:off x="2379406" y="4326193"/>
            <a:ext cx="1199536" cy="81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Attention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0356D2-186A-4BA1-AC43-4CA448194C26}"/>
              </a:ext>
            </a:extLst>
          </p:cNvPr>
          <p:cNvSpPr txBox="1"/>
          <p:nvPr/>
        </p:nvSpPr>
        <p:spPr>
          <a:xfrm>
            <a:off x="2507226" y="547165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v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6F589A-AFE4-450F-8FA4-CC7147179EE0}"/>
              </a:ext>
            </a:extLst>
          </p:cNvPr>
          <p:cNvSpPr txBox="1"/>
          <p:nvPr/>
        </p:nvSpPr>
        <p:spPr>
          <a:xfrm>
            <a:off x="3106994" y="5481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h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F67D66-84C3-4116-A384-28C4436DF75B}"/>
              </a:ext>
            </a:extLst>
          </p:cNvPr>
          <p:cNvSpPr/>
          <p:nvPr/>
        </p:nvSpPr>
        <p:spPr>
          <a:xfrm>
            <a:off x="2481334" y="3414251"/>
            <a:ext cx="925682" cy="5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LSTM</a:t>
            </a: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7A7658E-0828-4593-B950-5D077BBB16AB}"/>
              </a:ext>
            </a:extLst>
          </p:cNvPr>
          <p:cNvCxnSpPr>
            <a:stCxn id="8" idx="0"/>
          </p:cNvCxnSpPr>
          <p:nvPr/>
        </p:nvCxnSpPr>
        <p:spPr>
          <a:xfrm flipV="1">
            <a:off x="2653260" y="5142270"/>
            <a:ext cx="0" cy="32938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3338F2A-167A-40BC-A2F5-39BFCB5D7484}"/>
              </a:ext>
            </a:extLst>
          </p:cNvPr>
          <p:cNvCxnSpPr/>
          <p:nvPr/>
        </p:nvCxnSpPr>
        <p:spPr>
          <a:xfrm flipV="1">
            <a:off x="3262646" y="5142270"/>
            <a:ext cx="0" cy="32938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1F5BB8-77B9-4AB2-8CFA-65EFC8963962}"/>
              </a:ext>
            </a:extLst>
          </p:cNvPr>
          <p:cNvCxnSpPr/>
          <p:nvPr/>
        </p:nvCxnSpPr>
        <p:spPr>
          <a:xfrm flipV="1">
            <a:off x="2944175" y="3996812"/>
            <a:ext cx="0" cy="32938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363F10E-012B-4850-A8F3-5803C2CB8E49}"/>
              </a:ext>
            </a:extLst>
          </p:cNvPr>
          <p:cNvSpPr/>
          <p:nvPr/>
        </p:nvSpPr>
        <p:spPr>
          <a:xfrm>
            <a:off x="4231476" y="3762066"/>
            <a:ext cx="925682" cy="5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</a:rPr>
              <a:t>自己加的模块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6B60B8A-0231-4303-AFF5-272A7DFE25C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578942" y="4050889"/>
            <a:ext cx="652534" cy="683343"/>
          </a:xfrm>
          <a:prstGeom prst="bentConnector3">
            <a:avLst>
              <a:gd name="adj1" fmla="val 50000"/>
            </a:avLst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674E7B-E904-4905-B080-D70194402C53}"/>
              </a:ext>
            </a:extLst>
          </p:cNvPr>
          <p:cNvCxnSpPr/>
          <p:nvPr/>
        </p:nvCxnSpPr>
        <p:spPr>
          <a:xfrm>
            <a:off x="3775587" y="4339711"/>
            <a:ext cx="273280" cy="19296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FB04193-5C8C-4410-A008-376167B408E4}"/>
              </a:ext>
            </a:extLst>
          </p:cNvPr>
          <p:cNvCxnSpPr/>
          <p:nvPr/>
        </p:nvCxnSpPr>
        <p:spPr>
          <a:xfrm flipH="1">
            <a:off x="3777453" y="4326193"/>
            <a:ext cx="271414" cy="15731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A75C451-B504-4A14-8892-328B66E6C644}"/>
              </a:ext>
            </a:extLst>
          </p:cNvPr>
          <p:cNvSpPr txBox="1"/>
          <p:nvPr/>
        </p:nvSpPr>
        <p:spPr>
          <a:xfrm>
            <a:off x="3775587" y="51714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切断反向传播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E30209F-A53A-4433-B197-D1366A9571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0607" y="4528177"/>
            <a:ext cx="699320" cy="515347"/>
          </a:xfrm>
          <a:prstGeom prst="bentConnector3">
            <a:avLst>
              <a:gd name="adj1" fmla="val -615"/>
            </a:avLst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5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B6F58D-B660-4034-818B-846E778592A9}"/>
              </a:ext>
            </a:extLst>
          </p:cNvPr>
          <p:cNvSpPr txBox="1"/>
          <p:nvPr/>
        </p:nvSpPr>
        <p:spPr>
          <a:xfrm>
            <a:off x="2021840" y="6488668"/>
            <a:ext cx="869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通过注意力机制在</a:t>
            </a:r>
            <a:r>
              <a:rPr lang="en-US" altLang="zh-CN"/>
              <a:t>captioning</a:t>
            </a:r>
            <a:r>
              <a:rPr lang="zh-CN" altLang="en-US"/>
              <a:t>上做改进很困难，因为注意力机制的机理还不是很清楚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5E3614-7E7C-468F-BEE9-DF81A58675E8}"/>
              </a:ext>
            </a:extLst>
          </p:cNvPr>
          <p:cNvSpPr/>
          <p:nvPr/>
        </p:nvSpPr>
        <p:spPr>
          <a:xfrm>
            <a:off x="504117" y="5408138"/>
            <a:ext cx="506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NimbusRomNo9L-Medi"/>
              </a:rPr>
              <a:t>Attention on Attention for Image Captioning &lt;2019&gt;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FDAA54-2D8B-483A-8331-1ACD9F38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238460"/>
            <a:ext cx="6112787" cy="50490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DE23FE-2CD6-4201-802C-A1C6D66E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36" y="877285"/>
            <a:ext cx="5484447" cy="36677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268C621-29C6-4548-AF1A-665E42FADAC9}"/>
              </a:ext>
            </a:extLst>
          </p:cNvPr>
          <p:cNvSpPr/>
          <p:nvPr/>
        </p:nvSpPr>
        <p:spPr>
          <a:xfrm>
            <a:off x="6620472" y="5145619"/>
            <a:ext cx="4756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00B050"/>
                </a:solidFill>
                <a:latin typeface="NimbusRomNo9L-Medi"/>
              </a:rPr>
              <a:t>Knowing When to Look: Adaptive Attention via</a:t>
            </a:r>
          </a:p>
          <a:p>
            <a:pPr algn="ctr"/>
            <a:r>
              <a:rPr lang="en-US" altLang="zh-CN">
                <a:solidFill>
                  <a:srgbClr val="00B050"/>
                </a:solidFill>
                <a:latin typeface="NimbusRomNo9L-Medi"/>
              </a:rPr>
              <a:t>A Visual Sentinel for Image Captioning &lt;2017&gt;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114A6-8995-4FB4-9215-ACACFA74175C}"/>
              </a:ext>
            </a:extLst>
          </p:cNvPr>
          <p:cNvSpPr txBox="1"/>
          <p:nvPr/>
        </p:nvSpPr>
        <p:spPr>
          <a:xfrm>
            <a:off x="1085686" y="5948403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两篇文章本质相同：都是通过在视觉特征和语言特征之间做权衡，这以当是注意力机制改进的一个方向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2DA563-3030-4C89-B857-4DBB7C7FDE89}"/>
              </a:ext>
            </a:extLst>
          </p:cNvPr>
          <p:cNvSpPr txBox="1"/>
          <p:nvPr/>
        </p:nvSpPr>
        <p:spPr>
          <a:xfrm>
            <a:off x="3290612" y="245061"/>
            <a:ext cx="62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两者的区别是一个用级联，一个用残差</a:t>
            </a:r>
            <a:r>
              <a:rPr lang="en-US" altLang="zh-CN"/>
              <a:t>(</a:t>
            </a:r>
            <a:r>
              <a:rPr lang="zh-CN" altLang="en-US"/>
              <a:t>加权值的残差连接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3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78E3C4-6023-4936-87A1-EAFBDBE0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27" y="210576"/>
            <a:ext cx="5364945" cy="56240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F6DB62-4385-45A7-8595-F29FA396B7CF}"/>
              </a:ext>
            </a:extLst>
          </p:cNvPr>
          <p:cNvSpPr/>
          <p:nvPr/>
        </p:nvSpPr>
        <p:spPr>
          <a:xfrm>
            <a:off x="3292861" y="6411958"/>
            <a:ext cx="560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NimbusRomNo9L-Medi"/>
              </a:rPr>
              <a:t>X-Linear Attention Networks for Image Captioning &lt;2020&gt;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CAB840-B960-489D-9DC7-92AF280AD2C6}"/>
              </a:ext>
            </a:extLst>
          </p:cNvPr>
          <p:cNvSpPr txBox="1"/>
          <p:nvPr/>
        </p:nvSpPr>
        <p:spPr>
          <a:xfrm>
            <a:off x="6903626" y="556472"/>
            <a:ext cx="407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x-linear attention </a:t>
            </a:r>
            <a:r>
              <a:rPr lang="zh-CN" altLang="en-US"/>
              <a:t>其实类似之前的</a:t>
            </a:r>
            <a:r>
              <a:rPr lang="en-US" altLang="zh-CN"/>
              <a:t>AOA</a:t>
            </a:r>
            <a:r>
              <a:rPr lang="zh-CN" altLang="en-US"/>
              <a:t>，只是把图改了一下，如果去掉图中红色的框就是</a:t>
            </a:r>
            <a:r>
              <a:rPr lang="en-US" altLang="zh-CN"/>
              <a:t>AOA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B9FC16-4B05-46B0-B919-4101660F2EF4}"/>
              </a:ext>
            </a:extLst>
          </p:cNvPr>
          <p:cNvSpPr/>
          <p:nvPr/>
        </p:nvSpPr>
        <p:spPr>
          <a:xfrm>
            <a:off x="1930400" y="2621280"/>
            <a:ext cx="85344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8A112-E3DD-4DBF-B235-8E239AB24B66}"/>
              </a:ext>
            </a:extLst>
          </p:cNvPr>
          <p:cNvSpPr txBox="1"/>
          <p:nvPr/>
        </p:nvSpPr>
        <p:spPr>
          <a:xfrm>
            <a:off x="6903626" y="1948956"/>
            <a:ext cx="4348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总结：以上三篇文章具体做法类似，就是用</a:t>
            </a:r>
            <a:r>
              <a:rPr lang="en-US" altLang="zh-CN">
                <a:solidFill>
                  <a:srgbClr val="FF0000"/>
                </a:solidFill>
              </a:rPr>
              <a:t>hidden state</a:t>
            </a:r>
            <a:r>
              <a:rPr lang="zh-CN" altLang="en-US">
                <a:solidFill>
                  <a:srgbClr val="FF0000"/>
                </a:solidFill>
              </a:rPr>
              <a:t>特征提取视觉特征的基础上进一步融合</a:t>
            </a:r>
            <a:r>
              <a:rPr lang="en-US" altLang="zh-CN">
                <a:solidFill>
                  <a:srgbClr val="FF0000"/>
                </a:solidFill>
              </a:rPr>
              <a:t>hidden state</a:t>
            </a:r>
            <a:r>
              <a:rPr lang="zh-CN" altLang="en-US">
                <a:solidFill>
                  <a:srgbClr val="FF0000"/>
                </a:solidFill>
              </a:rPr>
              <a:t>特征到提取的视觉特征上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B15C0-66DE-48DB-8514-3DA8DFE1D1CF}"/>
              </a:ext>
            </a:extLst>
          </p:cNvPr>
          <p:cNvSpPr txBox="1"/>
          <p:nvPr/>
        </p:nvSpPr>
        <p:spPr>
          <a:xfrm>
            <a:off x="6903626" y="3552209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那利用这个融合</a:t>
            </a:r>
            <a:r>
              <a:rPr lang="en-US" altLang="zh-CN"/>
              <a:t>hidden state</a:t>
            </a:r>
            <a:r>
              <a:rPr lang="zh-CN" altLang="en-US"/>
              <a:t>和视觉特征可以改进模型的结论，可接下来的工作方向有：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34A3B1-D01E-4315-B053-00E7CF6014ED}"/>
              </a:ext>
            </a:extLst>
          </p:cNvPr>
          <p:cNvSpPr/>
          <p:nvPr/>
        </p:nvSpPr>
        <p:spPr>
          <a:xfrm>
            <a:off x="6903626" y="4847887"/>
            <a:ext cx="517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  <a:r>
              <a:rPr lang="zh-CN" altLang="en-US"/>
              <a:t>融合方式，</a:t>
            </a:r>
            <a:r>
              <a:rPr lang="en-US" altLang="zh-CN"/>
              <a:t>AOA</a:t>
            </a:r>
            <a:r>
              <a:rPr lang="zh-CN" altLang="en-US"/>
              <a:t>和</a:t>
            </a:r>
            <a:r>
              <a:rPr lang="en-US" altLang="zh-CN"/>
              <a:t>X-Linear</a:t>
            </a:r>
            <a:r>
              <a:rPr lang="zh-CN" altLang="en-US"/>
              <a:t>是级联，还有注意力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EF0EB6-A414-48B9-B806-3E1BD09A9989}"/>
              </a:ext>
            </a:extLst>
          </p:cNvPr>
          <p:cNvSpPr txBox="1"/>
          <p:nvPr/>
        </p:nvSpPr>
        <p:spPr>
          <a:xfrm>
            <a:off x="6903626" y="5378198"/>
            <a:ext cx="486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现在</a:t>
            </a:r>
            <a:r>
              <a:rPr lang="en-US" altLang="zh-CN"/>
              <a:t>AOA</a:t>
            </a:r>
            <a:r>
              <a:rPr lang="zh-CN" altLang="en-US"/>
              <a:t>和</a:t>
            </a:r>
            <a:r>
              <a:rPr lang="en-US" altLang="zh-CN"/>
              <a:t>X-Linear</a:t>
            </a:r>
            <a:r>
              <a:rPr lang="zh-CN" altLang="en-US"/>
              <a:t>只融合了当前</a:t>
            </a:r>
            <a:r>
              <a:rPr lang="en-US" altLang="zh-CN"/>
              <a:t>hidden state</a:t>
            </a:r>
            <a:r>
              <a:rPr lang="zh-CN" altLang="en-US"/>
              <a:t>，最自然的就是利用之前的所有</a:t>
            </a:r>
            <a:r>
              <a:rPr lang="en-US" altLang="zh-CN"/>
              <a:t>hidden state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6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0ED20F-211A-4FE9-8273-1F6EE152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5" y="1810920"/>
            <a:ext cx="4907705" cy="23014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D9FAAB-20BD-4EA4-8E85-60B77CFF4E3B}"/>
              </a:ext>
            </a:extLst>
          </p:cNvPr>
          <p:cNvSpPr txBox="1"/>
          <p:nvPr/>
        </p:nvSpPr>
        <p:spPr>
          <a:xfrm>
            <a:off x="1127760" y="85344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注意力机制中的核心部分称为</a:t>
            </a:r>
            <a:r>
              <a:rPr lang="zh-CN" altLang="en-US">
                <a:solidFill>
                  <a:srgbClr val="FF0000"/>
                </a:solidFill>
              </a:rPr>
              <a:t>能量方程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F6F0EB-1CDD-4B7E-8B3B-D50E1C54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90" y="1810920"/>
            <a:ext cx="4831499" cy="2545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E93F6F-FE8A-4110-87C1-BBBFA3F912B2}"/>
              </a:ext>
            </a:extLst>
          </p:cNvPr>
          <p:cNvSpPr txBox="1"/>
          <p:nvPr/>
        </p:nvSpPr>
        <p:spPr>
          <a:xfrm>
            <a:off x="6987749" y="576441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如果有多个</a:t>
            </a:r>
            <a:r>
              <a:rPr lang="en-US" altLang="zh-CN"/>
              <a:t>query</a:t>
            </a:r>
            <a:r>
              <a:rPr lang="zh-CN" altLang="en-US"/>
              <a:t>，那结合两种注意力的方式之一是在</a:t>
            </a:r>
            <a:r>
              <a:rPr lang="zh-CN" altLang="en-US">
                <a:solidFill>
                  <a:srgbClr val="FF0000"/>
                </a:solidFill>
              </a:rPr>
              <a:t>能量方程上相加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E5A9D3-D477-4BE1-83B4-D47626D364F1}"/>
              </a:ext>
            </a:extLst>
          </p:cNvPr>
          <p:cNvSpPr/>
          <p:nvPr/>
        </p:nvSpPr>
        <p:spPr>
          <a:xfrm>
            <a:off x="3139439" y="60045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NimbusRomNo9L-Medi"/>
              </a:rPr>
              <a:t>Normalized and Geometry-Aware Self-Attention Network</a:t>
            </a:r>
          </a:p>
          <a:p>
            <a:pPr algn="ctr"/>
            <a:r>
              <a:rPr lang="en-US" altLang="zh-CN">
                <a:solidFill>
                  <a:srgbClr val="FF0000"/>
                </a:solidFill>
                <a:latin typeface="NimbusRomNo9L-Medi"/>
              </a:rPr>
              <a:t>for Image Captioning &lt;2020&gt;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20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0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12844</TotalTime>
  <Words>350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NimbusRomNo9L-Medi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志新</dc:creator>
  <cp:lastModifiedBy>孙 志新</cp:lastModifiedBy>
  <cp:revision>19</cp:revision>
  <dcterms:created xsi:type="dcterms:W3CDTF">2021-04-07T09:14:42Z</dcterms:created>
  <dcterms:modified xsi:type="dcterms:W3CDTF">2021-04-22T06:58:22Z</dcterms:modified>
</cp:coreProperties>
</file>