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5" r:id="rId2"/>
  </p:sldMasterIdLst>
  <p:notesMasterIdLst>
    <p:notesMasterId r:id="rId45"/>
  </p:notesMasterIdLst>
  <p:sldIdLst>
    <p:sldId id="300" r:id="rId3"/>
    <p:sldId id="695" r:id="rId4"/>
    <p:sldId id="734" r:id="rId5"/>
    <p:sldId id="735" r:id="rId6"/>
    <p:sldId id="736" r:id="rId7"/>
    <p:sldId id="737" r:id="rId8"/>
    <p:sldId id="738" r:id="rId9"/>
    <p:sldId id="739" r:id="rId10"/>
    <p:sldId id="740" r:id="rId11"/>
    <p:sldId id="741" r:id="rId12"/>
    <p:sldId id="742" r:id="rId13"/>
    <p:sldId id="743" r:id="rId14"/>
    <p:sldId id="744" r:id="rId15"/>
    <p:sldId id="745" r:id="rId16"/>
    <p:sldId id="746" r:id="rId17"/>
    <p:sldId id="747" r:id="rId18"/>
    <p:sldId id="748" r:id="rId19"/>
    <p:sldId id="749" r:id="rId20"/>
    <p:sldId id="750" r:id="rId21"/>
    <p:sldId id="751" r:id="rId22"/>
    <p:sldId id="752" r:id="rId23"/>
    <p:sldId id="753" r:id="rId24"/>
    <p:sldId id="754" r:id="rId25"/>
    <p:sldId id="755" r:id="rId26"/>
    <p:sldId id="756" r:id="rId27"/>
    <p:sldId id="757" r:id="rId28"/>
    <p:sldId id="758" r:id="rId29"/>
    <p:sldId id="759" r:id="rId30"/>
    <p:sldId id="760" r:id="rId31"/>
    <p:sldId id="761" r:id="rId32"/>
    <p:sldId id="762" r:id="rId33"/>
    <p:sldId id="763" r:id="rId34"/>
    <p:sldId id="765" r:id="rId35"/>
    <p:sldId id="764" r:id="rId36"/>
    <p:sldId id="766" r:id="rId37"/>
    <p:sldId id="767" r:id="rId38"/>
    <p:sldId id="768" r:id="rId39"/>
    <p:sldId id="769" r:id="rId40"/>
    <p:sldId id="770" r:id="rId41"/>
    <p:sldId id="771" r:id="rId42"/>
    <p:sldId id="772" r:id="rId43"/>
    <p:sldId id="773" r:id="rId44"/>
  </p:sldIdLst>
  <p:sldSz cx="12192000" cy="6858000"/>
  <p:notesSz cx="6858000" cy="9144000"/>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Yan ni [Alumni]" initials="YY" lastIdx="4" clrIdx="0">
    <p:extLst>
      <p:ext uri="{19B8F6BF-5375-455C-9EA6-DF929625EA0E}">
        <p15:presenceInfo xmlns:p15="http://schemas.microsoft.com/office/powerpoint/2012/main" userId="S::17901076r@connect.polyu.hk::7d707a65-5569-43f7-97aa-c489d0311d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036A5"/>
    <a:srgbClr val="4788B1"/>
    <a:srgbClr val="37AB91"/>
    <a:srgbClr val="FF6161"/>
    <a:srgbClr val="FFCCCC"/>
    <a:srgbClr val="FF9409"/>
    <a:srgbClr val="FB498B"/>
    <a:srgbClr val="36D4D0"/>
    <a:srgbClr val="417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0" autoAdjust="0"/>
    <p:restoredTop sz="91990" autoAdjust="0"/>
  </p:normalViewPr>
  <p:slideViewPr>
    <p:cSldViewPr snapToGrid="0">
      <p:cViewPr varScale="1">
        <p:scale>
          <a:sx n="76" d="100"/>
          <a:sy n="76" d="100"/>
        </p:scale>
        <p:origin x="730" y="53"/>
      </p:cViewPr>
      <p:guideLst/>
    </p:cSldViewPr>
  </p:slideViewPr>
  <p:notesTextViewPr>
    <p:cViewPr>
      <p:scale>
        <a:sx n="1" d="1"/>
        <a:sy n="1" d="1"/>
      </p:scale>
      <p:origin x="0" y="0"/>
    </p:cViewPr>
  </p:notesTextViewPr>
  <p:sorterViewPr>
    <p:cViewPr>
      <p:scale>
        <a:sx n="75" d="100"/>
        <a:sy n="75" d="100"/>
      </p:scale>
      <p:origin x="0" y="-8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5D13BBE5-0BEA-4494-9BEF-C8C2F48C9E2D}" type="datetimeFigureOut">
              <a:rPr lang="zh-CN" altLang="en-US" smtClean="0"/>
              <a:pPr/>
              <a:t>2024/6/3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F1CB8912-F0BA-4AD8-8415-DA1F26BCB09F}" type="slidenum">
              <a:rPr lang="zh-CN" altLang="en-US" smtClean="0"/>
              <a:pPr/>
              <a:t>‹#›</a:t>
            </a:fld>
            <a:endParaRPr lang="zh-CN" altLang="en-US" dirty="0"/>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157814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97468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114511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839535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586329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4028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859281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42105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1714110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94615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173157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80624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1367188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363227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3556671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232005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1722668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4256318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493718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1659999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334728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65569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9827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241656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1791064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1055706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3040787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708651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33862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655765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729124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1288996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87928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774388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1221987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866029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51254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49657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89369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92247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45961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FEC9-B223-2212-2BF7-F4DBE292A6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C49551-759E-3A18-D1E9-697995DEE8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1E7405-C82F-4BED-AB19-4E3F9CEDD828}"/>
              </a:ext>
            </a:extLst>
          </p:cNvPr>
          <p:cNvSpPr>
            <a:spLocks noGrp="1"/>
          </p:cNvSpPr>
          <p:nvPr>
            <p:ph type="body" idx="1"/>
          </p:nvPr>
        </p:nvSpPr>
        <p:spPr/>
        <p:txBody>
          <a:bodyPr/>
          <a:lstStyle/>
          <a:p>
            <a:r>
              <a:rPr lang="zh-CN" altLang="en-US" dirty="0"/>
              <a:t>导入</a:t>
            </a:r>
          </a:p>
        </p:txBody>
      </p:sp>
      <p:sp>
        <p:nvSpPr>
          <p:cNvPr id="4" name="灯片编号占位符 3">
            <a:extLst>
              <a:ext uri="{FF2B5EF4-FFF2-40B4-BE49-F238E27FC236}">
                <a16:creationId xmlns:a16="http://schemas.microsoft.com/office/drawing/2014/main" id="{8312A4A4-5C29-01A1-8E6C-8EC25AC26A20}"/>
              </a:ext>
            </a:extLst>
          </p:cNvPr>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61015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6C8D1-2EE8-4542-CFA7-4DA0DA73C2F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090974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C13C-85F7-3B0F-4FD8-301844FE45B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a:extLst>
              <a:ext uri="{FF2B5EF4-FFF2-40B4-BE49-F238E27FC236}">
                <a16:creationId xmlns:a16="http://schemas.microsoft.com/office/drawing/2014/main" id="{9123DAEC-09B5-5307-88BD-4603C1D45684}"/>
              </a:ext>
            </a:extLst>
          </p:cNvPr>
          <p:cNvSpPr txBox="1"/>
          <p:nvPr userDrawn="1"/>
        </p:nvSpPr>
        <p:spPr>
          <a:xfrm>
            <a:off x="447205" y="6492875"/>
            <a:ext cx="1800200"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1470514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58E39-4CE2-B760-E764-7D972CF4628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434508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A258C-A9F2-D02D-95E8-A3A2B3D5897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32223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2024/6/3</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347250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2024/6/3</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68948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62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B5759-5531-97D0-97A7-53BCC04B318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369771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E3615-8BEB-3702-E03C-20A43353028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798669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1E321-11C9-7027-C070-1BCBC07849F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464777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C308-C3B6-2E64-EE56-E1DD1AD1A61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9074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23C3-9141-AB92-0F11-3ADDCA12B54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282992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6BDF2-C450-CDBB-14D4-64392844D91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5937222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4852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nniyang@sdu.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yanniyang-polyu.github.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rot="18900000" flipV="1">
            <a:off x="-1162852" y="1052512"/>
            <a:ext cx="2984500" cy="43180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圆角矩形 58"/>
          <p:cNvSpPr/>
          <p:nvPr/>
        </p:nvSpPr>
        <p:spPr>
          <a:xfrm rot="18900000" flipV="1">
            <a:off x="914672" y="103227"/>
            <a:ext cx="2984500" cy="431800"/>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圆角矩形 59"/>
          <p:cNvSpPr/>
          <p:nvPr/>
        </p:nvSpPr>
        <p:spPr>
          <a:xfrm rot="18900000" flipV="1">
            <a:off x="-1420315" y="2365619"/>
            <a:ext cx="2984500" cy="431800"/>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3" name="组合 62"/>
          <p:cNvGrpSpPr/>
          <p:nvPr/>
        </p:nvGrpSpPr>
        <p:grpSpPr>
          <a:xfrm>
            <a:off x="2406922" y="127001"/>
            <a:ext cx="1191905" cy="774700"/>
            <a:chOff x="3647506" y="400042"/>
            <a:chExt cx="1462508" cy="950583"/>
          </a:xfrm>
        </p:grpSpPr>
        <p:sp>
          <p:nvSpPr>
            <p:cNvPr id="61" name="圆角矩形 60"/>
            <p:cNvSpPr/>
            <p:nvPr/>
          </p:nvSpPr>
          <p:spPr>
            <a:xfrm rot="18900000" flipV="1">
              <a:off x="3647506" y="1064984"/>
              <a:ext cx="1310715" cy="285641"/>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rot="18900000" flipV="1">
              <a:off x="4825614" y="400042"/>
              <a:ext cx="284400" cy="28564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4" name="圆角矩形 63"/>
          <p:cNvSpPr/>
          <p:nvPr/>
        </p:nvSpPr>
        <p:spPr>
          <a:xfrm rot="18900000" flipV="1">
            <a:off x="11342808" y="5516494"/>
            <a:ext cx="1847676" cy="267323"/>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圆角矩形 64"/>
          <p:cNvSpPr/>
          <p:nvPr/>
        </p:nvSpPr>
        <p:spPr>
          <a:xfrm rot="18900000" flipV="1">
            <a:off x="8617193" y="6642100"/>
            <a:ext cx="2984500" cy="431800"/>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圆角矩形 65"/>
          <p:cNvSpPr/>
          <p:nvPr/>
        </p:nvSpPr>
        <p:spPr>
          <a:xfrm rot="18900000" flipV="1">
            <a:off x="11087419" y="4499418"/>
            <a:ext cx="2412212" cy="349001"/>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组合 66"/>
          <p:cNvGrpSpPr/>
          <p:nvPr/>
        </p:nvGrpSpPr>
        <p:grpSpPr>
          <a:xfrm rot="10800000">
            <a:off x="9602967" y="5124736"/>
            <a:ext cx="1777794" cy="1155509"/>
            <a:chOff x="3647506" y="400042"/>
            <a:chExt cx="1462508" cy="950583"/>
          </a:xfrm>
          <a:solidFill>
            <a:srgbClr val="37AB91"/>
          </a:solidFill>
        </p:grpSpPr>
        <p:sp>
          <p:nvSpPr>
            <p:cNvPr id="68" name="圆角矩形 67"/>
            <p:cNvSpPr/>
            <p:nvPr/>
          </p:nvSpPr>
          <p:spPr>
            <a:xfrm rot="18900000" flipV="1">
              <a:off x="3647506" y="1064984"/>
              <a:ext cx="1310715" cy="28564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p:cNvSpPr/>
            <p:nvPr/>
          </p:nvSpPr>
          <p:spPr>
            <a:xfrm rot="18900000" flipV="1">
              <a:off x="4825614" y="400042"/>
              <a:ext cx="284400" cy="2856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0" name="文本框 69"/>
          <p:cNvSpPr txBox="1"/>
          <p:nvPr/>
        </p:nvSpPr>
        <p:spPr>
          <a:xfrm>
            <a:off x="4692577" y="2717988"/>
            <a:ext cx="2833635" cy="707886"/>
          </a:xfrm>
          <a:prstGeom prst="rect">
            <a:avLst/>
          </a:prstGeom>
          <a:noFill/>
        </p:spPr>
        <p:txBody>
          <a:bodyPr wrap="square" rtlCol="0">
            <a:spAutoFit/>
            <a:scene3d>
              <a:camera prst="orthographicFront"/>
              <a:lightRig rig="threePt" dir="t"/>
            </a:scene3d>
            <a:sp3d contourW="12700"/>
          </a:bodyPr>
          <a:lstStyle/>
          <a:p>
            <a:pPr algn="dist"/>
            <a:r>
              <a:rPr lang="zh-CN" altLang="en-US" sz="4000" b="1" dirty="0">
                <a:solidFill>
                  <a:srgbClr val="37AB91"/>
                </a:solidFill>
                <a:cs typeface="+mn-ea"/>
                <a:sym typeface="+mn-lt"/>
              </a:rPr>
              <a:t>知识点回顾</a:t>
            </a:r>
          </a:p>
        </p:txBody>
      </p:sp>
      <p:sp>
        <p:nvSpPr>
          <p:cNvPr id="71" name="文本框 70"/>
          <p:cNvSpPr txBox="1"/>
          <p:nvPr/>
        </p:nvSpPr>
        <p:spPr>
          <a:xfrm>
            <a:off x="3000898" y="4971876"/>
            <a:ext cx="6191250" cy="584775"/>
          </a:xfrm>
          <a:prstGeom prst="rect">
            <a:avLst/>
          </a:prstGeom>
          <a:noFill/>
        </p:spPr>
        <p:txBody>
          <a:bodyPr wrap="square" rtlCol="0">
            <a:spAutoFit/>
            <a:scene3d>
              <a:camera prst="orthographicFront"/>
              <a:lightRig rig="threePt" dir="t"/>
            </a:scene3d>
            <a:sp3d contourW="12700"/>
          </a:bodyPr>
          <a:lstStyle/>
          <a:p>
            <a:pPr algn="ctr"/>
            <a:r>
              <a:rPr lang="zh-CN" altLang="en-US" sz="1600" dirty="0">
                <a:latin typeface="Times New Roman" panose="02020603050405020304" pitchFamily="18" charset="0"/>
                <a:cs typeface="Times New Roman" panose="02020603050405020304" pitchFamily="18" charset="0"/>
                <a:hlinkClick r:id="rId3"/>
              </a:rPr>
              <a:t>邮箱：</a:t>
            </a:r>
            <a:r>
              <a:rPr lang="en-US" altLang="zh-CN" sz="1600" dirty="0">
                <a:latin typeface="Times New Roman" panose="02020603050405020304" pitchFamily="18" charset="0"/>
                <a:cs typeface="Times New Roman" panose="02020603050405020304" pitchFamily="18" charset="0"/>
                <a:hlinkClick r:id="rId3"/>
              </a:rPr>
              <a:t>yanniyang@sdu.edu.cn</a:t>
            </a:r>
            <a:endParaRPr lang="en-US" altLang="zh-CN" sz="1600" dirty="0">
              <a:latin typeface="Times New Roman" panose="02020603050405020304" pitchFamily="18" charset="0"/>
              <a:cs typeface="Times New Roman" panose="02020603050405020304" pitchFamily="18" charset="0"/>
            </a:endParaRPr>
          </a:p>
          <a:p>
            <a:pPr algn="ctr"/>
            <a:r>
              <a:rPr lang="zh-CN" altLang="en-US" sz="1600" dirty="0">
                <a:latin typeface="Times New Roman" panose="02020603050405020304" pitchFamily="18" charset="0"/>
                <a:cs typeface="Times New Roman" panose="02020603050405020304" pitchFamily="18" charset="0"/>
                <a:hlinkClick r:id="rId4"/>
              </a:rPr>
              <a:t>主页：</a:t>
            </a:r>
            <a:r>
              <a:rPr lang="en-US" altLang="zh-CN" sz="1600" dirty="0">
                <a:latin typeface="Times New Roman" panose="02020603050405020304" pitchFamily="18" charset="0"/>
                <a:cs typeface="Times New Roman" panose="02020603050405020304" pitchFamily="18" charset="0"/>
                <a:hlinkClick r:id="rId4"/>
              </a:rPr>
              <a:t>https://yanniyang-polyu.github.io/</a:t>
            </a:r>
            <a:endParaRPr lang="en-US" altLang="zh-CN" sz="1600" dirty="0">
              <a:latin typeface="Times New Roman" panose="02020603050405020304" pitchFamily="18" charset="0"/>
              <a:cs typeface="Times New Roman" panose="02020603050405020304" pitchFamily="18" charset="0"/>
            </a:endParaRPr>
          </a:p>
        </p:txBody>
      </p:sp>
      <p:grpSp>
        <p:nvGrpSpPr>
          <p:cNvPr id="72" name="组合 71"/>
          <p:cNvGrpSpPr/>
          <p:nvPr/>
        </p:nvGrpSpPr>
        <p:grpSpPr>
          <a:xfrm>
            <a:off x="5305424" y="4419895"/>
            <a:ext cx="1581152" cy="384761"/>
            <a:chOff x="5305424" y="5593636"/>
            <a:chExt cx="1581152" cy="384761"/>
          </a:xfrm>
        </p:grpSpPr>
        <p:sp>
          <p:nvSpPr>
            <p:cNvPr id="73" name="圆角矩形 72"/>
            <p:cNvSpPr/>
            <p:nvPr/>
          </p:nvSpPr>
          <p:spPr>
            <a:xfrm>
              <a:off x="5305424" y="5593636"/>
              <a:ext cx="1581152" cy="384761"/>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文本框 73"/>
            <p:cNvSpPr txBox="1"/>
            <p:nvPr/>
          </p:nvSpPr>
          <p:spPr>
            <a:xfrm>
              <a:off x="5305424" y="5606395"/>
              <a:ext cx="1581152"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bg1"/>
                  </a:solidFill>
                  <a:cs typeface="+mn-ea"/>
                  <a:sym typeface="+mn-lt"/>
                </a:rPr>
                <a:t>杨燕妮</a:t>
              </a:r>
            </a:p>
          </p:txBody>
        </p:sp>
      </p:grpSp>
      <p:sp>
        <p:nvSpPr>
          <p:cNvPr id="5" name="文本框 4">
            <a:extLst>
              <a:ext uri="{FF2B5EF4-FFF2-40B4-BE49-F238E27FC236}">
                <a16:creationId xmlns:a16="http://schemas.microsoft.com/office/drawing/2014/main" id="{D4819F79-3F76-4099-A424-39E5232DF799}"/>
              </a:ext>
            </a:extLst>
          </p:cNvPr>
          <p:cNvSpPr txBox="1"/>
          <p:nvPr/>
        </p:nvSpPr>
        <p:spPr>
          <a:xfrm>
            <a:off x="3318688" y="1598691"/>
            <a:ext cx="6212146" cy="984885"/>
          </a:xfrm>
          <a:prstGeom prst="rect">
            <a:avLst/>
          </a:prstGeom>
          <a:noFill/>
        </p:spPr>
        <p:txBody>
          <a:bodyPr wrap="square" rtlCol="0">
            <a:spAutoFit/>
          </a:bodyPr>
          <a:lstStyle/>
          <a:p>
            <a:r>
              <a:rPr lang="zh-CN" altLang="en-US" sz="5800" dirty="0">
                <a:cs typeface="+mn-ea"/>
                <a:sym typeface="+mn-lt"/>
              </a:rPr>
              <a:t>高级语言程序设计</a:t>
            </a:r>
          </a:p>
        </p:txBody>
      </p:sp>
    </p:spTree>
    <p:extLst>
      <p:ext uri="{BB962C8B-B14F-4D97-AF65-F5344CB8AC3E}">
        <p14:creationId xmlns:p14="http://schemas.microsoft.com/office/powerpoint/2010/main" val="23572636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1000" fill="hold"/>
                                        <p:tgtEl>
                                          <p:spTgt spid="58"/>
                                        </p:tgtEl>
                                        <p:attrNameLst>
                                          <p:attrName>ppt_x</p:attrName>
                                        </p:attrNameLst>
                                      </p:cBhvr>
                                      <p:tavLst>
                                        <p:tav tm="0">
                                          <p:val>
                                            <p:strVal val="0-#ppt_w/2"/>
                                          </p:val>
                                        </p:tav>
                                        <p:tav tm="100000">
                                          <p:val>
                                            <p:strVal val="#ppt_x"/>
                                          </p:val>
                                        </p:tav>
                                      </p:tavLst>
                                    </p:anim>
                                    <p:anim calcmode="lin" valueType="num">
                                      <p:cBhvr additive="base">
                                        <p:cTn id="8" dur="10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fill="hold"/>
                                        <p:tgtEl>
                                          <p:spTgt spid="59"/>
                                        </p:tgtEl>
                                        <p:attrNameLst>
                                          <p:attrName>ppt_x</p:attrName>
                                        </p:attrNameLst>
                                      </p:cBhvr>
                                      <p:tavLst>
                                        <p:tav tm="0">
                                          <p:val>
                                            <p:strVal val="0-#ppt_w/2"/>
                                          </p:val>
                                        </p:tav>
                                        <p:tav tm="100000">
                                          <p:val>
                                            <p:strVal val="#ppt_x"/>
                                          </p:val>
                                        </p:tav>
                                      </p:tavLst>
                                    </p:anim>
                                    <p:anim calcmode="lin" valueType="num">
                                      <p:cBhvr additive="base">
                                        <p:cTn id="12" dur="10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1000" fill="hold"/>
                                        <p:tgtEl>
                                          <p:spTgt spid="60"/>
                                        </p:tgtEl>
                                        <p:attrNameLst>
                                          <p:attrName>ppt_x</p:attrName>
                                        </p:attrNameLst>
                                      </p:cBhvr>
                                      <p:tavLst>
                                        <p:tav tm="0">
                                          <p:val>
                                            <p:strVal val="0-#ppt_w/2"/>
                                          </p:val>
                                        </p:tav>
                                        <p:tav tm="100000">
                                          <p:val>
                                            <p:strVal val="#ppt_x"/>
                                          </p:val>
                                        </p:tav>
                                      </p:tavLst>
                                    </p:anim>
                                    <p:anim calcmode="lin" valueType="num">
                                      <p:cBhvr additive="base">
                                        <p:cTn id="16" dur="10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0-#ppt_w/2"/>
                                          </p:val>
                                        </p:tav>
                                        <p:tav tm="100000">
                                          <p:val>
                                            <p:strVal val="#ppt_x"/>
                                          </p:val>
                                        </p:tav>
                                      </p:tavLst>
                                    </p:anim>
                                    <p:anim calcmode="lin" valueType="num">
                                      <p:cBhvr additive="base">
                                        <p:cTn id="20" dur="10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1000" fill="hold"/>
                                        <p:tgtEl>
                                          <p:spTgt spid="64"/>
                                        </p:tgtEl>
                                        <p:attrNameLst>
                                          <p:attrName>ppt_x</p:attrName>
                                        </p:attrNameLst>
                                      </p:cBhvr>
                                      <p:tavLst>
                                        <p:tav tm="0">
                                          <p:val>
                                            <p:strVal val="1+#ppt_w/2"/>
                                          </p:val>
                                        </p:tav>
                                        <p:tav tm="100000">
                                          <p:val>
                                            <p:strVal val="#ppt_x"/>
                                          </p:val>
                                        </p:tav>
                                      </p:tavLst>
                                    </p:anim>
                                    <p:anim calcmode="lin" valueType="num">
                                      <p:cBhvr additive="base">
                                        <p:cTn id="24" dur="1000" fill="hold"/>
                                        <p:tgtEl>
                                          <p:spTgt spid="64"/>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1000" fill="hold"/>
                                        <p:tgtEl>
                                          <p:spTgt spid="65"/>
                                        </p:tgtEl>
                                        <p:attrNameLst>
                                          <p:attrName>ppt_x</p:attrName>
                                        </p:attrNameLst>
                                      </p:cBhvr>
                                      <p:tavLst>
                                        <p:tav tm="0">
                                          <p:val>
                                            <p:strVal val="1+#ppt_w/2"/>
                                          </p:val>
                                        </p:tav>
                                        <p:tav tm="100000">
                                          <p:val>
                                            <p:strVal val="#ppt_x"/>
                                          </p:val>
                                        </p:tav>
                                      </p:tavLst>
                                    </p:anim>
                                    <p:anim calcmode="lin" valueType="num">
                                      <p:cBhvr additive="base">
                                        <p:cTn id="28" dur="1000" fill="hold"/>
                                        <p:tgtEl>
                                          <p:spTgt spid="65"/>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1000" fill="hold"/>
                                        <p:tgtEl>
                                          <p:spTgt spid="66"/>
                                        </p:tgtEl>
                                        <p:attrNameLst>
                                          <p:attrName>ppt_x</p:attrName>
                                        </p:attrNameLst>
                                      </p:cBhvr>
                                      <p:tavLst>
                                        <p:tav tm="0">
                                          <p:val>
                                            <p:strVal val="1+#ppt_w/2"/>
                                          </p:val>
                                        </p:tav>
                                        <p:tav tm="100000">
                                          <p:val>
                                            <p:strVal val="#ppt_x"/>
                                          </p:val>
                                        </p:tav>
                                      </p:tavLst>
                                    </p:anim>
                                    <p:anim calcmode="lin" valueType="num">
                                      <p:cBhvr additive="base">
                                        <p:cTn id="32" dur="1000" fill="hold"/>
                                        <p:tgtEl>
                                          <p:spTgt spid="66"/>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anim calcmode="lin" valueType="num">
                                      <p:cBhvr additive="base">
                                        <p:cTn id="35" dur="1000" fill="hold"/>
                                        <p:tgtEl>
                                          <p:spTgt spid="67"/>
                                        </p:tgtEl>
                                        <p:attrNameLst>
                                          <p:attrName>ppt_x</p:attrName>
                                        </p:attrNameLst>
                                      </p:cBhvr>
                                      <p:tavLst>
                                        <p:tav tm="0">
                                          <p:val>
                                            <p:strVal val="1+#ppt_w/2"/>
                                          </p:val>
                                        </p:tav>
                                        <p:tav tm="100000">
                                          <p:val>
                                            <p:strVal val="#ppt_x"/>
                                          </p:val>
                                        </p:tav>
                                      </p:tavLst>
                                    </p:anim>
                                    <p:anim calcmode="lin" valueType="num">
                                      <p:cBhvr additive="base">
                                        <p:cTn id="36" dur="1000" fill="hold"/>
                                        <p:tgtEl>
                                          <p:spTgt spid="67"/>
                                        </p:tgtEl>
                                        <p:attrNameLst>
                                          <p:attrName>ppt_y</p:attrName>
                                        </p:attrNameLst>
                                      </p:cBhvr>
                                      <p:tavLst>
                                        <p:tav tm="0">
                                          <p:val>
                                            <p:strVal val="0-#ppt_h/2"/>
                                          </p:val>
                                        </p:tav>
                                        <p:tav tm="100000">
                                          <p:val>
                                            <p:strVal val="#ppt_y"/>
                                          </p:val>
                                        </p:tav>
                                      </p:tavLst>
                                    </p:anim>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 calcmode="lin" valueType="num">
                                      <p:cBhvr>
                                        <p:cTn id="40" dur="500" fill="hold"/>
                                        <p:tgtEl>
                                          <p:spTgt spid="70"/>
                                        </p:tgtEl>
                                        <p:attrNameLst>
                                          <p:attrName>ppt_w</p:attrName>
                                        </p:attrNameLst>
                                      </p:cBhvr>
                                      <p:tavLst>
                                        <p:tav tm="0">
                                          <p:val>
                                            <p:fltVal val="0"/>
                                          </p:val>
                                        </p:tav>
                                        <p:tav tm="100000">
                                          <p:val>
                                            <p:strVal val="#ppt_w"/>
                                          </p:val>
                                        </p:tav>
                                      </p:tavLst>
                                    </p:anim>
                                    <p:anim calcmode="lin" valueType="num">
                                      <p:cBhvr>
                                        <p:cTn id="41" dur="500" fill="hold"/>
                                        <p:tgtEl>
                                          <p:spTgt spid="70"/>
                                        </p:tgtEl>
                                        <p:attrNameLst>
                                          <p:attrName>ppt_h</p:attrName>
                                        </p:attrNameLst>
                                      </p:cBhvr>
                                      <p:tavLst>
                                        <p:tav tm="0">
                                          <p:val>
                                            <p:fltVal val="0"/>
                                          </p:val>
                                        </p:tav>
                                        <p:tav tm="100000">
                                          <p:val>
                                            <p:strVal val="#ppt_h"/>
                                          </p:val>
                                        </p:tav>
                                      </p:tavLst>
                                    </p:anim>
                                    <p:animEffect transition="in" filter="fade">
                                      <p:cBhvr>
                                        <p:cTn id="42" dur="500"/>
                                        <p:tgtEl>
                                          <p:spTgt spid="70"/>
                                        </p:tgtEl>
                                      </p:cBhvr>
                                    </p:animEffect>
                                  </p:childTnLst>
                                </p:cTn>
                              </p:par>
                            </p:childTnLst>
                          </p:cTn>
                        </p:par>
                        <p:par>
                          <p:cTn id="43" fill="hold">
                            <p:stCondLst>
                              <p:cond delay="1500"/>
                            </p:stCondLst>
                            <p:childTnLst>
                              <p:par>
                                <p:cTn id="44" presetID="22" presetClass="entr" presetSubtype="1" fill="hold" grpId="0"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4" grpId="0" animBg="1"/>
      <p:bldP spid="65" grpId="0" animBg="1"/>
      <p:bldP spid="66" grpId="0" animBg="1"/>
      <p:bldP spid="70" grpId="0"/>
      <p:bldP spid="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5</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326383"/>
            <a:ext cx="10355518" cy="3156505"/>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标识符的作用域</a:t>
            </a:r>
            <a:endParaRPr lang="en-US" altLang="zh-CN" sz="2400" dirty="0"/>
          </a:p>
          <a:p>
            <a:pPr marL="742950" lvl="1" indent="-285750">
              <a:lnSpc>
                <a:spcPct val="120000"/>
              </a:lnSpc>
              <a:buFont typeface="Arial" panose="020B0604020202020204" pitchFamily="34" charset="0"/>
              <a:buChar char="•"/>
            </a:pPr>
            <a:r>
              <a:rPr lang="zh-CN" altLang="en-US" sz="2400" dirty="0"/>
              <a:t>函数原型作用域（形参作用范围）</a:t>
            </a:r>
            <a:endParaRPr lang="en-US" altLang="zh-CN" sz="2400" dirty="0"/>
          </a:p>
          <a:p>
            <a:pPr marL="742950" lvl="1" indent="-285750">
              <a:lnSpc>
                <a:spcPct val="120000"/>
              </a:lnSpc>
              <a:buFont typeface="Arial" panose="020B0604020202020204" pitchFamily="34" charset="0"/>
              <a:buChar char="•"/>
            </a:pPr>
            <a:r>
              <a:rPr lang="zh-CN" altLang="en-US" sz="2400" dirty="0"/>
              <a:t>局部作用域（函数体内声明的变量，作用域从声明处开始，一直到声明所在的快结束的花括号为止）</a:t>
            </a:r>
            <a:endParaRPr lang="en-US" altLang="zh-CN" sz="2400" dirty="0"/>
          </a:p>
          <a:p>
            <a:pPr marL="742950" lvl="1" indent="-285750">
              <a:lnSpc>
                <a:spcPct val="120000"/>
              </a:lnSpc>
              <a:buFont typeface="Arial" panose="020B0604020202020204" pitchFamily="34" charset="0"/>
              <a:buChar char="•"/>
            </a:pPr>
            <a:r>
              <a:rPr lang="zh-CN" altLang="en-US" sz="2400" dirty="0"/>
              <a:t>类作用域（类的成员具有类作用域）</a:t>
            </a:r>
            <a:endParaRPr lang="en-US" altLang="zh-CN" sz="2400" dirty="0"/>
          </a:p>
          <a:p>
            <a:pPr marL="742950" lvl="1" indent="-285750">
              <a:lnSpc>
                <a:spcPct val="120000"/>
              </a:lnSpc>
              <a:buFont typeface="Arial" panose="020B0604020202020204" pitchFamily="34" charset="0"/>
              <a:buChar char="•"/>
            </a:pPr>
            <a:r>
              <a:rPr lang="zh-CN" altLang="en-US" sz="2400" dirty="0"/>
              <a:t>文件作用域（全局变量）</a:t>
            </a:r>
            <a:endParaRPr lang="en-US" altLang="zh-CN" sz="2400" dirty="0"/>
          </a:p>
          <a:p>
            <a:pPr marL="742950" lvl="1" indent="-285750">
              <a:lnSpc>
                <a:spcPct val="120000"/>
              </a:lnSpc>
              <a:buFont typeface="Arial" panose="020B0604020202020204" pitchFamily="34" charset="0"/>
              <a:buChar char="•"/>
            </a:pPr>
            <a:r>
              <a:rPr lang="zh-CN" altLang="en-US" sz="2400" dirty="0"/>
              <a:t>命名空间作用域</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78054" y="4764708"/>
            <a:ext cx="10355519"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标识符的可见性：同名标识符，外层的在内层不可见</a:t>
            </a:r>
            <a:endParaRPr lang="en-US" altLang="zh-CN" sz="2400" dirty="0"/>
          </a:p>
        </p:txBody>
      </p:sp>
    </p:spTree>
    <p:extLst>
      <p:ext uri="{BB962C8B-B14F-4D97-AF65-F5344CB8AC3E}">
        <p14:creationId xmlns:p14="http://schemas.microsoft.com/office/powerpoint/2010/main" val="28192386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5</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256043"/>
            <a:ext cx="10355518" cy="271074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生存期</a:t>
            </a:r>
            <a:endParaRPr lang="en-US" altLang="zh-CN" sz="2400" dirty="0"/>
          </a:p>
          <a:p>
            <a:pPr marL="742950" lvl="1" indent="-285750">
              <a:lnSpc>
                <a:spcPct val="120000"/>
              </a:lnSpc>
              <a:buFont typeface="Arial" panose="020B0604020202020204" pitchFamily="34" charset="0"/>
              <a:buChar char="•"/>
            </a:pPr>
            <a:r>
              <a:rPr lang="zh-CN" altLang="en-US" sz="2400" dirty="0"/>
              <a:t>静态生存期</a:t>
            </a:r>
            <a:endParaRPr lang="en-US" altLang="zh-CN" sz="2400" dirty="0"/>
          </a:p>
          <a:p>
            <a:pPr marL="1200150" lvl="2" indent="-285750">
              <a:lnSpc>
                <a:spcPct val="120000"/>
              </a:lnSpc>
              <a:buFont typeface="Arial" panose="020B0604020202020204" pitchFamily="34" charset="0"/>
              <a:buChar char="•"/>
            </a:pPr>
            <a:r>
              <a:rPr lang="zh-CN" altLang="en-US" sz="2400" dirty="0"/>
              <a:t>文件作用域中声明的对象都是具有静态生存期的</a:t>
            </a:r>
            <a:endParaRPr lang="en-US" altLang="zh-CN" sz="2400" dirty="0"/>
          </a:p>
          <a:p>
            <a:pPr marL="1200150" lvl="2" indent="-285750">
              <a:lnSpc>
                <a:spcPct val="120000"/>
              </a:lnSpc>
              <a:buFont typeface="Arial" panose="020B0604020202020204" pitchFamily="34" charset="0"/>
              <a:buChar char="•"/>
            </a:pPr>
            <a:r>
              <a:rPr lang="zh-CN" altLang="en-US" sz="2400" dirty="0"/>
              <a:t>局部作用域要声明有静态生存期的对象，要用</a:t>
            </a:r>
            <a:r>
              <a:rPr lang="en-US" altLang="zh-CN" sz="2400" dirty="0"/>
              <a:t>static</a:t>
            </a:r>
          </a:p>
          <a:p>
            <a:pPr marL="742950" lvl="1" indent="-285750">
              <a:lnSpc>
                <a:spcPct val="120000"/>
              </a:lnSpc>
              <a:buFont typeface="Arial" panose="020B0604020202020204" pitchFamily="34" charset="0"/>
              <a:buChar char="•"/>
            </a:pPr>
            <a:r>
              <a:rPr lang="zh-CN" altLang="en-US" sz="2400" dirty="0"/>
              <a:t>动态生存期</a:t>
            </a:r>
            <a:endParaRPr lang="en-US" altLang="zh-CN" sz="2400" dirty="0"/>
          </a:p>
          <a:p>
            <a:pPr marL="1200150" lvl="2" indent="-285750">
              <a:lnSpc>
                <a:spcPct val="120000"/>
              </a:lnSpc>
              <a:buFont typeface="Arial" panose="020B0604020202020204" pitchFamily="34" charset="0"/>
              <a:buChar char="•"/>
            </a:pPr>
            <a:r>
              <a:rPr lang="zh-CN" altLang="en-US" sz="2400" dirty="0"/>
              <a:t>诞生于声明点，结束语声明所在的块执行完毕之时</a:t>
            </a:r>
          </a:p>
        </p:txBody>
      </p:sp>
      <p:sp>
        <p:nvSpPr>
          <p:cNvPr id="3" name="文本框 2">
            <a:extLst>
              <a:ext uri="{FF2B5EF4-FFF2-40B4-BE49-F238E27FC236}">
                <a16:creationId xmlns:a16="http://schemas.microsoft.com/office/drawing/2014/main" id="{5964A5B9-0D65-A912-65B7-F0BB0815BF76}"/>
              </a:ext>
            </a:extLst>
          </p:cNvPr>
          <p:cNvSpPr txBox="1"/>
          <p:nvPr/>
        </p:nvSpPr>
        <p:spPr>
          <a:xfrm>
            <a:off x="778055" y="4147258"/>
            <a:ext cx="10355518" cy="138114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类的静态成员：解决同一个类的不同对象之间数据和函数的共享问题</a:t>
            </a:r>
            <a:endParaRPr lang="en-US" altLang="zh-CN" sz="2400" dirty="0"/>
          </a:p>
          <a:p>
            <a:pPr marL="742950" lvl="1" indent="-285750">
              <a:lnSpc>
                <a:spcPct val="120000"/>
              </a:lnSpc>
              <a:buFont typeface="Arial" panose="020B0604020202020204" pitchFamily="34" charset="0"/>
              <a:buChar char="•"/>
            </a:pPr>
            <a:r>
              <a:rPr lang="zh-CN" altLang="en-US" sz="2400" dirty="0"/>
              <a:t>静态数据成员（在</a:t>
            </a:r>
            <a:r>
              <a:rPr lang="zh-CN" altLang="en-US" sz="2400" b="1" dirty="0"/>
              <a:t>类外</a:t>
            </a:r>
            <a:r>
              <a:rPr lang="zh-CN" altLang="en-US" sz="2400" dirty="0"/>
              <a:t>使用类名限定进行定义和初始化）</a:t>
            </a:r>
            <a:endParaRPr lang="en-US" altLang="zh-CN" sz="2400" dirty="0"/>
          </a:p>
          <a:p>
            <a:pPr marL="742950" lvl="1" indent="-285750">
              <a:lnSpc>
                <a:spcPct val="120000"/>
              </a:lnSpc>
              <a:buFont typeface="Arial" panose="020B0604020202020204" pitchFamily="34" charset="0"/>
              <a:buChar char="•"/>
            </a:pPr>
            <a:r>
              <a:rPr lang="zh-CN" altLang="en-US" sz="2400" dirty="0"/>
              <a:t>静态函数成员</a:t>
            </a:r>
          </a:p>
        </p:txBody>
      </p:sp>
    </p:spTree>
    <p:extLst>
      <p:ext uri="{BB962C8B-B14F-4D97-AF65-F5344CB8AC3E}">
        <p14:creationId xmlns:p14="http://schemas.microsoft.com/office/powerpoint/2010/main" val="76151499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5</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271330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类的友元：提供不同类的成员访问，类成员与一般函数之间进行共享的机制</a:t>
            </a:r>
            <a:endParaRPr lang="en-US" altLang="zh-CN" sz="2400" dirty="0"/>
          </a:p>
          <a:p>
            <a:pPr marL="742950" lvl="1" indent="-285750">
              <a:lnSpc>
                <a:spcPct val="120000"/>
              </a:lnSpc>
              <a:buFont typeface="Arial" panose="020B0604020202020204" pitchFamily="34" charset="0"/>
              <a:buChar char="•"/>
            </a:pPr>
            <a:r>
              <a:rPr lang="zh-CN" altLang="en-US" sz="2400" dirty="0"/>
              <a:t>友元函数：在类中用</a:t>
            </a:r>
            <a:r>
              <a:rPr lang="en-US" altLang="zh-CN" sz="2400" dirty="0"/>
              <a:t>friend</a:t>
            </a:r>
            <a:r>
              <a:rPr lang="zh-CN" altLang="en-US" sz="2400" dirty="0"/>
              <a:t>关键字修饰的非成员函数，可通过对象名访问类的私有和保护成员</a:t>
            </a:r>
            <a:endParaRPr lang="en-US" altLang="zh-CN" sz="2400" dirty="0"/>
          </a:p>
          <a:p>
            <a:pPr marL="742950" lvl="1" indent="-285750">
              <a:lnSpc>
                <a:spcPct val="120000"/>
              </a:lnSpc>
              <a:buFont typeface="Arial" panose="020B0604020202020204" pitchFamily="34" charset="0"/>
              <a:buChar char="•"/>
            </a:pPr>
            <a:r>
              <a:rPr lang="zh-CN" altLang="en-US" sz="2400" dirty="0"/>
              <a:t>友元类：</a:t>
            </a:r>
            <a:r>
              <a:rPr lang="en-US" altLang="zh-CN" sz="2400" dirty="0"/>
              <a:t>A</a:t>
            </a:r>
            <a:r>
              <a:rPr lang="zh-CN" altLang="en-US" sz="2400" dirty="0"/>
              <a:t>是</a:t>
            </a:r>
            <a:r>
              <a:rPr lang="en-US" altLang="zh-CN" sz="2400" dirty="0"/>
              <a:t>B</a:t>
            </a:r>
            <a:r>
              <a:rPr lang="zh-CN" altLang="en-US" sz="2400" dirty="0"/>
              <a:t>的友元类，则</a:t>
            </a:r>
            <a:r>
              <a:rPr lang="en-US" altLang="zh-CN" sz="2400" dirty="0"/>
              <a:t>A</a:t>
            </a:r>
            <a:r>
              <a:rPr lang="zh-CN" altLang="en-US" sz="2400" dirty="0"/>
              <a:t>的所有成员函数都是</a:t>
            </a:r>
            <a:r>
              <a:rPr lang="en-US" altLang="zh-CN" sz="2400" dirty="0"/>
              <a:t>B</a:t>
            </a:r>
            <a:r>
              <a:rPr lang="zh-CN" altLang="en-US" sz="2400" dirty="0"/>
              <a:t>的友元函数，都可以访问</a:t>
            </a:r>
            <a:r>
              <a:rPr lang="en-US" altLang="zh-CN" sz="2400" dirty="0"/>
              <a:t>B</a:t>
            </a:r>
            <a:r>
              <a:rPr lang="zh-CN" altLang="en-US" sz="2400" dirty="0"/>
              <a:t>类的私有和保护成员</a:t>
            </a:r>
            <a:endParaRPr lang="en-US" altLang="zh-CN" sz="2400" dirty="0"/>
          </a:p>
          <a:p>
            <a:pPr marL="742950" lvl="1" indent="-285750">
              <a:lnSpc>
                <a:spcPct val="120000"/>
              </a:lnSpc>
              <a:buFont typeface="Arial" panose="020B0604020202020204" pitchFamily="34" charset="0"/>
              <a:buChar char="•"/>
            </a:pPr>
            <a:r>
              <a:rPr lang="zh-CN" altLang="en-US" sz="2400" dirty="0"/>
              <a:t>友元关系是</a:t>
            </a:r>
            <a:r>
              <a:rPr lang="zh-CN" altLang="en-US" sz="2400" b="1" dirty="0"/>
              <a:t>单向</a:t>
            </a:r>
            <a:r>
              <a:rPr lang="zh-CN" altLang="en-US" sz="2400" dirty="0"/>
              <a:t>的</a:t>
            </a:r>
          </a:p>
        </p:txBody>
      </p:sp>
    </p:spTree>
    <p:extLst>
      <p:ext uri="{BB962C8B-B14F-4D97-AF65-F5344CB8AC3E}">
        <p14:creationId xmlns:p14="http://schemas.microsoft.com/office/powerpoint/2010/main" val="426376681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5</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359713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共享数据的保护</a:t>
            </a:r>
            <a:endParaRPr lang="en-US" altLang="zh-CN" sz="2400" dirty="0"/>
          </a:p>
          <a:p>
            <a:pPr marL="742950" lvl="1" indent="-285750">
              <a:lnSpc>
                <a:spcPct val="120000"/>
              </a:lnSpc>
              <a:buFont typeface="Arial" panose="020B0604020202020204" pitchFamily="34" charset="0"/>
              <a:buChar char="•"/>
            </a:pPr>
            <a:r>
              <a:rPr lang="zh-CN" altLang="en-US" sz="2400" dirty="0"/>
              <a:t>常对象（必须初始化，且不能被更新）</a:t>
            </a:r>
            <a:endParaRPr lang="en-US" altLang="zh-CN" sz="2400" dirty="0"/>
          </a:p>
          <a:p>
            <a:pPr marL="742950" lvl="1" indent="-285750">
              <a:lnSpc>
                <a:spcPct val="120000"/>
              </a:lnSpc>
              <a:buFont typeface="Arial" panose="020B0604020202020204" pitchFamily="34" charset="0"/>
              <a:buChar char="•"/>
            </a:pPr>
            <a:r>
              <a:rPr lang="zh-CN" altLang="en-US" sz="2400" dirty="0"/>
              <a:t>常成员函数</a:t>
            </a:r>
            <a:endParaRPr lang="en-US" altLang="zh-CN" sz="2400" dirty="0"/>
          </a:p>
          <a:p>
            <a:pPr marL="1200150" lvl="2" indent="-285750">
              <a:lnSpc>
                <a:spcPct val="120000"/>
              </a:lnSpc>
              <a:buFont typeface="Arial" panose="020B0604020202020204" pitchFamily="34" charset="0"/>
              <a:buChar char="•"/>
            </a:pPr>
            <a:r>
              <a:rPr lang="zh-CN" altLang="en-US" sz="2400" dirty="0"/>
              <a:t>不能更新目标对象的数据成员，也不能调用有</a:t>
            </a:r>
            <a:r>
              <a:rPr lang="en-US" altLang="zh-CN" sz="2400" dirty="0"/>
              <a:t>const</a:t>
            </a:r>
            <a:r>
              <a:rPr lang="zh-CN" altLang="en-US" sz="2400" dirty="0"/>
              <a:t>修饰的成员函数</a:t>
            </a:r>
            <a:endParaRPr lang="en-US" altLang="zh-CN" sz="2400" dirty="0"/>
          </a:p>
          <a:p>
            <a:pPr marL="1200150" lvl="2" indent="-285750">
              <a:lnSpc>
                <a:spcPct val="120000"/>
              </a:lnSpc>
              <a:buFont typeface="Arial" panose="020B0604020202020204" pitchFamily="34" charset="0"/>
              <a:buChar char="•"/>
            </a:pPr>
            <a:r>
              <a:rPr lang="zh-CN" altLang="en-US" sz="2400" dirty="0"/>
              <a:t>通过常对象只能调用常成员函数</a:t>
            </a:r>
            <a:endParaRPr lang="en-US" altLang="zh-CN" sz="2400" dirty="0"/>
          </a:p>
          <a:p>
            <a:pPr marL="1200150" lvl="2" indent="-285750">
              <a:lnSpc>
                <a:spcPct val="120000"/>
              </a:lnSpc>
              <a:buFont typeface="Arial" panose="020B0604020202020204" pitchFamily="34" charset="0"/>
              <a:buChar char="•"/>
            </a:pPr>
            <a:r>
              <a:rPr lang="zh-CN" altLang="en-US" sz="2400" dirty="0"/>
              <a:t>注：</a:t>
            </a:r>
            <a:r>
              <a:rPr lang="en-US" altLang="zh-CN" sz="2400" b="1" dirty="0"/>
              <a:t>const</a:t>
            </a:r>
            <a:r>
              <a:rPr lang="zh-CN" altLang="en-US" sz="2400" b="1" dirty="0"/>
              <a:t>可以用于重载函数的区分</a:t>
            </a:r>
            <a:endParaRPr lang="en-US" altLang="zh-CN" sz="2400" b="1" dirty="0"/>
          </a:p>
          <a:p>
            <a:pPr marL="742950" lvl="1" indent="-285750">
              <a:lnSpc>
                <a:spcPct val="120000"/>
              </a:lnSpc>
              <a:buFont typeface="Arial" panose="020B0604020202020204" pitchFamily="34" charset="0"/>
              <a:buChar char="•"/>
            </a:pPr>
            <a:r>
              <a:rPr lang="zh-CN" altLang="en-US" sz="2400" dirty="0"/>
              <a:t>常数据成员：任何成员函数都不能对该成员赋值</a:t>
            </a:r>
            <a:endParaRPr lang="en-US" altLang="zh-CN" sz="2400" dirty="0"/>
          </a:p>
          <a:p>
            <a:pPr marL="742950" lvl="1" indent="-285750">
              <a:lnSpc>
                <a:spcPct val="120000"/>
              </a:lnSpc>
              <a:buFont typeface="Arial" panose="020B0604020202020204" pitchFamily="34" charset="0"/>
              <a:buChar char="•"/>
            </a:pPr>
            <a:r>
              <a:rPr lang="zh-CN" altLang="en-US" sz="2400" dirty="0"/>
              <a:t>常引用：所引用的对象不能被更新</a:t>
            </a:r>
          </a:p>
        </p:txBody>
      </p:sp>
    </p:spTree>
    <p:extLst>
      <p:ext uri="{BB962C8B-B14F-4D97-AF65-F5344CB8AC3E}">
        <p14:creationId xmlns:p14="http://schemas.microsoft.com/office/powerpoint/2010/main" val="149655034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5</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404033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多文件结构和编译预处理命令</a:t>
            </a:r>
            <a:endParaRPr lang="en-US" altLang="zh-CN" sz="2400" dirty="0"/>
          </a:p>
          <a:p>
            <a:pPr marL="742950" lvl="1" indent="-285750">
              <a:lnSpc>
                <a:spcPct val="120000"/>
              </a:lnSpc>
              <a:buFont typeface="Arial" panose="020B0604020202020204" pitchFamily="34" charset="0"/>
              <a:buChar char="•"/>
            </a:pPr>
            <a:r>
              <a:rPr lang="zh-CN" altLang="en-US" sz="2400" dirty="0"/>
              <a:t>外部变量与外部函数：</a:t>
            </a:r>
            <a:r>
              <a:rPr lang="en-US" altLang="zh-CN" sz="2400" dirty="0"/>
              <a:t>extern</a:t>
            </a:r>
          </a:p>
          <a:p>
            <a:pPr marL="1200150" lvl="2" indent="-285750">
              <a:lnSpc>
                <a:spcPct val="120000"/>
              </a:lnSpc>
              <a:buFont typeface="Arial" panose="020B0604020202020204" pitchFamily="34" charset="0"/>
              <a:buChar char="•"/>
            </a:pPr>
            <a:r>
              <a:rPr lang="zh-CN" altLang="en-US" sz="2400" dirty="0"/>
              <a:t>多个源文件共享的全局变量</a:t>
            </a:r>
            <a:endParaRPr lang="en-US" altLang="zh-CN" sz="2400" dirty="0"/>
          </a:p>
          <a:p>
            <a:pPr marL="1200150" lvl="2" indent="-285750">
              <a:lnSpc>
                <a:spcPct val="120000"/>
              </a:lnSpc>
              <a:buFont typeface="Arial" panose="020B0604020202020204" pitchFamily="34" charset="0"/>
              <a:buChar char="•"/>
            </a:pPr>
            <a:r>
              <a:rPr lang="zh-CN" altLang="en-US" sz="2400" dirty="0"/>
              <a:t>所有类之外声明的函数，都具有文件作用域，可在不同编译单元中被调用，只要在调用前进行引用性声明，也可以定义时用</a:t>
            </a:r>
            <a:r>
              <a:rPr lang="en-US" altLang="zh-CN" sz="2400" dirty="0"/>
              <a:t>extern</a:t>
            </a:r>
            <a:r>
              <a:rPr lang="zh-CN" altLang="en-US" sz="2400" dirty="0"/>
              <a:t>修饰</a:t>
            </a:r>
            <a:endParaRPr lang="en-US" altLang="zh-CN" sz="2400" dirty="0"/>
          </a:p>
          <a:p>
            <a:pPr marL="742950" lvl="1" indent="-285750">
              <a:lnSpc>
                <a:spcPct val="120000"/>
              </a:lnSpc>
              <a:buFont typeface="Arial" panose="020B0604020202020204" pitchFamily="34" charset="0"/>
              <a:buChar char="•"/>
            </a:pPr>
            <a:r>
              <a:rPr lang="en-US" altLang="zh-CN" sz="2400" dirty="0"/>
              <a:t>static: </a:t>
            </a:r>
            <a:r>
              <a:rPr lang="zh-CN" altLang="en-US" sz="2400" dirty="0"/>
              <a:t>将变量和函数限制在编译单元内</a:t>
            </a:r>
            <a:endParaRPr lang="en-US" altLang="zh-CN" sz="2400" dirty="0"/>
          </a:p>
          <a:p>
            <a:pPr marL="742950" lvl="1" indent="-285750">
              <a:lnSpc>
                <a:spcPct val="120000"/>
              </a:lnSpc>
              <a:buFont typeface="Arial" panose="020B0604020202020204" pitchFamily="34" charset="0"/>
              <a:buChar char="•"/>
            </a:pPr>
            <a:r>
              <a:rPr lang="zh-CN" altLang="en-US" sz="2400" dirty="0"/>
              <a:t>编译预处理：</a:t>
            </a:r>
            <a:endParaRPr lang="en-US" altLang="zh-CN" sz="2400" dirty="0"/>
          </a:p>
          <a:p>
            <a:pPr marL="1200150" lvl="2" indent="-285750">
              <a:lnSpc>
                <a:spcPct val="120000"/>
              </a:lnSpc>
              <a:buFont typeface="Arial" panose="020B0604020202020204" pitchFamily="34" charset="0"/>
              <a:buChar char="•"/>
            </a:pPr>
            <a:r>
              <a:rPr lang="en-US" altLang="zh-CN" sz="2400" dirty="0"/>
              <a:t>#define, #undef ……</a:t>
            </a:r>
          </a:p>
          <a:p>
            <a:pPr marL="1200150" lvl="2" indent="-285750">
              <a:lnSpc>
                <a:spcPct val="120000"/>
              </a:lnSpc>
              <a:buFont typeface="Arial" panose="020B0604020202020204" pitchFamily="34" charset="0"/>
              <a:buChar char="•"/>
            </a:pPr>
            <a:r>
              <a:rPr lang="zh-CN" altLang="en-US" sz="2400" dirty="0"/>
              <a:t>条件编译指令：</a:t>
            </a:r>
            <a:r>
              <a:rPr lang="en-US" altLang="zh-CN" sz="2400" dirty="0"/>
              <a:t>#if, #ifndef, #endif ……</a:t>
            </a:r>
            <a:endParaRPr lang="zh-CN" altLang="en-US" sz="2400" dirty="0"/>
          </a:p>
        </p:txBody>
      </p:sp>
    </p:spTree>
    <p:extLst>
      <p:ext uri="{BB962C8B-B14F-4D97-AF65-F5344CB8AC3E}">
        <p14:creationId xmlns:p14="http://schemas.microsoft.com/office/powerpoint/2010/main" val="379287195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138371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数组的声明：</a:t>
            </a:r>
            <a:endParaRPr lang="en-US" altLang="zh-CN" sz="2400" dirty="0"/>
          </a:p>
          <a:p>
            <a:pPr marL="742950" lvl="1" indent="-285750">
              <a:lnSpc>
                <a:spcPct val="120000"/>
              </a:lnSpc>
              <a:buFont typeface="Arial" panose="020B0604020202020204" pitchFamily="34" charset="0"/>
              <a:buChar char="•"/>
            </a:pPr>
            <a:r>
              <a:rPr lang="zh-CN" altLang="en-US" sz="2400" dirty="0"/>
              <a:t>一维数组若列出所有元素，可不说明元素个数</a:t>
            </a:r>
            <a:endParaRPr lang="en-US" altLang="zh-CN" sz="2400" dirty="0"/>
          </a:p>
          <a:p>
            <a:pPr marL="742950" lvl="1" indent="-285750">
              <a:lnSpc>
                <a:spcPct val="120000"/>
              </a:lnSpc>
              <a:buFont typeface="Arial" panose="020B0604020202020204" pitchFamily="34" charset="0"/>
              <a:buChar char="•"/>
            </a:pPr>
            <a:r>
              <a:rPr lang="zh-CN" altLang="en-US" sz="2400" dirty="0"/>
              <a:t>多维数组如果给出全部元素的值，第一维的下标个数可以不显式说明</a:t>
            </a:r>
          </a:p>
        </p:txBody>
      </p:sp>
      <p:sp>
        <p:nvSpPr>
          <p:cNvPr id="3" name="文本框 2">
            <a:extLst>
              <a:ext uri="{FF2B5EF4-FFF2-40B4-BE49-F238E27FC236}">
                <a16:creationId xmlns:a16="http://schemas.microsoft.com/office/drawing/2014/main" id="{A1707B93-D904-B4AC-88FA-6A62300D69AB}"/>
              </a:ext>
            </a:extLst>
          </p:cNvPr>
          <p:cNvSpPr txBox="1"/>
          <p:nvPr/>
        </p:nvSpPr>
        <p:spPr>
          <a:xfrm>
            <a:off x="752452" y="3234988"/>
            <a:ext cx="10797647"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数组作为函数参数：使用数组名传递数据时，传递的是地址</a:t>
            </a:r>
          </a:p>
        </p:txBody>
      </p:sp>
      <p:sp>
        <p:nvSpPr>
          <p:cNvPr id="4" name="文本框 3">
            <a:extLst>
              <a:ext uri="{FF2B5EF4-FFF2-40B4-BE49-F238E27FC236}">
                <a16:creationId xmlns:a16="http://schemas.microsoft.com/office/drawing/2014/main" id="{907A7B27-8C0D-491F-1211-AC385773C5FD}"/>
              </a:ext>
            </a:extLst>
          </p:cNvPr>
          <p:cNvSpPr txBox="1"/>
          <p:nvPr/>
        </p:nvSpPr>
        <p:spPr>
          <a:xfrm>
            <a:off x="778055" y="4110869"/>
            <a:ext cx="10797647" cy="49731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对象数组：数组元素是自定义类的对象，每一个元素都调用构造函数和析构</a:t>
            </a:r>
          </a:p>
        </p:txBody>
      </p:sp>
    </p:spTree>
    <p:extLst>
      <p:ext uri="{BB962C8B-B14F-4D97-AF65-F5344CB8AC3E}">
        <p14:creationId xmlns:p14="http://schemas.microsoft.com/office/powerpoint/2010/main" val="36409865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49731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指针变量的声明：数据类型 </a:t>
            </a:r>
            <a:r>
              <a:rPr lang="en-US" altLang="zh-CN" sz="2400" dirty="0"/>
              <a:t>* </a:t>
            </a:r>
            <a:r>
              <a:rPr lang="zh-CN" altLang="en-US" sz="2400" dirty="0"/>
              <a:t>标识符；</a:t>
            </a:r>
            <a:endParaRPr lang="en-US" altLang="zh-CN" sz="2400" dirty="0"/>
          </a:p>
        </p:txBody>
      </p:sp>
      <p:sp>
        <p:nvSpPr>
          <p:cNvPr id="3" name="文本框 2">
            <a:extLst>
              <a:ext uri="{FF2B5EF4-FFF2-40B4-BE49-F238E27FC236}">
                <a16:creationId xmlns:a16="http://schemas.microsoft.com/office/drawing/2014/main" id="{A1707B93-D904-B4AC-88FA-6A62300D69AB}"/>
              </a:ext>
            </a:extLst>
          </p:cNvPr>
          <p:cNvSpPr txBox="1"/>
          <p:nvPr/>
        </p:nvSpPr>
        <p:spPr>
          <a:xfrm>
            <a:off x="752453" y="2410604"/>
            <a:ext cx="10797647"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与地址有关的运算符：</a:t>
            </a:r>
            <a:r>
              <a:rPr lang="en-US" altLang="zh-CN" sz="2400" dirty="0"/>
              <a:t>* (</a:t>
            </a:r>
            <a:r>
              <a:rPr lang="zh-CN" altLang="en-US" sz="2400" dirty="0"/>
              <a:t>指针</a:t>
            </a:r>
            <a:r>
              <a:rPr lang="en-US" altLang="zh-CN" sz="2400" dirty="0"/>
              <a:t>/</a:t>
            </a:r>
            <a:r>
              <a:rPr lang="zh-CN" altLang="en-US" sz="2400" dirty="0"/>
              <a:t>解析</a:t>
            </a:r>
            <a:r>
              <a:rPr lang="en-US" altLang="zh-CN" sz="2400" dirty="0"/>
              <a:t>)</a:t>
            </a:r>
            <a:r>
              <a:rPr lang="zh-CN" altLang="en-US" sz="2400" dirty="0"/>
              <a:t>， </a:t>
            </a:r>
            <a:r>
              <a:rPr lang="en-US" altLang="zh-CN" sz="2400" dirty="0"/>
              <a:t>&amp; (</a:t>
            </a:r>
            <a:r>
              <a:rPr lang="zh-CN" altLang="en-US" sz="2400" dirty="0"/>
              <a:t>引用</a:t>
            </a:r>
            <a:r>
              <a:rPr lang="en-US" altLang="zh-CN" sz="2400" dirty="0"/>
              <a:t>/</a:t>
            </a:r>
            <a:r>
              <a:rPr lang="zh-CN" altLang="en-US" sz="2400" dirty="0"/>
              <a:t>取址</a:t>
            </a:r>
            <a:r>
              <a:rPr lang="en-US" altLang="zh-CN" sz="2400" dirty="0"/>
              <a:t>)</a:t>
            </a:r>
          </a:p>
        </p:txBody>
      </p:sp>
      <p:sp>
        <p:nvSpPr>
          <p:cNvPr id="4" name="文本框 3">
            <a:extLst>
              <a:ext uri="{FF2B5EF4-FFF2-40B4-BE49-F238E27FC236}">
                <a16:creationId xmlns:a16="http://schemas.microsoft.com/office/drawing/2014/main" id="{907A7B27-8C0D-491F-1211-AC385773C5FD}"/>
              </a:ext>
            </a:extLst>
          </p:cNvPr>
          <p:cNvSpPr txBox="1"/>
          <p:nvPr/>
        </p:nvSpPr>
        <p:spPr>
          <a:xfrm>
            <a:off x="752453" y="3271198"/>
            <a:ext cx="10797647" cy="182434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指针的赋值</a:t>
            </a:r>
            <a:endParaRPr lang="en-US" altLang="zh-CN" sz="2400" dirty="0"/>
          </a:p>
          <a:p>
            <a:pPr marL="742950" lvl="1" indent="-285750">
              <a:lnSpc>
                <a:spcPct val="120000"/>
              </a:lnSpc>
              <a:buFont typeface="Arial" panose="020B0604020202020204" pitchFamily="34" charset="0"/>
              <a:buChar char="•"/>
            </a:pPr>
            <a:r>
              <a:rPr lang="zh-CN" altLang="en-US" sz="2400" dirty="0"/>
              <a:t>指向常量的指针</a:t>
            </a:r>
            <a:endParaRPr lang="en-US" altLang="zh-CN" sz="2400" dirty="0"/>
          </a:p>
          <a:p>
            <a:pPr marL="742950" lvl="1" indent="-285750">
              <a:lnSpc>
                <a:spcPct val="120000"/>
              </a:lnSpc>
              <a:buFont typeface="Arial" panose="020B0604020202020204" pitchFamily="34" charset="0"/>
              <a:buChar char="•"/>
            </a:pPr>
            <a:r>
              <a:rPr lang="zh-CN" altLang="en-US" sz="2400" dirty="0"/>
              <a:t>指针类型的常量</a:t>
            </a:r>
            <a:endParaRPr lang="en-US" altLang="zh-CN" sz="2400" dirty="0"/>
          </a:p>
          <a:p>
            <a:pPr marL="742950" lvl="1" indent="-285750">
              <a:lnSpc>
                <a:spcPct val="120000"/>
              </a:lnSpc>
              <a:buFont typeface="Arial" panose="020B0604020202020204" pitchFamily="34" charset="0"/>
              <a:buChar char="•"/>
            </a:pPr>
            <a:r>
              <a:rPr lang="zh-CN" altLang="en-US" sz="2400" dirty="0"/>
              <a:t>可以声明</a:t>
            </a:r>
            <a:r>
              <a:rPr lang="en-US" altLang="zh-CN" sz="2400" dirty="0"/>
              <a:t>void</a:t>
            </a:r>
            <a:r>
              <a:rPr lang="zh-CN" altLang="en-US" sz="2400" dirty="0"/>
              <a:t>类型指针，使用类型显式转换访问任何类型的数据</a:t>
            </a:r>
          </a:p>
        </p:txBody>
      </p:sp>
    </p:spTree>
    <p:extLst>
      <p:ext uri="{BB962C8B-B14F-4D97-AF65-F5344CB8AC3E}">
        <p14:creationId xmlns:p14="http://schemas.microsoft.com/office/powerpoint/2010/main" val="116224663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182434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指针运算</a:t>
            </a:r>
            <a:endParaRPr lang="en-US" altLang="zh-CN" sz="2400" dirty="0"/>
          </a:p>
          <a:p>
            <a:pPr marL="742950" lvl="1" indent="-285750">
              <a:lnSpc>
                <a:spcPct val="120000"/>
              </a:lnSpc>
              <a:buFont typeface="Arial" panose="020B0604020202020204" pitchFamily="34" charset="0"/>
              <a:buChar char="•"/>
            </a:pPr>
            <a:r>
              <a:rPr lang="zh-CN" altLang="en-US" sz="2400" dirty="0"/>
              <a:t>算术运算：加减，不同写法：</a:t>
            </a:r>
            <a:r>
              <a:rPr lang="en-US" altLang="zh-CN" sz="2400" dirty="0"/>
              <a:t>*(p+n1), p[n1]</a:t>
            </a:r>
          </a:p>
          <a:p>
            <a:pPr marL="742950" lvl="1" indent="-285750">
              <a:lnSpc>
                <a:spcPct val="120000"/>
              </a:lnSpc>
              <a:buFont typeface="Arial" panose="020B0604020202020204" pitchFamily="34" charset="0"/>
              <a:buChar char="•"/>
            </a:pPr>
            <a:r>
              <a:rPr lang="zh-CN" altLang="en-US" sz="2400" dirty="0"/>
              <a:t>关系运算：相同类型数据，</a:t>
            </a:r>
            <a:r>
              <a:rPr lang="en-US" altLang="zh-CN" sz="2400" dirty="0"/>
              <a:t>0</a:t>
            </a:r>
            <a:r>
              <a:rPr lang="zh-CN" altLang="en-US" sz="2400" dirty="0"/>
              <a:t>是空指针，可以跟</a:t>
            </a:r>
            <a:r>
              <a:rPr lang="en-US" altLang="zh-CN" sz="2400" dirty="0"/>
              <a:t>0</a:t>
            </a:r>
            <a:r>
              <a:rPr lang="zh-CN" altLang="en-US" sz="2400" dirty="0"/>
              <a:t>比较。</a:t>
            </a:r>
            <a:endParaRPr lang="en-US" altLang="zh-CN" sz="2400" dirty="0"/>
          </a:p>
          <a:p>
            <a:pPr marL="742950" lvl="1" indent="-285750">
              <a:lnSpc>
                <a:spcPct val="120000"/>
              </a:lnSpc>
              <a:buFont typeface="Arial" panose="020B0604020202020204" pitchFamily="34" charset="0"/>
              <a:buChar char="•"/>
            </a:pPr>
            <a:r>
              <a:rPr lang="zh-CN" altLang="en-US" sz="2400" dirty="0"/>
              <a:t>赋值运算</a:t>
            </a:r>
            <a:endParaRPr lang="en-US" altLang="zh-CN" sz="2400" dirty="0"/>
          </a:p>
        </p:txBody>
      </p:sp>
      <p:sp>
        <p:nvSpPr>
          <p:cNvPr id="3" name="文本框 2">
            <a:extLst>
              <a:ext uri="{FF2B5EF4-FFF2-40B4-BE49-F238E27FC236}">
                <a16:creationId xmlns:a16="http://schemas.microsoft.com/office/drawing/2014/main" id="{A1707B93-D904-B4AC-88FA-6A62300D69AB}"/>
              </a:ext>
            </a:extLst>
          </p:cNvPr>
          <p:cNvSpPr txBox="1"/>
          <p:nvPr/>
        </p:nvSpPr>
        <p:spPr>
          <a:xfrm>
            <a:off x="752453" y="3747031"/>
            <a:ext cx="10797647"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用指针处理数组元素：数组名就是数组的首地址</a:t>
            </a:r>
            <a:endParaRPr lang="en-US" altLang="zh-CN" sz="2400" dirty="0"/>
          </a:p>
        </p:txBody>
      </p:sp>
      <p:sp>
        <p:nvSpPr>
          <p:cNvPr id="4" name="文本框 3">
            <a:extLst>
              <a:ext uri="{FF2B5EF4-FFF2-40B4-BE49-F238E27FC236}">
                <a16:creationId xmlns:a16="http://schemas.microsoft.com/office/drawing/2014/main" id="{907A7B27-8C0D-491F-1211-AC385773C5FD}"/>
              </a:ext>
            </a:extLst>
          </p:cNvPr>
          <p:cNvSpPr txBox="1"/>
          <p:nvPr/>
        </p:nvSpPr>
        <p:spPr>
          <a:xfrm>
            <a:off x="752453" y="4607625"/>
            <a:ext cx="10797647" cy="138114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指针数组：每个元素都是一个指针</a:t>
            </a:r>
            <a:endParaRPr lang="en-US" altLang="zh-CN" sz="2400" dirty="0"/>
          </a:p>
          <a:p>
            <a:pPr marL="742950" lvl="1" indent="-285750">
              <a:lnSpc>
                <a:spcPct val="120000"/>
              </a:lnSpc>
              <a:buFont typeface="Arial" panose="020B0604020202020204" pitchFamily="34" charset="0"/>
              <a:buChar char="•"/>
            </a:pPr>
            <a:r>
              <a:rPr lang="zh-CN" altLang="en-US" sz="2400" dirty="0"/>
              <a:t>语法：数据类型 </a:t>
            </a:r>
            <a:r>
              <a:rPr lang="en-US" altLang="zh-CN" sz="2400" dirty="0"/>
              <a:t>*</a:t>
            </a:r>
            <a:r>
              <a:rPr lang="zh-CN" altLang="en-US" sz="2400" dirty="0"/>
              <a:t>数组名</a:t>
            </a:r>
            <a:r>
              <a:rPr lang="en-US" altLang="zh-CN" sz="2400" dirty="0"/>
              <a:t>[</a:t>
            </a:r>
            <a:r>
              <a:rPr lang="zh-CN" altLang="en-US" sz="2400" dirty="0"/>
              <a:t>下标</a:t>
            </a:r>
            <a:r>
              <a:rPr lang="en-US" altLang="zh-CN" sz="2400" dirty="0"/>
              <a:t>]</a:t>
            </a:r>
          </a:p>
          <a:p>
            <a:pPr marL="742950" lvl="1" indent="-285750">
              <a:lnSpc>
                <a:spcPct val="120000"/>
              </a:lnSpc>
              <a:buFont typeface="Arial" panose="020B0604020202020204" pitchFamily="34" charset="0"/>
              <a:buChar char="•"/>
            </a:pPr>
            <a:r>
              <a:rPr lang="zh-CN" altLang="en-US" sz="2400" b="1" dirty="0"/>
              <a:t>注</a:t>
            </a:r>
            <a:r>
              <a:rPr lang="zh-CN" altLang="en-US" sz="2400" dirty="0"/>
              <a:t>：区分与二维数组在存储中的区别</a:t>
            </a:r>
          </a:p>
        </p:txBody>
      </p:sp>
    </p:spTree>
    <p:extLst>
      <p:ext uri="{BB962C8B-B14F-4D97-AF65-F5344CB8AC3E}">
        <p14:creationId xmlns:p14="http://schemas.microsoft.com/office/powerpoint/2010/main" val="19088454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用指针作为函数参数：双向传递，减少开销</a:t>
            </a:r>
            <a:endParaRPr lang="en-US" altLang="zh-CN" sz="2400" dirty="0"/>
          </a:p>
        </p:txBody>
      </p:sp>
      <p:sp>
        <p:nvSpPr>
          <p:cNvPr id="3" name="文本框 2">
            <a:extLst>
              <a:ext uri="{FF2B5EF4-FFF2-40B4-BE49-F238E27FC236}">
                <a16:creationId xmlns:a16="http://schemas.microsoft.com/office/drawing/2014/main" id="{A1707B93-D904-B4AC-88FA-6A62300D69AB}"/>
              </a:ext>
            </a:extLst>
          </p:cNvPr>
          <p:cNvSpPr txBox="1"/>
          <p:nvPr/>
        </p:nvSpPr>
        <p:spPr>
          <a:xfrm>
            <a:off x="752453" y="3566162"/>
            <a:ext cx="10797647" cy="182434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指向函数的指针</a:t>
            </a:r>
            <a:endParaRPr lang="en-US" altLang="zh-CN" sz="2400" dirty="0"/>
          </a:p>
          <a:p>
            <a:pPr marL="742950" lvl="1" indent="-285750">
              <a:lnSpc>
                <a:spcPct val="120000"/>
              </a:lnSpc>
              <a:buFont typeface="Arial" panose="020B0604020202020204" pitchFamily="34" charset="0"/>
              <a:buChar char="•"/>
            </a:pPr>
            <a:r>
              <a:rPr lang="zh-CN" altLang="en-US" sz="2400" dirty="0"/>
              <a:t>函数名表示函数代码在内存中的起始地址</a:t>
            </a:r>
            <a:endParaRPr lang="en-US" altLang="zh-CN" sz="2400" dirty="0"/>
          </a:p>
          <a:p>
            <a:pPr marL="742950" lvl="1" indent="-285750">
              <a:lnSpc>
                <a:spcPct val="120000"/>
              </a:lnSpc>
              <a:buFont typeface="Arial" panose="020B0604020202020204" pitchFamily="34" charset="0"/>
              <a:buChar char="•"/>
            </a:pPr>
            <a:r>
              <a:rPr lang="zh-CN" altLang="en-US" sz="2400" dirty="0"/>
              <a:t>专门用来存放函数代码首地址的变量</a:t>
            </a:r>
            <a:endParaRPr lang="en-US" altLang="zh-CN" sz="2400" dirty="0"/>
          </a:p>
          <a:p>
            <a:pPr marL="742950" lvl="1" indent="-285750">
              <a:lnSpc>
                <a:spcPct val="120000"/>
              </a:lnSpc>
              <a:buFont typeface="Arial" panose="020B0604020202020204" pitchFamily="34" charset="0"/>
              <a:buChar char="•"/>
            </a:pPr>
            <a:r>
              <a:rPr lang="zh-CN" altLang="en-US" sz="2400" dirty="0"/>
              <a:t>语法：数据类型 </a:t>
            </a:r>
            <a:r>
              <a:rPr lang="en-US" altLang="zh-CN" sz="2400" dirty="0"/>
              <a:t>(</a:t>
            </a:r>
            <a:r>
              <a:rPr lang="en-US" altLang="zh-CN" sz="2400" b="1" dirty="0"/>
              <a:t>*</a:t>
            </a:r>
            <a:r>
              <a:rPr lang="zh-CN" altLang="en-US" sz="2400" dirty="0"/>
              <a:t>函数指针名</a:t>
            </a:r>
            <a:r>
              <a:rPr lang="en-US" altLang="zh-CN" sz="2400" dirty="0"/>
              <a:t>)(</a:t>
            </a:r>
            <a:r>
              <a:rPr lang="zh-CN" altLang="en-US" sz="2400" dirty="0"/>
              <a:t>形参表</a:t>
            </a:r>
            <a:r>
              <a:rPr lang="en-US" altLang="zh-CN" sz="2400" dirty="0"/>
              <a:t>)</a:t>
            </a:r>
          </a:p>
        </p:txBody>
      </p:sp>
      <p:sp>
        <p:nvSpPr>
          <p:cNvPr id="5" name="文本框 4">
            <a:extLst>
              <a:ext uri="{FF2B5EF4-FFF2-40B4-BE49-F238E27FC236}">
                <a16:creationId xmlns:a16="http://schemas.microsoft.com/office/drawing/2014/main" id="{C63284CF-28F4-BE34-903B-2236339D2704}"/>
              </a:ext>
            </a:extLst>
          </p:cNvPr>
          <p:cNvSpPr txBox="1"/>
          <p:nvPr/>
        </p:nvSpPr>
        <p:spPr>
          <a:xfrm>
            <a:off x="752453" y="2343142"/>
            <a:ext cx="10797647"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指针型函数：函数返回值是指针</a:t>
            </a:r>
            <a:endParaRPr lang="en-US" altLang="zh-CN" sz="2400" dirty="0"/>
          </a:p>
          <a:p>
            <a:pPr marL="742950" lvl="1" indent="-285750">
              <a:lnSpc>
                <a:spcPct val="120000"/>
              </a:lnSpc>
              <a:buFont typeface="Arial" panose="020B0604020202020204" pitchFamily="34" charset="0"/>
              <a:buChar char="•"/>
            </a:pPr>
            <a:r>
              <a:rPr lang="zh-CN" altLang="en-US" sz="2400" b="1" dirty="0"/>
              <a:t>注</a:t>
            </a:r>
            <a:r>
              <a:rPr lang="zh-CN" altLang="en-US" sz="2400" dirty="0"/>
              <a:t>：不要把子函数中定义的局部变量地址返回给主函数</a:t>
            </a:r>
            <a:endParaRPr lang="en-US" altLang="zh-CN" sz="2400" dirty="0"/>
          </a:p>
        </p:txBody>
      </p:sp>
    </p:spTree>
    <p:extLst>
      <p:ext uri="{BB962C8B-B14F-4D97-AF65-F5344CB8AC3E}">
        <p14:creationId xmlns:p14="http://schemas.microsoft.com/office/powerpoint/2010/main" val="28750049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对象指针：存放对象地址的变量</a:t>
            </a:r>
            <a:endParaRPr lang="en-US" altLang="zh-CN" sz="2400" dirty="0"/>
          </a:p>
          <a:p>
            <a:pPr marL="742950" lvl="1" indent="-285750">
              <a:lnSpc>
                <a:spcPct val="120000"/>
              </a:lnSpc>
              <a:buFont typeface="Arial" panose="020B0604020202020204" pitchFamily="34" charset="0"/>
              <a:buChar char="•"/>
            </a:pPr>
            <a:r>
              <a:rPr lang="zh-CN" altLang="en-US" sz="2400" dirty="0"/>
              <a:t>通过对象指针访问对象成员的语法形式：对象指针名 </a:t>
            </a:r>
            <a:r>
              <a:rPr lang="en-US" altLang="zh-CN" sz="2400" dirty="0"/>
              <a:t>-&gt; </a:t>
            </a:r>
            <a:r>
              <a:rPr lang="zh-CN" altLang="en-US" sz="2400" dirty="0"/>
              <a:t>成员名</a:t>
            </a:r>
            <a:endParaRPr lang="en-US" altLang="zh-CN" sz="2400" dirty="0"/>
          </a:p>
        </p:txBody>
      </p:sp>
      <p:sp>
        <p:nvSpPr>
          <p:cNvPr id="5" name="文本框 4">
            <a:extLst>
              <a:ext uri="{FF2B5EF4-FFF2-40B4-BE49-F238E27FC236}">
                <a16:creationId xmlns:a16="http://schemas.microsoft.com/office/drawing/2014/main" id="{C63284CF-28F4-BE34-903B-2236339D2704}"/>
              </a:ext>
            </a:extLst>
          </p:cNvPr>
          <p:cNvSpPr txBox="1"/>
          <p:nvPr/>
        </p:nvSpPr>
        <p:spPr>
          <a:xfrm>
            <a:off x="752452" y="2817278"/>
            <a:ext cx="10797647"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en-US" altLang="zh-CN" sz="2400" dirty="0"/>
              <a:t>this</a:t>
            </a:r>
            <a:r>
              <a:rPr lang="zh-CN" altLang="en-US" sz="2400" dirty="0"/>
              <a:t>指针：隐含于每一个类的非静态成员函数中的特殊指针，用于指向正在被成员函数操作的对象。</a:t>
            </a:r>
            <a:endParaRPr lang="en-US" altLang="zh-CN" sz="2400" dirty="0"/>
          </a:p>
        </p:txBody>
      </p:sp>
    </p:spTree>
    <p:extLst>
      <p:ext uri="{BB962C8B-B14F-4D97-AF65-F5344CB8AC3E}">
        <p14:creationId xmlns:p14="http://schemas.microsoft.com/office/powerpoint/2010/main" val="232475777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457011"/>
            <a:ext cx="10355518" cy="138371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机器语言：二进制指令</a:t>
            </a:r>
            <a:endParaRPr lang="en-US" altLang="zh-CN" sz="2400" dirty="0"/>
          </a:p>
          <a:p>
            <a:pPr marL="285750" indent="-285750">
              <a:lnSpc>
                <a:spcPct val="120000"/>
              </a:lnSpc>
              <a:buFont typeface="Arial" panose="020B0604020202020204" pitchFamily="34" charset="0"/>
              <a:buChar char="•"/>
            </a:pPr>
            <a:r>
              <a:rPr lang="zh-CN" altLang="en-US" sz="2400" dirty="0"/>
              <a:t>汇编语言：机器指令映射成的助记符</a:t>
            </a:r>
            <a:endParaRPr lang="en-US" altLang="zh-CN" sz="2400" dirty="0"/>
          </a:p>
          <a:p>
            <a:pPr marL="285750" indent="-285750">
              <a:lnSpc>
                <a:spcPct val="120000"/>
              </a:lnSpc>
              <a:buFont typeface="Arial" panose="020B0604020202020204" pitchFamily="34" charset="0"/>
              <a:buChar char="•"/>
            </a:pPr>
            <a:r>
              <a:rPr lang="zh-CN" altLang="en-US" sz="2400" dirty="0"/>
              <a:t>高级语言：屏蔽机器细节，提高抽象层次，具有一定语义</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78054" y="3325422"/>
            <a:ext cx="10355519"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面向对象的语言：将客观事物看作具有属性和行为的对象，通过抽象找出同一类对象的</a:t>
            </a:r>
            <a:r>
              <a:rPr lang="zh-CN" altLang="en-US" sz="2400" b="1" dirty="0"/>
              <a:t>共同属性和行为</a:t>
            </a:r>
            <a:r>
              <a:rPr lang="zh-CN" altLang="en-US" sz="2400" dirty="0"/>
              <a:t>，形成类。</a:t>
            </a:r>
          </a:p>
        </p:txBody>
      </p:sp>
      <p:sp>
        <p:nvSpPr>
          <p:cNvPr id="5" name="文本框 4">
            <a:extLst>
              <a:ext uri="{FF2B5EF4-FFF2-40B4-BE49-F238E27FC236}">
                <a16:creationId xmlns:a16="http://schemas.microsoft.com/office/drawing/2014/main" id="{FC496D89-D3D5-7770-A033-A4DCE6C45B06}"/>
              </a:ext>
            </a:extLst>
          </p:cNvPr>
          <p:cNvSpPr txBox="1"/>
          <p:nvPr/>
        </p:nvSpPr>
        <p:spPr>
          <a:xfrm>
            <a:off x="778053" y="4844398"/>
            <a:ext cx="10355519"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源程序，目标程序，翻译程序（汇编程序、编译程序、解释程序）</a:t>
            </a:r>
          </a:p>
        </p:txBody>
      </p:sp>
      <p:sp>
        <p:nvSpPr>
          <p:cNvPr id="13" name="箭头: 下弧形 12">
            <a:extLst>
              <a:ext uri="{FF2B5EF4-FFF2-40B4-BE49-F238E27FC236}">
                <a16:creationId xmlns:a16="http://schemas.microsoft.com/office/drawing/2014/main" id="{D53656A5-5FF7-BF21-90D5-7FFC849B5B87}"/>
              </a:ext>
            </a:extLst>
          </p:cNvPr>
          <p:cNvSpPr/>
          <p:nvPr/>
        </p:nvSpPr>
        <p:spPr>
          <a:xfrm>
            <a:off x="1606388" y="5256410"/>
            <a:ext cx="1587640" cy="737431"/>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圆角右 15">
            <a:extLst>
              <a:ext uri="{FF2B5EF4-FFF2-40B4-BE49-F238E27FC236}">
                <a16:creationId xmlns:a16="http://schemas.microsoft.com/office/drawing/2014/main" id="{FD6D007E-8F0A-AD4D-BA4D-3A4C60D84547}"/>
              </a:ext>
            </a:extLst>
          </p:cNvPr>
          <p:cNvSpPr/>
          <p:nvPr/>
        </p:nvSpPr>
        <p:spPr>
          <a:xfrm rot="10800000">
            <a:off x="3107963" y="5316420"/>
            <a:ext cx="1323360" cy="494749"/>
          </a:xfrm>
          <a:prstGeom prst="bentArrow">
            <a:avLst>
              <a:gd name="adj1" fmla="val 12912"/>
              <a:gd name="adj2" fmla="val 25000"/>
              <a:gd name="adj3" fmla="val 25000"/>
              <a:gd name="adj4" fmla="val 4155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762270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3153940"/>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动态内存分配：</a:t>
            </a:r>
            <a:endParaRPr lang="en-US" altLang="zh-CN" sz="2400" dirty="0"/>
          </a:p>
          <a:p>
            <a:pPr marL="742950" lvl="1" indent="-285750">
              <a:lnSpc>
                <a:spcPct val="120000"/>
              </a:lnSpc>
              <a:buFont typeface="Arial" panose="020B0604020202020204" pitchFamily="34" charset="0"/>
              <a:buChar char="•"/>
            </a:pPr>
            <a:r>
              <a:rPr lang="en-US" altLang="zh-CN" sz="2400" dirty="0"/>
              <a:t>new </a:t>
            </a:r>
            <a:r>
              <a:rPr lang="zh-CN" altLang="en-US" sz="2400" dirty="0"/>
              <a:t>数据类型</a:t>
            </a:r>
            <a:r>
              <a:rPr lang="en-US" altLang="zh-CN" sz="2400" dirty="0"/>
              <a:t>(</a:t>
            </a:r>
            <a:r>
              <a:rPr lang="zh-CN" altLang="en-US" sz="2400" dirty="0"/>
              <a:t>初始化列表</a:t>
            </a:r>
            <a:r>
              <a:rPr lang="en-US" altLang="zh-CN" sz="2400" dirty="0"/>
              <a:t>)</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返回一个指向新分配内存首地址的类型的指针，申请失败抛出异常；</a:t>
            </a:r>
            <a:endParaRPr lang="en-US" altLang="zh-CN" sz="2400" dirty="0"/>
          </a:p>
          <a:p>
            <a:pPr marL="742950" lvl="1" indent="-285750">
              <a:lnSpc>
                <a:spcPct val="120000"/>
              </a:lnSpc>
              <a:buFont typeface="Arial" panose="020B0604020202020204" pitchFamily="34" charset="0"/>
              <a:buChar char="•"/>
            </a:pPr>
            <a:r>
              <a:rPr lang="zh-CN" altLang="en-US" sz="2400" dirty="0"/>
              <a:t>也可以</a:t>
            </a:r>
            <a:r>
              <a:rPr lang="en-US" altLang="zh-CN" sz="2400" dirty="0"/>
              <a:t>new</a:t>
            </a:r>
            <a:r>
              <a:rPr lang="zh-CN" altLang="en-US" sz="2400" dirty="0"/>
              <a:t>数组，</a:t>
            </a:r>
            <a:r>
              <a:rPr lang="en-US" altLang="zh-CN" sz="2400" dirty="0"/>
              <a:t>new </a:t>
            </a:r>
            <a:r>
              <a:rPr lang="zh-CN" altLang="en-US" sz="2400" dirty="0"/>
              <a:t>数据类型</a:t>
            </a:r>
            <a:r>
              <a:rPr lang="en-US" altLang="zh-CN" sz="2400" dirty="0"/>
              <a:t>[</a:t>
            </a:r>
            <a:r>
              <a:rPr lang="zh-CN" altLang="en-US" sz="2400" dirty="0"/>
              <a:t>数组长度</a:t>
            </a:r>
            <a:r>
              <a:rPr lang="en-US" altLang="zh-CN" sz="2400" dirty="0"/>
              <a:t>]</a:t>
            </a:r>
            <a:r>
              <a:rPr lang="zh-CN" altLang="en-US" sz="2400" dirty="0"/>
              <a:t>（也可创建多维数组）</a:t>
            </a:r>
            <a:endParaRPr lang="en-US" altLang="zh-CN" sz="2400" dirty="0"/>
          </a:p>
          <a:p>
            <a:pPr marL="742950" lvl="1" indent="-285750">
              <a:lnSpc>
                <a:spcPct val="120000"/>
              </a:lnSpc>
              <a:buFont typeface="Arial" panose="020B0604020202020204" pitchFamily="34" charset="0"/>
              <a:buChar char="•"/>
            </a:pPr>
            <a:r>
              <a:rPr lang="en-US" altLang="zh-CN" sz="2400" dirty="0"/>
              <a:t>delete </a:t>
            </a:r>
            <a:r>
              <a:rPr lang="zh-CN" altLang="en-US" sz="2400" dirty="0"/>
              <a:t>指针名；</a:t>
            </a:r>
            <a:endParaRPr lang="en-US" altLang="zh-CN" sz="2400" dirty="0"/>
          </a:p>
          <a:p>
            <a:pPr marL="742950" lvl="1" indent="-285750">
              <a:lnSpc>
                <a:spcPct val="120000"/>
              </a:lnSpc>
              <a:buFont typeface="Arial" panose="020B0604020202020204" pitchFamily="34" charset="0"/>
              <a:buChar char="•"/>
            </a:pPr>
            <a:r>
              <a:rPr lang="zh-CN" altLang="en-US" sz="2400" dirty="0"/>
              <a:t>对于数组：</a:t>
            </a:r>
            <a:r>
              <a:rPr lang="en-US" altLang="zh-CN" sz="2400" dirty="0"/>
              <a:t>delete[] </a:t>
            </a:r>
            <a:r>
              <a:rPr lang="zh-CN" altLang="en-US" sz="2400" dirty="0"/>
              <a:t>指针名；</a:t>
            </a:r>
            <a:endParaRPr lang="en-US" altLang="zh-CN" sz="2400" dirty="0"/>
          </a:p>
          <a:p>
            <a:pPr marL="742950" lvl="1" indent="-285750">
              <a:lnSpc>
                <a:spcPct val="120000"/>
              </a:lnSpc>
              <a:buFont typeface="Arial" panose="020B0604020202020204" pitchFamily="34" charset="0"/>
              <a:buChar char="•"/>
            </a:pPr>
            <a:r>
              <a:rPr lang="zh-CN" altLang="en-US" sz="2400" dirty="0"/>
              <a:t>注：区分 </a:t>
            </a:r>
            <a:r>
              <a:rPr lang="en-US" altLang="zh-CN" sz="2400" dirty="0"/>
              <a:t>new T </a:t>
            </a:r>
            <a:r>
              <a:rPr lang="zh-CN" altLang="en-US" sz="2400" dirty="0"/>
              <a:t>和 </a:t>
            </a:r>
            <a:r>
              <a:rPr lang="en-US" altLang="zh-CN" sz="2400" dirty="0"/>
              <a:t>new T()</a:t>
            </a:r>
            <a:r>
              <a:rPr lang="zh-CN" altLang="en-US" sz="2400" dirty="0"/>
              <a:t>的区别</a:t>
            </a:r>
            <a:endParaRPr lang="en-US" altLang="zh-CN" sz="2400" dirty="0"/>
          </a:p>
        </p:txBody>
      </p:sp>
      <p:sp>
        <p:nvSpPr>
          <p:cNvPr id="5" name="文本框 4">
            <a:extLst>
              <a:ext uri="{FF2B5EF4-FFF2-40B4-BE49-F238E27FC236}">
                <a16:creationId xmlns:a16="http://schemas.microsoft.com/office/drawing/2014/main" id="{C63284CF-28F4-BE34-903B-2236339D2704}"/>
              </a:ext>
            </a:extLst>
          </p:cNvPr>
          <p:cNvSpPr txBox="1"/>
          <p:nvPr/>
        </p:nvSpPr>
        <p:spPr>
          <a:xfrm>
            <a:off x="697176" y="5058252"/>
            <a:ext cx="10797647"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例</a:t>
            </a:r>
            <a:r>
              <a:rPr lang="en-US" altLang="zh-CN" sz="2400" dirty="0"/>
              <a:t>6-18</a:t>
            </a:r>
          </a:p>
        </p:txBody>
      </p:sp>
      <p:sp>
        <p:nvSpPr>
          <p:cNvPr id="3" name="星形: 四角 2">
            <a:extLst>
              <a:ext uri="{FF2B5EF4-FFF2-40B4-BE49-F238E27FC236}">
                <a16:creationId xmlns:a16="http://schemas.microsoft.com/office/drawing/2014/main" id="{BAC7FE61-D57B-76D9-0381-3B05E9EB836A}"/>
              </a:ext>
            </a:extLst>
          </p:cNvPr>
          <p:cNvSpPr/>
          <p:nvPr/>
        </p:nvSpPr>
        <p:spPr>
          <a:xfrm>
            <a:off x="2160396" y="5067208"/>
            <a:ext cx="442127" cy="493003"/>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320398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6</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en-US" altLang="zh-CN" sz="2400" dirty="0"/>
              <a:t>vector</a:t>
            </a:r>
          </a:p>
        </p:txBody>
      </p:sp>
      <p:sp>
        <p:nvSpPr>
          <p:cNvPr id="5" name="文本框 4">
            <a:extLst>
              <a:ext uri="{FF2B5EF4-FFF2-40B4-BE49-F238E27FC236}">
                <a16:creationId xmlns:a16="http://schemas.microsoft.com/office/drawing/2014/main" id="{C63284CF-28F4-BE34-903B-2236339D2704}"/>
              </a:ext>
            </a:extLst>
          </p:cNvPr>
          <p:cNvSpPr txBox="1"/>
          <p:nvPr/>
        </p:nvSpPr>
        <p:spPr>
          <a:xfrm>
            <a:off x="778055" y="2408039"/>
            <a:ext cx="10797647"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深层复制和浅层复制</a:t>
            </a:r>
            <a:endParaRPr lang="en-US" altLang="zh-CN" sz="2400" dirty="0"/>
          </a:p>
          <a:p>
            <a:pPr marL="742950" lvl="1" indent="-285750">
              <a:lnSpc>
                <a:spcPct val="120000"/>
              </a:lnSpc>
              <a:buFont typeface="Arial" panose="020B0604020202020204" pitchFamily="34" charset="0"/>
              <a:buChar char="•"/>
            </a:pPr>
            <a:r>
              <a:rPr lang="zh-CN" altLang="en-US" sz="2400" dirty="0"/>
              <a:t>例</a:t>
            </a:r>
            <a:r>
              <a:rPr lang="en-US" altLang="zh-CN" sz="2400" dirty="0"/>
              <a:t>6-22</a:t>
            </a:r>
            <a:r>
              <a:rPr lang="zh-CN" altLang="en-US" sz="2400" dirty="0"/>
              <a:t>和图</a:t>
            </a:r>
            <a:r>
              <a:rPr lang="en-US" altLang="zh-CN" sz="2400" dirty="0"/>
              <a:t>6-12</a:t>
            </a:r>
          </a:p>
        </p:txBody>
      </p:sp>
      <p:sp>
        <p:nvSpPr>
          <p:cNvPr id="3" name="星形: 四角 2">
            <a:extLst>
              <a:ext uri="{FF2B5EF4-FFF2-40B4-BE49-F238E27FC236}">
                <a16:creationId xmlns:a16="http://schemas.microsoft.com/office/drawing/2014/main" id="{BAC7FE61-D57B-76D9-0381-3B05E9EB836A}"/>
              </a:ext>
            </a:extLst>
          </p:cNvPr>
          <p:cNvSpPr/>
          <p:nvPr/>
        </p:nvSpPr>
        <p:spPr>
          <a:xfrm>
            <a:off x="3869108" y="2837893"/>
            <a:ext cx="442127" cy="493003"/>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C47DF03-847D-26C5-151B-0DE59CC4B444}"/>
              </a:ext>
            </a:extLst>
          </p:cNvPr>
          <p:cNvSpPr txBox="1"/>
          <p:nvPr/>
        </p:nvSpPr>
        <p:spPr>
          <a:xfrm>
            <a:off x="778054" y="3775842"/>
            <a:ext cx="10797647" cy="182434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字符串：</a:t>
            </a:r>
            <a:endParaRPr lang="en-US" altLang="zh-CN" sz="2400" dirty="0"/>
          </a:p>
          <a:p>
            <a:pPr marL="742950" lvl="1" indent="-285750">
              <a:lnSpc>
                <a:spcPct val="120000"/>
              </a:lnSpc>
              <a:buFont typeface="Arial" panose="020B0604020202020204" pitchFamily="34" charset="0"/>
              <a:buChar char="•"/>
            </a:pPr>
            <a:r>
              <a:rPr lang="zh-CN" altLang="en-US" sz="2400" dirty="0"/>
              <a:t>字符数组以</a:t>
            </a:r>
            <a:r>
              <a:rPr lang="en-US" altLang="zh-CN" sz="2400" dirty="0"/>
              <a:t>’\0’</a:t>
            </a:r>
            <a:r>
              <a:rPr lang="zh-CN" altLang="en-US" sz="2400" dirty="0"/>
              <a:t>结束</a:t>
            </a:r>
            <a:endParaRPr lang="en-US" altLang="zh-CN" sz="2400" dirty="0"/>
          </a:p>
          <a:p>
            <a:pPr marL="742950" lvl="1" indent="-285750">
              <a:lnSpc>
                <a:spcPct val="120000"/>
              </a:lnSpc>
              <a:buFont typeface="Arial" panose="020B0604020202020204" pitchFamily="34" charset="0"/>
              <a:buChar char="•"/>
            </a:pPr>
            <a:r>
              <a:rPr lang="en-US" altLang="zh-CN" sz="2400" dirty="0"/>
              <a:t>string</a:t>
            </a:r>
            <a:r>
              <a:rPr lang="zh-CN" altLang="en-US" sz="2400" dirty="0"/>
              <a:t>类的成员函数（</a:t>
            </a:r>
            <a:r>
              <a:rPr lang="en-US" altLang="zh-CN" sz="2400" dirty="0"/>
              <a:t>append, assign, insert</a:t>
            </a:r>
            <a:r>
              <a:rPr lang="zh-CN" altLang="en-US" sz="2400" dirty="0"/>
              <a:t>）</a:t>
            </a:r>
            <a:endParaRPr lang="en-US" altLang="zh-CN" sz="2400" dirty="0"/>
          </a:p>
          <a:p>
            <a:pPr marL="742950" lvl="1" indent="-285750">
              <a:lnSpc>
                <a:spcPct val="120000"/>
              </a:lnSpc>
              <a:buFont typeface="Arial" panose="020B0604020202020204" pitchFamily="34" charset="0"/>
              <a:buChar char="•"/>
            </a:pPr>
            <a:r>
              <a:rPr lang="en-US" altLang="zh-CN" sz="2400" dirty="0" err="1"/>
              <a:t>getline</a:t>
            </a:r>
            <a:r>
              <a:rPr lang="en-US" altLang="zh-CN" sz="2400" dirty="0"/>
              <a:t>(): </a:t>
            </a:r>
            <a:r>
              <a:rPr lang="zh-CN" altLang="en-US" sz="2400" dirty="0"/>
              <a:t>从键盘读入字符串</a:t>
            </a:r>
            <a:endParaRPr lang="en-US" altLang="zh-CN" sz="2400" dirty="0"/>
          </a:p>
        </p:txBody>
      </p:sp>
    </p:spTree>
    <p:extLst>
      <p:ext uri="{BB962C8B-B14F-4D97-AF65-F5344CB8AC3E}">
        <p14:creationId xmlns:p14="http://schemas.microsoft.com/office/powerpoint/2010/main" val="176080527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7</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547445"/>
            <a:ext cx="10797647"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基类与派生类</a:t>
            </a:r>
            <a:endParaRPr lang="en-US" altLang="zh-CN" sz="2400" dirty="0"/>
          </a:p>
          <a:p>
            <a:pPr marL="742950" lvl="1" indent="-285750">
              <a:lnSpc>
                <a:spcPct val="120000"/>
              </a:lnSpc>
              <a:buFont typeface="Arial" panose="020B0604020202020204" pitchFamily="34" charset="0"/>
              <a:buChar char="•"/>
            </a:pPr>
            <a:r>
              <a:rPr lang="zh-CN" altLang="en-US" sz="2400" dirty="0"/>
              <a:t>派生类的定义</a:t>
            </a:r>
            <a:endParaRPr lang="en-US" altLang="zh-CN" sz="2400" dirty="0"/>
          </a:p>
          <a:p>
            <a:pPr marL="742950" lvl="1" indent="-285750">
              <a:lnSpc>
                <a:spcPct val="120000"/>
              </a:lnSpc>
              <a:buFont typeface="Arial" panose="020B0604020202020204" pitchFamily="34" charset="0"/>
              <a:buChar char="•"/>
            </a:pPr>
            <a:r>
              <a:rPr lang="en-US" altLang="zh-CN" sz="2400" dirty="0"/>
              <a:t>class </a:t>
            </a:r>
            <a:r>
              <a:rPr lang="zh-CN" altLang="en-US" sz="2400" dirty="0"/>
              <a:t>派生类名：继承方式 基类名</a:t>
            </a:r>
            <a:r>
              <a:rPr lang="en-US" altLang="zh-CN" sz="2400" dirty="0"/>
              <a:t>1, </a:t>
            </a:r>
            <a:r>
              <a:rPr lang="zh-CN" altLang="en-US" sz="2400" dirty="0"/>
              <a:t>继承方式 基类名</a:t>
            </a:r>
            <a:r>
              <a:rPr lang="en-US" altLang="zh-CN" sz="2400" dirty="0"/>
              <a:t>2 ……{</a:t>
            </a:r>
          </a:p>
          <a:p>
            <a:pPr lvl="2">
              <a:lnSpc>
                <a:spcPct val="120000"/>
              </a:lnSpc>
            </a:pPr>
            <a:r>
              <a:rPr lang="en-US" altLang="zh-CN" sz="2400" dirty="0"/>
              <a:t>   </a:t>
            </a:r>
            <a:r>
              <a:rPr lang="zh-CN" altLang="en-US" sz="2400" dirty="0"/>
              <a:t>派生类成员声明；</a:t>
            </a:r>
            <a:endParaRPr lang="en-US" altLang="zh-CN" sz="2400" dirty="0"/>
          </a:p>
          <a:p>
            <a:pPr lvl="1">
              <a:lnSpc>
                <a:spcPct val="120000"/>
              </a:lnSpc>
            </a:pPr>
            <a:r>
              <a:rPr lang="en-US" altLang="zh-CN" sz="2400" dirty="0"/>
              <a:t>    }</a:t>
            </a:r>
          </a:p>
        </p:txBody>
      </p:sp>
      <p:sp>
        <p:nvSpPr>
          <p:cNvPr id="4" name="文本框 3">
            <a:extLst>
              <a:ext uri="{FF2B5EF4-FFF2-40B4-BE49-F238E27FC236}">
                <a16:creationId xmlns:a16="http://schemas.microsoft.com/office/drawing/2014/main" id="{DC47DF03-847D-26C5-151B-0DE59CC4B444}"/>
              </a:ext>
            </a:extLst>
          </p:cNvPr>
          <p:cNvSpPr txBox="1"/>
          <p:nvPr/>
        </p:nvSpPr>
        <p:spPr>
          <a:xfrm>
            <a:off x="757958" y="4067241"/>
            <a:ext cx="10797647" cy="49731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派生的过程：吸收、改造、添加</a:t>
            </a:r>
            <a:endParaRPr lang="en-US" altLang="zh-CN" sz="2400" dirty="0"/>
          </a:p>
        </p:txBody>
      </p:sp>
      <p:sp>
        <p:nvSpPr>
          <p:cNvPr id="6" name="文本框 5">
            <a:extLst>
              <a:ext uri="{FF2B5EF4-FFF2-40B4-BE49-F238E27FC236}">
                <a16:creationId xmlns:a16="http://schemas.microsoft.com/office/drawing/2014/main" id="{4A090514-2386-55AF-ECE9-1DB8F6F3B20C}"/>
              </a:ext>
            </a:extLst>
          </p:cNvPr>
          <p:cNvSpPr txBox="1"/>
          <p:nvPr/>
        </p:nvSpPr>
        <p:spPr>
          <a:xfrm>
            <a:off x="752452" y="4813239"/>
            <a:ext cx="10797647"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b="1" dirty="0"/>
              <a:t>同名隐藏</a:t>
            </a:r>
            <a:r>
              <a:rPr lang="zh-CN" altLang="en-US" sz="2400" dirty="0"/>
              <a:t>：派生类声明和基类同名的新成员，则派生类新成员隐藏外层同名成员</a:t>
            </a:r>
            <a:endParaRPr lang="en-US" altLang="zh-CN" sz="2400" dirty="0"/>
          </a:p>
        </p:txBody>
      </p:sp>
    </p:spTree>
    <p:extLst>
      <p:ext uri="{BB962C8B-B14F-4D97-AF65-F5344CB8AC3E}">
        <p14:creationId xmlns:p14="http://schemas.microsoft.com/office/powerpoint/2010/main" val="11096838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7</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676493"/>
            <a:ext cx="10582088" cy="3156505"/>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访问控制（默认继承方式：</a:t>
            </a:r>
            <a:r>
              <a:rPr lang="en-US" altLang="zh-CN" sz="2400" dirty="0"/>
              <a:t>private</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公有继承：基类</a:t>
            </a:r>
            <a:r>
              <a:rPr lang="en-US" altLang="zh-CN" sz="2400" dirty="0"/>
              <a:t>public</a:t>
            </a:r>
            <a:r>
              <a:rPr lang="zh-CN" altLang="en-US" sz="2400" dirty="0"/>
              <a:t>和</a:t>
            </a:r>
            <a:r>
              <a:rPr lang="en-US" altLang="zh-CN" sz="2400" dirty="0"/>
              <a:t>protected</a:t>
            </a:r>
            <a:r>
              <a:rPr lang="zh-CN" altLang="en-US" sz="2400" dirty="0"/>
              <a:t>访问属性在派生类中不变，基类私有成员不可直接访问。</a:t>
            </a:r>
            <a:endParaRPr lang="en-US" altLang="zh-CN" sz="2400" dirty="0"/>
          </a:p>
          <a:p>
            <a:pPr marL="742950" lvl="1" indent="-285750">
              <a:lnSpc>
                <a:spcPct val="120000"/>
              </a:lnSpc>
              <a:buFont typeface="Arial" panose="020B0604020202020204" pitchFamily="34" charset="0"/>
              <a:buChar char="•"/>
            </a:pPr>
            <a:r>
              <a:rPr lang="zh-CN" altLang="en-US" sz="2400" dirty="0"/>
              <a:t>私有继承：基类</a:t>
            </a:r>
            <a:r>
              <a:rPr lang="en-US" altLang="zh-CN" sz="2400" dirty="0"/>
              <a:t>public</a:t>
            </a:r>
            <a:r>
              <a:rPr lang="zh-CN" altLang="en-US" sz="2400" dirty="0"/>
              <a:t>和</a:t>
            </a:r>
            <a:r>
              <a:rPr lang="en-US" altLang="zh-CN" sz="2400" dirty="0"/>
              <a:t>protected</a:t>
            </a:r>
            <a:r>
              <a:rPr lang="zh-CN" altLang="en-US" sz="2400" dirty="0"/>
              <a:t>变成</a:t>
            </a:r>
            <a:r>
              <a:rPr lang="en-US" altLang="zh-CN" sz="2400" dirty="0"/>
              <a:t>private</a:t>
            </a:r>
            <a:r>
              <a:rPr lang="zh-CN" altLang="en-US" sz="2400" dirty="0"/>
              <a:t>出现在派生类中，基类私有成员不可直接访问。</a:t>
            </a:r>
            <a:endParaRPr lang="en-US" altLang="zh-CN" sz="2400" dirty="0"/>
          </a:p>
          <a:p>
            <a:pPr marL="742950" lvl="1" indent="-285750">
              <a:lnSpc>
                <a:spcPct val="120000"/>
              </a:lnSpc>
              <a:buFont typeface="Arial" panose="020B0604020202020204" pitchFamily="34" charset="0"/>
              <a:buChar char="•"/>
            </a:pPr>
            <a:r>
              <a:rPr lang="zh-CN" altLang="en-US" sz="2400" dirty="0"/>
              <a:t>保护继承：基类</a:t>
            </a:r>
            <a:r>
              <a:rPr lang="en-US" altLang="zh-CN" sz="2400" dirty="0"/>
              <a:t>public</a:t>
            </a:r>
            <a:r>
              <a:rPr lang="zh-CN" altLang="en-US" sz="2400" dirty="0"/>
              <a:t>和</a:t>
            </a:r>
            <a:r>
              <a:rPr lang="en-US" altLang="zh-CN" sz="2400" dirty="0"/>
              <a:t>protected</a:t>
            </a:r>
            <a:r>
              <a:rPr lang="zh-CN" altLang="en-US" sz="2400" dirty="0"/>
              <a:t>变成</a:t>
            </a:r>
            <a:r>
              <a:rPr lang="en-US" altLang="zh-CN" sz="2400" dirty="0"/>
              <a:t>protected</a:t>
            </a:r>
            <a:r>
              <a:rPr lang="zh-CN" altLang="en-US" sz="2400" dirty="0"/>
              <a:t>出现在派生类中，基类私有成员不可直接访问。</a:t>
            </a:r>
            <a:endParaRPr lang="en-US" altLang="zh-CN" sz="2400" dirty="0"/>
          </a:p>
        </p:txBody>
      </p:sp>
    </p:spTree>
    <p:extLst>
      <p:ext uri="{BB962C8B-B14F-4D97-AF65-F5344CB8AC3E}">
        <p14:creationId xmlns:p14="http://schemas.microsoft.com/office/powerpoint/2010/main" val="314462283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7</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542696" y="1676493"/>
            <a:ext cx="10992812" cy="3599703"/>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虚基类：将共同基类设置为虚基类，从不同路径继承过来的同名数据成员在内存中只有一个，同一个函数名只有一个映射。</a:t>
            </a:r>
            <a:endParaRPr lang="en-US" altLang="zh-CN" sz="2400" dirty="0"/>
          </a:p>
          <a:p>
            <a:pPr marL="742950" lvl="1" indent="-285750">
              <a:lnSpc>
                <a:spcPct val="120000"/>
              </a:lnSpc>
              <a:buFont typeface="Arial" panose="020B0604020202020204" pitchFamily="34" charset="0"/>
              <a:buChar char="•"/>
            </a:pPr>
            <a:r>
              <a:rPr lang="en-US" altLang="zh-CN" sz="2400" dirty="0"/>
              <a:t>class </a:t>
            </a:r>
            <a:r>
              <a:rPr lang="zh-CN" altLang="en-US" sz="2400" dirty="0"/>
              <a:t>派生类名</a:t>
            </a:r>
            <a:r>
              <a:rPr lang="en-US" altLang="zh-CN" sz="2400" dirty="0"/>
              <a:t>: virtual </a:t>
            </a:r>
            <a:r>
              <a:rPr lang="zh-CN" altLang="en-US" sz="2400" dirty="0"/>
              <a:t>继承方式 基类名 （</a:t>
            </a:r>
            <a:r>
              <a:rPr lang="zh-CN" altLang="en-US" sz="2400" b="1" dirty="0"/>
              <a:t>只对紧跟</a:t>
            </a:r>
            <a:r>
              <a:rPr lang="en-US" altLang="zh-CN" sz="2400" b="1" dirty="0"/>
              <a:t>virtual</a:t>
            </a:r>
            <a:r>
              <a:rPr lang="zh-CN" altLang="en-US" sz="2400" b="1" dirty="0"/>
              <a:t>后的基类起作用</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构造函数：直接或间接继承虚基类的所有派生类，都必须在构造函数的成员初始化列表中列出对虚基类的初始化。</a:t>
            </a:r>
            <a:endParaRPr lang="en-US" altLang="zh-CN" sz="2400" dirty="0"/>
          </a:p>
          <a:p>
            <a:pPr marL="742950" lvl="1" indent="-285750">
              <a:lnSpc>
                <a:spcPct val="120000"/>
              </a:lnSpc>
              <a:buFont typeface="Arial" panose="020B0604020202020204" pitchFamily="34" charset="0"/>
              <a:buChar char="•"/>
            </a:pPr>
            <a:r>
              <a:rPr lang="zh-CN" altLang="en-US" sz="2400" dirty="0"/>
              <a:t>虚基类的成员由最远派生类的构造函数通过调用虚基类的构造函数进行初始化的。</a:t>
            </a:r>
            <a:endParaRPr lang="en-US" altLang="zh-CN" sz="2400" dirty="0"/>
          </a:p>
          <a:p>
            <a:pPr marL="742950" lvl="1" indent="-285750">
              <a:lnSpc>
                <a:spcPct val="120000"/>
              </a:lnSpc>
              <a:buFont typeface="Arial" panose="020B0604020202020204" pitchFamily="34" charset="0"/>
              <a:buChar char="•"/>
            </a:pPr>
            <a:r>
              <a:rPr lang="zh-CN" altLang="en-US" sz="2400" dirty="0"/>
              <a:t>虚基类的构造顺序在最前面。</a:t>
            </a:r>
            <a:endParaRPr lang="en-US" altLang="zh-CN" sz="2400" dirty="0"/>
          </a:p>
        </p:txBody>
      </p:sp>
    </p:spTree>
    <p:extLst>
      <p:ext uri="{BB962C8B-B14F-4D97-AF65-F5344CB8AC3E}">
        <p14:creationId xmlns:p14="http://schemas.microsoft.com/office/powerpoint/2010/main" val="13003520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2" y="1676493"/>
            <a:ext cx="10783055" cy="3153940"/>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多态性概述：</a:t>
            </a:r>
            <a:endParaRPr lang="en-US" altLang="zh-CN" sz="2400" dirty="0"/>
          </a:p>
          <a:p>
            <a:pPr marL="742950" lvl="1" indent="-285750">
              <a:lnSpc>
                <a:spcPct val="120000"/>
              </a:lnSpc>
              <a:buFont typeface="Arial" panose="020B0604020202020204" pitchFamily="34" charset="0"/>
              <a:buChar char="•"/>
            </a:pPr>
            <a:r>
              <a:rPr lang="zh-CN" altLang="en-US" sz="2400" dirty="0"/>
              <a:t>专用多态：重载、强制</a:t>
            </a:r>
            <a:endParaRPr lang="en-US" altLang="zh-CN" sz="2400" dirty="0"/>
          </a:p>
          <a:p>
            <a:pPr marL="742950" lvl="1" indent="-285750">
              <a:lnSpc>
                <a:spcPct val="120000"/>
              </a:lnSpc>
              <a:buFont typeface="Arial" panose="020B0604020202020204" pitchFamily="34" charset="0"/>
              <a:buChar char="•"/>
            </a:pPr>
            <a:r>
              <a:rPr lang="zh-CN" altLang="en-US" sz="2400" dirty="0"/>
              <a:t>通用多态：包含、参数</a:t>
            </a:r>
            <a:endParaRPr lang="en-US" altLang="zh-CN" sz="2400" dirty="0"/>
          </a:p>
          <a:p>
            <a:pPr marL="285750" indent="-285750">
              <a:lnSpc>
                <a:spcPct val="120000"/>
              </a:lnSpc>
              <a:buFont typeface="Arial" panose="020B0604020202020204" pitchFamily="34" charset="0"/>
              <a:buChar char="•"/>
            </a:pPr>
            <a:r>
              <a:rPr lang="zh-CN" altLang="en-US" sz="2400" dirty="0"/>
              <a:t>编译时多态和运行时多态</a:t>
            </a:r>
            <a:endParaRPr lang="en-US" altLang="zh-CN" sz="2400" dirty="0"/>
          </a:p>
          <a:p>
            <a:pPr marL="285750" indent="-285750">
              <a:lnSpc>
                <a:spcPct val="120000"/>
              </a:lnSpc>
              <a:buFont typeface="Arial" panose="020B0604020202020204" pitchFamily="34" charset="0"/>
              <a:buChar char="•"/>
            </a:pPr>
            <a:r>
              <a:rPr lang="zh-CN" altLang="en-US" sz="2400" dirty="0"/>
              <a:t>绑定：</a:t>
            </a:r>
            <a:endParaRPr lang="en-US" altLang="zh-CN" sz="2400" dirty="0"/>
          </a:p>
          <a:p>
            <a:pPr marL="742950" lvl="1" indent="-285750">
              <a:lnSpc>
                <a:spcPct val="120000"/>
              </a:lnSpc>
              <a:buFont typeface="Arial" panose="020B0604020202020204" pitchFamily="34" charset="0"/>
              <a:buChar char="•"/>
            </a:pPr>
            <a:r>
              <a:rPr lang="zh-CN" altLang="en-US" sz="2400" dirty="0"/>
              <a:t>静态绑定（绑定工作在编译连接阶段完成的情况）</a:t>
            </a:r>
            <a:endParaRPr lang="en-US" altLang="zh-CN" sz="2400" dirty="0"/>
          </a:p>
          <a:p>
            <a:pPr marL="742950" lvl="1" indent="-285750">
              <a:lnSpc>
                <a:spcPct val="120000"/>
              </a:lnSpc>
              <a:buFont typeface="Arial" panose="020B0604020202020204" pitchFamily="34" charset="0"/>
              <a:buChar char="•"/>
            </a:pPr>
            <a:r>
              <a:rPr lang="zh-CN" altLang="en-US" sz="2400" dirty="0"/>
              <a:t>动态绑定（在运行阶段完成的情况）</a:t>
            </a:r>
            <a:endParaRPr lang="en-US" altLang="zh-CN" sz="2400" dirty="0"/>
          </a:p>
        </p:txBody>
      </p:sp>
    </p:spTree>
    <p:extLst>
      <p:ext uri="{BB962C8B-B14F-4D97-AF65-F5344CB8AC3E}">
        <p14:creationId xmlns:p14="http://schemas.microsoft.com/office/powerpoint/2010/main" val="16966708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04472" y="1686541"/>
            <a:ext cx="10783055" cy="4483535"/>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运算符重载</a:t>
            </a:r>
            <a:endParaRPr lang="en-US" altLang="zh-CN" sz="2400" dirty="0"/>
          </a:p>
          <a:p>
            <a:pPr marL="742950" lvl="1" indent="-285750">
              <a:lnSpc>
                <a:spcPct val="120000"/>
              </a:lnSpc>
              <a:buFont typeface="Arial" panose="020B0604020202020204" pitchFamily="34" charset="0"/>
              <a:buChar char="•"/>
            </a:pPr>
            <a:r>
              <a:rPr lang="zh-CN" altLang="en-US" sz="2400" dirty="0"/>
              <a:t>重载为类的非静态成员函数</a:t>
            </a:r>
            <a:endParaRPr lang="en-US" altLang="zh-CN" sz="2400" dirty="0"/>
          </a:p>
          <a:p>
            <a:pPr marL="1200150" lvl="2" indent="-285750">
              <a:lnSpc>
                <a:spcPct val="120000"/>
              </a:lnSpc>
              <a:buFont typeface="Arial" panose="020B0604020202020204" pitchFamily="34" charset="0"/>
              <a:buChar char="•"/>
            </a:pPr>
            <a:r>
              <a:rPr lang="zh-CN" altLang="en-US" sz="2400" dirty="0"/>
              <a:t>返回类型 类名</a:t>
            </a:r>
            <a:r>
              <a:rPr lang="en-US" altLang="zh-CN" sz="2400" dirty="0"/>
              <a:t>::operator </a:t>
            </a:r>
            <a:r>
              <a:rPr lang="zh-CN" altLang="en-US" sz="2400" dirty="0"/>
              <a:t>运算符</a:t>
            </a:r>
            <a:r>
              <a:rPr lang="en-US" altLang="zh-CN" sz="2400" dirty="0"/>
              <a:t>(</a:t>
            </a:r>
            <a:r>
              <a:rPr lang="zh-CN" altLang="en-US" sz="2400" dirty="0"/>
              <a:t>形参表</a:t>
            </a:r>
            <a:r>
              <a:rPr lang="en-US" altLang="zh-CN" sz="2400" dirty="0"/>
              <a:t>) {</a:t>
            </a:r>
            <a:r>
              <a:rPr lang="zh-CN" altLang="en-US" sz="2400" dirty="0"/>
              <a:t>函数体</a:t>
            </a:r>
            <a:r>
              <a:rPr lang="en-US" altLang="zh-CN" sz="2400" dirty="0"/>
              <a:t>}</a:t>
            </a:r>
          </a:p>
          <a:p>
            <a:pPr marL="1200150" lvl="2" indent="-285750">
              <a:lnSpc>
                <a:spcPct val="120000"/>
              </a:lnSpc>
              <a:buFont typeface="Arial" panose="020B0604020202020204" pitchFamily="34" charset="0"/>
              <a:buChar char="•"/>
            </a:pPr>
            <a:r>
              <a:rPr lang="zh-CN" altLang="en-US" sz="2400" dirty="0"/>
              <a:t>双目运算符：左操作数是对象本身，右操作数通过参数表传递</a:t>
            </a:r>
            <a:endParaRPr lang="en-US" altLang="zh-CN" sz="2400" dirty="0"/>
          </a:p>
          <a:p>
            <a:pPr marL="1200150" lvl="2" indent="-285750">
              <a:lnSpc>
                <a:spcPct val="120000"/>
              </a:lnSpc>
              <a:buFont typeface="Arial" panose="020B0604020202020204" pitchFamily="34" charset="0"/>
              <a:buChar char="•"/>
            </a:pPr>
            <a:r>
              <a:rPr lang="zh-CN" altLang="en-US" sz="2400" dirty="0"/>
              <a:t>单目运算符：前置没有形参，后置带一个整型形参</a:t>
            </a:r>
            <a:endParaRPr lang="en-US" altLang="zh-CN" sz="2400" dirty="0"/>
          </a:p>
          <a:p>
            <a:pPr marL="742950" lvl="1" indent="-285750">
              <a:lnSpc>
                <a:spcPct val="120000"/>
              </a:lnSpc>
              <a:buFont typeface="Arial" panose="020B0604020202020204" pitchFamily="34" charset="0"/>
              <a:buChar char="•"/>
            </a:pPr>
            <a:r>
              <a:rPr lang="zh-CN" altLang="en-US" sz="2400" dirty="0"/>
              <a:t>重载为非成员函数</a:t>
            </a:r>
            <a:endParaRPr lang="en-US" altLang="zh-CN" sz="2400" dirty="0"/>
          </a:p>
          <a:p>
            <a:pPr marL="1200150" lvl="2" indent="-285750">
              <a:lnSpc>
                <a:spcPct val="120000"/>
              </a:lnSpc>
              <a:buFont typeface="Arial" panose="020B0604020202020204" pitchFamily="34" charset="0"/>
              <a:buChar char="•"/>
            </a:pPr>
            <a:r>
              <a:rPr lang="zh-CN" altLang="en-US" sz="2400" dirty="0"/>
              <a:t>返回类型 </a:t>
            </a:r>
            <a:r>
              <a:rPr lang="en-US" altLang="zh-CN" sz="2400" dirty="0"/>
              <a:t>operator </a:t>
            </a:r>
            <a:r>
              <a:rPr lang="zh-CN" altLang="en-US" sz="2400" dirty="0"/>
              <a:t>运算符</a:t>
            </a:r>
            <a:r>
              <a:rPr lang="en-US" altLang="zh-CN" sz="2400" dirty="0"/>
              <a:t>(</a:t>
            </a:r>
            <a:r>
              <a:rPr lang="zh-CN" altLang="en-US" sz="2400" dirty="0"/>
              <a:t>形参表</a:t>
            </a:r>
            <a:r>
              <a:rPr lang="en-US" altLang="zh-CN" sz="2400" dirty="0"/>
              <a:t>) {</a:t>
            </a:r>
            <a:r>
              <a:rPr lang="zh-CN" altLang="en-US" sz="2400" dirty="0"/>
              <a:t>函数体</a:t>
            </a:r>
            <a:r>
              <a:rPr lang="en-US" altLang="zh-CN" sz="2400" dirty="0"/>
              <a:t>}</a:t>
            </a:r>
          </a:p>
          <a:p>
            <a:pPr marL="1200150" lvl="2" indent="-285750">
              <a:lnSpc>
                <a:spcPct val="120000"/>
              </a:lnSpc>
              <a:buFont typeface="Arial" panose="020B0604020202020204" pitchFamily="34" charset="0"/>
              <a:buChar char="•"/>
            </a:pPr>
            <a:r>
              <a:rPr lang="zh-CN" altLang="en-US" sz="2400" dirty="0"/>
              <a:t>双目运算符：两个形参</a:t>
            </a:r>
            <a:endParaRPr lang="en-US" altLang="zh-CN" sz="2400" dirty="0"/>
          </a:p>
          <a:p>
            <a:pPr marL="1200150" lvl="2" indent="-285750">
              <a:lnSpc>
                <a:spcPct val="120000"/>
              </a:lnSpc>
              <a:buFont typeface="Arial" panose="020B0604020202020204" pitchFamily="34" charset="0"/>
              <a:buChar char="•"/>
            </a:pPr>
            <a:r>
              <a:rPr lang="zh-CN" altLang="en-US" sz="2400" dirty="0"/>
              <a:t>单目运算符：前置一个形参，后置两个形参，第二个参数是整型形参</a:t>
            </a:r>
            <a:endParaRPr lang="en-US" altLang="zh-CN" sz="2400" dirty="0"/>
          </a:p>
          <a:p>
            <a:pPr marL="742950" lvl="1" indent="-285750">
              <a:lnSpc>
                <a:spcPct val="120000"/>
              </a:lnSpc>
              <a:buFont typeface="Arial" panose="020B0604020202020204" pitchFamily="34" charset="0"/>
              <a:buChar char="•"/>
            </a:pPr>
            <a:r>
              <a:rPr lang="zh-CN" altLang="en-US" sz="2400" dirty="0"/>
              <a:t>例</a:t>
            </a:r>
            <a:r>
              <a:rPr lang="en-US" altLang="zh-CN" sz="2400" dirty="0"/>
              <a:t>8-3</a:t>
            </a:r>
          </a:p>
        </p:txBody>
      </p:sp>
      <p:sp>
        <p:nvSpPr>
          <p:cNvPr id="3" name="星形: 四角 2">
            <a:extLst>
              <a:ext uri="{FF2B5EF4-FFF2-40B4-BE49-F238E27FC236}">
                <a16:creationId xmlns:a16="http://schemas.microsoft.com/office/drawing/2014/main" id="{C8B28D79-42D4-FBC4-4BC7-BC8EB5197ECE}"/>
              </a:ext>
            </a:extLst>
          </p:cNvPr>
          <p:cNvSpPr/>
          <p:nvPr/>
        </p:nvSpPr>
        <p:spPr>
          <a:xfrm>
            <a:off x="2351807" y="5677073"/>
            <a:ext cx="442127" cy="493003"/>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19035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04472" y="1314752"/>
            <a:ext cx="10783055"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虚函数（动态绑定的基础）</a:t>
            </a:r>
            <a:endParaRPr lang="en-US" altLang="zh-CN" sz="2400" dirty="0"/>
          </a:p>
          <a:p>
            <a:pPr marL="742950" lvl="1" indent="-285750">
              <a:lnSpc>
                <a:spcPct val="120000"/>
              </a:lnSpc>
              <a:buFont typeface="Arial" panose="020B0604020202020204" pitchFamily="34" charset="0"/>
              <a:buChar char="•"/>
            </a:pPr>
            <a:r>
              <a:rPr lang="zh-CN" altLang="en-US" sz="2400" dirty="0"/>
              <a:t>前提：非静态的成员函数</a:t>
            </a:r>
            <a:endParaRPr lang="en-US" altLang="zh-CN" sz="2400" dirty="0"/>
          </a:p>
          <a:p>
            <a:pPr marL="742950" lvl="1" indent="-285750">
              <a:lnSpc>
                <a:spcPct val="120000"/>
              </a:lnSpc>
              <a:buFont typeface="Arial" panose="020B0604020202020204" pitchFamily="34" charset="0"/>
              <a:buChar char="•"/>
            </a:pPr>
            <a:r>
              <a:rPr lang="en-US" altLang="zh-CN" sz="2400" dirty="0"/>
              <a:t>virtual </a:t>
            </a:r>
            <a:r>
              <a:rPr lang="zh-CN" altLang="en-US" sz="2400" dirty="0"/>
              <a:t>函数类型 函数名</a:t>
            </a:r>
            <a:r>
              <a:rPr lang="en-US" altLang="zh-CN" sz="2400" dirty="0"/>
              <a:t>(</a:t>
            </a:r>
            <a:r>
              <a:rPr lang="zh-CN" altLang="en-US" sz="2400" dirty="0"/>
              <a:t>形参表</a:t>
            </a:r>
            <a:r>
              <a:rPr lang="en-US" altLang="zh-CN" sz="2400" dirty="0"/>
              <a:t>);</a:t>
            </a:r>
          </a:p>
          <a:p>
            <a:pPr marL="742950" lvl="1" indent="-285750">
              <a:lnSpc>
                <a:spcPct val="120000"/>
              </a:lnSpc>
              <a:buFont typeface="Arial" panose="020B0604020202020204" pitchFamily="34" charset="0"/>
              <a:buChar char="•"/>
            </a:pPr>
            <a:r>
              <a:rPr lang="zh-CN" altLang="en-US" sz="2400" dirty="0"/>
              <a:t>注：</a:t>
            </a:r>
            <a:r>
              <a:rPr lang="en-US" altLang="zh-CN" sz="2400" b="1" dirty="0"/>
              <a:t>virtual</a:t>
            </a:r>
            <a:r>
              <a:rPr lang="zh-CN" altLang="en-US" sz="2400" b="1" dirty="0"/>
              <a:t>只能出现在类定义中的函数原型声明</a:t>
            </a:r>
            <a:r>
              <a:rPr lang="zh-CN" altLang="en-US" sz="2400" dirty="0"/>
              <a:t>中，而不能在成员函数实现的时候</a:t>
            </a:r>
            <a:endParaRPr lang="en-US" altLang="zh-CN" sz="2400" dirty="0"/>
          </a:p>
        </p:txBody>
      </p:sp>
      <p:sp>
        <p:nvSpPr>
          <p:cNvPr id="4" name="文本框 3">
            <a:extLst>
              <a:ext uri="{FF2B5EF4-FFF2-40B4-BE49-F238E27FC236}">
                <a16:creationId xmlns:a16="http://schemas.microsoft.com/office/drawing/2014/main" id="{67A6EF32-BD34-EE37-E398-FCF5F18012FF}"/>
              </a:ext>
            </a:extLst>
          </p:cNvPr>
          <p:cNvSpPr txBox="1"/>
          <p:nvPr/>
        </p:nvSpPr>
        <p:spPr>
          <a:xfrm>
            <a:off x="704471" y="3962822"/>
            <a:ext cx="10783055" cy="227010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类型兼容规则：</a:t>
            </a:r>
            <a:endParaRPr lang="en-US" altLang="zh-CN" sz="2400" dirty="0"/>
          </a:p>
          <a:p>
            <a:pPr marL="742950" lvl="1" indent="-285750">
              <a:lnSpc>
                <a:spcPct val="120000"/>
              </a:lnSpc>
              <a:buFont typeface="Arial" panose="020B0604020202020204" pitchFamily="34" charset="0"/>
              <a:buChar char="•"/>
            </a:pPr>
            <a:r>
              <a:rPr lang="zh-CN" altLang="en-US" sz="2400" dirty="0"/>
              <a:t>派生类的对象可以隐含转换为基类对象；</a:t>
            </a:r>
            <a:endParaRPr lang="en-US" altLang="zh-CN" sz="2400" dirty="0"/>
          </a:p>
          <a:p>
            <a:pPr marL="742950" lvl="1" indent="-285750">
              <a:lnSpc>
                <a:spcPct val="120000"/>
              </a:lnSpc>
              <a:buFont typeface="Arial" panose="020B0604020202020204" pitchFamily="34" charset="0"/>
              <a:buChar char="•"/>
            </a:pPr>
            <a:r>
              <a:rPr lang="zh-CN" altLang="en-US" sz="2400" dirty="0"/>
              <a:t>派生类的对象可以初始化基类的引用；</a:t>
            </a:r>
            <a:endParaRPr lang="en-US" altLang="zh-CN" sz="2400" dirty="0"/>
          </a:p>
          <a:p>
            <a:pPr marL="742950" lvl="1" indent="-285750">
              <a:lnSpc>
                <a:spcPct val="120000"/>
              </a:lnSpc>
              <a:buFont typeface="Arial" panose="020B0604020202020204" pitchFamily="34" charset="0"/>
              <a:buChar char="•"/>
            </a:pPr>
            <a:r>
              <a:rPr lang="zh-CN" altLang="en-US" sz="2400" dirty="0"/>
              <a:t>派生类的指针可以隐含转换为基类的指针；</a:t>
            </a:r>
            <a:endParaRPr lang="en-US" altLang="zh-CN" sz="2400" dirty="0"/>
          </a:p>
          <a:p>
            <a:pPr>
              <a:lnSpc>
                <a:spcPct val="120000"/>
              </a:lnSpc>
            </a:pPr>
            <a:r>
              <a:rPr lang="zh-CN" altLang="en-US" sz="2400" dirty="0"/>
              <a:t>替代之后，派生类对象可作为基类的对象使用，但</a:t>
            </a:r>
            <a:r>
              <a:rPr lang="zh-CN" altLang="en-US" sz="2400" b="1" dirty="0"/>
              <a:t>只能使用从基类继承的成员</a:t>
            </a:r>
            <a:endParaRPr lang="en-US" altLang="zh-CN" sz="2400" b="1" dirty="0"/>
          </a:p>
        </p:txBody>
      </p:sp>
    </p:spTree>
    <p:extLst>
      <p:ext uri="{BB962C8B-B14F-4D97-AF65-F5344CB8AC3E}">
        <p14:creationId xmlns:p14="http://schemas.microsoft.com/office/powerpoint/2010/main" val="118344780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04472" y="1314752"/>
            <a:ext cx="10783055" cy="4926733"/>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派生类的构造和析构函数</a:t>
            </a:r>
            <a:endParaRPr lang="en-US" altLang="zh-CN" sz="2400" dirty="0"/>
          </a:p>
          <a:p>
            <a:pPr marL="742950" lvl="1" indent="-285750">
              <a:lnSpc>
                <a:spcPct val="120000"/>
              </a:lnSpc>
              <a:buFont typeface="Arial" panose="020B0604020202020204" pitchFamily="34" charset="0"/>
              <a:buChar char="•"/>
            </a:pPr>
            <a:r>
              <a:rPr lang="zh-CN" altLang="en-US" sz="2400" dirty="0"/>
              <a:t>构造：</a:t>
            </a:r>
            <a:endParaRPr lang="en-US" altLang="zh-CN" sz="2400" dirty="0"/>
          </a:p>
          <a:p>
            <a:pPr marL="1200150" lvl="2" indent="-285750">
              <a:lnSpc>
                <a:spcPct val="120000"/>
              </a:lnSpc>
              <a:buFont typeface="Arial" panose="020B0604020202020204" pitchFamily="34" charset="0"/>
              <a:buChar char="•"/>
            </a:pPr>
            <a:r>
              <a:rPr lang="zh-CN" altLang="en-US" sz="2400" dirty="0"/>
              <a:t>由于不继承构造，所以派生类要对 基类的成员对象 </a:t>
            </a:r>
            <a:r>
              <a:rPr lang="en-US" altLang="zh-CN" sz="2400" dirty="0"/>
              <a:t>+ </a:t>
            </a:r>
            <a:r>
              <a:rPr lang="zh-CN" altLang="en-US" sz="2400" dirty="0"/>
              <a:t>新增成员对象 进行初始化</a:t>
            </a:r>
            <a:endParaRPr lang="en-US" altLang="zh-CN" sz="2400" dirty="0"/>
          </a:p>
          <a:p>
            <a:pPr marL="1200150" lvl="2" indent="-285750">
              <a:lnSpc>
                <a:spcPct val="120000"/>
              </a:lnSpc>
              <a:buFont typeface="Arial" panose="020B0604020202020204" pitchFamily="34" charset="0"/>
              <a:buChar char="•"/>
            </a:pPr>
            <a:r>
              <a:rPr lang="zh-CN" altLang="en-US" sz="2400" dirty="0"/>
              <a:t>构造顺序：调用基类构造；按照构造初始化列表中指定的方式初始化派生类新增成员；执行派生类构造函数体</a:t>
            </a:r>
            <a:endParaRPr lang="en-US" altLang="zh-CN" sz="2400" dirty="0"/>
          </a:p>
          <a:p>
            <a:pPr marL="742950" lvl="1" indent="-285750">
              <a:lnSpc>
                <a:spcPct val="120000"/>
              </a:lnSpc>
              <a:buFont typeface="Arial" panose="020B0604020202020204" pitchFamily="34" charset="0"/>
              <a:buChar char="•"/>
            </a:pPr>
            <a:r>
              <a:rPr lang="zh-CN" altLang="en-US" sz="2400" dirty="0"/>
              <a:t>复制构造：如果没写，编译器自动生成，先调用基类的复制构造，然后再复制新增成员；如果想写，派生类需要为基类复制构造传递参数</a:t>
            </a:r>
            <a:endParaRPr lang="en-US" altLang="zh-CN" sz="2400" dirty="0"/>
          </a:p>
          <a:p>
            <a:pPr marL="742950" lvl="1" indent="-285750">
              <a:lnSpc>
                <a:spcPct val="120000"/>
              </a:lnSpc>
              <a:buFont typeface="Arial" panose="020B0604020202020204" pitchFamily="34" charset="0"/>
              <a:buChar char="•"/>
            </a:pPr>
            <a:r>
              <a:rPr lang="zh-CN" altLang="en-US" sz="2400" dirty="0"/>
              <a:t>析构：系统会自动调用基类及其对象成员的析构函数，进行清理，执行次序与构造函数正好相反。</a:t>
            </a:r>
            <a:endParaRPr lang="en-US" altLang="zh-CN" sz="2400" dirty="0"/>
          </a:p>
          <a:p>
            <a:pPr marL="742950" lvl="1" indent="-285750">
              <a:lnSpc>
                <a:spcPct val="120000"/>
              </a:lnSpc>
              <a:buFont typeface="Arial" panose="020B0604020202020204" pitchFamily="34" charset="0"/>
              <a:buChar char="•"/>
            </a:pPr>
            <a:r>
              <a:rPr lang="en-US" altLang="zh-CN" sz="2400" dirty="0"/>
              <a:t>delete: </a:t>
            </a:r>
            <a:r>
              <a:rPr lang="zh-CN" altLang="en-US" sz="2400" dirty="0"/>
              <a:t>禁止默认构造函数或删除复制构造以阻止复制</a:t>
            </a:r>
            <a:endParaRPr lang="en-US" altLang="zh-CN" sz="2400" dirty="0"/>
          </a:p>
        </p:txBody>
      </p:sp>
    </p:spTree>
    <p:extLst>
      <p:ext uri="{BB962C8B-B14F-4D97-AF65-F5344CB8AC3E}">
        <p14:creationId xmlns:p14="http://schemas.microsoft.com/office/powerpoint/2010/main" val="249690798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04472" y="1559556"/>
            <a:ext cx="10783055" cy="404033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派生类成员的标识与访问（唯一标识问题，成员本身属性问题）</a:t>
            </a:r>
            <a:endParaRPr lang="en-US" altLang="zh-CN" sz="2400" dirty="0"/>
          </a:p>
          <a:p>
            <a:pPr marL="742950" lvl="1" indent="-285750">
              <a:lnSpc>
                <a:spcPct val="120000"/>
              </a:lnSpc>
              <a:buFont typeface="Arial" panose="020B0604020202020204" pitchFamily="34" charset="0"/>
              <a:buChar char="•"/>
            </a:pPr>
            <a:r>
              <a:rPr lang="zh-CN" altLang="en-US" sz="2400" dirty="0"/>
              <a:t>作用域分辨符</a:t>
            </a:r>
            <a:r>
              <a:rPr lang="en-US" altLang="zh-CN" sz="2400" dirty="0"/>
              <a:t>::</a:t>
            </a:r>
            <a:r>
              <a:rPr lang="zh-CN" altLang="en-US" sz="2400" dirty="0"/>
              <a:t>，限定要访问成员所属的类</a:t>
            </a:r>
            <a:endParaRPr lang="en-US" altLang="zh-CN" sz="2400" dirty="0"/>
          </a:p>
          <a:p>
            <a:pPr marL="742950" lvl="1" indent="-285750">
              <a:lnSpc>
                <a:spcPct val="120000"/>
              </a:lnSpc>
              <a:buFont typeface="Arial" panose="020B0604020202020204" pitchFamily="34" charset="0"/>
              <a:buChar char="•"/>
            </a:pPr>
            <a:r>
              <a:rPr lang="zh-CN" altLang="en-US" sz="2400" dirty="0"/>
              <a:t>隐藏规则：</a:t>
            </a:r>
            <a:endParaRPr lang="en-US" altLang="zh-CN" sz="2400" dirty="0"/>
          </a:p>
          <a:p>
            <a:pPr marL="1200150" lvl="2" indent="-285750">
              <a:lnSpc>
                <a:spcPct val="120000"/>
              </a:lnSpc>
              <a:buFont typeface="Arial" panose="020B0604020202020204" pitchFamily="34" charset="0"/>
              <a:buChar char="•"/>
            </a:pPr>
            <a:r>
              <a:rPr lang="zh-CN" altLang="en-US" sz="2400" dirty="0"/>
              <a:t>标识符，外层声明，内层没有，该标识符在内层可见</a:t>
            </a:r>
            <a:endParaRPr lang="en-US" altLang="zh-CN" sz="2400" dirty="0"/>
          </a:p>
          <a:p>
            <a:pPr marL="1200150" lvl="2" indent="-285750">
              <a:lnSpc>
                <a:spcPct val="120000"/>
              </a:lnSpc>
              <a:buFont typeface="Arial" panose="020B0604020202020204" pitchFamily="34" charset="0"/>
              <a:buChar char="•"/>
            </a:pPr>
            <a:r>
              <a:rPr lang="zh-CN" altLang="en-US" sz="2400" dirty="0"/>
              <a:t>如果内层声明相同标识符，则外层在内层不可见</a:t>
            </a:r>
            <a:endParaRPr lang="en-US" altLang="zh-CN" sz="2400" dirty="0"/>
          </a:p>
          <a:p>
            <a:pPr marL="742950" lvl="1" indent="-285750">
              <a:lnSpc>
                <a:spcPct val="120000"/>
              </a:lnSpc>
              <a:buFont typeface="Arial" panose="020B0604020202020204" pitchFamily="34" charset="0"/>
              <a:buChar char="•"/>
            </a:pPr>
            <a:r>
              <a:rPr lang="zh-CN" altLang="en-US" sz="2400" dirty="0"/>
              <a:t>对于派生来说：</a:t>
            </a:r>
            <a:endParaRPr lang="en-US" altLang="zh-CN" sz="2400" dirty="0"/>
          </a:p>
          <a:p>
            <a:pPr marL="1200150" lvl="2" indent="-285750">
              <a:lnSpc>
                <a:spcPct val="120000"/>
              </a:lnSpc>
              <a:buFont typeface="Arial" panose="020B0604020202020204" pitchFamily="34" charset="0"/>
              <a:buChar char="•"/>
            </a:pPr>
            <a:r>
              <a:rPr lang="zh-CN" altLang="en-US" sz="2400" dirty="0"/>
              <a:t>派生类在内层，所以派生类中与基类同名的新函数，即使函数参数表不同，会把从基类继承的所有重载形式</a:t>
            </a:r>
            <a:r>
              <a:rPr lang="zh-CN" altLang="en-US" sz="2400" b="1" dirty="0"/>
              <a:t>都给隐藏</a:t>
            </a:r>
            <a:r>
              <a:rPr lang="zh-CN" altLang="en-US" sz="2400" dirty="0"/>
              <a:t>了</a:t>
            </a:r>
            <a:endParaRPr lang="en-US" altLang="zh-CN" sz="2400" dirty="0"/>
          </a:p>
          <a:p>
            <a:pPr marL="1200150" lvl="2" indent="-285750">
              <a:lnSpc>
                <a:spcPct val="120000"/>
              </a:lnSpc>
              <a:buFont typeface="Arial" panose="020B0604020202020204" pitchFamily="34" charset="0"/>
              <a:buChar char="•"/>
            </a:pPr>
            <a:r>
              <a:rPr lang="zh-CN" altLang="en-US" sz="2400" dirty="0"/>
              <a:t>如果要访问被隐藏的成员，需使用作用域分辨符和基类名来限定</a:t>
            </a:r>
            <a:endParaRPr lang="en-US" altLang="zh-CN" sz="2400" dirty="0"/>
          </a:p>
        </p:txBody>
      </p:sp>
    </p:spTree>
    <p:extLst>
      <p:ext uri="{BB962C8B-B14F-4D97-AF65-F5344CB8AC3E}">
        <p14:creationId xmlns:p14="http://schemas.microsoft.com/office/powerpoint/2010/main" val="427539232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2</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457011"/>
            <a:ext cx="10355518"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符号常量：在声明时一定要初始化，在程序中间</a:t>
            </a:r>
            <a:r>
              <a:rPr lang="zh-CN" altLang="en-US" sz="2400" b="1" dirty="0"/>
              <a:t>不能改变其值</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52454" y="2474547"/>
            <a:ext cx="10355519" cy="138371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逗号运算和逗号表达式；</a:t>
            </a:r>
            <a:endParaRPr lang="en-US" altLang="zh-CN" sz="2400" dirty="0"/>
          </a:p>
          <a:p>
            <a:pPr marL="285750" indent="-285750">
              <a:lnSpc>
                <a:spcPct val="120000"/>
              </a:lnSpc>
              <a:buFont typeface="Arial" panose="020B0604020202020204" pitchFamily="34" charset="0"/>
              <a:buChar char="•"/>
            </a:pPr>
            <a:r>
              <a:rPr lang="zh-CN" altLang="en-US" sz="2400" dirty="0"/>
              <a:t>条件运算符和条件表达式；</a:t>
            </a:r>
            <a:endParaRPr lang="en-US" altLang="zh-CN" sz="2400" dirty="0"/>
          </a:p>
          <a:p>
            <a:pPr marL="285750" indent="-285750">
              <a:lnSpc>
                <a:spcPct val="120000"/>
              </a:lnSpc>
              <a:buFont typeface="Arial" panose="020B0604020202020204" pitchFamily="34" charset="0"/>
              <a:buChar char="•"/>
            </a:pPr>
            <a:r>
              <a:rPr lang="en-US" altLang="zh-CN" sz="2400" dirty="0" err="1"/>
              <a:t>sizeof</a:t>
            </a:r>
            <a:r>
              <a:rPr lang="zh-CN" altLang="en-US" sz="2400" dirty="0"/>
              <a:t>运算符：计算某种类型的对象在</a:t>
            </a:r>
            <a:r>
              <a:rPr lang="zh-CN" altLang="en-US" sz="2400" b="1" dirty="0"/>
              <a:t>内存中所占的字节数</a:t>
            </a:r>
          </a:p>
        </p:txBody>
      </p:sp>
      <p:sp>
        <p:nvSpPr>
          <p:cNvPr id="5" name="文本框 4">
            <a:extLst>
              <a:ext uri="{FF2B5EF4-FFF2-40B4-BE49-F238E27FC236}">
                <a16:creationId xmlns:a16="http://schemas.microsoft.com/office/drawing/2014/main" id="{FC496D89-D3D5-7770-A033-A4DCE6C45B06}"/>
              </a:ext>
            </a:extLst>
          </p:cNvPr>
          <p:cNvSpPr txBox="1"/>
          <p:nvPr/>
        </p:nvSpPr>
        <p:spPr>
          <a:xfrm>
            <a:off x="752453" y="4381044"/>
            <a:ext cx="10355519" cy="94051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混合运算时数据类型的转换：隐含转换（算术</a:t>
            </a:r>
            <a:r>
              <a:rPr lang="en-US" altLang="zh-CN" sz="2400" dirty="0"/>
              <a:t>/</a:t>
            </a:r>
            <a:r>
              <a:rPr lang="zh-CN" altLang="en-US" sz="2400" dirty="0"/>
              <a:t>关系：低</a:t>
            </a:r>
            <a:r>
              <a:rPr lang="en-US" altLang="zh-CN" sz="2400" dirty="0"/>
              <a:t>-&gt;</a:t>
            </a:r>
            <a:r>
              <a:rPr lang="zh-CN" altLang="en-US" sz="2400" dirty="0"/>
              <a:t>高），显示转换（</a:t>
            </a:r>
            <a:r>
              <a:rPr lang="en-US" altLang="zh-CN" sz="2400" dirty="0" err="1"/>
              <a:t>static_cast</a:t>
            </a:r>
            <a:r>
              <a:rPr lang="en-US" altLang="zh-CN" sz="2400" dirty="0"/>
              <a:t>, </a:t>
            </a:r>
            <a:r>
              <a:rPr lang="en-US" altLang="zh-CN" sz="2400" dirty="0" err="1"/>
              <a:t>reinterpret_cast</a:t>
            </a:r>
            <a:r>
              <a:rPr lang="en-US" altLang="zh-CN" sz="2400" dirty="0"/>
              <a:t>, </a:t>
            </a:r>
            <a:r>
              <a:rPr lang="en-US" altLang="zh-CN" sz="2400" dirty="0" err="1"/>
              <a:t>dynamic_cast</a:t>
            </a:r>
            <a:r>
              <a:rPr lang="zh-CN" altLang="en-US" sz="2400" dirty="0"/>
              <a:t>）</a:t>
            </a:r>
          </a:p>
        </p:txBody>
      </p:sp>
    </p:spTree>
    <p:extLst>
      <p:ext uri="{BB962C8B-B14F-4D97-AF65-F5344CB8AC3E}">
        <p14:creationId xmlns:p14="http://schemas.microsoft.com/office/powerpoint/2010/main" val="8660465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04471" y="1357212"/>
            <a:ext cx="10783055"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运行时多态的条件：</a:t>
            </a:r>
            <a:endParaRPr lang="en-US" altLang="zh-CN" sz="2400" dirty="0"/>
          </a:p>
          <a:p>
            <a:pPr marL="742950" lvl="1" indent="-285750">
              <a:lnSpc>
                <a:spcPct val="120000"/>
              </a:lnSpc>
              <a:buFont typeface="Arial" panose="020B0604020202020204" pitchFamily="34" charset="0"/>
              <a:buChar char="•"/>
            </a:pPr>
            <a:r>
              <a:rPr lang="zh-CN" altLang="en-US" sz="2400" dirty="0"/>
              <a:t>满足类型兼容规则</a:t>
            </a:r>
            <a:endParaRPr lang="en-US" altLang="zh-CN" sz="2400" dirty="0"/>
          </a:p>
          <a:p>
            <a:pPr marL="742950" lvl="1" indent="-285750">
              <a:lnSpc>
                <a:spcPct val="120000"/>
              </a:lnSpc>
              <a:buFont typeface="Arial" panose="020B0604020202020204" pitchFamily="34" charset="0"/>
              <a:buChar char="•"/>
            </a:pPr>
            <a:r>
              <a:rPr lang="zh-CN" altLang="en-US" sz="2400" dirty="0"/>
              <a:t>声明虚函数</a:t>
            </a:r>
            <a:endParaRPr lang="en-US" altLang="zh-CN" sz="2400" dirty="0"/>
          </a:p>
          <a:p>
            <a:pPr marL="742950" lvl="1" indent="-285750">
              <a:lnSpc>
                <a:spcPct val="120000"/>
              </a:lnSpc>
              <a:buFont typeface="Arial" panose="020B0604020202020204" pitchFamily="34" charset="0"/>
              <a:buChar char="•"/>
            </a:pPr>
            <a:r>
              <a:rPr lang="zh-CN" altLang="en-US" sz="2400" dirty="0"/>
              <a:t>由成员函数来调用或通过指针、引用来访问虚函数</a:t>
            </a:r>
            <a:endParaRPr lang="en-US" altLang="zh-CN" sz="2400" dirty="0"/>
          </a:p>
          <a:p>
            <a:pPr lvl="1">
              <a:lnSpc>
                <a:spcPct val="120000"/>
              </a:lnSpc>
            </a:pPr>
            <a:r>
              <a:rPr lang="zh-CN" altLang="en-US" sz="2400" dirty="0"/>
              <a:t>例</a:t>
            </a:r>
            <a:r>
              <a:rPr lang="en-US" altLang="zh-CN" sz="2400" dirty="0"/>
              <a:t>8-4</a:t>
            </a:r>
            <a:r>
              <a:rPr lang="zh-CN" altLang="en-US" sz="2400" dirty="0"/>
              <a:t>体现了以上</a:t>
            </a:r>
            <a:r>
              <a:rPr lang="en-US" altLang="zh-CN" sz="2400" dirty="0"/>
              <a:t>3</a:t>
            </a:r>
            <a:r>
              <a:rPr lang="zh-CN" altLang="en-US" sz="2400" dirty="0"/>
              <a:t>个条件</a:t>
            </a:r>
            <a:endParaRPr lang="en-US" altLang="zh-CN" sz="2400" dirty="0"/>
          </a:p>
        </p:txBody>
      </p:sp>
      <p:sp>
        <p:nvSpPr>
          <p:cNvPr id="3" name="文本框 2">
            <a:extLst>
              <a:ext uri="{FF2B5EF4-FFF2-40B4-BE49-F238E27FC236}">
                <a16:creationId xmlns:a16="http://schemas.microsoft.com/office/drawing/2014/main" id="{3DC3BF3F-D1F1-7D95-3B8B-CEB47D300FE4}"/>
              </a:ext>
            </a:extLst>
          </p:cNvPr>
          <p:cNvSpPr txBox="1"/>
          <p:nvPr/>
        </p:nvSpPr>
        <p:spPr>
          <a:xfrm>
            <a:off x="704471" y="3897018"/>
            <a:ext cx="10783055" cy="94051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派生类可不显式给出虚函数声明，编译器会根据规则判断：</a:t>
            </a:r>
            <a:endParaRPr lang="en-US" altLang="zh-CN" sz="2400" dirty="0"/>
          </a:p>
          <a:p>
            <a:pPr marL="742950" lvl="1" indent="-285750">
              <a:lnSpc>
                <a:spcPct val="120000"/>
              </a:lnSpc>
              <a:buFont typeface="Arial" panose="020B0604020202020204" pitchFamily="34" charset="0"/>
              <a:buChar char="•"/>
            </a:pPr>
            <a:r>
              <a:rPr lang="zh-CN" altLang="en-US" sz="2400" dirty="0"/>
              <a:t>名字、参数个数、类型、返回值要相同</a:t>
            </a:r>
            <a:endParaRPr lang="en-US" altLang="zh-CN" sz="2400" dirty="0"/>
          </a:p>
        </p:txBody>
      </p:sp>
      <p:sp>
        <p:nvSpPr>
          <p:cNvPr id="4" name="文本框 3">
            <a:extLst>
              <a:ext uri="{FF2B5EF4-FFF2-40B4-BE49-F238E27FC236}">
                <a16:creationId xmlns:a16="http://schemas.microsoft.com/office/drawing/2014/main" id="{7E545D23-55B4-BE8B-BA23-6CE691CE23D8}"/>
              </a:ext>
            </a:extLst>
          </p:cNvPr>
          <p:cNvSpPr txBox="1"/>
          <p:nvPr/>
        </p:nvSpPr>
        <p:spPr>
          <a:xfrm>
            <a:off x="704470" y="5109794"/>
            <a:ext cx="10783055"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若</a:t>
            </a:r>
            <a:r>
              <a:rPr lang="zh-CN" altLang="en-US" sz="2400" b="1" dirty="0"/>
              <a:t>派生类需要修改基类的行为，应该将基类相应的函数声明为虚函数</a:t>
            </a:r>
            <a:endParaRPr lang="en-US" altLang="zh-CN" sz="2400" b="1" dirty="0"/>
          </a:p>
        </p:txBody>
      </p:sp>
    </p:spTree>
    <p:extLst>
      <p:ext uri="{BB962C8B-B14F-4D97-AF65-F5344CB8AC3E}">
        <p14:creationId xmlns:p14="http://schemas.microsoft.com/office/powerpoint/2010/main" val="35109059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04471" y="1357212"/>
            <a:ext cx="10783055"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en-US" altLang="zh-CN" sz="2400" dirty="0"/>
              <a:t>final: </a:t>
            </a:r>
            <a:r>
              <a:rPr lang="zh-CN" altLang="en-US" sz="2400" dirty="0"/>
              <a:t>不能被覆盖</a:t>
            </a:r>
            <a:endParaRPr lang="en-US" altLang="zh-CN" sz="2400" dirty="0"/>
          </a:p>
          <a:p>
            <a:pPr marL="285750" indent="-285750">
              <a:lnSpc>
                <a:spcPct val="120000"/>
              </a:lnSpc>
              <a:buFont typeface="Arial" panose="020B0604020202020204" pitchFamily="34" charset="0"/>
              <a:buChar char="•"/>
            </a:pPr>
            <a:r>
              <a:rPr lang="en-US" altLang="zh-CN" sz="2400" dirty="0"/>
              <a:t>override: </a:t>
            </a:r>
            <a:r>
              <a:rPr lang="zh-CN" altLang="en-US" sz="2400" dirty="0"/>
              <a:t>说明派生类中的虚函数，如果没覆盖，编译器报错</a:t>
            </a:r>
            <a:endParaRPr lang="en-US" altLang="zh-CN" sz="2400" dirty="0"/>
          </a:p>
        </p:txBody>
      </p:sp>
      <p:sp>
        <p:nvSpPr>
          <p:cNvPr id="3" name="文本框 2">
            <a:extLst>
              <a:ext uri="{FF2B5EF4-FFF2-40B4-BE49-F238E27FC236}">
                <a16:creationId xmlns:a16="http://schemas.microsoft.com/office/drawing/2014/main" id="{3DC3BF3F-D1F1-7D95-3B8B-CEB47D300FE4}"/>
              </a:ext>
            </a:extLst>
          </p:cNvPr>
          <p:cNvSpPr txBox="1"/>
          <p:nvPr/>
        </p:nvSpPr>
        <p:spPr>
          <a:xfrm>
            <a:off x="704469" y="2496792"/>
            <a:ext cx="10783055" cy="271074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虚析构函数（没有虚构造）</a:t>
            </a:r>
            <a:endParaRPr lang="en-US" altLang="zh-CN" sz="2400" dirty="0"/>
          </a:p>
          <a:p>
            <a:pPr marL="742950" lvl="1" indent="-285750">
              <a:lnSpc>
                <a:spcPct val="120000"/>
              </a:lnSpc>
              <a:buFont typeface="Arial" panose="020B0604020202020204" pitchFamily="34" charset="0"/>
              <a:buChar char="•"/>
            </a:pPr>
            <a:r>
              <a:rPr lang="zh-CN" altLang="en-US" sz="2400" dirty="0"/>
              <a:t>如果一个类的析构函数是虚函数，那么，由它派生而来的所有子类的析构函数也是虚函数</a:t>
            </a:r>
            <a:endParaRPr lang="en-US" altLang="zh-CN" sz="2400" dirty="0"/>
          </a:p>
          <a:p>
            <a:pPr marL="742950" lvl="1" indent="-285750">
              <a:lnSpc>
                <a:spcPct val="120000"/>
              </a:lnSpc>
              <a:buFont typeface="Arial" panose="020B0604020202020204" pitchFamily="34" charset="0"/>
              <a:buChar char="•"/>
            </a:pPr>
            <a:r>
              <a:rPr lang="zh-CN" altLang="en-US" sz="2400" dirty="0"/>
              <a:t>虚析构函数是为了使用指针、引用时可以进行动态绑定，保证基类类型的指针能够调用适当的析构函数对不同的对象进行清理工作</a:t>
            </a:r>
            <a:endParaRPr lang="en-US" altLang="zh-CN" sz="2400" dirty="0"/>
          </a:p>
          <a:p>
            <a:pPr marL="742950" lvl="1" indent="-285750">
              <a:lnSpc>
                <a:spcPct val="120000"/>
              </a:lnSpc>
              <a:buFont typeface="Arial" panose="020B0604020202020204" pitchFamily="34" charset="0"/>
              <a:buChar char="•"/>
            </a:pPr>
            <a:r>
              <a:rPr lang="zh-CN" altLang="en-US" sz="2400" dirty="0"/>
              <a:t>例</a:t>
            </a:r>
            <a:r>
              <a:rPr lang="en-US" altLang="zh-CN" sz="2400" dirty="0"/>
              <a:t>8-5 </a:t>
            </a:r>
          </a:p>
        </p:txBody>
      </p:sp>
    </p:spTree>
    <p:extLst>
      <p:ext uri="{BB962C8B-B14F-4D97-AF65-F5344CB8AC3E}">
        <p14:creationId xmlns:p14="http://schemas.microsoft.com/office/powerpoint/2010/main" val="2808568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8</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34131" y="1713021"/>
            <a:ext cx="10783055" cy="227010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纯虚函数和抽象类</a:t>
            </a:r>
            <a:endParaRPr lang="en-US" altLang="zh-CN" sz="2400" dirty="0"/>
          </a:p>
          <a:p>
            <a:pPr marL="742950" lvl="1" indent="-285750">
              <a:lnSpc>
                <a:spcPct val="120000"/>
              </a:lnSpc>
              <a:buFont typeface="Arial" panose="020B0604020202020204" pitchFamily="34" charset="0"/>
              <a:buChar char="•"/>
            </a:pPr>
            <a:r>
              <a:rPr lang="zh-CN" altLang="en-US" sz="2400" dirty="0"/>
              <a:t>纯虚函数</a:t>
            </a:r>
            <a:r>
              <a:rPr lang="en-US" altLang="zh-CN" sz="2400" dirty="0"/>
              <a:t>: virtual </a:t>
            </a:r>
            <a:r>
              <a:rPr lang="zh-CN" altLang="en-US" sz="2400" dirty="0"/>
              <a:t>函数类型 函数名</a:t>
            </a:r>
            <a:r>
              <a:rPr lang="en-US" altLang="zh-CN" sz="2400" dirty="0"/>
              <a:t>(</a:t>
            </a:r>
            <a:r>
              <a:rPr lang="zh-CN" altLang="en-US" sz="2400" dirty="0"/>
              <a:t>参数表</a:t>
            </a:r>
            <a:r>
              <a:rPr lang="en-US" altLang="zh-CN" sz="2400" dirty="0"/>
              <a:t>) = 0</a:t>
            </a:r>
          </a:p>
          <a:p>
            <a:pPr marL="742950" lvl="1" indent="-285750">
              <a:lnSpc>
                <a:spcPct val="120000"/>
              </a:lnSpc>
              <a:buFont typeface="Arial" panose="020B0604020202020204" pitchFamily="34" charset="0"/>
              <a:buChar char="•"/>
            </a:pPr>
            <a:r>
              <a:rPr lang="zh-CN" altLang="en-US" sz="2400" dirty="0"/>
              <a:t>声明为纯虚函数</a:t>
            </a:r>
            <a:r>
              <a:rPr lang="zh-CN" altLang="en-US" sz="2400"/>
              <a:t>后，基类就</a:t>
            </a:r>
            <a:r>
              <a:rPr lang="zh-CN" altLang="en-US" sz="2400" dirty="0"/>
              <a:t>可以不再给出函数的实现部分（析构除外）</a:t>
            </a:r>
            <a:endParaRPr lang="en-US" altLang="zh-CN" sz="2400" dirty="0"/>
          </a:p>
          <a:p>
            <a:pPr marL="742950" lvl="1" indent="-285750">
              <a:lnSpc>
                <a:spcPct val="120000"/>
              </a:lnSpc>
              <a:buFont typeface="Arial" panose="020B0604020202020204" pitchFamily="34" charset="0"/>
              <a:buChar char="•"/>
            </a:pPr>
            <a:r>
              <a:rPr lang="zh-CN" altLang="en-US" sz="2400" dirty="0"/>
              <a:t>抽象类：带有纯虚函数的类（</a:t>
            </a:r>
            <a:r>
              <a:rPr lang="zh-CN" altLang="en-US" sz="2400" b="1" dirty="0"/>
              <a:t>不能实例化！！！</a:t>
            </a:r>
            <a:r>
              <a:rPr lang="zh-CN" altLang="en-US" sz="2400" dirty="0"/>
              <a:t>但可以定义一个抽象类的指针和引用）</a:t>
            </a:r>
            <a:endParaRPr lang="en-US" altLang="zh-CN" sz="2400" dirty="0"/>
          </a:p>
        </p:txBody>
      </p:sp>
      <p:sp>
        <p:nvSpPr>
          <p:cNvPr id="4" name="文本框 3">
            <a:extLst>
              <a:ext uri="{FF2B5EF4-FFF2-40B4-BE49-F238E27FC236}">
                <a16:creationId xmlns:a16="http://schemas.microsoft.com/office/drawing/2014/main" id="{7FC108A5-A7B1-075E-5FA0-8F1EA8A2C628}"/>
              </a:ext>
            </a:extLst>
          </p:cNvPr>
          <p:cNvSpPr txBox="1"/>
          <p:nvPr/>
        </p:nvSpPr>
        <p:spPr>
          <a:xfrm>
            <a:off x="634131" y="4238440"/>
            <a:ext cx="10783055" cy="494751"/>
          </a:xfrm>
          <a:prstGeom prst="rect">
            <a:avLst/>
          </a:prstGeom>
          <a:noFill/>
          <a:ln>
            <a:solidFill>
              <a:schemeClr val="accent1"/>
            </a:solidFill>
          </a:ln>
        </p:spPr>
        <p:txBody>
          <a:bodyPr wrap="square" rtlCol="0">
            <a:spAutoFit/>
          </a:bodyPr>
          <a:lstStyle/>
          <a:p>
            <a:pPr marL="342900" indent="-342900">
              <a:lnSpc>
                <a:spcPct val="120000"/>
              </a:lnSpc>
              <a:buFont typeface="Arial" panose="020B0604020202020204" pitchFamily="34" charset="0"/>
              <a:buChar char="•"/>
            </a:pPr>
            <a:r>
              <a:rPr lang="zh-CN" altLang="en-US" sz="2400" dirty="0"/>
              <a:t>运行时类型识别</a:t>
            </a:r>
            <a:r>
              <a:rPr lang="en-US" altLang="zh-CN" sz="2400" dirty="0" err="1"/>
              <a:t>dynamic_cast</a:t>
            </a:r>
            <a:endParaRPr lang="en-US" altLang="zh-CN" sz="2400" dirty="0"/>
          </a:p>
        </p:txBody>
      </p:sp>
    </p:spTree>
    <p:extLst>
      <p:ext uri="{BB962C8B-B14F-4D97-AF65-F5344CB8AC3E}">
        <p14:creationId xmlns:p14="http://schemas.microsoft.com/office/powerpoint/2010/main" val="317800609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9</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34131" y="1713021"/>
            <a:ext cx="10783055"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模板与群体数据</a:t>
            </a:r>
            <a:endParaRPr lang="en-US" altLang="zh-CN" sz="2400" dirty="0"/>
          </a:p>
          <a:p>
            <a:pPr marL="742950" lvl="1" indent="-285750">
              <a:lnSpc>
                <a:spcPct val="120000"/>
              </a:lnSpc>
              <a:buFont typeface="Arial" panose="020B0604020202020204" pitchFamily="34" charset="0"/>
              <a:buChar char="•"/>
            </a:pPr>
            <a:r>
              <a:rPr lang="zh-CN" altLang="en-US" sz="2400" dirty="0"/>
              <a:t>线性群体（按位置排列有序）和非线性群体（不用位置顺序标识元素）</a:t>
            </a:r>
            <a:endParaRPr lang="en-US" altLang="zh-CN" sz="2400" dirty="0"/>
          </a:p>
        </p:txBody>
      </p:sp>
      <p:sp>
        <p:nvSpPr>
          <p:cNvPr id="2" name="文本框 1">
            <a:extLst>
              <a:ext uri="{FF2B5EF4-FFF2-40B4-BE49-F238E27FC236}">
                <a16:creationId xmlns:a16="http://schemas.microsoft.com/office/drawing/2014/main" id="{F0150642-3329-B90F-3557-F49EDBCAEA05}"/>
              </a:ext>
            </a:extLst>
          </p:cNvPr>
          <p:cNvSpPr txBox="1"/>
          <p:nvPr/>
        </p:nvSpPr>
        <p:spPr>
          <a:xfrm>
            <a:off x="634131" y="3143268"/>
            <a:ext cx="10783055" cy="271074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函数模板</a:t>
            </a:r>
            <a:endParaRPr lang="en-US" altLang="zh-CN" sz="2400" dirty="0"/>
          </a:p>
          <a:p>
            <a:pPr marL="742950" lvl="1" indent="-285750">
              <a:lnSpc>
                <a:spcPct val="120000"/>
              </a:lnSpc>
              <a:buFont typeface="Arial" panose="020B0604020202020204" pitchFamily="34" charset="0"/>
              <a:buChar char="•"/>
            </a:pPr>
            <a:r>
              <a:rPr lang="en-US" altLang="zh-CN" sz="2400" dirty="0"/>
              <a:t>template&lt;</a:t>
            </a:r>
            <a:r>
              <a:rPr lang="zh-CN" altLang="en-US" sz="2400" dirty="0"/>
              <a:t>模板参数表</a:t>
            </a:r>
            <a:r>
              <a:rPr lang="en-US" altLang="zh-CN" sz="2400" dirty="0"/>
              <a:t>&gt;</a:t>
            </a:r>
          </a:p>
          <a:p>
            <a:pPr marL="742950" lvl="1" indent="-285750">
              <a:lnSpc>
                <a:spcPct val="120000"/>
              </a:lnSpc>
              <a:buFont typeface="Arial" panose="020B0604020202020204" pitchFamily="34" charset="0"/>
              <a:buChar char="•"/>
            </a:pPr>
            <a:r>
              <a:rPr lang="zh-CN" altLang="en-US" sz="2400" dirty="0"/>
              <a:t>函数模板的实例化：</a:t>
            </a:r>
            <a:endParaRPr lang="en-US" altLang="zh-CN" sz="2400" dirty="0"/>
          </a:p>
          <a:p>
            <a:pPr marL="1200150" lvl="2" indent="-285750">
              <a:lnSpc>
                <a:spcPct val="120000"/>
              </a:lnSpc>
              <a:buFont typeface="Arial" panose="020B0604020202020204" pitchFamily="34" charset="0"/>
              <a:buChar char="•"/>
            </a:pPr>
            <a:r>
              <a:rPr lang="zh-CN" altLang="en-US" sz="2400" dirty="0"/>
              <a:t>函数模板本身在编译时不生成任何目标代码，只有模板生成的实例会生成目标代码，</a:t>
            </a:r>
            <a:r>
              <a:rPr lang="zh-CN" altLang="en-US" sz="2400" b="1" dirty="0"/>
              <a:t>多个源文件引用的函数模板，应当连函数体一同放在头文件中，不能仅放声明</a:t>
            </a:r>
            <a:r>
              <a:rPr lang="zh-CN" altLang="en-US" sz="2400" dirty="0"/>
              <a:t>。</a:t>
            </a:r>
            <a:endParaRPr lang="en-US" altLang="zh-CN" sz="2400" dirty="0"/>
          </a:p>
        </p:txBody>
      </p:sp>
      <p:sp>
        <p:nvSpPr>
          <p:cNvPr id="5" name="对话气泡: 圆角矩形 4">
            <a:extLst>
              <a:ext uri="{FF2B5EF4-FFF2-40B4-BE49-F238E27FC236}">
                <a16:creationId xmlns:a16="http://schemas.microsoft.com/office/drawing/2014/main" id="{906222A1-DCAD-F477-3424-7C09F41BB064}"/>
              </a:ext>
            </a:extLst>
          </p:cNvPr>
          <p:cNvSpPr/>
          <p:nvPr/>
        </p:nvSpPr>
        <p:spPr>
          <a:xfrm>
            <a:off x="4893547" y="3143268"/>
            <a:ext cx="3295860" cy="1177523"/>
          </a:xfrm>
          <a:prstGeom prst="wedgeRoundRectCallout">
            <a:avLst>
              <a:gd name="adj1" fmla="val -59520"/>
              <a:gd name="adj2" fmla="val 1180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逗号分隔的模板参数：</a:t>
            </a:r>
            <a:endParaRPr lang="en-US" altLang="zh-CN" dirty="0"/>
          </a:p>
          <a:p>
            <a:pPr algn="ctr"/>
            <a:r>
              <a:rPr lang="en-US" altLang="zh-CN" dirty="0"/>
              <a:t>1. class/</a:t>
            </a:r>
            <a:r>
              <a:rPr lang="en-US" altLang="zh-CN" dirty="0" err="1"/>
              <a:t>typename</a:t>
            </a:r>
            <a:r>
              <a:rPr lang="en-US" altLang="zh-CN" dirty="0"/>
              <a:t> </a:t>
            </a:r>
            <a:r>
              <a:rPr lang="zh-CN" altLang="en-US" dirty="0"/>
              <a:t>标识符</a:t>
            </a:r>
            <a:endParaRPr lang="en-US" altLang="zh-CN" dirty="0"/>
          </a:p>
          <a:p>
            <a:pPr algn="ctr"/>
            <a:r>
              <a:rPr lang="en-US" altLang="zh-CN" dirty="0"/>
              <a:t>2. </a:t>
            </a:r>
            <a:r>
              <a:rPr lang="zh-CN" altLang="en-US" dirty="0"/>
              <a:t>类型说明符 标识符</a:t>
            </a:r>
            <a:endParaRPr lang="en-US" altLang="zh-CN" dirty="0"/>
          </a:p>
          <a:p>
            <a:pPr algn="ctr"/>
            <a:r>
              <a:rPr lang="en-US" altLang="zh-CN" dirty="0"/>
              <a:t>3. template&lt;</a:t>
            </a:r>
            <a:r>
              <a:rPr lang="zh-CN" altLang="en-US" dirty="0"/>
              <a:t>参数表</a:t>
            </a:r>
            <a:r>
              <a:rPr lang="en-US" altLang="zh-CN" dirty="0"/>
              <a:t>&gt;</a:t>
            </a:r>
            <a:endParaRPr lang="zh-CN" altLang="en-US" dirty="0"/>
          </a:p>
        </p:txBody>
      </p:sp>
    </p:spTree>
    <p:extLst>
      <p:ext uri="{BB962C8B-B14F-4D97-AF65-F5344CB8AC3E}">
        <p14:creationId xmlns:p14="http://schemas.microsoft.com/office/powerpoint/2010/main" val="5346196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9</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341645" y="1713021"/>
            <a:ext cx="11455120" cy="1826910"/>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类模板：</a:t>
            </a:r>
            <a:endParaRPr lang="en-US" altLang="zh-CN" sz="2400" dirty="0"/>
          </a:p>
          <a:p>
            <a:pPr marL="742950" lvl="1" indent="-285750">
              <a:lnSpc>
                <a:spcPct val="120000"/>
              </a:lnSpc>
              <a:buFont typeface="Arial" panose="020B0604020202020204" pitchFamily="34" charset="0"/>
              <a:buChar char="•"/>
            </a:pPr>
            <a:r>
              <a:rPr lang="en-US" altLang="zh-CN" sz="2400" dirty="0"/>
              <a:t>template&lt;</a:t>
            </a:r>
            <a:r>
              <a:rPr lang="zh-CN" altLang="en-US" sz="2400" dirty="0"/>
              <a:t>模板参数表</a:t>
            </a:r>
            <a:r>
              <a:rPr lang="en-US" altLang="zh-CN" sz="2400" dirty="0"/>
              <a:t>&gt; class </a:t>
            </a:r>
            <a:r>
              <a:rPr lang="zh-CN" altLang="en-US" sz="2400" dirty="0"/>
              <a:t>类名 </a:t>
            </a:r>
            <a:r>
              <a:rPr lang="en-US" altLang="zh-CN" sz="2400" dirty="0"/>
              <a:t>{ </a:t>
            </a:r>
            <a:r>
              <a:rPr lang="zh-CN" altLang="en-US" sz="2400" dirty="0"/>
              <a:t>类成员声明 </a:t>
            </a:r>
            <a:r>
              <a:rPr lang="en-US" altLang="zh-CN" sz="2400" dirty="0"/>
              <a:t>}</a:t>
            </a:r>
          </a:p>
          <a:p>
            <a:pPr marL="742950" lvl="1" indent="-285750">
              <a:lnSpc>
                <a:spcPct val="120000"/>
              </a:lnSpc>
              <a:buFont typeface="Arial" panose="020B0604020202020204" pitchFamily="34" charset="0"/>
              <a:buChar char="•"/>
            </a:pPr>
            <a:r>
              <a:rPr lang="zh-CN" altLang="en-US" sz="2400" dirty="0"/>
              <a:t>在类模板之外定义其成员函数的形式：</a:t>
            </a:r>
            <a:endParaRPr lang="en-US" altLang="zh-CN" sz="2400" dirty="0"/>
          </a:p>
          <a:p>
            <a:pPr marL="1200150" lvl="2" indent="-285750">
              <a:lnSpc>
                <a:spcPct val="120000"/>
              </a:lnSpc>
              <a:buFont typeface="Arial" panose="020B0604020202020204" pitchFamily="34" charset="0"/>
              <a:buChar char="•"/>
            </a:pPr>
            <a:r>
              <a:rPr lang="en-US" altLang="zh-CN" sz="2400" dirty="0"/>
              <a:t>template&lt;</a:t>
            </a:r>
            <a:r>
              <a:rPr lang="zh-CN" altLang="en-US" sz="2400" dirty="0"/>
              <a:t>模板参数表</a:t>
            </a:r>
            <a:r>
              <a:rPr lang="en-US" altLang="zh-CN" sz="2400" dirty="0"/>
              <a:t>&gt; </a:t>
            </a:r>
            <a:r>
              <a:rPr lang="zh-CN" altLang="en-US" sz="2400" dirty="0"/>
              <a:t>类型名 类名</a:t>
            </a:r>
            <a:r>
              <a:rPr lang="en-US" altLang="zh-CN" sz="2400" dirty="0"/>
              <a:t>&lt;</a:t>
            </a:r>
            <a:r>
              <a:rPr lang="zh-CN" altLang="en-US" sz="2400" dirty="0"/>
              <a:t>模板参数标识符列表</a:t>
            </a:r>
            <a:r>
              <a:rPr lang="en-US" altLang="zh-CN" sz="2400" dirty="0"/>
              <a:t>&gt;::</a:t>
            </a:r>
            <a:r>
              <a:rPr lang="zh-CN" altLang="en-US" sz="2400" dirty="0"/>
              <a:t>函数名</a:t>
            </a:r>
            <a:r>
              <a:rPr lang="en-US" altLang="zh-CN" sz="2400" dirty="0"/>
              <a:t>(</a:t>
            </a:r>
            <a:r>
              <a:rPr lang="zh-CN" altLang="en-US" sz="2400" dirty="0"/>
              <a:t>参数表</a:t>
            </a:r>
            <a:r>
              <a:rPr lang="en-US" altLang="zh-CN" sz="2400" dirty="0"/>
              <a:t>)</a:t>
            </a:r>
          </a:p>
        </p:txBody>
      </p:sp>
      <p:sp>
        <p:nvSpPr>
          <p:cNvPr id="2" name="文本框 1">
            <a:extLst>
              <a:ext uri="{FF2B5EF4-FFF2-40B4-BE49-F238E27FC236}">
                <a16:creationId xmlns:a16="http://schemas.microsoft.com/office/drawing/2014/main" id="{F0150642-3329-B90F-3557-F49EDBCAEA05}"/>
              </a:ext>
            </a:extLst>
          </p:cNvPr>
          <p:cNvSpPr txBox="1"/>
          <p:nvPr/>
        </p:nvSpPr>
        <p:spPr>
          <a:xfrm>
            <a:off x="634130" y="3891893"/>
            <a:ext cx="10783055" cy="182434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线性群体：</a:t>
            </a:r>
            <a:endParaRPr lang="en-US" altLang="zh-CN" sz="2400" dirty="0"/>
          </a:p>
          <a:p>
            <a:pPr marL="742950" lvl="1" indent="-285750">
              <a:lnSpc>
                <a:spcPct val="120000"/>
              </a:lnSpc>
              <a:buFont typeface="Arial" panose="020B0604020202020204" pitchFamily="34" charset="0"/>
              <a:buChar char="•"/>
            </a:pPr>
            <a:r>
              <a:rPr lang="zh-CN" altLang="en-US" sz="2400" dirty="0"/>
              <a:t>直接访问，顺序访问，索引访问</a:t>
            </a:r>
            <a:endParaRPr lang="en-US" altLang="zh-CN" sz="2400" dirty="0"/>
          </a:p>
          <a:p>
            <a:pPr marL="742950" lvl="1" indent="-285750">
              <a:lnSpc>
                <a:spcPct val="120000"/>
              </a:lnSpc>
              <a:buFont typeface="Arial" panose="020B0604020202020204" pitchFamily="34" charset="0"/>
              <a:buChar char="•"/>
            </a:pPr>
            <a:r>
              <a:rPr lang="zh-CN" altLang="en-US" sz="2400" dirty="0"/>
              <a:t>例：数组（直接），链表（顺序），栈和队列（顺序）</a:t>
            </a:r>
            <a:endParaRPr lang="en-US" altLang="zh-CN" sz="2400" dirty="0"/>
          </a:p>
          <a:p>
            <a:pPr marL="742950" lvl="1" indent="-285750">
              <a:lnSpc>
                <a:spcPct val="120000"/>
              </a:lnSpc>
              <a:buFont typeface="Arial" panose="020B0604020202020204" pitchFamily="34" charset="0"/>
              <a:buChar char="•"/>
            </a:pPr>
            <a:r>
              <a:rPr lang="zh-CN" altLang="en-US" sz="2400" dirty="0"/>
              <a:t>例</a:t>
            </a:r>
            <a:r>
              <a:rPr lang="en-US" altLang="zh-CN" sz="2400" dirty="0"/>
              <a:t>9-3</a:t>
            </a:r>
            <a:r>
              <a:rPr lang="zh-CN" altLang="en-US" sz="2400" dirty="0"/>
              <a:t>，</a:t>
            </a:r>
            <a:r>
              <a:rPr lang="en-US" altLang="zh-CN" sz="2400" dirty="0"/>
              <a:t>9-5</a:t>
            </a:r>
            <a:r>
              <a:rPr lang="zh-CN" altLang="en-US" sz="2400" dirty="0"/>
              <a:t>，</a:t>
            </a:r>
            <a:r>
              <a:rPr lang="en-US" altLang="zh-CN" sz="2400" dirty="0"/>
              <a:t>9-7</a:t>
            </a:r>
            <a:r>
              <a:rPr lang="zh-CN" altLang="en-US" sz="2400" dirty="0"/>
              <a:t>，</a:t>
            </a:r>
            <a:r>
              <a:rPr lang="en-US" altLang="zh-CN" sz="2400" dirty="0"/>
              <a:t>9-8</a:t>
            </a:r>
            <a:r>
              <a:rPr lang="zh-CN" altLang="en-US" sz="2400" dirty="0"/>
              <a:t>，</a:t>
            </a:r>
            <a:r>
              <a:rPr lang="en-US" altLang="zh-CN" sz="2400" dirty="0"/>
              <a:t>9-10</a:t>
            </a:r>
          </a:p>
        </p:txBody>
      </p:sp>
    </p:spTree>
    <p:extLst>
      <p:ext uri="{BB962C8B-B14F-4D97-AF65-F5344CB8AC3E}">
        <p14:creationId xmlns:p14="http://schemas.microsoft.com/office/powerpoint/2010/main" val="93402276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79626" cy="788563"/>
            <a:chOff x="-158751" y="255365"/>
            <a:chExt cx="3679626"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6065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10</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34130" y="1579694"/>
            <a:ext cx="10861184" cy="4483535"/>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迭代器：</a:t>
            </a:r>
            <a:endParaRPr lang="en-US" altLang="zh-CN" sz="2400" dirty="0"/>
          </a:p>
          <a:p>
            <a:pPr marL="742950" lvl="1" indent="-285750">
              <a:lnSpc>
                <a:spcPct val="120000"/>
              </a:lnSpc>
              <a:buFont typeface="Arial" panose="020B0604020202020204" pitchFamily="34" charset="0"/>
              <a:buChar char="•"/>
            </a:pPr>
            <a:r>
              <a:rPr lang="zh-CN" altLang="en-US" sz="2400" dirty="0"/>
              <a:t>输入流迭代器（</a:t>
            </a:r>
            <a:r>
              <a:rPr lang="en-US" altLang="zh-CN" sz="2400" dirty="0" err="1"/>
              <a:t>istream_iterator</a:t>
            </a:r>
            <a:r>
              <a:rPr lang="zh-CN" altLang="en-US" sz="2400" dirty="0"/>
              <a:t>），输出流迭代器（</a:t>
            </a:r>
            <a:r>
              <a:rPr lang="en-US" altLang="zh-CN" sz="2400" dirty="0" err="1"/>
              <a:t>ostream_iterator</a:t>
            </a:r>
            <a:r>
              <a:rPr lang="zh-CN" altLang="en-US" sz="2400" dirty="0"/>
              <a:t>）</a:t>
            </a:r>
            <a:endParaRPr lang="en-US" altLang="zh-CN" sz="2400" dirty="0"/>
          </a:p>
          <a:p>
            <a:pPr marL="742950" lvl="1" indent="-285750">
              <a:lnSpc>
                <a:spcPct val="120000"/>
              </a:lnSpc>
              <a:buFont typeface="Arial" panose="020B0604020202020204" pitchFamily="34" charset="0"/>
              <a:buChar char="•"/>
            </a:pPr>
            <a:endParaRPr lang="en-US" altLang="zh-CN" sz="2400" dirty="0"/>
          </a:p>
          <a:p>
            <a:pPr lvl="1">
              <a:lnSpc>
                <a:spcPct val="120000"/>
              </a:lnSpc>
            </a:pPr>
            <a:r>
              <a:rPr lang="en-US" altLang="zh-CN" sz="2400" dirty="0"/>
              <a:t>						   </a:t>
            </a:r>
            <a:r>
              <a:rPr lang="zh-CN" altLang="en-US" sz="2400" dirty="0"/>
              <a:t>前向迭代器（只</a:t>
            </a:r>
            <a:r>
              <a:rPr lang="en-US" altLang="zh-CN" sz="2400" dirty="0"/>
              <a:t>++</a:t>
            </a:r>
            <a:r>
              <a:rPr lang="zh-CN" altLang="en-US" sz="2400" dirty="0"/>
              <a:t>）</a:t>
            </a:r>
            <a:endParaRPr lang="en-US" altLang="zh-CN" sz="2400" dirty="0"/>
          </a:p>
          <a:p>
            <a:pPr lvl="1">
              <a:lnSpc>
                <a:spcPct val="120000"/>
              </a:lnSpc>
            </a:pPr>
            <a:endParaRPr lang="en-US" altLang="zh-CN" sz="2400" dirty="0"/>
          </a:p>
          <a:p>
            <a:pPr lvl="1">
              <a:lnSpc>
                <a:spcPct val="120000"/>
              </a:lnSpc>
            </a:pPr>
            <a:r>
              <a:rPr lang="en-US" altLang="zh-CN" sz="2400" dirty="0"/>
              <a:t>                                   </a:t>
            </a:r>
            <a:r>
              <a:rPr lang="zh-CN" altLang="en-US" sz="2400" dirty="0"/>
              <a:t>双向迭代器（可</a:t>
            </a:r>
            <a:r>
              <a:rPr lang="en-US" altLang="zh-CN" sz="2400" dirty="0"/>
              <a:t>--</a:t>
            </a:r>
            <a:r>
              <a:rPr lang="zh-CN" altLang="en-US" sz="2400" dirty="0"/>
              <a:t>）</a:t>
            </a:r>
            <a:endParaRPr lang="en-US" altLang="zh-CN" sz="2400" dirty="0"/>
          </a:p>
          <a:p>
            <a:pPr lvl="1">
              <a:lnSpc>
                <a:spcPct val="120000"/>
              </a:lnSpc>
            </a:pPr>
            <a:endParaRPr lang="en-US" altLang="zh-CN" sz="2400" dirty="0"/>
          </a:p>
          <a:p>
            <a:pPr lvl="1">
              <a:lnSpc>
                <a:spcPct val="120000"/>
              </a:lnSpc>
            </a:pPr>
            <a:r>
              <a:rPr lang="en-US" altLang="zh-CN" sz="2400" dirty="0"/>
              <a:t>                                   </a:t>
            </a:r>
            <a:r>
              <a:rPr lang="zh-CN" altLang="en-US" sz="2400" dirty="0"/>
              <a:t>随机访问迭代器（</a:t>
            </a:r>
            <a:r>
              <a:rPr lang="en-US" altLang="zh-CN" sz="2400" dirty="0"/>
              <a:t>+=n, -=n</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迭代器的区间：</a:t>
            </a:r>
            <a:r>
              <a:rPr lang="en-US" altLang="zh-CN" sz="2400" dirty="0"/>
              <a:t>[p1, p2)</a:t>
            </a:r>
          </a:p>
          <a:p>
            <a:pPr marL="742950" lvl="1" indent="-285750">
              <a:lnSpc>
                <a:spcPct val="120000"/>
              </a:lnSpc>
              <a:buFont typeface="Arial" panose="020B0604020202020204" pitchFamily="34" charset="0"/>
              <a:buChar char="•"/>
            </a:pPr>
            <a:r>
              <a:rPr lang="zh-CN" altLang="en-US" sz="2400" dirty="0"/>
              <a:t>迭代器的辅助函数：</a:t>
            </a:r>
            <a:r>
              <a:rPr lang="en-US" altLang="zh-CN" sz="2400" dirty="0"/>
              <a:t>advance(), distance()</a:t>
            </a:r>
          </a:p>
        </p:txBody>
      </p:sp>
      <p:cxnSp>
        <p:nvCxnSpPr>
          <p:cNvPr id="5" name="直接箭头连接符 4">
            <a:extLst>
              <a:ext uri="{FF2B5EF4-FFF2-40B4-BE49-F238E27FC236}">
                <a16:creationId xmlns:a16="http://schemas.microsoft.com/office/drawing/2014/main" id="{751CF127-5781-9CE0-E8BD-76BA29DDA801}"/>
              </a:ext>
            </a:extLst>
          </p:cNvPr>
          <p:cNvCxnSpPr/>
          <p:nvPr/>
        </p:nvCxnSpPr>
        <p:spPr>
          <a:xfrm>
            <a:off x="4129873" y="2461846"/>
            <a:ext cx="823964" cy="41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50BE8041-5339-C67A-057D-4683D18FA4EA}"/>
              </a:ext>
            </a:extLst>
          </p:cNvPr>
          <p:cNvCxnSpPr>
            <a:cxnSpLocks/>
          </p:cNvCxnSpPr>
          <p:nvPr/>
        </p:nvCxnSpPr>
        <p:spPr>
          <a:xfrm flipH="1">
            <a:off x="5890009" y="2461846"/>
            <a:ext cx="989763" cy="41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265DFA8-FC68-AA34-C24D-F545A1173685}"/>
              </a:ext>
            </a:extLst>
          </p:cNvPr>
          <p:cNvCxnSpPr>
            <a:cxnSpLocks/>
          </p:cNvCxnSpPr>
          <p:nvPr/>
        </p:nvCxnSpPr>
        <p:spPr>
          <a:xfrm>
            <a:off x="5367495" y="3330189"/>
            <a:ext cx="0" cy="50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18ECB57-7AE7-6EFD-CE0B-41F664F9629E}"/>
              </a:ext>
            </a:extLst>
          </p:cNvPr>
          <p:cNvCxnSpPr>
            <a:cxnSpLocks/>
          </p:cNvCxnSpPr>
          <p:nvPr/>
        </p:nvCxnSpPr>
        <p:spPr>
          <a:xfrm>
            <a:off x="5367495" y="4256312"/>
            <a:ext cx="0" cy="50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0650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79626" cy="788563"/>
            <a:chOff x="-158751" y="255365"/>
            <a:chExt cx="3679626"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6065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10</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5408" y="1224317"/>
            <a:ext cx="10861184" cy="536993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顺序容器：</a:t>
            </a:r>
            <a:endParaRPr lang="en-US" altLang="zh-CN" sz="2400" dirty="0"/>
          </a:p>
          <a:p>
            <a:pPr marL="742950" lvl="1" indent="-285750">
              <a:lnSpc>
                <a:spcPct val="120000"/>
              </a:lnSpc>
              <a:buFont typeface="Arial" panose="020B0604020202020204" pitchFamily="34" charset="0"/>
              <a:buChar char="•"/>
            </a:pPr>
            <a:r>
              <a:rPr lang="zh-CN" altLang="en-US" sz="2400" dirty="0"/>
              <a:t>可逆容器 </a:t>
            </a:r>
            <a:r>
              <a:rPr lang="en-US" altLang="zh-CN" sz="2400" dirty="0"/>
              <a:t>-&gt; </a:t>
            </a:r>
            <a:r>
              <a:rPr lang="zh-CN" altLang="en-US" sz="2400" dirty="0"/>
              <a:t>随机访问容器</a:t>
            </a:r>
            <a:endParaRPr lang="en-US" altLang="zh-CN" sz="2400" dirty="0"/>
          </a:p>
          <a:p>
            <a:pPr marL="742950" lvl="1" indent="-285750">
              <a:lnSpc>
                <a:spcPct val="120000"/>
              </a:lnSpc>
              <a:buFont typeface="Arial" panose="020B0604020202020204" pitchFamily="34" charset="0"/>
              <a:buChar char="•"/>
            </a:pPr>
            <a:r>
              <a:rPr lang="zh-CN" altLang="en-US" sz="2400" dirty="0"/>
              <a:t>顺序容器；关联容器；</a:t>
            </a:r>
            <a:endParaRPr lang="en-US" altLang="zh-CN" sz="2400" dirty="0"/>
          </a:p>
          <a:p>
            <a:pPr marL="742950" lvl="1" indent="-285750">
              <a:lnSpc>
                <a:spcPct val="120000"/>
              </a:lnSpc>
              <a:buFont typeface="Arial" panose="020B0604020202020204" pitchFamily="34" charset="0"/>
              <a:buChar char="•"/>
            </a:pPr>
            <a:r>
              <a:rPr lang="zh-CN" altLang="en-US" sz="2400" dirty="0"/>
              <a:t>基本功能</a:t>
            </a:r>
            <a:r>
              <a:rPr lang="zh-CN" altLang="en-US" sz="2400" dirty="0">
                <a:sym typeface="Wingdings" panose="05000000000000000000" pitchFamily="2" charset="2"/>
              </a:rPr>
              <a:t>：（成员函数）</a:t>
            </a:r>
            <a:r>
              <a:rPr lang="en-US" altLang="zh-CN" sz="2400" dirty="0">
                <a:sym typeface="Wingdings" panose="05000000000000000000" pitchFamily="2" charset="2"/>
              </a:rPr>
              <a:t>begin(), end(), clear(), empty(), size(), </a:t>
            </a:r>
            <a:r>
              <a:rPr lang="en-US" altLang="zh-CN" sz="2400" dirty="0" err="1">
                <a:sym typeface="Wingdings" panose="05000000000000000000" pitchFamily="2" charset="2"/>
              </a:rPr>
              <a:t>cbegin</a:t>
            </a:r>
            <a:r>
              <a:rPr lang="en-US" altLang="zh-CN" sz="2400" dirty="0">
                <a:sym typeface="Wingdings" panose="05000000000000000000" pitchFamily="2" charset="2"/>
              </a:rPr>
              <a:t>(), </a:t>
            </a:r>
            <a:r>
              <a:rPr lang="en-US" altLang="zh-CN" sz="2400" dirty="0" err="1">
                <a:sym typeface="Wingdings" panose="05000000000000000000" pitchFamily="2" charset="2"/>
              </a:rPr>
              <a:t>cend</a:t>
            </a:r>
            <a:r>
              <a:rPr lang="en-US" altLang="zh-CN" sz="2400" dirty="0">
                <a:sym typeface="Wingdings" panose="05000000000000000000" pitchFamily="2" charset="2"/>
              </a:rPr>
              <a:t>(), </a:t>
            </a:r>
            <a:r>
              <a:rPr lang="en-US" altLang="zh-CN" sz="2400" dirty="0" err="1">
                <a:sym typeface="Wingdings" panose="05000000000000000000" pitchFamily="2" charset="2"/>
              </a:rPr>
              <a:t>rbegin</a:t>
            </a:r>
            <a:r>
              <a:rPr lang="en-US" altLang="zh-CN" sz="2400" dirty="0">
                <a:sym typeface="Wingdings" panose="05000000000000000000" pitchFamily="2" charset="2"/>
              </a:rPr>
              <a:t>(), rend()</a:t>
            </a:r>
          </a:p>
          <a:p>
            <a:pPr marL="742950" lvl="1" indent="-285750">
              <a:lnSpc>
                <a:spcPct val="120000"/>
              </a:lnSpc>
              <a:buFont typeface="Arial" panose="020B0604020202020204" pitchFamily="34" charset="0"/>
              <a:buChar char="•"/>
            </a:pPr>
            <a:r>
              <a:rPr lang="en-US" altLang="zh-CN" sz="2400" dirty="0">
                <a:sym typeface="Wingdings" panose="05000000000000000000" pitchFamily="2" charset="2"/>
              </a:rPr>
              <a:t>5</a:t>
            </a:r>
            <a:r>
              <a:rPr lang="zh-CN" altLang="en-US" sz="2400" dirty="0">
                <a:sym typeface="Wingdings" panose="05000000000000000000" pitchFamily="2" charset="2"/>
              </a:rPr>
              <a:t>个顺序容器：向量，双端队列，列表，单项链表，数组</a:t>
            </a:r>
            <a:endParaRPr lang="en-US" altLang="zh-CN" sz="2400" dirty="0">
              <a:sym typeface="Wingdings" panose="05000000000000000000" pitchFamily="2" charset="2"/>
            </a:endParaRPr>
          </a:p>
          <a:p>
            <a:pPr marL="1200150" lvl="2" indent="-285750">
              <a:lnSpc>
                <a:spcPct val="120000"/>
              </a:lnSpc>
              <a:buFont typeface="Arial" panose="020B0604020202020204" pitchFamily="34" charset="0"/>
              <a:buChar char="•"/>
            </a:pPr>
            <a:r>
              <a:rPr lang="zh-CN" altLang="en-US" sz="2400" dirty="0"/>
              <a:t>构造、赋值</a:t>
            </a:r>
            <a:r>
              <a:rPr lang="en-US" altLang="zh-CN" sz="2400" dirty="0"/>
              <a:t>assign</a:t>
            </a:r>
            <a:r>
              <a:rPr lang="zh-CN" altLang="en-US" sz="2400" dirty="0"/>
              <a:t>、插入</a:t>
            </a:r>
            <a:r>
              <a:rPr lang="en-US" altLang="zh-CN" sz="2400" dirty="0"/>
              <a:t>insert</a:t>
            </a:r>
            <a:r>
              <a:rPr lang="zh-CN" altLang="en-US" sz="2400" dirty="0"/>
              <a:t>、删除</a:t>
            </a:r>
            <a:r>
              <a:rPr lang="en-US" altLang="zh-CN" sz="2400" dirty="0"/>
              <a:t>erase</a:t>
            </a:r>
            <a:r>
              <a:rPr lang="zh-CN" altLang="en-US" sz="2400" dirty="0"/>
              <a:t>、改变大小</a:t>
            </a:r>
            <a:r>
              <a:rPr lang="en-US" altLang="zh-CN" sz="2400" dirty="0"/>
              <a:t>resize</a:t>
            </a:r>
            <a:r>
              <a:rPr lang="zh-CN" altLang="en-US" sz="2400" dirty="0"/>
              <a:t>、首尾元素的访问</a:t>
            </a:r>
            <a:r>
              <a:rPr lang="en-US" altLang="zh-CN" sz="2400" dirty="0"/>
              <a:t>front, back</a:t>
            </a:r>
            <a:r>
              <a:rPr lang="zh-CN" altLang="en-US" sz="2400" dirty="0"/>
              <a:t>、首尾插入删除</a:t>
            </a:r>
            <a:r>
              <a:rPr lang="en-US" altLang="zh-CN" sz="2400" dirty="0" err="1"/>
              <a:t>push_back</a:t>
            </a:r>
            <a:r>
              <a:rPr lang="en-US" altLang="zh-CN" sz="2400" dirty="0"/>
              <a:t>, </a:t>
            </a:r>
            <a:r>
              <a:rPr lang="en-US" altLang="zh-CN" sz="2400" dirty="0" err="1"/>
              <a:t>push_front</a:t>
            </a:r>
            <a:r>
              <a:rPr lang="en-US" altLang="zh-CN" sz="2400" dirty="0"/>
              <a:t>, </a:t>
            </a:r>
            <a:r>
              <a:rPr lang="en-US" altLang="zh-CN" sz="2400" dirty="0" err="1"/>
              <a:t>emplace_back</a:t>
            </a:r>
            <a:r>
              <a:rPr lang="en-US" altLang="zh-CN" sz="2400" dirty="0"/>
              <a:t>, </a:t>
            </a:r>
            <a:r>
              <a:rPr lang="en-US" altLang="zh-CN" sz="2400" dirty="0" err="1"/>
              <a:t>emplace_front</a:t>
            </a:r>
            <a:r>
              <a:rPr lang="en-US" altLang="zh-CN" sz="2400" dirty="0"/>
              <a:t>, </a:t>
            </a:r>
            <a:r>
              <a:rPr lang="en-US" altLang="zh-CN" sz="2400" dirty="0" err="1"/>
              <a:t>pop_back</a:t>
            </a:r>
            <a:r>
              <a:rPr lang="en-US" altLang="zh-CN" sz="2400" dirty="0"/>
              <a:t>, </a:t>
            </a:r>
            <a:r>
              <a:rPr lang="en-US" altLang="zh-CN" sz="2400" dirty="0" err="1"/>
              <a:t>pop_front</a:t>
            </a:r>
            <a:r>
              <a:rPr lang="en-US" altLang="zh-CN" sz="2400" dirty="0"/>
              <a:t> </a:t>
            </a:r>
            <a:r>
              <a:rPr lang="zh-CN" altLang="en-US" sz="2400" dirty="0"/>
              <a:t>（例</a:t>
            </a:r>
            <a:r>
              <a:rPr lang="en-US" altLang="zh-CN" sz="2400" dirty="0"/>
              <a:t>10-4</a:t>
            </a:r>
            <a:r>
              <a:rPr lang="zh-CN" altLang="en-US" sz="2400" dirty="0"/>
              <a:t>）</a:t>
            </a:r>
            <a:endParaRPr lang="en-US" altLang="zh-CN" sz="2400" dirty="0"/>
          </a:p>
          <a:p>
            <a:pPr marL="1200150" lvl="2" indent="-285750">
              <a:lnSpc>
                <a:spcPct val="120000"/>
              </a:lnSpc>
              <a:buFont typeface="Arial" panose="020B0604020202020204" pitchFamily="34" charset="0"/>
              <a:buChar char="•"/>
            </a:pPr>
            <a:r>
              <a:rPr lang="zh-CN" altLang="en-US" sz="2400" dirty="0"/>
              <a:t>掌握不同顺序容器的访问方式、插入删除元素的效率、特点和差异（例</a:t>
            </a:r>
            <a:r>
              <a:rPr lang="en-US" altLang="zh-CN" sz="2400" dirty="0"/>
              <a:t>10-5</a:t>
            </a:r>
            <a:r>
              <a:rPr lang="zh-CN" altLang="en-US" sz="2400" dirty="0"/>
              <a:t>，</a:t>
            </a:r>
            <a:r>
              <a:rPr lang="en-US" altLang="zh-CN" sz="2400" dirty="0"/>
              <a:t>10-6</a:t>
            </a:r>
            <a:r>
              <a:rPr lang="zh-CN" altLang="en-US" sz="2400" dirty="0"/>
              <a:t>，表</a:t>
            </a:r>
            <a:r>
              <a:rPr lang="en-US" altLang="zh-CN" sz="2400" dirty="0"/>
              <a:t>10-2</a:t>
            </a:r>
            <a:r>
              <a:rPr lang="zh-CN" altLang="en-US" sz="2400" dirty="0"/>
              <a:t>）</a:t>
            </a:r>
            <a:endParaRPr lang="en-US" altLang="zh-CN" sz="2400" dirty="0"/>
          </a:p>
          <a:p>
            <a:pPr marL="1200150" lvl="2" indent="-285750">
              <a:lnSpc>
                <a:spcPct val="120000"/>
              </a:lnSpc>
              <a:buFont typeface="Arial" panose="020B0604020202020204" pitchFamily="34" charset="0"/>
              <a:buChar char="•"/>
            </a:pPr>
            <a:r>
              <a:rPr lang="zh-CN" altLang="en-US" sz="2400" dirty="0"/>
              <a:t>顺序容器的适配器：栈和队列、优先级队列（例</a:t>
            </a:r>
            <a:r>
              <a:rPr lang="en-US" altLang="zh-CN" sz="2400" dirty="0"/>
              <a:t>10-7</a:t>
            </a:r>
            <a:r>
              <a:rPr lang="zh-CN" altLang="en-US" sz="2400" dirty="0"/>
              <a:t>，</a:t>
            </a:r>
            <a:r>
              <a:rPr lang="en-US" altLang="zh-CN" sz="2400" dirty="0"/>
              <a:t>10-8</a:t>
            </a:r>
            <a:r>
              <a:rPr lang="zh-CN" altLang="en-US" sz="2400" dirty="0"/>
              <a:t>）</a:t>
            </a:r>
            <a:endParaRPr lang="en-US" altLang="zh-CN" sz="2400" dirty="0"/>
          </a:p>
        </p:txBody>
      </p:sp>
    </p:spTree>
    <p:extLst>
      <p:ext uri="{BB962C8B-B14F-4D97-AF65-F5344CB8AC3E}">
        <p14:creationId xmlns:p14="http://schemas.microsoft.com/office/powerpoint/2010/main" val="7379591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79626" cy="788563"/>
            <a:chOff x="-158751" y="255365"/>
            <a:chExt cx="3679626"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6065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10</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5408" y="1425284"/>
            <a:ext cx="10861184" cy="359713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关联容器</a:t>
            </a:r>
            <a:endParaRPr lang="en-US" altLang="zh-CN" sz="2400" dirty="0"/>
          </a:p>
          <a:p>
            <a:pPr marL="742950" lvl="1" indent="-285750">
              <a:lnSpc>
                <a:spcPct val="120000"/>
              </a:lnSpc>
              <a:buFont typeface="Arial" panose="020B0604020202020204" pitchFamily="34" charset="0"/>
              <a:buChar char="•"/>
            </a:pPr>
            <a:r>
              <a:rPr lang="zh-CN" altLang="en-US" sz="2400" dirty="0"/>
              <a:t>键：高效地根据键来查找容器中的一个元素</a:t>
            </a:r>
            <a:endParaRPr lang="en-US" altLang="zh-CN" sz="2400" dirty="0"/>
          </a:p>
          <a:p>
            <a:pPr marL="742950" lvl="1" indent="-285750">
              <a:lnSpc>
                <a:spcPct val="120000"/>
              </a:lnSpc>
              <a:buFont typeface="Arial" panose="020B0604020202020204" pitchFamily="34" charset="0"/>
              <a:buChar char="•"/>
            </a:pPr>
            <a:r>
              <a:rPr lang="zh-CN" altLang="en-US" sz="2400" dirty="0"/>
              <a:t>单重</a:t>
            </a:r>
            <a:r>
              <a:rPr lang="en-US" altLang="zh-CN" sz="2400" dirty="0"/>
              <a:t>/</a:t>
            </a:r>
            <a:r>
              <a:rPr lang="zh-CN" altLang="en-US" sz="2400" dirty="0"/>
              <a:t>多重关联：键值是否唯一；</a:t>
            </a:r>
            <a:endParaRPr lang="en-US" altLang="zh-CN" sz="2400" dirty="0"/>
          </a:p>
          <a:p>
            <a:pPr marL="742950" lvl="1" indent="-285750">
              <a:lnSpc>
                <a:spcPct val="120000"/>
              </a:lnSpc>
              <a:buFont typeface="Arial" panose="020B0604020202020204" pitchFamily="34" charset="0"/>
              <a:buChar char="•"/>
            </a:pPr>
            <a:r>
              <a:rPr lang="zh-CN" altLang="en-US" sz="2400" dirty="0"/>
              <a:t>简单</a:t>
            </a:r>
            <a:r>
              <a:rPr lang="en-US" altLang="zh-CN" sz="2400" dirty="0"/>
              <a:t>/</a:t>
            </a:r>
            <a:r>
              <a:rPr lang="zh-CN" altLang="en-US" sz="2400" dirty="0"/>
              <a:t>二元关联：元素本身是键</a:t>
            </a:r>
            <a:r>
              <a:rPr lang="en-US" altLang="zh-CN" sz="2400" dirty="0"/>
              <a:t>/</a:t>
            </a:r>
            <a:r>
              <a:rPr lang="zh-CN" altLang="en-US" sz="2400" dirty="0"/>
              <a:t>键</a:t>
            </a:r>
            <a:r>
              <a:rPr lang="en-US" altLang="zh-CN" sz="2400" dirty="0"/>
              <a:t>+</a:t>
            </a:r>
            <a:r>
              <a:rPr lang="zh-CN" altLang="en-US" sz="2400" dirty="0"/>
              <a:t>附件数据（</a:t>
            </a:r>
            <a:r>
              <a:rPr lang="en-US" altLang="zh-CN" sz="2400" dirty="0"/>
              <a:t>pair, </a:t>
            </a:r>
            <a:r>
              <a:rPr lang="en-US" altLang="zh-CN" sz="2400" dirty="0" err="1"/>
              <a:t>make_pair</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集合</a:t>
            </a:r>
            <a:r>
              <a:rPr lang="en-US" altLang="zh-CN" sz="2400" dirty="0"/>
              <a:t>set</a:t>
            </a:r>
            <a:r>
              <a:rPr lang="zh-CN" altLang="en-US" sz="2400" dirty="0"/>
              <a:t>、多重集合</a:t>
            </a:r>
            <a:r>
              <a:rPr lang="en-US" altLang="zh-CN" sz="2400" dirty="0"/>
              <a:t>multiset</a:t>
            </a:r>
            <a:r>
              <a:rPr lang="zh-CN" altLang="en-US" sz="2400" dirty="0"/>
              <a:t>、映射</a:t>
            </a:r>
            <a:r>
              <a:rPr lang="en-US" altLang="zh-CN" sz="2400" dirty="0"/>
              <a:t>map</a:t>
            </a:r>
            <a:r>
              <a:rPr lang="zh-CN" altLang="en-US" sz="2400" dirty="0"/>
              <a:t>、多重映射</a:t>
            </a:r>
            <a:r>
              <a:rPr lang="en-US" altLang="zh-CN" sz="2400" dirty="0"/>
              <a:t>multimap</a:t>
            </a:r>
          </a:p>
          <a:p>
            <a:pPr marL="742950" lvl="1" indent="-285750">
              <a:lnSpc>
                <a:spcPct val="120000"/>
              </a:lnSpc>
              <a:buFont typeface="Arial" panose="020B0604020202020204" pitchFamily="34" charset="0"/>
              <a:buChar char="•"/>
            </a:pPr>
            <a:r>
              <a:rPr lang="zh-CN" altLang="en-US" sz="2400" dirty="0"/>
              <a:t>支持的操作：构造、插入</a:t>
            </a:r>
            <a:r>
              <a:rPr lang="en-US" altLang="zh-CN" sz="2400" dirty="0"/>
              <a:t>insert</a:t>
            </a:r>
            <a:r>
              <a:rPr lang="zh-CN" altLang="en-US" sz="2400" dirty="0"/>
              <a:t>、删除</a:t>
            </a:r>
            <a:r>
              <a:rPr lang="en-US" altLang="zh-CN" sz="2400" dirty="0"/>
              <a:t>erase</a:t>
            </a:r>
            <a:r>
              <a:rPr lang="zh-CN" altLang="en-US" sz="2400" dirty="0"/>
              <a:t>、查找</a:t>
            </a:r>
            <a:r>
              <a:rPr lang="en-US" altLang="zh-CN" sz="2400" dirty="0"/>
              <a:t>find,</a:t>
            </a:r>
            <a:r>
              <a:rPr lang="zh-CN" altLang="en-US" sz="2400" dirty="0"/>
              <a:t> </a:t>
            </a:r>
            <a:r>
              <a:rPr lang="en-US" altLang="zh-CN" sz="2400" dirty="0" err="1"/>
              <a:t>lower_bound</a:t>
            </a:r>
            <a:r>
              <a:rPr lang="en-US" altLang="zh-CN" sz="2400" dirty="0"/>
              <a:t>, </a:t>
            </a:r>
            <a:r>
              <a:rPr lang="en-US" altLang="zh-CN" sz="2400" dirty="0" err="1"/>
              <a:t>upper_bound</a:t>
            </a:r>
            <a:r>
              <a:rPr lang="en-US" altLang="zh-CN" sz="2400" dirty="0"/>
              <a:t>, </a:t>
            </a:r>
            <a:r>
              <a:rPr lang="en-US" altLang="zh-CN" sz="2400" dirty="0" err="1"/>
              <a:t>equal_range</a:t>
            </a:r>
            <a:r>
              <a:rPr lang="zh-CN" altLang="en-US" sz="2400" dirty="0"/>
              <a:t>、计数</a:t>
            </a:r>
            <a:r>
              <a:rPr lang="en-US" altLang="zh-CN" sz="2400" dirty="0"/>
              <a:t>count</a:t>
            </a:r>
          </a:p>
          <a:p>
            <a:pPr marL="742950" lvl="1" indent="-285750">
              <a:lnSpc>
                <a:spcPct val="120000"/>
              </a:lnSpc>
              <a:buFont typeface="Arial" panose="020B0604020202020204" pitchFamily="34" charset="0"/>
              <a:buChar char="•"/>
            </a:pPr>
            <a:r>
              <a:rPr lang="zh-CN" altLang="en-US" sz="2400" dirty="0"/>
              <a:t>例</a:t>
            </a:r>
            <a:r>
              <a:rPr lang="en-US" altLang="zh-CN" sz="2400" dirty="0"/>
              <a:t>10-9</a:t>
            </a:r>
            <a:r>
              <a:rPr lang="zh-CN" altLang="en-US" sz="2400" dirty="0"/>
              <a:t>，</a:t>
            </a:r>
            <a:r>
              <a:rPr lang="en-US" altLang="zh-CN" sz="2400" dirty="0"/>
              <a:t>10-10</a:t>
            </a:r>
            <a:r>
              <a:rPr lang="zh-CN" altLang="en-US" sz="2400" dirty="0"/>
              <a:t>，</a:t>
            </a:r>
            <a:r>
              <a:rPr lang="en-US" altLang="zh-CN" sz="2400" dirty="0"/>
              <a:t>10-11</a:t>
            </a:r>
            <a:r>
              <a:rPr lang="zh-CN" altLang="en-US" sz="2400" dirty="0"/>
              <a:t>，</a:t>
            </a:r>
            <a:r>
              <a:rPr lang="en-US" altLang="zh-CN" sz="2400" dirty="0"/>
              <a:t>10-12</a:t>
            </a:r>
          </a:p>
        </p:txBody>
      </p:sp>
    </p:spTree>
    <p:extLst>
      <p:ext uri="{BB962C8B-B14F-4D97-AF65-F5344CB8AC3E}">
        <p14:creationId xmlns:p14="http://schemas.microsoft.com/office/powerpoint/2010/main" val="9448003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79626" cy="788563"/>
            <a:chOff x="-158751" y="255365"/>
            <a:chExt cx="3679626"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6065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10</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0042" y="1114615"/>
            <a:ext cx="10861184" cy="3599703"/>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函数对象：</a:t>
            </a:r>
            <a:endParaRPr lang="en-US" altLang="zh-CN" sz="2400" dirty="0"/>
          </a:p>
          <a:p>
            <a:pPr marL="742950" lvl="1" indent="-285750">
              <a:lnSpc>
                <a:spcPct val="120000"/>
              </a:lnSpc>
              <a:buFont typeface="Arial" panose="020B0604020202020204" pitchFamily="34" charset="0"/>
              <a:buChar char="•"/>
            </a:pPr>
            <a:r>
              <a:rPr lang="zh-CN" altLang="en-US" sz="2400" dirty="0"/>
              <a:t>普通函数，函数指针，</a:t>
            </a:r>
            <a:r>
              <a:rPr lang="en-US" altLang="zh-CN" sz="2400" dirty="0"/>
              <a:t>lambda</a:t>
            </a:r>
            <a:r>
              <a:rPr lang="zh-CN" altLang="en-US" sz="2400" dirty="0"/>
              <a:t>表达式，任何重载了调用运算符</a:t>
            </a:r>
            <a:r>
              <a:rPr lang="en-US" altLang="zh-CN" sz="2400" dirty="0"/>
              <a:t>operator()</a:t>
            </a:r>
            <a:r>
              <a:rPr lang="zh-CN" altLang="en-US" sz="2400" dirty="0"/>
              <a:t>的类的对象</a:t>
            </a:r>
            <a:endParaRPr lang="en-US" altLang="zh-CN" sz="2400" dirty="0"/>
          </a:p>
          <a:p>
            <a:pPr marL="742950" lvl="1" indent="-285750">
              <a:lnSpc>
                <a:spcPct val="120000"/>
              </a:lnSpc>
              <a:buFont typeface="Arial" panose="020B0604020202020204" pitchFamily="34" charset="0"/>
              <a:buChar char="•"/>
            </a:pPr>
            <a:r>
              <a:rPr lang="en-US" altLang="zh-CN" sz="2400" dirty="0"/>
              <a:t>lambda</a:t>
            </a:r>
            <a:r>
              <a:rPr lang="zh-CN" altLang="en-US" sz="2400" dirty="0"/>
              <a:t>表达式：</a:t>
            </a:r>
            <a:endParaRPr lang="en-US" altLang="zh-CN" sz="2400" dirty="0"/>
          </a:p>
          <a:p>
            <a:pPr lvl="2">
              <a:lnSpc>
                <a:spcPct val="120000"/>
              </a:lnSpc>
            </a:pPr>
            <a:r>
              <a:rPr lang="en-US" altLang="zh-CN" sz="2400" dirty="0"/>
              <a:t>[</a:t>
            </a:r>
            <a:r>
              <a:rPr lang="zh-CN" altLang="en-US" sz="2400" dirty="0"/>
              <a:t>捕获列表</a:t>
            </a:r>
            <a:r>
              <a:rPr lang="en-US" altLang="zh-CN" sz="2400" dirty="0"/>
              <a:t>] (</a:t>
            </a:r>
            <a:r>
              <a:rPr lang="zh-CN" altLang="en-US" sz="2400" dirty="0"/>
              <a:t>参数列表</a:t>
            </a:r>
            <a:r>
              <a:rPr lang="en-US" altLang="zh-CN" sz="2400" dirty="0"/>
              <a:t>) -&gt; </a:t>
            </a:r>
            <a:r>
              <a:rPr lang="zh-CN" altLang="en-US" sz="2400" dirty="0"/>
              <a:t>返回类型 </a:t>
            </a:r>
            <a:r>
              <a:rPr lang="en-US" altLang="zh-CN" sz="2400" dirty="0"/>
              <a:t>{</a:t>
            </a:r>
            <a:r>
              <a:rPr lang="zh-CN" altLang="en-US" sz="2400" dirty="0"/>
              <a:t>函数体</a:t>
            </a:r>
            <a:r>
              <a:rPr lang="en-US" altLang="zh-CN" sz="2400" dirty="0"/>
              <a:t>}</a:t>
            </a:r>
          </a:p>
          <a:p>
            <a:pPr marL="742950" lvl="1" indent="-285750">
              <a:lnSpc>
                <a:spcPct val="120000"/>
              </a:lnSpc>
              <a:buFont typeface="Arial" panose="020B0604020202020204" pitchFamily="34" charset="0"/>
              <a:buChar char="•"/>
            </a:pPr>
            <a:r>
              <a:rPr lang="zh-CN" altLang="en-US" sz="2400" dirty="0"/>
              <a:t>函数对象参数绑定：</a:t>
            </a:r>
            <a:r>
              <a:rPr lang="en-US" altLang="zh-CN" sz="2400" dirty="0"/>
              <a:t>bind</a:t>
            </a:r>
          </a:p>
          <a:p>
            <a:pPr marL="742950" lvl="1" indent="-285750">
              <a:lnSpc>
                <a:spcPct val="120000"/>
              </a:lnSpc>
              <a:buFont typeface="Arial" panose="020B0604020202020204" pitchFamily="34" charset="0"/>
              <a:buChar char="•"/>
            </a:pPr>
            <a:r>
              <a:rPr lang="zh-CN" altLang="en-US" sz="2400" dirty="0"/>
              <a:t>函数对象的分类：产生器，一元函数对象</a:t>
            </a:r>
            <a:r>
              <a:rPr lang="en-US" altLang="zh-CN" sz="2400" dirty="0"/>
              <a:t>/</a:t>
            </a:r>
            <a:r>
              <a:rPr lang="zh-CN" altLang="en-US" sz="2400" dirty="0"/>
              <a:t>谓词，二元函数对象</a:t>
            </a:r>
            <a:r>
              <a:rPr lang="en-US" altLang="zh-CN" sz="2400" dirty="0"/>
              <a:t>/</a:t>
            </a:r>
            <a:r>
              <a:rPr lang="zh-CN" altLang="en-US" sz="2400" dirty="0"/>
              <a:t>谓词</a:t>
            </a:r>
            <a:endParaRPr lang="en-US" altLang="zh-CN" sz="2400" dirty="0"/>
          </a:p>
          <a:p>
            <a:pPr marL="742950" lvl="1" indent="-285750">
              <a:lnSpc>
                <a:spcPct val="120000"/>
              </a:lnSpc>
              <a:buFont typeface="Arial" panose="020B0604020202020204" pitchFamily="34" charset="0"/>
              <a:buChar char="•"/>
            </a:pPr>
            <a:r>
              <a:rPr lang="zh-CN" altLang="en-US" sz="2400" dirty="0"/>
              <a:t>例</a:t>
            </a:r>
            <a:r>
              <a:rPr lang="en-US" altLang="zh-CN" sz="2400" dirty="0"/>
              <a:t>10-13</a:t>
            </a:r>
            <a:r>
              <a:rPr lang="zh-CN" altLang="en-US" sz="2400" dirty="0"/>
              <a:t>， </a:t>
            </a:r>
            <a:r>
              <a:rPr lang="en-US" altLang="zh-CN" sz="2400" dirty="0"/>
              <a:t>10-14</a:t>
            </a:r>
            <a:r>
              <a:rPr lang="zh-CN" altLang="en-US" sz="2400" dirty="0"/>
              <a:t>，</a:t>
            </a:r>
            <a:r>
              <a:rPr lang="en-US" altLang="zh-CN" sz="2400" dirty="0"/>
              <a:t>10-15</a:t>
            </a:r>
          </a:p>
        </p:txBody>
      </p:sp>
      <p:sp>
        <p:nvSpPr>
          <p:cNvPr id="2" name="文本框 1">
            <a:extLst>
              <a:ext uri="{FF2B5EF4-FFF2-40B4-BE49-F238E27FC236}">
                <a16:creationId xmlns:a16="http://schemas.microsoft.com/office/drawing/2014/main" id="{CDBCB1DC-03E5-8625-7CCD-366F3F7B5DE7}"/>
              </a:ext>
            </a:extLst>
          </p:cNvPr>
          <p:cNvSpPr txBox="1"/>
          <p:nvPr/>
        </p:nvSpPr>
        <p:spPr>
          <a:xfrm>
            <a:off x="660042" y="4944947"/>
            <a:ext cx="10861184"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算法：不可变序列、可变序列、排序和搜索、数值算法</a:t>
            </a:r>
            <a:endParaRPr lang="en-US" altLang="zh-CN" sz="2400" dirty="0"/>
          </a:p>
        </p:txBody>
      </p:sp>
    </p:spTree>
    <p:extLst>
      <p:ext uri="{BB962C8B-B14F-4D97-AF65-F5344CB8AC3E}">
        <p14:creationId xmlns:p14="http://schemas.microsoft.com/office/powerpoint/2010/main" val="40215041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56992" cy="788563"/>
            <a:chOff x="-158751" y="255365"/>
            <a:chExt cx="3656992"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380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11</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5408" y="1475526"/>
            <a:ext cx="10861184" cy="4486100"/>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输出流：</a:t>
            </a:r>
            <a:endParaRPr lang="en-US" altLang="zh-CN" sz="2400" dirty="0"/>
          </a:p>
          <a:p>
            <a:pPr marL="742950" lvl="1" indent="-285750">
              <a:lnSpc>
                <a:spcPct val="120000"/>
              </a:lnSpc>
              <a:buFont typeface="Arial" panose="020B0604020202020204" pitchFamily="34" charset="0"/>
              <a:buChar char="•"/>
            </a:pPr>
            <a:r>
              <a:rPr lang="en-US" altLang="zh-CN" sz="2400" dirty="0" err="1"/>
              <a:t>ostream</a:t>
            </a:r>
            <a:r>
              <a:rPr lang="en-US" altLang="zh-CN" sz="2400" dirty="0"/>
              <a:t> (</a:t>
            </a:r>
            <a:r>
              <a:rPr lang="en-US" altLang="zh-CN" sz="2400" dirty="0" err="1"/>
              <a:t>cout</a:t>
            </a:r>
            <a:r>
              <a:rPr lang="en-US" altLang="zh-CN" sz="2400" dirty="0"/>
              <a:t>, </a:t>
            </a:r>
            <a:r>
              <a:rPr lang="en-US" altLang="zh-CN" sz="2400" dirty="0" err="1"/>
              <a:t>cerr</a:t>
            </a:r>
            <a:r>
              <a:rPr lang="en-US" altLang="zh-CN" sz="2400" dirty="0"/>
              <a:t>, clog </a:t>
            </a:r>
            <a:r>
              <a:rPr lang="zh-CN" altLang="en-US" sz="2400" dirty="0"/>
              <a:t>标准设备的输出</a:t>
            </a:r>
            <a:r>
              <a:rPr lang="en-US" altLang="zh-CN" sz="2400" dirty="0"/>
              <a:t>)</a:t>
            </a:r>
          </a:p>
          <a:p>
            <a:pPr marL="742950" lvl="1" indent="-285750">
              <a:lnSpc>
                <a:spcPct val="120000"/>
              </a:lnSpc>
              <a:buFont typeface="Arial" panose="020B0604020202020204" pitchFamily="34" charset="0"/>
              <a:buChar char="•"/>
            </a:pPr>
            <a:r>
              <a:rPr lang="en-US" altLang="zh-CN" sz="2400" dirty="0" err="1"/>
              <a:t>ofstream</a:t>
            </a:r>
            <a:r>
              <a:rPr lang="en-US" altLang="zh-CN" sz="2400" dirty="0"/>
              <a:t> </a:t>
            </a:r>
            <a:r>
              <a:rPr lang="zh-CN" altLang="en-US" sz="2400" dirty="0"/>
              <a:t>向磁盘文件输出</a:t>
            </a:r>
            <a:endParaRPr lang="en-US" altLang="zh-CN" sz="2400" dirty="0"/>
          </a:p>
          <a:p>
            <a:pPr marL="1200150" lvl="2" indent="-285750">
              <a:lnSpc>
                <a:spcPct val="120000"/>
              </a:lnSpc>
              <a:buFont typeface="Arial" panose="020B0604020202020204" pitchFamily="34" charset="0"/>
              <a:buChar char="•"/>
            </a:pPr>
            <a:r>
              <a:rPr lang="zh-CN" altLang="en-US" sz="2400" dirty="0"/>
              <a:t>构造输出流对象（文件流）的常用方法：</a:t>
            </a:r>
            <a:endParaRPr lang="en-US" altLang="zh-CN" sz="2400" dirty="0"/>
          </a:p>
          <a:p>
            <a:pPr marL="1657350" lvl="3" indent="-285750">
              <a:lnSpc>
                <a:spcPct val="120000"/>
              </a:lnSpc>
              <a:buFont typeface="Arial" panose="020B0604020202020204" pitchFamily="34" charset="0"/>
              <a:buChar char="•"/>
            </a:pPr>
            <a:r>
              <a:rPr lang="en-US" altLang="zh-CN" sz="2400" dirty="0" err="1"/>
              <a:t>ofstream</a:t>
            </a:r>
            <a:r>
              <a:rPr lang="en-US" altLang="zh-CN" sz="2400" dirty="0"/>
              <a:t> file;</a:t>
            </a:r>
          </a:p>
          <a:p>
            <a:pPr marL="1657350" lvl="3" indent="-285750">
              <a:lnSpc>
                <a:spcPct val="120000"/>
              </a:lnSpc>
              <a:buFont typeface="Arial" panose="020B0604020202020204" pitchFamily="34" charset="0"/>
              <a:buChar char="•"/>
            </a:pPr>
            <a:r>
              <a:rPr lang="en-US" altLang="zh-CN" sz="2400" dirty="0" err="1"/>
              <a:t>ofstream</a:t>
            </a:r>
            <a:r>
              <a:rPr lang="en-US" altLang="zh-CN" sz="2400" dirty="0"/>
              <a:t> file; </a:t>
            </a:r>
            <a:r>
              <a:rPr lang="en-US" altLang="zh-CN" sz="2400" dirty="0" err="1"/>
              <a:t>file.open</a:t>
            </a:r>
            <a:r>
              <a:rPr lang="en-US" altLang="zh-CN" sz="2400" dirty="0"/>
              <a:t>(“name”);</a:t>
            </a:r>
          </a:p>
          <a:p>
            <a:pPr marL="1657350" lvl="3" indent="-285750">
              <a:lnSpc>
                <a:spcPct val="120000"/>
              </a:lnSpc>
              <a:buFont typeface="Arial" panose="020B0604020202020204" pitchFamily="34" charset="0"/>
              <a:buChar char="•"/>
            </a:pPr>
            <a:r>
              <a:rPr lang="en-US" altLang="zh-CN" sz="2400" dirty="0" err="1"/>
              <a:t>ofstream</a:t>
            </a:r>
            <a:r>
              <a:rPr lang="en-US" altLang="zh-CN" sz="2400" dirty="0"/>
              <a:t> file(“name”);</a:t>
            </a:r>
          </a:p>
          <a:p>
            <a:pPr marL="1200150" lvl="2" indent="-285750">
              <a:lnSpc>
                <a:spcPct val="120000"/>
              </a:lnSpc>
              <a:buFont typeface="Arial" panose="020B0604020202020204" pitchFamily="34" charset="0"/>
              <a:buChar char="•"/>
            </a:pPr>
            <a:r>
              <a:rPr lang="zh-CN" altLang="en-US" sz="2400" dirty="0"/>
              <a:t>插入运算符</a:t>
            </a:r>
            <a:r>
              <a:rPr lang="en-US" altLang="zh-CN" sz="2400" dirty="0"/>
              <a:t>&lt;&lt;</a:t>
            </a:r>
            <a:r>
              <a:rPr lang="zh-CN" altLang="en-US" sz="2400" dirty="0"/>
              <a:t>和操纵符（输出宽度、对齐方式、精度，例</a:t>
            </a:r>
            <a:r>
              <a:rPr lang="en-US" altLang="zh-CN" sz="2400" dirty="0"/>
              <a:t>11-1</a:t>
            </a:r>
            <a:r>
              <a:rPr lang="zh-CN" altLang="en-US" sz="2400" dirty="0"/>
              <a:t>到</a:t>
            </a:r>
            <a:r>
              <a:rPr lang="en-US" altLang="zh-CN" sz="2400" dirty="0"/>
              <a:t>11-4</a:t>
            </a:r>
            <a:r>
              <a:rPr lang="zh-CN" altLang="en-US" sz="2400" dirty="0"/>
              <a:t>）</a:t>
            </a:r>
            <a:endParaRPr lang="en-US" altLang="zh-CN" sz="2400" dirty="0"/>
          </a:p>
          <a:p>
            <a:pPr marL="1200150" lvl="2" indent="-285750">
              <a:lnSpc>
                <a:spcPct val="120000"/>
              </a:lnSpc>
              <a:buFont typeface="Arial" panose="020B0604020202020204" pitchFamily="34" charset="0"/>
              <a:buChar char="•"/>
            </a:pPr>
            <a:r>
              <a:rPr lang="zh-CN" altLang="en-US" sz="2400" dirty="0"/>
              <a:t>文件输出流成员函数（</a:t>
            </a:r>
            <a:r>
              <a:rPr lang="en-US" altLang="zh-CN" sz="2400" dirty="0"/>
              <a:t>open, close, put, write, </a:t>
            </a:r>
            <a:r>
              <a:rPr lang="en-US" altLang="zh-CN" sz="2400" dirty="0" err="1"/>
              <a:t>seekp</a:t>
            </a:r>
            <a:r>
              <a:rPr lang="en-US" altLang="zh-CN" sz="2400" dirty="0"/>
              <a:t>, </a:t>
            </a:r>
            <a:r>
              <a:rPr lang="en-US" altLang="zh-CN" sz="2400" dirty="0" err="1"/>
              <a:t>tellp</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字符串输出流</a:t>
            </a:r>
            <a:r>
              <a:rPr lang="en-US" altLang="zh-CN" sz="2400" dirty="0" err="1"/>
              <a:t>ostringstream</a:t>
            </a:r>
            <a:r>
              <a:rPr lang="zh-CN" altLang="en-US" sz="2400" dirty="0"/>
              <a:t>（例</a:t>
            </a:r>
            <a:r>
              <a:rPr lang="en-US" altLang="zh-CN" sz="2400" dirty="0"/>
              <a:t>11-6</a:t>
            </a:r>
            <a:r>
              <a:rPr lang="zh-CN" altLang="en-US" sz="2400" dirty="0"/>
              <a:t>）</a:t>
            </a:r>
            <a:endParaRPr lang="en-US" altLang="zh-CN" sz="2400" dirty="0"/>
          </a:p>
        </p:txBody>
      </p:sp>
    </p:spTree>
    <p:extLst>
      <p:ext uri="{BB962C8B-B14F-4D97-AF65-F5344CB8AC3E}">
        <p14:creationId xmlns:p14="http://schemas.microsoft.com/office/powerpoint/2010/main" val="30960286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2</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52453" y="1457011"/>
            <a:ext cx="10355518" cy="138114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类型别名：给较长的类型名另起一个别名，提高程序可读性</a:t>
            </a:r>
            <a:endParaRPr lang="en-US" altLang="zh-CN" sz="2400" dirty="0"/>
          </a:p>
          <a:p>
            <a:pPr marL="742950" lvl="1" indent="-285750">
              <a:lnSpc>
                <a:spcPct val="120000"/>
              </a:lnSpc>
              <a:buFont typeface="Arial" panose="020B0604020202020204" pitchFamily="34" charset="0"/>
              <a:buChar char="•"/>
            </a:pPr>
            <a:r>
              <a:rPr lang="en-US" altLang="zh-CN" sz="2400" dirty="0"/>
              <a:t>typedef </a:t>
            </a:r>
            <a:r>
              <a:rPr lang="zh-CN" altLang="en-US" sz="2400" dirty="0"/>
              <a:t>已有类姓名 新类型名；</a:t>
            </a:r>
            <a:endParaRPr lang="en-US" altLang="zh-CN" sz="2400" dirty="0"/>
          </a:p>
          <a:p>
            <a:pPr marL="742950" lvl="1" indent="-285750">
              <a:lnSpc>
                <a:spcPct val="120000"/>
              </a:lnSpc>
              <a:buFont typeface="Arial" panose="020B0604020202020204" pitchFamily="34" charset="0"/>
              <a:buChar char="•"/>
            </a:pPr>
            <a:r>
              <a:rPr lang="en-US" altLang="zh-CN" sz="2400" dirty="0"/>
              <a:t>using </a:t>
            </a:r>
            <a:r>
              <a:rPr lang="zh-CN" altLang="en-US" sz="2400" dirty="0"/>
              <a:t>新类型名 </a:t>
            </a:r>
            <a:r>
              <a:rPr lang="en-US" altLang="zh-CN" sz="2400" dirty="0"/>
              <a:t>= </a:t>
            </a:r>
            <a:r>
              <a:rPr lang="zh-CN" altLang="en-US" sz="2400" dirty="0"/>
              <a:t>已有类型名；</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52452" y="3164809"/>
            <a:ext cx="10355519"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类型推断：</a:t>
            </a:r>
            <a:endParaRPr lang="en-US" altLang="zh-CN" sz="2400" dirty="0"/>
          </a:p>
          <a:p>
            <a:pPr marL="742950" lvl="1" indent="-285750">
              <a:lnSpc>
                <a:spcPct val="120000"/>
              </a:lnSpc>
              <a:buFont typeface="Arial" panose="020B0604020202020204" pitchFamily="34" charset="0"/>
              <a:buChar char="•"/>
            </a:pPr>
            <a:r>
              <a:rPr lang="en-US" altLang="zh-CN" sz="2400" dirty="0"/>
              <a:t>auto: </a:t>
            </a:r>
            <a:r>
              <a:rPr lang="zh-CN" altLang="en-US" sz="2400" dirty="0"/>
              <a:t>编译器替我们分析表达式所属的类型（</a:t>
            </a:r>
            <a:r>
              <a:rPr lang="en-US" altLang="zh-CN" sz="2400" dirty="0"/>
              <a:t>auto</a:t>
            </a:r>
            <a:r>
              <a:rPr lang="zh-CN" altLang="en-US" sz="2400" dirty="0"/>
              <a:t>变量</a:t>
            </a:r>
            <a:r>
              <a:rPr lang="zh-CN" altLang="en-US" sz="2400" b="1" dirty="0"/>
              <a:t>必须</a:t>
            </a:r>
            <a:r>
              <a:rPr lang="zh-CN" altLang="en-US" sz="2400" dirty="0"/>
              <a:t>有初始值）</a:t>
            </a:r>
            <a:endParaRPr lang="en-US" altLang="zh-CN" sz="2400" dirty="0"/>
          </a:p>
          <a:p>
            <a:pPr marL="742950" lvl="1" indent="-285750">
              <a:lnSpc>
                <a:spcPct val="120000"/>
              </a:lnSpc>
              <a:buFont typeface="Arial" panose="020B0604020202020204" pitchFamily="34" charset="0"/>
              <a:buChar char="•"/>
            </a:pPr>
            <a:r>
              <a:rPr lang="en-US" altLang="zh-CN" sz="2400" dirty="0" err="1"/>
              <a:t>decltype</a:t>
            </a:r>
            <a:r>
              <a:rPr lang="en-US" altLang="zh-CN" sz="2400" dirty="0"/>
              <a:t>: </a:t>
            </a:r>
            <a:r>
              <a:rPr lang="zh-CN" altLang="en-US" sz="2400" dirty="0"/>
              <a:t>选择并返回操作数的数据类型，紧跟一个圆括号，括号内为一个表达式，声明的变量与该表达式类型一致。</a:t>
            </a:r>
            <a:endParaRPr lang="en-US" altLang="zh-CN" sz="2400" dirty="0"/>
          </a:p>
          <a:p>
            <a:pPr marL="1200150" lvl="2" indent="-285750">
              <a:lnSpc>
                <a:spcPct val="120000"/>
              </a:lnSpc>
              <a:buFont typeface="Arial" panose="020B0604020202020204" pitchFamily="34" charset="0"/>
              <a:buChar char="•"/>
            </a:pPr>
            <a:r>
              <a:rPr lang="en-US" altLang="zh-CN" sz="2400" dirty="0" err="1"/>
              <a:t>decltype</a:t>
            </a:r>
            <a:r>
              <a:rPr lang="en-US" altLang="zh-CN" sz="2400" dirty="0"/>
              <a:t>(</a:t>
            </a:r>
            <a:r>
              <a:rPr lang="en-US" altLang="zh-CN" sz="2400" dirty="0" err="1"/>
              <a:t>i</a:t>
            </a:r>
            <a:r>
              <a:rPr lang="en-US" altLang="zh-CN" sz="2400" dirty="0"/>
              <a:t>) j = 2;</a:t>
            </a:r>
            <a:endParaRPr lang="zh-CN" altLang="en-US" sz="2400" dirty="0"/>
          </a:p>
        </p:txBody>
      </p:sp>
    </p:spTree>
    <p:extLst>
      <p:ext uri="{BB962C8B-B14F-4D97-AF65-F5344CB8AC3E}">
        <p14:creationId xmlns:p14="http://schemas.microsoft.com/office/powerpoint/2010/main" val="3932141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56992" cy="788563"/>
            <a:chOff x="-158751" y="255365"/>
            <a:chExt cx="3656992"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38022"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11</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5408" y="1408831"/>
            <a:ext cx="10861184" cy="404033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输入流：</a:t>
            </a:r>
            <a:r>
              <a:rPr lang="en-US" altLang="zh-CN" sz="2400" dirty="0" err="1"/>
              <a:t>istream</a:t>
            </a:r>
            <a:r>
              <a:rPr lang="en-US" altLang="zh-CN" sz="2400" dirty="0"/>
              <a:t>, </a:t>
            </a:r>
            <a:r>
              <a:rPr lang="en-US" altLang="zh-CN" sz="2400" dirty="0" err="1"/>
              <a:t>ifstream</a:t>
            </a:r>
            <a:r>
              <a:rPr lang="en-US" altLang="zh-CN" sz="2400" dirty="0"/>
              <a:t>, </a:t>
            </a:r>
            <a:r>
              <a:rPr lang="en-US" altLang="zh-CN" sz="2400" dirty="0" err="1"/>
              <a:t>istringstream</a:t>
            </a:r>
            <a:endParaRPr lang="en-US" altLang="zh-CN" sz="2400" dirty="0"/>
          </a:p>
          <a:p>
            <a:pPr marL="742950" lvl="1" indent="-285750">
              <a:lnSpc>
                <a:spcPct val="120000"/>
              </a:lnSpc>
              <a:buFont typeface="Arial" panose="020B0604020202020204" pitchFamily="34" charset="0"/>
              <a:buChar char="•"/>
            </a:pPr>
            <a:r>
              <a:rPr lang="zh-CN" altLang="en-US" sz="2400" dirty="0"/>
              <a:t>构造文件输入流的常用方式</a:t>
            </a:r>
            <a:r>
              <a:rPr lang="en-US" altLang="zh-CN" sz="2400" dirty="0"/>
              <a:t>:</a:t>
            </a:r>
          </a:p>
          <a:p>
            <a:pPr marL="1200150" lvl="2" indent="-285750">
              <a:lnSpc>
                <a:spcPct val="120000"/>
              </a:lnSpc>
              <a:buFont typeface="Arial" panose="020B0604020202020204" pitchFamily="34" charset="0"/>
              <a:buChar char="•"/>
            </a:pPr>
            <a:r>
              <a:rPr lang="en-US" altLang="zh-CN" sz="2400" dirty="0" err="1"/>
              <a:t>ifstream</a:t>
            </a:r>
            <a:r>
              <a:rPr lang="en-US" altLang="zh-CN" sz="2400" dirty="0"/>
              <a:t> </a:t>
            </a:r>
            <a:r>
              <a:rPr lang="en-US" altLang="zh-CN" sz="2400" dirty="0" err="1"/>
              <a:t>myFile</a:t>
            </a:r>
            <a:r>
              <a:rPr lang="en-US" altLang="zh-CN" sz="2400" dirty="0"/>
              <a:t>; </a:t>
            </a:r>
            <a:r>
              <a:rPr lang="en-US" altLang="zh-CN" sz="2400" dirty="0" err="1"/>
              <a:t>myFile.open</a:t>
            </a:r>
            <a:r>
              <a:rPr lang="en-US" altLang="zh-CN" sz="2400" dirty="0"/>
              <a:t>(“filename”);</a:t>
            </a:r>
          </a:p>
          <a:p>
            <a:pPr marL="1200150" lvl="2" indent="-285750">
              <a:lnSpc>
                <a:spcPct val="120000"/>
              </a:lnSpc>
              <a:buFont typeface="Arial" panose="020B0604020202020204" pitchFamily="34" charset="0"/>
              <a:buChar char="•"/>
            </a:pPr>
            <a:r>
              <a:rPr lang="en-US" altLang="zh-CN" sz="2400" dirty="0" err="1"/>
              <a:t>ifstream</a:t>
            </a:r>
            <a:r>
              <a:rPr lang="en-US" altLang="zh-CN" sz="2400" dirty="0"/>
              <a:t> </a:t>
            </a:r>
            <a:r>
              <a:rPr lang="en-US" altLang="zh-CN" sz="2400" dirty="0" err="1"/>
              <a:t>myFile</a:t>
            </a:r>
            <a:r>
              <a:rPr lang="en-US" altLang="zh-CN" sz="2400" dirty="0"/>
              <a:t>(“filename”);</a:t>
            </a:r>
          </a:p>
          <a:p>
            <a:pPr marL="742950" lvl="1" indent="-285750">
              <a:lnSpc>
                <a:spcPct val="120000"/>
              </a:lnSpc>
              <a:buFont typeface="Arial" panose="020B0604020202020204" pitchFamily="34" charset="0"/>
              <a:buChar char="•"/>
            </a:pPr>
            <a:r>
              <a:rPr lang="zh-CN" altLang="en-US" sz="2400" dirty="0"/>
              <a:t>提取运算符</a:t>
            </a:r>
            <a:r>
              <a:rPr lang="en-US" altLang="zh-CN" sz="2400" dirty="0"/>
              <a:t>&gt;&gt;(</a:t>
            </a:r>
            <a:r>
              <a:rPr lang="zh-CN" altLang="en-US" sz="2400" dirty="0"/>
              <a:t>以空白符为分隔</a:t>
            </a:r>
            <a:r>
              <a:rPr lang="en-US" altLang="zh-CN" sz="2400" dirty="0"/>
              <a:t>)</a:t>
            </a:r>
            <a:r>
              <a:rPr lang="zh-CN" altLang="en-US" sz="2400" dirty="0"/>
              <a:t>，</a:t>
            </a:r>
            <a:r>
              <a:rPr lang="en-US" altLang="zh-CN" sz="2400" dirty="0" err="1"/>
              <a:t>getline</a:t>
            </a:r>
            <a:r>
              <a:rPr lang="en-US" altLang="zh-CN" sz="2400" dirty="0"/>
              <a:t>(</a:t>
            </a:r>
            <a:r>
              <a:rPr lang="zh-CN" altLang="en-US" sz="2400" dirty="0"/>
              <a:t>输出包含空白符的文本</a:t>
            </a:r>
            <a:r>
              <a:rPr lang="en-US" altLang="zh-CN" sz="2400" dirty="0"/>
              <a:t>)</a:t>
            </a:r>
          </a:p>
          <a:p>
            <a:pPr marL="742950" lvl="1" indent="-285750">
              <a:lnSpc>
                <a:spcPct val="120000"/>
              </a:lnSpc>
              <a:buFont typeface="Arial" panose="020B0604020202020204" pitchFamily="34" charset="0"/>
              <a:buChar char="•"/>
            </a:pPr>
            <a:r>
              <a:rPr lang="zh-CN" altLang="en-US" sz="2400" dirty="0"/>
              <a:t>输入流的操纵符号（进制操纵符）</a:t>
            </a:r>
            <a:endParaRPr lang="en-US" altLang="zh-CN" sz="2400" dirty="0"/>
          </a:p>
          <a:p>
            <a:pPr marL="742950" lvl="1" indent="-285750">
              <a:lnSpc>
                <a:spcPct val="120000"/>
              </a:lnSpc>
              <a:buFont typeface="Arial" panose="020B0604020202020204" pitchFamily="34" charset="0"/>
              <a:buChar char="•"/>
            </a:pPr>
            <a:r>
              <a:rPr lang="zh-CN" altLang="en-US" sz="2400" dirty="0"/>
              <a:t>输入流的相关函数：</a:t>
            </a:r>
            <a:r>
              <a:rPr lang="en-US" altLang="zh-CN" sz="2400" dirty="0"/>
              <a:t>open, close, get, </a:t>
            </a:r>
            <a:r>
              <a:rPr lang="en-US" altLang="zh-CN" sz="2400" dirty="0" err="1"/>
              <a:t>getline</a:t>
            </a:r>
            <a:r>
              <a:rPr lang="en-US" altLang="zh-CN" sz="2400" dirty="0"/>
              <a:t>, read, </a:t>
            </a:r>
            <a:r>
              <a:rPr lang="en-US" altLang="zh-CN" sz="2400" dirty="0" err="1"/>
              <a:t>seekg</a:t>
            </a:r>
            <a:r>
              <a:rPr lang="en-US" altLang="zh-CN" sz="2400" dirty="0"/>
              <a:t>, </a:t>
            </a:r>
            <a:r>
              <a:rPr lang="en-US" altLang="zh-CN" sz="2400" dirty="0" err="1"/>
              <a:t>tellg</a:t>
            </a:r>
            <a:r>
              <a:rPr lang="zh-CN" altLang="en-US" sz="2400" dirty="0"/>
              <a:t>（例</a:t>
            </a:r>
            <a:r>
              <a:rPr lang="en-US" altLang="zh-CN" sz="2400" dirty="0"/>
              <a:t>11-8</a:t>
            </a:r>
            <a:r>
              <a:rPr lang="zh-CN" altLang="en-US" sz="2400" dirty="0"/>
              <a:t>到</a:t>
            </a:r>
            <a:r>
              <a:rPr lang="en-US" altLang="zh-CN" sz="2400" dirty="0"/>
              <a:t>11-11</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字符串输入流：</a:t>
            </a:r>
            <a:r>
              <a:rPr lang="en-US" altLang="zh-CN" sz="2400" dirty="0" err="1"/>
              <a:t>istringstream</a:t>
            </a:r>
            <a:r>
              <a:rPr lang="zh-CN" altLang="en-US" sz="2400" dirty="0"/>
              <a:t>（例</a:t>
            </a:r>
            <a:r>
              <a:rPr lang="en-US" altLang="zh-CN" sz="2400" dirty="0"/>
              <a:t>11-12</a:t>
            </a:r>
            <a:r>
              <a:rPr lang="zh-CN" altLang="en-US" sz="2400" dirty="0"/>
              <a:t>）</a:t>
            </a:r>
            <a:endParaRPr lang="en-US" altLang="zh-CN" sz="2400" dirty="0"/>
          </a:p>
        </p:txBody>
      </p:sp>
      <p:sp>
        <p:nvSpPr>
          <p:cNvPr id="2" name="文本框 1">
            <a:extLst>
              <a:ext uri="{FF2B5EF4-FFF2-40B4-BE49-F238E27FC236}">
                <a16:creationId xmlns:a16="http://schemas.microsoft.com/office/drawing/2014/main" id="{FAEFC199-76C5-F23C-AFDE-C9F3E818BF60}"/>
              </a:ext>
            </a:extLst>
          </p:cNvPr>
          <p:cNvSpPr txBox="1"/>
          <p:nvPr/>
        </p:nvSpPr>
        <p:spPr>
          <a:xfrm>
            <a:off x="665408" y="5676397"/>
            <a:ext cx="10861184"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输入输出流：</a:t>
            </a:r>
            <a:r>
              <a:rPr lang="en-US" altLang="zh-CN" sz="2400" dirty="0"/>
              <a:t>iostream, </a:t>
            </a:r>
            <a:r>
              <a:rPr lang="en-US" altLang="zh-CN" sz="2400" dirty="0" err="1"/>
              <a:t>fstream</a:t>
            </a:r>
            <a:r>
              <a:rPr lang="en-US" altLang="zh-CN" sz="2400" dirty="0"/>
              <a:t>, </a:t>
            </a:r>
            <a:r>
              <a:rPr lang="en-US" altLang="zh-CN" sz="2400" dirty="0" err="1"/>
              <a:t>stringstream</a:t>
            </a:r>
            <a:endParaRPr lang="en-US" altLang="zh-CN" sz="2400" dirty="0"/>
          </a:p>
        </p:txBody>
      </p:sp>
    </p:spTree>
    <p:extLst>
      <p:ext uri="{BB962C8B-B14F-4D97-AF65-F5344CB8AC3E}">
        <p14:creationId xmlns:p14="http://schemas.microsoft.com/office/powerpoint/2010/main" val="6577286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79626" cy="788563"/>
            <a:chOff x="-158751" y="255365"/>
            <a:chExt cx="3679626"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6065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12</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5408" y="1408831"/>
            <a:ext cx="10861184" cy="49731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图</a:t>
            </a:r>
            <a:r>
              <a:rPr lang="en-US" altLang="zh-CN" sz="2400" dirty="0"/>
              <a:t>12-1</a:t>
            </a:r>
            <a:r>
              <a:rPr lang="zh-CN" altLang="en-US" sz="2400" dirty="0"/>
              <a:t> 异常引发、捕获的整个流程</a:t>
            </a:r>
            <a:endParaRPr lang="en-US" altLang="zh-CN" sz="2400" dirty="0"/>
          </a:p>
        </p:txBody>
      </p:sp>
      <p:sp>
        <p:nvSpPr>
          <p:cNvPr id="4" name="文本框 3">
            <a:extLst>
              <a:ext uri="{FF2B5EF4-FFF2-40B4-BE49-F238E27FC236}">
                <a16:creationId xmlns:a16="http://schemas.microsoft.com/office/drawing/2014/main" id="{D918FE70-13D2-1AAD-3843-38A6BAB7E61F}"/>
              </a:ext>
            </a:extLst>
          </p:cNvPr>
          <p:cNvSpPr txBox="1"/>
          <p:nvPr/>
        </p:nvSpPr>
        <p:spPr>
          <a:xfrm>
            <a:off x="665408" y="2271050"/>
            <a:ext cx="10861184" cy="138114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异常处理的语法：</a:t>
            </a:r>
            <a:endParaRPr lang="en-US" altLang="zh-CN" sz="2400" dirty="0"/>
          </a:p>
          <a:p>
            <a:pPr marL="742950" lvl="1" indent="-285750">
              <a:lnSpc>
                <a:spcPct val="120000"/>
              </a:lnSpc>
              <a:buFont typeface="Arial" panose="020B0604020202020204" pitchFamily="34" charset="0"/>
              <a:buChar char="•"/>
            </a:pPr>
            <a:r>
              <a:rPr lang="zh-CN" altLang="en-US" sz="2400" dirty="0"/>
              <a:t>抛出异常：</a:t>
            </a:r>
            <a:r>
              <a:rPr lang="en-US" altLang="zh-CN" sz="2400" dirty="0"/>
              <a:t>throw </a:t>
            </a:r>
            <a:r>
              <a:rPr lang="zh-CN" altLang="en-US" sz="2400" dirty="0"/>
              <a:t>表达式</a:t>
            </a:r>
            <a:endParaRPr lang="en-US" altLang="zh-CN" sz="2400" dirty="0"/>
          </a:p>
          <a:p>
            <a:pPr marL="742950" lvl="1" indent="-285750">
              <a:lnSpc>
                <a:spcPct val="120000"/>
              </a:lnSpc>
              <a:buFont typeface="Arial" panose="020B0604020202020204" pitchFamily="34" charset="0"/>
              <a:buChar char="•"/>
            </a:pPr>
            <a:r>
              <a:rPr lang="zh-CN" altLang="en-US" sz="2400" dirty="0"/>
              <a:t>捕获异常：</a:t>
            </a:r>
            <a:r>
              <a:rPr lang="en-US" altLang="zh-CN" sz="2400" dirty="0"/>
              <a:t>try </a:t>
            </a:r>
            <a:r>
              <a:rPr lang="zh-CN" altLang="en-US" sz="2400" dirty="0"/>
              <a:t>复合语句 </a:t>
            </a:r>
            <a:r>
              <a:rPr lang="en-US" altLang="zh-CN" sz="2400" dirty="0"/>
              <a:t>catch(</a:t>
            </a:r>
            <a:r>
              <a:rPr lang="zh-CN" altLang="en-US" sz="2400" dirty="0"/>
              <a:t>异常声明</a:t>
            </a:r>
            <a:r>
              <a:rPr lang="en-US" altLang="zh-CN" sz="2400" dirty="0"/>
              <a:t>)</a:t>
            </a:r>
          </a:p>
        </p:txBody>
      </p:sp>
      <p:sp>
        <p:nvSpPr>
          <p:cNvPr id="5" name="文本框 4">
            <a:extLst>
              <a:ext uri="{FF2B5EF4-FFF2-40B4-BE49-F238E27FC236}">
                <a16:creationId xmlns:a16="http://schemas.microsoft.com/office/drawing/2014/main" id="{1BE0DA07-B2A1-9136-D25C-22D275F93A33}"/>
              </a:ext>
            </a:extLst>
          </p:cNvPr>
          <p:cNvSpPr txBox="1"/>
          <p:nvPr/>
        </p:nvSpPr>
        <p:spPr>
          <a:xfrm>
            <a:off x="665408" y="4017100"/>
            <a:ext cx="10861184"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b="1" dirty="0"/>
              <a:t>异常处理的流程：异常如何匹配，匹配和不匹配的操作</a:t>
            </a:r>
            <a:endParaRPr lang="en-US" altLang="zh-CN" sz="2400" b="1" dirty="0"/>
          </a:p>
        </p:txBody>
      </p:sp>
      <p:sp>
        <p:nvSpPr>
          <p:cNvPr id="6" name="文本框 5">
            <a:extLst>
              <a:ext uri="{FF2B5EF4-FFF2-40B4-BE49-F238E27FC236}">
                <a16:creationId xmlns:a16="http://schemas.microsoft.com/office/drawing/2014/main" id="{BBA972B6-DBCA-2AA2-0E82-8CA3F92302A1}"/>
              </a:ext>
            </a:extLst>
          </p:cNvPr>
          <p:cNvSpPr txBox="1"/>
          <p:nvPr/>
        </p:nvSpPr>
        <p:spPr>
          <a:xfrm>
            <a:off x="665408" y="4954418"/>
            <a:ext cx="10861184"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异常接口声明：在函数的声明中列出这个函数可能抛掷的所有异常类型</a:t>
            </a:r>
            <a:endParaRPr lang="en-US" altLang="zh-CN" sz="2400" dirty="0"/>
          </a:p>
        </p:txBody>
      </p:sp>
    </p:spTree>
    <p:extLst>
      <p:ext uri="{BB962C8B-B14F-4D97-AF65-F5344CB8AC3E}">
        <p14:creationId xmlns:p14="http://schemas.microsoft.com/office/powerpoint/2010/main" val="41736170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679626" cy="788563"/>
            <a:chOff x="-158751" y="255365"/>
            <a:chExt cx="3679626"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46065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12</a:t>
              </a:r>
              <a:r>
                <a:rPr lang="zh-CN" altLang="en-US" sz="3200" b="1" dirty="0">
                  <a:solidFill>
                    <a:schemeClr val="tx1">
                      <a:lumMod val="75000"/>
                      <a:lumOff val="25000"/>
                    </a:schemeClr>
                  </a:solidFill>
                  <a:cs typeface="+mn-ea"/>
                  <a:sym typeface="+mn-lt"/>
                </a:rPr>
                <a:t>章</a:t>
              </a:r>
            </a:p>
          </p:txBody>
        </p:sp>
      </p:grpSp>
      <p:sp>
        <p:nvSpPr>
          <p:cNvPr id="3" name="文本框 2">
            <a:extLst>
              <a:ext uri="{FF2B5EF4-FFF2-40B4-BE49-F238E27FC236}">
                <a16:creationId xmlns:a16="http://schemas.microsoft.com/office/drawing/2014/main" id="{3DC3BF3F-D1F1-7D95-3B8B-CEB47D300FE4}"/>
              </a:ext>
            </a:extLst>
          </p:cNvPr>
          <p:cNvSpPr txBox="1"/>
          <p:nvPr/>
        </p:nvSpPr>
        <p:spPr>
          <a:xfrm>
            <a:off x="665408" y="1408831"/>
            <a:ext cx="10861184" cy="138371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异常处理中的构造与析构：</a:t>
            </a:r>
            <a:endParaRPr lang="en-US" altLang="zh-CN" sz="2400" dirty="0"/>
          </a:p>
          <a:p>
            <a:pPr marL="742950" lvl="1" indent="-285750">
              <a:lnSpc>
                <a:spcPct val="120000"/>
              </a:lnSpc>
              <a:buFont typeface="Arial" panose="020B0604020202020204" pitchFamily="34" charset="0"/>
              <a:buChar char="•"/>
            </a:pPr>
            <a:r>
              <a:rPr lang="en-US" altLang="zh-CN" sz="2400" dirty="0"/>
              <a:t>C++</a:t>
            </a:r>
            <a:r>
              <a:rPr lang="zh-CN" altLang="en-US" sz="2400" dirty="0"/>
              <a:t>异常处理具有 为异常抛出前构造的所有局部对象</a:t>
            </a:r>
            <a:r>
              <a:rPr lang="zh-CN" altLang="en-US" sz="2400" b="1" dirty="0"/>
              <a:t>自动析构函数的能力</a:t>
            </a:r>
            <a:r>
              <a:rPr lang="zh-CN" altLang="en-US" sz="2400" dirty="0"/>
              <a:t>（例</a:t>
            </a:r>
            <a:r>
              <a:rPr lang="en-US" altLang="zh-CN" sz="2400" dirty="0"/>
              <a:t>12-2</a:t>
            </a:r>
            <a:r>
              <a:rPr lang="zh-CN" altLang="en-US" sz="2400" dirty="0"/>
              <a:t>）</a:t>
            </a:r>
            <a:endParaRPr lang="en-US" altLang="zh-CN" sz="2400" dirty="0"/>
          </a:p>
        </p:txBody>
      </p:sp>
      <p:sp>
        <p:nvSpPr>
          <p:cNvPr id="4" name="文本框 3">
            <a:extLst>
              <a:ext uri="{FF2B5EF4-FFF2-40B4-BE49-F238E27FC236}">
                <a16:creationId xmlns:a16="http://schemas.microsoft.com/office/drawing/2014/main" id="{D918FE70-13D2-1AAD-3843-38A6BAB7E61F}"/>
              </a:ext>
            </a:extLst>
          </p:cNvPr>
          <p:cNvSpPr txBox="1"/>
          <p:nvPr/>
        </p:nvSpPr>
        <p:spPr>
          <a:xfrm>
            <a:off x="665408" y="3185446"/>
            <a:ext cx="10861184"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标准程序库</a:t>
            </a:r>
            <a:r>
              <a:rPr lang="en-US" altLang="zh-CN" sz="2400" dirty="0"/>
              <a:t>STL</a:t>
            </a:r>
            <a:r>
              <a:rPr lang="zh-CN" altLang="en-US" sz="2400" dirty="0"/>
              <a:t>中的异常处理：</a:t>
            </a:r>
            <a:endParaRPr lang="en-US" altLang="zh-CN" sz="2400" dirty="0"/>
          </a:p>
          <a:p>
            <a:pPr marL="742950" lvl="1" indent="-285750">
              <a:lnSpc>
                <a:spcPct val="120000"/>
              </a:lnSpc>
              <a:buFont typeface="Arial" panose="020B0604020202020204" pitchFamily="34" charset="0"/>
              <a:buChar char="•"/>
            </a:pPr>
            <a:r>
              <a:rPr lang="en-US" altLang="zh-CN" sz="2400" dirty="0"/>
              <a:t>exception</a:t>
            </a:r>
            <a:r>
              <a:rPr lang="zh-CN" altLang="en-US" sz="2400" dirty="0"/>
              <a:t>类下的各种派生类（例</a:t>
            </a:r>
            <a:r>
              <a:rPr lang="en-US" altLang="zh-CN" sz="2400" dirty="0"/>
              <a:t>12-3</a:t>
            </a:r>
            <a:r>
              <a:rPr lang="zh-CN" altLang="en-US" sz="2400" dirty="0"/>
              <a:t>）</a:t>
            </a:r>
            <a:endParaRPr lang="en-US" altLang="zh-CN" sz="2400" dirty="0"/>
          </a:p>
        </p:txBody>
      </p:sp>
    </p:spTree>
    <p:extLst>
      <p:ext uri="{BB962C8B-B14F-4D97-AF65-F5344CB8AC3E}">
        <p14:creationId xmlns:p14="http://schemas.microsoft.com/office/powerpoint/2010/main" val="366073262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3</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457011"/>
            <a:ext cx="10355518"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函数的参数传递：值传递，引用传递</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52454" y="2253484"/>
            <a:ext cx="10355519" cy="1381147"/>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内联函数（</a:t>
            </a:r>
            <a:r>
              <a:rPr lang="en-US" altLang="zh-CN" sz="2400" dirty="0"/>
              <a:t>inline</a:t>
            </a:r>
            <a:r>
              <a:rPr lang="zh-CN" altLang="en-US" sz="2400" dirty="0"/>
              <a:t>）</a:t>
            </a:r>
            <a:r>
              <a:rPr lang="en-US" altLang="zh-CN" sz="2400" dirty="0"/>
              <a:t>: </a:t>
            </a:r>
            <a:r>
              <a:rPr lang="zh-CN" altLang="en-US" sz="2400" dirty="0"/>
              <a:t>不是在调用时发生控制转移，而是在编译时，将函数体嵌入在每一个调用处，节省参数传递、控制转移等开销</a:t>
            </a:r>
            <a:endParaRPr lang="en-US" altLang="zh-CN" sz="2400" dirty="0"/>
          </a:p>
          <a:p>
            <a:pPr marL="742950" lvl="1" indent="-285750">
              <a:lnSpc>
                <a:spcPct val="120000"/>
              </a:lnSpc>
              <a:buFont typeface="Arial" panose="020B0604020202020204" pitchFamily="34" charset="0"/>
              <a:buChar char="•"/>
            </a:pPr>
            <a:r>
              <a:rPr lang="zh-CN" altLang="en-US" sz="2400" dirty="0"/>
              <a:t>内联函数是请求，</a:t>
            </a:r>
            <a:r>
              <a:rPr lang="zh-CN" altLang="en-US" sz="2400" b="1" dirty="0"/>
              <a:t>编译器并不承诺</a:t>
            </a:r>
            <a:r>
              <a:rPr lang="zh-CN" altLang="en-US" sz="2400" dirty="0"/>
              <a:t>（循环、</a:t>
            </a:r>
            <a:r>
              <a:rPr lang="en-US" altLang="zh-CN" sz="2400" dirty="0"/>
              <a:t>switch</a:t>
            </a:r>
            <a:r>
              <a:rPr lang="zh-CN" altLang="en-US" sz="2400" dirty="0"/>
              <a:t>、递归不行）</a:t>
            </a:r>
            <a:endParaRPr lang="en-US" altLang="zh-CN" sz="2400" dirty="0"/>
          </a:p>
        </p:txBody>
      </p:sp>
      <p:sp>
        <p:nvSpPr>
          <p:cNvPr id="5" name="文本框 4">
            <a:extLst>
              <a:ext uri="{FF2B5EF4-FFF2-40B4-BE49-F238E27FC236}">
                <a16:creationId xmlns:a16="http://schemas.microsoft.com/office/drawing/2014/main" id="{FC496D89-D3D5-7770-A033-A4DCE6C45B06}"/>
              </a:ext>
            </a:extLst>
          </p:cNvPr>
          <p:cNvSpPr txBox="1"/>
          <p:nvPr/>
        </p:nvSpPr>
        <p:spPr>
          <a:xfrm>
            <a:off x="778054" y="3999207"/>
            <a:ext cx="10355519"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带默认形参值的函数：有默认值的形参必须在形参列表的最后；如果有函数声明，且申明在定义之前，默认值必须</a:t>
            </a:r>
            <a:r>
              <a:rPr lang="zh-CN" altLang="en-US" sz="2400" b="1" dirty="0"/>
              <a:t>在函数原型声明</a:t>
            </a:r>
            <a:r>
              <a:rPr lang="zh-CN" altLang="en-US" sz="2400" dirty="0"/>
              <a:t>中给出。</a:t>
            </a:r>
          </a:p>
        </p:txBody>
      </p:sp>
      <p:sp>
        <p:nvSpPr>
          <p:cNvPr id="3" name="文本框 2">
            <a:extLst>
              <a:ext uri="{FF2B5EF4-FFF2-40B4-BE49-F238E27FC236}">
                <a16:creationId xmlns:a16="http://schemas.microsoft.com/office/drawing/2014/main" id="{2B62718C-1426-9696-4CFB-08305B1C07F7}"/>
              </a:ext>
            </a:extLst>
          </p:cNvPr>
          <p:cNvSpPr txBox="1"/>
          <p:nvPr/>
        </p:nvSpPr>
        <p:spPr>
          <a:xfrm>
            <a:off x="778054" y="5301732"/>
            <a:ext cx="10355519"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函数重载：函数名相同，但</a:t>
            </a:r>
            <a:r>
              <a:rPr lang="zh-CN" altLang="en-US" sz="2400" b="1" dirty="0"/>
              <a:t>形参类型、个数</a:t>
            </a:r>
            <a:r>
              <a:rPr lang="zh-CN" altLang="en-US" sz="2400" dirty="0"/>
              <a:t>不同</a:t>
            </a:r>
          </a:p>
        </p:txBody>
      </p:sp>
    </p:spTree>
    <p:extLst>
      <p:ext uri="{BB962C8B-B14F-4D97-AF65-F5344CB8AC3E}">
        <p14:creationId xmlns:p14="http://schemas.microsoft.com/office/powerpoint/2010/main" val="282267930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4</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457011"/>
            <a:ext cx="10355518"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面向对象程序设计的基本特点：抽象、封装、继承、多态</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52454" y="2273580"/>
            <a:ext cx="10355519"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类的定义、不同访问权限的区别、对象、访问成员的方式、类的成员函数的实现、内联成员函数（隐式、显式）</a:t>
            </a:r>
            <a:endParaRPr lang="en-US" altLang="zh-CN" sz="2400" dirty="0"/>
          </a:p>
        </p:txBody>
      </p:sp>
      <p:sp>
        <p:nvSpPr>
          <p:cNvPr id="5" name="文本框 4">
            <a:extLst>
              <a:ext uri="{FF2B5EF4-FFF2-40B4-BE49-F238E27FC236}">
                <a16:creationId xmlns:a16="http://schemas.microsoft.com/office/drawing/2014/main" id="{FC496D89-D3D5-7770-A033-A4DCE6C45B06}"/>
              </a:ext>
            </a:extLst>
          </p:cNvPr>
          <p:cNvSpPr txBox="1"/>
          <p:nvPr/>
        </p:nvSpPr>
        <p:spPr>
          <a:xfrm>
            <a:off x="752453" y="3552894"/>
            <a:ext cx="10355519"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构造函数：</a:t>
            </a:r>
            <a:endParaRPr lang="en-US" altLang="zh-CN" sz="2400" dirty="0"/>
          </a:p>
          <a:p>
            <a:pPr marL="742950" lvl="1" indent="-285750">
              <a:lnSpc>
                <a:spcPct val="120000"/>
              </a:lnSpc>
              <a:buFont typeface="Arial" panose="020B0604020202020204" pitchFamily="34" charset="0"/>
              <a:buChar char="•"/>
            </a:pPr>
            <a:r>
              <a:rPr lang="zh-CN" altLang="en-US" sz="2400" dirty="0"/>
              <a:t>构造函数的形式（可以内联么？可以重载么？）</a:t>
            </a:r>
            <a:endParaRPr lang="en-US" altLang="zh-CN" sz="2400" dirty="0"/>
          </a:p>
          <a:p>
            <a:pPr marL="742950" lvl="1" indent="-285750">
              <a:lnSpc>
                <a:spcPct val="120000"/>
              </a:lnSpc>
              <a:buFont typeface="Arial" panose="020B0604020202020204" pitchFamily="34" charset="0"/>
              <a:buChar char="•"/>
            </a:pPr>
            <a:r>
              <a:rPr lang="zh-CN" altLang="en-US" sz="2400" dirty="0"/>
              <a:t>默认构造函数（调用时无需提供参数的构造函数）</a:t>
            </a:r>
            <a:endParaRPr lang="en-US" altLang="zh-CN" sz="2400" dirty="0"/>
          </a:p>
          <a:p>
            <a:pPr marL="742950" lvl="1" indent="-285750">
              <a:lnSpc>
                <a:spcPct val="120000"/>
              </a:lnSpc>
              <a:buFont typeface="Arial" panose="020B0604020202020204" pitchFamily="34" charset="0"/>
              <a:buChar char="•"/>
            </a:pPr>
            <a:r>
              <a:rPr lang="zh-CN" altLang="en-US" sz="2400" dirty="0"/>
              <a:t>一旦自定义了其他构造函数，除非再自己定义一个默认构造函数，否则该类将没有默认构造函数</a:t>
            </a:r>
          </a:p>
        </p:txBody>
      </p:sp>
    </p:spTree>
    <p:extLst>
      <p:ext uri="{BB962C8B-B14F-4D97-AF65-F5344CB8AC3E}">
        <p14:creationId xmlns:p14="http://schemas.microsoft.com/office/powerpoint/2010/main" val="253280714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4</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286191"/>
            <a:ext cx="10355518"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复制构造函数的三种情况：</a:t>
            </a:r>
            <a:endParaRPr lang="en-US" altLang="zh-CN" sz="2400" dirty="0"/>
          </a:p>
          <a:p>
            <a:pPr marL="742950" lvl="1" indent="-285750">
              <a:lnSpc>
                <a:spcPct val="120000"/>
              </a:lnSpc>
              <a:buFont typeface="Arial" panose="020B0604020202020204" pitchFamily="34" charset="0"/>
              <a:buChar char="•"/>
            </a:pPr>
            <a:r>
              <a:rPr lang="zh-CN" altLang="en-US" sz="2400" dirty="0"/>
              <a:t>用类的对象去初始化类的另一个对象时；</a:t>
            </a:r>
            <a:endParaRPr lang="en-US" altLang="zh-CN" sz="2400" dirty="0"/>
          </a:p>
          <a:p>
            <a:pPr marL="742950" lvl="1" indent="-285750">
              <a:lnSpc>
                <a:spcPct val="120000"/>
              </a:lnSpc>
              <a:buFont typeface="Arial" panose="020B0604020202020204" pitchFamily="34" charset="0"/>
              <a:buChar char="•"/>
            </a:pPr>
            <a:r>
              <a:rPr lang="zh-CN" altLang="en-US" sz="2400" dirty="0"/>
              <a:t>形参、实参结合</a:t>
            </a:r>
            <a:endParaRPr lang="en-US" altLang="zh-CN" sz="2400" dirty="0"/>
          </a:p>
          <a:p>
            <a:pPr marL="742950" lvl="1" indent="-285750">
              <a:lnSpc>
                <a:spcPct val="120000"/>
              </a:lnSpc>
              <a:buFont typeface="Arial" panose="020B0604020202020204" pitchFamily="34" charset="0"/>
              <a:buChar char="•"/>
            </a:pPr>
            <a:r>
              <a:rPr lang="zh-CN" altLang="en-US" sz="2400" dirty="0"/>
              <a:t>函数的返回值是类的对象，返回主调函数时，</a:t>
            </a:r>
            <a:r>
              <a:rPr lang="en-US" altLang="zh-CN" sz="2400" dirty="0"/>
              <a:t>return</a:t>
            </a:r>
            <a:r>
              <a:rPr lang="zh-CN" altLang="en-US" sz="2400" dirty="0"/>
              <a:t>的临时无名对象传递给主函数</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78054" y="3790023"/>
            <a:ext cx="10355519"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析构函数：没有返回值、没有参数，可以是虚函数</a:t>
            </a:r>
            <a:endParaRPr lang="en-US" altLang="zh-CN" sz="2400" dirty="0"/>
          </a:p>
        </p:txBody>
      </p:sp>
      <p:sp>
        <p:nvSpPr>
          <p:cNvPr id="5" name="文本框 4">
            <a:extLst>
              <a:ext uri="{FF2B5EF4-FFF2-40B4-BE49-F238E27FC236}">
                <a16:creationId xmlns:a16="http://schemas.microsoft.com/office/drawing/2014/main" id="{FC496D89-D3D5-7770-A033-A4DCE6C45B06}"/>
              </a:ext>
            </a:extLst>
          </p:cNvPr>
          <p:cNvSpPr txBox="1"/>
          <p:nvPr/>
        </p:nvSpPr>
        <p:spPr>
          <a:xfrm>
            <a:off x="778054" y="4565229"/>
            <a:ext cx="10355519" cy="49731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移动构造函数，左值</a:t>
            </a:r>
            <a:r>
              <a:rPr lang="en-US" altLang="zh-CN" sz="2400" dirty="0"/>
              <a:t>/</a:t>
            </a:r>
            <a:r>
              <a:rPr lang="zh-CN" altLang="en-US" sz="2400" dirty="0"/>
              <a:t>右值</a:t>
            </a:r>
            <a:endParaRPr lang="en-US" altLang="zh-CN" sz="2400" dirty="0"/>
          </a:p>
        </p:txBody>
      </p:sp>
      <p:sp>
        <p:nvSpPr>
          <p:cNvPr id="3" name="文本框 2">
            <a:extLst>
              <a:ext uri="{FF2B5EF4-FFF2-40B4-BE49-F238E27FC236}">
                <a16:creationId xmlns:a16="http://schemas.microsoft.com/office/drawing/2014/main" id="{3E68B354-0CCB-07FE-51E0-BED0CC3D4DD8}"/>
              </a:ext>
            </a:extLst>
          </p:cNvPr>
          <p:cNvSpPr txBox="1"/>
          <p:nvPr/>
        </p:nvSpPr>
        <p:spPr>
          <a:xfrm>
            <a:off x="778054" y="5358073"/>
            <a:ext cx="10355519"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en-US" altLang="zh-CN" sz="2400" dirty="0"/>
              <a:t>default: </a:t>
            </a:r>
            <a:r>
              <a:rPr lang="zh-CN" altLang="en-US" sz="2400" dirty="0"/>
              <a:t>默认的无参构造函数</a:t>
            </a:r>
            <a:endParaRPr lang="en-US" altLang="zh-CN" sz="2400" dirty="0"/>
          </a:p>
          <a:p>
            <a:pPr marL="285750" indent="-285750">
              <a:lnSpc>
                <a:spcPct val="120000"/>
              </a:lnSpc>
              <a:buFont typeface="Arial" panose="020B0604020202020204" pitchFamily="34" charset="0"/>
              <a:buChar char="•"/>
            </a:pPr>
            <a:r>
              <a:rPr lang="en-US" altLang="zh-CN" sz="2400" dirty="0"/>
              <a:t>delete: </a:t>
            </a:r>
            <a:r>
              <a:rPr lang="zh-CN" altLang="en-US" sz="2400" dirty="0"/>
              <a:t>删除复制构造函数</a:t>
            </a:r>
            <a:endParaRPr lang="en-US" altLang="zh-CN" sz="2400" dirty="0"/>
          </a:p>
        </p:txBody>
      </p:sp>
    </p:spTree>
    <p:extLst>
      <p:ext uri="{BB962C8B-B14F-4D97-AF65-F5344CB8AC3E}">
        <p14:creationId xmlns:p14="http://schemas.microsoft.com/office/powerpoint/2010/main" val="178172175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4</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286191"/>
            <a:ext cx="10355518" cy="2267544"/>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类的组合：</a:t>
            </a:r>
            <a:endParaRPr lang="en-US" altLang="zh-CN" sz="2400" dirty="0"/>
          </a:p>
          <a:p>
            <a:pPr marL="742950" lvl="1" indent="-285750">
              <a:lnSpc>
                <a:spcPct val="120000"/>
              </a:lnSpc>
              <a:buFont typeface="Arial" panose="020B0604020202020204" pitchFamily="34" charset="0"/>
              <a:buChar char="•"/>
            </a:pPr>
            <a:r>
              <a:rPr lang="zh-CN" altLang="en-US" sz="2400" dirty="0"/>
              <a:t>组合类构造函数的定义：首先是各个内嵌对象的初始化（顺序与定义出现的顺序一致），然后本类构造函数的函数体。（析构函数相反）</a:t>
            </a:r>
            <a:endParaRPr lang="en-US" altLang="zh-CN" sz="2400" dirty="0"/>
          </a:p>
          <a:p>
            <a:pPr marL="742950" lvl="1" indent="-285750">
              <a:lnSpc>
                <a:spcPct val="120000"/>
              </a:lnSpc>
              <a:buFont typeface="Arial" panose="020B0604020202020204" pitchFamily="34" charset="0"/>
              <a:buChar char="•"/>
            </a:pPr>
            <a:r>
              <a:rPr lang="zh-CN" altLang="en-US" sz="2400" dirty="0"/>
              <a:t>前向引用声明：解决两个类相互引用的情况；注意：在</a:t>
            </a:r>
            <a:r>
              <a:rPr lang="zh-CN" altLang="en-US" sz="2400" b="1" dirty="0"/>
              <a:t>提供一个完整的类定义之前，不可定义类的对象</a:t>
            </a:r>
          </a:p>
        </p:txBody>
      </p:sp>
      <p:sp>
        <p:nvSpPr>
          <p:cNvPr id="4" name="文本框 3">
            <a:extLst>
              <a:ext uri="{FF2B5EF4-FFF2-40B4-BE49-F238E27FC236}">
                <a16:creationId xmlns:a16="http://schemas.microsoft.com/office/drawing/2014/main" id="{7E9DDDCF-D280-7200-9D42-0C02241267DE}"/>
              </a:ext>
            </a:extLst>
          </p:cNvPr>
          <p:cNvSpPr txBox="1"/>
          <p:nvPr/>
        </p:nvSpPr>
        <p:spPr>
          <a:xfrm>
            <a:off x="778054" y="3790023"/>
            <a:ext cx="10355519" cy="494751"/>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en-US" altLang="zh-CN" sz="2400" dirty="0"/>
              <a:t>UML</a:t>
            </a:r>
          </a:p>
        </p:txBody>
      </p:sp>
      <p:sp>
        <p:nvSpPr>
          <p:cNvPr id="5" name="文本框 4">
            <a:extLst>
              <a:ext uri="{FF2B5EF4-FFF2-40B4-BE49-F238E27FC236}">
                <a16:creationId xmlns:a16="http://schemas.microsoft.com/office/drawing/2014/main" id="{FC496D89-D3D5-7770-A033-A4DCE6C45B06}"/>
              </a:ext>
            </a:extLst>
          </p:cNvPr>
          <p:cNvSpPr txBox="1"/>
          <p:nvPr/>
        </p:nvSpPr>
        <p:spPr>
          <a:xfrm>
            <a:off x="752453" y="4521062"/>
            <a:ext cx="10355519" cy="937949"/>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结构体：</a:t>
            </a:r>
            <a:endParaRPr lang="en-US" altLang="zh-CN" sz="2400" dirty="0"/>
          </a:p>
          <a:p>
            <a:pPr marL="742950" lvl="1" indent="-285750">
              <a:lnSpc>
                <a:spcPct val="120000"/>
              </a:lnSpc>
              <a:buFont typeface="Arial" panose="020B0604020202020204" pitchFamily="34" charset="0"/>
              <a:buChar char="•"/>
            </a:pPr>
            <a:r>
              <a:rPr lang="zh-CN" altLang="en-US" sz="2400" dirty="0"/>
              <a:t>和类的唯一区别：不同的默认访问控制属性</a:t>
            </a:r>
            <a:endParaRPr lang="en-US" altLang="zh-CN" sz="2400" dirty="0"/>
          </a:p>
        </p:txBody>
      </p:sp>
    </p:spTree>
    <p:extLst>
      <p:ext uri="{BB962C8B-B14F-4D97-AF65-F5344CB8AC3E}">
        <p14:creationId xmlns:p14="http://schemas.microsoft.com/office/powerpoint/2010/main" val="308889282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6C2F-F784-C0C6-31C4-E32C2E8CBF5F}"/>
            </a:ext>
          </a:extLst>
        </p:cNvPr>
        <p:cNvGrpSpPr/>
        <p:nvPr/>
      </p:nvGrpSpPr>
      <p:grpSpPr>
        <a:xfrm>
          <a:off x="0" y="0"/>
          <a:ext cx="0" cy="0"/>
          <a:chOff x="0" y="0"/>
          <a:chExt cx="0" cy="0"/>
        </a:xfrm>
      </p:grpSpPr>
      <p:grpSp>
        <p:nvGrpSpPr>
          <p:cNvPr id="17" name="组合 16">
            <a:extLst>
              <a:ext uri="{FF2B5EF4-FFF2-40B4-BE49-F238E27FC236}">
                <a16:creationId xmlns:a16="http://schemas.microsoft.com/office/drawing/2014/main" id="{D4ECF55B-3221-8B92-4AC7-CE0818F2E0B0}"/>
              </a:ext>
            </a:extLst>
          </p:cNvPr>
          <p:cNvGrpSpPr/>
          <p:nvPr/>
        </p:nvGrpSpPr>
        <p:grpSpPr>
          <a:xfrm>
            <a:off x="-158751" y="255365"/>
            <a:ext cx="3452000" cy="788563"/>
            <a:chOff x="-158751" y="255365"/>
            <a:chExt cx="3452000" cy="788563"/>
          </a:xfrm>
        </p:grpSpPr>
        <p:grpSp>
          <p:nvGrpSpPr>
            <p:cNvPr id="18" name="组合 17">
              <a:extLst>
                <a:ext uri="{FF2B5EF4-FFF2-40B4-BE49-F238E27FC236}">
                  <a16:creationId xmlns:a16="http://schemas.microsoft.com/office/drawing/2014/main" id="{B8617719-B97F-61BF-30E1-D73F8BEC9531}"/>
                </a:ext>
              </a:extLst>
            </p:cNvPr>
            <p:cNvGrpSpPr/>
            <p:nvPr/>
          </p:nvGrpSpPr>
          <p:grpSpPr>
            <a:xfrm rot="5400000">
              <a:off x="433600" y="-336986"/>
              <a:ext cx="788563" cy="1973265"/>
              <a:chOff x="998435" y="608805"/>
              <a:chExt cx="1414431" cy="3539410"/>
            </a:xfrm>
          </p:grpSpPr>
          <p:grpSp>
            <p:nvGrpSpPr>
              <p:cNvPr id="23" name="组合 22">
                <a:extLst>
                  <a:ext uri="{FF2B5EF4-FFF2-40B4-BE49-F238E27FC236}">
                    <a16:creationId xmlns:a16="http://schemas.microsoft.com/office/drawing/2014/main" id="{8F9EA083-4C42-0101-62F5-507C1AA4D794}"/>
                  </a:ext>
                </a:extLst>
              </p:cNvPr>
              <p:cNvGrpSpPr/>
              <p:nvPr/>
            </p:nvGrpSpPr>
            <p:grpSpPr>
              <a:xfrm>
                <a:off x="1513847" y="608805"/>
                <a:ext cx="374943" cy="2281237"/>
                <a:chOff x="3378207" y="1563846"/>
                <a:chExt cx="232791" cy="1416352"/>
              </a:xfrm>
            </p:grpSpPr>
            <p:sp>
              <p:nvSpPr>
                <p:cNvPr id="29" name="圆角矩形 28">
                  <a:extLst>
                    <a:ext uri="{FF2B5EF4-FFF2-40B4-BE49-F238E27FC236}">
                      <a16:creationId xmlns:a16="http://schemas.microsoft.com/office/drawing/2014/main" id="{F9AC0F5A-27C2-D590-352D-02C325ECEC26}"/>
                    </a:ext>
                  </a:extLst>
                </p:cNvPr>
                <p:cNvSpPr/>
                <p:nvPr/>
              </p:nvSpPr>
              <p:spPr>
                <a:xfrm rot="16200000" flipV="1">
                  <a:off x="2960504" y="2329704"/>
                  <a:ext cx="1068198" cy="232790"/>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椭圆 29">
                  <a:extLst>
                    <a:ext uri="{FF2B5EF4-FFF2-40B4-BE49-F238E27FC236}">
                      <a16:creationId xmlns:a16="http://schemas.microsoft.com/office/drawing/2014/main" id="{884FA94F-9B31-7470-53AF-A7AAF854F3F8}"/>
                    </a:ext>
                  </a:extLst>
                </p:cNvPr>
                <p:cNvSpPr/>
                <p:nvPr/>
              </p:nvSpPr>
              <p:spPr>
                <a:xfrm rot="16200000" flipV="1">
                  <a:off x="3378713" y="1563340"/>
                  <a:ext cx="231778" cy="232790"/>
                </a:xfrm>
                <a:prstGeom prst="ellipse">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24" name="组合 23">
                <a:extLst>
                  <a:ext uri="{FF2B5EF4-FFF2-40B4-BE49-F238E27FC236}">
                    <a16:creationId xmlns:a16="http://schemas.microsoft.com/office/drawing/2014/main" id="{A060B88F-D20A-E053-AA32-B769A43A3064}"/>
                  </a:ext>
                </a:extLst>
              </p:cNvPr>
              <p:cNvGrpSpPr/>
              <p:nvPr/>
            </p:nvGrpSpPr>
            <p:grpSpPr>
              <a:xfrm>
                <a:off x="2212348" y="1293810"/>
                <a:ext cx="200518" cy="1219995"/>
                <a:chOff x="3378207" y="1563846"/>
                <a:chExt cx="232791" cy="1416352"/>
              </a:xfrm>
              <a:solidFill>
                <a:srgbClr val="FF9409"/>
              </a:solidFill>
            </p:grpSpPr>
            <p:sp>
              <p:nvSpPr>
                <p:cNvPr id="27" name="圆角矩形 26">
                  <a:extLst>
                    <a:ext uri="{FF2B5EF4-FFF2-40B4-BE49-F238E27FC236}">
                      <a16:creationId xmlns:a16="http://schemas.microsoft.com/office/drawing/2014/main" id="{C0D46669-068F-F32D-F417-BBF5E9464DF4}"/>
                    </a:ext>
                  </a:extLst>
                </p:cNvPr>
                <p:cNvSpPr/>
                <p:nvPr/>
              </p:nvSpPr>
              <p:spPr>
                <a:xfrm rot="16200000" flipV="1">
                  <a:off x="2960504" y="2329704"/>
                  <a:ext cx="1068198" cy="23279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8" name="椭圆 27">
                  <a:extLst>
                    <a:ext uri="{FF2B5EF4-FFF2-40B4-BE49-F238E27FC236}">
                      <a16:creationId xmlns:a16="http://schemas.microsoft.com/office/drawing/2014/main" id="{CDAD1310-2A5C-AF2F-5AEC-B4C7881E8BB8}"/>
                    </a:ext>
                  </a:extLst>
                </p:cNvPr>
                <p:cNvSpPr/>
                <p:nvPr/>
              </p:nvSpPr>
              <p:spPr>
                <a:xfrm rot="16200000" flipV="1">
                  <a:off x="3378713" y="1563340"/>
                  <a:ext cx="231778" cy="23279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5" name="圆角矩形 24">
                <a:extLst>
                  <a:ext uri="{FF2B5EF4-FFF2-40B4-BE49-F238E27FC236}">
                    <a16:creationId xmlns:a16="http://schemas.microsoft.com/office/drawing/2014/main" id="{09753A6F-5FDF-0181-809C-67E35BAB3441}"/>
                  </a:ext>
                </a:extLst>
              </p:cNvPr>
              <p:cNvSpPr/>
              <p:nvPr/>
            </p:nvSpPr>
            <p:spPr>
              <a:xfrm rot="5400000">
                <a:off x="1518573" y="3428738"/>
                <a:ext cx="1064012" cy="374942"/>
              </a:xfrm>
              <a:prstGeom prst="roundRect">
                <a:avLst>
                  <a:gd name="adj" fmla="val 50000"/>
                </a:avLst>
              </a:prstGeom>
              <a:solidFill>
                <a:srgbClr val="37A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6" name="圆角矩形 25">
                <a:extLst>
                  <a:ext uri="{FF2B5EF4-FFF2-40B4-BE49-F238E27FC236}">
                    <a16:creationId xmlns:a16="http://schemas.microsoft.com/office/drawing/2014/main" id="{1997A09B-3218-78C6-A62D-317BF6CCF4CC}"/>
                  </a:ext>
                </a:extLst>
              </p:cNvPr>
              <p:cNvSpPr/>
              <p:nvPr/>
            </p:nvSpPr>
            <p:spPr>
              <a:xfrm rot="5400000">
                <a:off x="422843" y="3043475"/>
                <a:ext cx="1471965" cy="320782"/>
              </a:xfrm>
              <a:prstGeom prst="roundRect">
                <a:avLst>
                  <a:gd name="adj" fmla="val 50000"/>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sp>
          <p:nvSpPr>
            <p:cNvPr id="21" name="文本框 20">
              <a:extLst>
                <a:ext uri="{FF2B5EF4-FFF2-40B4-BE49-F238E27FC236}">
                  <a16:creationId xmlns:a16="http://schemas.microsoft.com/office/drawing/2014/main" id="{A8BB78EC-E7F2-6C92-655D-75F0A7A849E8}"/>
                </a:ext>
              </a:extLst>
            </p:cNvPr>
            <p:cNvSpPr txBox="1"/>
            <p:nvPr/>
          </p:nvSpPr>
          <p:spPr>
            <a:xfrm>
              <a:off x="2060219" y="349451"/>
              <a:ext cx="123303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cs typeface="+mn-ea"/>
                  <a:sym typeface="+mn-lt"/>
                </a:rPr>
                <a:t>第</a:t>
              </a:r>
              <a:r>
                <a:rPr lang="en-US" altLang="zh-CN" sz="3200" b="1" dirty="0">
                  <a:solidFill>
                    <a:schemeClr val="tx1">
                      <a:lumMod val="75000"/>
                      <a:lumOff val="25000"/>
                    </a:schemeClr>
                  </a:solidFill>
                  <a:cs typeface="+mn-ea"/>
                  <a:sym typeface="+mn-lt"/>
                </a:rPr>
                <a:t>4</a:t>
              </a:r>
              <a:r>
                <a:rPr lang="zh-CN" altLang="en-US" sz="3200" b="1" dirty="0">
                  <a:solidFill>
                    <a:schemeClr val="tx1">
                      <a:lumMod val="75000"/>
                      <a:lumOff val="25000"/>
                    </a:schemeClr>
                  </a:solidFill>
                  <a:cs typeface="+mn-ea"/>
                  <a:sym typeface="+mn-lt"/>
                </a:rPr>
                <a:t>章</a:t>
              </a:r>
            </a:p>
          </p:txBody>
        </p:sp>
      </p:grpSp>
      <p:sp>
        <p:nvSpPr>
          <p:cNvPr id="2" name="文本框 1">
            <a:extLst>
              <a:ext uri="{FF2B5EF4-FFF2-40B4-BE49-F238E27FC236}">
                <a16:creationId xmlns:a16="http://schemas.microsoft.com/office/drawing/2014/main" id="{55B17779-0E83-F571-84B1-8E2CB782A75F}"/>
              </a:ext>
            </a:extLst>
          </p:cNvPr>
          <p:cNvSpPr txBox="1"/>
          <p:nvPr/>
        </p:nvSpPr>
        <p:spPr>
          <a:xfrm>
            <a:off x="778055" y="1412077"/>
            <a:ext cx="10355518" cy="497316"/>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联合体：全部数据成员共享同一组内存单元（按照最大空间的成员来分配）</a:t>
            </a:r>
            <a:endParaRPr lang="en-US" altLang="zh-CN" sz="2400" dirty="0"/>
          </a:p>
        </p:txBody>
      </p:sp>
      <p:sp>
        <p:nvSpPr>
          <p:cNvPr id="4" name="文本框 3">
            <a:extLst>
              <a:ext uri="{FF2B5EF4-FFF2-40B4-BE49-F238E27FC236}">
                <a16:creationId xmlns:a16="http://schemas.microsoft.com/office/drawing/2014/main" id="{7E9DDDCF-D280-7200-9D42-0C02241267DE}"/>
              </a:ext>
            </a:extLst>
          </p:cNvPr>
          <p:cNvSpPr txBox="1"/>
          <p:nvPr/>
        </p:nvSpPr>
        <p:spPr>
          <a:xfrm>
            <a:off x="798459" y="2287743"/>
            <a:ext cx="10355519" cy="2710742"/>
          </a:xfrm>
          <a:prstGeom prst="rect">
            <a:avLst/>
          </a:prstGeom>
          <a:noFill/>
          <a:ln>
            <a:solidFill>
              <a:schemeClr val="accent1"/>
            </a:solidFill>
          </a:ln>
        </p:spPr>
        <p:txBody>
          <a:bodyPr wrap="square" rtlCol="0">
            <a:spAutoFit/>
          </a:bodyPr>
          <a:lstStyle/>
          <a:p>
            <a:pPr marL="285750" indent="-285750">
              <a:lnSpc>
                <a:spcPct val="120000"/>
              </a:lnSpc>
              <a:buFont typeface="Arial" panose="020B0604020202020204" pitchFamily="34" charset="0"/>
              <a:buChar char="•"/>
            </a:pPr>
            <a:r>
              <a:rPr lang="zh-CN" altLang="en-US" sz="2400" dirty="0"/>
              <a:t>枚举类</a:t>
            </a:r>
            <a:r>
              <a:rPr lang="en-US" altLang="zh-CN" sz="2400" dirty="0" err="1"/>
              <a:t>enum</a:t>
            </a:r>
            <a:endParaRPr lang="en-US" altLang="zh-CN" sz="2400" dirty="0"/>
          </a:p>
          <a:p>
            <a:pPr marL="742950" lvl="1" indent="-285750">
              <a:lnSpc>
                <a:spcPct val="120000"/>
              </a:lnSpc>
              <a:buFont typeface="Arial" panose="020B0604020202020204" pitchFamily="34" charset="0"/>
              <a:buChar char="•"/>
            </a:pPr>
            <a:r>
              <a:rPr lang="zh-CN" altLang="en-US" sz="2400" dirty="0"/>
              <a:t>枚举类的类型：不限定作用域的枚举类型和限定作用域的枚举类</a:t>
            </a:r>
            <a:endParaRPr lang="en-US" altLang="zh-CN" sz="2400" dirty="0"/>
          </a:p>
          <a:p>
            <a:pPr marL="742950" lvl="1" indent="-285750">
              <a:lnSpc>
                <a:spcPct val="120000"/>
              </a:lnSpc>
              <a:buFont typeface="Arial" panose="020B0604020202020204" pitchFamily="34" charset="0"/>
              <a:buChar char="•"/>
            </a:pPr>
            <a:r>
              <a:rPr lang="zh-CN" altLang="en-US" sz="2400" dirty="0"/>
              <a:t>枚举类的声明形式：</a:t>
            </a:r>
            <a:endParaRPr lang="en-US" altLang="zh-CN" sz="2400" dirty="0"/>
          </a:p>
          <a:p>
            <a:pPr marL="1200150" lvl="2" indent="-285750">
              <a:lnSpc>
                <a:spcPct val="120000"/>
              </a:lnSpc>
              <a:buFont typeface="Arial" panose="020B0604020202020204" pitchFamily="34" charset="0"/>
              <a:buChar char="•"/>
            </a:pPr>
            <a:r>
              <a:rPr lang="en-US" altLang="zh-CN" sz="2400" dirty="0" err="1"/>
              <a:t>enum</a:t>
            </a:r>
            <a:r>
              <a:rPr lang="en-US" altLang="zh-CN" sz="2400" dirty="0"/>
              <a:t> </a:t>
            </a:r>
            <a:r>
              <a:rPr lang="zh-CN" altLang="en-US" sz="2400" dirty="0"/>
              <a:t>枚举类型名 </a:t>
            </a:r>
            <a:r>
              <a:rPr lang="en-US" altLang="zh-CN" sz="2400" dirty="0"/>
              <a:t>{</a:t>
            </a:r>
            <a:r>
              <a:rPr lang="zh-CN" altLang="en-US" sz="2400" dirty="0"/>
              <a:t>变量值列表</a:t>
            </a:r>
            <a:r>
              <a:rPr lang="en-US" altLang="zh-CN" sz="2400" dirty="0"/>
              <a:t>}</a:t>
            </a:r>
            <a:r>
              <a:rPr lang="zh-CN" altLang="en-US" sz="2400" dirty="0"/>
              <a:t>；</a:t>
            </a:r>
            <a:endParaRPr lang="en-US" altLang="zh-CN" sz="2400" dirty="0"/>
          </a:p>
          <a:p>
            <a:pPr marL="742950" lvl="1" indent="-285750">
              <a:lnSpc>
                <a:spcPct val="120000"/>
              </a:lnSpc>
              <a:buFont typeface="Arial" panose="020B0604020202020204" pitchFamily="34" charset="0"/>
              <a:buChar char="•"/>
            </a:pPr>
            <a:r>
              <a:rPr lang="zh-CN" altLang="en-US" sz="2400" dirty="0"/>
              <a:t>枚举元素的默认值是常量，</a:t>
            </a:r>
            <a:r>
              <a:rPr lang="zh-CN" altLang="en-US" sz="2400" b="1" dirty="0"/>
              <a:t>不能赋值</a:t>
            </a:r>
            <a:r>
              <a:rPr lang="zh-CN" altLang="en-US" sz="2400" dirty="0"/>
              <a:t>，可以在声明时另行定义枚举元素的值</a:t>
            </a:r>
            <a:endParaRPr lang="en-US" altLang="zh-CN" sz="2400" dirty="0"/>
          </a:p>
        </p:txBody>
      </p:sp>
    </p:spTree>
    <p:extLst>
      <p:ext uri="{BB962C8B-B14F-4D97-AF65-F5344CB8AC3E}">
        <p14:creationId xmlns:p14="http://schemas.microsoft.com/office/powerpoint/2010/main" val="282600990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A78CEC3E-BCFF-49ED-B9F8-C52885FA26DD"/>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D:\ppt\第九批\494616"/>
  <p:tag name="ISPRING_FIRST_PUBLISH" val="1"/>
</p:tagLst>
</file>

<file path=ppt/theme/theme1.xml><?xml version="1.0" encoding="utf-8"?>
<a:theme xmlns:a="http://schemas.openxmlformats.org/drawingml/2006/main" name="第一PPT，www.1ppt.com">
  <a:themeElements>
    <a:clrScheme name="自定义 331">
      <a:dk1>
        <a:srgbClr val="000000"/>
      </a:dk1>
      <a:lt1>
        <a:srgbClr val="FFFFFF"/>
      </a:lt1>
      <a:dk2>
        <a:srgbClr val="778495"/>
      </a:dk2>
      <a:lt2>
        <a:srgbClr val="F0F0F0"/>
      </a:lt2>
      <a:accent1>
        <a:srgbClr val="37AB91"/>
      </a:accent1>
      <a:accent2>
        <a:srgbClr val="FF9409"/>
      </a:accent2>
      <a:accent3>
        <a:srgbClr val="37AB91"/>
      </a:accent3>
      <a:accent4>
        <a:srgbClr val="FF9409"/>
      </a:accent4>
      <a:accent5>
        <a:srgbClr val="37AB91"/>
      </a:accent5>
      <a:accent6>
        <a:srgbClr val="FF9409"/>
      </a:accent6>
      <a:hlink>
        <a:srgbClr val="37AB91"/>
      </a:hlink>
      <a:folHlink>
        <a:srgbClr val="BFBFBF"/>
      </a:folHlink>
    </a:clrScheme>
    <a:fontScheme name="witwv1jx">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19895</TotalTime>
  <Words>3782</Words>
  <Application>Microsoft Office PowerPoint</Application>
  <PresentationFormat>宽屏</PresentationFormat>
  <Paragraphs>413</Paragraphs>
  <Slides>42</Slides>
  <Notes>42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42</vt:i4>
      </vt:variant>
    </vt:vector>
  </HeadingPairs>
  <TitlesOfParts>
    <vt:vector size="49" baseType="lpstr">
      <vt:lpstr>微软雅黑</vt:lpstr>
      <vt:lpstr>字魂59号-创粗黑</vt:lpstr>
      <vt:lpstr>Arial</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彩色斜线</dc:title>
  <dc:creator>第一PPT</dc:creator>
  <cp:keywords>www.1ppt.com</cp:keywords>
  <dc:description>www.1ppt.com</dc:description>
  <cp:lastModifiedBy>YANG, Yan ni [Alumni]</cp:lastModifiedBy>
  <cp:revision>3638</cp:revision>
  <dcterms:created xsi:type="dcterms:W3CDTF">2017-08-18T03:02:00Z</dcterms:created>
  <dcterms:modified xsi:type="dcterms:W3CDTF">2024-06-03T01:20:05Z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