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65" r:id="rId2"/>
  </p:sldMasterIdLst>
  <p:notesMasterIdLst>
    <p:notesMasterId r:id="rId30"/>
  </p:notesMasterIdLst>
  <p:sldIdLst>
    <p:sldId id="300" r:id="rId3"/>
    <p:sldId id="307" r:id="rId4"/>
    <p:sldId id="695" r:id="rId5"/>
    <p:sldId id="699" r:id="rId6"/>
    <p:sldId id="698" r:id="rId7"/>
    <p:sldId id="697" r:id="rId8"/>
    <p:sldId id="700" r:id="rId9"/>
    <p:sldId id="701" r:id="rId10"/>
    <p:sldId id="703" r:id="rId11"/>
    <p:sldId id="702" r:id="rId12"/>
    <p:sldId id="581" r:id="rId13"/>
    <p:sldId id="689" r:id="rId14"/>
    <p:sldId id="690" r:id="rId15"/>
    <p:sldId id="592" r:id="rId16"/>
    <p:sldId id="691" r:id="rId17"/>
    <p:sldId id="692" r:id="rId18"/>
    <p:sldId id="583" r:id="rId19"/>
    <p:sldId id="694" r:id="rId20"/>
    <p:sldId id="712" r:id="rId21"/>
    <p:sldId id="713" r:id="rId22"/>
    <p:sldId id="704" r:id="rId23"/>
    <p:sldId id="696" r:id="rId24"/>
    <p:sldId id="706" r:id="rId25"/>
    <p:sldId id="707" r:id="rId26"/>
    <p:sldId id="708" r:id="rId27"/>
    <p:sldId id="710" r:id="rId28"/>
    <p:sldId id="711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, Yan ni [Alumni]" initials="YY" lastIdx="4" clrIdx="0">
    <p:extLst>
      <p:ext uri="{19B8F6BF-5375-455C-9EA6-DF929625EA0E}">
        <p15:presenceInfo xmlns:p15="http://schemas.microsoft.com/office/powerpoint/2012/main" userId="S::17901076r@connect.polyu.hk::7d707a65-5569-43f7-97aa-c489d0311d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036A5"/>
    <a:srgbClr val="4788B1"/>
    <a:srgbClr val="37AB91"/>
    <a:srgbClr val="FF6161"/>
    <a:srgbClr val="FFCCCC"/>
    <a:srgbClr val="FF9409"/>
    <a:srgbClr val="FB498B"/>
    <a:srgbClr val="36D4D0"/>
    <a:srgbClr val="417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7453" autoAdjust="0"/>
  </p:normalViewPr>
  <p:slideViewPr>
    <p:cSldViewPr snapToGrid="0">
      <p:cViewPr varScale="1">
        <p:scale>
          <a:sx n="72" d="100"/>
          <a:sy n="72" d="100"/>
        </p:scale>
        <p:origin x="10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5D13BBE5-0BEA-4494-9BEF-C8C2F48C9E2D}" type="datetimeFigureOut">
              <a:rPr lang="zh-CN" altLang="en-US" smtClean="0"/>
              <a:pPr/>
              <a:t>2024/5/26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F1CB8912-F0BA-4AD8-8415-DA1F26BCB0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49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F2402-16C8-19E0-FE9E-D04CAEC0A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3B8B6B-EDEF-285B-2CB0-D1AAC1FAAE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EFBDB1-E154-878F-ACC7-FB5487783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A88DB8-309B-74E9-9DE8-BB073ADBA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56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71FB6-1F67-0DD4-B047-630FF8D94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93F36CC-F7D8-CD74-26DC-D9DDE6A3EA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0B1B1FC-8121-2DA1-1404-F073F850C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8D001B-CFEF-9FC0-7E94-2A48CD6F9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927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64DBE-359E-C037-181A-257B4A943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33F6A15-4AE2-735C-FEAC-A56F777DA6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865D824-915E-2888-9DC9-D7744E5B1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04D5DE-B6BE-CEA3-A419-3500B9509D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67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D8302-172D-F318-819E-9B27C37B9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19D1423-3112-103B-916D-E87E4DA0FA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905322F-4A7B-F895-B882-5A154F5F8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646EA1-723F-E07D-19FF-A22EDD2093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36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FFEC9-B223-2212-2BF7-F4DBE292A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C49551-759E-3A18-D1E9-697995DEE8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B1E7405-C82F-4BED-AB19-4E3F9CEDD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2A4A4-5C29-01A1-8E6C-8EC25AC26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7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28025-60B7-BB92-7ABA-A8119A95E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C964BFD-6F56-6A02-661E-FA8CFB97EC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574389D-F2E6-C950-187D-60ACA08EE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B77AC2-A72F-D684-6C24-A42263895E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291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F2402-16C8-19E0-FE9E-D04CAEC0A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3B8B6B-EDEF-285B-2CB0-D1AAC1FAAE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EFBDB1-E154-878F-ACC7-FB5487783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A88DB8-309B-74E9-9DE8-BB073ADBA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779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DC0E1-34A6-C9A9-0875-DF2722EED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3FA0C31-0C33-E642-665D-AA650E65D5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62C5E96-2EF0-DBC9-FD8D-DDFC129DB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5DE61-859D-C353-832A-996657BF46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905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FFEC9-B223-2212-2BF7-F4DBE292A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C49551-759E-3A18-D1E9-697995DEE8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B1E7405-C82F-4BED-AB19-4E3F9CEDD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2A4A4-5C29-01A1-8E6C-8EC25AC26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8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FFEC9-B223-2212-2BF7-F4DBE292A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C49551-759E-3A18-D1E9-697995DEE8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B1E7405-C82F-4BED-AB19-4E3F9CEDD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2A4A4-5C29-01A1-8E6C-8EC25AC26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29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53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FFEC9-B223-2212-2BF7-F4DBE292A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C49551-759E-3A18-D1E9-697995DEE8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B1E7405-C82F-4BED-AB19-4E3F9CEDD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2A4A4-5C29-01A1-8E6C-8EC25AC26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00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FFEC9-B223-2212-2BF7-F4DBE292A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C49551-759E-3A18-D1E9-697995DEE8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B1E7405-C82F-4BED-AB19-4E3F9CEDD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2A4A4-5C29-01A1-8E6C-8EC25AC26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80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FFEC9-B223-2212-2BF7-F4DBE292A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C49551-759E-3A18-D1E9-697995DEE8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B1E7405-C82F-4BED-AB19-4E3F9CEDD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2A4A4-5C29-01A1-8E6C-8EC25AC26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60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28025-60B7-BB92-7ABA-A8119A95E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C964BFD-6F56-6A02-661E-FA8CFB97EC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574389D-F2E6-C950-187D-60ACA08EE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B77AC2-A72F-D684-6C24-A42263895E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739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F2402-16C8-19E0-FE9E-D04CAEC0A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3B8B6B-EDEF-285B-2CB0-D1AAC1FAAE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EFBDB1-E154-878F-ACC7-FB5487783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A88DB8-309B-74E9-9DE8-BB073ADBA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832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F2402-16C8-19E0-FE9E-D04CAEC0A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3B8B6B-EDEF-285B-2CB0-D1AAC1FAAE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EFBDB1-E154-878F-ACC7-FB5487783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A88DB8-309B-74E9-9DE8-BB073ADBA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3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F2402-16C8-19E0-FE9E-D04CAEC0A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3B8B6B-EDEF-285B-2CB0-D1AAC1FAAE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EFBDB1-E154-878F-ACC7-FB5487783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A88DB8-309B-74E9-9DE8-BB073ADBA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737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F2402-16C8-19E0-FE9E-D04CAEC0A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3B8B6B-EDEF-285B-2CB0-D1AAC1FAAE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EFBDB1-E154-878F-ACC7-FB5487783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A88DB8-309B-74E9-9DE8-BB073ADBA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09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FFEC9-B223-2212-2BF7-F4DBE292A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C49551-759E-3A18-D1E9-697995DEE8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B1E7405-C82F-4BED-AB19-4E3F9CEDD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2A4A4-5C29-01A1-8E6C-8EC25AC26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4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FFEC9-B223-2212-2BF7-F4DBE292A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C49551-759E-3A18-D1E9-697995DEE8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B1E7405-C82F-4BED-AB19-4E3F9CEDD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2A4A4-5C29-01A1-8E6C-8EC25AC26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2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FFEC9-B223-2212-2BF7-F4DBE292A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C49551-759E-3A18-D1E9-697995DEE8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B1E7405-C82F-4BED-AB19-4E3F9CEDD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2A4A4-5C29-01A1-8E6C-8EC25AC26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088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F2402-16C8-19E0-FE9E-D04CAEC0A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3B8B6B-EDEF-285B-2CB0-D1AAC1FAAE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EFBDB1-E154-878F-ACC7-FB5487783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A88DB8-309B-74E9-9DE8-BB073ADBA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12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F2402-16C8-19E0-FE9E-D04CAEC0A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3B8B6B-EDEF-285B-2CB0-D1AAC1FAAE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EFBDB1-E154-878F-ACC7-FB5487783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A88DB8-309B-74E9-9DE8-BB073ADBA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45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F2402-16C8-19E0-FE9E-D04CAEC0A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3B8B6B-EDEF-285B-2CB0-D1AAC1FAAE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EFBDB1-E154-878F-ACC7-FB5487783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A88DB8-309B-74E9-9DE8-BB073ADBA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42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F2402-16C8-19E0-FE9E-D04CAEC0A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3B8B6B-EDEF-285B-2CB0-D1AAC1FAAE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EFBDB1-E154-878F-ACC7-FB5487783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A88DB8-309B-74E9-9DE8-BB073ADBA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6C8D1-2EE8-4542-CFA7-4DA0DA73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090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9C13C-85F7-3B0F-4FD8-301844FE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3DAEC-09B5-5307-88BD-4603C1D45684}"/>
              </a:ext>
            </a:extLst>
          </p:cNvPr>
          <p:cNvSpPr txBox="1"/>
          <p:nvPr userDrawn="1"/>
        </p:nvSpPr>
        <p:spPr>
          <a:xfrm>
            <a:off x="447205" y="6492875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5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58E39-4CE2-B760-E764-7D972CF4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4345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A258C-A9F2-D02D-95E8-A3A2B3D5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322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250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8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62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B5759-5531-97D0-97A7-53BCC04B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3697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E3615-8BEB-3702-E03C-20A43353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98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1E321-11C9-7027-C070-1BCBC078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4647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1C308-C3B6-2E64-EE56-E1DD1AD1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90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23C3-9141-AB92-0F11-3ADDCA12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8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6BDF2-C450-CDBB-14D4-64392844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5937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48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anniyang@sd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anniyang-polyu.github.i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/>
        </p:nvSpPr>
        <p:spPr>
          <a:xfrm rot="18900000" flipV="1">
            <a:off x="-1162852" y="1052512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圆角矩形 58"/>
          <p:cNvSpPr/>
          <p:nvPr/>
        </p:nvSpPr>
        <p:spPr>
          <a:xfrm rot="18900000" flipV="1">
            <a:off x="914672" y="103227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圆角矩形 59"/>
          <p:cNvSpPr/>
          <p:nvPr/>
        </p:nvSpPr>
        <p:spPr>
          <a:xfrm rot="18900000" flipV="1">
            <a:off x="-1420315" y="2365619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406922" y="127001"/>
            <a:ext cx="1191905" cy="774700"/>
            <a:chOff x="3647506" y="400042"/>
            <a:chExt cx="1462508" cy="950583"/>
          </a:xfrm>
        </p:grpSpPr>
        <p:sp>
          <p:nvSpPr>
            <p:cNvPr id="61" name="圆角矩形 60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4" name="圆角矩形 63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圆角矩形 65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8" name="圆角矩形 67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2050827" y="2729247"/>
            <a:ext cx="8495414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000" b="1" dirty="0">
                <a:solidFill>
                  <a:srgbClr val="37AB91"/>
                </a:solidFill>
                <a:cs typeface="+mn-ea"/>
                <a:sym typeface="+mn-lt"/>
              </a:rPr>
              <a:t>类的组合、继承、多态 经典程序案例</a:t>
            </a:r>
            <a:endParaRPr lang="en-US" altLang="zh-CN" sz="4000" b="1" dirty="0">
              <a:solidFill>
                <a:srgbClr val="37AB9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4000" b="1" dirty="0">
                <a:solidFill>
                  <a:srgbClr val="37AB91"/>
                </a:solidFill>
                <a:cs typeface="+mn-ea"/>
                <a:sym typeface="+mn-lt"/>
              </a:rPr>
              <a:t>&amp; </a:t>
            </a:r>
            <a:r>
              <a:rPr lang="zh-CN" altLang="en-US" sz="4000" b="1" dirty="0">
                <a:solidFill>
                  <a:srgbClr val="37AB91"/>
                </a:solidFill>
                <a:cs typeface="+mn-ea"/>
                <a:sym typeface="+mn-lt"/>
              </a:rPr>
              <a:t>习 题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3000898" y="4971876"/>
            <a:ext cx="619125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邮箱：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yanniyang@sdu.edu.cn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主页：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https://yanniyang-polyu.github.io/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5305424" y="4419895"/>
            <a:ext cx="1581152" cy="384761"/>
            <a:chOff x="5305424" y="5593636"/>
            <a:chExt cx="1581152" cy="384761"/>
          </a:xfrm>
        </p:grpSpPr>
        <p:sp>
          <p:nvSpPr>
            <p:cNvPr id="73" name="圆角矩形 72"/>
            <p:cNvSpPr/>
            <p:nvPr/>
          </p:nvSpPr>
          <p:spPr>
            <a:xfrm>
              <a:off x="5305424" y="5593636"/>
              <a:ext cx="1581152" cy="38476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305424" y="5606395"/>
              <a:ext cx="1581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杨燕妮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4819F79-3F76-4099-A424-39E5232DF799}"/>
              </a:ext>
            </a:extLst>
          </p:cNvPr>
          <p:cNvSpPr txBox="1"/>
          <p:nvPr/>
        </p:nvSpPr>
        <p:spPr>
          <a:xfrm>
            <a:off x="3318688" y="1623650"/>
            <a:ext cx="62121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dirty="0">
                <a:cs typeface="+mn-ea"/>
                <a:sym typeface="+mn-lt"/>
              </a:rPr>
              <a:t>高级语言程序设计</a:t>
            </a:r>
          </a:p>
        </p:txBody>
      </p:sp>
    </p:spTree>
    <p:extLst>
      <p:ext uri="{BB962C8B-B14F-4D97-AF65-F5344CB8AC3E}">
        <p14:creationId xmlns:p14="http://schemas.microsoft.com/office/powerpoint/2010/main" val="235726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4" grpId="0" animBg="1"/>
      <p:bldP spid="65" grpId="0" animBg="1"/>
      <p:bldP spid="66" grpId="0" animBg="1"/>
      <p:bldP spid="70" grpId="0"/>
      <p:bldP spid="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2FF17-DA37-782E-95B4-B39470307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74A281-E618-4022-2161-DFB4AFBDAFA7}"/>
              </a:ext>
            </a:extLst>
          </p:cNvPr>
          <p:cNvGrpSpPr/>
          <p:nvPr/>
        </p:nvGrpSpPr>
        <p:grpSpPr>
          <a:xfrm>
            <a:off x="-158751" y="255365"/>
            <a:ext cx="6096955" cy="788563"/>
            <a:chOff x="-158751" y="255365"/>
            <a:chExt cx="6096955" cy="78856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3FB8180-C0A3-F935-364A-ADA65BB4D7FA}"/>
                </a:ext>
              </a:extLst>
            </p:cNvPr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67827B4-37C6-AFE9-0AA1-5B6DBB702C77}"/>
                  </a:ext>
                </a:extLst>
              </p:cNvPr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>
                  <a:extLst>
                    <a:ext uri="{FF2B5EF4-FFF2-40B4-BE49-F238E27FC236}">
                      <a16:creationId xmlns:a16="http://schemas.microsoft.com/office/drawing/2014/main" id="{856534A9-AA8A-C919-3C1C-4E2DF1A2D83A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985BE80F-46F9-4466-9726-C032AC05FE0B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B887A8CB-4315-DB8A-A312-DE3B104432C9}"/>
                  </a:ext>
                </a:extLst>
              </p:cNvPr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C6850466-87F1-1BE7-84F2-5147BF8D3BAB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833C176E-B072-DBAE-E5D3-72171E8B4F51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98A299F6-3C94-E310-D41E-CD83C3EBA4FD}"/>
                  </a:ext>
                </a:extLst>
              </p:cNvPr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2FEBEA62-BA64-A590-DEB5-A5FD33543251}"/>
                  </a:ext>
                </a:extLst>
              </p:cNvPr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2EE1562-43F0-B657-6147-0996F4889FCF}"/>
                </a:ext>
              </a:extLst>
            </p:cNvPr>
            <p:cNvSpPr txBox="1"/>
            <p:nvPr/>
          </p:nvSpPr>
          <p:spPr>
            <a:xfrm>
              <a:off x="2060219" y="349451"/>
              <a:ext cx="3877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多态实现方法的优点</a:t>
              </a:r>
            </a:p>
          </p:txBody>
        </p:sp>
      </p:grpSp>
      <p:pic>
        <p:nvPicPr>
          <p:cNvPr id="4" name="Picture 8" descr="英雄无敌战争纪元雷鸟图鉴介绍_英雄无敌战争纪元雷鸟属性技能_3DM手游">
            <a:extLst>
              <a:ext uri="{FF2B5EF4-FFF2-40B4-BE49-F238E27FC236}">
                <a16:creationId xmlns:a16="http://schemas.microsoft.com/office/drawing/2014/main" id="{291481DE-3025-DBD1-38AD-C82A54F5E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395" y="208329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2B8FF39-E582-642C-5148-246992C513FD}"/>
              </a:ext>
            </a:extLst>
          </p:cNvPr>
          <p:cNvSpPr txBox="1"/>
          <p:nvPr/>
        </p:nvSpPr>
        <p:spPr>
          <a:xfrm>
            <a:off x="608804" y="1445341"/>
            <a:ext cx="10974392" cy="397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500" dirty="0">
                <a:latin typeface="+mj-ea"/>
                <a:ea typeface="+mj-ea"/>
              </a:rPr>
              <a:t>游戏版本升级时，要增加新的怪</a:t>
            </a:r>
            <a:r>
              <a:rPr lang="en-US" altLang="zh-CN" sz="2500" dirty="0">
                <a:latin typeface="+mj-ea"/>
                <a:ea typeface="+mj-ea"/>
              </a:rPr>
              <a:t>——</a:t>
            </a:r>
            <a:r>
              <a:rPr lang="zh-CN" altLang="en-US" sz="2500" dirty="0">
                <a:latin typeface="+mj-ea"/>
                <a:ea typeface="+mj-ea"/>
              </a:rPr>
              <a:t>雷鸟</a:t>
            </a:r>
            <a:r>
              <a:rPr lang="en-US" altLang="zh-CN" sz="2500" dirty="0">
                <a:latin typeface="+mj-ea"/>
                <a:ea typeface="+mj-ea"/>
              </a:rPr>
              <a:t>(Thunderbird)</a:t>
            </a: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zh-CN" sz="2500" dirty="0">
              <a:latin typeface="+mj-ea"/>
              <a:ea typeface="+mj-ea"/>
            </a:endParaRP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zh-CN" sz="2500" dirty="0">
              <a:latin typeface="+mj-ea"/>
              <a:ea typeface="+mj-ea"/>
            </a:endParaRP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zh-CN" sz="2500" dirty="0">
              <a:latin typeface="+mj-ea"/>
              <a:ea typeface="+mj-ea"/>
            </a:endParaRP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zh-CN" sz="2500" dirty="0">
              <a:latin typeface="+mj-ea"/>
              <a:ea typeface="+mj-ea"/>
            </a:endParaRP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500" dirty="0">
                <a:latin typeface="+mj-ea"/>
                <a:ea typeface="+mj-ea"/>
              </a:rPr>
              <a:t>只需要编写新类</a:t>
            </a:r>
            <a:r>
              <a:rPr lang="en-US" altLang="zh-CN" sz="2500" dirty="0">
                <a:latin typeface="+mj-ea"/>
                <a:ea typeface="+mj-ea"/>
              </a:rPr>
              <a:t>Thunderbird</a:t>
            </a:r>
            <a:r>
              <a:rPr lang="zh-CN" altLang="en-US" sz="2500" dirty="0">
                <a:latin typeface="+mj-ea"/>
                <a:ea typeface="+mj-ea"/>
              </a:rPr>
              <a:t>，不需要在已有的类里专门为新怪增加：</a:t>
            </a:r>
            <a:endParaRPr lang="en-US" altLang="zh-CN" sz="2500" dirty="0">
              <a:latin typeface="+mj-ea"/>
              <a:ea typeface="+mj-ea"/>
            </a:endParaRPr>
          </a:p>
          <a:p>
            <a:pPr marL="566928" lvl="1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defRPr/>
            </a:pPr>
            <a:r>
              <a:rPr lang="en-US" altLang="zh-CN" sz="2500" dirty="0">
                <a:latin typeface="+mj-ea"/>
                <a:ea typeface="+mj-ea"/>
              </a:rPr>
              <a:t>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void Attack(Thunderbird* 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pthunderbird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);</a:t>
            </a:r>
          </a:p>
          <a:p>
            <a:pPr marL="566928" lvl="1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defRPr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	void Fightback(Thunderbird* 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pthunderbird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126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1D0D7-6D47-CB7F-045B-BD1B7CF85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35D8CC7-BEB0-5753-E44F-0B65766D14C1}"/>
              </a:ext>
            </a:extLst>
          </p:cNvPr>
          <p:cNvGrpSpPr/>
          <p:nvPr/>
        </p:nvGrpSpPr>
        <p:grpSpPr>
          <a:xfrm>
            <a:off x="-158751" y="255365"/>
            <a:ext cx="4569293" cy="788563"/>
            <a:chOff x="-158751" y="255365"/>
            <a:chExt cx="4569293" cy="78856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543F0E3-0633-6D90-D7D5-2DC8DAB7785F}"/>
                </a:ext>
              </a:extLst>
            </p:cNvPr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241E3A4A-25AA-B06D-B9B1-B8C281B5E1CD}"/>
                  </a:ext>
                </a:extLst>
              </p:cNvPr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>
                  <a:extLst>
                    <a:ext uri="{FF2B5EF4-FFF2-40B4-BE49-F238E27FC236}">
                      <a16:creationId xmlns:a16="http://schemas.microsoft.com/office/drawing/2014/main" id="{632EAD63-BC6B-A353-816C-E41FDCB31D50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3F0A5C61-FFD6-D8B1-22CB-368A694B210C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BF7F669-C33D-2496-6A49-4373960BDB3C}"/>
                  </a:ext>
                </a:extLst>
              </p:cNvPr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4F72CAA2-18D4-328B-0E74-AEA325D94378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AA00C3F4-66B5-5C9E-80D6-D134308BE8D5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A1F9E27A-230B-ADD0-3247-AF7C1806D3A7}"/>
                  </a:ext>
                </a:extLst>
              </p:cNvPr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5B928CEB-8773-D42C-96C8-6E87C7AEA28E}"/>
                  </a:ext>
                </a:extLst>
              </p:cNvPr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F8BC384-83AD-1ED5-5556-DC87D043C545}"/>
                </a:ext>
              </a:extLst>
            </p:cNvPr>
            <p:cNvSpPr txBox="1"/>
            <p:nvPr/>
          </p:nvSpPr>
          <p:spPr>
            <a:xfrm>
              <a:off x="2060219" y="349451"/>
              <a:ext cx="23503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“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打开文件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”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ECAAFFF-79FE-6D13-D265-9BF21DFCAD0D}"/>
              </a:ext>
            </a:extLst>
          </p:cNvPr>
          <p:cNvSpPr txBox="1"/>
          <p:nvPr/>
        </p:nvSpPr>
        <p:spPr>
          <a:xfrm>
            <a:off x="925174" y="3411661"/>
            <a:ext cx="9825524" cy="1824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“打开文件”是各种软件的基本功能，主要流程：</a:t>
            </a:r>
            <a:endParaRPr lang="en-US" altLang="zh-CN" sz="24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300" dirty="0"/>
              <a:t>输入文件名</a:t>
            </a:r>
            <a:endParaRPr lang="en-US" altLang="zh-CN" sz="23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300" dirty="0"/>
              <a:t>查找、检查文件</a:t>
            </a:r>
            <a:endParaRPr lang="en-US" altLang="zh-CN" sz="23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300" dirty="0"/>
              <a:t>读文件</a:t>
            </a:r>
            <a:r>
              <a:rPr lang="en-US" altLang="zh-CN" sz="2300" dirty="0"/>
              <a:t>(Serialize)</a:t>
            </a:r>
            <a:endParaRPr lang="zh-CN" altLang="en-US" sz="2300" dirty="0"/>
          </a:p>
        </p:txBody>
      </p:sp>
      <p:pic>
        <p:nvPicPr>
          <p:cNvPr id="3" name="Picture 4" descr="Word 2013 中的打开位置">
            <a:extLst>
              <a:ext uri="{FF2B5EF4-FFF2-40B4-BE49-F238E27FC236}">
                <a16:creationId xmlns:a16="http://schemas.microsoft.com/office/drawing/2014/main" id="{7E5BB958-F481-7210-1A9C-606CA1AE9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51" y="1270901"/>
            <a:ext cx="2693263" cy="200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方法】如何以“副本方式”打开PPT文件？_手机搜狐网">
            <a:extLst>
              <a:ext uri="{FF2B5EF4-FFF2-40B4-BE49-F238E27FC236}">
                <a16:creationId xmlns:a16="http://schemas.microsoft.com/office/drawing/2014/main" id="{3A3EA3CE-9424-7F0D-3743-93728B729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11" b="6043"/>
          <a:stretch/>
        </p:blipFill>
        <p:spPr bwMode="auto">
          <a:xfrm>
            <a:off x="4200657" y="1258285"/>
            <a:ext cx="2965481" cy="197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亿图图示和Visio画流程图哪个更好用？">
            <a:extLst>
              <a:ext uri="{FF2B5EF4-FFF2-40B4-BE49-F238E27FC236}">
                <a16:creationId xmlns:a16="http://schemas.microsoft.com/office/drawing/2014/main" id="{5356835C-34D4-88D9-41B0-D4B125D24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69" b="22486"/>
          <a:stretch/>
        </p:blipFill>
        <p:spPr bwMode="auto">
          <a:xfrm>
            <a:off x="7697381" y="1258285"/>
            <a:ext cx="3053316" cy="199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右大括号 6">
            <a:extLst>
              <a:ext uri="{FF2B5EF4-FFF2-40B4-BE49-F238E27FC236}">
                <a16:creationId xmlns:a16="http://schemas.microsoft.com/office/drawing/2014/main" id="{EEC2BA52-1987-3D48-1E29-5FA8470C6304}"/>
              </a:ext>
            </a:extLst>
          </p:cNvPr>
          <p:cNvSpPr/>
          <p:nvPr/>
        </p:nvSpPr>
        <p:spPr>
          <a:xfrm>
            <a:off x="3915386" y="3989336"/>
            <a:ext cx="191386" cy="701749"/>
          </a:xfrm>
          <a:prstGeom prst="rightBrace">
            <a:avLst>
              <a:gd name="adj1" fmla="val 34213"/>
              <a:gd name="adj2" fmla="val 4945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BFB702-D059-90B2-A324-E15198AFF88A}"/>
              </a:ext>
            </a:extLst>
          </p:cNvPr>
          <p:cNvSpPr/>
          <p:nvPr/>
        </p:nvSpPr>
        <p:spPr>
          <a:xfrm>
            <a:off x="4235779" y="4129567"/>
            <a:ext cx="4061638" cy="4212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这两步不同软件的操作都是一样的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4E153BA-144B-FFEF-DD7F-042F8F6A1A5E}"/>
              </a:ext>
            </a:extLst>
          </p:cNvPr>
          <p:cNvCxnSpPr>
            <a:cxnSpLocks/>
          </p:cNvCxnSpPr>
          <p:nvPr/>
        </p:nvCxnSpPr>
        <p:spPr>
          <a:xfrm>
            <a:off x="4008950" y="4936815"/>
            <a:ext cx="350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5B1C1E4-69EC-AF22-67E3-A19BF27FD660}"/>
              </a:ext>
            </a:extLst>
          </p:cNvPr>
          <p:cNvSpPr/>
          <p:nvPr/>
        </p:nvSpPr>
        <p:spPr>
          <a:xfrm>
            <a:off x="4359825" y="4768616"/>
            <a:ext cx="4061638" cy="378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不同软件根据文件不同会有差异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7536381-C539-2B38-2FFD-55B2AAF50265}"/>
              </a:ext>
            </a:extLst>
          </p:cNvPr>
          <p:cNvSpPr/>
          <p:nvPr/>
        </p:nvSpPr>
        <p:spPr>
          <a:xfrm>
            <a:off x="1432615" y="5376507"/>
            <a:ext cx="9193692" cy="8439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为“打开文件”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onOpenFile</a:t>
            </a:r>
            <a:r>
              <a:rPr lang="en-US" altLang="zh-CN" sz="2000" dirty="0"/>
              <a:t>) </a:t>
            </a:r>
            <a:r>
              <a:rPr lang="zh-CN" altLang="en-US" sz="2000" dirty="0"/>
              <a:t>先写一个框架（</a:t>
            </a:r>
            <a:r>
              <a:rPr lang="en-US" altLang="zh-CN" sz="2000" dirty="0" err="1"/>
              <a:t>CDocument</a:t>
            </a:r>
            <a:r>
              <a:rPr lang="zh-CN" altLang="en-US" sz="2000" dirty="0"/>
              <a:t>）作为基类，不同软件继承这个基类来设定各自的“读文件”操作</a:t>
            </a:r>
          </a:p>
        </p:txBody>
      </p:sp>
    </p:spTree>
    <p:extLst>
      <p:ext uri="{BB962C8B-B14F-4D97-AF65-F5344CB8AC3E}">
        <p14:creationId xmlns:p14="http://schemas.microsoft.com/office/powerpoint/2010/main" val="344465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9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F55CF-E1E3-71DF-3164-7BF4D504B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AF6D0C5B-DBA4-F5E3-90D0-E458B1E2FD72}"/>
              </a:ext>
            </a:extLst>
          </p:cNvPr>
          <p:cNvGrpSpPr/>
          <p:nvPr/>
        </p:nvGrpSpPr>
        <p:grpSpPr>
          <a:xfrm>
            <a:off x="-158751" y="255365"/>
            <a:ext cx="7031506" cy="788563"/>
            <a:chOff x="-158751" y="255365"/>
            <a:chExt cx="7031506" cy="78856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783D015-A6B5-5175-8DF6-0E87031F5A8D}"/>
                </a:ext>
              </a:extLst>
            </p:cNvPr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6A434851-3D78-7D7A-3DD6-96A6D0B1E34C}"/>
                  </a:ext>
                </a:extLst>
              </p:cNvPr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>
                  <a:extLst>
                    <a:ext uri="{FF2B5EF4-FFF2-40B4-BE49-F238E27FC236}">
                      <a16:creationId xmlns:a16="http://schemas.microsoft.com/office/drawing/2014/main" id="{799538D5-D66B-6789-D0C3-6A31E1E3418F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A9F5B324-75E1-8B47-8D4E-BDC5ADDDA788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27B8BB4E-2190-D462-9C19-7646EB4DDA39}"/>
                  </a:ext>
                </a:extLst>
              </p:cNvPr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4B200493-0726-3538-9AC2-4C972D54817B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AF625337-4C9F-39D0-1220-67EC260718E1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E75BAA10-4116-505F-C0CD-C3F1737E9A31}"/>
                  </a:ext>
                </a:extLst>
              </p:cNvPr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EA4280C2-CB24-A3EC-ED63-41E1B51B30E5}"/>
                  </a:ext>
                </a:extLst>
              </p:cNvPr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AD1EA9B-E055-5783-D5E0-F3E7F13D8937}"/>
                </a:ext>
              </a:extLst>
            </p:cNvPr>
            <p:cNvSpPr txBox="1"/>
            <p:nvPr/>
          </p:nvSpPr>
          <p:spPr>
            <a:xfrm>
              <a:off x="2060219" y="349451"/>
              <a:ext cx="48125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“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打开文件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”——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程序框架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285E813-E02B-8037-8F85-3C32DC06A74F}"/>
              </a:ext>
            </a:extLst>
          </p:cNvPr>
          <p:cNvSpPr/>
          <p:nvPr/>
        </p:nvSpPr>
        <p:spPr>
          <a:xfrm>
            <a:off x="944880" y="1717040"/>
            <a:ext cx="1534160" cy="145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0DAD6E0-BAD1-1B39-D1FA-DCB74FEC1011}"/>
              </a:ext>
            </a:extLst>
          </p:cNvPr>
          <p:cNvCxnSpPr>
            <a:cxnSpLocks/>
          </p:cNvCxnSpPr>
          <p:nvPr/>
        </p:nvCxnSpPr>
        <p:spPr>
          <a:xfrm>
            <a:off x="944880" y="2153920"/>
            <a:ext cx="1534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9B6B37C-616F-C522-0096-5E3A1768E0CF}"/>
              </a:ext>
            </a:extLst>
          </p:cNvPr>
          <p:cNvSpPr txBox="1"/>
          <p:nvPr/>
        </p:nvSpPr>
        <p:spPr>
          <a:xfrm>
            <a:off x="1022291" y="1730255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CDocument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3836CE-5391-2A2F-57A3-A98397B485F6}"/>
              </a:ext>
            </a:extLst>
          </p:cNvPr>
          <p:cNvSpPr txBox="1"/>
          <p:nvPr/>
        </p:nvSpPr>
        <p:spPr>
          <a:xfrm>
            <a:off x="944880" y="2187695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onOpenFile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76FFD59-C775-B56E-ABBB-940D5C825CA7}"/>
              </a:ext>
            </a:extLst>
          </p:cNvPr>
          <p:cNvCxnSpPr>
            <a:cxnSpLocks/>
          </p:cNvCxnSpPr>
          <p:nvPr/>
        </p:nvCxnSpPr>
        <p:spPr>
          <a:xfrm>
            <a:off x="944880" y="2099587"/>
            <a:ext cx="1534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344CC0A-D6FD-D2E8-91D8-ADBD7C873BFB}"/>
              </a:ext>
            </a:extLst>
          </p:cNvPr>
          <p:cNvSpPr txBox="1"/>
          <p:nvPr/>
        </p:nvSpPr>
        <p:spPr>
          <a:xfrm>
            <a:off x="944880" y="2606516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Serialize()</a:t>
            </a:r>
            <a:endParaRPr lang="zh-CN" altLang="en-US" dirty="0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677528DF-C08B-FACF-8D03-CEE076F95A71}"/>
              </a:ext>
            </a:extLst>
          </p:cNvPr>
          <p:cNvSpPr/>
          <p:nvPr/>
        </p:nvSpPr>
        <p:spPr>
          <a:xfrm>
            <a:off x="1567949" y="3183135"/>
            <a:ext cx="285003" cy="25908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5F2C1E5-4F81-9090-2714-2CB355977562}"/>
              </a:ext>
            </a:extLst>
          </p:cNvPr>
          <p:cNvCxnSpPr>
            <a:cxnSpLocks/>
          </p:cNvCxnSpPr>
          <p:nvPr/>
        </p:nvCxnSpPr>
        <p:spPr>
          <a:xfrm>
            <a:off x="1706880" y="3442215"/>
            <a:ext cx="0" cy="723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8707E72A-1856-BD20-315E-5F8DD015B0F7}"/>
              </a:ext>
            </a:extLst>
          </p:cNvPr>
          <p:cNvSpPr/>
          <p:nvPr/>
        </p:nvSpPr>
        <p:spPr>
          <a:xfrm>
            <a:off x="849174" y="3965949"/>
            <a:ext cx="1700981" cy="792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EEA6D69-03EF-C21B-5A00-F550874CDAD8}"/>
              </a:ext>
            </a:extLst>
          </p:cNvPr>
          <p:cNvCxnSpPr>
            <a:cxnSpLocks/>
          </p:cNvCxnSpPr>
          <p:nvPr/>
        </p:nvCxnSpPr>
        <p:spPr>
          <a:xfrm>
            <a:off x="849174" y="4402829"/>
            <a:ext cx="17009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8AFD401-AA18-2465-36E8-89C709A12B72}"/>
              </a:ext>
            </a:extLst>
          </p:cNvPr>
          <p:cNvSpPr txBox="1"/>
          <p:nvPr/>
        </p:nvSpPr>
        <p:spPr>
          <a:xfrm>
            <a:off x="849175" y="3979164"/>
            <a:ext cx="170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CMyDocument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68C8871-C3E7-AFB5-C46B-FB215EE7F5A9}"/>
              </a:ext>
            </a:extLst>
          </p:cNvPr>
          <p:cNvCxnSpPr>
            <a:cxnSpLocks/>
          </p:cNvCxnSpPr>
          <p:nvPr/>
        </p:nvCxnSpPr>
        <p:spPr>
          <a:xfrm>
            <a:off x="849174" y="4348496"/>
            <a:ext cx="17009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B29D098-E12B-B3C7-6437-5DB53687F0B1}"/>
              </a:ext>
            </a:extLst>
          </p:cNvPr>
          <p:cNvSpPr txBox="1"/>
          <p:nvPr/>
        </p:nvSpPr>
        <p:spPr>
          <a:xfrm>
            <a:off x="1042237" y="4405589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Serialize()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07473F-ABF4-18CE-1806-6A0C99967DD1}"/>
              </a:ext>
            </a:extLst>
          </p:cNvPr>
          <p:cNvSpPr/>
          <p:nvPr/>
        </p:nvSpPr>
        <p:spPr>
          <a:xfrm>
            <a:off x="3407861" y="1717041"/>
            <a:ext cx="3365080" cy="3057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err="1"/>
              <a:t>CDocument</a:t>
            </a:r>
            <a:r>
              <a:rPr lang="en-US" altLang="zh-CN" sz="2000" dirty="0"/>
              <a:t> :: 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onOpenFile</a:t>
            </a:r>
            <a:r>
              <a:rPr lang="en-US" altLang="zh-CN" sz="2000" dirty="0"/>
              <a:t>() 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	…</a:t>
            </a:r>
          </a:p>
          <a:p>
            <a:r>
              <a:rPr lang="en-US" altLang="zh-CN" sz="2000" dirty="0"/>
              <a:t>	</a:t>
            </a:r>
            <a:r>
              <a:rPr lang="en-US" altLang="zh-CN" sz="2000" b="1" dirty="0"/>
              <a:t>Serialize()</a:t>
            </a:r>
          </a:p>
          <a:p>
            <a:r>
              <a:rPr lang="en-US" altLang="zh-CN" sz="2000" dirty="0"/>
              <a:t>	…</a:t>
            </a:r>
          </a:p>
          <a:p>
            <a:r>
              <a:rPr lang="en-US" altLang="zh-CN" sz="2000" dirty="0"/>
              <a:t>}</a:t>
            </a:r>
          </a:p>
          <a:p>
            <a:endParaRPr lang="en-US" altLang="zh-CN" sz="20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99F9682-51B1-D386-AA25-9184BAC7C3D0}"/>
              </a:ext>
            </a:extLst>
          </p:cNvPr>
          <p:cNvSpPr/>
          <p:nvPr/>
        </p:nvSpPr>
        <p:spPr>
          <a:xfrm>
            <a:off x="7630642" y="1730257"/>
            <a:ext cx="3365080" cy="2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Class </a:t>
            </a:r>
            <a:r>
              <a:rPr lang="en-US" altLang="zh-CN" sz="2000" dirty="0" err="1"/>
              <a:t>CMyDocument</a:t>
            </a:r>
            <a:r>
              <a:rPr lang="en-US" altLang="zh-CN" sz="2000" dirty="0"/>
              <a:t> : public </a:t>
            </a:r>
            <a:r>
              <a:rPr lang="en-US" altLang="zh-CN" sz="2000" dirty="0" err="1"/>
              <a:t>Cdocument</a:t>
            </a:r>
            <a:endParaRPr lang="en-US" altLang="zh-CN" sz="2000" dirty="0"/>
          </a:p>
          <a:p>
            <a:r>
              <a:rPr lang="en-US" altLang="zh-CN" sz="2000" dirty="0"/>
              <a:t>{	</a:t>
            </a:r>
          </a:p>
          <a:p>
            <a:r>
              <a:rPr lang="en-US" altLang="zh-CN" sz="2000" dirty="0"/>
              <a:t>	…</a:t>
            </a:r>
          </a:p>
          <a:p>
            <a:r>
              <a:rPr lang="en-US" altLang="zh-CN" sz="2000" dirty="0"/>
              <a:t>	virtual Serialize()</a:t>
            </a:r>
          </a:p>
          <a:p>
            <a:r>
              <a:rPr lang="en-US" altLang="zh-CN" sz="2000" dirty="0"/>
              <a:t>	…</a:t>
            </a:r>
          </a:p>
          <a:p>
            <a:r>
              <a:rPr lang="en-US" altLang="zh-CN" sz="2000" dirty="0"/>
              <a:t>}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F58D7D1-BB47-E606-5A0D-A41C38757AC1}"/>
              </a:ext>
            </a:extLst>
          </p:cNvPr>
          <p:cNvSpPr txBox="1"/>
          <p:nvPr/>
        </p:nvSpPr>
        <p:spPr>
          <a:xfrm>
            <a:off x="4702037" y="1316851"/>
            <a:ext cx="776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基类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C030D96-75AD-96C3-4A0A-595E363AA0D0}"/>
              </a:ext>
            </a:extLst>
          </p:cNvPr>
          <p:cNvSpPr txBox="1"/>
          <p:nvPr/>
        </p:nvSpPr>
        <p:spPr>
          <a:xfrm>
            <a:off x="8924818" y="1316851"/>
            <a:ext cx="1059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派生类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6D0A707-CD8B-115E-D391-78D941BFD765}"/>
              </a:ext>
            </a:extLst>
          </p:cNvPr>
          <p:cNvSpPr txBox="1"/>
          <p:nvPr/>
        </p:nvSpPr>
        <p:spPr>
          <a:xfrm>
            <a:off x="1728549" y="3543931"/>
            <a:ext cx="776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继承</a:t>
            </a:r>
          </a:p>
        </p:txBody>
      </p:sp>
      <p:sp>
        <p:nvSpPr>
          <p:cNvPr id="50" name="对话气泡: 圆角矩形 49">
            <a:extLst>
              <a:ext uri="{FF2B5EF4-FFF2-40B4-BE49-F238E27FC236}">
                <a16:creationId xmlns:a16="http://schemas.microsoft.com/office/drawing/2014/main" id="{2FDB55A2-C164-7448-DCCA-3B066ED8A9B3}"/>
              </a:ext>
            </a:extLst>
          </p:cNvPr>
          <p:cNvSpPr/>
          <p:nvPr/>
        </p:nvSpPr>
        <p:spPr>
          <a:xfrm>
            <a:off x="4105065" y="3899309"/>
            <a:ext cx="2229240" cy="529041"/>
          </a:xfrm>
          <a:prstGeom prst="wedgeRoundRectCallout">
            <a:avLst>
              <a:gd name="adj1" fmla="val -26860"/>
              <a:gd name="adj2" fmla="val -684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虚函数？纯虚函数？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444DC94-1888-A876-432E-A35E5CAEE184}"/>
              </a:ext>
            </a:extLst>
          </p:cNvPr>
          <p:cNvSpPr/>
          <p:nvPr/>
        </p:nvSpPr>
        <p:spPr>
          <a:xfrm>
            <a:off x="7630642" y="4433556"/>
            <a:ext cx="3365080" cy="18391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int main() 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CMyDocument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myDoc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…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myDoc.onFileOpen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267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/>
      <p:bldP spid="50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C1B6C-B410-58BA-A1C9-9096F4708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70AA0D89-38A5-106C-2B4F-64E7FD942874}"/>
              </a:ext>
            </a:extLst>
          </p:cNvPr>
          <p:cNvGrpSpPr/>
          <p:nvPr/>
        </p:nvGrpSpPr>
        <p:grpSpPr>
          <a:xfrm>
            <a:off x="-158751" y="255365"/>
            <a:ext cx="7441875" cy="788563"/>
            <a:chOff x="-158751" y="255365"/>
            <a:chExt cx="7441875" cy="78856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18EFA67-3353-CA91-81C1-87FC44A13B7B}"/>
                </a:ext>
              </a:extLst>
            </p:cNvPr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7ECEACA-DA15-D359-0D16-61EB2FE0BDED}"/>
                  </a:ext>
                </a:extLst>
              </p:cNvPr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>
                  <a:extLst>
                    <a:ext uri="{FF2B5EF4-FFF2-40B4-BE49-F238E27FC236}">
                      <a16:creationId xmlns:a16="http://schemas.microsoft.com/office/drawing/2014/main" id="{2F3E3878-8AAC-EF24-58C8-F82BCC53BFA3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82EC62CF-B2F2-1E35-88B9-6E905AA82B95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F39460E-68C2-D7FA-B8FD-592FD6B6DD95}"/>
                  </a:ext>
                </a:extLst>
              </p:cNvPr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7ADA7F97-FBCA-9565-0903-E6E9CC65299D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A529BDF8-0DE6-8562-E269-961DC925C334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47B22F33-3B0E-229C-CE69-3C2DBE26355E}"/>
                  </a:ext>
                </a:extLst>
              </p:cNvPr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FAFAF676-2DEE-02BF-9E02-DA6BD5B193C7}"/>
                  </a:ext>
                </a:extLst>
              </p:cNvPr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5AE69E4-E2AB-4EE9-C431-3974F77CF563}"/>
                </a:ext>
              </a:extLst>
            </p:cNvPr>
            <p:cNvSpPr txBox="1"/>
            <p:nvPr/>
          </p:nvSpPr>
          <p:spPr>
            <a:xfrm>
              <a:off x="2060219" y="349451"/>
              <a:ext cx="52229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“打开文件”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——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程序实现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BC11BAE-6D08-6759-C371-4D6F960141CF}"/>
              </a:ext>
            </a:extLst>
          </p:cNvPr>
          <p:cNvSpPr txBox="1"/>
          <p:nvPr/>
        </p:nvSpPr>
        <p:spPr>
          <a:xfrm>
            <a:off x="542695" y="1482313"/>
            <a:ext cx="5113826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#include &lt;iostream&gt;</a:t>
            </a:r>
          </a:p>
          <a:p>
            <a:r>
              <a:rPr lang="en-US" altLang="zh-CN" sz="1900" dirty="0"/>
              <a:t>using namespace std;</a:t>
            </a:r>
          </a:p>
          <a:p>
            <a:endParaRPr lang="en-US" altLang="zh-CN" sz="1900" dirty="0"/>
          </a:p>
          <a:p>
            <a:r>
              <a:rPr lang="en-US" altLang="zh-CN" sz="1900" dirty="0"/>
              <a:t>class </a:t>
            </a:r>
            <a:r>
              <a:rPr lang="en-US" altLang="zh-CN" sz="1900" dirty="0" err="1"/>
              <a:t>CDocument</a:t>
            </a:r>
            <a:r>
              <a:rPr lang="en-US" altLang="zh-CN" sz="1900" dirty="0"/>
              <a:t> {     </a:t>
            </a:r>
            <a:endParaRPr lang="zh-CN" altLang="en-US" sz="19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 sz="1900" dirty="0"/>
              <a:t>public:</a:t>
            </a:r>
          </a:p>
          <a:p>
            <a:r>
              <a:rPr lang="en-US" altLang="zh-CN" sz="1900" dirty="0"/>
              <a:t>	void </a:t>
            </a:r>
            <a:r>
              <a:rPr lang="en-US" altLang="zh-CN" sz="1900" dirty="0" err="1"/>
              <a:t>onFileOpen</a:t>
            </a:r>
            <a:r>
              <a:rPr lang="en-US" altLang="zh-CN" sz="1900" dirty="0"/>
              <a:t>() {</a:t>
            </a:r>
          </a:p>
          <a:p>
            <a:r>
              <a:rPr lang="en-US" altLang="zh-CN" sz="1900" dirty="0"/>
              <a:t>		</a:t>
            </a:r>
            <a:r>
              <a:rPr lang="en-US" altLang="zh-CN" sz="1900" dirty="0" err="1"/>
              <a:t>cout</a:t>
            </a:r>
            <a:r>
              <a:rPr lang="en-US" altLang="zh-CN" sz="1900" dirty="0"/>
              <a:t> &lt;&lt; “filename … ” &lt;&lt; </a:t>
            </a:r>
            <a:r>
              <a:rPr lang="en-US" altLang="zh-CN" sz="1900" dirty="0" err="1"/>
              <a:t>endl</a:t>
            </a:r>
            <a:r>
              <a:rPr lang="en-US" altLang="zh-CN" sz="1900" dirty="0"/>
              <a:t>;</a:t>
            </a:r>
          </a:p>
          <a:p>
            <a:r>
              <a:rPr lang="en-US" altLang="zh-CN" sz="1900" dirty="0"/>
              <a:t>		</a:t>
            </a:r>
            <a:r>
              <a:rPr lang="en-US" altLang="zh-CN" sz="1900" dirty="0" err="1"/>
              <a:t>cout</a:t>
            </a:r>
            <a:r>
              <a:rPr lang="en-US" altLang="zh-CN" sz="1900" dirty="0"/>
              <a:t> &lt;&lt; “search file …” &lt;&lt; </a:t>
            </a:r>
            <a:r>
              <a:rPr lang="en-US" altLang="zh-CN" sz="1900" dirty="0" err="1"/>
              <a:t>endl</a:t>
            </a:r>
            <a:r>
              <a:rPr lang="en-US" altLang="zh-CN" sz="1900" dirty="0"/>
              <a:t>;</a:t>
            </a:r>
          </a:p>
          <a:p>
            <a:r>
              <a:rPr lang="en-US" altLang="zh-CN" sz="1900" dirty="0"/>
              <a:t>		</a:t>
            </a:r>
            <a:r>
              <a:rPr lang="en-US" altLang="zh-CN" sz="1900" dirty="0" err="1"/>
              <a:t>cout</a:t>
            </a:r>
            <a:r>
              <a:rPr lang="en-US" altLang="zh-CN" sz="1900" dirty="0"/>
              <a:t> &lt;&lt; “check file status …” &lt;&lt; </a:t>
            </a:r>
            <a:r>
              <a:rPr lang="en-US" altLang="zh-CN" sz="1900" dirty="0" err="1"/>
              <a:t>endl</a:t>
            </a:r>
            <a:r>
              <a:rPr lang="en-US" altLang="zh-CN" sz="1900" dirty="0"/>
              <a:t>;</a:t>
            </a:r>
          </a:p>
          <a:p>
            <a:r>
              <a:rPr lang="en-US" altLang="zh-CN" sz="1900" dirty="0"/>
              <a:t>		Serialize();</a:t>
            </a:r>
          </a:p>
          <a:p>
            <a:r>
              <a:rPr lang="en-US" altLang="zh-CN" sz="1900" dirty="0"/>
              <a:t>	}</a:t>
            </a:r>
          </a:p>
          <a:p>
            <a:r>
              <a:rPr lang="en-US" altLang="zh-CN" sz="1900" dirty="0"/>
              <a:t>	</a:t>
            </a:r>
            <a:r>
              <a:rPr lang="en-US" altLang="zh-CN" sz="1900" dirty="0">
                <a:solidFill>
                  <a:schemeClr val="accent1">
                    <a:lumMod val="75000"/>
                  </a:schemeClr>
                </a:solidFill>
              </a:rPr>
              <a:t>virtual void Serialize() = 0;</a:t>
            </a:r>
            <a:endParaRPr lang="zh-CN" altLang="en-US" sz="19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1900" dirty="0"/>
              <a:t>};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4DC6B7-FCEB-E9E2-A68A-6EF048FD060D}"/>
              </a:ext>
            </a:extLst>
          </p:cNvPr>
          <p:cNvSpPr txBox="1"/>
          <p:nvPr/>
        </p:nvSpPr>
        <p:spPr>
          <a:xfrm>
            <a:off x="6290931" y="1482313"/>
            <a:ext cx="566317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class </a:t>
            </a:r>
            <a:r>
              <a:rPr lang="en-US" altLang="zh-CN" sz="1900" dirty="0" err="1"/>
              <a:t>CMyDocument</a:t>
            </a:r>
            <a:r>
              <a:rPr lang="en-US" altLang="zh-CN" sz="1900" dirty="0"/>
              <a:t> : public </a:t>
            </a:r>
            <a:r>
              <a:rPr lang="en-US" altLang="zh-CN" sz="1900" dirty="0" err="1"/>
              <a:t>CDocument</a:t>
            </a:r>
            <a:r>
              <a:rPr lang="en-US" altLang="zh-CN" sz="1900" dirty="0"/>
              <a:t> {     </a:t>
            </a:r>
            <a:endParaRPr lang="zh-CN" altLang="en-US" sz="19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 sz="1900" dirty="0"/>
              <a:t>public:</a:t>
            </a:r>
          </a:p>
          <a:p>
            <a:r>
              <a:rPr lang="en-US" altLang="zh-CN" sz="1900" dirty="0"/>
              <a:t>	</a:t>
            </a:r>
            <a:r>
              <a:rPr lang="en-US" altLang="zh-CN" sz="1900" dirty="0">
                <a:solidFill>
                  <a:schemeClr val="accent1">
                    <a:lumMod val="75000"/>
                  </a:schemeClr>
                </a:solidFill>
              </a:rPr>
              <a:t>virtual void Serialize() </a:t>
            </a:r>
            <a:r>
              <a:rPr lang="en-US" altLang="zh-CN" sz="1900" dirty="0"/>
              <a:t>{</a:t>
            </a:r>
          </a:p>
          <a:p>
            <a:r>
              <a:rPr lang="en-US" altLang="zh-CN" sz="1900" dirty="0"/>
              <a:t>		</a:t>
            </a:r>
            <a:r>
              <a:rPr lang="en-US" altLang="zh-CN" sz="1900" dirty="0" err="1"/>
              <a:t>cout</a:t>
            </a:r>
            <a:r>
              <a:rPr lang="en-US" altLang="zh-CN" sz="1900" dirty="0"/>
              <a:t> &lt;&lt; “ </a:t>
            </a:r>
            <a:r>
              <a:rPr lang="en-US" altLang="zh-CN" sz="1900" dirty="0" err="1"/>
              <a:t>CMyDoc</a:t>
            </a:r>
            <a:r>
              <a:rPr lang="en-US" altLang="zh-CN" sz="1900" dirty="0"/>
              <a:t>::Serialize()… ” &lt;&lt; </a:t>
            </a:r>
            <a:r>
              <a:rPr lang="en-US" altLang="zh-CN" sz="1900" dirty="0" err="1"/>
              <a:t>endl</a:t>
            </a:r>
            <a:r>
              <a:rPr lang="en-US" altLang="zh-CN" sz="1900" dirty="0"/>
              <a:t>;</a:t>
            </a:r>
          </a:p>
          <a:p>
            <a:r>
              <a:rPr lang="en-US" altLang="zh-CN" sz="1900" dirty="0"/>
              <a:t>	}</a:t>
            </a:r>
            <a:endParaRPr lang="zh-CN" altLang="en-US" sz="1900" dirty="0"/>
          </a:p>
          <a:p>
            <a:r>
              <a:rPr lang="en-US" altLang="zh-CN" sz="1900" dirty="0"/>
              <a:t>};</a:t>
            </a:r>
          </a:p>
          <a:p>
            <a:endParaRPr lang="en-US" altLang="zh-CN" sz="1900" dirty="0"/>
          </a:p>
          <a:p>
            <a:endParaRPr lang="en-US" altLang="zh-CN" sz="1900" dirty="0"/>
          </a:p>
          <a:p>
            <a:r>
              <a:rPr lang="en-US" altLang="zh-CN" sz="1900" dirty="0"/>
              <a:t>int main() {</a:t>
            </a:r>
          </a:p>
          <a:p>
            <a:r>
              <a:rPr lang="en-US" altLang="zh-CN" sz="1900" dirty="0"/>
              <a:t>	</a:t>
            </a:r>
            <a:r>
              <a:rPr lang="en-US" altLang="zh-CN" sz="1900" dirty="0" err="1"/>
              <a:t>CMyDocument</a:t>
            </a:r>
            <a:r>
              <a:rPr lang="en-US" altLang="zh-CN" sz="1900" dirty="0"/>
              <a:t> </a:t>
            </a:r>
            <a:r>
              <a:rPr lang="en-US" altLang="zh-CN" sz="1900" dirty="0" err="1"/>
              <a:t>myDoc</a:t>
            </a:r>
            <a:r>
              <a:rPr lang="en-US" altLang="zh-CN" sz="1900" dirty="0"/>
              <a:t>;</a:t>
            </a:r>
          </a:p>
          <a:p>
            <a:r>
              <a:rPr lang="en-US" altLang="zh-CN" sz="1900" dirty="0"/>
              <a:t>	</a:t>
            </a:r>
            <a:r>
              <a:rPr lang="en-US" altLang="zh-CN" sz="1900" dirty="0" err="1"/>
              <a:t>myDoc.onFileOpen</a:t>
            </a:r>
            <a:r>
              <a:rPr lang="en-US" altLang="zh-CN" sz="1900" dirty="0"/>
              <a:t>();</a:t>
            </a:r>
          </a:p>
          <a:p>
            <a:r>
              <a:rPr lang="en-US" altLang="zh-CN" sz="1900" dirty="0"/>
              <a:t>}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B70118-B1CD-6E16-38C8-3DC66346A2DA}"/>
              </a:ext>
            </a:extLst>
          </p:cNvPr>
          <p:cNvCxnSpPr/>
          <p:nvPr/>
        </p:nvCxnSpPr>
        <p:spPr>
          <a:xfrm>
            <a:off x="5901070" y="1371600"/>
            <a:ext cx="0" cy="41360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77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66C2F-F784-C0C6-31C4-E32C2E8CB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D4ECF55B-3221-8B92-4AC7-CE0818F2E0B0}"/>
              </a:ext>
            </a:extLst>
          </p:cNvPr>
          <p:cNvGrpSpPr/>
          <p:nvPr/>
        </p:nvGrpSpPr>
        <p:grpSpPr>
          <a:xfrm>
            <a:off x="-158751" y="255365"/>
            <a:ext cx="4455480" cy="788563"/>
            <a:chOff x="-158751" y="255365"/>
            <a:chExt cx="4455480" cy="78856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8617719-B97F-61BF-30E1-D73F8BEC9531}"/>
                </a:ext>
              </a:extLst>
            </p:cNvPr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8F9EA083-4C42-0101-62F5-507C1AA4D794}"/>
                  </a:ext>
                </a:extLst>
              </p:cNvPr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>
                  <a:extLst>
                    <a:ext uri="{FF2B5EF4-FFF2-40B4-BE49-F238E27FC236}">
                      <a16:creationId xmlns:a16="http://schemas.microsoft.com/office/drawing/2014/main" id="{F9AC0F5A-27C2-D590-352D-02C325ECEC26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884FA94F-9B31-7470-53AF-A7AAF854F3F8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060B88F-D20A-E053-AA32-B769A43A3064}"/>
                  </a:ext>
                </a:extLst>
              </p:cNvPr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C0D46669-068F-F32D-F417-BBF5E9464DF4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CDAD1310-2A5C-AF2F-5AEC-B4C7881E8BB8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09753A6F-5FDF-0181-809C-67E35BAB3441}"/>
                  </a:ext>
                </a:extLst>
              </p:cNvPr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1997A09B-3218-78C6-A62D-317BF6CCF4CC}"/>
                  </a:ext>
                </a:extLst>
              </p:cNvPr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8BB78EC-E7F2-6C92-655D-75F0A7A849E8}"/>
                </a:ext>
              </a:extLst>
            </p:cNvPr>
            <p:cNvSpPr txBox="1"/>
            <p:nvPr/>
          </p:nvSpPr>
          <p:spPr>
            <a:xfrm>
              <a:off x="2060219" y="349451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多窗口排列</a:t>
              </a:r>
            </a:p>
          </p:txBody>
        </p:sp>
      </p:grpSp>
      <p:pic>
        <p:nvPicPr>
          <p:cNvPr id="1026" name="Picture 2" descr="Excel中在同一窗口显示多个工作簿-百度经验">
            <a:extLst>
              <a:ext uri="{FF2B5EF4-FFF2-40B4-BE49-F238E27FC236}">
                <a16:creationId xmlns:a16="http://schemas.microsoft.com/office/drawing/2014/main" id="{7767ED54-FCE2-F8FC-F8A7-FDA2D8988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776" y="1238250"/>
            <a:ext cx="7028121" cy="505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27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45DC7-D72A-B956-6E2E-F37857653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A8A67691-65B0-795F-569C-4AE467C50715}"/>
              </a:ext>
            </a:extLst>
          </p:cNvPr>
          <p:cNvGrpSpPr/>
          <p:nvPr/>
        </p:nvGrpSpPr>
        <p:grpSpPr>
          <a:xfrm>
            <a:off x="-158751" y="255365"/>
            <a:ext cx="5914212" cy="788563"/>
            <a:chOff x="-158751" y="255365"/>
            <a:chExt cx="5914212" cy="78856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610224B-896D-7377-A8FA-F0FEAD0D64A7}"/>
                </a:ext>
              </a:extLst>
            </p:cNvPr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D0A0BB1E-A26D-A447-4889-6D660A2E5584}"/>
                  </a:ext>
                </a:extLst>
              </p:cNvPr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>
                  <a:extLst>
                    <a:ext uri="{FF2B5EF4-FFF2-40B4-BE49-F238E27FC236}">
                      <a16:creationId xmlns:a16="http://schemas.microsoft.com/office/drawing/2014/main" id="{0DB44AFE-6EF5-C05A-8E33-81A4EE143E4F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D44EA1FA-BEDB-1204-4759-7264B4004C5B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210725D7-2D6D-FC2C-722D-BB4DAD2F055B}"/>
                  </a:ext>
                </a:extLst>
              </p:cNvPr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F8590412-9FA5-63FB-A612-6A9654E92C13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D2D72970-4082-45E3-386E-C053D5664A0D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F7E43F66-09F3-36AE-75E3-6E5380125AF9}"/>
                  </a:ext>
                </a:extLst>
              </p:cNvPr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0B754065-9986-8ABE-EE85-BAA99DE1A662}"/>
                  </a:ext>
                </a:extLst>
              </p:cNvPr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741B958-7CD1-FF0A-0852-1AF128F4DE19}"/>
                </a:ext>
              </a:extLst>
            </p:cNvPr>
            <p:cNvSpPr txBox="1"/>
            <p:nvPr/>
          </p:nvSpPr>
          <p:spPr>
            <a:xfrm>
              <a:off x="2060219" y="349451"/>
              <a:ext cx="36952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多窗口排列 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—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梳理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E079F97-D9F0-14D3-BCF1-8968325437F5}"/>
              </a:ext>
            </a:extLst>
          </p:cNvPr>
          <p:cNvSpPr txBox="1"/>
          <p:nvPr/>
        </p:nvSpPr>
        <p:spPr>
          <a:xfrm>
            <a:off x="542695" y="1539175"/>
            <a:ext cx="5174936" cy="140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500" dirty="0">
                <a:latin typeface="+mj-ea"/>
                <a:ea typeface="+mj-ea"/>
              </a:rPr>
              <a:t>当前的软件呈现多个窗口</a:t>
            </a:r>
            <a:endParaRPr lang="en-US" altLang="zh-CN" sz="2500" dirty="0">
              <a:latin typeface="+mj-ea"/>
              <a:ea typeface="+mj-ea"/>
            </a:endParaRP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500" dirty="0">
                <a:latin typeface="+mj-ea"/>
                <a:ea typeface="+mj-ea"/>
              </a:rPr>
              <a:t>每个窗口有各自独立的操作也有互相关联的操作</a:t>
            </a:r>
            <a:endParaRPr lang="en-US" altLang="zh-CN" sz="2500" dirty="0">
              <a:latin typeface="+mj-ea"/>
              <a:ea typeface="+mj-ea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3AD5269E-1A90-88D9-947F-900872D3CEFD}"/>
              </a:ext>
            </a:extLst>
          </p:cNvPr>
          <p:cNvSpPr/>
          <p:nvPr/>
        </p:nvSpPr>
        <p:spPr>
          <a:xfrm rot="5400000">
            <a:off x="2747064" y="3040515"/>
            <a:ext cx="511814" cy="4066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1BB152-725E-12A0-CC20-D2FAAC9A84BC}"/>
              </a:ext>
            </a:extLst>
          </p:cNvPr>
          <p:cNvSpPr txBox="1"/>
          <p:nvPr/>
        </p:nvSpPr>
        <p:spPr>
          <a:xfrm>
            <a:off x="542695" y="3539190"/>
            <a:ext cx="4920554" cy="255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设置一个软件主体类</a:t>
            </a:r>
            <a:r>
              <a:rPr lang="en-US" altLang="zh-CN" sz="2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Subject</a:t>
            </a:r>
            <a:r>
              <a:rPr lang="zh-CN" altLang="en-US" sz="2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和一个窗口类</a:t>
            </a:r>
            <a:r>
              <a:rPr lang="en-US" altLang="zh-CN" sz="2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Window</a:t>
            </a: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将增加的各个窗口作为子窗口</a:t>
            </a:r>
            <a:r>
              <a:rPr lang="en-US" altLang="zh-CN" sz="230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SubWindow</a:t>
            </a:r>
            <a:r>
              <a:rPr lang="zh-CN" altLang="en-US" sz="2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继承窗口类</a:t>
            </a:r>
            <a:endParaRPr lang="en-US" altLang="zh-CN" sz="23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各个子窗口类的操作据需求自行定义，关联操作需各窗口都更新</a:t>
            </a:r>
            <a:endParaRPr lang="en-US" altLang="zh-CN" sz="23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71D069-5013-3D7A-E0BF-E81AC4F3E139}"/>
              </a:ext>
            </a:extLst>
          </p:cNvPr>
          <p:cNvSpPr/>
          <p:nvPr/>
        </p:nvSpPr>
        <p:spPr>
          <a:xfrm>
            <a:off x="6378678" y="2540955"/>
            <a:ext cx="1585732" cy="62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Subject</a:t>
            </a:r>
            <a:endParaRPr lang="zh-CN" altLang="en-US" sz="2000" dirty="0"/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5EC194E9-7DF6-2D8B-FAA2-2A39E70541F3}"/>
              </a:ext>
            </a:extLst>
          </p:cNvPr>
          <p:cNvSpPr/>
          <p:nvPr/>
        </p:nvSpPr>
        <p:spPr>
          <a:xfrm>
            <a:off x="7964410" y="2749299"/>
            <a:ext cx="347240" cy="20834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C80EAAE-CB54-17E3-54A9-118A65491FA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8311650" y="2853471"/>
            <a:ext cx="700081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0B78D8B-A70A-F563-2CF9-3EDFF0E7F92E}"/>
              </a:ext>
            </a:extLst>
          </p:cNvPr>
          <p:cNvSpPr/>
          <p:nvPr/>
        </p:nvSpPr>
        <p:spPr>
          <a:xfrm>
            <a:off x="9019557" y="2527319"/>
            <a:ext cx="1585732" cy="62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Window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03CAD0-A0FD-87A8-5A15-9FE9351D9D04}"/>
              </a:ext>
            </a:extLst>
          </p:cNvPr>
          <p:cNvSpPr txBox="1"/>
          <p:nvPr/>
        </p:nvSpPr>
        <p:spPr>
          <a:xfrm>
            <a:off x="8721150" y="2488237"/>
            <a:ext cx="20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CCDB7172-1EEC-4CCA-ADE5-380D09BD04A9}"/>
              </a:ext>
            </a:extLst>
          </p:cNvPr>
          <p:cNvSpPr/>
          <p:nvPr/>
        </p:nvSpPr>
        <p:spPr>
          <a:xfrm>
            <a:off x="9696179" y="3152351"/>
            <a:ext cx="271608" cy="21625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A81D029-6911-29F2-154B-DB323C4E276C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831983" y="3368605"/>
            <a:ext cx="0" cy="590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5B5A25C-BBBF-501E-93C4-8754E038D808}"/>
              </a:ext>
            </a:extLst>
          </p:cNvPr>
          <p:cNvSpPr/>
          <p:nvPr/>
        </p:nvSpPr>
        <p:spPr>
          <a:xfrm>
            <a:off x="9045451" y="3954791"/>
            <a:ext cx="1585732" cy="62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SubWindow</a:t>
            </a:r>
            <a:endParaRPr lang="zh-CN" altLang="en-US" sz="2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38DF57E-500B-9AFE-AF9E-407061801E52}"/>
              </a:ext>
            </a:extLst>
          </p:cNvPr>
          <p:cNvSpPr txBox="1"/>
          <p:nvPr/>
        </p:nvSpPr>
        <p:spPr>
          <a:xfrm>
            <a:off x="9329195" y="4676172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04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 animBg="1"/>
      <p:bldP spid="8" grpId="0" animBg="1"/>
      <p:bldP spid="13" grpId="0" animBg="1"/>
      <p:bldP spid="14" grpId="0"/>
      <p:bldP spid="15" grpId="0" animBg="1"/>
      <p:bldP spid="22" grpId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2FF17-DA37-782E-95B4-B39470307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74A281-E618-4022-2161-DFB4AFBDAFA7}"/>
              </a:ext>
            </a:extLst>
          </p:cNvPr>
          <p:cNvGrpSpPr/>
          <p:nvPr/>
        </p:nvGrpSpPr>
        <p:grpSpPr>
          <a:xfrm>
            <a:off x="-158751" y="255365"/>
            <a:ext cx="5914212" cy="788563"/>
            <a:chOff x="-158751" y="255365"/>
            <a:chExt cx="5914212" cy="78856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3FB8180-C0A3-F935-364A-ADA65BB4D7FA}"/>
                </a:ext>
              </a:extLst>
            </p:cNvPr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67827B4-37C6-AFE9-0AA1-5B6DBB702C77}"/>
                  </a:ext>
                </a:extLst>
              </p:cNvPr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>
                  <a:extLst>
                    <a:ext uri="{FF2B5EF4-FFF2-40B4-BE49-F238E27FC236}">
                      <a16:creationId xmlns:a16="http://schemas.microsoft.com/office/drawing/2014/main" id="{856534A9-AA8A-C919-3C1C-4E2DF1A2D83A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985BE80F-46F9-4466-9726-C032AC05FE0B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B887A8CB-4315-DB8A-A312-DE3B104432C9}"/>
                  </a:ext>
                </a:extLst>
              </p:cNvPr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C6850466-87F1-1BE7-84F2-5147BF8D3BAB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833C176E-B072-DBAE-E5D3-72171E8B4F51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98A299F6-3C94-E310-D41E-CD83C3EBA4FD}"/>
                  </a:ext>
                </a:extLst>
              </p:cNvPr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2FEBEA62-BA64-A590-DEB5-A5FD33543251}"/>
                  </a:ext>
                </a:extLst>
              </p:cNvPr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2EE1562-43F0-B657-6147-0996F4889FCF}"/>
                </a:ext>
              </a:extLst>
            </p:cNvPr>
            <p:cNvSpPr txBox="1"/>
            <p:nvPr/>
          </p:nvSpPr>
          <p:spPr>
            <a:xfrm>
              <a:off x="2060219" y="349451"/>
              <a:ext cx="36952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多窗口 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— 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程序实现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1452ECF-2AE4-5F66-34C4-55F3B4E9CA22}"/>
              </a:ext>
            </a:extLst>
          </p:cNvPr>
          <p:cNvSpPr txBox="1"/>
          <p:nvPr/>
        </p:nvSpPr>
        <p:spPr>
          <a:xfrm>
            <a:off x="542695" y="1445625"/>
            <a:ext cx="51138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#include &lt;iostream&gt;</a:t>
            </a:r>
          </a:p>
          <a:p>
            <a:r>
              <a:rPr lang="en-US" altLang="zh-CN" sz="1900" dirty="0"/>
              <a:t>using namespace std;</a:t>
            </a:r>
          </a:p>
          <a:p>
            <a:endParaRPr lang="en-US" altLang="zh-CN" sz="1900" dirty="0"/>
          </a:p>
          <a:p>
            <a:r>
              <a:rPr lang="en-US" altLang="zh-CN" sz="1900" dirty="0"/>
              <a:t>class Subject {     </a:t>
            </a:r>
          </a:p>
          <a:p>
            <a:r>
              <a:rPr lang="en-US" altLang="zh-CN" sz="1900" dirty="0"/>
              <a:t>private:</a:t>
            </a:r>
          </a:p>
          <a:p>
            <a:r>
              <a:rPr lang="en-US" altLang="zh-CN" sz="1900" dirty="0"/>
              <a:t>	int </a:t>
            </a:r>
            <a:r>
              <a:rPr lang="en-US" altLang="zh-CN" sz="1900" dirty="0" err="1"/>
              <a:t>m_value</a:t>
            </a:r>
            <a:r>
              <a:rPr lang="en-US" altLang="zh-CN" sz="1900" dirty="0"/>
              <a:t>;</a:t>
            </a:r>
          </a:p>
          <a:p>
            <a:r>
              <a:rPr lang="en-US" altLang="zh-CN" sz="1900" dirty="0"/>
              <a:t>	</a:t>
            </a:r>
            <a:r>
              <a:rPr lang="en-US" altLang="zh-CN" sz="1900" dirty="0">
                <a:solidFill>
                  <a:schemeClr val="accent1">
                    <a:lumMod val="75000"/>
                  </a:schemeClr>
                </a:solidFill>
              </a:rPr>
              <a:t>vector&lt;Window*&gt; </a:t>
            </a:r>
            <a:r>
              <a:rPr lang="en-US" altLang="zh-CN" sz="1900" dirty="0" err="1">
                <a:solidFill>
                  <a:schemeClr val="accent1">
                    <a:lumMod val="75000"/>
                  </a:schemeClr>
                </a:solidFill>
              </a:rPr>
              <a:t>m_views</a:t>
            </a:r>
            <a:r>
              <a:rPr lang="en-US" altLang="zh-CN" sz="1900" dirty="0"/>
              <a:t>;</a:t>
            </a:r>
            <a:endParaRPr lang="zh-CN" altLang="en-US" sz="1900" dirty="0"/>
          </a:p>
          <a:p>
            <a:r>
              <a:rPr lang="en-US" altLang="zh-CN" sz="1900" dirty="0"/>
              <a:t>public:</a:t>
            </a:r>
          </a:p>
          <a:p>
            <a:r>
              <a:rPr lang="en-US" altLang="zh-CN" sz="1900" dirty="0"/>
              <a:t>	void attach(Window* win) {     //</a:t>
            </a:r>
            <a:r>
              <a:rPr lang="zh-CN" altLang="en-US" sz="1900" dirty="0"/>
              <a:t>加新窗口</a:t>
            </a:r>
            <a:endParaRPr lang="en-US" altLang="zh-CN" sz="1900" dirty="0"/>
          </a:p>
          <a:p>
            <a:r>
              <a:rPr lang="en-US" altLang="zh-CN" sz="1900" dirty="0"/>
              <a:t>		</a:t>
            </a:r>
            <a:r>
              <a:rPr lang="en-US" altLang="zh-CN" sz="1900" dirty="0" err="1"/>
              <a:t>m_views.push_back</a:t>
            </a:r>
            <a:r>
              <a:rPr lang="en-US" altLang="zh-CN" sz="1900" dirty="0"/>
              <a:t>(win);</a:t>
            </a:r>
          </a:p>
          <a:p>
            <a:r>
              <a:rPr lang="en-US" altLang="zh-CN" sz="1900" dirty="0"/>
              <a:t>	}</a:t>
            </a:r>
          </a:p>
          <a:p>
            <a:r>
              <a:rPr lang="en-US" altLang="zh-CN" sz="1900" dirty="0"/>
              <a:t>	void </a:t>
            </a:r>
            <a:r>
              <a:rPr lang="en-US" altLang="zh-CN" sz="1900" dirty="0" err="1"/>
              <a:t>set_val</a:t>
            </a:r>
            <a:r>
              <a:rPr lang="en-US" altLang="zh-CN" sz="1900" dirty="0"/>
              <a:t>(int value) {  // </a:t>
            </a:r>
            <a:r>
              <a:rPr lang="zh-CN" altLang="en-US" sz="1900" dirty="0"/>
              <a:t>改变值</a:t>
            </a:r>
            <a:endParaRPr lang="en-US" altLang="zh-CN" sz="1900" dirty="0"/>
          </a:p>
          <a:p>
            <a:r>
              <a:rPr lang="en-US" altLang="zh-CN" sz="1900" dirty="0"/>
              <a:t>		</a:t>
            </a:r>
            <a:r>
              <a:rPr lang="en-US" altLang="zh-CN" sz="1900" dirty="0" err="1"/>
              <a:t>m_value</a:t>
            </a:r>
            <a:r>
              <a:rPr lang="en-US" altLang="zh-CN" sz="1900" dirty="0"/>
              <a:t> = value;</a:t>
            </a:r>
          </a:p>
          <a:p>
            <a:r>
              <a:rPr lang="en-US" altLang="zh-CN" sz="1900" dirty="0"/>
              <a:t>		notify();   //</a:t>
            </a:r>
            <a:r>
              <a:rPr lang="zh-CN" altLang="en-US" sz="1900" dirty="0"/>
              <a:t>通知所有窗口都改变的值</a:t>
            </a:r>
            <a:endParaRPr lang="en-US" altLang="zh-CN" sz="1900" dirty="0"/>
          </a:p>
          <a:p>
            <a:r>
              <a:rPr lang="en-US" altLang="zh-CN" sz="1900" dirty="0"/>
              <a:t>	}</a:t>
            </a:r>
          </a:p>
          <a:p>
            <a:r>
              <a:rPr lang="en-US" altLang="zh-CN" sz="1900" dirty="0"/>
              <a:t>};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571719-2F48-A8DB-F8D0-1B0C818A3C70}"/>
              </a:ext>
            </a:extLst>
          </p:cNvPr>
          <p:cNvSpPr txBox="1"/>
          <p:nvPr/>
        </p:nvSpPr>
        <p:spPr>
          <a:xfrm>
            <a:off x="6290931" y="1482313"/>
            <a:ext cx="566317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	void notify() {</a:t>
            </a:r>
          </a:p>
          <a:p>
            <a:r>
              <a:rPr lang="en-US" altLang="zh-CN" sz="1900" dirty="0"/>
              <a:t>		for (int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 = 0;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 &lt; </a:t>
            </a:r>
            <a:r>
              <a:rPr lang="en-US" altLang="zh-CN" sz="1900" dirty="0" err="1"/>
              <a:t>m_views.size</a:t>
            </a:r>
            <a:r>
              <a:rPr lang="en-US" altLang="zh-CN" sz="1900" dirty="0"/>
              <a:t>(); ++</a:t>
            </a:r>
            <a:r>
              <a:rPr lang="en-US" altLang="zh-CN" sz="1900" dirty="0" err="1"/>
              <a:t>i</a:t>
            </a:r>
            <a:r>
              <a:rPr lang="en-US" altLang="zh-CN" sz="1900" dirty="0"/>
              <a:t>) </a:t>
            </a:r>
          </a:p>
          <a:p>
            <a:r>
              <a:rPr lang="en-US" altLang="zh-CN" sz="1900" dirty="0"/>
              <a:t>			</a:t>
            </a:r>
            <a:r>
              <a:rPr lang="en-US" altLang="zh-CN" sz="1900" dirty="0" err="1">
                <a:solidFill>
                  <a:schemeClr val="accent1">
                    <a:lumMod val="75000"/>
                  </a:schemeClr>
                </a:solidFill>
              </a:rPr>
              <a:t>m_views</a:t>
            </a:r>
            <a:r>
              <a:rPr lang="en-US" altLang="zh-CN" sz="1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altLang="zh-CN" sz="19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sz="1900" dirty="0">
                <a:solidFill>
                  <a:schemeClr val="accent1">
                    <a:lumMod val="75000"/>
                  </a:schemeClr>
                </a:solidFill>
              </a:rPr>
              <a:t>] -&gt; update(this, </a:t>
            </a:r>
            <a:r>
              <a:rPr lang="en-US" altLang="zh-CN" sz="1900" dirty="0" err="1">
                <a:solidFill>
                  <a:schemeClr val="accent1">
                    <a:lumMod val="75000"/>
                  </a:schemeClr>
                </a:solidFill>
              </a:rPr>
              <a:t>m_value</a:t>
            </a:r>
            <a:r>
              <a:rPr lang="en-US" altLang="zh-CN" sz="1900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r>
              <a:rPr lang="en-US" altLang="zh-CN" sz="1900" dirty="0"/>
              <a:t>	}</a:t>
            </a:r>
          </a:p>
          <a:p>
            <a:r>
              <a:rPr lang="en-US" altLang="zh-CN" sz="1900" dirty="0"/>
              <a:t>};</a:t>
            </a:r>
          </a:p>
          <a:p>
            <a:endParaRPr lang="en-US" altLang="zh-CN" sz="1900" dirty="0"/>
          </a:p>
          <a:p>
            <a:r>
              <a:rPr lang="en-US" altLang="zh-CN" sz="1900" dirty="0"/>
              <a:t>class Window {</a:t>
            </a:r>
          </a:p>
          <a:p>
            <a:r>
              <a:rPr lang="en-US" altLang="zh-CN" sz="1900" dirty="0"/>
              <a:t>public:</a:t>
            </a:r>
          </a:p>
          <a:p>
            <a:r>
              <a:rPr lang="en-US" altLang="zh-CN" sz="1900" dirty="0"/>
              <a:t>	void </a:t>
            </a:r>
            <a:r>
              <a:rPr lang="en-US" altLang="zh-CN" sz="1900" dirty="0" err="1"/>
              <a:t>unique_operation</a:t>
            </a:r>
            <a:r>
              <a:rPr lang="en-US" altLang="zh-CN" sz="1900" dirty="0"/>
              <a:t>();</a:t>
            </a:r>
          </a:p>
          <a:p>
            <a:r>
              <a:rPr lang="en-US" altLang="zh-CN" sz="1900" dirty="0">
                <a:solidFill>
                  <a:schemeClr val="accent1">
                    <a:lumMod val="75000"/>
                  </a:schemeClr>
                </a:solidFill>
              </a:rPr>
              <a:t>	virtual void update(Subject* sub, int value) = 0;</a:t>
            </a:r>
          </a:p>
          <a:p>
            <a:r>
              <a:rPr lang="en-US" altLang="zh-CN" sz="1900" dirty="0"/>
              <a:t>}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9CDD7BC-0E59-2AE1-D917-A73904BF2ABD}"/>
              </a:ext>
            </a:extLst>
          </p:cNvPr>
          <p:cNvCxnSpPr/>
          <p:nvPr/>
        </p:nvCxnSpPr>
        <p:spPr>
          <a:xfrm>
            <a:off x="5901070" y="1371600"/>
            <a:ext cx="0" cy="41360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0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B8EF0-7C14-581C-20B8-07191F299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5063395A-3168-2E8B-39DB-106DF0DEF3DE}"/>
              </a:ext>
            </a:extLst>
          </p:cNvPr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E1F70D19-880F-11D6-D3FF-FB51D5C36898}"/>
              </a:ext>
            </a:extLst>
          </p:cNvPr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C186C63-2C19-306B-7216-798ACE6CBC26}"/>
              </a:ext>
            </a:extLst>
          </p:cNvPr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8D4AD66-C793-0ED8-B7B8-220D52FA240D}"/>
              </a:ext>
            </a:extLst>
          </p:cNvPr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A5C17817-C3DA-3968-3B6E-C46F96BBAB76}"/>
                </a:ext>
              </a:extLst>
            </p:cNvPr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D29455D-BB47-35E6-5ED0-63436DB9A04F}"/>
                </a:ext>
              </a:extLst>
            </p:cNvPr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C4AD9E7-EFD5-0D1E-83B5-3923C0582FD5}"/>
              </a:ext>
            </a:extLst>
          </p:cNvPr>
          <p:cNvSpPr txBox="1"/>
          <p:nvPr/>
        </p:nvSpPr>
        <p:spPr>
          <a:xfrm>
            <a:off x="5452714" y="3028890"/>
            <a:ext cx="6048451" cy="80021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600" b="1" dirty="0">
                <a:sym typeface="+mn-lt"/>
              </a:rPr>
              <a:t>即 时 程 序 设 计 习 题</a:t>
            </a:r>
            <a:endParaRPr lang="zh-CN" altLang="en-US" sz="4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C69906D-E6D3-4761-F699-EFE38E7BF103}"/>
              </a:ext>
            </a:extLst>
          </p:cNvPr>
          <p:cNvGrpSpPr/>
          <p:nvPr/>
        </p:nvGrpSpPr>
        <p:grpSpPr>
          <a:xfrm>
            <a:off x="1236663" y="2285150"/>
            <a:ext cx="3440049" cy="2292208"/>
            <a:chOff x="1236663" y="2285150"/>
            <a:chExt cx="3440049" cy="2292208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34283E4-7F21-DFA6-A99B-9F9191BBB3B7}"/>
                </a:ext>
              </a:extLst>
            </p:cNvPr>
            <p:cNvGrpSpPr/>
            <p:nvPr/>
          </p:nvGrpSpPr>
          <p:grpSpPr>
            <a:xfrm>
              <a:off x="1236663" y="2285150"/>
              <a:ext cx="1532590" cy="2292208"/>
              <a:chOff x="4470834" y="1559895"/>
              <a:chExt cx="1532590" cy="2292208"/>
            </a:xfrm>
          </p:grpSpPr>
          <p:sp>
            <p:nvSpPr>
              <p:cNvPr id="15" name="任意多边形 14">
                <a:extLst>
                  <a:ext uri="{FF2B5EF4-FFF2-40B4-BE49-F238E27FC236}">
                    <a16:creationId xmlns:a16="http://schemas.microsoft.com/office/drawing/2014/main" id="{ABBB1AA2-15FC-0F73-ACB2-004D225B11E0}"/>
                  </a:ext>
                </a:extLst>
              </p:cNvPr>
              <p:cNvSpPr/>
              <p:nvPr/>
            </p:nvSpPr>
            <p:spPr>
              <a:xfrm rot="16200000" flipH="1">
                <a:off x="4594252" y="2442931"/>
                <a:ext cx="1285754" cy="1532590"/>
              </a:xfrm>
              <a:custGeom>
                <a:avLst/>
                <a:gdLst>
                  <a:gd name="connsiteX0" fmla="*/ 100 w 1285754"/>
                  <a:gd name="connsiteY0" fmla="*/ 211046 h 1532590"/>
                  <a:gd name="connsiteX1" fmla="*/ 20866 w 1285754"/>
                  <a:gd name="connsiteY1" fmla="*/ 418100 h 1532590"/>
                  <a:gd name="connsiteX2" fmla="*/ 170064 w 1285754"/>
                  <a:gd name="connsiteY2" fmla="*/ 412241 h 1532590"/>
                  <a:gd name="connsiteX3" fmla="*/ 742003 w 1285754"/>
                  <a:gd name="connsiteY3" fmla="*/ 513869 h 1532590"/>
                  <a:gd name="connsiteX4" fmla="*/ 900010 w 1285754"/>
                  <a:gd name="connsiteY4" fmla="*/ 769262 h 1532590"/>
                  <a:gd name="connsiteX5" fmla="*/ 750163 w 1285754"/>
                  <a:gd name="connsiteY5" fmla="*/ 1009100 h 1532590"/>
                  <a:gd name="connsiteX6" fmla="*/ 144842 w 1285754"/>
                  <a:gd name="connsiteY6" fmla="*/ 1117174 h 1532590"/>
                  <a:gd name="connsiteX7" fmla="*/ 41452 w 1285754"/>
                  <a:gd name="connsiteY7" fmla="*/ 1115659 h 1532590"/>
                  <a:gd name="connsiteX8" fmla="*/ 5400 w 1285754"/>
                  <a:gd name="connsiteY8" fmla="*/ 1528681 h 1532590"/>
                  <a:gd name="connsiteX9" fmla="*/ 140391 w 1285754"/>
                  <a:gd name="connsiteY9" fmla="*/ 1532590 h 1532590"/>
                  <a:gd name="connsiteX10" fmla="*/ 816926 w 1285754"/>
                  <a:gd name="connsiteY10" fmla="*/ 1436896 h 1532590"/>
                  <a:gd name="connsiteX11" fmla="*/ 1172257 w 1285754"/>
                  <a:gd name="connsiteY11" fmla="*/ 1179486 h 1532590"/>
                  <a:gd name="connsiteX12" fmla="*/ 1285754 w 1285754"/>
                  <a:gd name="connsiteY12" fmla="*/ 771488 h 1532590"/>
                  <a:gd name="connsiteX13" fmla="*/ 1171515 w 1285754"/>
                  <a:gd name="connsiteY13" fmla="*/ 357555 h 1532590"/>
                  <a:gd name="connsiteX14" fmla="*/ 824344 w 1285754"/>
                  <a:gd name="connsiteY14" fmla="*/ 94952 h 1532590"/>
                  <a:gd name="connsiteX15" fmla="*/ 161162 w 1285754"/>
                  <a:gd name="connsiteY15" fmla="*/ 0 h 1532590"/>
                  <a:gd name="connsiteX16" fmla="*/ 16114 w 1285754"/>
                  <a:gd name="connsiteY16" fmla="*/ 2898 h 1532590"/>
                  <a:gd name="connsiteX17" fmla="*/ 100 w 1285754"/>
                  <a:gd name="connsiteY17" fmla="*/ 211046 h 153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85754" h="1532590">
                    <a:moveTo>
                      <a:pt x="100" y="211046"/>
                    </a:moveTo>
                    <a:cubicBezTo>
                      <a:pt x="1003" y="297609"/>
                      <a:pt x="8037" y="383988"/>
                      <a:pt x="20866" y="418100"/>
                    </a:cubicBezTo>
                    <a:cubicBezTo>
                      <a:pt x="67415" y="416311"/>
                      <a:pt x="117148" y="412241"/>
                      <a:pt x="170064" y="412241"/>
                    </a:cubicBezTo>
                    <a:cubicBezTo>
                      <a:pt x="446019" y="412241"/>
                      <a:pt x="620346" y="454366"/>
                      <a:pt x="742003" y="513869"/>
                    </a:cubicBezTo>
                    <a:cubicBezTo>
                      <a:pt x="863661" y="573372"/>
                      <a:pt x="900010" y="664636"/>
                      <a:pt x="900010" y="769262"/>
                    </a:cubicBezTo>
                    <a:cubicBezTo>
                      <a:pt x="900010" y="869933"/>
                      <a:pt x="850062" y="949879"/>
                      <a:pt x="750163" y="1009100"/>
                    </a:cubicBezTo>
                    <a:cubicBezTo>
                      <a:pt x="629494" y="1081149"/>
                      <a:pt x="427721" y="1117174"/>
                      <a:pt x="144842" y="1117174"/>
                    </a:cubicBezTo>
                    <a:cubicBezTo>
                      <a:pt x="108988" y="1117174"/>
                      <a:pt x="74524" y="1116669"/>
                      <a:pt x="41452" y="1115659"/>
                    </a:cubicBezTo>
                    <a:cubicBezTo>
                      <a:pt x="18212" y="1184244"/>
                      <a:pt x="-11090" y="1459193"/>
                      <a:pt x="5400" y="1528681"/>
                    </a:cubicBezTo>
                    <a:lnTo>
                      <a:pt x="140391" y="1532590"/>
                    </a:lnTo>
                    <a:cubicBezTo>
                      <a:pt x="430193" y="1532590"/>
                      <a:pt x="655705" y="1500692"/>
                      <a:pt x="816926" y="1436896"/>
                    </a:cubicBezTo>
                    <a:cubicBezTo>
                      <a:pt x="978148" y="1373100"/>
                      <a:pt x="1096591" y="1287297"/>
                      <a:pt x="1172257" y="1179486"/>
                    </a:cubicBezTo>
                    <a:cubicBezTo>
                      <a:pt x="1247922" y="1071676"/>
                      <a:pt x="1285754" y="935677"/>
                      <a:pt x="1285754" y="771488"/>
                    </a:cubicBezTo>
                    <a:cubicBezTo>
                      <a:pt x="1285754" y="607300"/>
                      <a:pt x="1247675" y="469322"/>
                      <a:pt x="1171515" y="357555"/>
                    </a:cubicBezTo>
                    <a:cubicBezTo>
                      <a:pt x="1095355" y="245788"/>
                      <a:pt x="992737" y="154544"/>
                      <a:pt x="824344" y="94952"/>
                    </a:cubicBezTo>
                    <a:cubicBezTo>
                      <a:pt x="655952" y="35360"/>
                      <a:pt x="447997" y="0"/>
                      <a:pt x="161162" y="0"/>
                    </a:cubicBezTo>
                    <a:cubicBezTo>
                      <a:pt x="111090" y="0"/>
                      <a:pt x="62740" y="966"/>
                      <a:pt x="16114" y="2898"/>
                    </a:cubicBezTo>
                    <a:cubicBezTo>
                      <a:pt x="4423" y="37740"/>
                      <a:pt x="-804" y="124484"/>
                      <a:pt x="100" y="211046"/>
                    </a:cubicBezTo>
                    <a:close/>
                  </a:path>
                </a:pathLst>
              </a:cu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B9851FA-5FFD-0EB4-E5A7-C9F7CECE8D01}"/>
                  </a:ext>
                </a:extLst>
              </p:cNvPr>
              <p:cNvSpPr txBox="1"/>
              <p:nvPr/>
            </p:nvSpPr>
            <p:spPr>
              <a:xfrm>
                <a:off x="4470872" y="1559895"/>
                <a:ext cx="1529875" cy="1347679"/>
              </a:xfrm>
              <a:custGeom>
                <a:avLst/>
                <a:gdLst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757200 w 1527494"/>
                  <a:gd name="connsiteY35" fmla="*/ 0 h 1347679"/>
                  <a:gd name="connsiteX36" fmla="*/ 1168907 w 1527494"/>
                  <a:gd name="connsiteY36" fmla="*/ 117206 h 1347679"/>
                  <a:gd name="connsiteX37" fmla="*/ 1435961 w 1527494"/>
                  <a:gd name="connsiteY37" fmla="*/ 475503 h 1347679"/>
                  <a:gd name="connsiteX38" fmla="*/ 1524283 w 1527494"/>
                  <a:gd name="connsiteY38" fmla="*/ 943543 h 1347679"/>
                  <a:gd name="connsiteX39" fmla="*/ 1526204 w 1527494"/>
                  <a:gd name="connsiteY39" fmla="*/ 1009862 h 1347679"/>
                  <a:gd name="connsiteX40" fmla="*/ 1111421 w 1527494"/>
                  <a:gd name="connsiteY40" fmla="*/ 1009862 h 1347679"/>
                  <a:gd name="connsiteX41" fmla="*/ 1108695 w 1527494"/>
                  <a:gd name="connsiteY41" fmla="*/ 952862 h 1347679"/>
                  <a:gd name="connsiteX42" fmla="*/ 1017785 w 1527494"/>
                  <a:gd name="connsiteY42" fmla="*/ 557845 h 1347679"/>
                  <a:gd name="connsiteX43" fmla="*/ 766843 w 1527494"/>
                  <a:gd name="connsiteY43" fmla="*/ 394645 h 1347679"/>
                  <a:gd name="connsiteX44" fmla="*/ 580288 w 1527494"/>
                  <a:gd name="connsiteY44" fmla="*/ 462150 h 1347679"/>
                  <a:gd name="connsiteX45" fmla="*/ 455930 w 1527494"/>
                  <a:gd name="connsiteY45" fmla="*/ 694339 h 1347679"/>
                  <a:gd name="connsiteX46" fmla="*/ 423730 w 1527494"/>
                  <a:gd name="connsiteY46" fmla="*/ 897225 h 1347679"/>
                  <a:gd name="connsiteX47" fmla="*/ 416761 w 1527494"/>
                  <a:gd name="connsiteY47" fmla="*/ 1009862 h 1347679"/>
                  <a:gd name="connsiteX48" fmla="*/ 363065 w 1527494"/>
                  <a:gd name="connsiteY48" fmla="*/ 1009862 h 1347679"/>
                  <a:gd name="connsiteX49" fmla="*/ 363065 w 1527494"/>
                  <a:gd name="connsiteY49" fmla="*/ 1009863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363065 w 1527494"/>
                  <a:gd name="connsiteY49" fmla="*/ 1009862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09863 h 1347679"/>
                  <a:gd name="connsiteX50" fmla="*/ 413069 w 1527494"/>
                  <a:gd name="connsiteY50" fmla="*/ 1055770 h 1347679"/>
                  <a:gd name="connsiteX51" fmla="*/ 413069 w 1527494"/>
                  <a:gd name="connsiteY51" fmla="*/ 1206371 h 1347679"/>
                  <a:gd name="connsiteX52" fmla="*/ 413069 w 1527494"/>
                  <a:gd name="connsiteY52" fmla="*/ 1280640 h 1347679"/>
                  <a:gd name="connsiteX53" fmla="*/ 383564 w 1527494"/>
                  <a:gd name="connsiteY53" fmla="*/ 1310145 h 1347679"/>
                  <a:gd name="connsiteX54" fmla="*/ 354059 w 1527494"/>
                  <a:gd name="connsiteY54" fmla="*/ 1280640 h 1347679"/>
                  <a:gd name="connsiteX55" fmla="*/ 354059 w 1527494"/>
                  <a:gd name="connsiteY55" fmla="*/ 1206371 h 1347679"/>
                  <a:gd name="connsiteX56" fmla="*/ 354059 w 1527494"/>
                  <a:gd name="connsiteY56" fmla="*/ 1159543 h 1347679"/>
                  <a:gd name="connsiteX57" fmla="*/ 324554 w 1527494"/>
                  <a:gd name="connsiteY57" fmla="*/ 1130039 h 1347679"/>
                  <a:gd name="connsiteX58" fmla="*/ 295050 w 1527494"/>
                  <a:gd name="connsiteY58" fmla="*/ 1159543 h 1347679"/>
                  <a:gd name="connsiteX59" fmla="*/ 295050 w 1527494"/>
                  <a:gd name="connsiteY59" fmla="*/ 1206371 h 1347679"/>
                  <a:gd name="connsiteX60" fmla="*/ 295050 w 1527494"/>
                  <a:gd name="connsiteY60" fmla="*/ 1318174 h 1347679"/>
                  <a:gd name="connsiteX61" fmla="*/ 265545 w 1527494"/>
                  <a:gd name="connsiteY61" fmla="*/ 1347679 h 1347679"/>
                  <a:gd name="connsiteX62" fmla="*/ 236040 w 1527494"/>
                  <a:gd name="connsiteY62" fmla="*/ 1318174 h 1347679"/>
                  <a:gd name="connsiteX63" fmla="*/ 236040 w 1527494"/>
                  <a:gd name="connsiteY63" fmla="*/ 1206371 h 1347679"/>
                  <a:gd name="connsiteX64" fmla="*/ 235687 w 1527494"/>
                  <a:gd name="connsiteY64" fmla="*/ 1206371 h 1347679"/>
                  <a:gd name="connsiteX65" fmla="*/ 233721 w 1527494"/>
                  <a:gd name="connsiteY65" fmla="*/ 1196633 h 1347679"/>
                  <a:gd name="connsiteX66" fmla="*/ 206535 w 1527494"/>
                  <a:gd name="connsiteY66" fmla="*/ 1178613 h 1347679"/>
                  <a:gd name="connsiteX67" fmla="*/ 179349 w 1527494"/>
                  <a:gd name="connsiteY67" fmla="*/ 1196633 h 1347679"/>
                  <a:gd name="connsiteX68" fmla="*/ 177383 w 1527494"/>
                  <a:gd name="connsiteY68" fmla="*/ 1206371 h 1347679"/>
                  <a:gd name="connsiteX69" fmla="*/ 177030 w 1527494"/>
                  <a:gd name="connsiteY69" fmla="*/ 1206371 h 1347679"/>
                  <a:gd name="connsiteX70" fmla="*/ 177030 w 1527494"/>
                  <a:gd name="connsiteY70" fmla="*/ 1232065 h 1347679"/>
                  <a:gd name="connsiteX71" fmla="*/ 147525 w 1527494"/>
                  <a:gd name="connsiteY71" fmla="*/ 1261569 h 1347679"/>
                  <a:gd name="connsiteX72" fmla="*/ 118020 w 1527494"/>
                  <a:gd name="connsiteY72" fmla="*/ 1232065 h 1347679"/>
                  <a:gd name="connsiteX73" fmla="*/ 118020 w 1527494"/>
                  <a:gd name="connsiteY73" fmla="*/ 1206371 h 1347679"/>
                  <a:gd name="connsiteX74" fmla="*/ 118020 w 1527494"/>
                  <a:gd name="connsiteY74" fmla="*/ 1102703 h 1347679"/>
                  <a:gd name="connsiteX75" fmla="*/ 88515 w 1527494"/>
                  <a:gd name="connsiteY75" fmla="*/ 1073198 h 1347679"/>
                  <a:gd name="connsiteX76" fmla="*/ 59010 w 1527494"/>
                  <a:gd name="connsiteY76" fmla="*/ 1102703 h 1347679"/>
                  <a:gd name="connsiteX77" fmla="*/ 59010 w 1527494"/>
                  <a:gd name="connsiteY77" fmla="*/ 1206371 h 1347679"/>
                  <a:gd name="connsiteX78" fmla="*/ 59010 w 1527494"/>
                  <a:gd name="connsiteY78" fmla="*/ 1254144 h 1347679"/>
                  <a:gd name="connsiteX79" fmla="*/ 29505 w 1527494"/>
                  <a:gd name="connsiteY79" fmla="*/ 1283648 h 1347679"/>
                  <a:gd name="connsiteX80" fmla="*/ 0 w 1527494"/>
                  <a:gd name="connsiteY80" fmla="*/ 1254144 h 1347679"/>
                  <a:gd name="connsiteX81" fmla="*/ 0 w 1527494"/>
                  <a:gd name="connsiteY81" fmla="*/ 1206371 h 1347679"/>
                  <a:gd name="connsiteX82" fmla="*/ 0 w 1527494"/>
                  <a:gd name="connsiteY82" fmla="*/ 1055770 h 1347679"/>
                  <a:gd name="connsiteX83" fmla="*/ 0 w 1527494"/>
                  <a:gd name="connsiteY83" fmla="*/ 1009863 h 1347679"/>
                  <a:gd name="connsiteX84" fmla="*/ 198759 w 1527494"/>
                  <a:gd name="connsiteY84" fmla="*/ 1009863 h 1347679"/>
                  <a:gd name="connsiteX85" fmla="*/ 198759 w 1527494"/>
                  <a:gd name="connsiteY85" fmla="*/ 1009862 h 1347679"/>
                  <a:gd name="connsiteX86" fmla="*/ 1299 w 1527494"/>
                  <a:gd name="connsiteY86" fmla="*/ 1009862 h 1347679"/>
                  <a:gd name="connsiteX87" fmla="*/ 9172 w 1527494"/>
                  <a:gd name="connsiteY87" fmla="*/ 887860 h 1347679"/>
                  <a:gd name="connsiteX88" fmla="*/ 183035 w 1527494"/>
                  <a:gd name="connsiteY88" fmla="*/ 296726 h 1347679"/>
                  <a:gd name="connsiteX89" fmla="*/ 757200 w 1527494"/>
                  <a:gd name="connsiteY89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55770 h 1347679"/>
                  <a:gd name="connsiteX82" fmla="*/ 0 w 1527494"/>
                  <a:gd name="connsiteY82" fmla="*/ 1009863 h 1347679"/>
                  <a:gd name="connsiteX83" fmla="*/ 198759 w 1527494"/>
                  <a:gd name="connsiteY83" fmla="*/ 1009863 h 1347679"/>
                  <a:gd name="connsiteX84" fmla="*/ 198759 w 1527494"/>
                  <a:gd name="connsiteY84" fmla="*/ 1009862 h 1347679"/>
                  <a:gd name="connsiteX85" fmla="*/ 1299 w 1527494"/>
                  <a:gd name="connsiteY85" fmla="*/ 1009862 h 1347679"/>
                  <a:gd name="connsiteX86" fmla="*/ 9172 w 1527494"/>
                  <a:gd name="connsiteY86" fmla="*/ 887860 h 1347679"/>
                  <a:gd name="connsiteX87" fmla="*/ 183035 w 1527494"/>
                  <a:gd name="connsiteY87" fmla="*/ 296726 h 1347679"/>
                  <a:gd name="connsiteX88" fmla="*/ 757200 w 1527494"/>
                  <a:gd name="connsiteY88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98759 w 1527494"/>
                  <a:gd name="connsiteY83" fmla="*/ 1009862 h 1347679"/>
                  <a:gd name="connsiteX84" fmla="*/ 1299 w 1527494"/>
                  <a:gd name="connsiteY84" fmla="*/ 1009862 h 1347679"/>
                  <a:gd name="connsiteX85" fmla="*/ 9172 w 1527494"/>
                  <a:gd name="connsiteY85" fmla="*/ 887860 h 1347679"/>
                  <a:gd name="connsiteX86" fmla="*/ 183035 w 1527494"/>
                  <a:gd name="connsiteY86" fmla="*/ 296726 h 1347679"/>
                  <a:gd name="connsiteX87" fmla="*/ 757200 w 1527494"/>
                  <a:gd name="connsiteY87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299 w 1527494"/>
                  <a:gd name="connsiteY83" fmla="*/ 1009862 h 1347679"/>
                  <a:gd name="connsiteX84" fmla="*/ 9172 w 1527494"/>
                  <a:gd name="connsiteY84" fmla="*/ 887860 h 1347679"/>
                  <a:gd name="connsiteX85" fmla="*/ 183035 w 1527494"/>
                  <a:gd name="connsiteY85" fmla="*/ 296726 h 1347679"/>
                  <a:gd name="connsiteX86" fmla="*/ 757200 w 1527494"/>
                  <a:gd name="connsiteY86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299 w 1527494"/>
                  <a:gd name="connsiteY82" fmla="*/ 1009862 h 1347679"/>
                  <a:gd name="connsiteX83" fmla="*/ 9172 w 1527494"/>
                  <a:gd name="connsiteY83" fmla="*/ 887860 h 1347679"/>
                  <a:gd name="connsiteX84" fmla="*/ 183035 w 1527494"/>
                  <a:gd name="connsiteY84" fmla="*/ 296726 h 1347679"/>
                  <a:gd name="connsiteX85" fmla="*/ 757200 w 1527494"/>
                  <a:gd name="connsiteY85" fmla="*/ 0 h 1347679"/>
                  <a:gd name="connsiteX0" fmla="*/ 1116806 w 1529875"/>
                  <a:gd name="connsiteY0" fmla="*/ 1009863 h 1347679"/>
                  <a:gd name="connsiteX1" fmla="*/ 1529875 w 1529875"/>
                  <a:gd name="connsiteY1" fmla="*/ 1009863 h 1347679"/>
                  <a:gd name="connsiteX2" fmla="*/ 1529875 w 1529875"/>
                  <a:gd name="connsiteY2" fmla="*/ 1055770 h 1347679"/>
                  <a:gd name="connsiteX3" fmla="*/ 1529875 w 1529875"/>
                  <a:gd name="connsiteY3" fmla="*/ 1206371 h 1347679"/>
                  <a:gd name="connsiteX4" fmla="*/ 1529875 w 1529875"/>
                  <a:gd name="connsiteY4" fmla="*/ 1280640 h 1347679"/>
                  <a:gd name="connsiteX5" fmla="*/ 1500370 w 1529875"/>
                  <a:gd name="connsiteY5" fmla="*/ 1310145 h 1347679"/>
                  <a:gd name="connsiteX6" fmla="*/ 1470865 w 1529875"/>
                  <a:gd name="connsiteY6" fmla="*/ 1280640 h 1347679"/>
                  <a:gd name="connsiteX7" fmla="*/ 1470865 w 1529875"/>
                  <a:gd name="connsiteY7" fmla="*/ 1206371 h 1347679"/>
                  <a:gd name="connsiteX8" fmla="*/ 1470865 w 1529875"/>
                  <a:gd name="connsiteY8" fmla="*/ 1159543 h 1347679"/>
                  <a:gd name="connsiteX9" fmla="*/ 1441360 w 1529875"/>
                  <a:gd name="connsiteY9" fmla="*/ 1130039 h 1347679"/>
                  <a:gd name="connsiteX10" fmla="*/ 1411856 w 1529875"/>
                  <a:gd name="connsiteY10" fmla="*/ 1159543 h 1347679"/>
                  <a:gd name="connsiteX11" fmla="*/ 1411856 w 1529875"/>
                  <a:gd name="connsiteY11" fmla="*/ 1206371 h 1347679"/>
                  <a:gd name="connsiteX12" fmla="*/ 1411856 w 1529875"/>
                  <a:gd name="connsiteY12" fmla="*/ 1318174 h 1347679"/>
                  <a:gd name="connsiteX13" fmla="*/ 1382351 w 1529875"/>
                  <a:gd name="connsiteY13" fmla="*/ 1347679 h 1347679"/>
                  <a:gd name="connsiteX14" fmla="*/ 1352846 w 1529875"/>
                  <a:gd name="connsiteY14" fmla="*/ 1318174 h 1347679"/>
                  <a:gd name="connsiteX15" fmla="*/ 1352846 w 1529875"/>
                  <a:gd name="connsiteY15" fmla="*/ 1206371 h 1347679"/>
                  <a:gd name="connsiteX16" fmla="*/ 1352493 w 1529875"/>
                  <a:gd name="connsiteY16" fmla="*/ 1206371 h 1347679"/>
                  <a:gd name="connsiteX17" fmla="*/ 1350527 w 1529875"/>
                  <a:gd name="connsiteY17" fmla="*/ 1196633 h 1347679"/>
                  <a:gd name="connsiteX18" fmla="*/ 1323341 w 1529875"/>
                  <a:gd name="connsiteY18" fmla="*/ 1178613 h 1347679"/>
                  <a:gd name="connsiteX19" fmla="*/ 1296155 w 1529875"/>
                  <a:gd name="connsiteY19" fmla="*/ 1196633 h 1347679"/>
                  <a:gd name="connsiteX20" fmla="*/ 1294189 w 1529875"/>
                  <a:gd name="connsiteY20" fmla="*/ 1206371 h 1347679"/>
                  <a:gd name="connsiteX21" fmla="*/ 1293836 w 1529875"/>
                  <a:gd name="connsiteY21" fmla="*/ 1206371 h 1347679"/>
                  <a:gd name="connsiteX22" fmla="*/ 1293836 w 1529875"/>
                  <a:gd name="connsiteY22" fmla="*/ 1232065 h 1347679"/>
                  <a:gd name="connsiteX23" fmla="*/ 1264331 w 1529875"/>
                  <a:gd name="connsiteY23" fmla="*/ 1261569 h 1347679"/>
                  <a:gd name="connsiteX24" fmla="*/ 1234826 w 1529875"/>
                  <a:gd name="connsiteY24" fmla="*/ 1232065 h 1347679"/>
                  <a:gd name="connsiteX25" fmla="*/ 1234826 w 1529875"/>
                  <a:gd name="connsiteY25" fmla="*/ 1206371 h 1347679"/>
                  <a:gd name="connsiteX26" fmla="*/ 1234826 w 1529875"/>
                  <a:gd name="connsiteY26" fmla="*/ 1102703 h 1347679"/>
                  <a:gd name="connsiteX27" fmla="*/ 1205321 w 1529875"/>
                  <a:gd name="connsiteY27" fmla="*/ 1073198 h 1347679"/>
                  <a:gd name="connsiteX28" fmla="*/ 1175816 w 1529875"/>
                  <a:gd name="connsiteY28" fmla="*/ 1102703 h 1347679"/>
                  <a:gd name="connsiteX29" fmla="*/ 1175816 w 1529875"/>
                  <a:gd name="connsiteY29" fmla="*/ 1206371 h 1347679"/>
                  <a:gd name="connsiteX30" fmla="*/ 1175816 w 1529875"/>
                  <a:gd name="connsiteY30" fmla="*/ 1254144 h 1347679"/>
                  <a:gd name="connsiteX31" fmla="*/ 1146311 w 1529875"/>
                  <a:gd name="connsiteY31" fmla="*/ 1283648 h 1347679"/>
                  <a:gd name="connsiteX32" fmla="*/ 1116806 w 1529875"/>
                  <a:gd name="connsiteY32" fmla="*/ 1254144 h 1347679"/>
                  <a:gd name="connsiteX33" fmla="*/ 1116806 w 1529875"/>
                  <a:gd name="connsiteY33" fmla="*/ 1206371 h 1347679"/>
                  <a:gd name="connsiteX34" fmla="*/ 1116806 w 1529875"/>
                  <a:gd name="connsiteY34" fmla="*/ 1055770 h 1347679"/>
                  <a:gd name="connsiteX35" fmla="*/ 1116806 w 1529875"/>
                  <a:gd name="connsiteY35" fmla="*/ 1009863 h 1347679"/>
                  <a:gd name="connsiteX36" fmla="*/ 759581 w 1529875"/>
                  <a:gd name="connsiteY36" fmla="*/ 0 h 1347679"/>
                  <a:gd name="connsiteX37" fmla="*/ 1171288 w 1529875"/>
                  <a:gd name="connsiteY37" fmla="*/ 117206 h 1347679"/>
                  <a:gd name="connsiteX38" fmla="*/ 1438342 w 1529875"/>
                  <a:gd name="connsiteY38" fmla="*/ 475503 h 1347679"/>
                  <a:gd name="connsiteX39" fmla="*/ 1526664 w 1529875"/>
                  <a:gd name="connsiteY39" fmla="*/ 943543 h 1347679"/>
                  <a:gd name="connsiteX40" fmla="*/ 1528585 w 1529875"/>
                  <a:gd name="connsiteY40" fmla="*/ 1009862 h 1347679"/>
                  <a:gd name="connsiteX41" fmla="*/ 1113802 w 1529875"/>
                  <a:gd name="connsiteY41" fmla="*/ 1009862 h 1347679"/>
                  <a:gd name="connsiteX42" fmla="*/ 1111076 w 1529875"/>
                  <a:gd name="connsiteY42" fmla="*/ 952862 h 1347679"/>
                  <a:gd name="connsiteX43" fmla="*/ 1020166 w 1529875"/>
                  <a:gd name="connsiteY43" fmla="*/ 557845 h 1347679"/>
                  <a:gd name="connsiteX44" fmla="*/ 769224 w 1529875"/>
                  <a:gd name="connsiteY44" fmla="*/ 394645 h 1347679"/>
                  <a:gd name="connsiteX45" fmla="*/ 582669 w 1529875"/>
                  <a:gd name="connsiteY45" fmla="*/ 462150 h 1347679"/>
                  <a:gd name="connsiteX46" fmla="*/ 458311 w 1529875"/>
                  <a:gd name="connsiteY46" fmla="*/ 694339 h 1347679"/>
                  <a:gd name="connsiteX47" fmla="*/ 426111 w 1529875"/>
                  <a:gd name="connsiteY47" fmla="*/ 897225 h 1347679"/>
                  <a:gd name="connsiteX48" fmla="*/ 419142 w 1529875"/>
                  <a:gd name="connsiteY48" fmla="*/ 1009862 h 1347679"/>
                  <a:gd name="connsiteX49" fmla="*/ 415450 w 1529875"/>
                  <a:gd name="connsiteY49" fmla="*/ 1055770 h 1347679"/>
                  <a:gd name="connsiteX50" fmla="*/ 415450 w 1529875"/>
                  <a:gd name="connsiteY50" fmla="*/ 1206371 h 1347679"/>
                  <a:gd name="connsiteX51" fmla="*/ 415450 w 1529875"/>
                  <a:gd name="connsiteY51" fmla="*/ 1280640 h 1347679"/>
                  <a:gd name="connsiteX52" fmla="*/ 385945 w 1529875"/>
                  <a:gd name="connsiteY52" fmla="*/ 1310145 h 1347679"/>
                  <a:gd name="connsiteX53" fmla="*/ 356440 w 1529875"/>
                  <a:gd name="connsiteY53" fmla="*/ 1280640 h 1347679"/>
                  <a:gd name="connsiteX54" fmla="*/ 356440 w 1529875"/>
                  <a:gd name="connsiteY54" fmla="*/ 1206371 h 1347679"/>
                  <a:gd name="connsiteX55" fmla="*/ 356440 w 1529875"/>
                  <a:gd name="connsiteY55" fmla="*/ 1159543 h 1347679"/>
                  <a:gd name="connsiteX56" fmla="*/ 326935 w 1529875"/>
                  <a:gd name="connsiteY56" fmla="*/ 1130039 h 1347679"/>
                  <a:gd name="connsiteX57" fmla="*/ 297431 w 1529875"/>
                  <a:gd name="connsiteY57" fmla="*/ 1159543 h 1347679"/>
                  <a:gd name="connsiteX58" fmla="*/ 297431 w 1529875"/>
                  <a:gd name="connsiteY58" fmla="*/ 1206371 h 1347679"/>
                  <a:gd name="connsiteX59" fmla="*/ 297431 w 1529875"/>
                  <a:gd name="connsiteY59" fmla="*/ 1318174 h 1347679"/>
                  <a:gd name="connsiteX60" fmla="*/ 267926 w 1529875"/>
                  <a:gd name="connsiteY60" fmla="*/ 1347679 h 1347679"/>
                  <a:gd name="connsiteX61" fmla="*/ 238421 w 1529875"/>
                  <a:gd name="connsiteY61" fmla="*/ 1318174 h 1347679"/>
                  <a:gd name="connsiteX62" fmla="*/ 238421 w 1529875"/>
                  <a:gd name="connsiteY62" fmla="*/ 1206371 h 1347679"/>
                  <a:gd name="connsiteX63" fmla="*/ 238068 w 1529875"/>
                  <a:gd name="connsiteY63" fmla="*/ 1206371 h 1347679"/>
                  <a:gd name="connsiteX64" fmla="*/ 236102 w 1529875"/>
                  <a:gd name="connsiteY64" fmla="*/ 1196633 h 1347679"/>
                  <a:gd name="connsiteX65" fmla="*/ 208916 w 1529875"/>
                  <a:gd name="connsiteY65" fmla="*/ 1178613 h 1347679"/>
                  <a:gd name="connsiteX66" fmla="*/ 181730 w 1529875"/>
                  <a:gd name="connsiteY66" fmla="*/ 1196633 h 1347679"/>
                  <a:gd name="connsiteX67" fmla="*/ 179764 w 1529875"/>
                  <a:gd name="connsiteY67" fmla="*/ 1206371 h 1347679"/>
                  <a:gd name="connsiteX68" fmla="*/ 179411 w 1529875"/>
                  <a:gd name="connsiteY68" fmla="*/ 1206371 h 1347679"/>
                  <a:gd name="connsiteX69" fmla="*/ 179411 w 1529875"/>
                  <a:gd name="connsiteY69" fmla="*/ 1232065 h 1347679"/>
                  <a:gd name="connsiteX70" fmla="*/ 149906 w 1529875"/>
                  <a:gd name="connsiteY70" fmla="*/ 1261569 h 1347679"/>
                  <a:gd name="connsiteX71" fmla="*/ 120401 w 1529875"/>
                  <a:gd name="connsiteY71" fmla="*/ 1232065 h 1347679"/>
                  <a:gd name="connsiteX72" fmla="*/ 120401 w 1529875"/>
                  <a:gd name="connsiteY72" fmla="*/ 1206371 h 1347679"/>
                  <a:gd name="connsiteX73" fmla="*/ 120401 w 1529875"/>
                  <a:gd name="connsiteY73" fmla="*/ 1102703 h 1347679"/>
                  <a:gd name="connsiteX74" fmla="*/ 90896 w 1529875"/>
                  <a:gd name="connsiteY74" fmla="*/ 1073198 h 1347679"/>
                  <a:gd name="connsiteX75" fmla="*/ 61391 w 1529875"/>
                  <a:gd name="connsiteY75" fmla="*/ 1102703 h 1347679"/>
                  <a:gd name="connsiteX76" fmla="*/ 61391 w 1529875"/>
                  <a:gd name="connsiteY76" fmla="*/ 1206371 h 1347679"/>
                  <a:gd name="connsiteX77" fmla="*/ 61391 w 1529875"/>
                  <a:gd name="connsiteY77" fmla="*/ 1254144 h 1347679"/>
                  <a:gd name="connsiteX78" fmla="*/ 31886 w 1529875"/>
                  <a:gd name="connsiteY78" fmla="*/ 1283648 h 1347679"/>
                  <a:gd name="connsiteX79" fmla="*/ 2381 w 1529875"/>
                  <a:gd name="connsiteY79" fmla="*/ 1254144 h 1347679"/>
                  <a:gd name="connsiteX80" fmla="*/ 0 w 1529875"/>
                  <a:gd name="connsiteY80" fmla="*/ 1203990 h 1347679"/>
                  <a:gd name="connsiteX81" fmla="*/ 2381 w 1529875"/>
                  <a:gd name="connsiteY81" fmla="*/ 1009863 h 1347679"/>
                  <a:gd name="connsiteX82" fmla="*/ 3680 w 1529875"/>
                  <a:gd name="connsiteY82" fmla="*/ 1009862 h 1347679"/>
                  <a:gd name="connsiteX83" fmla="*/ 11553 w 1529875"/>
                  <a:gd name="connsiteY83" fmla="*/ 887860 h 1347679"/>
                  <a:gd name="connsiteX84" fmla="*/ 185416 w 1529875"/>
                  <a:gd name="connsiteY84" fmla="*/ 296726 h 1347679"/>
                  <a:gd name="connsiteX85" fmla="*/ 759581 w 1529875"/>
                  <a:gd name="connsiteY85" fmla="*/ 0 h 134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529875" h="1347679">
                    <a:moveTo>
                      <a:pt x="1116806" y="1009863"/>
                    </a:moveTo>
                    <a:lnTo>
                      <a:pt x="1529875" y="1009863"/>
                    </a:lnTo>
                    <a:lnTo>
                      <a:pt x="1529875" y="1055770"/>
                    </a:lnTo>
                    <a:lnTo>
                      <a:pt x="1529875" y="1206371"/>
                    </a:lnTo>
                    <a:lnTo>
                      <a:pt x="1529875" y="1280640"/>
                    </a:lnTo>
                    <a:cubicBezTo>
                      <a:pt x="1529875" y="1296935"/>
                      <a:pt x="1516665" y="1310145"/>
                      <a:pt x="1500370" y="1310145"/>
                    </a:cubicBezTo>
                    <a:cubicBezTo>
                      <a:pt x="1484075" y="1310145"/>
                      <a:pt x="1470865" y="1296935"/>
                      <a:pt x="1470865" y="1280640"/>
                    </a:cubicBezTo>
                    <a:lnTo>
                      <a:pt x="1470865" y="1206371"/>
                    </a:lnTo>
                    <a:lnTo>
                      <a:pt x="1470865" y="1159543"/>
                    </a:lnTo>
                    <a:cubicBezTo>
                      <a:pt x="1470865" y="1143248"/>
                      <a:pt x="1457655" y="1130039"/>
                      <a:pt x="1441360" y="1130039"/>
                    </a:cubicBezTo>
                    <a:cubicBezTo>
                      <a:pt x="1425065" y="1130039"/>
                      <a:pt x="1411856" y="1143248"/>
                      <a:pt x="1411856" y="1159543"/>
                    </a:cubicBezTo>
                    <a:lnTo>
                      <a:pt x="1411856" y="1206371"/>
                    </a:lnTo>
                    <a:lnTo>
                      <a:pt x="1411856" y="1318174"/>
                    </a:lnTo>
                    <a:cubicBezTo>
                      <a:pt x="1411856" y="1334469"/>
                      <a:pt x="1398646" y="1347679"/>
                      <a:pt x="1382351" y="1347679"/>
                    </a:cubicBezTo>
                    <a:cubicBezTo>
                      <a:pt x="1366056" y="1347679"/>
                      <a:pt x="1352846" y="1334469"/>
                      <a:pt x="1352846" y="1318174"/>
                    </a:cubicBezTo>
                    <a:lnTo>
                      <a:pt x="1352846" y="1206371"/>
                    </a:lnTo>
                    <a:lnTo>
                      <a:pt x="1352493" y="1206371"/>
                    </a:lnTo>
                    <a:lnTo>
                      <a:pt x="1350527" y="1196633"/>
                    </a:lnTo>
                    <a:cubicBezTo>
                      <a:pt x="1346048" y="1186043"/>
                      <a:pt x="1335562" y="1178613"/>
                      <a:pt x="1323341" y="1178613"/>
                    </a:cubicBezTo>
                    <a:cubicBezTo>
                      <a:pt x="1311119" y="1178613"/>
                      <a:pt x="1300634" y="1186043"/>
                      <a:pt x="1296155" y="1196633"/>
                    </a:cubicBezTo>
                    <a:lnTo>
                      <a:pt x="1294189" y="1206371"/>
                    </a:lnTo>
                    <a:lnTo>
                      <a:pt x="1293836" y="1206371"/>
                    </a:lnTo>
                    <a:lnTo>
                      <a:pt x="1293836" y="1232065"/>
                    </a:lnTo>
                    <a:cubicBezTo>
                      <a:pt x="1293836" y="1248360"/>
                      <a:pt x="1280626" y="1261569"/>
                      <a:pt x="1264331" y="1261569"/>
                    </a:cubicBezTo>
                    <a:cubicBezTo>
                      <a:pt x="1248036" y="1261569"/>
                      <a:pt x="1234826" y="1248360"/>
                      <a:pt x="1234826" y="1232065"/>
                    </a:cubicBezTo>
                    <a:lnTo>
                      <a:pt x="1234826" y="1206371"/>
                    </a:lnTo>
                    <a:lnTo>
                      <a:pt x="1234826" y="1102703"/>
                    </a:lnTo>
                    <a:cubicBezTo>
                      <a:pt x="1234826" y="1086408"/>
                      <a:pt x="1221616" y="1073198"/>
                      <a:pt x="1205321" y="1073198"/>
                    </a:cubicBezTo>
                    <a:cubicBezTo>
                      <a:pt x="1189026" y="1073198"/>
                      <a:pt x="1175816" y="1086408"/>
                      <a:pt x="1175816" y="1102703"/>
                    </a:cubicBezTo>
                    <a:lnTo>
                      <a:pt x="1175816" y="1206371"/>
                    </a:lnTo>
                    <a:lnTo>
                      <a:pt x="1175816" y="1254144"/>
                    </a:lnTo>
                    <a:cubicBezTo>
                      <a:pt x="1175816" y="1270439"/>
                      <a:pt x="1162606" y="1283648"/>
                      <a:pt x="1146311" y="1283648"/>
                    </a:cubicBezTo>
                    <a:cubicBezTo>
                      <a:pt x="1130016" y="1283648"/>
                      <a:pt x="1116806" y="1270439"/>
                      <a:pt x="1116806" y="1254144"/>
                    </a:cubicBezTo>
                    <a:lnTo>
                      <a:pt x="1116806" y="1206371"/>
                    </a:lnTo>
                    <a:lnTo>
                      <a:pt x="1116806" y="1055770"/>
                    </a:lnTo>
                    <a:lnTo>
                      <a:pt x="1116806" y="1009863"/>
                    </a:lnTo>
                    <a:close/>
                    <a:moveTo>
                      <a:pt x="759581" y="0"/>
                    </a:moveTo>
                    <a:cubicBezTo>
                      <a:pt x="918824" y="0"/>
                      <a:pt x="1056059" y="39069"/>
                      <a:pt x="1171288" y="117206"/>
                    </a:cubicBezTo>
                    <a:cubicBezTo>
                      <a:pt x="1286517" y="195344"/>
                      <a:pt x="1375535" y="314776"/>
                      <a:pt x="1438342" y="475503"/>
                    </a:cubicBezTo>
                    <a:cubicBezTo>
                      <a:pt x="1485448" y="596048"/>
                      <a:pt x="1514888" y="752062"/>
                      <a:pt x="1526664" y="943543"/>
                    </a:cubicBezTo>
                    <a:cubicBezTo>
                      <a:pt x="1527304" y="965649"/>
                      <a:pt x="1527945" y="987756"/>
                      <a:pt x="1528585" y="1009862"/>
                    </a:cubicBezTo>
                    <a:lnTo>
                      <a:pt x="1113802" y="1009862"/>
                    </a:lnTo>
                    <a:lnTo>
                      <a:pt x="1111076" y="952862"/>
                    </a:lnTo>
                    <a:cubicBezTo>
                      <a:pt x="1098955" y="771117"/>
                      <a:pt x="1068652" y="639444"/>
                      <a:pt x="1020166" y="557845"/>
                    </a:cubicBezTo>
                    <a:cubicBezTo>
                      <a:pt x="955520" y="449045"/>
                      <a:pt x="871873" y="394645"/>
                      <a:pt x="769224" y="394645"/>
                    </a:cubicBezTo>
                    <a:cubicBezTo>
                      <a:pt x="699138" y="394645"/>
                      <a:pt x="636954" y="417147"/>
                      <a:pt x="582669" y="462150"/>
                    </a:cubicBezTo>
                    <a:cubicBezTo>
                      <a:pt x="528386" y="507154"/>
                      <a:pt x="486933" y="584550"/>
                      <a:pt x="458311" y="694339"/>
                    </a:cubicBezTo>
                    <a:cubicBezTo>
                      <a:pt x="444000" y="749233"/>
                      <a:pt x="433267" y="816862"/>
                      <a:pt x="426111" y="897225"/>
                    </a:cubicBezTo>
                    <a:lnTo>
                      <a:pt x="419142" y="1009862"/>
                    </a:lnTo>
                    <a:lnTo>
                      <a:pt x="415450" y="1055770"/>
                    </a:lnTo>
                    <a:lnTo>
                      <a:pt x="415450" y="1206371"/>
                    </a:lnTo>
                    <a:lnTo>
                      <a:pt x="415450" y="1280640"/>
                    </a:lnTo>
                    <a:cubicBezTo>
                      <a:pt x="415450" y="1296935"/>
                      <a:pt x="402240" y="1310145"/>
                      <a:pt x="385945" y="1310145"/>
                    </a:cubicBezTo>
                    <a:cubicBezTo>
                      <a:pt x="369650" y="1310145"/>
                      <a:pt x="356440" y="1296935"/>
                      <a:pt x="356440" y="1280640"/>
                    </a:cubicBezTo>
                    <a:lnTo>
                      <a:pt x="356440" y="1206371"/>
                    </a:lnTo>
                    <a:lnTo>
                      <a:pt x="356440" y="1159543"/>
                    </a:lnTo>
                    <a:cubicBezTo>
                      <a:pt x="356440" y="1143248"/>
                      <a:pt x="343230" y="1130039"/>
                      <a:pt x="326935" y="1130039"/>
                    </a:cubicBezTo>
                    <a:cubicBezTo>
                      <a:pt x="310640" y="1130039"/>
                      <a:pt x="297431" y="1143248"/>
                      <a:pt x="297431" y="1159543"/>
                    </a:cubicBezTo>
                    <a:lnTo>
                      <a:pt x="297431" y="1206371"/>
                    </a:lnTo>
                    <a:lnTo>
                      <a:pt x="297431" y="1318174"/>
                    </a:lnTo>
                    <a:cubicBezTo>
                      <a:pt x="297431" y="1334469"/>
                      <a:pt x="284221" y="1347679"/>
                      <a:pt x="267926" y="1347679"/>
                    </a:cubicBezTo>
                    <a:cubicBezTo>
                      <a:pt x="251631" y="1347679"/>
                      <a:pt x="238421" y="1334469"/>
                      <a:pt x="238421" y="1318174"/>
                    </a:cubicBezTo>
                    <a:lnTo>
                      <a:pt x="238421" y="1206371"/>
                    </a:lnTo>
                    <a:lnTo>
                      <a:pt x="238068" y="1206371"/>
                    </a:lnTo>
                    <a:lnTo>
                      <a:pt x="236102" y="1196633"/>
                    </a:lnTo>
                    <a:cubicBezTo>
                      <a:pt x="231623" y="1186043"/>
                      <a:pt x="221137" y="1178613"/>
                      <a:pt x="208916" y="1178613"/>
                    </a:cubicBezTo>
                    <a:cubicBezTo>
                      <a:pt x="196694" y="1178613"/>
                      <a:pt x="186209" y="1186043"/>
                      <a:pt x="181730" y="1196633"/>
                    </a:cubicBezTo>
                    <a:lnTo>
                      <a:pt x="179764" y="1206371"/>
                    </a:lnTo>
                    <a:lnTo>
                      <a:pt x="179411" y="1206371"/>
                    </a:lnTo>
                    <a:lnTo>
                      <a:pt x="179411" y="1232065"/>
                    </a:lnTo>
                    <a:cubicBezTo>
                      <a:pt x="179411" y="1248360"/>
                      <a:pt x="166201" y="1261569"/>
                      <a:pt x="149906" y="1261569"/>
                    </a:cubicBezTo>
                    <a:cubicBezTo>
                      <a:pt x="133611" y="1261569"/>
                      <a:pt x="120401" y="1248360"/>
                      <a:pt x="120401" y="1232065"/>
                    </a:cubicBezTo>
                    <a:lnTo>
                      <a:pt x="120401" y="1206371"/>
                    </a:lnTo>
                    <a:lnTo>
                      <a:pt x="120401" y="1102703"/>
                    </a:lnTo>
                    <a:cubicBezTo>
                      <a:pt x="120401" y="1086408"/>
                      <a:pt x="107191" y="1073198"/>
                      <a:pt x="90896" y="1073198"/>
                    </a:cubicBezTo>
                    <a:cubicBezTo>
                      <a:pt x="74601" y="1073198"/>
                      <a:pt x="61391" y="1086408"/>
                      <a:pt x="61391" y="1102703"/>
                    </a:cubicBezTo>
                    <a:lnTo>
                      <a:pt x="61391" y="1206371"/>
                    </a:lnTo>
                    <a:lnTo>
                      <a:pt x="61391" y="1254144"/>
                    </a:lnTo>
                    <a:cubicBezTo>
                      <a:pt x="61391" y="1270439"/>
                      <a:pt x="48181" y="1283648"/>
                      <a:pt x="31886" y="1283648"/>
                    </a:cubicBezTo>
                    <a:cubicBezTo>
                      <a:pt x="15591" y="1283648"/>
                      <a:pt x="2381" y="1270439"/>
                      <a:pt x="2381" y="1254144"/>
                    </a:cubicBezTo>
                    <a:lnTo>
                      <a:pt x="0" y="1203990"/>
                    </a:lnTo>
                    <a:cubicBezTo>
                      <a:pt x="794" y="1139281"/>
                      <a:pt x="1587" y="1074572"/>
                      <a:pt x="2381" y="1009863"/>
                    </a:cubicBezTo>
                    <a:lnTo>
                      <a:pt x="3680" y="1009862"/>
                    </a:lnTo>
                    <a:lnTo>
                      <a:pt x="11553" y="887860"/>
                    </a:lnTo>
                    <a:cubicBezTo>
                      <a:pt x="34735" y="628781"/>
                      <a:pt x="92689" y="431736"/>
                      <a:pt x="185416" y="296726"/>
                    </a:cubicBezTo>
                    <a:cubicBezTo>
                      <a:pt x="322899" y="98908"/>
                      <a:pt x="514287" y="0"/>
                      <a:pt x="759581" y="0"/>
                    </a:cubicBezTo>
                    <a:close/>
                  </a:path>
                </a:pathLst>
              </a:custGeom>
              <a:solidFill>
                <a:srgbClr val="FF9409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39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17" name="任意多边形 16">
              <a:extLst>
                <a:ext uri="{FF2B5EF4-FFF2-40B4-BE49-F238E27FC236}">
                  <a16:creationId xmlns:a16="http://schemas.microsoft.com/office/drawing/2014/main" id="{15D7E8A4-443D-0363-7146-E8FA60BFD826}"/>
                </a:ext>
              </a:extLst>
            </p:cNvPr>
            <p:cNvSpPr/>
            <p:nvPr/>
          </p:nvSpPr>
          <p:spPr>
            <a:xfrm rot="16200000" flipH="1">
              <a:off x="2787996" y="2661640"/>
              <a:ext cx="2238203" cy="1539228"/>
            </a:xfrm>
            <a:custGeom>
              <a:avLst/>
              <a:gdLst>
                <a:gd name="connsiteX0" fmla="*/ 0 w 2238203"/>
                <a:gd name="connsiteY0" fmla="*/ 808579 h 1539228"/>
                <a:gd name="connsiteX1" fmla="*/ 83825 w 2238203"/>
                <a:gd name="connsiteY1" fmla="*/ 1159457 h 1539228"/>
                <a:gd name="connsiteX2" fmla="*/ 325656 w 2238203"/>
                <a:gd name="connsiteY2" fmla="*/ 1402774 h 1539228"/>
                <a:gd name="connsiteX3" fmla="*/ 646862 w 2238203"/>
                <a:gd name="connsiteY3" fmla="*/ 1494017 h 1539228"/>
                <a:gd name="connsiteX4" fmla="*/ 1065246 w 2238203"/>
                <a:gd name="connsiteY4" fmla="*/ 1383428 h 1539228"/>
                <a:gd name="connsiteX5" fmla="*/ 1594902 w 2238203"/>
                <a:gd name="connsiteY5" fmla="*/ 978941 h 1539228"/>
                <a:gd name="connsiteX6" fmla="*/ 1853054 w 2238203"/>
                <a:gd name="connsiteY6" fmla="*/ 734026 h 1539228"/>
                <a:gd name="connsiteX7" fmla="*/ 1853055 w 2238203"/>
                <a:gd name="connsiteY7" fmla="*/ 1223121 h 1539228"/>
                <a:gd name="connsiteX8" fmla="*/ 1851679 w 2238203"/>
                <a:gd name="connsiteY8" fmla="*/ 1407001 h 1539228"/>
                <a:gd name="connsiteX9" fmla="*/ 1851679 w 2238203"/>
                <a:gd name="connsiteY9" fmla="*/ 1476497 h 1539228"/>
                <a:gd name="connsiteX10" fmla="*/ 1879288 w 2238203"/>
                <a:gd name="connsiteY10" fmla="*/ 1504105 h 1539228"/>
                <a:gd name="connsiteX11" fmla="*/ 1906897 w 2238203"/>
                <a:gd name="connsiteY11" fmla="*/ 1476497 h 1539228"/>
                <a:gd name="connsiteX12" fmla="*/ 1906897 w 2238203"/>
                <a:gd name="connsiteY12" fmla="*/ 1407001 h 1539228"/>
                <a:gd name="connsiteX13" fmla="*/ 1906897 w 2238203"/>
                <a:gd name="connsiteY13" fmla="*/ 1363183 h 1539228"/>
                <a:gd name="connsiteX14" fmla="*/ 1934506 w 2238203"/>
                <a:gd name="connsiteY14" fmla="*/ 1335574 h 1539228"/>
                <a:gd name="connsiteX15" fmla="*/ 1962115 w 2238203"/>
                <a:gd name="connsiteY15" fmla="*/ 1363183 h 1539228"/>
                <a:gd name="connsiteX16" fmla="*/ 1962115 w 2238203"/>
                <a:gd name="connsiteY16" fmla="*/ 1407001 h 1539228"/>
                <a:gd name="connsiteX17" fmla="*/ 1962115 w 2238203"/>
                <a:gd name="connsiteY17" fmla="*/ 1511619 h 1539228"/>
                <a:gd name="connsiteX18" fmla="*/ 1989723 w 2238203"/>
                <a:gd name="connsiteY18" fmla="*/ 1539228 h 1539228"/>
                <a:gd name="connsiteX19" fmla="*/ 2017332 w 2238203"/>
                <a:gd name="connsiteY19" fmla="*/ 1511619 h 1539228"/>
                <a:gd name="connsiteX20" fmla="*/ 2017332 w 2238203"/>
                <a:gd name="connsiteY20" fmla="*/ 1407001 h 1539228"/>
                <a:gd name="connsiteX21" fmla="*/ 2017662 w 2238203"/>
                <a:gd name="connsiteY21" fmla="*/ 1407001 h 1539228"/>
                <a:gd name="connsiteX22" fmla="*/ 2019502 w 2238203"/>
                <a:gd name="connsiteY22" fmla="*/ 1397889 h 1539228"/>
                <a:gd name="connsiteX23" fmla="*/ 2044941 w 2238203"/>
                <a:gd name="connsiteY23" fmla="*/ 1381027 h 1539228"/>
                <a:gd name="connsiteX24" fmla="*/ 2070380 w 2238203"/>
                <a:gd name="connsiteY24" fmla="*/ 1397889 h 1539228"/>
                <a:gd name="connsiteX25" fmla="*/ 2072220 w 2238203"/>
                <a:gd name="connsiteY25" fmla="*/ 1407001 h 1539228"/>
                <a:gd name="connsiteX26" fmla="*/ 2072550 w 2238203"/>
                <a:gd name="connsiteY26" fmla="*/ 1407001 h 1539228"/>
                <a:gd name="connsiteX27" fmla="*/ 2072550 w 2238203"/>
                <a:gd name="connsiteY27" fmla="*/ 1431043 h 1539228"/>
                <a:gd name="connsiteX28" fmla="*/ 2100159 w 2238203"/>
                <a:gd name="connsiteY28" fmla="*/ 1458652 h 1539228"/>
                <a:gd name="connsiteX29" fmla="*/ 2127768 w 2238203"/>
                <a:gd name="connsiteY29" fmla="*/ 1431043 h 1539228"/>
                <a:gd name="connsiteX30" fmla="*/ 2127768 w 2238203"/>
                <a:gd name="connsiteY30" fmla="*/ 1407001 h 1539228"/>
                <a:gd name="connsiteX31" fmla="*/ 2127768 w 2238203"/>
                <a:gd name="connsiteY31" fmla="*/ 1309995 h 1539228"/>
                <a:gd name="connsiteX32" fmla="*/ 2155377 w 2238203"/>
                <a:gd name="connsiteY32" fmla="*/ 1282387 h 1539228"/>
                <a:gd name="connsiteX33" fmla="*/ 2182985 w 2238203"/>
                <a:gd name="connsiteY33" fmla="*/ 1309995 h 1539228"/>
                <a:gd name="connsiteX34" fmla="*/ 2182985 w 2238203"/>
                <a:gd name="connsiteY34" fmla="*/ 1407001 h 1539228"/>
                <a:gd name="connsiteX35" fmla="*/ 2182985 w 2238203"/>
                <a:gd name="connsiteY35" fmla="*/ 1451703 h 1539228"/>
                <a:gd name="connsiteX36" fmla="*/ 2210594 w 2238203"/>
                <a:gd name="connsiteY36" fmla="*/ 1479312 h 1539228"/>
                <a:gd name="connsiteX37" fmla="*/ 2238203 w 2238203"/>
                <a:gd name="connsiteY37" fmla="*/ 1451703 h 1539228"/>
                <a:gd name="connsiteX38" fmla="*/ 2238203 w 2238203"/>
                <a:gd name="connsiteY38" fmla="*/ 1407001 h 1539228"/>
                <a:gd name="connsiteX39" fmla="*/ 2238203 w 2238203"/>
                <a:gd name="connsiteY39" fmla="*/ 1266077 h 1539228"/>
                <a:gd name="connsiteX40" fmla="*/ 2238203 w 2238203"/>
                <a:gd name="connsiteY40" fmla="*/ 1223121 h 1539228"/>
                <a:gd name="connsiteX41" fmla="*/ 2237314 w 2238203"/>
                <a:gd name="connsiteY41" fmla="*/ 0 h 1539228"/>
                <a:gd name="connsiteX42" fmla="*/ 2038508 w 2238203"/>
                <a:gd name="connsiteY42" fmla="*/ 0 h 1539228"/>
                <a:gd name="connsiteX43" fmla="*/ 1350103 w 2238203"/>
                <a:gd name="connsiteY43" fmla="*/ 675052 h 1539228"/>
                <a:gd name="connsiteX44" fmla="*/ 951749 w 2238203"/>
                <a:gd name="connsiteY44" fmla="*/ 1000709 h 1539228"/>
                <a:gd name="connsiteX45" fmla="*/ 679502 w 2238203"/>
                <a:gd name="connsiteY45" fmla="*/ 1081568 h 1539228"/>
                <a:gd name="connsiteX46" fmla="*/ 471052 w 2238203"/>
                <a:gd name="connsiteY46" fmla="*/ 997741 h 1539228"/>
                <a:gd name="connsiteX47" fmla="*/ 388711 w 2238203"/>
                <a:gd name="connsiteY47" fmla="*/ 781874 h 1539228"/>
                <a:gd name="connsiteX48" fmla="*/ 488114 w 2238203"/>
                <a:gd name="connsiteY48" fmla="*/ 559329 h 1539228"/>
                <a:gd name="connsiteX49" fmla="*/ 758135 w 2238203"/>
                <a:gd name="connsiteY49" fmla="*/ 464376 h 1539228"/>
                <a:gd name="connsiteX50" fmla="*/ 758135 w 2238203"/>
                <a:gd name="connsiteY50" fmla="*/ 461765 h 1539228"/>
                <a:gd name="connsiteX51" fmla="*/ 799289 w 2238203"/>
                <a:gd name="connsiteY51" fmla="*/ 461765 h 1539228"/>
                <a:gd name="connsiteX52" fmla="*/ 946012 w 2238203"/>
                <a:gd name="connsiteY52" fmla="*/ 461765 h 1539228"/>
                <a:gd name="connsiteX53" fmla="*/ 992554 w 2238203"/>
                <a:gd name="connsiteY53" fmla="*/ 461765 h 1539228"/>
                <a:gd name="connsiteX54" fmla="*/ 1021299 w 2238203"/>
                <a:gd name="connsiteY54" fmla="*/ 433020 h 1539228"/>
                <a:gd name="connsiteX55" fmla="*/ 992554 w 2238203"/>
                <a:gd name="connsiteY55" fmla="*/ 404275 h 1539228"/>
                <a:gd name="connsiteX56" fmla="*/ 946012 w 2238203"/>
                <a:gd name="connsiteY56" fmla="*/ 404275 h 1539228"/>
                <a:gd name="connsiteX57" fmla="*/ 845014 w 2238203"/>
                <a:gd name="connsiteY57" fmla="*/ 404275 h 1539228"/>
                <a:gd name="connsiteX58" fmla="*/ 816268 w 2238203"/>
                <a:gd name="connsiteY58" fmla="*/ 375530 h 1539228"/>
                <a:gd name="connsiteX59" fmla="*/ 845014 w 2238203"/>
                <a:gd name="connsiteY59" fmla="*/ 346785 h 1539228"/>
                <a:gd name="connsiteX60" fmla="*/ 946012 w 2238203"/>
                <a:gd name="connsiteY60" fmla="*/ 346785 h 1539228"/>
                <a:gd name="connsiteX61" fmla="*/ 971044 w 2238203"/>
                <a:gd name="connsiteY61" fmla="*/ 346785 h 1539228"/>
                <a:gd name="connsiteX62" fmla="*/ 999789 w 2238203"/>
                <a:gd name="connsiteY62" fmla="*/ 318039 h 1539228"/>
                <a:gd name="connsiteX63" fmla="*/ 971044 w 2238203"/>
                <a:gd name="connsiteY63" fmla="*/ 289294 h 1539228"/>
                <a:gd name="connsiteX64" fmla="*/ 946012 w 2238203"/>
                <a:gd name="connsiteY64" fmla="*/ 289294 h 1539228"/>
                <a:gd name="connsiteX65" fmla="*/ 946012 w 2238203"/>
                <a:gd name="connsiteY65" fmla="*/ 288951 h 1539228"/>
                <a:gd name="connsiteX66" fmla="*/ 936525 w 2238203"/>
                <a:gd name="connsiteY66" fmla="*/ 287035 h 1539228"/>
                <a:gd name="connsiteX67" fmla="*/ 918968 w 2238203"/>
                <a:gd name="connsiteY67" fmla="*/ 260549 h 1539228"/>
                <a:gd name="connsiteX68" fmla="*/ 936525 w 2238203"/>
                <a:gd name="connsiteY68" fmla="*/ 234063 h 1539228"/>
                <a:gd name="connsiteX69" fmla="*/ 946012 w 2238203"/>
                <a:gd name="connsiteY69" fmla="*/ 232148 h 1539228"/>
                <a:gd name="connsiteX70" fmla="*/ 946012 w 2238203"/>
                <a:gd name="connsiteY70" fmla="*/ 231804 h 1539228"/>
                <a:gd name="connsiteX71" fmla="*/ 1054936 w 2238203"/>
                <a:gd name="connsiteY71" fmla="*/ 231804 h 1539228"/>
                <a:gd name="connsiteX72" fmla="*/ 1083681 w 2238203"/>
                <a:gd name="connsiteY72" fmla="*/ 203059 h 1539228"/>
                <a:gd name="connsiteX73" fmla="*/ 1054936 w 2238203"/>
                <a:gd name="connsiteY73" fmla="*/ 174314 h 1539228"/>
                <a:gd name="connsiteX74" fmla="*/ 946012 w 2238203"/>
                <a:gd name="connsiteY74" fmla="*/ 174314 h 1539228"/>
                <a:gd name="connsiteX75" fmla="*/ 900390 w 2238203"/>
                <a:gd name="connsiteY75" fmla="*/ 174314 h 1539228"/>
                <a:gd name="connsiteX76" fmla="*/ 871645 w 2238203"/>
                <a:gd name="connsiteY76" fmla="*/ 145569 h 1539228"/>
                <a:gd name="connsiteX77" fmla="*/ 900390 w 2238203"/>
                <a:gd name="connsiteY77" fmla="*/ 116824 h 1539228"/>
                <a:gd name="connsiteX78" fmla="*/ 946012 w 2238203"/>
                <a:gd name="connsiteY78" fmla="*/ 116824 h 1539228"/>
                <a:gd name="connsiteX79" fmla="*/ 1018368 w 2238203"/>
                <a:gd name="connsiteY79" fmla="*/ 116824 h 1539228"/>
                <a:gd name="connsiteX80" fmla="*/ 1047113 w 2238203"/>
                <a:gd name="connsiteY80" fmla="*/ 88079 h 1539228"/>
                <a:gd name="connsiteX81" fmla="*/ 1018368 w 2238203"/>
                <a:gd name="connsiteY81" fmla="*/ 59333 h 1539228"/>
                <a:gd name="connsiteX82" fmla="*/ 946012 w 2238203"/>
                <a:gd name="connsiteY82" fmla="*/ 59333 h 1539228"/>
                <a:gd name="connsiteX83" fmla="*/ 590995 w 2238203"/>
                <a:gd name="connsiteY83" fmla="*/ 79328 h 1539228"/>
                <a:gd name="connsiteX84" fmla="*/ 202515 w 2238203"/>
                <a:gd name="connsiteY84" fmla="*/ 281148 h 1539228"/>
                <a:gd name="connsiteX85" fmla="*/ 0 w 2238203"/>
                <a:gd name="connsiteY85" fmla="*/ 808579 h 153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2238203" h="1539228">
                  <a:moveTo>
                    <a:pt x="0" y="808579"/>
                  </a:moveTo>
                  <a:cubicBezTo>
                    <a:pt x="0" y="941116"/>
                    <a:pt x="27941" y="1058076"/>
                    <a:pt x="83825" y="1159457"/>
                  </a:cubicBezTo>
                  <a:cubicBezTo>
                    <a:pt x="139708" y="1260839"/>
                    <a:pt x="220319" y="1341945"/>
                    <a:pt x="325656" y="1402774"/>
                  </a:cubicBezTo>
                  <a:cubicBezTo>
                    <a:pt x="430994" y="1463602"/>
                    <a:pt x="538063" y="1494017"/>
                    <a:pt x="646862" y="1494017"/>
                  </a:cubicBezTo>
                  <a:cubicBezTo>
                    <a:pt x="776433" y="1494017"/>
                    <a:pt x="915894" y="1457154"/>
                    <a:pt x="1065246" y="1383428"/>
                  </a:cubicBezTo>
                  <a:cubicBezTo>
                    <a:pt x="1214598" y="1309703"/>
                    <a:pt x="1391150" y="1174873"/>
                    <a:pt x="1594902" y="978941"/>
                  </a:cubicBezTo>
                  <a:lnTo>
                    <a:pt x="1853054" y="734026"/>
                  </a:lnTo>
                  <a:cubicBezTo>
                    <a:pt x="1853054" y="897058"/>
                    <a:pt x="1853055" y="1060089"/>
                    <a:pt x="1853055" y="1223121"/>
                  </a:cubicBezTo>
                  <a:cubicBezTo>
                    <a:pt x="1852596" y="1284414"/>
                    <a:pt x="1852138" y="1345708"/>
                    <a:pt x="1851679" y="1407001"/>
                  </a:cubicBezTo>
                  <a:lnTo>
                    <a:pt x="1851679" y="1476497"/>
                  </a:lnTo>
                  <a:cubicBezTo>
                    <a:pt x="1851679" y="1491744"/>
                    <a:pt x="1864040" y="1504105"/>
                    <a:pt x="1879288" y="1504105"/>
                  </a:cubicBezTo>
                  <a:cubicBezTo>
                    <a:pt x="1894536" y="1504105"/>
                    <a:pt x="1906897" y="1491744"/>
                    <a:pt x="1906897" y="1476497"/>
                  </a:cubicBezTo>
                  <a:lnTo>
                    <a:pt x="1906897" y="1407001"/>
                  </a:lnTo>
                  <a:lnTo>
                    <a:pt x="1906897" y="1363183"/>
                  </a:lnTo>
                  <a:cubicBezTo>
                    <a:pt x="1906897" y="1347935"/>
                    <a:pt x="1919258" y="1335574"/>
                    <a:pt x="1934506" y="1335574"/>
                  </a:cubicBezTo>
                  <a:cubicBezTo>
                    <a:pt x="1949754" y="1335574"/>
                    <a:pt x="1962115" y="1347935"/>
                    <a:pt x="1962115" y="1363183"/>
                  </a:cubicBezTo>
                  <a:lnTo>
                    <a:pt x="1962115" y="1407001"/>
                  </a:lnTo>
                  <a:lnTo>
                    <a:pt x="1962115" y="1511619"/>
                  </a:lnTo>
                  <a:cubicBezTo>
                    <a:pt x="1962115" y="1526867"/>
                    <a:pt x="1974476" y="1539228"/>
                    <a:pt x="1989723" y="1539228"/>
                  </a:cubicBezTo>
                  <a:cubicBezTo>
                    <a:pt x="2004971" y="1539228"/>
                    <a:pt x="2017332" y="1526867"/>
                    <a:pt x="2017332" y="1511619"/>
                  </a:cubicBezTo>
                  <a:lnTo>
                    <a:pt x="2017332" y="1407001"/>
                  </a:lnTo>
                  <a:lnTo>
                    <a:pt x="2017662" y="1407001"/>
                  </a:lnTo>
                  <a:lnTo>
                    <a:pt x="2019502" y="1397889"/>
                  </a:lnTo>
                  <a:cubicBezTo>
                    <a:pt x="2023693" y="1387980"/>
                    <a:pt x="2033505" y="1381027"/>
                    <a:pt x="2044941" y="1381027"/>
                  </a:cubicBezTo>
                  <a:cubicBezTo>
                    <a:pt x="2056377" y="1381027"/>
                    <a:pt x="2066189" y="1387980"/>
                    <a:pt x="2070380" y="1397889"/>
                  </a:cubicBezTo>
                  <a:lnTo>
                    <a:pt x="2072220" y="1407001"/>
                  </a:lnTo>
                  <a:lnTo>
                    <a:pt x="2072550" y="1407001"/>
                  </a:lnTo>
                  <a:lnTo>
                    <a:pt x="2072550" y="1431043"/>
                  </a:lnTo>
                  <a:cubicBezTo>
                    <a:pt x="2072550" y="1446291"/>
                    <a:pt x="2084911" y="1458652"/>
                    <a:pt x="2100159" y="1458652"/>
                  </a:cubicBezTo>
                  <a:cubicBezTo>
                    <a:pt x="2115407" y="1458652"/>
                    <a:pt x="2127768" y="1446291"/>
                    <a:pt x="2127768" y="1431043"/>
                  </a:cubicBezTo>
                  <a:lnTo>
                    <a:pt x="2127768" y="1407001"/>
                  </a:lnTo>
                  <a:lnTo>
                    <a:pt x="2127768" y="1309995"/>
                  </a:lnTo>
                  <a:cubicBezTo>
                    <a:pt x="2127768" y="1294747"/>
                    <a:pt x="2140129" y="1282387"/>
                    <a:pt x="2155377" y="1282387"/>
                  </a:cubicBezTo>
                  <a:cubicBezTo>
                    <a:pt x="2170624" y="1282387"/>
                    <a:pt x="2182985" y="1294747"/>
                    <a:pt x="2182985" y="1309995"/>
                  </a:cubicBezTo>
                  <a:lnTo>
                    <a:pt x="2182985" y="1407001"/>
                  </a:lnTo>
                  <a:lnTo>
                    <a:pt x="2182985" y="1451703"/>
                  </a:lnTo>
                  <a:cubicBezTo>
                    <a:pt x="2182985" y="1466951"/>
                    <a:pt x="2195346" y="1479312"/>
                    <a:pt x="2210594" y="1479312"/>
                  </a:cubicBezTo>
                  <a:cubicBezTo>
                    <a:pt x="2225842" y="1479312"/>
                    <a:pt x="2238203" y="1466951"/>
                    <a:pt x="2238203" y="1451703"/>
                  </a:cubicBezTo>
                  <a:lnTo>
                    <a:pt x="2238203" y="1407001"/>
                  </a:lnTo>
                  <a:lnTo>
                    <a:pt x="2238203" y="1266077"/>
                  </a:lnTo>
                  <a:lnTo>
                    <a:pt x="2238203" y="1223121"/>
                  </a:lnTo>
                  <a:cubicBezTo>
                    <a:pt x="2237907" y="815414"/>
                    <a:pt x="2237610" y="407707"/>
                    <a:pt x="2237314" y="0"/>
                  </a:cubicBezTo>
                  <a:lnTo>
                    <a:pt x="2038508" y="0"/>
                  </a:lnTo>
                  <a:lnTo>
                    <a:pt x="1350103" y="675052"/>
                  </a:lnTo>
                  <a:cubicBezTo>
                    <a:pt x="1184926" y="838251"/>
                    <a:pt x="1052141" y="946804"/>
                    <a:pt x="951749" y="1000709"/>
                  </a:cubicBezTo>
                  <a:cubicBezTo>
                    <a:pt x="851356" y="1054614"/>
                    <a:pt x="760608" y="1081568"/>
                    <a:pt x="679502" y="1081568"/>
                  </a:cubicBezTo>
                  <a:cubicBezTo>
                    <a:pt x="595430" y="1081568"/>
                    <a:pt x="525947" y="1053625"/>
                    <a:pt x="471052" y="997741"/>
                  </a:cubicBezTo>
                  <a:cubicBezTo>
                    <a:pt x="416158" y="941859"/>
                    <a:pt x="388711" y="869902"/>
                    <a:pt x="388711" y="781874"/>
                  </a:cubicBezTo>
                  <a:cubicBezTo>
                    <a:pt x="388711" y="692856"/>
                    <a:pt x="421845" y="618674"/>
                    <a:pt x="488114" y="559329"/>
                  </a:cubicBezTo>
                  <a:cubicBezTo>
                    <a:pt x="554383" y="499983"/>
                    <a:pt x="644390" y="468334"/>
                    <a:pt x="758135" y="464376"/>
                  </a:cubicBezTo>
                  <a:lnTo>
                    <a:pt x="758135" y="461765"/>
                  </a:lnTo>
                  <a:lnTo>
                    <a:pt x="799289" y="461765"/>
                  </a:lnTo>
                  <a:lnTo>
                    <a:pt x="946012" y="461765"/>
                  </a:lnTo>
                  <a:lnTo>
                    <a:pt x="992554" y="461765"/>
                  </a:lnTo>
                  <a:cubicBezTo>
                    <a:pt x="1008430" y="461765"/>
                    <a:pt x="1021299" y="448896"/>
                    <a:pt x="1021299" y="433020"/>
                  </a:cubicBezTo>
                  <a:cubicBezTo>
                    <a:pt x="1021299" y="417145"/>
                    <a:pt x="1008430" y="404275"/>
                    <a:pt x="992554" y="404275"/>
                  </a:cubicBezTo>
                  <a:lnTo>
                    <a:pt x="946012" y="404275"/>
                  </a:lnTo>
                  <a:lnTo>
                    <a:pt x="845014" y="404275"/>
                  </a:lnTo>
                  <a:cubicBezTo>
                    <a:pt x="829138" y="404275"/>
                    <a:pt x="816268" y="391405"/>
                    <a:pt x="816268" y="375530"/>
                  </a:cubicBezTo>
                  <a:cubicBezTo>
                    <a:pt x="816268" y="359654"/>
                    <a:pt x="829138" y="346785"/>
                    <a:pt x="845014" y="346785"/>
                  </a:cubicBezTo>
                  <a:lnTo>
                    <a:pt x="946012" y="346785"/>
                  </a:lnTo>
                  <a:lnTo>
                    <a:pt x="971044" y="346785"/>
                  </a:lnTo>
                  <a:cubicBezTo>
                    <a:pt x="986919" y="346785"/>
                    <a:pt x="999789" y="333915"/>
                    <a:pt x="999789" y="318039"/>
                  </a:cubicBezTo>
                  <a:cubicBezTo>
                    <a:pt x="999789" y="302164"/>
                    <a:pt x="986919" y="289294"/>
                    <a:pt x="971044" y="289294"/>
                  </a:cubicBezTo>
                  <a:lnTo>
                    <a:pt x="946012" y="289294"/>
                  </a:lnTo>
                  <a:lnTo>
                    <a:pt x="946012" y="288951"/>
                  </a:lnTo>
                  <a:lnTo>
                    <a:pt x="936525" y="287035"/>
                  </a:lnTo>
                  <a:cubicBezTo>
                    <a:pt x="926208" y="282672"/>
                    <a:pt x="918968" y="272457"/>
                    <a:pt x="918968" y="260549"/>
                  </a:cubicBezTo>
                  <a:cubicBezTo>
                    <a:pt x="918968" y="248643"/>
                    <a:pt x="926208" y="238427"/>
                    <a:pt x="936525" y="234063"/>
                  </a:cubicBezTo>
                  <a:lnTo>
                    <a:pt x="946012" y="232148"/>
                  </a:lnTo>
                  <a:lnTo>
                    <a:pt x="946012" y="231804"/>
                  </a:lnTo>
                  <a:lnTo>
                    <a:pt x="1054936" y="231804"/>
                  </a:lnTo>
                  <a:cubicBezTo>
                    <a:pt x="1070811" y="231804"/>
                    <a:pt x="1083681" y="218934"/>
                    <a:pt x="1083681" y="203059"/>
                  </a:cubicBezTo>
                  <a:cubicBezTo>
                    <a:pt x="1083681" y="187184"/>
                    <a:pt x="1070811" y="174314"/>
                    <a:pt x="1054936" y="174314"/>
                  </a:cubicBezTo>
                  <a:lnTo>
                    <a:pt x="946012" y="174314"/>
                  </a:lnTo>
                  <a:lnTo>
                    <a:pt x="900390" y="174314"/>
                  </a:lnTo>
                  <a:cubicBezTo>
                    <a:pt x="884515" y="174314"/>
                    <a:pt x="871645" y="161444"/>
                    <a:pt x="871645" y="145569"/>
                  </a:cubicBezTo>
                  <a:cubicBezTo>
                    <a:pt x="871645" y="129693"/>
                    <a:pt x="884515" y="116824"/>
                    <a:pt x="900390" y="116824"/>
                  </a:cubicBezTo>
                  <a:lnTo>
                    <a:pt x="946012" y="116824"/>
                  </a:lnTo>
                  <a:lnTo>
                    <a:pt x="1018368" y="116824"/>
                  </a:lnTo>
                  <a:cubicBezTo>
                    <a:pt x="1034244" y="116824"/>
                    <a:pt x="1047113" y="103954"/>
                    <a:pt x="1047113" y="88079"/>
                  </a:cubicBezTo>
                  <a:cubicBezTo>
                    <a:pt x="1047113" y="72203"/>
                    <a:pt x="1034244" y="59333"/>
                    <a:pt x="1018368" y="59333"/>
                  </a:cubicBezTo>
                  <a:lnTo>
                    <a:pt x="946012" y="59333"/>
                  </a:lnTo>
                  <a:lnTo>
                    <a:pt x="590995" y="79328"/>
                  </a:lnTo>
                  <a:cubicBezTo>
                    <a:pt x="433266" y="111134"/>
                    <a:pt x="303773" y="178407"/>
                    <a:pt x="202515" y="281148"/>
                  </a:cubicBezTo>
                  <a:cubicBezTo>
                    <a:pt x="67505" y="418137"/>
                    <a:pt x="0" y="593947"/>
                    <a:pt x="0" y="808579"/>
                  </a:cubicBezTo>
                  <a:close/>
                </a:path>
              </a:pathLst>
            </a:custGeom>
            <a:solidFill>
              <a:srgbClr val="37A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17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66C2F-F784-C0C6-31C4-E32C2E8CB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D4ECF55B-3221-8B92-4AC7-CE0818F2E0B0}"/>
              </a:ext>
            </a:extLst>
          </p:cNvPr>
          <p:cNvGrpSpPr/>
          <p:nvPr/>
        </p:nvGrpSpPr>
        <p:grpSpPr>
          <a:xfrm>
            <a:off x="-158751" y="255365"/>
            <a:ext cx="6255652" cy="788563"/>
            <a:chOff x="-158751" y="255365"/>
            <a:chExt cx="6255652" cy="78856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8617719-B97F-61BF-30E1-D73F8BEC9531}"/>
                </a:ext>
              </a:extLst>
            </p:cNvPr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8F9EA083-4C42-0101-62F5-507C1AA4D794}"/>
                  </a:ext>
                </a:extLst>
              </p:cNvPr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>
                  <a:extLst>
                    <a:ext uri="{FF2B5EF4-FFF2-40B4-BE49-F238E27FC236}">
                      <a16:creationId xmlns:a16="http://schemas.microsoft.com/office/drawing/2014/main" id="{F9AC0F5A-27C2-D590-352D-02C325ECEC26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884FA94F-9B31-7470-53AF-A7AAF854F3F8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060B88F-D20A-E053-AA32-B769A43A3064}"/>
                  </a:ext>
                </a:extLst>
              </p:cNvPr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C0D46669-068F-F32D-F417-BBF5E9464DF4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CDAD1310-2A5C-AF2F-5AEC-B4C7881E8BB8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09753A6F-5FDF-0181-809C-67E35BAB3441}"/>
                  </a:ext>
                </a:extLst>
              </p:cNvPr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1997A09B-3218-78C6-A62D-317BF6CCF4CC}"/>
                  </a:ext>
                </a:extLst>
              </p:cNvPr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8BB78EC-E7F2-6C92-655D-75F0A7A849E8}"/>
                </a:ext>
              </a:extLst>
            </p:cNvPr>
            <p:cNvSpPr txBox="1"/>
            <p:nvPr/>
          </p:nvSpPr>
          <p:spPr>
            <a:xfrm>
              <a:off x="2060219" y="349451"/>
              <a:ext cx="40366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“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矩形类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”  </a:t>
              </a:r>
              <a:r>
                <a:rPr lang="zh-CN" altLang="en-US" sz="3200" b="1" dirty="0">
                  <a:solidFill>
                    <a:srgbClr val="FF0000"/>
                  </a:solidFill>
                  <a:cs typeface="+mn-ea"/>
                  <a:sym typeface="+mn-lt"/>
                </a:rPr>
                <a:t>难度</a:t>
              </a:r>
              <a:r>
                <a:rPr lang="en-US" altLang="zh-CN" sz="3200" b="1" dirty="0">
                  <a:solidFill>
                    <a:srgbClr val="FF0000"/>
                  </a:solidFill>
                  <a:cs typeface="+mn-ea"/>
                  <a:sym typeface="+mn-lt"/>
                </a:rPr>
                <a:t>1</a:t>
              </a:r>
              <a:r>
                <a:rPr lang="zh-CN" altLang="en-US" sz="3200" b="1" dirty="0">
                  <a:solidFill>
                    <a:srgbClr val="FF0000"/>
                  </a:solidFill>
                  <a:cs typeface="+mn-ea"/>
                  <a:sym typeface="+mn-lt"/>
                </a:rPr>
                <a:t>颗星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7761956-727C-5BD1-22ED-9BDD6BDE6CBD}"/>
              </a:ext>
            </a:extLst>
          </p:cNvPr>
          <p:cNvSpPr txBox="1"/>
          <p:nvPr/>
        </p:nvSpPr>
        <p:spPr>
          <a:xfrm>
            <a:off x="542694" y="1539175"/>
            <a:ext cx="10974392" cy="193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500" dirty="0">
                <a:latin typeface="+mj-ea"/>
                <a:ea typeface="+mj-ea"/>
              </a:rPr>
              <a:t>构造一个</a:t>
            </a:r>
            <a:r>
              <a:rPr lang="en-US" altLang="zh-CN" sz="2500" dirty="0">
                <a:latin typeface="+mj-ea"/>
                <a:ea typeface="+mj-ea"/>
              </a:rPr>
              <a:t>rectangle</a:t>
            </a:r>
            <a:r>
              <a:rPr lang="zh-CN" altLang="en-US" sz="2500" dirty="0">
                <a:latin typeface="+mj-ea"/>
                <a:ea typeface="+mj-ea"/>
              </a:rPr>
              <a:t>矩形类</a:t>
            </a:r>
            <a:endParaRPr lang="en-US" altLang="zh-CN" sz="2500" dirty="0">
              <a:latin typeface="+mj-ea"/>
              <a:ea typeface="+mj-ea"/>
            </a:endParaRPr>
          </a:p>
          <a:p>
            <a:pPr marL="1024128" lvl="1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+mj-ea"/>
                <a:ea typeface="+mj-ea"/>
              </a:rPr>
              <a:t>包含数据成员，左下角点的坐标（</a:t>
            </a:r>
            <a:r>
              <a:rPr lang="en-US" altLang="zh-CN" sz="2400" dirty="0">
                <a:latin typeface="+mj-ea"/>
                <a:ea typeface="+mj-ea"/>
              </a:rPr>
              <a:t>x1,y1</a:t>
            </a:r>
            <a:r>
              <a:rPr lang="zh-CN" altLang="en-US" sz="2400" dirty="0">
                <a:latin typeface="+mj-ea"/>
                <a:ea typeface="+mj-ea"/>
              </a:rPr>
              <a:t>）与右上角点的坐标（</a:t>
            </a:r>
            <a:r>
              <a:rPr lang="en-US" altLang="zh-CN" sz="2400" dirty="0">
                <a:latin typeface="+mj-ea"/>
                <a:ea typeface="+mj-ea"/>
              </a:rPr>
              <a:t>x2,y2</a:t>
            </a:r>
            <a:r>
              <a:rPr lang="zh-CN" altLang="en-US" sz="2400" dirty="0">
                <a:latin typeface="+mj-ea"/>
                <a:ea typeface="+mj-ea"/>
              </a:rPr>
              <a:t>）；</a:t>
            </a:r>
            <a:endParaRPr lang="en-US" altLang="zh-CN" sz="2400" dirty="0">
              <a:latin typeface="+mj-ea"/>
              <a:ea typeface="+mj-ea"/>
            </a:endParaRPr>
          </a:p>
          <a:p>
            <a:pPr marL="1024128" lvl="1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+mj-ea"/>
                <a:ea typeface="+mj-ea"/>
              </a:rPr>
              <a:t>包含成员函数</a:t>
            </a:r>
            <a:r>
              <a:rPr lang="en-US" altLang="zh-CN" sz="2400" dirty="0" err="1">
                <a:latin typeface="+mj-ea"/>
                <a:ea typeface="+mj-ea"/>
              </a:rPr>
              <a:t>getArea</a:t>
            </a:r>
            <a:r>
              <a:rPr lang="en-US" altLang="zh-CN" sz="2400" dirty="0">
                <a:latin typeface="+mj-ea"/>
                <a:ea typeface="+mj-ea"/>
              </a:rPr>
              <a:t>( )</a:t>
            </a:r>
            <a:r>
              <a:rPr lang="zh-CN" altLang="en-US" sz="2400" dirty="0">
                <a:latin typeface="+mj-ea"/>
                <a:ea typeface="+mj-ea"/>
              </a:rPr>
              <a:t>计算矩形的面积。</a:t>
            </a:r>
            <a:endParaRPr lang="en-US" altLang="zh-CN" sz="2400" dirty="0">
              <a:latin typeface="+mj-ea"/>
              <a:ea typeface="+mj-ea"/>
            </a:endParaRP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500" dirty="0">
                <a:latin typeface="+mj-ea"/>
                <a:ea typeface="+mj-ea"/>
              </a:rPr>
              <a:t>完成类，并在主函数定义一个矩形对象，并计算输出该矩形对象的面积。</a:t>
            </a:r>
            <a:endParaRPr lang="en-US" altLang="zh-CN" sz="2500" dirty="0">
              <a:latin typeface="+mj-ea"/>
              <a:ea typeface="+mj-ea"/>
            </a:endParaRPr>
          </a:p>
        </p:txBody>
      </p:sp>
      <p:sp>
        <p:nvSpPr>
          <p:cNvPr id="3" name="卷形: 水平 2">
            <a:extLst>
              <a:ext uri="{FF2B5EF4-FFF2-40B4-BE49-F238E27FC236}">
                <a16:creationId xmlns:a16="http://schemas.microsoft.com/office/drawing/2014/main" id="{BA472858-618A-70E4-9867-C4789978B243}"/>
              </a:ext>
            </a:extLst>
          </p:cNvPr>
          <p:cNvSpPr/>
          <p:nvPr/>
        </p:nvSpPr>
        <p:spPr>
          <a:xfrm>
            <a:off x="7327947" y="5497019"/>
            <a:ext cx="4189139" cy="750412"/>
          </a:xfrm>
          <a:prstGeom prst="horizontalScroll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Cherno_Practice</a:t>
            </a:r>
            <a:r>
              <a:rPr lang="en-US" altLang="zh-CN" dirty="0">
                <a:solidFill>
                  <a:schemeClr val="tx1"/>
                </a:solidFill>
              </a:rPr>
              <a:t>\</a:t>
            </a:r>
            <a:r>
              <a:rPr lang="en-US" altLang="zh-CN" dirty="0" err="1">
                <a:solidFill>
                  <a:schemeClr val="tx1"/>
                </a:solidFill>
              </a:rPr>
              <a:t>recrangle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C4712642-DF91-1BB2-D113-1BA9A8CD0A6F}"/>
              </a:ext>
            </a:extLst>
          </p:cNvPr>
          <p:cNvSpPr/>
          <p:nvPr/>
        </p:nvSpPr>
        <p:spPr>
          <a:xfrm>
            <a:off x="4867061" y="3851833"/>
            <a:ext cx="2650157" cy="1269339"/>
          </a:xfrm>
          <a:prstGeom prst="wedgeEllipseCallout">
            <a:avLst>
              <a:gd name="adj1" fmla="val -33531"/>
              <a:gd name="adj2" fmla="val -652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/>
              <a:t>考察知识点：</a:t>
            </a:r>
            <a:endParaRPr lang="en-US" altLang="zh-CN" sz="2200" dirty="0"/>
          </a:p>
          <a:p>
            <a:pPr algn="ctr"/>
            <a:r>
              <a:rPr lang="zh-CN" altLang="en-US" sz="2200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63746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66C2F-F784-C0C6-31C4-E32C2E8CB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D4ECF55B-3221-8B92-4AC7-CE0818F2E0B0}"/>
              </a:ext>
            </a:extLst>
          </p:cNvPr>
          <p:cNvGrpSpPr/>
          <p:nvPr/>
        </p:nvGrpSpPr>
        <p:grpSpPr>
          <a:xfrm>
            <a:off x="-158751" y="255365"/>
            <a:ext cx="6483279" cy="788563"/>
            <a:chOff x="-158751" y="255365"/>
            <a:chExt cx="6483279" cy="78856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8617719-B97F-61BF-30E1-D73F8BEC9531}"/>
                </a:ext>
              </a:extLst>
            </p:cNvPr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8F9EA083-4C42-0101-62F5-507C1AA4D794}"/>
                  </a:ext>
                </a:extLst>
              </p:cNvPr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>
                  <a:extLst>
                    <a:ext uri="{FF2B5EF4-FFF2-40B4-BE49-F238E27FC236}">
                      <a16:creationId xmlns:a16="http://schemas.microsoft.com/office/drawing/2014/main" id="{F9AC0F5A-27C2-D590-352D-02C325ECEC26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884FA94F-9B31-7470-53AF-A7AAF854F3F8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060B88F-D20A-E053-AA32-B769A43A3064}"/>
                  </a:ext>
                </a:extLst>
              </p:cNvPr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C0D46669-068F-F32D-F417-BBF5E9464DF4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CDAD1310-2A5C-AF2F-5AEC-B4C7881E8BB8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09753A6F-5FDF-0181-809C-67E35BAB3441}"/>
                  </a:ext>
                </a:extLst>
              </p:cNvPr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1997A09B-3218-78C6-A62D-317BF6CCF4CC}"/>
                  </a:ext>
                </a:extLst>
              </p:cNvPr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8BB78EC-E7F2-6C92-655D-75F0A7A849E8}"/>
                </a:ext>
              </a:extLst>
            </p:cNvPr>
            <p:cNvSpPr txBox="1"/>
            <p:nvPr/>
          </p:nvSpPr>
          <p:spPr>
            <a:xfrm>
              <a:off x="2060219" y="349451"/>
              <a:ext cx="42643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“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汽车类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”  </a:t>
              </a:r>
              <a:r>
                <a:rPr lang="zh-CN" altLang="en-US" sz="3200" b="1" dirty="0">
                  <a:solidFill>
                    <a:srgbClr val="FF0000"/>
                  </a:solidFill>
                  <a:cs typeface="+mn-ea"/>
                  <a:sym typeface="+mn-lt"/>
                </a:rPr>
                <a:t>难度</a:t>
              </a:r>
              <a:r>
                <a:rPr lang="en-US" altLang="zh-CN" sz="3200" b="1" dirty="0">
                  <a:solidFill>
                    <a:srgbClr val="FF0000"/>
                  </a:solidFill>
                  <a:cs typeface="+mn-ea"/>
                  <a:sym typeface="+mn-lt"/>
                </a:rPr>
                <a:t>1.5</a:t>
              </a:r>
              <a:r>
                <a:rPr lang="zh-CN" altLang="en-US" sz="3200" b="1" dirty="0">
                  <a:solidFill>
                    <a:srgbClr val="FF0000"/>
                  </a:solidFill>
                  <a:cs typeface="+mn-ea"/>
                  <a:sym typeface="+mn-lt"/>
                </a:rPr>
                <a:t>颗星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7761956-727C-5BD1-22ED-9BDD6BDE6CBD}"/>
              </a:ext>
            </a:extLst>
          </p:cNvPr>
          <p:cNvSpPr txBox="1"/>
          <p:nvPr/>
        </p:nvSpPr>
        <p:spPr>
          <a:xfrm>
            <a:off x="542694" y="1539175"/>
            <a:ext cx="10974392" cy="240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500" dirty="0">
                <a:latin typeface="+mj-ea"/>
                <a:ea typeface="+mj-ea"/>
              </a:rPr>
              <a:t>编写一个汽车类</a:t>
            </a:r>
            <a:r>
              <a:rPr lang="en-US" altLang="zh-CN" sz="2500" dirty="0">
                <a:latin typeface="+mj-ea"/>
                <a:ea typeface="+mj-ea"/>
              </a:rPr>
              <a:t>Vehicle</a:t>
            </a:r>
            <a:r>
              <a:rPr lang="zh-CN" altLang="en-US" sz="2500" dirty="0">
                <a:latin typeface="+mj-ea"/>
                <a:ea typeface="+mj-ea"/>
              </a:rPr>
              <a:t>，其数据成员包括：轮胎类和引擎类的对象、汽车价格；</a:t>
            </a:r>
            <a:endParaRPr lang="en-US" altLang="zh-CN" sz="2500" dirty="0">
              <a:latin typeface="+mj-ea"/>
              <a:ea typeface="+mj-ea"/>
            </a:endParaRP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500" dirty="0">
                <a:latin typeface="+mj-ea"/>
                <a:ea typeface="+mj-ea"/>
              </a:rPr>
              <a:t>对于轮胎类</a:t>
            </a:r>
            <a:r>
              <a:rPr lang="en-US" altLang="zh-CN" sz="2500" dirty="0">
                <a:latin typeface="+mj-ea"/>
                <a:ea typeface="+mj-ea"/>
              </a:rPr>
              <a:t>Tire</a:t>
            </a:r>
            <a:r>
              <a:rPr lang="zh-CN" altLang="en-US" sz="2500" dirty="0">
                <a:latin typeface="+mj-ea"/>
                <a:ea typeface="+mj-ea"/>
              </a:rPr>
              <a:t>，其数据成员包括：轮胎半径，轮胎宽度；</a:t>
            </a:r>
            <a:endParaRPr lang="en-US" altLang="zh-CN" sz="2500" dirty="0">
              <a:latin typeface="+mj-ea"/>
              <a:ea typeface="+mj-ea"/>
            </a:endParaRP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500" dirty="0">
                <a:latin typeface="+mj-ea"/>
                <a:ea typeface="+mj-ea"/>
              </a:rPr>
              <a:t>对于引擎类</a:t>
            </a:r>
            <a:r>
              <a:rPr lang="en-US" altLang="zh-CN" sz="2500" dirty="0">
                <a:latin typeface="+mj-ea"/>
                <a:ea typeface="+mj-ea"/>
              </a:rPr>
              <a:t>Engine</a:t>
            </a:r>
            <a:r>
              <a:rPr lang="zh-CN" altLang="en-US" sz="2500" dirty="0">
                <a:latin typeface="+mj-ea"/>
                <a:ea typeface="+mj-ea"/>
              </a:rPr>
              <a:t>，其数据成员包括：缸数，排量，功率；</a:t>
            </a:r>
            <a:endParaRPr lang="en-US" altLang="zh-CN" sz="2500" dirty="0">
              <a:latin typeface="+mj-ea"/>
              <a:ea typeface="+mj-ea"/>
            </a:endParaRP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500" dirty="0">
                <a:latin typeface="+mj-ea"/>
                <a:ea typeface="+mj-ea"/>
              </a:rPr>
              <a:t>在主函数中构造一个汽车类的对象，带有初始化参数。</a:t>
            </a:r>
            <a:endParaRPr lang="en-US" altLang="zh-CN" sz="2500" dirty="0">
              <a:latin typeface="+mj-ea"/>
              <a:ea typeface="+mj-ea"/>
            </a:endParaRPr>
          </a:p>
        </p:txBody>
      </p:sp>
      <p:sp>
        <p:nvSpPr>
          <p:cNvPr id="3" name="卷形: 水平 2">
            <a:extLst>
              <a:ext uri="{FF2B5EF4-FFF2-40B4-BE49-F238E27FC236}">
                <a16:creationId xmlns:a16="http://schemas.microsoft.com/office/drawing/2014/main" id="{BA472858-618A-70E4-9867-C4789978B243}"/>
              </a:ext>
            </a:extLst>
          </p:cNvPr>
          <p:cNvSpPr/>
          <p:nvPr/>
        </p:nvSpPr>
        <p:spPr>
          <a:xfrm>
            <a:off x="7327947" y="5497019"/>
            <a:ext cx="4189139" cy="750412"/>
          </a:xfrm>
          <a:prstGeom prst="horizontalScroll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Cherno_Practice</a:t>
            </a:r>
            <a:r>
              <a:rPr lang="en-US" altLang="zh-CN" dirty="0">
                <a:solidFill>
                  <a:schemeClr val="tx1"/>
                </a:solidFill>
              </a:rPr>
              <a:t>\Vehicle</a:t>
            </a:r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C4712642-DF91-1BB2-D113-1BA9A8CD0A6F}"/>
              </a:ext>
            </a:extLst>
          </p:cNvPr>
          <p:cNvSpPr/>
          <p:nvPr/>
        </p:nvSpPr>
        <p:spPr>
          <a:xfrm>
            <a:off x="2995731" y="4101566"/>
            <a:ext cx="4550228" cy="1269339"/>
          </a:xfrm>
          <a:prstGeom prst="wedgeEllipseCallout">
            <a:avLst>
              <a:gd name="adj1" fmla="val -33531"/>
              <a:gd name="adj2" fmla="val -652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/>
              <a:t>考察知识点：</a:t>
            </a:r>
            <a:endParaRPr lang="en-US" altLang="zh-CN" sz="2200" dirty="0"/>
          </a:p>
          <a:p>
            <a:pPr algn="ctr"/>
            <a:r>
              <a:rPr lang="zh-CN" altLang="en-US" sz="2200" dirty="0"/>
              <a:t>类的组合及其构造函数</a:t>
            </a:r>
          </a:p>
        </p:txBody>
      </p:sp>
    </p:spTree>
    <p:extLst>
      <p:ext uri="{BB962C8B-B14F-4D97-AF65-F5344CB8AC3E}">
        <p14:creationId xmlns:p14="http://schemas.microsoft.com/office/powerpoint/2010/main" val="115245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" name="圆角矩形 5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213794" y="2687504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组合、继承、多态案例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79463" y="1978577"/>
            <a:ext cx="2939915" cy="2292208"/>
            <a:chOff x="1236663" y="2285150"/>
            <a:chExt cx="2939915" cy="2292208"/>
          </a:xfrm>
        </p:grpSpPr>
        <p:grpSp>
          <p:nvGrpSpPr>
            <p:cNvPr id="16" name="组合 15"/>
            <p:cNvGrpSpPr/>
            <p:nvPr/>
          </p:nvGrpSpPr>
          <p:grpSpPr>
            <a:xfrm>
              <a:off x="1236663" y="2285150"/>
              <a:ext cx="1532590" cy="2292208"/>
              <a:chOff x="4470834" y="1559895"/>
              <a:chExt cx="1532590" cy="2292208"/>
            </a:xfrm>
          </p:grpSpPr>
          <p:sp>
            <p:nvSpPr>
              <p:cNvPr id="15" name="任意多边形 14"/>
              <p:cNvSpPr/>
              <p:nvPr/>
            </p:nvSpPr>
            <p:spPr>
              <a:xfrm rot="16200000" flipH="1">
                <a:off x="4594252" y="2442931"/>
                <a:ext cx="1285754" cy="1532590"/>
              </a:xfrm>
              <a:custGeom>
                <a:avLst/>
                <a:gdLst>
                  <a:gd name="connsiteX0" fmla="*/ 100 w 1285754"/>
                  <a:gd name="connsiteY0" fmla="*/ 211046 h 1532590"/>
                  <a:gd name="connsiteX1" fmla="*/ 20866 w 1285754"/>
                  <a:gd name="connsiteY1" fmla="*/ 418100 h 1532590"/>
                  <a:gd name="connsiteX2" fmla="*/ 170064 w 1285754"/>
                  <a:gd name="connsiteY2" fmla="*/ 412241 h 1532590"/>
                  <a:gd name="connsiteX3" fmla="*/ 742003 w 1285754"/>
                  <a:gd name="connsiteY3" fmla="*/ 513869 h 1532590"/>
                  <a:gd name="connsiteX4" fmla="*/ 900010 w 1285754"/>
                  <a:gd name="connsiteY4" fmla="*/ 769262 h 1532590"/>
                  <a:gd name="connsiteX5" fmla="*/ 750163 w 1285754"/>
                  <a:gd name="connsiteY5" fmla="*/ 1009100 h 1532590"/>
                  <a:gd name="connsiteX6" fmla="*/ 144842 w 1285754"/>
                  <a:gd name="connsiteY6" fmla="*/ 1117174 h 1532590"/>
                  <a:gd name="connsiteX7" fmla="*/ 41452 w 1285754"/>
                  <a:gd name="connsiteY7" fmla="*/ 1115659 h 1532590"/>
                  <a:gd name="connsiteX8" fmla="*/ 5400 w 1285754"/>
                  <a:gd name="connsiteY8" fmla="*/ 1528681 h 1532590"/>
                  <a:gd name="connsiteX9" fmla="*/ 140391 w 1285754"/>
                  <a:gd name="connsiteY9" fmla="*/ 1532590 h 1532590"/>
                  <a:gd name="connsiteX10" fmla="*/ 816926 w 1285754"/>
                  <a:gd name="connsiteY10" fmla="*/ 1436896 h 1532590"/>
                  <a:gd name="connsiteX11" fmla="*/ 1172257 w 1285754"/>
                  <a:gd name="connsiteY11" fmla="*/ 1179486 h 1532590"/>
                  <a:gd name="connsiteX12" fmla="*/ 1285754 w 1285754"/>
                  <a:gd name="connsiteY12" fmla="*/ 771488 h 1532590"/>
                  <a:gd name="connsiteX13" fmla="*/ 1171515 w 1285754"/>
                  <a:gd name="connsiteY13" fmla="*/ 357555 h 1532590"/>
                  <a:gd name="connsiteX14" fmla="*/ 824344 w 1285754"/>
                  <a:gd name="connsiteY14" fmla="*/ 94952 h 1532590"/>
                  <a:gd name="connsiteX15" fmla="*/ 161162 w 1285754"/>
                  <a:gd name="connsiteY15" fmla="*/ 0 h 1532590"/>
                  <a:gd name="connsiteX16" fmla="*/ 16114 w 1285754"/>
                  <a:gd name="connsiteY16" fmla="*/ 2898 h 1532590"/>
                  <a:gd name="connsiteX17" fmla="*/ 100 w 1285754"/>
                  <a:gd name="connsiteY17" fmla="*/ 211046 h 153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85754" h="1532590">
                    <a:moveTo>
                      <a:pt x="100" y="211046"/>
                    </a:moveTo>
                    <a:cubicBezTo>
                      <a:pt x="1003" y="297609"/>
                      <a:pt x="8037" y="383988"/>
                      <a:pt x="20866" y="418100"/>
                    </a:cubicBezTo>
                    <a:cubicBezTo>
                      <a:pt x="67415" y="416311"/>
                      <a:pt x="117148" y="412241"/>
                      <a:pt x="170064" y="412241"/>
                    </a:cubicBezTo>
                    <a:cubicBezTo>
                      <a:pt x="446019" y="412241"/>
                      <a:pt x="620346" y="454366"/>
                      <a:pt x="742003" y="513869"/>
                    </a:cubicBezTo>
                    <a:cubicBezTo>
                      <a:pt x="863661" y="573372"/>
                      <a:pt x="900010" y="664636"/>
                      <a:pt x="900010" y="769262"/>
                    </a:cubicBezTo>
                    <a:cubicBezTo>
                      <a:pt x="900010" y="869933"/>
                      <a:pt x="850062" y="949879"/>
                      <a:pt x="750163" y="1009100"/>
                    </a:cubicBezTo>
                    <a:cubicBezTo>
                      <a:pt x="629494" y="1081149"/>
                      <a:pt x="427721" y="1117174"/>
                      <a:pt x="144842" y="1117174"/>
                    </a:cubicBezTo>
                    <a:cubicBezTo>
                      <a:pt x="108988" y="1117174"/>
                      <a:pt x="74524" y="1116669"/>
                      <a:pt x="41452" y="1115659"/>
                    </a:cubicBezTo>
                    <a:cubicBezTo>
                      <a:pt x="18212" y="1184244"/>
                      <a:pt x="-11090" y="1459193"/>
                      <a:pt x="5400" y="1528681"/>
                    </a:cubicBezTo>
                    <a:lnTo>
                      <a:pt x="140391" y="1532590"/>
                    </a:lnTo>
                    <a:cubicBezTo>
                      <a:pt x="430193" y="1532590"/>
                      <a:pt x="655705" y="1500692"/>
                      <a:pt x="816926" y="1436896"/>
                    </a:cubicBezTo>
                    <a:cubicBezTo>
                      <a:pt x="978148" y="1373100"/>
                      <a:pt x="1096591" y="1287297"/>
                      <a:pt x="1172257" y="1179486"/>
                    </a:cubicBezTo>
                    <a:cubicBezTo>
                      <a:pt x="1247922" y="1071676"/>
                      <a:pt x="1285754" y="935677"/>
                      <a:pt x="1285754" y="771488"/>
                    </a:cubicBezTo>
                    <a:cubicBezTo>
                      <a:pt x="1285754" y="607300"/>
                      <a:pt x="1247675" y="469322"/>
                      <a:pt x="1171515" y="357555"/>
                    </a:cubicBezTo>
                    <a:cubicBezTo>
                      <a:pt x="1095355" y="245788"/>
                      <a:pt x="992737" y="154544"/>
                      <a:pt x="824344" y="94952"/>
                    </a:cubicBezTo>
                    <a:cubicBezTo>
                      <a:pt x="655952" y="35360"/>
                      <a:pt x="447997" y="0"/>
                      <a:pt x="161162" y="0"/>
                    </a:cubicBezTo>
                    <a:cubicBezTo>
                      <a:pt x="111090" y="0"/>
                      <a:pt x="62740" y="966"/>
                      <a:pt x="16114" y="2898"/>
                    </a:cubicBezTo>
                    <a:cubicBezTo>
                      <a:pt x="4423" y="37740"/>
                      <a:pt x="-804" y="124484"/>
                      <a:pt x="100" y="211046"/>
                    </a:cubicBezTo>
                    <a:close/>
                  </a:path>
                </a:pathLst>
              </a:cu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70872" y="1559895"/>
                <a:ext cx="1529875" cy="1347679"/>
              </a:xfrm>
              <a:custGeom>
                <a:avLst/>
                <a:gdLst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757200 w 1527494"/>
                  <a:gd name="connsiteY35" fmla="*/ 0 h 1347679"/>
                  <a:gd name="connsiteX36" fmla="*/ 1168907 w 1527494"/>
                  <a:gd name="connsiteY36" fmla="*/ 117206 h 1347679"/>
                  <a:gd name="connsiteX37" fmla="*/ 1435961 w 1527494"/>
                  <a:gd name="connsiteY37" fmla="*/ 475503 h 1347679"/>
                  <a:gd name="connsiteX38" fmla="*/ 1524283 w 1527494"/>
                  <a:gd name="connsiteY38" fmla="*/ 943543 h 1347679"/>
                  <a:gd name="connsiteX39" fmla="*/ 1526204 w 1527494"/>
                  <a:gd name="connsiteY39" fmla="*/ 1009862 h 1347679"/>
                  <a:gd name="connsiteX40" fmla="*/ 1111421 w 1527494"/>
                  <a:gd name="connsiteY40" fmla="*/ 1009862 h 1347679"/>
                  <a:gd name="connsiteX41" fmla="*/ 1108695 w 1527494"/>
                  <a:gd name="connsiteY41" fmla="*/ 952862 h 1347679"/>
                  <a:gd name="connsiteX42" fmla="*/ 1017785 w 1527494"/>
                  <a:gd name="connsiteY42" fmla="*/ 557845 h 1347679"/>
                  <a:gd name="connsiteX43" fmla="*/ 766843 w 1527494"/>
                  <a:gd name="connsiteY43" fmla="*/ 394645 h 1347679"/>
                  <a:gd name="connsiteX44" fmla="*/ 580288 w 1527494"/>
                  <a:gd name="connsiteY44" fmla="*/ 462150 h 1347679"/>
                  <a:gd name="connsiteX45" fmla="*/ 455930 w 1527494"/>
                  <a:gd name="connsiteY45" fmla="*/ 694339 h 1347679"/>
                  <a:gd name="connsiteX46" fmla="*/ 423730 w 1527494"/>
                  <a:gd name="connsiteY46" fmla="*/ 897225 h 1347679"/>
                  <a:gd name="connsiteX47" fmla="*/ 416761 w 1527494"/>
                  <a:gd name="connsiteY47" fmla="*/ 1009862 h 1347679"/>
                  <a:gd name="connsiteX48" fmla="*/ 363065 w 1527494"/>
                  <a:gd name="connsiteY48" fmla="*/ 1009862 h 1347679"/>
                  <a:gd name="connsiteX49" fmla="*/ 363065 w 1527494"/>
                  <a:gd name="connsiteY49" fmla="*/ 1009863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363065 w 1527494"/>
                  <a:gd name="connsiteY49" fmla="*/ 1009862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09863 h 1347679"/>
                  <a:gd name="connsiteX50" fmla="*/ 413069 w 1527494"/>
                  <a:gd name="connsiteY50" fmla="*/ 1055770 h 1347679"/>
                  <a:gd name="connsiteX51" fmla="*/ 413069 w 1527494"/>
                  <a:gd name="connsiteY51" fmla="*/ 1206371 h 1347679"/>
                  <a:gd name="connsiteX52" fmla="*/ 413069 w 1527494"/>
                  <a:gd name="connsiteY52" fmla="*/ 1280640 h 1347679"/>
                  <a:gd name="connsiteX53" fmla="*/ 383564 w 1527494"/>
                  <a:gd name="connsiteY53" fmla="*/ 1310145 h 1347679"/>
                  <a:gd name="connsiteX54" fmla="*/ 354059 w 1527494"/>
                  <a:gd name="connsiteY54" fmla="*/ 1280640 h 1347679"/>
                  <a:gd name="connsiteX55" fmla="*/ 354059 w 1527494"/>
                  <a:gd name="connsiteY55" fmla="*/ 1206371 h 1347679"/>
                  <a:gd name="connsiteX56" fmla="*/ 354059 w 1527494"/>
                  <a:gd name="connsiteY56" fmla="*/ 1159543 h 1347679"/>
                  <a:gd name="connsiteX57" fmla="*/ 324554 w 1527494"/>
                  <a:gd name="connsiteY57" fmla="*/ 1130039 h 1347679"/>
                  <a:gd name="connsiteX58" fmla="*/ 295050 w 1527494"/>
                  <a:gd name="connsiteY58" fmla="*/ 1159543 h 1347679"/>
                  <a:gd name="connsiteX59" fmla="*/ 295050 w 1527494"/>
                  <a:gd name="connsiteY59" fmla="*/ 1206371 h 1347679"/>
                  <a:gd name="connsiteX60" fmla="*/ 295050 w 1527494"/>
                  <a:gd name="connsiteY60" fmla="*/ 1318174 h 1347679"/>
                  <a:gd name="connsiteX61" fmla="*/ 265545 w 1527494"/>
                  <a:gd name="connsiteY61" fmla="*/ 1347679 h 1347679"/>
                  <a:gd name="connsiteX62" fmla="*/ 236040 w 1527494"/>
                  <a:gd name="connsiteY62" fmla="*/ 1318174 h 1347679"/>
                  <a:gd name="connsiteX63" fmla="*/ 236040 w 1527494"/>
                  <a:gd name="connsiteY63" fmla="*/ 1206371 h 1347679"/>
                  <a:gd name="connsiteX64" fmla="*/ 235687 w 1527494"/>
                  <a:gd name="connsiteY64" fmla="*/ 1206371 h 1347679"/>
                  <a:gd name="connsiteX65" fmla="*/ 233721 w 1527494"/>
                  <a:gd name="connsiteY65" fmla="*/ 1196633 h 1347679"/>
                  <a:gd name="connsiteX66" fmla="*/ 206535 w 1527494"/>
                  <a:gd name="connsiteY66" fmla="*/ 1178613 h 1347679"/>
                  <a:gd name="connsiteX67" fmla="*/ 179349 w 1527494"/>
                  <a:gd name="connsiteY67" fmla="*/ 1196633 h 1347679"/>
                  <a:gd name="connsiteX68" fmla="*/ 177383 w 1527494"/>
                  <a:gd name="connsiteY68" fmla="*/ 1206371 h 1347679"/>
                  <a:gd name="connsiteX69" fmla="*/ 177030 w 1527494"/>
                  <a:gd name="connsiteY69" fmla="*/ 1206371 h 1347679"/>
                  <a:gd name="connsiteX70" fmla="*/ 177030 w 1527494"/>
                  <a:gd name="connsiteY70" fmla="*/ 1232065 h 1347679"/>
                  <a:gd name="connsiteX71" fmla="*/ 147525 w 1527494"/>
                  <a:gd name="connsiteY71" fmla="*/ 1261569 h 1347679"/>
                  <a:gd name="connsiteX72" fmla="*/ 118020 w 1527494"/>
                  <a:gd name="connsiteY72" fmla="*/ 1232065 h 1347679"/>
                  <a:gd name="connsiteX73" fmla="*/ 118020 w 1527494"/>
                  <a:gd name="connsiteY73" fmla="*/ 1206371 h 1347679"/>
                  <a:gd name="connsiteX74" fmla="*/ 118020 w 1527494"/>
                  <a:gd name="connsiteY74" fmla="*/ 1102703 h 1347679"/>
                  <a:gd name="connsiteX75" fmla="*/ 88515 w 1527494"/>
                  <a:gd name="connsiteY75" fmla="*/ 1073198 h 1347679"/>
                  <a:gd name="connsiteX76" fmla="*/ 59010 w 1527494"/>
                  <a:gd name="connsiteY76" fmla="*/ 1102703 h 1347679"/>
                  <a:gd name="connsiteX77" fmla="*/ 59010 w 1527494"/>
                  <a:gd name="connsiteY77" fmla="*/ 1206371 h 1347679"/>
                  <a:gd name="connsiteX78" fmla="*/ 59010 w 1527494"/>
                  <a:gd name="connsiteY78" fmla="*/ 1254144 h 1347679"/>
                  <a:gd name="connsiteX79" fmla="*/ 29505 w 1527494"/>
                  <a:gd name="connsiteY79" fmla="*/ 1283648 h 1347679"/>
                  <a:gd name="connsiteX80" fmla="*/ 0 w 1527494"/>
                  <a:gd name="connsiteY80" fmla="*/ 1254144 h 1347679"/>
                  <a:gd name="connsiteX81" fmla="*/ 0 w 1527494"/>
                  <a:gd name="connsiteY81" fmla="*/ 1206371 h 1347679"/>
                  <a:gd name="connsiteX82" fmla="*/ 0 w 1527494"/>
                  <a:gd name="connsiteY82" fmla="*/ 1055770 h 1347679"/>
                  <a:gd name="connsiteX83" fmla="*/ 0 w 1527494"/>
                  <a:gd name="connsiteY83" fmla="*/ 1009863 h 1347679"/>
                  <a:gd name="connsiteX84" fmla="*/ 198759 w 1527494"/>
                  <a:gd name="connsiteY84" fmla="*/ 1009863 h 1347679"/>
                  <a:gd name="connsiteX85" fmla="*/ 198759 w 1527494"/>
                  <a:gd name="connsiteY85" fmla="*/ 1009862 h 1347679"/>
                  <a:gd name="connsiteX86" fmla="*/ 1299 w 1527494"/>
                  <a:gd name="connsiteY86" fmla="*/ 1009862 h 1347679"/>
                  <a:gd name="connsiteX87" fmla="*/ 9172 w 1527494"/>
                  <a:gd name="connsiteY87" fmla="*/ 887860 h 1347679"/>
                  <a:gd name="connsiteX88" fmla="*/ 183035 w 1527494"/>
                  <a:gd name="connsiteY88" fmla="*/ 296726 h 1347679"/>
                  <a:gd name="connsiteX89" fmla="*/ 757200 w 1527494"/>
                  <a:gd name="connsiteY89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55770 h 1347679"/>
                  <a:gd name="connsiteX82" fmla="*/ 0 w 1527494"/>
                  <a:gd name="connsiteY82" fmla="*/ 1009863 h 1347679"/>
                  <a:gd name="connsiteX83" fmla="*/ 198759 w 1527494"/>
                  <a:gd name="connsiteY83" fmla="*/ 1009863 h 1347679"/>
                  <a:gd name="connsiteX84" fmla="*/ 198759 w 1527494"/>
                  <a:gd name="connsiteY84" fmla="*/ 1009862 h 1347679"/>
                  <a:gd name="connsiteX85" fmla="*/ 1299 w 1527494"/>
                  <a:gd name="connsiteY85" fmla="*/ 1009862 h 1347679"/>
                  <a:gd name="connsiteX86" fmla="*/ 9172 w 1527494"/>
                  <a:gd name="connsiteY86" fmla="*/ 887860 h 1347679"/>
                  <a:gd name="connsiteX87" fmla="*/ 183035 w 1527494"/>
                  <a:gd name="connsiteY87" fmla="*/ 296726 h 1347679"/>
                  <a:gd name="connsiteX88" fmla="*/ 757200 w 1527494"/>
                  <a:gd name="connsiteY88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98759 w 1527494"/>
                  <a:gd name="connsiteY83" fmla="*/ 1009862 h 1347679"/>
                  <a:gd name="connsiteX84" fmla="*/ 1299 w 1527494"/>
                  <a:gd name="connsiteY84" fmla="*/ 1009862 h 1347679"/>
                  <a:gd name="connsiteX85" fmla="*/ 9172 w 1527494"/>
                  <a:gd name="connsiteY85" fmla="*/ 887860 h 1347679"/>
                  <a:gd name="connsiteX86" fmla="*/ 183035 w 1527494"/>
                  <a:gd name="connsiteY86" fmla="*/ 296726 h 1347679"/>
                  <a:gd name="connsiteX87" fmla="*/ 757200 w 1527494"/>
                  <a:gd name="connsiteY87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299 w 1527494"/>
                  <a:gd name="connsiteY83" fmla="*/ 1009862 h 1347679"/>
                  <a:gd name="connsiteX84" fmla="*/ 9172 w 1527494"/>
                  <a:gd name="connsiteY84" fmla="*/ 887860 h 1347679"/>
                  <a:gd name="connsiteX85" fmla="*/ 183035 w 1527494"/>
                  <a:gd name="connsiteY85" fmla="*/ 296726 h 1347679"/>
                  <a:gd name="connsiteX86" fmla="*/ 757200 w 1527494"/>
                  <a:gd name="connsiteY86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299 w 1527494"/>
                  <a:gd name="connsiteY82" fmla="*/ 1009862 h 1347679"/>
                  <a:gd name="connsiteX83" fmla="*/ 9172 w 1527494"/>
                  <a:gd name="connsiteY83" fmla="*/ 887860 h 1347679"/>
                  <a:gd name="connsiteX84" fmla="*/ 183035 w 1527494"/>
                  <a:gd name="connsiteY84" fmla="*/ 296726 h 1347679"/>
                  <a:gd name="connsiteX85" fmla="*/ 757200 w 1527494"/>
                  <a:gd name="connsiteY85" fmla="*/ 0 h 1347679"/>
                  <a:gd name="connsiteX0" fmla="*/ 1116806 w 1529875"/>
                  <a:gd name="connsiteY0" fmla="*/ 1009863 h 1347679"/>
                  <a:gd name="connsiteX1" fmla="*/ 1529875 w 1529875"/>
                  <a:gd name="connsiteY1" fmla="*/ 1009863 h 1347679"/>
                  <a:gd name="connsiteX2" fmla="*/ 1529875 w 1529875"/>
                  <a:gd name="connsiteY2" fmla="*/ 1055770 h 1347679"/>
                  <a:gd name="connsiteX3" fmla="*/ 1529875 w 1529875"/>
                  <a:gd name="connsiteY3" fmla="*/ 1206371 h 1347679"/>
                  <a:gd name="connsiteX4" fmla="*/ 1529875 w 1529875"/>
                  <a:gd name="connsiteY4" fmla="*/ 1280640 h 1347679"/>
                  <a:gd name="connsiteX5" fmla="*/ 1500370 w 1529875"/>
                  <a:gd name="connsiteY5" fmla="*/ 1310145 h 1347679"/>
                  <a:gd name="connsiteX6" fmla="*/ 1470865 w 1529875"/>
                  <a:gd name="connsiteY6" fmla="*/ 1280640 h 1347679"/>
                  <a:gd name="connsiteX7" fmla="*/ 1470865 w 1529875"/>
                  <a:gd name="connsiteY7" fmla="*/ 1206371 h 1347679"/>
                  <a:gd name="connsiteX8" fmla="*/ 1470865 w 1529875"/>
                  <a:gd name="connsiteY8" fmla="*/ 1159543 h 1347679"/>
                  <a:gd name="connsiteX9" fmla="*/ 1441360 w 1529875"/>
                  <a:gd name="connsiteY9" fmla="*/ 1130039 h 1347679"/>
                  <a:gd name="connsiteX10" fmla="*/ 1411856 w 1529875"/>
                  <a:gd name="connsiteY10" fmla="*/ 1159543 h 1347679"/>
                  <a:gd name="connsiteX11" fmla="*/ 1411856 w 1529875"/>
                  <a:gd name="connsiteY11" fmla="*/ 1206371 h 1347679"/>
                  <a:gd name="connsiteX12" fmla="*/ 1411856 w 1529875"/>
                  <a:gd name="connsiteY12" fmla="*/ 1318174 h 1347679"/>
                  <a:gd name="connsiteX13" fmla="*/ 1382351 w 1529875"/>
                  <a:gd name="connsiteY13" fmla="*/ 1347679 h 1347679"/>
                  <a:gd name="connsiteX14" fmla="*/ 1352846 w 1529875"/>
                  <a:gd name="connsiteY14" fmla="*/ 1318174 h 1347679"/>
                  <a:gd name="connsiteX15" fmla="*/ 1352846 w 1529875"/>
                  <a:gd name="connsiteY15" fmla="*/ 1206371 h 1347679"/>
                  <a:gd name="connsiteX16" fmla="*/ 1352493 w 1529875"/>
                  <a:gd name="connsiteY16" fmla="*/ 1206371 h 1347679"/>
                  <a:gd name="connsiteX17" fmla="*/ 1350527 w 1529875"/>
                  <a:gd name="connsiteY17" fmla="*/ 1196633 h 1347679"/>
                  <a:gd name="connsiteX18" fmla="*/ 1323341 w 1529875"/>
                  <a:gd name="connsiteY18" fmla="*/ 1178613 h 1347679"/>
                  <a:gd name="connsiteX19" fmla="*/ 1296155 w 1529875"/>
                  <a:gd name="connsiteY19" fmla="*/ 1196633 h 1347679"/>
                  <a:gd name="connsiteX20" fmla="*/ 1294189 w 1529875"/>
                  <a:gd name="connsiteY20" fmla="*/ 1206371 h 1347679"/>
                  <a:gd name="connsiteX21" fmla="*/ 1293836 w 1529875"/>
                  <a:gd name="connsiteY21" fmla="*/ 1206371 h 1347679"/>
                  <a:gd name="connsiteX22" fmla="*/ 1293836 w 1529875"/>
                  <a:gd name="connsiteY22" fmla="*/ 1232065 h 1347679"/>
                  <a:gd name="connsiteX23" fmla="*/ 1264331 w 1529875"/>
                  <a:gd name="connsiteY23" fmla="*/ 1261569 h 1347679"/>
                  <a:gd name="connsiteX24" fmla="*/ 1234826 w 1529875"/>
                  <a:gd name="connsiteY24" fmla="*/ 1232065 h 1347679"/>
                  <a:gd name="connsiteX25" fmla="*/ 1234826 w 1529875"/>
                  <a:gd name="connsiteY25" fmla="*/ 1206371 h 1347679"/>
                  <a:gd name="connsiteX26" fmla="*/ 1234826 w 1529875"/>
                  <a:gd name="connsiteY26" fmla="*/ 1102703 h 1347679"/>
                  <a:gd name="connsiteX27" fmla="*/ 1205321 w 1529875"/>
                  <a:gd name="connsiteY27" fmla="*/ 1073198 h 1347679"/>
                  <a:gd name="connsiteX28" fmla="*/ 1175816 w 1529875"/>
                  <a:gd name="connsiteY28" fmla="*/ 1102703 h 1347679"/>
                  <a:gd name="connsiteX29" fmla="*/ 1175816 w 1529875"/>
                  <a:gd name="connsiteY29" fmla="*/ 1206371 h 1347679"/>
                  <a:gd name="connsiteX30" fmla="*/ 1175816 w 1529875"/>
                  <a:gd name="connsiteY30" fmla="*/ 1254144 h 1347679"/>
                  <a:gd name="connsiteX31" fmla="*/ 1146311 w 1529875"/>
                  <a:gd name="connsiteY31" fmla="*/ 1283648 h 1347679"/>
                  <a:gd name="connsiteX32" fmla="*/ 1116806 w 1529875"/>
                  <a:gd name="connsiteY32" fmla="*/ 1254144 h 1347679"/>
                  <a:gd name="connsiteX33" fmla="*/ 1116806 w 1529875"/>
                  <a:gd name="connsiteY33" fmla="*/ 1206371 h 1347679"/>
                  <a:gd name="connsiteX34" fmla="*/ 1116806 w 1529875"/>
                  <a:gd name="connsiteY34" fmla="*/ 1055770 h 1347679"/>
                  <a:gd name="connsiteX35" fmla="*/ 1116806 w 1529875"/>
                  <a:gd name="connsiteY35" fmla="*/ 1009863 h 1347679"/>
                  <a:gd name="connsiteX36" fmla="*/ 759581 w 1529875"/>
                  <a:gd name="connsiteY36" fmla="*/ 0 h 1347679"/>
                  <a:gd name="connsiteX37" fmla="*/ 1171288 w 1529875"/>
                  <a:gd name="connsiteY37" fmla="*/ 117206 h 1347679"/>
                  <a:gd name="connsiteX38" fmla="*/ 1438342 w 1529875"/>
                  <a:gd name="connsiteY38" fmla="*/ 475503 h 1347679"/>
                  <a:gd name="connsiteX39" fmla="*/ 1526664 w 1529875"/>
                  <a:gd name="connsiteY39" fmla="*/ 943543 h 1347679"/>
                  <a:gd name="connsiteX40" fmla="*/ 1528585 w 1529875"/>
                  <a:gd name="connsiteY40" fmla="*/ 1009862 h 1347679"/>
                  <a:gd name="connsiteX41" fmla="*/ 1113802 w 1529875"/>
                  <a:gd name="connsiteY41" fmla="*/ 1009862 h 1347679"/>
                  <a:gd name="connsiteX42" fmla="*/ 1111076 w 1529875"/>
                  <a:gd name="connsiteY42" fmla="*/ 952862 h 1347679"/>
                  <a:gd name="connsiteX43" fmla="*/ 1020166 w 1529875"/>
                  <a:gd name="connsiteY43" fmla="*/ 557845 h 1347679"/>
                  <a:gd name="connsiteX44" fmla="*/ 769224 w 1529875"/>
                  <a:gd name="connsiteY44" fmla="*/ 394645 h 1347679"/>
                  <a:gd name="connsiteX45" fmla="*/ 582669 w 1529875"/>
                  <a:gd name="connsiteY45" fmla="*/ 462150 h 1347679"/>
                  <a:gd name="connsiteX46" fmla="*/ 458311 w 1529875"/>
                  <a:gd name="connsiteY46" fmla="*/ 694339 h 1347679"/>
                  <a:gd name="connsiteX47" fmla="*/ 426111 w 1529875"/>
                  <a:gd name="connsiteY47" fmla="*/ 897225 h 1347679"/>
                  <a:gd name="connsiteX48" fmla="*/ 419142 w 1529875"/>
                  <a:gd name="connsiteY48" fmla="*/ 1009862 h 1347679"/>
                  <a:gd name="connsiteX49" fmla="*/ 415450 w 1529875"/>
                  <a:gd name="connsiteY49" fmla="*/ 1055770 h 1347679"/>
                  <a:gd name="connsiteX50" fmla="*/ 415450 w 1529875"/>
                  <a:gd name="connsiteY50" fmla="*/ 1206371 h 1347679"/>
                  <a:gd name="connsiteX51" fmla="*/ 415450 w 1529875"/>
                  <a:gd name="connsiteY51" fmla="*/ 1280640 h 1347679"/>
                  <a:gd name="connsiteX52" fmla="*/ 385945 w 1529875"/>
                  <a:gd name="connsiteY52" fmla="*/ 1310145 h 1347679"/>
                  <a:gd name="connsiteX53" fmla="*/ 356440 w 1529875"/>
                  <a:gd name="connsiteY53" fmla="*/ 1280640 h 1347679"/>
                  <a:gd name="connsiteX54" fmla="*/ 356440 w 1529875"/>
                  <a:gd name="connsiteY54" fmla="*/ 1206371 h 1347679"/>
                  <a:gd name="connsiteX55" fmla="*/ 356440 w 1529875"/>
                  <a:gd name="connsiteY55" fmla="*/ 1159543 h 1347679"/>
                  <a:gd name="connsiteX56" fmla="*/ 326935 w 1529875"/>
                  <a:gd name="connsiteY56" fmla="*/ 1130039 h 1347679"/>
                  <a:gd name="connsiteX57" fmla="*/ 297431 w 1529875"/>
                  <a:gd name="connsiteY57" fmla="*/ 1159543 h 1347679"/>
                  <a:gd name="connsiteX58" fmla="*/ 297431 w 1529875"/>
                  <a:gd name="connsiteY58" fmla="*/ 1206371 h 1347679"/>
                  <a:gd name="connsiteX59" fmla="*/ 297431 w 1529875"/>
                  <a:gd name="connsiteY59" fmla="*/ 1318174 h 1347679"/>
                  <a:gd name="connsiteX60" fmla="*/ 267926 w 1529875"/>
                  <a:gd name="connsiteY60" fmla="*/ 1347679 h 1347679"/>
                  <a:gd name="connsiteX61" fmla="*/ 238421 w 1529875"/>
                  <a:gd name="connsiteY61" fmla="*/ 1318174 h 1347679"/>
                  <a:gd name="connsiteX62" fmla="*/ 238421 w 1529875"/>
                  <a:gd name="connsiteY62" fmla="*/ 1206371 h 1347679"/>
                  <a:gd name="connsiteX63" fmla="*/ 238068 w 1529875"/>
                  <a:gd name="connsiteY63" fmla="*/ 1206371 h 1347679"/>
                  <a:gd name="connsiteX64" fmla="*/ 236102 w 1529875"/>
                  <a:gd name="connsiteY64" fmla="*/ 1196633 h 1347679"/>
                  <a:gd name="connsiteX65" fmla="*/ 208916 w 1529875"/>
                  <a:gd name="connsiteY65" fmla="*/ 1178613 h 1347679"/>
                  <a:gd name="connsiteX66" fmla="*/ 181730 w 1529875"/>
                  <a:gd name="connsiteY66" fmla="*/ 1196633 h 1347679"/>
                  <a:gd name="connsiteX67" fmla="*/ 179764 w 1529875"/>
                  <a:gd name="connsiteY67" fmla="*/ 1206371 h 1347679"/>
                  <a:gd name="connsiteX68" fmla="*/ 179411 w 1529875"/>
                  <a:gd name="connsiteY68" fmla="*/ 1206371 h 1347679"/>
                  <a:gd name="connsiteX69" fmla="*/ 179411 w 1529875"/>
                  <a:gd name="connsiteY69" fmla="*/ 1232065 h 1347679"/>
                  <a:gd name="connsiteX70" fmla="*/ 149906 w 1529875"/>
                  <a:gd name="connsiteY70" fmla="*/ 1261569 h 1347679"/>
                  <a:gd name="connsiteX71" fmla="*/ 120401 w 1529875"/>
                  <a:gd name="connsiteY71" fmla="*/ 1232065 h 1347679"/>
                  <a:gd name="connsiteX72" fmla="*/ 120401 w 1529875"/>
                  <a:gd name="connsiteY72" fmla="*/ 1206371 h 1347679"/>
                  <a:gd name="connsiteX73" fmla="*/ 120401 w 1529875"/>
                  <a:gd name="connsiteY73" fmla="*/ 1102703 h 1347679"/>
                  <a:gd name="connsiteX74" fmla="*/ 90896 w 1529875"/>
                  <a:gd name="connsiteY74" fmla="*/ 1073198 h 1347679"/>
                  <a:gd name="connsiteX75" fmla="*/ 61391 w 1529875"/>
                  <a:gd name="connsiteY75" fmla="*/ 1102703 h 1347679"/>
                  <a:gd name="connsiteX76" fmla="*/ 61391 w 1529875"/>
                  <a:gd name="connsiteY76" fmla="*/ 1206371 h 1347679"/>
                  <a:gd name="connsiteX77" fmla="*/ 61391 w 1529875"/>
                  <a:gd name="connsiteY77" fmla="*/ 1254144 h 1347679"/>
                  <a:gd name="connsiteX78" fmla="*/ 31886 w 1529875"/>
                  <a:gd name="connsiteY78" fmla="*/ 1283648 h 1347679"/>
                  <a:gd name="connsiteX79" fmla="*/ 2381 w 1529875"/>
                  <a:gd name="connsiteY79" fmla="*/ 1254144 h 1347679"/>
                  <a:gd name="connsiteX80" fmla="*/ 0 w 1529875"/>
                  <a:gd name="connsiteY80" fmla="*/ 1203990 h 1347679"/>
                  <a:gd name="connsiteX81" fmla="*/ 2381 w 1529875"/>
                  <a:gd name="connsiteY81" fmla="*/ 1009863 h 1347679"/>
                  <a:gd name="connsiteX82" fmla="*/ 3680 w 1529875"/>
                  <a:gd name="connsiteY82" fmla="*/ 1009862 h 1347679"/>
                  <a:gd name="connsiteX83" fmla="*/ 11553 w 1529875"/>
                  <a:gd name="connsiteY83" fmla="*/ 887860 h 1347679"/>
                  <a:gd name="connsiteX84" fmla="*/ 185416 w 1529875"/>
                  <a:gd name="connsiteY84" fmla="*/ 296726 h 1347679"/>
                  <a:gd name="connsiteX85" fmla="*/ 759581 w 1529875"/>
                  <a:gd name="connsiteY85" fmla="*/ 0 h 134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529875" h="1347679">
                    <a:moveTo>
                      <a:pt x="1116806" y="1009863"/>
                    </a:moveTo>
                    <a:lnTo>
                      <a:pt x="1529875" y="1009863"/>
                    </a:lnTo>
                    <a:lnTo>
                      <a:pt x="1529875" y="1055770"/>
                    </a:lnTo>
                    <a:lnTo>
                      <a:pt x="1529875" y="1206371"/>
                    </a:lnTo>
                    <a:lnTo>
                      <a:pt x="1529875" y="1280640"/>
                    </a:lnTo>
                    <a:cubicBezTo>
                      <a:pt x="1529875" y="1296935"/>
                      <a:pt x="1516665" y="1310145"/>
                      <a:pt x="1500370" y="1310145"/>
                    </a:cubicBezTo>
                    <a:cubicBezTo>
                      <a:pt x="1484075" y="1310145"/>
                      <a:pt x="1470865" y="1296935"/>
                      <a:pt x="1470865" y="1280640"/>
                    </a:cubicBezTo>
                    <a:lnTo>
                      <a:pt x="1470865" y="1206371"/>
                    </a:lnTo>
                    <a:lnTo>
                      <a:pt x="1470865" y="1159543"/>
                    </a:lnTo>
                    <a:cubicBezTo>
                      <a:pt x="1470865" y="1143248"/>
                      <a:pt x="1457655" y="1130039"/>
                      <a:pt x="1441360" y="1130039"/>
                    </a:cubicBezTo>
                    <a:cubicBezTo>
                      <a:pt x="1425065" y="1130039"/>
                      <a:pt x="1411856" y="1143248"/>
                      <a:pt x="1411856" y="1159543"/>
                    </a:cubicBezTo>
                    <a:lnTo>
                      <a:pt x="1411856" y="1206371"/>
                    </a:lnTo>
                    <a:lnTo>
                      <a:pt x="1411856" y="1318174"/>
                    </a:lnTo>
                    <a:cubicBezTo>
                      <a:pt x="1411856" y="1334469"/>
                      <a:pt x="1398646" y="1347679"/>
                      <a:pt x="1382351" y="1347679"/>
                    </a:cubicBezTo>
                    <a:cubicBezTo>
                      <a:pt x="1366056" y="1347679"/>
                      <a:pt x="1352846" y="1334469"/>
                      <a:pt x="1352846" y="1318174"/>
                    </a:cubicBezTo>
                    <a:lnTo>
                      <a:pt x="1352846" y="1206371"/>
                    </a:lnTo>
                    <a:lnTo>
                      <a:pt x="1352493" y="1206371"/>
                    </a:lnTo>
                    <a:lnTo>
                      <a:pt x="1350527" y="1196633"/>
                    </a:lnTo>
                    <a:cubicBezTo>
                      <a:pt x="1346048" y="1186043"/>
                      <a:pt x="1335562" y="1178613"/>
                      <a:pt x="1323341" y="1178613"/>
                    </a:cubicBezTo>
                    <a:cubicBezTo>
                      <a:pt x="1311119" y="1178613"/>
                      <a:pt x="1300634" y="1186043"/>
                      <a:pt x="1296155" y="1196633"/>
                    </a:cubicBezTo>
                    <a:lnTo>
                      <a:pt x="1294189" y="1206371"/>
                    </a:lnTo>
                    <a:lnTo>
                      <a:pt x="1293836" y="1206371"/>
                    </a:lnTo>
                    <a:lnTo>
                      <a:pt x="1293836" y="1232065"/>
                    </a:lnTo>
                    <a:cubicBezTo>
                      <a:pt x="1293836" y="1248360"/>
                      <a:pt x="1280626" y="1261569"/>
                      <a:pt x="1264331" y="1261569"/>
                    </a:cubicBezTo>
                    <a:cubicBezTo>
                      <a:pt x="1248036" y="1261569"/>
                      <a:pt x="1234826" y="1248360"/>
                      <a:pt x="1234826" y="1232065"/>
                    </a:cubicBezTo>
                    <a:lnTo>
                      <a:pt x="1234826" y="1206371"/>
                    </a:lnTo>
                    <a:lnTo>
                      <a:pt x="1234826" y="1102703"/>
                    </a:lnTo>
                    <a:cubicBezTo>
                      <a:pt x="1234826" y="1086408"/>
                      <a:pt x="1221616" y="1073198"/>
                      <a:pt x="1205321" y="1073198"/>
                    </a:cubicBezTo>
                    <a:cubicBezTo>
                      <a:pt x="1189026" y="1073198"/>
                      <a:pt x="1175816" y="1086408"/>
                      <a:pt x="1175816" y="1102703"/>
                    </a:cubicBezTo>
                    <a:lnTo>
                      <a:pt x="1175816" y="1206371"/>
                    </a:lnTo>
                    <a:lnTo>
                      <a:pt x="1175816" y="1254144"/>
                    </a:lnTo>
                    <a:cubicBezTo>
                      <a:pt x="1175816" y="1270439"/>
                      <a:pt x="1162606" y="1283648"/>
                      <a:pt x="1146311" y="1283648"/>
                    </a:cubicBezTo>
                    <a:cubicBezTo>
                      <a:pt x="1130016" y="1283648"/>
                      <a:pt x="1116806" y="1270439"/>
                      <a:pt x="1116806" y="1254144"/>
                    </a:cubicBezTo>
                    <a:lnTo>
                      <a:pt x="1116806" y="1206371"/>
                    </a:lnTo>
                    <a:lnTo>
                      <a:pt x="1116806" y="1055770"/>
                    </a:lnTo>
                    <a:lnTo>
                      <a:pt x="1116806" y="1009863"/>
                    </a:lnTo>
                    <a:close/>
                    <a:moveTo>
                      <a:pt x="759581" y="0"/>
                    </a:moveTo>
                    <a:cubicBezTo>
                      <a:pt x="918824" y="0"/>
                      <a:pt x="1056059" y="39069"/>
                      <a:pt x="1171288" y="117206"/>
                    </a:cubicBezTo>
                    <a:cubicBezTo>
                      <a:pt x="1286517" y="195344"/>
                      <a:pt x="1375535" y="314776"/>
                      <a:pt x="1438342" y="475503"/>
                    </a:cubicBezTo>
                    <a:cubicBezTo>
                      <a:pt x="1485448" y="596048"/>
                      <a:pt x="1514888" y="752062"/>
                      <a:pt x="1526664" y="943543"/>
                    </a:cubicBezTo>
                    <a:cubicBezTo>
                      <a:pt x="1527304" y="965649"/>
                      <a:pt x="1527945" y="987756"/>
                      <a:pt x="1528585" y="1009862"/>
                    </a:cubicBezTo>
                    <a:lnTo>
                      <a:pt x="1113802" y="1009862"/>
                    </a:lnTo>
                    <a:lnTo>
                      <a:pt x="1111076" y="952862"/>
                    </a:lnTo>
                    <a:cubicBezTo>
                      <a:pt x="1098955" y="771117"/>
                      <a:pt x="1068652" y="639444"/>
                      <a:pt x="1020166" y="557845"/>
                    </a:cubicBezTo>
                    <a:cubicBezTo>
                      <a:pt x="955520" y="449045"/>
                      <a:pt x="871873" y="394645"/>
                      <a:pt x="769224" y="394645"/>
                    </a:cubicBezTo>
                    <a:cubicBezTo>
                      <a:pt x="699138" y="394645"/>
                      <a:pt x="636954" y="417147"/>
                      <a:pt x="582669" y="462150"/>
                    </a:cubicBezTo>
                    <a:cubicBezTo>
                      <a:pt x="528386" y="507154"/>
                      <a:pt x="486933" y="584550"/>
                      <a:pt x="458311" y="694339"/>
                    </a:cubicBezTo>
                    <a:cubicBezTo>
                      <a:pt x="444000" y="749233"/>
                      <a:pt x="433267" y="816862"/>
                      <a:pt x="426111" y="897225"/>
                    </a:cubicBezTo>
                    <a:lnTo>
                      <a:pt x="419142" y="1009862"/>
                    </a:lnTo>
                    <a:lnTo>
                      <a:pt x="415450" y="1055770"/>
                    </a:lnTo>
                    <a:lnTo>
                      <a:pt x="415450" y="1206371"/>
                    </a:lnTo>
                    <a:lnTo>
                      <a:pt x="415450" y="1280640"/>
                    </a:lnTo>
                    <a:cubicBezTo>
                      <a:pt x="415450" y="1296935"/>
                      <a:pt x="402240" y="1310145"/>
                      <a:pt x="385945" y="1310145"/>
                    </a:cubicBezTo>
                    <a:cubicBezTo>
                      <a:pt x="369650" y="1310145"/>
                      <a:pt x="356440" y="1296935"/>
                      <a:pt x="356440" y="1280640"/>
                    </a:cubicBezTo>
                    <a:lnTo>
                      <a:pt x="356440" y="1206371"/>
                    </a:lnTo>
                    <a:lnTo>
                      <a:pt x="356440" y="1159543"/>
                    </a:lnTo>
                    <a:cubicBezTo>
                      <a:pt x="356440" y="1143248"/>
                      <a:pt x="343230" y="1130039"/>
                      <a:pt x="326935" y="1130039"/>
                    </a:cubicBezTo>
                    <a:cubicBezTo>
                      <a:pt x="310640" y="1130039"/>
                      <a:pt x="297431" y="1143248"/>
                      <a:pt x="297431" y="1159543"/>
                    </a:cubicBezTo>
                    <a:lnTo>
                      <a:pt x="297431" y="1206371"/>
                    </a:lnTo>
                    <a:lnTo>
                      <a:pt x="297431" y="1318174"/>
                    </a:lnTo>
                    <a:cubicBezTo>
                      <a:pt x="297431" y="1334469"/>
                      <a:pt x="284221" y="1347679"/>
                      <a:pt x="267926" y="1347679"/>
                    </a:cubicBezTo>
                    <a:cubicBezTo>
                      <a:pt x="251631" y="1347679"/>
                      <a:pt x="238421" y="1334469"/>
                      <a:pt x="238421" y="1318174"/>
                    </a:cubicBezTo>
                    <a:lnTo>
                      <a:pt x="238421" y="1206371"/>
                    </a:lnTo>
                    <a:lnTo>
                      <a:pt x="238068" y="1206371"/>
                    </a:lnTo>
                    <a:lnTo>
                      <a:pt x="236102" y="1196633"/>
                    </a:lnTo>
                    <a:cubicBezTo>
                      <a:pt x="231623" y="1186043"/>
                      <a:pt x="221137" y="1178613"/>
                      <a:pt x="208916" y="1178613"/>
                    </a:cubicBezTo>
                    <a:cubicBezTo>
                      <a:pt x="196694" y="1178613"/>
                      <a:pt x="186209" y="1186043"/>
                      <a:pt x="181730" y="1196633"/>
                    </a:cubicBezTo>
                    <a:lnTo>
                      <a:pt x="179764" y="1206371"/>
                    </a:lnTo>
                    <a:lnTo>
                      <a:pt x="179411" y="1206371"/>
                    </a:lnTo>
                    <a:lnTo>
                      <a:pt x="179411" y="1232065"/>
                    </a:lnTo>
                    <a:cubicBezTo>
                      <a:pt x="179411" y="1248360"/>
                      <a:pt x="166201" y="1261569"/>
                      <a:pt x="149906" y="1261569"/>
                    </a:cubicBezTo>
                    <a:cubicBezTo>
                      <a:pt x="133611" y="1261569"/>
                      <a:pt x="120401" y="1248360"/>
                      <a:pt x="120401" y="1232065"/>
                    </a:cubicBezTo>
                    <a:lnTo>
                      <a:pt x="120401" y="1206371"/>
                    </a:lnTo>
                    <a:lnTo>
                      <a:pt x="120401" y="1102703"/>
                    </a:lnTo>
                    <a:cubicBezTo>
                      <a:pt x="120401" y="1086408"/>
                      <a:pt x="107191" y="1073198"/>
                      <a:pt x="90896" y="1073198"/>
                    </a:cubicBezTo>
                    <a:cubicBezTo>
                      <a:pt x="74601" y="1073198"/>
                      <a:pt x="61391" y="1086408"/>
                      <a:pt x="61391" y="1102703"/>
                    </a:cubicBezTo>
                    <a:lnTo>
                      <a:pt x="61391" y="1206371"/>
                    </a:lnTo>
                    <a:lnTo>
                      <a:pt x="61391" y="1254144"/>
                    </a:lnTo>
                    <a:cubicBezTo>
                      <a:pt x="61391" y="1270439"/>
                      <a:pt x="48181" y="1283648"/>
                      <a:pt x="31886" y="1283648"/>
                    </a:cubicBezTo>
                    <a:cubicBezTo>
                      <a:pt x="15591" y="1283648"/>
                      <a:pt x="2381" y="1270439"/>
                      <a:pt x="2381" y="1254144"/>
                    </a:cubicBezTo>
                    <a:lnTo>
                      <a:pt x="0" y="1203990"/>
                    </a:lnTo>
                    <a:cubicBezTo>
                      <a:pt x="794" y="1139281"/>
                      <a:pt x="1587" y="1074572"/>
                      <a:pt x="2381" y="1009863"/>
                    </a:cubicBezTo>
                    <a:lnTo>
                      <a:pt x="3680" y="1009862"/>
                    </a:lnTo>
                    <a:lnTo>
                      <a:pt x="11553" y="887860"/>
                    </a:lnTo>
                    <a:cubicBezTo>
                      <a:pt x="34735" y="628781"/>
                      <a:pt x="92689" y="431736"/>
                      <a:pt x="185416" y="296726"/>
                    </a:cubicBezTo>
                    <a:cubicBezTo>
                      <a:pt x="322899" y="98908"/>
                      <a:pt x="514287" y="0"/>
                      <a:pt x="759581" y="0"/>
                    </a:cubicBezTo>
                    <a:close/>
                  </a:path>
                </a:pathLst>
              </a:custGeom>
              <a:solidFill>
                <a:srgbClr val="FF9409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39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17" name="任意多边形 16"/>
            <p:cNvSpPr/>
            <p:nvPr/>
          </p:nvSpPr>
          <p:spPr>
            <a:xfrm rot="16200000" flipH="1">
              <a:off x="2628914" y="2974801"/>
              <a:ext cx="2182420" cy="912909"/>
            </a:xfrm>
            <a:custGeom>
              <a:avLst/>
              <a:gdLst>
                <a:gd name="connsiteX0" fmla="*/ 0 w 2182420"/>
                <a:gd name="connsiteY0" fmla="*/ 912909 h 912909"/>
                <a:gd name="connsiteX1" fmla="*/ 2182420 w 2182420"/>
                <a:gd name="connsiteY1" fmla="*/ 912908 h 912909"/>
                <a:gd name="connsiteX2" fmla="*/ 2182420 w 2182420"/>
                <a:gd name="connsiteY2" fmla="*/ 500459 h 912909"/>
                <a:gd name="connsiteX3" fmla="*/ 390195 w 2182420"/>
                <a:gd name="connsiteY3" fmla="*/ 500460 h 912909"/>
                <a:gd name="connsiteX4" fmla="*/ 386958 w 2182420"/>
                <a:gd name="connsiteY4" fmla="*/ 132228 h 912909"/>
                <a:gd name="connsiteX5" fmla="*/ 386958 w 2182420"/>
                <a:gd name="connsiteY5" fmla="*/ 87525 h 912909"/>
                <a:gd name="connsiteX6" fmla="*/ 359349 w 2182420"/>
                <a:gd name="connsiteY6" fmla="*/ 59916 h 912909"/>
                <a:gd name="connsiteX7" fmla="*/ 331740 w 2182420"/>
                <a:gd name="connsiteY7" fmla="*/ 87525 h 912909"/>
                <a:gd name="connsiteX8" fmla="*/ 331740 w 2182420"/>
                <a:gd name="connsiteY8" fmla="*/ 132228 h 912909"/>
                <a:gd name="connsiteX9" fmla="*/ 331740 w 2182420"/>
                <a:gd name="connsiteY9" fmla="*/ 229233 h 912909"/>
                <a:gd name="connsiteX10" fmla="*/ 304132 w 2182420"/>
                <a:gd name="connsiteY10" fmla="*/ 256842 h 912909"/>
                <a:gd name="connsiteX11" fmla="*/ 276523 w 2182420"/>
                <a:gd name="connsiteY11" fmla="*/ 229233 h 912909"/>
                <a:gd name="connsiteX12" fmla="*/ 276523 w 2182420"/>
                <a:gd name="connsiteY12" fmla="*/ 132228 h 912909"/>
                <a:gd name="connsiteX13" fmla="*/ 276523 w 2182420"/>
                <a:gd name="connsiteY13" fmla="*/ 108185 h 912909"/>
                <a:gd name="connsiteX14" fmla="*/ 248914 w 2182420"/>
                <a:gd name="connsiteY14" fmla="*/ 80576 h 912909"/>
                <a:gd name="connsiteX15" fmla="*/ 221305 w 2182420"/>
                <a:gd name="connsiteY15" fmla="*/ 108185 h 912909"/>
                <a:gd name="connsiteX16" fmla="*/ 221305 w 2182420"/>
                <a:gd name="connsiteY16" fmla="*/ 132228 h 912909"/>
                <a:gd name="connsiteX17" fmla="*/ 220975 w 2182420"/>
                <a:gd name="connsiteY17" fmla="*/ 132228 h 912909"/>
                <a:gd name="connsiteX18" fmla="*/ 219135 w 2182420"/>
                <a:gd name="connsiteY18" fmla="*/ 141340 h 912909"/>
                <a:gd name="connsiteX19" fmla="*/ 193696 w 2182420"/>
                <a:gd name="connsiteY19" fmla="*/ 158202 h 912909"/>
                <a:gd name="connsiteX20" fmla="*/ 168257 w 2182420"/>
                <a:gd name="connsiteY20" fmla="*/ 141340 h 912909"/>
                <a:gd name="connsiteX21" fmla="*/ 166417 w 2182420"/>
                <a:gd name="connsiteY21" fmla="*/ 132228 h 912909"/>
                <a:gd name="connsiteX22" fmla="*/ 166087 w 2182420"/>
                <a:gd name="connsiteY22" fmla="*/ 132228 h 912909"/>
                <a:gd name="connsiteX23" fmla="*/ 166087 w 2182420"/>
                <a:gd name="connsiteY23" fmla="*/ 27609 h 912909"/>
                <a:gd name="connsiteX24" fmla="*/ 138478 w 2182420"/>
                <a:gd name="connsiteY24" fmla="*/ 0 h 912909"/>
                <a:gd name="connsiteX25" fmla="*/ 110869 w 2182420"/>
                <a:gd name="connsiteY25" fmla="*/ 27609 h 912909"/>
                <a:gd name="connsiteX26" fmla="*/ 110869 w 2182420"/>
                <a:gd name="connsiteY26" fmla="*/ 132228 h 912909"/>
                <a:gd name="connsiteX27" fmla="*/ 110869 w 2182420"/>
                <a:gd name="connsiteY27" fmla="*/ 176046 h 912909"/>
                <a:gd name="connsiteX28" fmla="*/ 83261 w 2182420"/>
                <a:gd name="connsiteY28" fmla="*/ 203655 h 912909"/>
                <a:gd name="connsiteX29" fmla="*/ 55652 w 2182420"/>
                <a:gd name="connsiteY29" fmla="*/ 176046 h 912909"/>
                <a:gd name="connsiteX30" fmla="*/ 55652 w 2182420"/>
                <a:gd name="connsiteY30" fmla="*/ 132228 h 912909"/>
                <a:gd name="connsiteX31" fmla="*/ 55652 w 2182420"/>
                <a:gd name="connsiteY31" fmla="*/ 62731 h 912909"/>
                <a:gd name="connsiteX32" fmla="*/ 28043 w 2182420"/>
                <a:gd name="connsiteY32" fmla="*/ 35123 h 912909"/>
                <a:gd name="connsiteX33" fmla="*/ 434 w 2182420"/>
                <a:gd name="connsiteY33" fmla="*/ 62731 h 912909"/>
                <a:gd name="connsiteX34" fmla="*/ 0 w 2182420"/>
                <a:gd name="connsiteY34" fmla="*/ 912909 h 91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82420" h="912909">
                  <a:moveTo>
                    <a:pt x="0" y="912909"/>
                  </a:moveTo>
                  <a:lnTo>
                    <a:pt x="2182420" y="912908"/>
                  </a:lnTo>
                  <a:lnTo>
                    <a:pt x="2182420" y="500459"/>
                  </a:lnTo>
                  <a:lnTo>
                    <a:pt x="390195" y="500460"/>
                  </a:lnTo>
                  <a:lnTo>
                    <a:pt x="386958" y="132228"/>
                  </a:lnTo>
                  <a:lnTo>
                    <a:pt x="386958" y="87525"/>
                  </a:lnTo>
                  <a:cubicBezTo>
                    <a:pt x="386958" y="72277"/>
                    <a:pt x="374597" y="59916"/>
                    <a:pt x="359349" y="59916"/>
                  </a:cubicBezTo>
                  <a:cubicBezTo>
                    <a:pt x="344101" y="59916"/>
                    <a:pt x="331740" y="72277"/>
                    <a:pt x="331740" y="87525"/>
                  </a:cubicBezTo>
                  <a:lnTo>
                    <a:pt x="331740" y="132228"/>
                  </a:lnTo>
                  <a:lnTo>
                    <a:pt x="331740" y="229233"/>
                  </a:lnTo>
                  <a:cubicBezTo>
                    <a:pt x="331740" y="244481"/>
                    <a:pt x="319379" y="256842"/>
                    <a:pt x="304132" y="256842"/>
                  </a:cubicBezTo>
                  <a:cubicBezTo>
                    <a:pt x="288884" y="256842"/>
                    <a:pt x="276523" y="244481"/>
                    <a:pt x="276523" y="229233"/>
                  </a:cubicBezTo>
                  <a:lnTo>
                    <a:pt x="276523" y="132228"/>
                  </a:lnTo>
                  <a:lnTo>
                    <a:pt x="276523" y="108185"/>
                  </a:lnTo>
                  <a:cubicBezTo>
                    <a:pt x="276523" y="92937"/>
                    <a:pt x="264162" y="80576"/>
                    <a:pt x="248914" y="80576"/>
                  </a:cubicBezTo>
                  <a:cubicBezTo>
                    <a:pt x="233666" y="80576"/>
                    <a:pt x="221305" y="92937"/>
                    <a:pt x="221305" y="108185"/>
                  </a:cubicBezTo>
                  <a:lnTo>
                    <a:pt x="221305" y="132228"/>
                  </a:lnTo>
                  <a:lnTo>
                    <a:pt x="220975" y="132228"/>
                  </a:lnTo>
                  <a:lnTo>
                    <a:pt x="219135" y="141340"/>
                  </a:lnTo>
                  <a:cubicBezTo>
                    <a:pt x="214944" y="151249"/>
                    <a:pt x="205132" y="158202"/>
                    <a:pt x="193696" y="158202"/>
                  </a:cubicBezTo>
                  <a:cubicBezTo>
                    <a:pt x="182260" y="158202"/>
                    <a:pt x="172448" y="151249"/>
                    <a:pt x="168257" y="141340"/>
                  </a:cubicBezTo>
                  <a:lnTo>
                    <a:pt x="166417" y="132228"/>
                  </a:lnTo>
                  <a:lnTo>
                    <a:pt x="166087" y="132228"/>
                  </a:lnTo>
                  <a:lnTo>
                    <a:pt x="166087" y="27609"/>
                  </a:lnTo>
                  <a:cubicBezTo>
                    <a:pt x="166087" y="12361"/>
                    <a:pt x="153726" y="0"/>
                    <a:pt x="138478" y="0"/>
                  </a:cubicBezTo>
                  <a:cubicBezTo>
                    <a:pt x="123231" y="0"/>
                    <a:pt x="110869" y="12361"/>
                    <a:pt x="110869" y="27609"/>
                  </a:cubicBezTo>
                  <a:lnTo>
                    <a:pt x="110869" y="132228"/>
                  </a:lnTo>
                  <a:lnTo>
                    <a:pt x="110869" y="176046"/>
                  </a:lnTo>
                  <a:cubicBezTo>
                    <a:pt x="110869" y="191294"/>
                    <a:pt x="98508" y="203655"/>
                    <a:pt x="83261" y="203655"/>
                  </a:cubicBezTo>
                  <a:cubicBezTo>
                    <a:pt x="68013" y="203655"/>
                    <a:pt x="55652" y="191294"/>
                    <a:pt x="55652" y="176046"/>
                  </a:cubicBezTo>
                  <a:lnTo>
                    <a:pt x="55652" y="132228"/>
                  </a:lnTo>
                  <a:lnTo>
                    <a:pt x="55652" y="62731"/>
                  </a:lnTo>
                  <a:cubicBezTo>
                    <a:pt x="55652" y="47484"/>
                    <a:pt x="43291" y="35123"/>
                    <a:pt x="28043" y="35123"/>
                  </a:cubicBezTo>
                  <a:cubicBezTo>
                    <a:pt x="12795" y="35123"/>
                    <a:pt x="434" y="47484"/>
                    <a:pt x="434" y="62731"/>
                  </a:cubicBezTo>
                  <a:cubicBezTo>
                    <a:pt x="289" y="346124"/>
                    <a:pt x="145" y="629516"/>
                    <a:pt x="0" y="912909"/>
                  </a:cubicBezTo>
                  <a:close/>
                </a:path>
              </a:pathLst>
            </a:custGeom>
            <a:solidFill>
              <a:srgbClr val="37A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4110F258-CEEB-40DD-42F3-637829EE5DF1}"/>
              </a:ext>
            </a:extLst>
          </p:cNvPr>
          <p:cNvSpPr txBox="1">
            <a:spLocks/>
          </p:cNvSpPr>
          <p:nvPr/>
        </p:nvSpPr>
        <p:spPr>
          <a:xfrm>
            <a:off x="4213794" y="3621504"/>
            <a:ext cx="6389551" cy="15097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11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66C2F-F784-C0C6-31C4-E32C2E8CB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D4ECF55B-3221-8B92-4AC7-CE0818F2E0B0}"/>
              </a:ext>
            </a:extLst>
          </p:cNvPr>
          <p:cNvGrpSpPr/>
          <p:nvPr/>
        </p:nvGrpSpPr>
        <p:grpSpPr>
          <a:xfrm>
            <a:off x="-158751" y="255365"/>
            <a:ext cx="6962576" cy="788563"/>
            <a:chOff x="-158751" y="255365"/>
            <a:chExt cx="6962576" cy="78856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8617719-B97F-61BF-30E1-D73F8BEC9531}"/>
                </a:ext>
              </a:extLst>
            </p:cNvPr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8F9EA083-4C42-0101-62F5-507C1AA4D794}"/>
                  </a:ext>
                </a:extLst>
              </p:cNvPr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>
                  <a:extLst>
                    <a:ext uri="{FF2B5EF4-FFF2-40B4-BE49-F238E27FC236}">
                      <a16:creationId xmlns:a16="http://schemas.microsoft.com/office/drawing/2014/main" id="{F9AC0F5A-27C2-D590-352D-02C325ECEC26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884FA94F-9B31-7470-53AF-A7AAF854F3F8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060B88F-D20A-E053-AA32-B769A43A3064}"/>
                  </a:ext>
                </a:extLst>
              </p:cNvPr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C0D46669-068F-F32D-F417-BBF5E9464DF4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CDAD1310-2A5C-AF2F-5AEC-B4C7881E8BB8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09753A6F-5FDF-0181-809C-67E35BAB3441}"/>
                  </a:ext>
                </a:extLst>
              </p:cNvPr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1997A09B-3218-78C6-A62D-317BF6CCF4CC}"/>
                  </a:ext>
                </a:extLst>
              </p:cNvPr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8BB78EC-E7F2-6C92-655D-75F0A7A849E8}"/>
                </a:ext>
              </a:extLst>
            </p:cNvPr>
            <p:cNvSpPr txBox="1"/>
            <p:nvPr/>
          </p:nvSpPr>
          <p:spPr>
            <a:xfrm>
              <a:off x="2060219" y="349451"/>
              <a:ext cx="4743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读写学生信息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 </a:t>
              </a:r>
              <a:r>
                <a:rPr lang="zh-CN" altLang="en-US" sz="3200" b="1" dirty="0">
                  <a:solidFill>
                    <a:srgbClr val="FF0000"/>
                  </a:solidFill>
                  <a:cs typeface="+mn-ea"/>
                  <a:sym typeface="+mn-lt"/>
                </a:rPr>
                <a:t>难度</a:t>
              </a:r>
              <a:r>
                <a:rPr lang="en-US" altLang="zh-CN" sz="3200" b="1" dirty="0">
                  <a:solidFill>
                    <a:srgbClr val="FF0000"/>
                  </a:solidFill>
                  <a:cs typeface="+mn-ea"/>
                  <a:sym typeface="+mn-lt"/>
                </a:rPr>
                <a:t>2</a:t>
              </a:r>
              <a:r>
                <a:rPr lang="zh-CN" altLang="en-US" sz="3200" b="1" dirty="0">
                  <a:solidFill>
                    <a:srgbClr val="FF0000"/>
                  </a:solidFill>
                  <a:cs typeface="+mn-ea"/>
                  <a:sym typeface="+mn-lt"/>
                </a:rPr>
                <a:t>颗星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7761956-727C-5BD1-22ED-9BDD6BDE6CBD}"/>
              </a:ext>
            </a:extLst>
          </p:cNvPr>
          <p:cNvSpPr txBox="1"/>
          <p:nvPr/>
        </p:nvSpPr>
        <p:spPr>
          <a:xfrm>
            <a:off x="542694" y="1539175"/>
            <a:ext cx="11110590" cy="356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300" dirty="0">
                <a:latin typeface="+mj-ea"/>
                <a:ea typeface="+mj-ea"/>
              </a:rPr>
              <a:t>定义学生结构体</a:t>
            </a:r>
            <a:r>
              <a:rPr lang="en-US" altLang="zh-CN" sz="2300" dirty="0">
                <a:latin typeface="+mj-ea"/>
                <a:ea typeface="+mj-ea"/>
              </a:rPr>
              <a:t>Student, </a:t>
            </a:r>
            <a:r>
              <a:rPr lang="zh-CN" altLang="en-US" sz="2300" dirty="0">
                <a:latin typeface="+mj-ea"/>
                <a:ea typeface="+mj-ea"/>
              </a:rPr>
              <a:t>其包括学号</a:t>
            </a:r>
            <a:r>
              <a:rPr lang="en-US" altLang="zh-CN" sz="2300" dirty="0">
                <a:latin typeface="+mj-ea"/>
                <a:ea typeface="+mj-ea"/>
              </a:rPr>
              <a:t>ID</a:t>
            </a:r>
            <a:r>
              <a:rPr lang="zh-CN" altLang="en-US" sz="2300" dirty="0">
                <a:latin typeface="+mj-ea"/>
                <a:ea typeface="+mj-ea"/>
              </a:rPr>
              <a:t>和成绩</a:t>
            </a:r>
            <a:r>
              <a:rPr lang="en-US" altLang="zh-CN" sz="2300" dirty="0">
                <a:latin typeface="+mj-ea"/>
                <a:ea typeface="+mj-ea"/>
              </a:rPr>
              <a:t>grade</a:t>
            </a: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300" dirty="0">
                <a:latin typeface="+mj-ea"/>
                <a:ea typeface="+mj-ea"/>
              </a:rPr>
              <a:t>从键盘输入学生个数</a:t>
            </a:r>
            <a:r>
              <a:rPr lang="en-US" altLang="zh-CN" sz="2300" dirty="0">
                <a:latin typeface="+mj-ea"/>
                <a:ea typeface="+mj-ea"/>
              </a:rPr>
              <a:t>n</a:t>
            </a:r>
            <a:r>
              <a:rPr lang="zh-CN" altLang="en-US" sz="2300" dirty="0">
                <a:latin typeface="+mj-ea"/>
                <a:ea typeface="+mj-ea"/>
              </a:rPr>
              <a:t>及</a:t>
            </a:r>
            <a:r>
              <a:rPr lang="en-US" altLang="zh-CN" sz="2300" dirty="0">
                <a:latin typeface="+mj-ea"/>
                <a:ea typeface="+mj-ea"/>
              </a:rPr>
              <a:t>n</a:t>
            </a:r>
            <a:r>
              <a:rPr lang="zh-CN" altLang="en-US" sz="2300" dirty="0">
                <a:latin typeface="+mj-ea"/>
                <a:ea typeface="+mj-ea"/>
              </a:rPr>
              <a:t>个学生的数据，存在动态内存分配的数组</a:t>
            </a:r>
            <a:r>
              <a:rPr lang="en-US" altLang="zh-CN" sz="2300" dirty="0">
                <a:latin typeface="+mj-ea"/>
                <a:ea typeface="+mj-ea"/>
              </a:rPr>
              <a:t>SArray1</a:t>
            </a:r>
            <a:r>
              <a:rPr lang="zh-CN" altLang="en-US" sz="2300" dirty="0">
                <a:latin typeface="+mj-ea"/>
                <a:ea typeface="+mj-ea"/>
              </a:rPr>
              <a:t>中</a:t>
            </a:r>
            <a:endParaRPr lang="en-US" altLang="zh-CN" sz="2300" dirty="0">
              <a:latin typeface="+mj-ea"/>
              <a:ea typeface="+mj-ea"/>
            </a:endParaRP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300" dirty="0">
                <a:latin typeface="+mj-ea"/>
                <a:ea typeface="+mj-ea"/>
              </a:rPr>
              <a:t>将</a:t>
            </a:r>
            <a:r>
              <a:rPr lang="en-US" altLang="zh-CN" sz="2300" dirty="0">
                <a:latin typeface="+mj-ea"/>
                <a:ea typeface="+mj-ea"/>
              </a:rPr>
              <a:t>SArray1</a:t>
            </a:r>
            <a:r>
              <a:rPr lang="zh-CN" altLang="en-US" sz="2300" dirty="0">
                <a:latin typeface="+mj-ea"/>
                <a:ea typeface="+mj-ea"/>
              </a:rPr>
              <a:t>数组中</a:t>
            </a:r>
            <a:r>
              <a:rPr lang="en-US" altLang="zh-CN" sz="2300" dirty="0">
                <a:latin typeface="+mj-ea"/>
                <a:ea typeface="+mj-ea"/>
              </a:rPr>
              <a:t>n</a:t>
            </a:r>
            <a:r>
              <a:rPr lang="zh-CN" altLang="en-US" sz="2300" dirty="0">
                <a:latin typeface="+mj-ea"/>
                <a:ea typeface="+mj-ea"/>
              </a:rPr>
              <a:t>个学生信息一次写入</a:t>
            </a:r>
            <a:r>
              <a:rPr lang="en-US" altLang="zh-CN" sz="2300" dirty="0">
                <a:latin typeface="+mj-ea"/>
                <a:ea typeface="+mj-ea"/>
              </a:rPr>
              <a:t>out.txt</a:t>
            </a:r>
            <a:r>
              <a:rPr lang="zh-CN" altLang="en-US" sz="2300" dirty="0">
                <a:latin typeface="+mj-ea"/>
                <a:ea typeface="+mj-ea"/>
              </a:rPr>
              <a:t>文件中（二进制形式，不使用循环）</a:t>
            </a:r>
            <a:endParaRPr lang="en-US" altLang="zh-CN" sz="2300" dirty="0">
              <a:latin typeface="+mj-ea"/>
              <a:ea typeface="+mj-ea"/>
            </a:endParaRP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300" dirty="0">
                <a:latin typeface="+mj-ea"/>
                <a:ea typeface="+mj-ea"/>
              </a:rPr>
              <a:t>使用循环和二进制方式，从</a:t>
            </a:r>
            <a:r>
              <a:rPr lang="en-US" altLang="zh-CN" sz="2300" dirty="0">
                <a:latin typeface="+mj-ea"/>
                <a:ea typeface="+mj-ea"/>
              </a:rPr>
              <a:t>out.txt</a:t>
            </a:r>
            <a:r>
              <a:rPr lang="zh-CN" altLang="en-US" sz="2300" dirty="0">
                <a:latin typeface="+mj-ea"/>
                <a:ea typeface="+mj-ea"/>
              </a:rPr>
              <a:t>中每次读出</a:t>
            </a:r>
            <a:r>
              <a:rPr lang="en-US" altLang="zh-CN" sz="2300" dirty="0">
                <a:latin typeface="+mj-ea"/>
                <a:ea typeface="+mj-ea"/>
              </a:rPr>
              <a:t>1</a:t>
            </a:r>
            <a:r>
              <a:rPr lang="zh-CN" altLang="en-US" sz="2300" dirty="0">
                <a:latin typeface="+mj-ea"/>
                <a:ea typeface="+mj-ea"/>
              </a:rPr>
              <a:t>个学生信息，存于动态内存分配的数组</a:t>
            </a:r>
            <a:r>
              <a:rPr lang="en-US" altLang="zh-CN" sz="2300" dirty="0">
                <a:latin typeface="+mj-ea"/>
                <a:ea typeface="+mj-ea"/>
              </a:rPr>
              <a:t>SArray2</a:t>
            </a:r>
            <a:r>
              <a:rPr lang="zh-CN" altLang="en-US" sz="2300" dirty="0">
                <a:latin typeface="+mj-ea"/>
                <a:ea typeface="+mj-ea"/>
              </a:rPr>
              <a:t>中</a:t>
            </a:r>
            <a:endParaRPr lang="en-US" altLang="zh-CN" sz="2300" dirty="0">
              <a:latin typeface="+mj-ea"/>
              <a:ea typeface="+mj-ea"/>
            </a:endParaRP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300" dirty="0">
                <a:latin typeface="+mj-ea"/>
                <a:ea typeface="+mj-ea"/>
              </a:rPr>
              <a:t>再将</a:t>
            </a:r>
            <a:r>
              <a:rPr lang="en-US" altLang="zh-CN" sz="2300" dirty="0">
                <a:latin typeface="+mj-ea"/>
                <a:ea typeface="+mj-ea"/>
              </a:rPr>
              <a:t>SArray2</a:t>
            </a:r>
            <a:r>
              <a:rPr lang="zh-CN" altLang="en-US" sz="2300" dirty="0">
                <a:latin typeface="+mj-ea"/>
                <a:ea typeface="+mj-ea"/>
              </a:rPr>
              <a:t>中存放的</a:t>
            </a:r>
            <a:r>
              <a:rPr lang="en-US" altLang="zh-CN" sz="2300" dirty="0">
                <a:latin typeface="+mj-ea"/>
                <a:ea typeface="+mj-ea"/>
              </a:rPr>
              <a:t>n</a:t>
            </a:r>
            <a:r>
              <a:rPr lang="zh-CN" altLang="en-US" sz="2300" dirty="0">
                <a:latin typeface="+mj-ea"/>
                <a:ea typeface="+mj-ea"/>
              </a:rPr>
              <a:t>个学生信息一次写入</a:t>
            </a:r>
            <a:r>
              <a:rPr lang="en-US" altLang="zh-CN" sz="2300" dirty="0">
                <a:latin typeface="+mj-ea"/>
                <a:ea typeface="+mj-ea"/>
              </a:rPr>
              <a:t>out.txt</a:t>
            </a:r>
            <a:r>
              <a:rPr lang="zh-CN" altLang="en-US" sz="2300" dirty="0">
                <a:latin typeface="+mj-ea"/>
                <a:ea typeface="+mj-ea"/>
              </a:rPr>
              <a:t>文件中，要求添加到文件末尾（不使用循环）</a:t>
            </a:r>
            <a:endParaRPr lang="en-US" altLang="zh-CN" sz="2300" dirty="0">
              <a:latin typeface="+mj-ea"/>
              <a:ea typeface="+mj-ea"/>
            </a:endParaRP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zh-CN" sz="2300" dirty="0">
              <a:latin typeface="+mj-ea"/>
              <a:ea typeface="+mj-ea"/>
            </a:endParaRPr>
          </a:p>
        </p:txBody>
      </p:sp>
      <p:sp>
        <p:nvSpPr>
          <p:cNvPr id="3" name="卷形: 水平 2">
            <a:extLst>
              <a:ext uri="{FF2B5EF4-FFF2-40B4-BE49-F238E27FC236}">
                <a16:creationId xmlns:a16="http://schemas.microsoft.com/office/drawing/2014/main" id="{BA472858-618A-70E4-9867-C4789978B243}"/>
              </a:ext>
            </a:extLst>
          </p:cNvPr>
          <p:cNvSpPr/>
          <p:nvPr/>
        </p:nvSpPr>
        <p:spPr>
          <a:xfrm>
            <a:off x="7103056" y="5516026"/>
            <a:ext cx="4550228" cy="750412"/>
          </a:xfrm>
          <a:prstGeom prst="horizontalScroll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Cherno_Practice</a:t>
            </a:r>
            <a:r>
              <a:rPr lang="en-US" altLang="zh-CN" dirty="0">
                <a:solidFill>
                  <a:schemeClr val="tx1"/>
                </a:solidFill>
              </a:rPr>
              <a:t>\</a:t>
            </a:r>
            <a:r>
              <a:rPr lang="en-US" altLang="zh-CN" dirty="0" err="1">
                <a:solidFill>
                  <a:schemeClr val="tx1"/>
                </a:solidFill>
              </a:rPr>
              <a:t>ReadWriteStudentInfo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C4712642-DF91-1BB2-D113-1BA9A8CD0A6F}"/>
              </a:ext>
            </a:extLst>
          </p:cNvPr>
          <p:cNvSpPr/>
          <p:nvPr/>
        </p:nvSpPr>
        <p:spPr>
          <a:xfrm>
            <a:off x="1949809" y="4684155"/>
            <a:ext cx="4550228" cy="1269339"/>
          </a:xfrm>
          <a:prstGeom prst="wedgeEllipseCallout">
            <a:avLst>
              <a:gd name="adj1" fmla="val -8295"/>
              <a:gd name="adj2" fmla="val -694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/>
              <a:t>考察知识点：</a:t>
            </a:r>
            <a:endParaRPr lang="en-US" altLang="zh-CN" sz="2200" dirty="0"/>
          </a:p>
          <a:p>
            <a:pPr algn="ctr"/>
            <a:r>
              <a:rPr lang="zh-CN" altLang="en-US" sz="2200" dirty="0"/>
              <a:t>流类库</a:t>
            </a:r>
          </a:p>
        </p:txBody>
      </p:sp>
    </p:spTree>
    <p:extLst>
      <p:ext uri="{BB962C8B-B14F-4D97-AF65-F5344CB8AC3E}">
        <p14:creationId xmlns:p14="http://schemas.microsoft.com/office/powerpoint/2010/main" val="11097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66C2F-F784-C0C6-31C4-E32C2E8CB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D4ECF55B-3221-8B92-4AC7-CE0818F2E0B0}"/>
              </a:ext>
            </a:extLst>
          </p:cNvPr>
          <p:cNvGrpSpPr/>
          <p:nvPr/>
        </p:nvGrpSpPr>
        <p:grpSpPr>
          <a:xfrm>
            <a:off x="-158751" y="255365"/>
            <a:ext cx="10370560" cy="1171304"/>
            <a:chOff x="-158751" y="255365"/>
            <a:chExt cx="10370560" cy="1171304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8617719-B97F-61BF-30E1-D73F8BEC9531}"/>
                </a:ext>
              </a:extLst>
            </p:cNvPr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8F9EA083-4C42-0101-62F5-507C1AA4D794}"/>
                  </a:ext>
                </a:extLst>
              </p:cNvPr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>
                  <a:extLst>
                    <a:ext uri="{FF2B5EF4-FFF2-40B4-BE49-F238E27FC236}">
                      <a16:creationId xmlns:a16="http://schemas.microsoft.com/office/drawing/2014/main" id="{F9AC0F5A-27C2-D590-352D-02C325ECEC26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884FA94F-9B31-7470-53AF-A7AAF854F3F8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060B88F-D20A-E053-AA32-B769A43A3064}"/>
                  </a:ext>
                </a:extLst>
              </p:cNvPr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C0D46669-068F-F32D-F417-BBF5E9464DF4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CDAD1310-2A5C-AF2F-5AEC-B4C7881E8BB8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09753A6F-5FDF-0181-809C-67E35BAB3441}"/>
                  </a:ext>
                </a:extLst>
              </p:cNvPr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1997A09B-3218-78C6-A62D-317BF6CCF4CC}"/>
                  </a:ext>
                </a:extLst>
              </p:cNvPr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8BB78EC-E7F2-6C92-655D-75F0A7A849E8}"/>
                </a:ext>
              </a:extLst>
            </p:cNvPr>
            <p:cNvSpPr txBox="1"/>
            <p:nvPr/>
          </p:nvSpPr>
          <p:spPr>
            <a:xfrm>
              <a:off x="2060219" y="349451"/>
              <a:ext cx="815159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“猫和老鼠”：</a:t>
              </a:r>
              <a:r>
                <a:rPr lang="zh-CN" alt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补充</a:t>
              </a:r>
              <a:r>
                <a:rPr lang="en-US" altLang="zh-CN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Person</a:t>
              </a:r>
              <a:r>
                <a:rPr lang="zh-CN" alt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类的定义 </a:t>
              </a:r>
              <a:r>
                <a:rPr lang="zh-CN" altLang="en-US" sz="3200" b="1" dirty="0">
                  <a:solidFill>
                    <a:srgbClr val="FF0000"/>
                  </a:solidFill>
                  <a:cs typeface="+mn-ea"/>
                  <a:sym typeface="+mn-lt"/>
                </a:rPr>
                <a:t>难度</a:t>
              </a:r>
              <a:r>
                <a:rPr lang="en-US" altLang="zh-CN" sz="3200" b="1" dirty="0">
                  <a:solidFill>
                    <a:srgbClr val="FF0000"/>
                  </a:solidFill>
                  <a:cs typeface="+mn-ea"/>
                  <a:sym typeface="+mn-lt"/>
                </a:rPr>
                <a:t>2</a:t>
              </a:r>
              <a:r>
                <a:rPr lang="zh-CN" altLang="en-US" sz="3200" b="1" dirty="0">
                  <a:solidFill>
                    <a:srgbClr val="FF0000"/>
                  </a:solidFill>
                  <a:cs typeface="+mn-ea"/>
                  <a:sym typeface="+mn-lt"/>
                </a:rPr>
                <a:t>颗星</a:t>
              </a:r>
            </a:p>
            <a:p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9B56B9E-5F7B-1612-D9C2-22CB2AF403D9}"/>
              </a:ext>
            </a:extLst>
          </p:cNvPr>
          <p:cNvSpPr txBox="1"/>
          <p:nvPr/>
        </p:nvSpPr>
        <p:spPr>
          <a:xfrm>
            <a:off x="664230" y="1204322"/>
            <a:ext cx="67647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#include &lt;iostream&gt;</a:t>
            </a:r>
          </a:p>
          <a:p>
            <a:r>
              <a:rPr lang="en-US" altLang="zh-CN" sz="2000" dirty="0"/>
              <a:t>#include&lt;string&gt;</a:t>
            </a:r>
          </a:p>
          <a:p>
            <a:r>
              <a:rPr lang="en-US" altLang="zh-CN" sz="2000" dirty="0"/>
              <a:t>using namespace std;</a:t>
            </a:r>
          </a:p>
          <a:p>
            <a:endParaRPr lang="en-US" altLang="zh-CN" sz="2000" dirty="0"/>
          </a:p>
          <a:p>
            <a:r>
              <a:rPr lang="en-US" altLang="zh-CN" sz="2000" dirty="0"/>
              <a:t>class Cat {</a:t>
            </a:r>
          </a:p>
          <a:p>
            <a:r>
              <a:rPr lang="en-US" altLang="zh-CN" sz="2000" dirty="0"/>
              <a:t>private:</a:t>
            </a:r>
          </a:p>
          <a:p>
            <a:r>
              <a:rPr lang="en-US" altLang="zh-CN" sz="2000" dirty="0"/>
              <a:t>	string name;</a:t>
            </a:r>
          </a:p>
          <a:p>
            <a:r>
              <a:rPr lang="en-US" altLang="zh-CN" sz="2000" dirty="0"/>
              <a:t>public:</a:t>
            </a:r>
          </a:p>
          <a:p>
            <a:r>
              <a:rPr lang="en-US" altLang="zh-CN" sz="2000" dirty="0"/>
              <a:t>	Cat(string n) : name(n) { }</a:t>
            </a:r>
          </a:p>
          <a:p>
            <a:r>
              <a:rPr lang="en-US" altLang="zh-CN" sz="2000" dirty="0"/>
              <a:t>	string </a:t>
            </a:r>
            <a:r>
              <a:rPr lang="en-US" altLang="zh-CN" sz="2000" dirty="0" err="1"/>
              <a:t>getType</a:t>
            </a:r>
            <a:r>
              <a:rPr lang="en-US" altLang="zh-CN" sz="2000" dirty="0"/>
              <a:t>() { return "Cat"; }</a:t>
            </a:r>
          </a:p>
          <a:p>
            <a:r>
              <a:rPr lang="en-US" altLang="zh-CN" sz="2000" dirty="0"/>
              <a:t>	string </a:t>
            </a:r>
            <a:r>
              <a:rPr lang="en-US" altLang="zh-CN" sz="2000" dirty="0" err="1"/>
              <a:t>getName</a:t>
            </a:r>
            <a:r>
              <a:rPr lang="en-US" altLang="zh-CN" sz="2000" dirty="0"/>
              <a:t>() { return name; }</a:t>
            </a:r>
          </a:p>
          <a:p>
            <a:r>
              <a:rPr lang="en-US" altLang="zh-CN" sz="2000" dirty="0"/>
              <a:t>};</a:t>
            </a:r>
          </a:p>
          <a:p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BBE90A-6450-354D-C147-9B7F4B76AE32}"/>
              </a:ext>
            </a:extLst>
          </p:cNvPr>
          <p:cNvSpPr txBox="1"/>
          <p:nvPr/>
        </p:nvSpPr>
        <p:spPr>
          <a:xfrm>
            <a:off x="5586423" y="841948"/>
            <a:ext cx="64679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class Mouse {</a:t>
            </a:r>
          </a:p>
          <a:p>
            <a:r>
              <a:rPr lang="en-US" altLang="zh-CN" sz="2000" dirty="0"/>
              <a:t>private:</a:t>
            </a:r>
          </a:p>
          <a:p>
            <a:r>
              <a:rPr lang="en-US" altLang="zh-CN" sz="2000" dirty="0"/>
              <a:t>	string name;</a:t>
            </a:r>
          </a:p>
          <a:p>
            <a:r>
              <a:rPr lang="en-US" altLang="zh-CN" sz="2000" dirty="0"/>
              <a:t>public:</a:t>
            </a:r>
          </a:p>
          <a:p>
            <a:r>
              <a:rPr lang="en-US" altLang="zh-CN" sz="2000" dirty="0"/>
              <a:t>	Mouse(string n) : name(n) { }</a:t>
            </a:r>
          </a:p>
          <a:p>
            <a:r>
              <a:rPr lang="en-US" altLang="zh-CN" sz="2000" dirty="0"/>
              <a:t>	string </a:t>
            </a:r>
            <a:r>
              <a:rPr lang="en-US" altLang="zh-CN" sz="2000" dirty="0" err="1"/>
              <a:t>getType</a:t>
            </a:r>
            <a:r>
              <a:rPr lang="en-US" altLang="zh-CN" sz="2000" dirty="0"/>
              <a:t>() { return "Mouse"; }</a:t>
            </a:r>
          </a:p>
          <a:p>
            <a:r>
              <a:rPr lang="en-US" altLang="zh-CN" sz="2000" dirty="0"/>
              <a:t>	string </a:t>
            </a:r>
            <a:r>
              <a:rPr lang="en-US" altLang="zh-CN" sz="2000" dirty="0" err="1"/>
              <a:t>getName</a:t>
            </a:r>
            <a:r>
              <a:rPr lang="en-US" altLang="zh-CN" sz="2000" dirty="0"/>
              <a:t>() { return name; }</a:t>
            </a:r>
          </a:p>
          <a:p>
            <a:r>
              <a:rPr lang="en-US" altLang="zh-CN" sz="2000" dirty="0"/>
              <a:t>};</a:t>
            </a:r>
          </a:p>
          <a:p>
            <a:endParaRPr lang="en-US" altLang="zh-CN" sz="1000" dirty="0"/>
          </a:p>
          <a:p>
            <a:r>
              <a:rPr lang="en-US" altLang="zh-CN" sz="2000" dirty="0"/>
              <a:t>int main() {</a:t>
            </a:r>
          </a:p>
          <a:p>
            <a:r>
              <a:rPr lang="en-US" altLang="zh-CN" sz="2000" dirty="0"/>
              <a:t>	Cat c("Tom");</a:t>
            </a:r>
          </a:p>
          <a:p>
            <a:r>
              <a:rPr lang="en-US" altLang="zh-CN" sz="2000" dirty="0"/>
              <a:t>	Mouse m("Jerry");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Person&lt;Cat&gt; p1("Anna", &amp;c);</a:t>
            </a: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	Person&lt;Mouse&gt; p2("Bob", &amp;m);</a:t>
            </a: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	p1.display();   //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Anna has a pet cat named Tom</a:t>
            </a: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	p2.display();   // Bob has a pet mouse named Jerry </a:t>
            </a:r>
          </a:p>
          <a:p>
            <a:r>
              <a:rPr lang="en-US" altLang="zh-CN" sz="2000" dirty="0"/>
              <a:t>	return 0;</a:t>
            </a:r>
          </a:p>
          <a:p>
            <a:r>
              <a:rPr lang="en-US" altLang="zh-CN" sz="2000" dirty="0"/>
              <a:t>}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23F793-3739-2EC3-870E-720B4C7E163C}"/>
              </a:ext>
            </a:extLst>
          </p:cNvPr>
          <p:cNvCxnSpPr>
            <a:cxnSpLocks/>
          </p:cNvCxnSpPr>
          <p:nvPr/>
        </p:nvCxnSpPr>
        <p:spPr>
          <a:xfrm>
            <a:off x="5291057" y="1204322"/>
            <a:ext cx="0" cy="47498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58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66C2F-F784-C0C6-31C4-E32C2E8CB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D4ECF55B-3221-8B92-4AC7-CE0818F2E0B0}"/>
              </a:ext>
            </a:extLst>
          </p:cNvPr>
          <p:cNvGrpSpPr/>
          <p:nvPr/>
        </p:nvGrpSpPr>
        <p:grpSpPr>
          <a:xfrm>
            <a:off x="-158751" y="255365"/>
            <a:ext cx="7587747" cy="1171304"/>
            <a:chOff x="-158751" y="255365"/>
            <a:chExt cx="7587747" cy="1171304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8617719-B97F-61BF-30E1-D73F8BEC9531}"/>
                </a:ext>
              </a:extLst>
            </p:cNvPr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8F9EA083-4C42-0101-62F5-507C1AA4D794}"/>
                  </a:ext>
                </a:extLst>
              </p:cNvPr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>
                  <a:extLst>
                    <a:ext uri="{FF2B5EF4-FFF2-40B4-BE49-F238E27FC236}">
                      <a16:creationId xmlns:a16="http://schemas.microsoft.com/office/drawing/2014/main" id="{F9AC0F5A-27C2-D590-352D-02C325ECEC26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884FA94F-9B31-7470-53AF-A7AAF854F3F8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060B88F-D20A-E053-AA32-B769A43A3064}"/>
                  </a:ext>
                </a:extLst>
              </p:cNvPr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C0D46669-068F-F32D-F417-BBF5E9464DF4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CDAD1310-2A5C-AF2F-5AEC-B4C7881E8BB8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09753A6F-5FDF-0181-809C-67E35BAB3441}"/>
                  </a:ext>
                </a:extLst>
              </p:cNvPr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1997A09B-3218-78C6-A62D-317BF6CCF4CC}"/>
                  </a:ext>
                </a:extLst>
              </p:cNvPr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8BB78EC-E7F2-6C92-655D-75F0A7A849E8}"/>
                </a:ext>
              </a:extLst>
            </p:cNvPr>
            <p:cNvSpPr txBox="1"/>
            <p:nvPr/>
          </p:nvSpPr>
          <p:spPr>
            <a:xfrm>
              <a:off x="2060219" y="349451"/>
              <a:ext cx="536877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猫和老鼠：</a:t>
              </a:r>
              <a:r>
                <a:rPr lang="zh-CN" alt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补充</a:t>
              </a:r>
              <a:r>
                <a:rPr lang="en-US" altLang="zh-CN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Person</a:t>
              </a:r>
              <a:r>
                <a:rPr lang="zh-CN" alt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类的定义</a:t>
              </a:r>
            </a:p>
            <a:p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9B56B9E-5F7B-1612-D9C2-22CB2AF403D9}"/>
              </a:ext>
            </a:extLst>
          </p:cNvPr>
          <p:cNvSpPr txBox="1"/>
          <p:nvPr/>
        </p:nvSpPr>
        <p:spPr>
          <a:xfrm>
            <a:off x="664229" y="1426669"/>
            <a:ext cx="114356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//Person</a:t>
            </a:r>
            <a:r>
              <a:rPr lang="zh-CN" altLang="en-US" sz="2000" dirty="0"/>
              <a:t>类</a:t>
            </a: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template&lt;class T&gt;</a:t>
            </a:r>
          </a:p>
          <a:p>
            <a:r>
              <a:rPr lang="en-US" altLang="zh-CN" sz="2000" dirty="0"/>
              <a:t>class Person {</a:t>
            </a:r>
          </a:p>
          <a:p>
            <a:r>
              <a:rPr lang="en-US" altLang="zh-CN" sz="2000" dirty="0"/>
              <a:t>private:</a:t>
            </a:r>
          </a:p>
          <a:p>
            <a:r>
              <a:rPr lang="en-US" altLang="zh-CN" sz="2000" dirty="0"/>
              <a:t>	string name;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T* pet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public:</a:t>
            </a:r>
          </a:p>
          <a:p>
            <a:r>
              <a:rPr lang="en-US" altLang="zh-CN" sz="2000" dirty="0"/>
              <a:t>	Person(string n, T* p) : name(n), pet(p) { }</a:t>
            </a:r>
          </a:p>
          <a:p>
            <a:r>
              <a:rPr lang="en-US" altLang="zh-CN" sz="2000" dirty="0"/>
              <a:t>	void display() {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name &lt;&lt; " has a pet " &lt;&lt; pet-&gt;</a:t>
            </a:r>
            <a:r>
              <a:rPr lang="en-US" altLang="zh-CN" sz="2000" dirty="0" err="1"/>
              <a:t>getType</a:t>
            </a:r>
            <a:r>
              <a:rPr lang="en-US" altLang="zh-CN" sz="2000" dirty="0"/>
              <a:t>() &lt;&lt; " named " &lt;&lt; pet-&gt;</a:t>
            </a:r>
            <a:r>
              <a:rPr lang="en-US" altLang="zh-CN" sz="2000" dirty="0" err="1"/>
              <a:t>getName</a:t>
            </a:r>
            <a:r>
              <a:rPr lang="en-US" altLang="zh-CN" sz="2000" dirty="0"/>
              <a:t>()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0202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45DC7-D72A-B956-6E2E-F37857653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A8A67691-65B0-795F-569C-4AE467C50715}"/>
              </a:ext>
            </a:extLst>
          </p:cNvPr>
          <p:cNvGrpSpPr/>
          <p:nvPr/>
        </p:nvGrpSpPr>
        <p:grpSpPr>
          <a:xfrm>
            <a:off x="-158751" y="255365"/>
            <a:ext cx="7669501" cy="788563"/>
            <a:chOff x="-158751" y="255365"/>
            <a:chExt cx="7669501" cy="78856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610224B-896D-7377-A8FA-F0FEAD0D64A7}"/>
                </a:ext>
              </a:extLst>
            </p:cNvPr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D0A0BB1E-A26D-A447-4889-6D660A2E5584}"/>
                  </a:ext>
                </a:extLst>
              </p:cNvPr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>
                  <a:extLst>
                    <a:ext uri="{FF2B5EF4-FFF2-40B4-BE49-F238E27FC236}">
                      <a16:creationId xmlns:a16="http://schemas.microsoft.com/office/drawing/2014/main" id="{0DB44AFE-6EF5-C05A-8E33-81A4EE143E4F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D44EA1FA-BEDB-1204-4759-7264B4004C5B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210725D7-2D6D-FC2C-722D-BB4DAD2F055B}"/>
                  </a:ext>
                </a:extLst>
              </p:cNvPr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F8590412-9FA5-63FB-A612-6A9654E92C13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D2D72970-4082-45E3-386E-C053D5664A0D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F7E43F66-09F3-36AE-75E3-6E5380125AF9}"/>
                  </a:ext>
                </a:extLst>
              </p:cNvPr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0B754065-9986-8ABE-EE85-BAA99DE1A662}"/>
                  </a:ext>
                </a:extLst>
              </p:cNvPr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741B958-7CD1-FF0A-0852-1AF128F4DE19}"/>
                </a:ext>
              </a:extLst>
            </p:cNvPr>
            <p:cNvSpPr txBox="1"/>
            <p:nvPr/>
          </p:nvSpPr>
          <p:spPr>
            <a:xfrm>
              <a:off x="2060219" y="349451"/>
              <a:ext cx="54505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几何形体处理程序 </a:t>
              </a:r>
              <a:r>
                <a:rPr lang="zh-CN" altLang="en-US" sz="3200" b="1" dirty="0">
                  <a:solidFill>
                    <a:srgbClr val="FF0000"/>
                  </a:solidFill>
                  <a:cs typeface="+mn-ea"/>
                  <a:sym typeface="+mn-lt"/>
                </a:rPr>
                <a:t>难度</a:t>
              </a:r>
              <a:r>
                <a:rPr lang="en-US" altLang="zh-CN" sz="3200" b="1" dirty="0">
                  <a:solidFill>
                    <a:srgbClr val="FF0000"/>
                  </a:solidFill>
                  <a:cs typeface="+mn-ea"/>
                  <a:sym typeface="+mn-lt"/>
                </a:rPr>
                <a:t>3</a:t>
              </a:r>
              <a:r>
                <a:rPr lang="zh-CN" altLang="en-US" sz="3200" b="1" dirty="0">
                  <a:solidFill>
                    <a:srgbClr val="FF0000"/>
                  </a:solidFill>
                  <a:cs typeface="+mn-ea"/>
                  <a:sym typeface="+mn-lt"/>
                </a:rPr>
                <a:t>颗星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E079F97-D9F0-14D3-BCF1-8968325437F5}"/>
              </a:ext>
            </a:extLst>
          </p:cNvPr>
          <p:cNvSpPr txBox="1"/>
          <p:nvPr/>
        </p:nvSpPr>
        <p:spPr>
          <a:xfrm>
            <a:off x="673578" y="1248084"/>
            <a:ext cx="11059479" cy="48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500" dirty="0">
                <a:latin typeface="+mj-ea"/>
                <a:ea typeface="+mj-ea"/>
              </a:rPr>
              <a:t>输入若干个几何形体的参数，要求按面积排序输出，输出时要指明形状。</a:t>
            </a:r>
            <a:endParaRPr lang="en-US" altLang="zh-CN" sz="2500" dirty="0"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1BB152-725E-12A0-CC20-D2FAAC9A84BC}"/>
              </a:ext>
            </a:extLst>
          </p:cNvPr>
          <p:cNvSpPr txBox="1"/>
          <p:nvPr/>
        </p:nvSpPr>
        <p:spPr>
          <a:xfrm>
            <a:off x="912918" y="1863729"/>
            <a:ext cx="10491369" cy="400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输入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：第一行是几何形体总数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n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（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&lt;100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），接下来每行以一个字母开头：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marL="1024128" lvl="1" indent="-4572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若字母是“</a:t>
            </a:r>
            <a:r>
              <a:rPr lang="en-US" altLang="zh-CN" sz="2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R</a:t>
            </a:r>
            <a:r>
              <a:rPr lang="zh-CN" altLang="en-US" sz="2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”，则表示一个矩形，本行后面跟着两个整数，分别表示矩形的宽和高。</a:t>
            </a:r>
            <a:endParaRPr lang="en-US" altLang="zh-CN" sz="23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marL="1024128" lvl="1" indent="-4572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若字母是“</a:t>
            </a:r>
            <a:r>
              <a:rPr lang="en-US" altLang="zh-CN" sz="2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</a:t>
            </a:r>
            <a:r>
              <a:rPr lang="zh-CN" altLang="en-US" sz="2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”，则表示一个圆形，本行后面跟着一个整数，表示其半径。</a:t>
            </a:r>
            <a:endParaRPr lang="en-US" altLang="zh-CN" sz="23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marL="1024128" lvl="1" indent="-4572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若字母是“</a:t>
            </a:r>
            <a:r>
              <a:rPr lang="en-US" altLang="zh-CN" sz="2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T</a:t>
            </a:r>
            <a:r>
              <a:rPr lang="zh-CN" altLang="en-US" sz="2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”，则表示一个三角形，本行后面跟着三个个整数，表示三条边的长度。</a:t>
            </a:r>
            <a:endParaRPr lang="en-US" altLang="zh-CN" sz="23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输出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：按面积从小到大依次输出每个几何形状的种类和面积。每行一个几何形体，输出格式为：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marL="1026000" lvl="1" indent="-4572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形体名称：面积</a:t>
            </a:r>
            <a:endParaRPr lang="en-US" altLang="zh-CN" sz="23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C69266-6922-AF9A-90FF-8878A6A59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25" y="4941174"/>
            <a:ext cx="2009162" cy="185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2FF17-DA37-782E-95B4-B39470307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74A281-E618-4022-2161-DFB4AFBDAFA7}"/>
              </a:ext>
            </a:extLst>
          </p:cNvPr>
          <p:cNvGrpSpPr/>
          <p:nvPr/>
        </p:nvGrpSpPr>
        <p:grpSpPr>
          <a:xfrm>
            <a:off x="-158751" y="255365"/>
            <a:ext cx="6050468" cy="788563"/>
            <a:chOff x="-158751" y="255365"/>
            <a:chExt cx="6050468" cy="78856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3FB8180-C0A3-F935-364A-ADA65BB4D7FA}"/>
                </a:ext>
              </a:extLst>
            </p:cNvPr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67827B4-37C6-AFE9-0AA1-5B6DBB702C77}"/>
                  </a:ext>
                </a:extLst>
              </p:cNvPr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>
                  <a:extLst>
                    <a:ext uri="{FF2B5EF4-FFF2-40B4-BE49-F238E27FC236}">
                      <a16:creationId xmlns:a16="http://schemas.microsoft.com/office/drawing/2014/main" id="{856534A9-AA8A-C919-3C1C-4E2DF1A2D83A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985BE80F-46F9-4466-9726-C032AC05FE0B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B887A8CB-4315-DB8A-A312-DE3B104432C9}"/>
                  </a:ext>
                </a:extLst>
              </p:cNvPr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C6850466-87F1-1BE7-84F2-5147BF8D3BAB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833C176E-B072-DBAE-E5D3-72171E8B4F51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98A299F6-3C94-E310-D41E-CD83C3EBA4FD}"/>
                  </a:ext>
                </a:extLst>
              </p:cNvPr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2FEBEA62-BA64-A590-DEB5-A5FD33543251}"/>
                  </a:ext>
                </a:extLst>
              </p:cNvPr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2EE1562-43F0-B657-6147-0996F4889FCF}"/>
                </a:ext>
              </a:extLst>
            </p:cNvPr>
            <p:cNvSpPr txBox="1"/>
            <p:nvPr/>
          </p:nvSpPr>
          <p:spPr>
            <a:xfrm>
              <a:off x="2060219" y="349451"/>
              <a:ext cx="3831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几何形体处理程序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-1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1452ECF-2AE4-5F66-34C4-55F3B4E9CA22}"/>
              </a:ext>
            </a:extLst>
          </p:cNvPr>
          <p:cNvSpPr txBox="1"/>
          <p:nvPr/>
        </p:nvSpPr>
        <p:spPr>
          <a:xfrm>
            <a:off x="688008" y="1153237"/>
            <a:ext cx="511382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#include &lt;iostream&gt;</a:t>
            </a:r>
          </a:p>
          <a:p>
            <a:r>
              <a:rPr lang="en-US" altLang="zh-CN" sz="1900" dirty="0"/>
              <a:t>#include&lt;math.h&gt;</a:t>
            </a:r>
          </a:p>
          <a:p>
            <a:r>
              <a:rPr lang="en-US" altLang="zh-CN" sz="1900" dirty="0"/>
              <a:t>#include&lt;stdlib.h&gt;</a:t>
            </a:r>
          </a:p>
          <a:p>
            <a:r>
              <a:rPr lang="en-US" altLang="zh-CN" sz="1900" dirty="0"/>
              <a:t>using namespace std;</a:t>
            </a:r>
          </a:p>
          <a:p>
            <a:endParaRPr lang="en-US" altLang="zh-CN" sz="1900" dirty="0"/>
          </a:p>
          <a:p>
            <a:r>
              <a:rPr lang="en-US" altLang="zh-CN" sz="1900" dirty="0"/>
              <a:t>class Shape {     </a:t>
            </a:r>
          </a:p>
          <a:p>
            <a:r>
              <a:rPr lang="en-US" altLang="zh-CN" sz="1900" dirty="0"/>
              <a:t>public:</a:t>
            </a:r>
          </a:p>
          <a:p>
            <a:r>
              <a:rPr lang="en-US" altLang="zh-CN" sz="1900" dirty="0"/>
              <a:t>	virtual double Area() = 0;  //</a:t>
            </a:r>
            <a:r>
              <a:rPr lang="zh-CN" altLang="en-US" sz="1900" dirty="0"/>
              <a:t>纯虚函数</a:t>
            </a:r>
            <a:endParaRPr lang="en-US" altLang="zh-CN" sz="1900" dirty="0"/>
          </a:p>
          <a:p>
            <a:r>
              <a:rPr lang="en-US" altLang="zh-CN" sz="1900" dirty="0"/>
              <a:t>	virtual void </a:t>
            </a:r>
            <a:r>
              <a:rPr lang="en-US" altLang="zh-CN" sz="1900" dirty="0" err="1"/>
              <a:t>PrintInfo</a:t>
            </a:r>
            <a:r>
              <a:rPr lang="en-US" altLang="zh-CN" sz="1900" dirty="0"/>
              <a:t>() = 0;</a:t>
            </a:r>
          </a:p>
          <a:p>
            <a:r>
              <a:rPr lang="en-US" altLang="zh-CN" sz="1900" dirty="0"/>
              <a:t>};</a:t>
            </a:r>
          </a:p>
          <a:p>
            <a:endParaRPr lang="en-US" altLang="zh-CN" sz="1900" dirty="0"/>
          </a:p>
          <a:p>
            <a:r>
              <a:rPr lang="en-US" altLang="zh-CN" sz="1900" dirty="0"/>
              <a:t>class Rectangle: public Shape {</a:t>
            </a:r>
          </a:p>
          <a:p>
            <a:r>
              <a:rPr lang="en-US" altLang="zh-CN" sz="1900" dirty="0"/>
              <a:t>public: </a:t>
            </a:r>
          </a:p>
          <a:p>
            <a:r>
              <a:rPr lang="en-US" altLang="zh-CN" sz="1900" dirty="0"/>
              <a:t>	int w, h;</a:t>
            </a:r>
          </a:p>
          <a:p>
            <a:r>
              <a:rPr lang="en-US" altLang="zh-CN" sz="1900" dirty="0"/>
              <a:t>	virtual double Area();</a:t>
            </a:r>
          </a:p>
          <a:p>
            <a:r>
              <a:rPr lang="en-US" altLang="zh-CN" sz="1900" dirty="0"/>
              <a:t>       virtual void </a:t>
            </a:r>
            <a:r>
              <a:rPr lang="en-US" altLang="zh-CN" sz="1900" dirty="0" err="1"/>
              <a:t>PrintInfo</a:t>
            </a:r>
            <a:r>
              <a:rPr lang="en-US" altLang="zh-CN" sz="1900" dirty="0"/>
              <a:t>();</a:t>
            </a:r>
          </a:p>
          <a:p>
            <a:r>
              <a:rPr lang="en-US" altLang="zh-CN" sz="1900" dirty="0"/>
              <a:t>};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571719-2F48-A8DB-F8D0-1B0C818A3C70}"/>
              </a:ext>
            </a:extLst>
          </p:cNvPr>
          <p:cNvSpPr txBox="1"/>
          <p:nvPr/>
        </p:nvSpPr>
        <p:spPr>
          <a:xfrm>
            <a:off x="6386625" y="1482313"/>
            <a:ext cx="566317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class Circle: public Shape {</a:t>
            </a:r>
          </a:p>
          <a:p>
            <a:r>
              <a:rPr lang="en-US" altLang="zh-CN" sz="1900" dirty="0"/>
              <a:t>public: </a:t>
            </a:r>
          </a:p>
          <a:p>
            <a:r>
              <a:rPr lang="en-US" altLang="zh-CN" sz="1900" dirty="0"/>
              <a:t>	int r;</a:t>
            </a:r>
          </a:p>
          <a:p>
            <a:r>
              <a:rPr lang="en-US" altLang="zh-CN" sz="1900" dirty="0"/>
              <a:t>	virtual double Area();</a:t>
            </a:r>
          </a:p>
          <a:p>
            <a:r>
              <a:rPr lang="en-US" altLang="zh-CN" sz="1900" dirty="0"/>
              <a:t>       virtual void </a:t>
            </a:r>
            <a:r>
              <a:rPr lang="en-US" altLang="zh-CN" sz="1900" dirty="0" err="1"/>
              <a:t>PrintInfo</a:t>
            </a:r>
            <a:r>
              <a:rPr lang="en-US" altLang="zh-CN" sz="1900" dirty="0"/>
              <a:t>();</a:t>
            </a:r>
          </a:p>
          <a:p>
            <a:r>
              <a:rPr lang="en-US" altLang="zh-CN" sz="1900" dirty="0"/>
              <a:t>};</a:t>
            </a:r>
          </a:p>
          <a:p>
            <a:endParaRPr lang="en-US" altLang="zh-CN" sz="1900" dirty="0"/>
          </a:p>
          <a:p>
            <a:r>
              <a:rPr lang="en-US" altLang="zh-CN" sz="1900" dirty="0"/>
              <a:t>class Triangle: public Shape {</a:t>
            </a:r>
          </a:p>
          <a:p>
            <a:r>
              <a:rPr lang="en-US" altLang="zh-CN" sz="1900" dirty="0"/>
              <a:t>public: </a:t>
            </a:r>
          </a:p>
          <a:p>
            <a:r>
              <a:rPr lang="en-US" altLang="zh-CN" sz="1900" dirty="0"/>
              <a:t>	int a, b, c;</a:t>
            </a:r>
          </a:p>
          <a:p>
            <a:r>
              <a:rPr lang="en-US" altLang="zh-CN" sz="1900" dirty="0"/>
              <a:t>	virtual double Area();</a:t>
            </a:r>
          </a:p>
          <a:p>
            <a:r>
              <a:rPr lang="en-US" altLang="zh-CN" sz="1900" dirty="0"/>
              <a:t>       virtual void </a:t>
            </a:r>
            <a:r>
              <a:rPr lang="en-US" altLang="zh-CN" sz="1900" dirty="0" err="1"/>
              <a:t>PrintInfo</a:t>
            </a:r>
            <a:r>
              <a:rPr lang="en-US" altLang="zh-CN" sz="1900" dirty="0"/>
              <a:t>();</a:t>
            </a:r>
          </a:p>
          <a:p>
            <a:r>
              <a:rPr lang="en-US" altLang="zh-CN" sz="1900" dirty="0"/>
              <a:t>};</a:t>
            </a:r>
          </a:p>
          <a:p>
            <a:endParaRPr lang="en-US" altLang="zh-CN" sz="19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9CDD7BC-0E59-2AE1-D917-A73904BF2ABD}"/>
              </a:ext>
            </a:extLst>
          </p:cNvPr>
          <p:cNvCxnSpPr/>
          <p:nvPr/>
        </p:nvCxnSpPr>
        <p:spPr>
          <a:xfrm>
            <a:off x="5996764" y="1371600"/>
            <a:ext cx="0" cy="41360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卷形: 水平 2">
            <a:extLst>
              <a:ext uri="{FF2B5EF4-FFF2-40B4-BE49-F238E27FC236}">
                <a16:creationId xmlns:a16="http://schemas.microsoft.com/office/drawing/2014/main" id="{5E5E44A5-E9FB-E61B-BB15-F57A887A3E00}"/>
              </a:ext>
            </a:extLst>
          </p:cNvPr>
          <p:cNvSpPr/>
          <p:nvPr/>
        </p:nvSpPr>
        <p:spPr>
          <a:xfrm>
            <a:off x="8516678" y="5727984"/>
            <a:ext cx="2976647" cy="750412"/>
          </a:xfrm>
          <a:prstGeom prst="horizontalScroll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Cherno_Practice</a:t>
            </a:r>
            <a:r>
              <a:rPr lang="en-US" altLang="zh-CN" dirty="0">
                <a:solidFill>
                  <a:schemeClr val="tx1"/>
                </a:solidFill>
              </a:rPr>
              <a:t>\Shapes</a:t>
            </a:r>
          </a:p>
        </p:txBody>
      </p:sp>
    </p:spTree>
    <p:extLst>
      <p:ext uri="{BB962C8B-B14F-4D97-AF65-F5344CB8AC3E}">
        <p14:creationId xmlns:p14="http://schemas.microsoft.com/office/powerpoint/2010/main" val="175176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2FF17-DA37-782E-95B4-B39470307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74A281-E618-4022-2161-DFB4AFBDAFA7}"/>
              </a:ext>
            </a:extLst>
          </p:cNvPr>
          <p:cNvGrpSpPr/>
          <p:nvPr/>
        </p:nvGrpSpPr>
        <p:grpSpPr>
          <a:xfrm>
            <a:off x="-158751" y="255365"/>
            <a:ext cx="6050468" cy="788563"/>
            <a:chOff x="-158751" y="255365"/>
            <a:chExt cx="6050468" cy="78856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3FB8180-C0A3-F935-364A-ADA65BB4D7FA}"/>
                </a:ext>
              </a:extLst>
            </p:cNvPr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67827B4-37C6-AFE9-0AA1-5B6DBB702C77}"/>
                  </a:ext>
                </a:extLst>
              </p:cNvPr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>
                  <a:extLst>
                    <a:ext uri="{FF2B5EF4-FFF2-40B4-BE49-F238E27FC236}">
                      <a16:creationId xmlns:a16="http://schemas.microsoft.com/office/drawing/2014/main" id="{856534A9-AA8A-C919-3C1C-4E2DF1A2D83A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985BE80F-46F9-4466-9726-C032AC05FE0B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B887A8CB-4315-DB8A-A312-DE3B104432C9}"/>
                  </a:ext>
                </a:extLst>
              </p:cNvPr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C6850466-87F1-1BE7-84F2-5147BF8D3BAB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833C176E-B072-DBAE-E5D3-72171E8B4F51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98A299F6-3C94-E310-D41E-CD83C3EBA4FD}"/>
                  </a:ext>
                </a:extLst>
              </p:cNvPr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2FEBEA62-BA64-A590-DEB5-A5FD33543251}"/>
                  </a:ext>
                </a:extLst>
              </p:cNvPr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2EE1562-43F0-B657-6147-0996F4889FCF}"/>
                </a:ext>
              </a:extLst>
            </p:cNvPr>
            <p:cNvSpPr txBox="1"/>
            <p:nvPr/>
          </p:nvSpPr>
          <p:spPr>
            <a:xfrm>
              <a:off x="2060219" y="349451"/>
              <a:ext cx="3831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几何形体处理程序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-2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1452ECF-2AE4-5F66-34C4-55F3B4E9CA22}"/>
              </a:ext>
            </a:extLst>
          </p:cNvPr>
          <p:cNvSpPr txBox="1"/>
          <p:nvPr/>
        </p:nvSpPr>
        <p:spPr>
          <a:xfrm>
            <a:off x="719906" y="1371600"/>
            <a:ext cx="51138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double Rectangle::Area() {</a:t>
            </a:r>
          </a:p>
          <a:p>
            <a:r>
              <a:rPr lang="en-US" altLang="zh-CN" sz="1900" dirty="0"/>
              <a:t>	return w * h;</a:t>
            </a:r>
          </a:p>
          <a:p>
            <a:r>
              <a:rPr lang="en-US" altLang="zh-CN" sz="1900" dirty="0"/>
              <a:t>}</a:t>
            </a:r>
          </a:p>
          <a:p>
            <a:endParaRPr lang="en-US" altLang="zh-CN" sz="1900" dirty="0"/>
          </a:p>
          <a:p>
            <a:r>
              <a:rPr lang="en-US" altLang="zh-CN" sz="1900" dirty="0"/>
              <a:t>void Rectangle::</a:t>
            </a:r>
            <a:r>
              <a:rPr lang="en-US" altLang="zh-CN" sz="1900" dirty="0" err="1"/>
              <a:t>PrintInfo</a:t>
            </a:r>
            <a:r>
              <a:rPr lang="en-US" altLang="zh-CN" sz="1900" dirty="0"/>
              <a:t>() {</a:t>
            </a:r>
          </a:p>
          <a:p>
            <a:r>
              <a:rPr lang="en-US" altLang="zh-CN" sz="1900" dirty="0"/>
              <a:t>	</a:t>
            </a:r>
            <a:r>
              <a:rPr lang="en-US" altLang="zh-CN" sz="1900" dirty="0" err="1"/>
              <a:t>cout</a:t>
            </a:r>
            <a:r>
              <a:rPr lang="en-US" altLang="zh-CN" sz="1900" dirty="0"/>
              <a:t> &lt;&lt; “Rectangle: ” &lt;&lt; Area() &lt;&lt; </a:t>
            </a:r>
            <a:r>
              <a:rPr lang="en-US" altLang="zh-CN" sz="1900" dirty="0" err="1"/>
              <a:t>endl</a:t>
            </a:r>
            <a:r>
              <a:rPr lang="en-US" altLang="zh-CN" sz="1900" dirty="0"/>
              <a:t>;</a:t>
            </a:r>
          </a:p>
          <a:p>
            <a:r>
              <a:rPr lang="en-US" altLang="zh-CN" sz="1900" dirty="0"/>
              <a:t>}</a:t>
            </a:r>
          </a:p>
          <a:p>
            <a:endParaRPr lang="en-US" altLang="zh-CN" sz="1900" dirty="0"/>
          </a:p>
          <a:p>
            <a:r>
              <a:rPr lang="en-US" altLang="zh-CN" sz="1900" dirty="0"/>
              <a:t>double Circle::Area() {</a:t>
            </a:r>
          </a:p>
          <a:p>
            <a:r>
              <a:rPr lang="en-US" altLang="zh-CN" sz="1900" dirty="0"/>
              <a:t>	return 3.14 * r * r;</a:t>
            </a:r>
          </a:p>
          <a:p>
            <a:r>
              <a:rPr lang="en-US" altLang="zh-CN" sz="1900" dirty="0"/>
              <a:t>}</a:t>
            </a:r>
          </a:p>
          <a:p>
            <a:endParaRPr lang="en-US" altLang="zh-CN" sz="1900" dirty="0"/>
          </a:p>
          <a:p>
            <a:r>
              <a:rPr lang="en-US" altLang="zh-CN" sz="1900" dirty="0"/>
              <a:t>void Circle::</a:t>
            </a:r>
            <a:r>
              <a:rPr lang="en-US" altLang="zh-CN" sz="1900" dirty="0" err="1"/>
              <a:t>PrintInfo</a:t>
            </a:r>
            <a:r>
              <a:rPr lang="en-US" altLang="zh-CN" sz="1900" dirty="0"/>
              <a:t>() {</a:t>
            </a:r>
          </a:p>
          <a:p>
            <a:r>
              <a:rPr lang="en-US" altLang="zh-CN" sz="1900" dirty="0"/>
              <a:t>	</a:t>
            </a:r>
            <a:r>
              <a:rPr lang="en-US" altLang="zh-CN" sz="1900" dirty="0" err="1"/>
              <a:t>cout</a:t>
            </a:r>
            <a:r>
              <a:rPr lang="en-US" altLang="zh-CN" sz="1900" dirty="0"/>
              <a:t> &lt;&lt; “Circle: ” &lt;&lt; Area() &lt;&lt; </a:t>
            </a:r>
            <a:r>
              <a:rPr lang="en-US" altLang="zh-CN" sz="1900" dirty="0" err="1"/>
              <a:t>endl</a:t>
            </a:r>
            <a:r>
              <a:rPr lang="en-US" altLang="zh-CN" sz="1900" dirty="0"/>
              <a:t>;</a:t>
            </a:r>
          </a:p>
          <a:p>
            <a:r>
              <a:rPr lang="en-US" altLang="zh-CN" sz="1900" dirty="0"/>
              <a:t>}</a:t>
            </a:r>
          </a:p>
          <a:p>
            <a:endParaRPr lang="en-US" altLang="zh-CN" sz="19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571719-2F48-A8DB-F8D0-1B0C818A3C70}"/>
              </a:ext>
            </a:extLst>
          </p:cNvPr>
          <p:cNvSpPr txBox="1"/>
          <p:nvPr/>
        </p:nvSpPr>
        <p:spPr>
          <a:xfrm>
            <a:off x="6322830" y="1371600"/>
            <a:ext cx="566317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double Triangle::Area() {</a:t>
            </a:r>
          </a:p>
          <a:p>
            <a:r>
              <a:rPr lang="en-US" altLang="zh-CN" sz="1900" dirty="0"/>
              <a:t>	double p = (a + b + c) / 2;</a:t>
            </a:r>
          </a:p>
          <a:p>
            <a:r>
              <a:rPr lang="en-US" altLang="zh-CN" sz="1900" dirty="0"/>
              <a:t>	return  sqrt(p*(p-a)*(p-b)*(p-c));</a:t>
            </a:r>
          </a:p>
          <a:p>
            <a:r>
              <a:rPr lang="en-US" altLang="zh-CN" sz="1900" dirty="0"/>
              <a:t>}</a:t>
            </a:r>
          </a:p>
          <a:p>
            <a:endParaRPr lang="en-US" altLang="zh-CN" sz="1900" dirty="0"/>
          </a:p>
          <a:p>
            <a:r>
              <a:rPr lang="en-US" altLang="zh-CN" sz="1900" dirty="0"/>
              <a:t>void Triangle::</a:t>
            </a:r>
            <a:r>
              <a:rPr lang="en-US" altLang="zh-CN" sz="1900" dirty="0" err="1"/>
              <a:t>PrintInfo</a:t>
            </a:r>
            <a:r>
              <a:rPr lang="en-US" altLang="zh-CN" sz="1900" dirty="0"/>
              <a:t>() {</a:t>
            </a:r>
          </a:p>
          <a:p>
            <a:r>
              <a:rPr lang="en-US" altLang="zh-CN" sz="1900" dirty="0"/>
              <a:t>	</a:t>
            </a:r>
            <a:r>
              <a:rPr lang="en-US" altLang="zh-CN" sz="1900" dirty="0" err="1"/>
              <a:t>cout</a:t>
            </a:r>
            <a:r>
              <a:rPr lang="en-US" altLang="zh-CN" sz="1900" dirty="0"/>
              <a:t> &lt;&lt; “Triangle: ” &lt;&lt; Area() &lt;&lt; </a:t>
            </a:r>
            <a:r>
              <a:rPr lang="en-US" altLang="zh-CN" sz="1900" dirty="0" err="1"/>
              <a:t>endl</a:t>
            </a:r>
            <a:r>
              <a:rPr lang="en-US" altLang="zh-CN" sz="1900" dirty="0"/>
              <a:t>;</a:t>
            </a:r>
          </a:p>
          <a:p>
            <a:r>
              <a:rPr lang="en-US" altLang="zh-CN" sz="1900" dirty="0"/>
              <a:t>}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9CDD7BC-0E59-2AE1-D917-A73904BF2ABD}"/>
              </a:ext>
            </a:extLst>
          </p:cNvPr>
          <p:cNvCxnSpPr/>
          <p:nvPr/>
        </p:nvCxnSpPr>
        <p:spPr>
          <a:xfrm>
            <a:off x="5996764" y="1371600"/>
            <a:ext cx="0" cy="41360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41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2FF17-DA37-782E-95B4-B39470307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74A281-E618-4022-2161-DFB4AFBDAFA7}"/>
              </a:ext>
            </a:extLst>
          </p:cNvPr>
          <p:cNvGrpSpPr/>
          <p:nvPr/>
        </p:nvGrpSpPr>
        <p:grpSpPr>
          <a:xfrm>
            <a:off x="-158751" y="255365"/>
            <a:ext cx="6050468" cy="788563"/>
            <a:chOff x="-158751" y="255365"/>
            <a:chExt cx="6050468" cy="78856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3FB8180-C0A3-F935-364A-ADA65BB4D7FA}"/>
                </a:ext>
              </a:extLst>
            </p:cNvPr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67827B4-37C6-AFE9-0AA1-5B6DBB702C77}"/>
                  </a:ext>
                </a:extLst>
              </p:cNvPr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>
                  <a:extLst>
                    <a:ext uri="{FF2B5EF4-FFF2-40B4-BE49-F238E27FC236}">
                      <a16:creationId xmlns:a16="http://schemas.microsoft.com/office/drawing/2014/main" id="{856534A9-AA8A-C919-3C1C-4E2DF1A2D83A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985BE80F-46F9-4466-9726-C032AC05FE0B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B887A8CB-4315-DB8A-A312-DE3B104432C9}"/>
                  </a:ext>
                </a:extLst>
              </p:cNvPr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C6850466-87F1-1BE7-84F2-5147BF8D3BAB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833C176E-B072-DBAE-E5D3-72171E8B4F51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98A299F6-3C94-E310-D41E-CD83C3EBA4FD}"/>
                  </a:ext>
                </a:extLst>
              </p:cNvPr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2FEBEA62-BA64-A590-DEB5-A5FD33543251}"/>
                  </a:ext>
                </a:extLst>
              </p:cNvPr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2EE1562-43F0-B657-6147-0996F4889FCF}"/>
                </a:ext>
              </a:extLst>
            </p:cNvPr>
            <p:cNvSpPr txBox="1"/>
            <p:nvPr/>
          </p:nvSpPr>
          <p:spPr>
            <a:xfrm>
              <a:off x="2060219" y="349451"/>
              <a:ext cx="3831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几何形体处理程序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-3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1452ECF-2AE4-5F66-34C4-55F3B4E9CA22}"/>
              </a:ext>
            </a:extLst>
          </p:cNvPr>
          <p:cNvSpPr txBox="1"/>
          <p:nvPr/>
        </p:nvSpPr>
        <p:spPr>
          <a:xfrm>
            <a:off x="416252" y="1224317"/>
            <a:ext cx="569701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Shape* </a:t>
            </a:r>
            <a:r>
              <a:rPr lang="en-US" altLang="zh-CN" sz="1900" dirty="0" err="1"/>
              <a:t>pShape</a:t>
            </a:r>
            <a:r>
              <a:rPr lang="en-US" altLang="zh-CN" sz="1900" dirty="0"/>
              <a:t>[100];</a:t>
            </a:r>
          </a:p>
          <a:p>
            <a:endParaRPr lang="en-US" altLang="zh-CN" sz="1900" dirty="0"/>
          </a:p>
          <a:p>
            <a:r>
              <a:rPr lang="en-US" altLang="zh-CN" sz="1900" dirty="0"/>
              <a:t>int </a:t>
            </a:r>
            <a:r>
              <a:rPr lang="en-US" altLang="zh-CN" sz="1900" dirty="0" err="1"/>
              <a:t>ShapeCompare</a:t>
            </a:r>
            <a:r>
              <a:rPr lang="en-US" altLang="zh-CN" sz="1900" dirty="0"/>
              <a:t>(const void* s1, const void* s2);</a:t>
            </a:r>
          </a:p>
          <a:p>
            <a:endParaRPr lang="en-US" altLang="zh-CN" sz="1900" dirty="0"/>
          </a:p>
          <a:p>
            <a:r>
              <a:rPr lang="en-US" altLang="zh-CN" sz="1900" dirty="0"/>
              <a:t>int main() {</a:t>
            </a:r>
          </a:p>
          <a:p>
            <a:r>
              <a:rPr lang="en-US" altLang="zh-CN" sz="1900" dirty="0"/>
              <a:t>	int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, n;</a:t>
            </a:r>
          </a:p>
          <a:p>
            <a:r>
              <a:rPr lang="en-US" altLang="zh-CN" sz="1900" dirty="0"/>
              <a:t>	Rectangle *pr; Circle *pc; Triangle *pt;</a:t>
            </a:r>
          </a:p>
          <a:p>
            <a:r>
              <a:rPr lang="en-US" altLang="zh-CN" sz="1900" dirty="0"/>
              <a:t>	</a:t>
            </a:r>
            <a:r>
              <a:rPr lang="en-US" altLang="zh-CN" sz="1900" dirty="0" err="1"/>
              <a:t>cin</a:t>
            </a:r>
            <a:r>
              <a:rPr lang="en-US" altLang="zh-CN" sz="1900" dirty="0"/>
              <a:t> &gt;&gt; n;</a:t>
            </a:r>
          </a:p>
          <a:p>
            <a:r>
              <a:rPr lang="en-US" altLang="zh-CN" sz="1900" dirty="0"/>
              <a:t>	for (</a:t>
            </a:r>
            <a:r>
              <a:rPr lang="en-US" altLang="zh-CN" sz="1900" dirty="0" err="1"/>
              <a:t>i</a:t>
            </a:r>
            <a:r>
              <a:rPr lang="en-US" altLang="zh-CN" sz="1900" dirty="0"/>
              <a:t> = 0;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 &lt; n;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++) {</a:t>
            </a:r>
          </a:p>
          <a:p>
            <a:r>
              <a:rPr lang="en-US" altLang="zh-CN" sz="1900" dirty="0"/>
              <a:t>		char c;</a:t>
            </a:r>
          </a:p>
          <a:p>
            <a:r>
              <a:rPr lang="en-US" altLang="zh-CN" sz="1900" dirty="0"/>
              <a:t>		</a:t>
            </a:r>
            <a:r>
              <a:rPr lang="en-US" altLang="zh-CN" sz="1900" dirty="0" err="1"/>
              <a:t>cin</a:t>
            </a:r>
            <a:r>
              <a:rPr lang="en-US" altLang="zh-CN" sz="1900" dirty="0"/>
              <a:t> &gt;&gt; c;</a:t>
            </a:r>
          </a:p>
          <a:p>
            <a:r>
              <a:rPr lang="en-US" altLang="zh-CN" sz="1900" dirty="0"/>
              <a:t>		switch (c) {</a:t>
            </a:r>
          </a:p>
          <a:p>
            <a:r>
              <a:rPr lang="en-US" altLang="zh-CN" sz="1900" dirty="0"/>
              <a:t>			case ‘R’:</a:t>
            </a:r>
          </a:p>
          <a:p>
            <a:r>
              <a:rPr lang="en-US" altLang="zh-CN" sz="1900" dirty="0"/>
              <a:t>				pr = new Rectangle();</a:t>
            </a:r>
          </a:p>
          <a:p>
            <a:r>
              <a:rPr lang="en-US" altLang="zh-CN" sz="1900" dirty="0"/>
              <a:t>				</a:t>
            </a:r>
            <a:r>
              <a:rPr lang="en-US" altLang="zh-CN" sz="1900" dirty="0" err="1"/>
              <a:t>cin</a:t>
            </a:r>
            <a:r>
              <a:rPr lang="en-US" altLang="zh-CN" sz="1900" dirty="0"/>
              <a:t> &gt;&gt; pr-&gt;w &gt;&gt; pr-h;</a:t>
            </a:r>
          </a:p>
          <a:p>
            <a:r>
              <a:rPr lang="en-US" altLang="zh-CN" sz="1900" dirty="0"/>
              <a:t>				</a:t>
            </a:r>
            <a:r>
              <a:rPr lang="en-US" altLang="zh-CN" sz="1900" dirty="0" err="1"/>
              <a:t>pShape</a:t>
            </a:r>
            <a:r>
              <a:rPr lang="en-US" altLang="zh-CN" sz="1900" dirty="0"/>
              <a:t>[</a:t>
            </a:r>
            <a:r>
              <a:rPr lang="en-US" altLang="zh-CN" sz="1900" dirty="0" err="1"/>
              <a:t>i</a:t>
            </a:r>
            <a:r>
              <a:rPr lang="en-US" altLang="zh-CN" sz="1900" dirty="0"/>
              <a:t>] = pr; break;</a:t>
            </a:r>
          </a:p>
          <a:p>
            <a:r>
              <a:rPr lang="en-US" altLang="zh-CN" sz="1900" dirty="0"/>
              <a:t>	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9CDD7BC-0E59-2AE1-D917-A73904BF2ABD}"/>
              </a:ext>
            </a:extLst>
          </p:cNvPr>
          <p:cNvCxnSpPr/>
          <p:nvPr/>
        </p:nvCxnSpPr>
        <p:spPr>
          <a:xfrm>
            <a:off x="6096000" y="1366283"/>
            <a:ext cx="0" cy="41360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E4F5912-7149-37D9-F4E9-3598A905B88A}"/>
              </a:ext>
            </a:extLst>
          </p:cNvPr>
          <p:cNvSpPr txBox="1"/>
          <p:nvPr/>
        </p:nvSpPr>
        <p:spPr>
          <a:xfrm>
            <a:off x="6113264" y="1078123"/>
            <a:ext cx="6025571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			case ‘C’:</a:t>
            </a:r>
          </a:p>
          <a:p>
            <a:r>
              <a:rPr lang="en-US" altLang="zh-CN" sz="1900" dirty="0"/>
              <a:t>				pc = new Circle();</a:t>
            </a:r>
          </a:p>
          <a:p>
            <a:r>
              <a:rPr lang="en-US" altLang="zh-CN" sz="1900" dirty="0"/>
              <a:t>				</a:t>
            </a:r>
            <a:r>
              <a:rPr lang="en-US" altLang="zh-CN" sz="1900" dirty="0" err="1"/>
              <a:t>cin</a:t>
            </a:r>
            <a:r>
              <a:rPr lang="en-US" altLang="zh-CN" sz="1900" dirty="0"/>
              <a:t> &gt;&gt; pc-&gt;r;</a:t>
            </a:r>
          </a:p>
          <a:p>
            <a:r>
              <a:rPr lang="en-US" altLang="zh-CN" sz="1900" dirty="0"/>
              <a:t>				</a:t>
            </a:r>
            <a:r>
              <a:rPr lang="en-US" altLang="zh-CN" sz="1900" dirty="0" err="1"/>
              <a:t>pShape</a:t>
            </a:r>
            <a:r>
              <a:rPr lang="en-US" altLang="zh-CN" sz="1900" dirty="0"/>
              <a:t>[</a:t>
            </a:r>
            <a:r>
              <a:rPr lang="en-US" altLang="zh-CN" sz="1900" dirty="0" err="1"/>
              <a:t>i</a:t>
            </a:r>
            <a:r>
              <a:rPr lang="en-US" altLang="zh-CN" sz="1900" dirty="0"/>
              <a:t>] = pc;</a:t>
            </a:r>
          </a:p>
          <a:p>
            <a:r>
              <a:rPr lang="en-US" altLang="zh-CN" sz="1900" dirty="0"/>
              <a:t>				break;</a:t>
            </a:r>
          </a:p>
          <a:p>
            <a:r>
              <a:rPr lang="en-US" altLang="zh-CN" sz="1900" dirty="0"/>
              <a:t>			case ‘T’:</a:t>
            </a:r>
          </a:p>
          <a:p>
            <a:r>
              <a:rPr lang="en-US" altLang="zh-CN" sz="1900" dirty="0"/>
              <a:t>				pt = new Triangle();</a:t>
            </a:r>
          </a:p>
          <a:p>
            <a:r>
              <a:rPr lang="en-US" altLang="zh-CN" sz="1900" dirty="0"/>
              <a:t>				</a:t>
            </a:r>
            <a:r>
              <a:rPr lang="en-US" altLang="zh-CN" sz="1900" dirty="0" err="1"/>
              <a:t>cin</a:t>
            </a:r>
            <a:r>
              <a:rPr lang="en-US" altLang="zh-CN" sz="1900" dirty="0"/>
              <a:t> &gt;&gt; pt-&gt;a &gt;&gt; pt-&gt;b &gt;&gt; pt-&gt;c;</a:t>
            </a:r>
          </a:p>
          <a:p>
            <a:r>
              <a:rPr lang="en-US" altLang="zh-CN" sz="1900" dirty="0"/>
              <a:t>				</a:t>
            </a:r>
            <a:r>
              <a:rPr lang="en-US" altLang="zh-CN" sz="1900" dirty="0" err="1"/>
              <a:t>pShape</a:t>
            </a:r>
            <a:r>
              <a:rPr lang="en-US" altLang="zh-CN" sz="1900" dirty="0"/>
              <a:t>[</a:t>
            </a:r>
            <a:r>
              <a:rPr lang="en-US" altLang="zh-CN" sz="1900" dirty="0" err="1"/>
              <a:t>i</a:t>
            </a:r>
            <a:r>
              <a:rPr lang="en-US" altLang="zh-CN" sz="1900" dirty="0"/>
              <a:t>] = pt;</a:t>
            </a:r>
          </a:p>
          <a:p>
            <a:r>
              <a:rPr lang="en-US" altLang="zh-CN" sz="1900" dirty="0"/>
              <a:t>				break;</a:t>
            </a:r>
          </a:p>
          <a:p>
            <a:r>
              <a:rPr lang="en-US" altLang="zh-CN" sz="1900" dirty="0"/>
              <a:t>		}</a:t>
            </a:r>
          </a:p>
          <a:p>
            <a:r>
              <a:rPr lang="en-US" altLang="zh-CN" sz="1900" dirty="0"/>
              <a:t>	}</a:t>
            </a:r>
          </a:p>
          <a:p>
            <a:r>
              <a:rPr lang="en-US" altLang="zh-CN" sz="1900" dirty="0"/>
              <a:t>	</a:t>
            </a:r>
            <a:r>
              <a:rPr lang="en-US" altLang="zh-CN" sz="1900" dirty="0" err="1"/>
              <a:t>qsort</a:t>
            </a:r>
            <a:r>
              <a:rPr lang="en-US" altLang="zh-CN" sz="1900" dirty="0"/>
              <a:t>(</a:t>
            </a:r>
            <a:r>
              <a:rPr lang="en-US" altLang="zh-CN" sz="1900" dirty="0" err="1"/>
              <a:t>pShape</a:t>
            </a:r>
            <a:r>
              <a:rPr lang="en-US" altLang="zh-CN" sz="1900" dirty="0"/>
              <a:t>, n, </a:t>
            </a:r>
            <a:r>
              <a:rPr lang="en-US" altLang="zh-CN" sz="1900" dirty="0" err="1"/>
              <a:t>sizeof</a:t>
            </a:r>
            <a:r>
              <a:rPr lang="en-US" altLang="zh-CN" sz="1900" dirty="0"/>
              <a:t>(Shape*), </a:t>
            </a:r>
            <a:r>
              <a:rPr lang="en-US" altLang="zh-CN" sz="1900" dirty="0" err="1"/>
              <a:t>ShapeCompare</a:t>
            </a:r>
            <a:r>
              <a:rPr lang="en-US" altLang="zh-CN" sz="1900" dirty="0"/>
              <a:t>);</a:t>
            </a:r>
          </a:p>
          <a:p>
            <a:r>
              <a:rPr lang="en-US" altLang="zh-CN" sz="1900" dirty="0"/>
              <a:t>	for (</a:t>
            </a:r>
            <a:r>
              <a:rPr lang="en-US" altLang="zh-CN" sz="1900" dirty="0" err="1"/>
              <a:t>i</a:t>
            </a:r>
            <a:r>
              <a:rPr lang="en-US" altLang="zh-CN" sz="1900" dirty="0"/>
              <a:t> = 0;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 &lt; n;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++)</a:t>
            </a:r>
          </a:p>
          <a:p>
            <a:r>
              <a:rPr lang="en-US" altLang="zh-CN" sz="1900" dirty="0"/>
              <a:t>		</a:t>
            </a:r>
            <a:r>
              <a:rPr lang="en-US" altLang="zh-CN" sz="1900" dirty="0" err="1"/>
              <a:t>pShape</a:t>
            </a:r>
            <a:r>
              <a:rPr lang="en-US" altLang="zh-CN" sz="1900" dirty="0"/>
              <a:t>[</a:t>
            </a:r>
            <a:r>
              <a:rPr lang="en-US" altLang="zh-CN" sz="1900" dirty="0" err="1"/>
              <a:t>i</a:t>
            </a:r>
            <a:r>
              <a:rPr lang="en-US" altLang="zh-CN" sz="1900" dirty="0"/>
              <a:t>] -&gt; </a:t>
            </a:r>
            <a:r>
              <a:rPr lang="en-US" altLang="zh-CN" sz="1900" dirty="0" err="1"/>
              <a:t>PrintInfo</a:t>
            </a:r>
            <a:r>
              <a:rPr lang="en-US" altLang="zh-CN" sz="1900" dirty="0"/>
              <a:t>();</a:t>
            </a:r>
          </a:p>
          <a:p>
            <a:r>
              <a:rPr lang="en-US" altLang="zh-CN" sz="1900" dirty="0"/>
              <a:t>	return 0;</a:t>
            </a:r>
          </a:p>
          <a:p>
            <a:r>
              <a:rPr lang="en-US" altLang="zh-CN" sz="1900" dirty="0"/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4106A6-0DA8-D7E5-7573-CCB987DF1C18}"/>
              </a:ext>
            </a:extLst>
          </p:cNvPr>
          <p:cNvSpPr txBox="1"/>
          <p:nvPr/>
        </p:nvSpPr>
        <p:spPr>
          <a:xfrm>
            <a:off x="6886351" y="6258742"/>
            <a:ext cx="52524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https://en.cppreference.com/w/cpp/algorithm/qsort</a:t>
            </a:r>
          </a:p>
        </p:txBody>
      </p:sp>
    </p:spTree>
    <p:extLst>
      <p:ext uri="{BB962C8B-B14F-4D97-AF65-F5344CB8AC3E}">
        <p14:creationId xmlns:p14="http://schemas.microsoft.com/office/powerpoint/2010/main" val="43722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2FF17-DA37-782E-95B4-B39470307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74A281-E618-4022-2161-DFB4AFBDAFA7}"/>
              </a:ext>
            </a:extLst>
          </p:cNvPr>
          <p:cNvGrpSpPr/>
          <p:nvPr/>
        </p:nvGrpSpPr>
        <p:grpSpPr>
          <a:xfrm>
            <a:off x="-158751" y="255365"/>
            <a:ext cx="6050468" cy="788563"/>
            <a:chOff x="-158751" y="255365"/>
            <a:chExt cx="6050468" cy="78856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3FB8180-C0A3-F935-364A-ADA65BB4D7FA}"/>
                </a:ext>
              </a:extLst>
            </p:cNvPr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67827B4-37C6-AFE9-0AA1-5B6DBB702C77}"/>
                  </a:ext>
                </a:extLst>
              </p:cNvPr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>
                  <a:extLst>
                    <a:ext uri="{FF2B5EF4-FFF2-40B4-BE49-F238E27FC236}">
                      <a16:creationId xmlns:a16="http://schemas.microsoft.com/office/drawing/2014/main" id="{856534A9-AA8A-C919-3C1C-4E2DF1A2D83A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985BE80F-46F9-4466-9726-C032AC05FE0B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B887A8CB-4315-DB8A-A312-DE3B104432C9}"/>
                  </a:ext>
                </a:extLst>
              </p:cNvPr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C6850466-87F1-1BE7-84F2-5147BF8D3BAB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833C176E-B072-DBAE-E5D3-72171E8B4F51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98A299F6-3C94-E310-D41E-CD83C3EBA4FD}"/>
                  </a:ext>
                </a:extLst>
              </p:cNvPr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2FEBEA62-BA64-A590-DEB5-A5FD33543251}"/>
                  </a:ext>
                </a:extLst>
              </p:cNvPr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2EE1562-43F0-B657-6147-0996F4889FCF}"/>
                </a:ext>
              </a:extLst>
            </p:cNvPr>
            <p:cNvSpPr txBox="1"/>
            <p:nvPr/>
          </p:nvSpPr>
          <p:spPr>
            <a:xfrm>
              <a:off x="2060219" y="349451"/>
              <a:ext cx="3831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几何形体处理程序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-3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1452ECF-2AE4-5F66-34C4-55F3B4E9CA22}"/>
              </a:ext>
            </a:extLst>
          </p:cNvPr>
          <p:cNvSpPr txBox="1"/>
          <p:nvPr/>
        </p:nvSpPr>
        <p:spPr>
          <a:xfrm>
            <a:off x="1710451" y="1322825"/>
            <a:ext cx="6851021" cy="480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/>
              <a:t>int </a:t>
            </a:r>
            <a:r>
              <a:rPr lang="en-US" altLang="zh-CN" sz="2000" dirty="0" err="1"/>
              <a:t>ShapeCompare</a:t>
            </a:r>
            <a:r>
              <a:rPr lang="en-US" altLang="zh-CN" sz="2000" dirty="0"/>
              <a:t>(const void* s1, const void* s2) {</a:t>
            </a:r>
          </a:p>
          <a:p>
            <a:pPr>
              <a:lnSpc>
                <a:spcPct val="110000"/>
              </a:lnSpc>
            </a:pPr>
            <a:r>
              <a:rPr lang="en-US" altLang="zh-CN" sz="2000" dirty="0"/>
              <a:t>	double a1, a2;</a:t>
            </a:r>
          </a:p>
          <a:p>
            <a:pPr>
              <a:lnSpc>
                <a:spcPct val="110000"/>
              </a:lnSpc>
            </a:pPr>
            <a:r>
              <a:rPr lang="en-US" altLang="zh-CN" sz="2000" dirty="0"/>
              <a:t>	Shape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</a:rPr>
              <a:t>**</a:t>
            </a:r>
            <a:r>
              <a:rPr lang="en-US" altLang="zh-CN" sz="2000" dirty="0"/>
              <a:t> p1,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</a:rPr>
              <a:t>**</a:t>
            </a:r>
            <a:r>
              <a:rPr lang="en-US" altLang="zh-CN" sz="2000" dirty="0"/>
              <a:t> p2;</a:t>
            </a:r>
          </a:p>
          <a:p>
            <a:pPr>
              <a:lnSpc>
                <a:spcPct val="110000"/>
              </a:lnSpc>
            </a:pPr>
            <a:r>
              <a:rPr lang="en-US" altLang="zh-CN" sz="2000" dirty="0"/>
              <a:t>	p1 = (Shape**)s1;</a:t>
            </a:r>
          </a:p>
          <a:p>
            <a:pPr>
              <a:lnSpc>
                <a:spcPct val="110000"/>
              </a:lnSpc>
            </a:pPr>
            <a:r>
              <a:rPr lang="en-US" altLang="zh-CN" sz="2000" dirty="0"/>
              <a:t>	p2 = (Shape**)s2;</a:t>
            </a:r>
          </a:p>
          <a:p>
            <a:pPr>
              <a:lnSpc>
                <a:spcPct val="110000"/>
              </a:lnSpc>
            </a:pPr>
            <a:r>
              <a:rPr lang="en-US" altLang="zh-CN" sz="2000" dirty="0"/>
              <a:t>	a1 = (*p1)-&gt;Area();</a:t>
            </a:r>
          </a:p>
          <a:p>
            <a:pPr>
              <a:lnSpc>
                <a:spcPct val="110000"/>
              </a:lnSpc>
            </a:pPr>
            <a:r>
              <a:rPr lang="en-US" altLang="zh-CN" sz="2000" dirty="0"/>
              <a:t>	a2 = (*p2)-&gt;Area();</a:t>
            </a:r>
          </a:p>
          <a:p>
            <a:pPr>
              <a:lnSpc>
                <a:spcPct val="110000"/>
              </a:lnSpc>
            </a:pPr>
            <a:r>
              <a:rPr lang="en-US" altLang="zh-CN" sz="2000" dirty="0"/>
              <a:t>	if (a1 &lt; a2)</a:t>
            </a:r>
          </a:p>
          <a:p>
            <a:pPr>
              <a:lnSpc>
                <a:spcPct val="110000"/>
              </a:lnSpc>
            </a:pPr>
            <a:r>
              <a:rPr lang="en-US" altLang="zh-CN" sz="2000" dirty="0"/>
              <a:t>		return -1;</a:t>
            </a:r>
          </a:p>
          <a:p>
            <a:pPr>
              <a:lnSpc>
                <a:spcPct val="110000"/>
              </a:lnSpc>
            </a:pPr>
            <a:r>
              <a:rPr lang="en-US" altLang="zh-CN" sz="2000" dirty="0"/>
              <a:t>	else if (a2 &lt; a1)</a:t>
            </a:r>
          </a:p>
          <a:p>
            <a:pPr>
              <a:lnSpc>
                <a:spcPct val="110000"/>
              </a:lnSpc>
            </a:pPr>
            <a:r>
              <a:rPr lang="en-US" altLang="zh-CN" sz="2000" dirty="0"/>
              <a:t>		return 1;</a:t>
            </a:r>
          </a:p>
          <a:p>
            <a:pPr>
              <a:lnSpc>
                <a:spcPct val="110000"/>
              </a:lnSpc>
            </a:pPr>
            <a:r>
              <a:rPr lang="en-US" altLang="zh-CN" sz="2000" dirty="0"/>
              <a:t>	else</a:t>
            </a:r>
          </a:p>
          <a:p>
            <a:pPr>
              <a:lnSpc>
                <a:spcPct val="110000"/>
              </a:lnSpc>
            </a:pPr>
            <a:r>
              <a:rPr lang="en-US" altLang="zh-CN" sz="2000" dirty="0"/>
              <a:t>		return 0;</a:t>
            </a:r>
          </a:p>
          <a:p>
            <a:pPr>
              <a:lnSpc>
                <a:spcPct val="110000"/>
              </a:lnSpc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8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66C2F-F784-C0C6-31C4-E32C2E8CB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D4ECF55B-3221-8B92-4AC7-CE0818F2E0B0}"/>
              </a:ext>
            </a:extLst>
          </p:cNvPr>
          <p:cNvGrpSpPr/>
          <p:nvPr/>
        </p:nvGrpSpPr>
        <p:grpSpPr>
          <a:xfrm>
            <a:off x="-158751" y="255365"/>
            <a:ext cx="5686586" cy="788563"/>
            <a:chOff x="-158751" y="255365"/>
            <a:chExt cx="5686586" cy="78856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8617719-B97F-61BF-30E1-D73F8BEC9531}"/>
                </a:ext>
              </a:extLst>
            </p:cNvPr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8F9EA083-4C42-0101-62F5-507C1AA4D794}"/>
                  </a:ext>
                </a:extLst>
              </p:cNvPr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>
                  <a:extLst>
                    <a:ext uri="{FF2B5EF4-FFF2-40B4-BE49-F238E27FC236}">
                      <a16:creationId xmlns:a16="http://schemas.microsoft.com/office/drawing/2014/main" id="{F9AC0F5A-27C2-D590-352D-02C325ECEC26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884FA94F-9B31-7470-53AF-A7AAF854F3F8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060B88F-D20A-E053-AA32-B769A43A3064}"/>
                  </a:ext>
                </a:extLst>
              </p:cNvPr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C0D46669-068F-F32D-F417-BBF5E9464DF4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CDAD1310-2A5C-AF2F-5AEC-B4C7881E8BB8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09753A6F-5FDF-0181-809C-67E35BAB3441}"/>
                  </a:ext>
                </a:extLst>
              </p:cNvPr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1997A09B-3218-78C6-A62D-317BF6CCF4CC}"/>
                  </a:ext>
                </a:extLst>
              </p:cNvPr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8BB78EC-E7F2-6C92-655D-75F0A7A849E8}"/>
                </a:ext>
              </a:extLst>
            </p:cNvPr>
            <p:cNvSpPr txBox="1"/>
            <p:nvPr/>
          </p:nvSpPr>
          <p:spPr>
            <a:xfrm>
              <a:off x="2060219" y="349451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魔法门之英雄无敌</a:t>
              </a:r>
            </a:p>
          </p:txBody>
        </p:sp>
      </p:grpSp>
      <p:pic>
        <p:nvPicPr>
          <p:cNvPr id="1026" name="Picture 2" descr="魔法门之英雄无敌6》元素之龙介绍:火焰之龙及水之龙-乐游网">
            <a:extLst>
              <a:ext uri="{FF2B5EF4-FFF2-40B4-BE49-F238E27FC236}">
                <a16:creationId xmlns:a16="http://schemas.microsoft.com/office/drawing/2014/main" id="{615732FB-8D7E-86EC-5C97-A0879CF8E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339" y="1488578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魔法门之英雄无敌Ⅵ - 抖音百科">
            <a:extLst>
              <a:ext uri="{FF2B5EF4-FFF2-40B4-BE49-F238E27FC236}">
                <a16:creationId xmlns:a16="http://schemas.microsoft.com/office/drawing/2014/main" id="{09BE2DD3-7BEC-3C8B-5511-732A5B38E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989" y="1050458"/>
            <a:ext cx="18764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兵种介绍#中立#凤凰#暗元素- 英雄无敌6 - 英雄世界">
            <a:extLst>
              <a:ext uri="{FF2B5EF4-FFF2-40B4-BE49-F238E27FC236}">
                <a16:creationId xmlns:a16="http://schemas.microsoft.com/office/drawing/2014/main" id="{056FE7BD-9133-F4DE-FCFC-F708B591C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08" y="1456864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7C0E9A-AD6E-578D-6541-BF797DD0921A}"/>
              </a:ext>
            </a:extLst>
          </p:cNvPr>
          <p:cNvSpPr txBox="1"/>
          <p:nvPr/>
        </p:nvSpPr>
        <p:spPr>
          <a:xfrm>
            <a:off x="2214062" y="3288803"/>
            <a:ext cx="24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Phoenix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6990BA-1073-4797-9172-0D671E01688F}"/>
              </a:ext>
            </a:extLst>
          </p:cNvPr>
          <p:cNvSpPr txBox="1"/>
          <p:nvPr/>
        </p:nvSpPr>
        <p:spPr>
          <a:xfrm>
            <a:off x="5392449" y="3288803"/>
            <a:ext cx="24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Dragon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595688-2AB4-C6E7-4ABB-96C274DECB46}"/>
              </a:ext>
            </a:extLst>
          </p:cNvPr>
          <p:cNvSpPr txBox="1"/>
          <p:nvPr/>
        </p:nvSpPr>
        <p:spPr>
          <a:xfrm>
            <a:off x="8392303" y="3486892"/>
            <a:ext cx="24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Angel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07E615-B8E0-41B3-4D19-88E3A4558F3C}"/>
              </a:ext>
            </a:extLst>
          </p:cNvPr>
          <p:cNvSpPr txBox="1"/>
          <p:nvPr/>
        </p:nvSpPr>
        <p:spPr>
          <a:xfrm>
            <a:off x="608804" y="1445341"/>
            <a:ext cx="10974392" cy="3486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500" dirty="0">
                <a:latin typeface="+mj-ea"/>
                <a:ea typeface="+mj-ea"/>
              </a:rPr>
              <a:t>怪：</a:t>
            </a:r>
            <a:endParaRPr lang="en-US" altLang="zh-CN" sz="2500" dirty="0">
              <a:latin typeface="+mj-ea"/>
              <a:ea typeface="+mj-ea"/>
            </a:endParaRP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zh-CN" sz="2500" dirty="0">
              <a:latin typeface="+mj-ea"/>
              <a:ea typeface="+mj-ea"/>
            </a:endParaRP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zh-CN" sz="2500" dirty="0">
              <a:latin typeface="+mj-ea"/>
              <a:ea typeface="+mj-ea"/>
            </a:endParaRP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zh-CN" sz="2500" dirty="0">
              <a:latin typeface="+mj-ea"/>
              <a:ea typeface="+mj-ea"/>
            </a:endParaRPr>
          </a:p>
          <a:p>
            <a:pPr marL="109728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defRPr/>
            </a:pPr>
            <a:endParaRPr lang="en-US" altLang="zh-CN" sz="2500" dirty="0">
              <a:latin typeface="+mj-ea"/>
              <a:ea typeface="+mj-ea"/>
            </a:endParaRP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500" dirty="0">
                <a:latin typeface="+mj-ea"/>
                <a:ea typeface="+mj-ea"/>
              </a:rPr>
              <a:t>怪之间能够相互攻击，攻击敌人和被攻击时都有相应的动作</a:t>
            </a:r>
            <a:endParaRPr lang="en-US" altLang="zh-CN" sz="2500" dirty="0">
              <a:latin typeface="+mj-ea"/>
              <a:ea typeface="+mj-ea"/>
            </a:endParaRP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500" dirty="0">
                <a:latin typeface="+mj-ea"/>
                <a:ea typeface="+mj-ea"/>
              </a:rPr>
              <a:t>编程实现</a:t>
            </a:r>
            <a:endParaRPr lang="en-US" altLang="zh-CN" sz="2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622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66C2F-F784-C0C6-31C4-E32C2E8CB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D4ECF55B-3221-8B92-4AC7-CE0818F2E0B0}"/>
              </a:ext>
            </a:extLst>
          </p:cNvPr>
          <p:cNvGrpSpPr/>
          <p:nvPr/>
        </p:nvGrpSpPr>
        <p:grpSpPr>
          <a:xfrm>
            <a:off x="-158751" y="255365"/>
            <a:ext cx="5686586" cy="788563"/>
            <a:chOff x="-158751" y="255365"/>
            <a:chExt cx="5686586" cy="78856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8617719-B97F-61BF-30E1-D73F8BEC9531}"/>
                </a:ext>
              </a:extLst>
            </p:cNvPr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8F9EA083-4C42-0101-62F5-507C1AA4D794}"/>
                  </a:ext>
                </a:extLst>
              </p:cNvPr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>
                  <a:extLst>
                    <a:ext uri="{FF2B5EF4-FFF2-40B4-BE49-F238E27FC236}">
                      <a16:creationId xmlns:a16="http://schemas.microsoft.com/office/drawing/2014/main" id="{F9AC0F5A-27C2-D590-352D-02C325ECEC26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884FA94F-9B31-7470-53AF-A7AAF854F3F8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060B88F-D20A-E053-AA32-B769A43A3064}"/>
                  </a:ext>
                </a:extLst>
              </p:cNvPr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C0D46669-068F-F32D-F417-BBF5E9464DF4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CDAD1310-2A5C-AF2F-5AEC-B4C7881E8BB8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09753A6F-5FDF-0181-809C-67E35BAB3441}"/>
                  </a:ext>
                </a:extLst>
              </p:cNvPr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1997A09B-3218-78C6-A62D-317BF6CCF4CC}"/>
                  </a:ext>
                </a:extLst>
              </p:cNvPr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8BB78EC-E7F2-6C92-655D-75F0A7A849E8}"/>
                </a:ext>
              </a:extLst>
            </p:cNvPr>
            <p:cNvSpPr txBox="1"/>
            <p:nvPr/>
          </p:nvSpPr>
          <p:spPr>
            <a:xfrm>
              <a:off x="2060219" y="349451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魔法门之英雄无敌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307E615-B8E0-41B3-4D19-88E3A4558F3C}"/>
              </a:ext>
            </a:extLst>
          </p:cNvPr>
          <p:cNvSpPr txBox="1"/>
          <p:nvPr/>
        </p:nvSpPr>
        <p:spPr>
          <a:xfrm>
            <a:off x="608804" y="1445341"/>
            <a:ext cx="10974392" cy="1503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600" b="1" dirty="0">
                <a:latin typeface="+mj-ea"/>
                <a:ea typeface="+mj-ea"/>
              </a:rPr>
              <a:t>基本思路</a:t>
            </a:r>
            <a:r>
              <a:rPr lang="en-US" altLang="zh-CN" sz="2600" b="1" dirty="0">
                <a:latin typeface="+mj-ea"/>
                <a:ea typeface="+mj-ea"/>
              </a:rPr>
              <a:t>1</a:t>
            </a:r>
            <a:r>
              <a:rPr lang="zh-CN" altLang="en-US" sz="2600" b="1" dirty="0">
                <a:latin typeface="+mj-ea"/>
                <a:ea typeface="+mj-ea"/>
              </a:rPr>
              <a:t>：</a:t>
            </a:r>
            <a:endParaRPr lang="en-US" altLang="zh-CN" sz="2600" b="1" dirty="0">
              <a:latin typeface="+mj-ea"/>
              <a:ea typeface="+mj-ea"/>
            </a:endParaRPr>
          </a:p>
          <a:p>
            <a:pPr marL="1481328" lvl="2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zh-CN" sz="2500" dirty="0">
              <a:latin typeface="+mj-ea"/>
              <a:ea typeface="+mj-ea"/>
            </a:endParaRPr>
          </a:p>
          <a:p>
            <a:pPr marL="1024128" lvl="1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zh-CN" sz="2500" dirty="0">
              <a:latin typeface="+mj-ea"/>
              <a:ea typeface="+mj-ea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144A60D-553C-B61E-EB8A-88678C3E118D}"/>
              </a:ext>
            </a:extLst>
          </p:cNvPr>
          <p:cNvSpPr/>
          <p:nvPr/>
        </p:nvSpPr>
        <p:spPr>
          <a:xfrm>
            <a:off x="4742121" y="2041451"/>
            <a:ext cx="3264195" cy="8080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Creature</a:t>
            </a:r>
            <a:endParaRPr lang="zh-CN" altLang="en-US" sz="2400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8930B01-BD38-5002-8716-89C30A3EFEC1}"/>
              </a:ext>
            </a:extLst>
          </p:cNvPr>
          <p:cNvSpPr/>
          <p:nvPr/>
        </p:nvSpPr>
        <p:spPr>
          <a:xfrm>
            <a:off x="2436421" y="4320363"/>
            <a:ext cx="1869765" cy="8080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Dragon</a:t>
            </a:r>
            <a:endParaRPr lang="zh-CN" altLang="en-US" sz="2400" b="1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4155383-3C5A-C108-BD91-C7DD40445441}"/>
              </a:ext>
            </a:extLst>
          </p:cNvPr>
          <p:cNvSpPr/>
          <p:nvPr/>
        </p:nvSpPr>
        <p:spPr>
          <a:xfrm>
            <a:off x="5133155" y="4320362"/>
            <a:ext cx="1869765" cy="8080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Phoenix</a:t>
            </a:r>
            <a:endParaRPr lang="zh-CN" altLang="en-US" sz="2400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655FE1C-CCA2-0BB3-9C7B-2D17404E40EA}"/>
              </a:ext>
            </a:extLst>
          </p:cNvPr>
          <p:cNvSpPr/>
          <p:nvPr/>
        </p:nvSpPr>
        <p:spPr>
          <a:xfrm>
            <a:off x="7829889" y="4320362"/>
            <a:ext cx="1869765" cy="8080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Angel</a:t>
            </a:r>
            <a:endParaRPr lang="zh-CN" altLang="en-US" sz="2400" b="1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40CA229-1943-2CD7-6023-BEAC41D0B9A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3371304" y="2849526"/>
            <a:ext cx="3002915" cy="147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C125FA6-5A22-D531-DBE9-EA78DF397FD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068038" y="2849526"/>
            <a:ext cx="306180" cy="147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F8347F-8D7E-45B2-9D36-4DCA517CC8DF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6374219" y="2849526"/>
            <a:ext cx="2390553" cy="147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31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66C2F-F784-C0C6-31C4-E32C2E8CB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D4ECF55B-3221-8B92-4AC7-CE0818F2E0B0}"/>
              </a:ext>
            </a:extLst>
          </p:cNvPr>
          <p:cNvGrpSpPr/>
          <p:nvPr/>
        </p:nvGrpSpPr>
        <p:grpSpPr>
          <a:xfrm>
            <a:off x="-158751" y="255365"/>
            <a:ext cx="5686586" cy="788563"/>
            <a:chOff x="-158751" y="255365"/>
            <a:chExt cx="5686586" cy="78856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8617719-B97F-61BF-30E1-D73F8BEC9531}"/>
                </a:ext>
              </a:extLst>
            </p:cNvPr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8F9EA083-4C42-0101-62F5-507C1AA4D794}"/>
                  </a:ext>
                </a:extLst>
              </p:cNvPr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>
                  <a:extLst>
                    <a:ext uri="{FF2B5EF4-FFF2-40B4-BE49-F238E27FC236}">
                      <a16:creationId xmlns:a16="http://schemas.microsoft.com/office/drawing/2014/main" id="{F9AC0F5A-27C2-D590-352D-02C325ECEC26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884FA94F-9B31-7470-53AF-A7AAF854F3F8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060B88F-D20A-E053-AA32-B769A43A3064}"/>
                  </a:ext>
                </a:extLst>
              </p:cNvPr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C0D46669-068F-F32D-F417-BBF5E9464DF4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CDAD1310-2A5C-AF2F-5AEC-B4C7881E8BB8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09753A6F-5FDF-0181-809C-67E35BAB3441}"/>
                  </a:ext>
                </a:extLst>
              </p:cNvPr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1997A09B-3218-78C6-A62D-317BF6CCF4CC}"/>
                  </a:ext>
                </a:extLst>
              </p:cNvPr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8BB78EC-E7F2-6C92-655D-75F0A7A849E8}"/>
                </a:ext>
              </a:extLst>
            </p:cNvPr>
            <p:cNvSpPr txBox="1"/>
            <p:nvPr/>
          </p:nvSpPr>
          <p:spPr>
            <a:xfrm>
              <a:off x="2060219" y="349451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魔法门之英雄无敌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307E615-B8E0-41B3-4D19-88E3A4558F3C}"/>
              </a:ext>
            </a:extLst>
          </p:cNvPr>
          <p:cNvSpPr txBox="1"/>
          <p:nvPr/>
        </p:nvSpPr>
        <p:spPr>
          <a:xfrm>
            <a:off x="608804" y="1445341"/>
            <a:ext cx="10974392" cy="5155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600" b="1" dirty="0">
                <a:latin typeface="+mj-ea"/>
                <a:ea typeface="+mj-ea"/>
              </a:rPr>
              <a:t>基本思路</a:t>
            </a:r>
            <a:r>
              <a:rPr lang="en-US" altLang="zh-CN" sz="2600" b="1" dirty="0">
                <a:latin typeface="+mj-ea"/>
                <a:ea typeface="+mj-ea"/>
              </a:rPr>
              <a:t>2</a:t>
            </a:r>
            <a:r>
              <a:rPr lang="zh-CN" altLang="en-US" sz="2600" b="1" dirty="0">
                <a:latin typeface="+mj-ea"/>
                <a:ea typeface="+mj-ea"/>
              </a:rPr>
              <a:t>：</a:t>
            </a:r>
            <a:endParaRPr lang="en-US" altLang="zh-CN" sz="2600" b="1" dirty="0">
              <a:latin typeface="+mj-ea"/>
              <a:ea typeface="+mj-ea"/>
            </a:endParaRPr>
          </a:p>
          <a:p>
            <a:pPr marL="1024128" lvl="1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500" dirty="0">
                <a:latin typeface="+mj-ea"/>
                <a:ea typeface="+mj-ea"/>
              </a:rPr>
              <a:t>为每个怪物类编写 </a:t>
            </a:r>
            <a:r>
              <a:rPr lang="en-US" altLang="zh-CN" sz="2500" dirty="0">
                <a:latin typeface="+mj-ea"/>
                <a:ea typeface="+mj-ea"/>
              </a:rPr>
              <a:t>Attack,</a:t>
            </a:r>
            <a:r>
              <a:rPr lang="zh-CN" altLang="en-US" sz="2500" dirty="0">
                <a:latin typeface="+mj-ea"/>
                <a:ea typeface="+mj-ea"/>
              </a:rPr>
              <a:t> </a:t>
            </a:r>
            <a:r>
              <a:rPr lang="en-US" altLang="zh-CN" sz="2500" dirty="0" err="1">
                <a:latin typeface="+mj-ea"/>
                <a:ea typeface="+mj-ea"/>
              </a:rPr>
              <a:t>FightBack</a:t>
            </a:r>
            <a:r>
              <a:rPr lang="en-US" altLang="zh-CN" sz="2500" dirty="0">
                <a:latin typeface="+mj-ea"/>
                <a:ea typeface="+mj-ea"/>
              </a:rPr>
              <a:t>,</a:t>
            </a:r>
            <a:r>
              <a:rPr lang="zh-CN" altLang="en-US" sz="2500" dirty="0">
                <a:latin typeface="+mj-ea"/>
                <a:ea typeface="+mj-ea"/>
              </a:rPr>
              <a:t> </a:t>
            </a:r>
            <a:r>
              <a:rPr lang="en-US" altLang="zh-CN" sz="2500" dirty="0" err="1">
                <a:latin typeface="+mj-ea"/>
                <a:ea typeface="+mj-ea"/>
              </a:rPr>
              <a:t>Hurted</a:t>
            </a:r>
            <a:r>
              <a:rPr lang="en-US" altLang="zh-CN" sz="2500" dirty="0">
                <a:latin typeface="+mj-ea"/>
                <a:ea typeface="+mj-ea"/>
              </a:rPr>
              <a:t> </a:t>
            </a:r>
            <a:r>
              <a:rPr lang="zh-CN" altLang="en-US" sz="2500" dirty="0">
                <a:latin typeface="+mj-ea"/>
                <a:ea typeface="+mj-ea"/>
              </a:rPr>
              <a:t>三个成员函数</a:t>
            </a:r>
            <a:endParaRPr lang="en-US" altLang="zh-CN" sz="2500" dirty="0">
              <a:latin typeface="+mj-ea"/>
              <a:ea typeface="+mj-ea"/>
            </a:endParaRPr>
          </a:p>
          <a:p>
            <a:pPr marL="1481328" lvl="2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Attack: </a:t>
            </a:r>
            <a:r>
              <a:rPr lang="zh-CN" altLang="en-US" sz="2400" dirty="0"/>
              <a:t>表现攻击动作、攻击目标怪，并调用</a:t>
            </a:r>
            <a:r>
              <a:rPr lang="en-US" altLang="zh-CN" sz="2400" dirty="0" err="1"/>
              <a:t>Hurted</a:t>
            </a:r>
            <a:r>
              <a:rPr lang="zh-CN" altLang="en-US" sz="2400" dirty="0"/>
              <a:t>函数，来减少目标怪的生命值，同时也调用目标怪的</a:t>
            </a:r>
            <a:r>
              <a:rPr lang="en-US" altLang="zh-CN" sz="2400" dirty="0" err="1"/>
              <a:t>FightBack</a:t>
            </a:r>
            <a:r>
              <a:rPr lang="zh-CN" altLang="en-US" sz="2400" dirty="0"/>
              <a:t>函数，因为也遭受了目标怪的反击。</a:t>
            </a:r>
            <a:endParaRPr lang="en-US" altLang="zh-CN" sz="2400" dirty="0"/>
          </a:p>
          <a:p>
            <a:pPr marL="1481328" lvl="2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Fightback: </a:t>
            </a:r>
            <a:r>
              <a:rPr lang="zh-CN" altLang="en-US" sz="2400" dirty="0"/>
              <a:t>目标怪表现反击动作，并调用被反击怪的</a:t>
            </a:r>
            <a:r>
              <a:rPr lang="en-US" altLang="zh-CN" sz="2400" dirty="0" err="1"/>
              <a:t>Hurted</a:t>
            </a:r>
            <a:r>
              <a:rPr lang="zh-CN" altLang="en-US" sz="2400" dirty="0"/>
              <a:t>函数，使被反击怪受伤。</a:t>
            </a:r>
            <a:endParaRPr lang="en-US" altLang="zh-CN" sz="2400" dirty="0"/>
          </a:p>
          <a:p>
            <a:pPr marL="1481328" lvl="2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err="1">
                <a:solidFill>
                  <a:schemeClr val="accent3">
                    <a:lumMod val="75000"/>
                  </a:schemeClr>
                </a:solidFill>
              </a:rPr>
              <a:t>Hurted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zh-CN" altLang="en-US" sz="2400" dirty="0"/>
              <a:t>较少自身生命值，并表现受伤动作。</a:t>
            </a:r>
            <a:endParaRPr lang="en-US" altLang="zh-CN" sz="2400" dirty="0"/>
          </a:p>
          <a:p>
            <a:pPr marL="1481328" lvl="2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zh-CN" altLang="en-US" sz="2400" dirty="0"/>
          </a:p>
          <a:p>
            <a:pPr marL="1481328" lvl="2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zh-CN" sz="2500" dirty="0">
              <a:latin typeface="+mj-ea"/>
              <a:ea typeface="+mj-ea"/>
            </a:endParaRPr>
          </a:p>
          <a:p>
            <a:pPr marL="1024128" lvl="1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zh-CN" sz="2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175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2FF17-DA37-782E-95B4-B39470307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74A281-E618-4022-2161-DFB4AFBDAFA7}"/>
              </a:ext>
            </a:extLst>
          </p:cNvPr>
          <p:cNvGrpSpPr/>
          <p:nvPr/>
        </p:nvGrpSpPr>
        <p:grpSpPr>
          <a:xfrm>
            <a:off x="-158751" y="255365"/>
            <a:ext cx="5686586" cy="788563"/>
            <a:chOff x="-158751" y="255365"/>
            <a:chExt cx="5686586" cy="78856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3FB8180-C0A3-F935-364A-ADA65BB4D7FA}"/>
                </a:ext>
              </a:extLst>
            </p:cNvPr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67827B4-37C6-AFE9-0AA1-5B6DBB702C77}"/>
                  </a:ext>
                </a:extLst>
              </p:cNvPr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>
                  <a:extLst>
                    <a:ext uri="{FF2B5EF4-FFF2-40B4-BE49-F238E27FC236}">
                      <a16:creationId xmlns:a16="http://schemas.microsoft.com/office/drawing/2014/main" id="{856534A9-AA8A-C919-3C1C-4E2DF1A2D83A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985BE80F-46F9-4466-9726-C032AC05FE0B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B887A8CB-4315-DB8A-A312-DE3B104432C9}"/>
                  </a:ext>
                </a:extLst>
              </p:cNvPr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C6850466-87F1-1BE7-84F2-5147BF8D3BAB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833C176E-B072-DBAE-E5D3-72171E8B4F51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98A299F6-3C94-E310-D41E-CD83C3EBA4FD}"/>
                  </a:ext>
                </a:extLst>
              </p:cNvPr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2FEBEA62-BA64-A590-DEB5-A5FD33543251}"/>
                  </a:ext>
                </a:extLst>
              </p:cNvPr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2EE1562-43F0-B657-6147-0996F4889FCF}"/>
                </a:ext>
              </a:extLst>
            </p:cNvPr>
            <p:cNvSpPr txBox="1"/>
            <p:nvPr/>
          </p:nvSpPr>
          <p:spPr>
            <a:xfrm>
              <a:off x="2060219" y="349451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非多态的实现方法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1452ECF-2AE4-5F66-34C4-55F3B4E9CA22}"/>
              </a:ext>
            </a:extLst>
          </p:cNvPr>
          <p:cNvSpPr txBox="1"/>
          <p:nvPr/>
        </p:nvSpPr>
        <p:spPr>
          <a:xfrm>
            <a:off x="542695" y="1318033"/>
            <a:ext cx="51138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class Creature {</a:t>
            </a:r>
          </a:p>
          <a:p>
            <a:r>
              <a:rPr lang="en-US" altLang="zh-CN" sz="1900" dirty="0"/>
              <a:t>protected:</a:t>
            </a:r>
          </a:p>
          <a:p>
            <a:r>
              <a:rPr lang="en-US" altLang="zh-CN" sz="1900" dirty="0"/>
              <a:t>	int </a:t>
            </a:r>
            <a:r>
              <a:rPr lang="en-US" altLang="zh-CN" sz="1900" dirty="0" err="1"/>
              <a:t>attackPower</a:t>
            </a:r>
            <a:r>
              <a:rPr lang="en-US" altLang="zh-CN" sz="1900" dirty="0"/>
              <a:t>;</a:t>
            </a:r>
          </a:p>
          <a:p>
            <a:r>
              <a:rPr lang="en-US" altLang="zh-CN" sz="1900" dirty="0"/>
              <a:t>	int </a:t>
            </a:r>
            <a:r>
              <a:rPr lang="en-US" altLang="zh-CN" sz="1900" dirty="0" err="1"/>
              <a:t>lifeValue</a:t>
            </a:r>
            <a:r>
              <a:rPr lang="en-US" altLang="zh-CN" sz="1900" dirty="0"/>
              <a:t>;</a:t>
            </a:r>
          </a:p>
          <a:p>
            <a:r>
              <a:rPr lang="en-US" altLang="zh-CN" sz="1900" dirty="0"/>
              <a:t>};</a:t>
            </a:r>
          </a:p>
          <a:p>
            <a:endParaRPr lang="en-US" altLang="zh-CN" sz="1900" dirty="0"/>
          </a:p>
          <a:p>
            <a:r>
              <a:rPr lang="en-US" altLang="zh-CN" sz="1900" dirty="0"/>
              <a:t>class Dragon : public Creature {</a:t>
            </a:r>
          </a:p>
          <a:p>
            <a:r>
              <a:rPr lang="en-US" altLang="zh-CN" sz="1900" dirty="0"/>
              <a:t>public:</a:t>
            </a:r>
          </a:p>
          <a:p>
            <a:r>
              <a:rPr lang="en-US" altLang="zh-CN" sz="1900" dirty="0"/>
              <a:t>	void Attack(Angel* </a:t>
            </a:r>
            <a:r>
              <a:rPr lang="en-US" altLang="zh-CN" sz="1900" dirty="0" err="1"/>
              <a:t>pAngle</a:t>
            </a:r>
            <a:r>
              <a:rPr lang="en-US" altLang="zh-CN" sz="1900" dirty="0"/>
              <a:t>) {</a:t>
            </a:r>
          </a:p>
          <a:p>
            <a:r>
              <a:rPr lang="en-US" altLang="zh-CN" sz="1900" dirty="0"/>
              <a:t>		</a:t>
            </a:r>
            <a:r>
              <a:rPr lang="en-US" altLang="zh-CN" sz="1900" dirty="0" err="1"/>
              <a:t>pAngle</a:t>
            </a:r>
            <a:r>
              <a:rPr lang="en-US" altLang="zh-CN" sz="1900" dirty="0"/>
              <a:t> -&gt; </a:t>
            </a:r>
            <a:r>
              <a:rPr lang="en-US" altLang="zh-CN" sz="1900" dirty="0" err="1"/>
              <a:t>Hurted</a:t>
            </a:r>
            <a:r>
              <a:rPr lang="en-US" altLang="zh-CN" sz="1900" dirty="0"/>
              <a:t>(</a:t>
            </a:r>
            <a:r>
              <a:rPr lang="en-US" altLang="zh-CN" sz="1900" dirty="0" err="1"/>
              <a:t>attackPower</a:t>
            </a:r>
            <a:r>
              <a:rPr lang="en-US" altLang="zh-CN" sz="1900" dirty="0"/>
              <a:t>);</a:t>
            </a:r>
          </a:p>
          <a:p>
            <a:r>
              <a:rPr lang="en-US" altLang="zh-CN" sz="1900" dirty="0"/>
              <a:t>		</a:t>
            </a:r>
            <a:r>
              <a:rPr lang="en-US" altLang="zh-CN" sz="1900" dirty="0" err="1"/>
              <a:t>pAngle</a:t>
            </a:r>
            <a:r>
              <a:rPr lang="en-US" altLang="zh-CN" sz="1900" dirty="0"/>
              <a:t> -&gt; </a:t>
            </a:r>
            <a:r>
              <a:rPr lang="en-US" altLang="zh-CN" sz="1900" dirty="0" err="1"/>
              <a:t>FightBack</a:t>
            </a:r>
            <a:r>
              <a:rPr lang="en-US" altLang="zh-CN" sz="1900" dirty="0"/>
              <a:t>(this);</a:t>
            </a:r>
          </a:p>
          <a:p>
            <a:r>
              <a:rPr lang="en-US" altLang="zh-CN" sz="1900" dirty="0"/>
              <a:t>	}</a:t>
            </a:r>
          </a:p>
          <a:p>
            <a:r>
              <a:rPr lang="en-US" altLang="zh-CN" sz="1900" dirty="0"/>
              <a:t>	void Attack(Phoenix* </a:t>
            </a:r>
            <a:r>
              <a:rPr lang="en-US" altLang="zh-CN" sz="1900" dirty="0" err="1"/>
              <a:t>pPhoneix</a:t>
            </a:r>
            <a:r>
              <a:rPr lang="en-US" altLang="zh-CN" sz="1900" dirty="0"/>
              <a:t>) {</a:t>
            </a:r>
          </a:p>
          <a:p>
            <a:r>
              <a:rPr lang="en-US" altLang="zh-CN" sz="1900" dirty="0"/>
              <a:t>		</a:t>
            </a:r>
            <a:r>
              <a:rPr lang="en-US" altLang="zh-CN" sz="1900" dirty="0" err="1"/>
              <a:t>pPhoneix</a:t>
            </a:r>
            <a:r>
              <a:rPr lang="en-US" altLang="zh-CN" sz="1900" dirty="0"/>
              <a:t> -&gt; </a:t>
            </a:r>
            <a:r>
              <a:rPr lang="en-US" altLang="zh-CN" sz="1900" dirty="0" err="1"/>
              <a:t>Hurted</a:t>
            </a:r>
            <a:r>
              <a:rPr lang="en-US" altLang="zh-CN" sz="1900" dirty="0"/>
              <a:t>(</a:t>
            </a:r>
            <a:r>
              <a:rPr lang="en-US" altLang="zh-CN" sz="1900" dirty="0" err="1"/>
              <a:t>attackPower</a:t>
            </a:r>
            <a:r>
              <a:rPr lang="en-US" altLang="zh-CN" sz="1900" dirty="0"/>
              <a:t>);</a:t>
            </a:r>
          </a:p>
          <a:p>
            <a:r>
              <a:rPr lang="en-US" altLang="zh-CN" sz="1900" dirty="0"/>
              <a:t>		</a:t>
            </a:r>
            <a:r>
              <a:rPr lang="en-US" altLang="zh-CN" sz="1900" dirty="0" err="1"/>
              <a:t>pPhoneix</a:t>
            </a:r>
            <a:r>
              <a:rPr lang="en-US" altLang="zh-CN" sz="1900" dirty="0"/>
              <a:t> -&gt; </a:t>
            </a:r>
            <a:r>
              <a:rPr lang="en-US" altLang="zh-CN" sz="1900" dirty="0" err="1"/>
              <a:t>FightBack</a:t>
            </a:r>
            <a:r>
              <a:rPr lang="en-US" altLang="zh-CN" sz="1900" dirty="0"/>
              <a:t>(this);</a:t>
            </a:r>
          </a:p>
          <a:p>
            <a:r>
              <a:rPr lang="en-US" altLang="zh-CN" sz="1900" dirty="0"/>
              <a:t>	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571719-2F48-A8DB-F8D0-1B0C818A3C70}"/>
              </a:ext>
            </a:extLst>
          </p:cNvPr>
          <p:cNvSpPr txBox="1"/>
          <p:nvPr/>
        </p:nvSpPr>
        <p:spPr>
          <a:xfrm>
            <a:off x="6290931" y="1354721"/>
            <a:ext cx="566317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	void </a:t>
            </a:r>
            <a:r>
              <a:rPr lang="en-US" altLang="zh-CN" sz="1900" dirty="0" err="1"/>
              <a:t>Hurted</a:t>
            </a:r>
            <a:r>
              <a:rPr lang="en-US" altLang="zh-CN" sz="1900" dirty="0"/>
              <a:t>(int </a:t>
            </a:r>
            <a:r>
              <a:rPr lang="en-US" altLang="zh-CN" sz="1900" dirty="0" err="1"/>
              <a:t>attackPower</a:t>
            </a:r>
            <a:r>
              <a:rPr lang="en-US" altLang="zh-CN" sz="1900" dirty="0"/>
              <a:t>) {</a:t>
            </a:r>
          </a:p>
          <a:p>
            <a:r>
              <a:rPr lang="en-US" altLang="zh-CN" sz="1900" dirty="0"/>
              <a:t>		</a:t>
            </a:r>
            <a:r>
              <a:rPr lang="en-US" altLang="zh-CN" sz="1900" dirty="0" err="1"/>
              <a:t>lifeValue</a:t>
            </a:r>
            <a:r>
              <a:rPr lang="en-US" altLang="zh-CN" sz="1900" dirty="0"/>
              <a:t> -= </a:t>
            </a:r>
            <a:r>
              <a:rPr lang="en-US" altLang="zh-CN" sz="1900" dirty="0" err="1"/>
              <a:t>attackPower</a:t>
            </a:r>
            <a:r>
              <a:rPr lang="en-US" altLang="zh-CN" sz="1900" dirty="0"/>
              <a:t>;</a:t>
            </a:r>
          </a:p>
          <a:p>
            <a:r>
              <a:rPr lang="en-US" altLang="zh-CN" sz="1900" dirty="0"/>
              <a:t>	}</a:t>
            </a:r>
          </a:p>
          <a:p>
            <a:r>
              <a:rPr lang="en-US" altLang="zh-CN" sz="1900" dirty="0"/>
              <a:t>	void </a:t>
            </a:r>
            <a:r>
              <a:rPr lang="en-US" altLang="zh-CN" sz="1900" dirty="0" err="1"/>
              <a:t>FightBack</a:t>
            </a:r>
            <a:r>
              <a:rPr lang="en-US" altLang="zh-CN" sz="1900" dirty="0"/>
              <a:t>(Angel* </a:t>
            </a:r>
            <a:r>
              <a:rPr lang="en-US" altLang="zh-CN" sz="1900" dirty="0" err="1"/>
              <a:t>pAngle</a:t>
            </a:r>
            <a:r>
              <a:rPr lang="en-US" altLang="zh-CN" sz="1900" dirty="0"/>
              <a:t>) {</a:t>
            </a:r>
          </a:p>
          <a:p>
            <a:r>
              <a:rPr lang="en-US" altLang="zh-CN" sz="1900" dirty="0"/>
              <a:t>		</a:t>
            </a:r>
            <a:r>
              <a:rPr lang="en-US" altLang="zh-CN" sz="1900" dirty="0" err="1"/>
              <a:t>pAngle</a:t>
            </a:r>
            <a:r>
              <a:rPr lang="en-US" altLang="zh-CN" sz="1900" dirty="0"/>
              <a:t> -&gt; </a:t>
            </a:r>
            <a:r>
              <a:rPr lang="en-US" altLang="zh-CN" sz="1900" dirty="0" err="1"/>
              <a:t>Hurted</a:t>
            </a:r>
            <a:r>
              <a:rPr lang="en-US" altLang="zh-CN" sz="1900" dirty="0"/>
              <a:t>(</a:t>
            </a:r>
            <a:r>
              <a:rPr lang="en-US" altLang="zh-CN" sz="1900" dirty="0" err="1"/>
              <a:t>attackPower</a:t>
            </a:r>
            <a:r>
              <a:rPr lang="en-US" altLang="zh-CN" sz="1900" dirty="0"/>
              <a:t>/2);</a:t>
            </a:r>
          </a:p>
          <a:p>
            <a:r>
              <a:rPr lang="en-US" altLang="zh-CN" sz="1900" dirty="0"/>
              <a:t>	}</a:t>
            </a:r>
          </a:p>
          <a:p>
            <a:r>
              <a:rPr lang="en-US" altLang="zh-CN" sz="1900" dirty="0"/>
              <a:t>	void </a:t>
            </a:r>
            <a:r>
              <a:rPr lang="en-US" altLang="zh-CN" sz="1900" dirty="0" err="1"/>
              <a:t>FightBack</a:t>
            </a:r>
            <a:r>
              <a:rPr lang="en-US" altLang="zh-CN" sz="1900" dirty="0"/>
              <a:t>(</a:t>
            </a:r>
            <a:r>
              <a:rPr lang="en-US" altLang="zh-CN" sz="1900" dirty="0" err="1"/>
              <a:t>Phoneix</a:t>
            </a:r>
            <a:r>
              <a:rPr lang="en-US" altLang="zh-CN" sz="1900" dirty="0"/>
              <a:t>* </a:t>
            </a:r>
            <a:r>
              <a:rPr lang="en-US" altLang="zh-CN" sz="1900" dirty="0" err="1"/>
              <a:t>pPhoneix</a:t>
            </a:r>
            <a:r>
              <a:rPr lang="en-US" altLang="zh-CN" sz="1900" dirty="0"/>
              <a:t>) {</a:t>
            </a:r>
          </a:p>
          <a:p>
            <a:r>
              <a:rPr lang="en-US" altLang="zh-CN" sz="1900" dirty="0"/>
              <a:t>		 </a:t>
            </a:r>
            <a:r>
              <a:rPr lang="en-US" altLang="zh-CN" sz="1900" dirty="0" err="1"/>
              <a:t>pPhoneix</a:t>
            </a:r>
            <a:r>
              <a:rPr lang="en-US" altLang="zh-CN" sz="1900" dirty="0"/>
              <a:t> -&gt; </a:t>
            </a:r>
            <a:r>
              <a:rPr lang="en-US" altLang="zh-CN" sz="1900" dirty="0" err="1"/>
              <a:t>Hurted</a:t>
            </a:r>
            <a:r>
              <a:rPr lang="en-US" altLang="zh-CN" sz="1900" dirty="0"/>
              <a:t>(</a:t>
            </a:r>
            <a:r>
              <a:rPr lang="en-US" altLang="zh-CN" sz="1900" dirty="0" err="1"/>
              <a:t>attackPower</a:t>
            </a:r>
            <a:r>
              <a:rPr lang="en-US" altLang="zh-CN" sz="1900" dirty="0"/>
              <a:t>/2)</a:t>
            </a:r>
          </a:p>
          <a:p>
            <a:r>
              <a:rPr lang="en-US" altLang="zh-CN" sz="1900" dirty="0"/>
              <a:t>	}</a:t>
            </a:r>
          </a:p>
          <a:p>
            <a:r>
              <a:rPr lang="en-US" altLang="zh-CN" sz="1900" dirty="0"/>
              <a:t>}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9CDD7BC-0E59-2AE1-D917-A73904BF2ABD}"/>
              </a:ext>
            </a:extLst>
          </p:cNvPr>
          <p:cNvCxnSpPr>
            <a:cxnSpLocks/>
          </p:cNvCxnSpPr>
          <p:nvPr/>
        </p:nvCxnSpPr>
        <p:spPr>
          <a:xfrm>
            <a:off x="5901070" y="1477930"/>
            <a:ext cx="0" cy="476338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0EC8A38-7DFA-1B94-7696-A494C6547EDC}"/>
              </a:ext>
            </a:extLst>
          </p:cNvPr>
          <p:cNvSpPr txBox="1"/>
          <p:nvPr/>
        </p:nvSpPr>
        <p:spPr>
          <a:xfrm>
            <a:off x="6290931" y="4478654"/>
            <a:ext cx="5358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accent3">
                    <a:lumMod val="75000"/>
                  </a:schemeClr>
                </a:solidFill>
              </a:rPr>
              <a:t>有</a:t>
            </a:r>
            <a:r>
              <a:rPr lang="en-US" altLang="zh-CN" sz="2200" dirty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zh-CN" altLang="en-US" sz="2200" dirty="0">
                <a:solidFill>
                  <a:schemeClr val="accent3">
                    <a:lumMod val="75000"/>
                  </a:schemeClr>
                </a:solidFill>
              </a:rPr>
              <a:t>种怪，</a:t>
            </a:r>
            <a:r>
              <a:rPr lang="en-US" altLang="zh-CN" sz="2200" dirty="0">
                <a:solidFill>
                  <a:schemeClr val="accent3">
                    <a:lumMod val="75000"/>
                  </a:schemeClr>
                </a:solidFill>
              </a:rPr>
              <a:t>Dragon</a:t>
            </a:r>
            <a:r>
              <a:rPr lang="zh-CN" altLang="en-US" sz="2200" dirty="0">
                <a:solidFill>
                  <a:schemeClr val="accent3">
                    <a:lumMod val="75000"/>
                  </a:schemeClr>
                </a:solidFill>
              </a:rPr>
              <a:t>类种就会有</a:t>
            </a:r>
            <a:r>
              <a:rPr lang="en-US" altLang="zh-CN" sz="2200" dirty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zh-CN" altLang="en-US" sz="2200" dirty="0">
                <a:solidFill>
                  <a:schemeClr val="accent3">
                    <a:lumMod val="75000"/>
                  </a:schemeClr>
                </a:solidFill>
              </a:rPr>
              <a:t>个</a:t>
            </a:r>
            <a:r>
              <a:rPr lang="en-US" altLang="zh-CN" sz="2200" dirty="0">
                <a:solidFill>
                  <a:schemeClr val="accent3">
                    <a:lumMod val="75000"/>
                  </a:schemeClr>
                </a:solidFill>
              </a:rPr>
              <a:t>Attack</a:t>
            </a:r>
            <a:r>
              <a:rPr lang="zh-CN" altLang="en-US" sz="2200" dirty="0">
                <a:solidFill>
                  <a:schemeClr val="accent3">
                    <a:lumMod val="75000"/>
                  </a:schemeClr>
                </a:solidFill>
              </a:rPr>
              <a:t>和</a:t>
            </a:r>
            <a:r>
              <a:rPr lang="en-US" altLang="zh-CN" sz="2200" dirty="0" err="1">
                <a:solidFill>
                  <a:schemeClr val="accent3">
                    <a:lumMod val="75000"/>
                  </a:schemeClr>
                </a:solidFill>
              </a:rPr>
              <a:t>FightBack</a:t>
            </a:r>
            <a:r>
              <a:rPr lang="zh-CN" altLang="en-US" sz="2200" dirty="0">
                <a:solidFill>
                  <a:schemeClr val="accent3">
                    <a:lumMod val="75000"/>
                  </a:schemeClr>
                </a:solidFill>
              </a:rPr>
              <a:t>函数；其他类也是如此</a:t>
            </a:r>
            <a:r>
              <a:rPr lang="en-US" altLang="zh-CN" sz="2200" dirty="0">
                <a:solidFill>
                  <a:schemeClr val="accent3">
                    <a:lumMod val="75000"/>
                  </a:schemeClr>
                </a:solidFill>
              </a:rPr>
              <a:t>……</a:t>
            </a:r>
            <a:endParaRPr lang="zh-CN" altLang="en-US" sz="2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72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2FF17-DA37-782E-95B4-B39470307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74A281-E618-4022-2161-DFB4AFBDAFA7}"/>
              </a:ext>
            </a:extLst>
          </p:cNvPr>
          <p:cNvGrpSpPr/>
          <p:nvPr/>
        </p:nvGrpSpPr>
        <p:grpSpPr>
          <a:xfrm>
            <a:off x="-158751" y="255365"/>
            <a:ext cx="6507323" cy="788563"/>
            <a:chOff x="-158751" y="255365"/>
            <a:chExt cx="6507323" cy="78856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3FB8180-C0A3-F935-364A-ADA65BB4D7FA}"/>
                </a:ext>
              </a:extLst>
            </p:cNvPr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67827B4-37C6-AFE9-0AA1-5B6DBB702C77}"/>
                  </a:ext>
                </a:extLst>
              </p:cNvPr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>
                  <a:extLst>
                    <a:ext uri="{FF2B5EF4-FFF2-40B4-BE49-F238E27FC236}">
                      <a16:creationId xmlns:a16="http://schemas.microsoft.com/office/drawing/2014/main" id="{856534A9-AA8A-C919-3C1C-4E2DF1A2D83A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985BE80F-46F9-4466-9726-C032AC05FE0B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B887A8CB-4315-DB8A-A312-DE3B104432C9}"/>
                  </a:ext>
                </a:extLst>
              </p:cNvPr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C6850466-87F1-1BE7-84F2-5147BF8D3BAB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833C176E-B072-DBAE-E5D3-72171E8B4F51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98A299F6-3C94-E310-D41E-CD83C3EBA4FD}"/>
                  </a:ext>
                </a:extLst>
              </p:cNvPr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2FEBEA62-BA64-A590-DEB5-A5FD33543251}"/>
                  </a:ext>
                </a:extLst>
              </p:cNvPr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2EE1562-43F0-B657-6147-0996F4889FCF}"/>
                </a:ext>
              </a:extLst>
            </p:cNvPr>
            <p:cNvSpPr txBox="1"/>
            <p:nvPr/>
          </p:nvSpPr>
          <p:spPr>
            <a:xfrm>
              <a:off x="2060219" y="349451"/>
              <a:ext cx="42883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非多态实现方法的缺点</a:t>
              </a:r>
            </a:p>
          </p:txBody>
        </p:sp>
      </p:grpSp>
      <p:pic>
        <p:nvPicPr>
          <p:cNvPr id="4" name="Picture 8" descr="英雄无敌战争纪元雷鸟图鉴介绍_英雄无敌战争纪元雷鸟属性技能_3DM手游">
            <a:extLst>
              <a:ext uri="{FF2B5EF4-FFF2-40B4-BE49-F238E27FC236}">
                <a16:creationId xmlns:a16="http://schemas.microsoft.com/office/drawing/2014/main" id="{291481DE-3025-DBD1-38AD-C82A54F5E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395" y="208329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2B8FF39-E582-642C-5148-246992C513FD}"/>
              </a:ext>
            </a:extLst>
          </p:cNvPr>
          <p:cNvSpPr txBox="1"/>
          <p:nvPr/>
        </p:nvSpPr>
        <p:spPr>
          <a:xfrm>
            <a:off x="608804" y="1445341"/>
            <a:ext cx="10974392" cy="397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500" dirty="0">
                <a:latin typeface="+mj-ea"/>
                <a:ea typeface="+mj-ea"/>
              </a:rPr>
              <a:t>游戏版本升级时，要增加新的怪</a:t>
            </a:r>
            <a:r>
              <a:rPr lang="en-US" altLang="zh-CN" sz="2500" dirty="0">
                <a:latin typeface="+mj-ea"/>
                <a:ea typeface="+mj-ea"/>
              </a:rPr>
              <a:t>——</a:t>
            </a:r>
            <a:r>
              <a:rPr lang="zh-CN" altLang="en-US" sz="2500" dirty="0">
                <a:latin typeface="+mj-ea"/>
                <a:ea typeface="+mj-ea"/>
              </a:rPr>
              <a:t>雷鸟</a:t>
            </a:r>
            <a:r>
              <a:rPr lang="en-US" altLang="zh-CN" sz="2500" dirty="0">
                <a:latin typeface="+mj-ea"/>
                <a:ea typeface="+mj-ea"/>
              </a:rPr>
              <a:t>(Thunderbird)</a:t>
            </a: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zh-CN" sz="2500" dirty="0">
              <a:latin typeface="+mj-ea"/>
              <a:ea typeface="+mj-ea"/>
            </a:endParaRP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zh-CN" sz="2500" dirty="0">
              <a:latin typeface="+mj-ea"/>
              <a:ea typeface="+mj-ea"/>
            </a:endParaRP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zh-CN" sz="2500" dirty="0">
              <a:latin typeface="+mj-ea"/>
              <a:ea typeface="+mj-ea"/>
            </a:endParaRP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zh-CN" sz="2500" dirty="0">
              <a:latin typeface="+mj-ea"/>
              <a:ea typeface="+mj-ea"/>
            </a:endParaRPr>
          </a:p>
          <a:p>
            <a:pPr marL="566928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500" dirty="0">
                <a:latin typeface="+mj-ea"/>
                <a:ea typeface="+mj-ea"/>
              </a:rPr>
              <a:t>除了需要编写新类</a:t>
            </a:r>
            <a:r>
              <a:rPr lang="en-US" altLang="zh-CN" sz="2500" dirty="0">
                <a:latin typeface="+mj-ea"/>
                <a:ea typeface="+mj-ea"/>
              </a:rPr>
              <a:t>Thunderbird </a:t>
            </a:r>
            <a:r>
              <a:rPr lang="zh-CN" altLang="en-US" sz="2500" dirty="0">
                <a:latin typeface="+mj-ea"/>
                <a:ea typeface="+mj-ea"/>
              </a:rPr>
              <a:t>，所有的类都需要增加两个成员函数：</a:t>
            </a:r>
            <a:endParaRPr lang="en-US" altLang="zh-CN" sz="2500" dirty="0">
              <a:latin typeface="+mj-ea"/>
              <a:ea typeface="+mj-ea"/>
            </a:endParaRPr>
          </a:p>
          <a:p>
            <a:pPr marL="566928" lvl="1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defRPr/>
            </a:pPr>
            <a:r>
              <a:rPr lang="en-US" altLang="zh-CN" sz="2500" dirty="0">
                <a:latin typeface="+mj-ea"/>
                <a:ea typeface="+mj-ea"/>
              </a:rPr>
              <a:t>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void Attack(Thunderbird* 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pthunderbird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);</a:t>
            </a:r>
          </a:p>
          <a:p>
            <a:pPr marL="566928" lvl="1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defRPr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	void Fightback(Thunderbird* 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pthunderbird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7778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2FF17-DA37-782E-95B4-B39470307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74A281-E618-4022-2161-DFB4AFBDAFA7}"/>
              </a:ext>
            </a:extLst>
          </p:cNvPr>
          <p:cNvGrpSpPr/>
          <p:nvPr/>
        </p:nvGrpSpPr>
        <p:grpSpPr>
          <a:xfrm>
            <a:off x="-158751" y="255365"/>
            <a:ext cx="5276217" cy="788563"/>
            <a:chOff x="-158751" y="255365"/>
            <a:chExt cx="5276217" cy="78856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3FB8180-C0A3-F935-364A-ADA65BB4D7FA}"/>
                </a:ext>
              </a:extLst>
            </p:cNvPr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67827B4-37C6-AFE9-0AA1-5B6DBB702C77}"/>
                  </a:ext>
                </a:extLst>
              </p:cNvPr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>
                  <a:extLst>
                    <a:ext uri="{FF2B5EF4-FFF2-40B4-BE49-F238E27FC236}">
                      <a16:creationId xmlns:a16="http://schemas.microsoft.com/office/drawing/2014/main" id="{856534A9-AA8A-C919-3C1C-4E2DF1A2D83A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985BE80F-46F9-4466-9726-C032AC05FE0B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B887A8CB-4315-DB8A-A312-DE3B104432C9}"/>
                  </a:ext>
                </a:extLst>
              </p:cNvPr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C6850466-87F1-1BE7-84F2-5147BF8D3BAB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833C176E-B072-DBAE-E5D3-72171E8B4F51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98A299F6-3C94-E310-D41E-CD83C3EBA4FD}"/>
                  </a:ext>
                </a:extLst>
              </p:cNvPr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2FEBEA62-BA64-A590-DEB5-A5FD33543251}"/>
                  </a:ext>
                </a:extLst>
              </p:cNvPr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2EE1562-43F0-B657-6147-0996F4889FCF}"/>
                </a:ext>
              </a:extLst>
            </p:cNvPr>
            <p:cNvSpPr txBox="1"/>
            <p:nvPr/>
          </p:nvSpPr>
          <p:spPr>
            <a:xfrm>
              <a:off x="2060219" y="349451"/>
              <a:ext cx="305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多态的实现方法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1452ECF-2AE4-5F66-34C4-55F3B4E9CA22}"/>
              </a:ext>
            </a:extLst>
          </p:cNvPr>
          <p:cNvSpPr txBox="1"/>
          <p:nvPr/>
        </p:nvSpPr>
        <p:spPr>
          <a:xfrm>
            <a:off x="354852" y="1333455"/>
            <a:ext cx="574114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class Creature {</a:t>
            </a:r>
          </a:p>
          <a:p>
            <a:r>
              <a:rPr lang="en-US" altLang="zh-CN" sz="1900" dirty="0"/>
              <a:t>protected:</a:t>
            </a:r>
          </a:p>
          <a:p>
            <a:r>
              <a:rPr lang="en-US" altLang="zh-CN" sz="1900" dirty="0"/>
              <a:t>	int </a:t>
            </a:r>
            <a:r>
              <a:rPr lang="en-US" altLang="zh-CN" sz="1900" dirty="0" err="1"/>
              <a:t>attackPower</a:t>
            </a:r>
            <a:r>
              <a:rPr lang="en-US" altLang="zh-CN" sz="1900" dirty="0"/>
              <a:t>;</a:t>
            </a:r>
          </a:p>
          <a:p>
            <a:r>
              <a:rPr lang="en-US" altLang="zh-CN" sz="1900" dirty="0"/>
              <a:t>	int </a:t>
            </a:r>
            <a:r>
              <a:rPr lang="en-US" altLang="zh-CN" sz="1900" dirty="0" err="1"/>
              <a:t>lifeValue</a:t>
            </a:r>
            <a:r>
              <a:rPr lang="en-US" altLang="zh-CN" sz="1900" dirty="0"/>
              <a:t>;</a:t>
            </a:r>
          </a:p>
          <a:p>
            <a:r>
              <a:rPr lang="en-US" altLang="zh-CN" sz="1900" dirty="0"/>
              <a:t>public:</a:t>
            </a:r>
          </a:p>
          <a:p>
            <a:r>
              <a:rPr lang="en-US" altLang="zh-CN" sz="1900" dirty="0"/>
              <a:t>	</a:t>
            </a:r>
            <a:r>
              <a:rPr lang="en-US" altLang="zh-CN" sz="1900" dirty="0">
                <a:solidFill>
                  <a:schemeClr val="accent3">
                    <a:lumMod val="75000"/>
                  </a:schemeClr>
                </a:solidFill>
              </a:rPr>
              <a:t>virtual</a:t>
            </a:r>
            <a:r>
              <a:rPr lang="en-US" altLang="zh-CN" sz="1900" dirty="0"/>
              <a:t> void Attack(Creature* </a:t>
            </a:r>
            <a:r>
              <a:rPr lang="en-US" altLang="zh-CN" sz="1900" dirty="0" err="1"/>
              <a:t>pCreature</a:t>
            </a:r>
            <a:r>
              <a:rPr lang="en-US" altLang="zh-CN" sz="1900" dirty="0"/>
              <a:t>) = 0;</a:t>
            </a:r>
          </a:p>
          <a:p>
            <a:r>
              <a:rPr lang="en-US" altLang="zh-CN" sz="1900" dirty="0"/>
              <a:t>	</a:t>
            </a:r>
            <a:r>
              <a:rPr lang="en-US" altLang="zh-CN" sz="1900" dirty="0">
                <a:solidFill>
                  <a:schemeClr val="accent3">
                    <a:lumMod val="75000"/>
                  </a:schemeClr>
                </a:solidFill>
              </a:rPr>
              <a:t>virtual</a:t>
            </a:r>
            <a:r>
              <a:rPr lang="en-US" altLang="zh-CN" sz="1900" dirty="0"/>
              <a:t> void </a:t>
            </a:r>
            <a:r>
              <a:rPr lang="en-US" altLang="zh-CN" sz="1900" dirty="0" err="1"/>
              <a:t>Hurted</a:t>
            </a:r>
            <a:r>
              <a:rPr lang="en-US" altLang="zh-CN" sz="1900" dirty="0"/>
              <a:t>(int </a:t>
            </a:r>
            <a:r>
              <a:rPr lang="en-US" altLang="zh-CN" sz="1900" dirty="0" err="1"/>
              <a:t>attackPower</a:t>
            </a:r>
            <a:r>
              <a:rPr lang="en-US" altLang="zh-CN" sz="1900" dirty="0"/>
              <a:t>) = 0;</a:t>
            </a:r>
          </a:p>
          <a:p>
            <a:r>
              <a:rPr lang="en-US" altLang="zh-CN" sz="1900" dirty="0"/>
              <a:t>	</a:t>
            </a:r>
            <a:r>
              <a:rPr lang="en-US" altLang="zh-CN" sz="1900" dirty="0">
                <a:solidFill>
                  <a:schemeClr val="accent3">
                    <a:lumMod val="75000"/>
                  </a:schemeClr>
                </a:solidFill>
              </a:rPr>
              <a:t>virtual</a:t>
            </a:r>
            <a:r>
              <a:rPr lang="en-US" altLang="zh-CN" sz="1900" dirty="0"/>
              <a:t> void </a:t>
            </a:r>
            <a:r>
              <a:rPr lang="en-US" altLang="zh-CN" sz="1900" dirty="0" err="1"/>
              <a:t>FightBack</a:t>
            </a:r>
            <a:r>
              <a:rPr lang="en-US" altLang="zh-CN" sz="1900" dirty="0"/>
              <a:t>(Creature* </a:t>
            </a:r>
            <a:r>
              <a:rPr lang="en-US" altLang="zh-CN" sz="1900" dirty="0" err="1"/>
              <a:t>pCreature</a:t>
            </a:r>
            <a:r>
              <a:rPr lang="en-US" altLang="zh-CN" sz="1900" dirty="0"/>
              <a:t>) = 0;</a:t>
            </a:r>
          </a:p>
          <a:p>
            <a:r>
              <a:rPr lang="en-US" altLang="zh-CN" sz="1900" dirty="0"/>
              <a:t>};</a:t>
            </a:r>
          </a:p>
          <a:p>
            <a:endParaRPr lang="en-US" altLang="zh-CN" sz="1900" dirty="0"/>
          </a:p>
          <a:p>
            <a:r>
              <a:rPr lang="en-US" altLang="zh-CN" sz="1900" dirty="0"/>
              <a:t>class Dragon : public Creature {</a:t>
            </a:r>
          </a:p>
          <a:p>
            <a:r>
              <a:rPr lang="en-US" altLang="zh-CN" sz="1900" dirty="0"/>
              <a:t>public:</a:t>
            </a:r>
          </a:p>
          <a:p>
            <a:r>
              <a:rPr lang="en-US" altLang="zh-CN" sz="1900" dirty="0"/>
              <a:t>	</a:t>
            </a:r>
            <a:r>
              <a:rPr lang="en-US" altLang="zh-CN" sz="1900" dirty="0">
                <a:solidFill>
                  <a:schemeClr val="accent3">
                    <a:lumMod val="75000"/>
                  </a:schemeClr>
                </a:solidFill>
              </a:rPr>
              <a:t>virtual</a:t>
            </a:r>
            <a:r>
              <a:rPr lang="en-US" altLang="zh-CN" sz="1900" dirty="0"/>
              <a:t> void Attack(Creature* </a:t>
            </a:r>
            <a:r>
              <a:rPr lang="en-US" altLang="zh-CN" sz="1900" dirty="0" err="1"/>
              <a:t>pCreature</a:t>
            </a:r>
            <a:r>
              <a:rPr lang="en-US" altLang="zh-CN" sz="1900" dirty="0"/>
              <a:t>);</a:t>
            </a:r>
          </a:p>
          <a:p>
            <a:r>
              <a:rPr lang="en-US" altLang="zh-CN" sz="1900" dirty="0"/>
              <a:t>	</a:t>
            </a:r>
            <a:r>
              <a:rPr lang="en-US" altLang="zh-CN" sz="1900" dirty="0">
                <a:solidFill>
                  <a:schemeClr val="accent3">
                    <a:lumMod val="75000"/>
                  </a:schemeClr>
                </a:solidFill>
              </a:rPr>
              <a:t>virtual </a:t>
            </a:r>
            <a:r>
              <a:rPr lang="en-US" altLang="zh-CN" sz="1900" dirty="0"/>
              <a:t>void </a:t>
            </a:r>
            <a:r>
              <a:rPr lang="en-US" altLang="zh-CN" sz="1900" dirty="0" err="1"/>
              <a:t>Hurted</a:t>
            </a:r>
            <a:r>
              <a:rPr lang="en-US" altLang="zh-CN" sz="1900" dirty="0"/>
              <a:t>(int </a:t>
            </a:r>
            <a:r>
              <a:rPr lang="en-US" altLang="zh-CN" sz="1900" dirty="0" err="1"/>
              <a:t>attackPower</a:t>
            </a:r>
            <a:r>
              <a:rPr lang="en-US" altLang="zh-CN" sz="1900" dirty="0"/>
              <a:t>);</a:t>
            </a:r>
          </a:p>
          <a:p>
            <a:r>
              <a:rPr lang="en-US" altLang="zh-CN" sz="1900" dirty="0"/>
              <a:t>	</a:t>
            </a:r>
            <a:r>
              <a:rPr lang="en-US" altLang="zh-CN" sz="1900" dirty="0">
                <a:solidFill>
                  <a:schemeClr val="accent3">
                    <a:lumMod val="75000"/>
                  </a:schemeClr>
                </a:solidFill>
              </a:rPr>
              <a:t>virtual</a:t>
            </a:r>
            <a:r>
              <a:rPr lang="en-US" altLang="zh-CN" sz="1900" dirty="0"/>
              <a:t> void </a:t>
            </a:r>
            <a:r>
              <a:rPr lang="en-US" altLang="zh-CN" sz="1900" dirty="0" err="1"/>
              <a:t>FightBack</a:t>
            </a:r>
            <a:r>
              <a:rPr lang="en-US" altLang="zh-CN" sz="1900" dirty="0"/>
              <a:t>(Creature* </a:t>
            </a:r>
            <a:r>
              <a:rPr lang="en-US" altLang="zh-CN" sz="1900" dirty="0" err="1"/>
              <a:t>pCreature</a:t>
            </a:r>
            <a:r>
              <a:rPr lang="en-US" altLang="zh-CN" sz="1900" dirty="0"/>
              <a:t>);</a:t>
            </a:r>
          </a:p>
          <a:p>
            <a:r>
              <a:rPr lang="en-US" altLang="zh-CN" sz="1900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571719-2F48-A8DB-F8D0-1B0C818A3C70}"/>
              </a:ext>
            </a:extLst>
          </p:cNvPr>
          <p:cNvSpPr txBox="1"/>
          <p:nvPr/>
        </p:nvSpPr>
        <p:spPr>
          <a:xfrm>
            <a:off x="6290931" y="1333455"/>
            <a:ext cx="566317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void Dragon::Attack(Creature* p) {</a:t>
            </a:r>
          </a:p>
          <a:p>
            <a:r>
              <a:rPr lang="en-US" altLang="zh-CN" sz="1900" dirty="0"/>
              <a:t>	p -&gt; </a:t>
            </a:r>
            <a:r>
              <a:rPr lang="en-US" altLang="zh-CN" sz="1900" dirty="0" err="1"/>
              <a:t>Hurted</a:t>
            </a:r>
            <a:r>
              <a:rPr lang="en-US" altLang="zh-CN" sz="1900" dirty="0"/>
              <a:t>(</a:t>
            </a:r>
            <a:r>
              <a:rPr lang="en-US" altLang="zh-CN" sz="1900" dirty="0" err="1"/>
              <a:t>m_attackPower</a:t>
            </a:r>
            <a:r>
              <a:rPr lang="en-US" altLang="zh-CN" sz="1900" dirty="0"/>
              <a:t>);</a:t>
            </a:r>
          </a:p>
          <a:p>
            <a:r>
              <a:rPr lang="en-US" altLang="zh-CN" sz="1900" dirty="0"/>
              <a:t>	p -&gt; </a:t>
            </a:r>
            <a:r>
              <a:rPr lang="en-US" altLang="zh-CN" sz="1900" dirty="0" err="1"/>
              <a:t>FightBack</a:t>
            </a:r>
            <a:r>
              <a:rPr lang="en-US" altLang="zh-CN" sz="1900" dirty="0"/>
              <a:t>(this);</a:t>
            </a:r>
          </a:p>
          <a:p>
            <a:r>
              <a:rPr lang="en-US" altLang="zh-CN" sz="1900" dirty="0"/>
              <a:t>}</a:t>
            </a:r>
          </a:p>
          <a:p>
            <a:endParaRPr lang="en-US" altLang="zh-CN" sz="1900" dirty="0"/>
          </a:p>
          <a:p>
            <a:r>
              <a:rPr lang="en-US" altLang="zh-CN" sz="1900" dirty="0"/>
              <a:t>void Dragon::</a:t>
            </a:r>
            <a:r>
              <a:rPr lang="en-US" altLang="zh-CN" sz="1900" dirty="0" err="1"/>
              <a:t>Hurted</a:t>
            </a:r>
            <a:r>
              <a:rPr lang="en-US" altLang="zh-CN" sz="1900" dirty="0"/>
              <a:t>(int power) {</a:t>
            </a:r>
          </a:p>
          <a:p>
            <a:r>
              <a:rPr lang="en-US" altLang="zh-CN" sz="1900" dirty="0"/>
              <a:t>	</a:t>
            </a:r>
            <a:r>
              <a:rPr lang="en-US" altLang="zh-CN" sz="1900" dirty="0" err="1"/>
              <a:t>m_lifeValue</a:t>
            </a:r>
            <a:r>
              <a:rPr lang="en-US" altLang="zh-CN" sz="1900" dirty="0"/>
              <a:t> -= power;</a:t>
            </a:r>
          </a:p>
          <a:p>
            <a:r>
              <a:rPr lang="en-US" altLang="zh-CN" sz="1900" dirty="0"/>
              <a:t>}</a:t>
            </a:r>
          </a:p>
          <a:p>
            <a:endParaRPr lang="en-US" altLang="zh-CN" sz="1900" dirty="0"/>
          </a:p>
          <a:p>
            <a:r>
              <a:rPr lang="en-US" altLang="zh-CN" sz="1900" dirty="0"/>
              <a:t>void Dragon::</a:t>
            </a:r>
            <a:r>
              <a:rPr lang="en-US" altLang="zh-CN" sz="1900" dirty="0" err="1"/>
              <a:t>FightBack</a:t>
            </a:r>
            <a:r>
              <a:rPr lang="en-US" altLang="zh-CN" sz="1900" dirty="0"/>
              <a:t>(Creature* p) {</a:t>
            </a:r>
          </a:p>
          <a:p>
            <a:r>
              <a:rPr lang="en-US" altLang="zh-CN" sz="1900" dirty="0"/>
              <a:t>	p -&gt; </a:t>
            </a:r>
            <a:r>
              <a:rPr lang="en-US" altLang="zh-CN" sz="1900" dirty="0" err="1"/>
              <a:t>Hurted</a:t>
            </a:r>
            <a:r>
              <a:rPr lang="en-US" altLang="zh-CN" sz="1900" dirty="0"/>
              <a:t>(</a:t>
            </a:r>
            <a:r>
              <a:rPr lang="en-US" altLang="zh-CN" sz="1900" dirty="0" err="1"/>
              <a:t>m_attackPower</a:t>
            </a:r>
            <a:r>
              <a:rPr lang="en-US" altLang="zh-CN" sz="1900" dirty="0"/>
              <a:t>/2);</a:t>
            </a:r>
          </a:p>
          <a:p>
            <a:r>
              <a:rPr lang="en-US" altLang="zh-CN" sz="1900" dirty="0"/>
              <a:t>}</a:t>
            </a:r>
          </a:p>
          <a:p>
            <a:endParaRPr lang="en-US" altLang="zh-CN" sz="1900" dirty="0"/>
          </a:p>
          <a:p>
            <a:endParaRPr lang="en-US" altLang="zh-CN" sz="19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9CDD7BC-0E59-2AE1-D917-A73904BF2ABD}"/>
              </a:ext>
            </a:extLst>
          </p:cNvPr>
          <p:cNvCxnSpPr>
            <a:cxnSpLocks/>
          </p:cNvCxnSpPr>
          <p:nvPr/>
        </p:nvCxnSpPr>
        <p:spPr>
          <a:xfrm>
            <a:off x="6096000" y="1360967"/>
            <a:ext cx="0" cy="452078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0EC8A38-7DFA-1B94-7696-A494C6547EDC}"/>
              </a:ext>
            </a:extLst>
          </p:cNvPr>
          <p:cNvSpPr txBox="1"/>
          <p:nvPr/>
        </p:nvSpPr>
        <p:spPr>
          <a:xfrm>
            <a:off x="6290931" y="5112311"/>
            <a:ext cx="5358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accent3">
                    <a:lumMod val="75000"/>
                  </a:schemeClr>
                </a:solidFill>
              </a:rPr>
              <a:t>基类只有一个</a:t>
            </a:r>
            <a:r>
              <a:rPr lang="en-US" altLang="zh-CN" sz="2200" dirty="0">
                <a:solidFill>
                  <a:schemeClr val="accent3">
                    <a:lumMod val="75000"/>
                  </a:schemeClr>
                </a:solidFill>
              </a:rPr>
              <a:t>Attack</a:t>
            </a:r>
            <a:r>
              <a:rPr lang="zh-CN" altLang="en-US" sz="2200" dirty="0">
                <a:solidFill>
                  <a:schemeClr val="accent3">
                    <a:lumMod val="75000"/>
                  </a:schemeClr>
                </a:solidFill>
              </a:rPr>
              <a:t>和</a:t>
            </a:r>
            <a:r>
              <a:rPr lang="en-US" altLang="zh-CN" sz="2200" dirty="0" err="1">
                <a:solidFill>
                  <a:schemeClr val="accent3">
                    <a:lumMod val="75000"/>
                  </a:schemeClr>
                </a:solidFill>
              </a:rPr>
              <a:t>FightBack</a:t>
            </a:r>
            <a:r>
              <a:rPr lang="zh-CN" altLang="en-US" sz="2200" dirty="0">
                <a:solidFill>
                  <a:schemeClr val="accent3">
                    <a:lumMod val="75000"/>
                  </a:schemeClr>
                </a:solidFill>
              </a:rPr>
              <a:t>函数；所有派生类也是这样。</a:t>
            </a:r>
          </a:p>
        </p:txBody>
      </p:sp>
    </p:spTree>
    <p:extLst>
      <p:ext uri="{BB962C8B-B14F-4D97-AF65-F5344CB8AC3E}">
        <p14:creationId xmlns:p14="http://schemas.microsoft.com/office/powerpoint/2010/main" val="83582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2FF17-DA37-782E-95B4-B39470307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74A281-E618-4022-2161-DFB4AFBDAFA7}"/>
              </a:ext>
            </a:extLst>
          </p:cNvPr>
          <p:cNvGrpSpPr/>
          <p:nvPr/>
        </p:nvGrpSpPr>
        <p:grpSpPr>
          <a:xfrm>
            <a:off x="-158751" y="255365"/>
            <a:ext cx="4045111" cy="788563"/>
            <a:chOff x="-158751" y="255365"/>
            <a:chExt cx="4045111" cy="78856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3FB8180-C0A3-F935-364A-ADA65BB4D7FA}"/>
                </a:ext>
              </a:extLst>
            </p:cNvPr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67827B4-37C6-AFE9-0AA1-5B6DBB702C77}"/>
                  </a:ext>
                </a:extLst>
              </p:cNvPr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>
                  <a:extLst>
                    <a:ext uri="{FF2B5EF4-FFF2-40B4-BE49-F238E27FC236}">
                      <a16:creationId xmlns:a16="http://schemas.microsoft.com/office/drawing/2014/main" id="{856534A9-AA8A-C919-3C1C-4E2DF1A2D83A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985BE80F-46F9-4466-9726-C032AC05FE0B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B887A8CB-4315-DB8A-A312-DE3B104432C9}"/>
                  </a:ext>
                </a:extLst>
              </p:cNvPr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C6850466-87F1-1BE7-84F2-5147BF8D3BAB}"/>
                    </a:ext>
                  </a:extLst>
                </p:cNvPr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833C176E-B072-DBAE-E5D3-72171E8B4F51}"/>
                    </a:ext>
                  </a:extLst>
                </p:cNvPr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98A299F6-3C94-E310-D41E-CD83C3EBA4FD}"/>
                  </a:ext>
                </a:extLst>
              </p:cNvPr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2FEBEA62-BA64-A590-DEB5-A5FD33543251}"/>
                  </a:ext>
                </a:extLst>
              </p:cNvPr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2EE1562-43F0-B657-6147-0996F4889FCF}"/>
                </a:ext>
              </a:extLst>
            </p:cNvPr>
            <p:cNvSpPr txBox="1"/>
            <p:nvPr/>
          </p:nvSpPr>
          <p:spPr>
            <a:xfrm>
              <a:off x="2060219" y="34945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cs typeface="+mn-ea"/>
                  <a:sym typeface="+mn-lt"/>
                </a:rPr>
                <a:t>回顾原理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2B8FF39-E582-642C-5148-246992C513FD}"/>
              </a:ext>
            </a:extLst>
          </p:cNvPr>
          <p:cNvSpPr txBox="1"/>
          <p:nvPr/>
        </p:nvSpPr>
        <p:spPr>
          <a:xfrm>
            <a:off x="608804" y="1445341"/>
            <a:ext cx="10974392" cy="336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defRPr/>
            </a:pPr>
            <a:r>
              <a:rPr lang="zh-CN" altLang="en-US" sz="2400" dirty="0">
                <a:latin typeface="+mj-ea"/>
                <a:ea typeface="+mj-ea"/>
              </a:rPr>
              <a:t>在使用时：</a:t>
            </a:r>
            <a:endParaRPr lang="en-US" altLang="zh-CN" sz="2400" dirty="0">
              <a:latin typeface="+mj-ea"/>
              <a:ea typeface="+mj-ea"/>
            </a:endParaRPr>
          </a:p>
          <a:p>
            <a:pPr marL="109728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defRPr/>
            </a:pPr>
            <a:r>
              <a:rPr lang="en-US" altLang="zh-CN" sz="2400" dirty="0">
                <a:latin typeface="+mj-ea"/>
                <a:ea typeface="+mj-ea"/>
              </a:rPr>
              <a:t>	Dragon </a:t>
            </a:r>
            <a:r>
              <a:rPr lang="en-US" altLang="zh-CN" sz="2400" dirty="0" err="1">
                <a:latin typeface="+mj-ea"/>
                <a:ea typeface="+mj-ea"/>
              </a:rPr>
              <a:t>dragon</a:t>
            </a:r>
            <a:r>
              <a:rPr lang="en-US" altLang="zh-CN" sz="2400" dirty="0">
                <a:latin typeface="+mj-ea"/>
                <a:ea typeface="+mj-ea"/>
              </a:rPr>
              <a:t>;</a:t>
            </a:r>
          </a:p>
          <a:p>
            <a:pPr marL="109728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defRPr/>
            </a:pPr>
            <a:r>
              <a:rPr lang="en-US" altLang="zh-CN" sz="2400" dirty="0">
                <a:latin typeface="+mj-ea"/>
                <a:ea typeface="+mj-ea"/>
              </a:rPr>
              <a:t>	Phoenix </a:t>
            </a:r>
            <a:r>
              <a:rPr lang="en-US" altLang="zh-CN" sz="2400" dirty="0" err="1">
                <a:latin typeface="+mj-ea"/>
                <a:ea typeface="+mj-ea"/>
              </a:rPr>
              <a:t>phoenix</a:t>
            </a:r>
            <a:r>
              <a:rPr lang="en-US" altLang="zh-CN" sz="2400" dirty="0">
                <a:latin typeface="+mj-ea"/>
                <a:ea typeface="+mj-ea"/>
              </a:rPr>
              <a:t>;</a:t>
            </a:r>
          </a:p>
          <a:p>
            <a:pPr marL="109728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defRPr/>
            </a:pPr>
            <a:r>
              <a:rPr lang="en-US" altLang="zh-CN" sz="2400" dirty="0">
                <a:latin typeface="+mj-ea"/>
                <a:ea typeface="+mj-ea"/>
              </a:rPr>
              <a:t>	Angel </a:t>
            </a:r>
            <a:r>
              <a:rPr lang="en-US" altLang="zh-CN" sz="2400" dirty="0" err="1">
                <a:latin typeface="+mj-ea"/>
                <a:ea typeface="+mj-ea"/>
              </a:rPr>
              <a:t>angel</a:t>
            </a:r>
            <a:r>
              <a:rPr lang="en-US" altLang="zh-CN" sz="2400" dirty="0">
                <a:latin typeface="+mj-ea"/>
                <a:ea typeface="+mj-ea"/>
              </a:rPr>
              <a:t>;</a:t>
            </a:r>
          </a:p>
          <a:p>
            <a:pPr marL="109728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109728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defRPr/>
            </a:pPr>
            <a:r>
              <a:rPr lang="en-US" altLang="zh-CN" sz="2400" dirty="0">
                <a:latin typeface="+mj-ea"/>
                <a:ea typeface="+mj-ea"/>
              </a:rPr>
              <a:t>	</a:t>
            </a:r>
            <a:r>
              <a:rPr lang="en-US" altLang="zh-CN" sz="2400" dirty="0" err="1">
                <a:latin typeface="+mj-ea"/>
                <a:ea typeface="+mj-ea"/>
              </a:rPr>
              <a:t>Dragon.Attack</a:t>
            </a:r>
            <a:r>
              <a:rPr lang="en-US" altLang="zh-CN" sz="2400" dirty="0">
                <a:latin typeface="+mj-ea"/>
                <a:ea typeface="+mj-ea"/>
              </a:rPr>
              <a:t>(&amp;phoenix);</a:t>
            </a:r>
          </a:p>
          <a:p>
            <a:pPr marL="109728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defRPr/>
            </a:pPr>
            <a:r>
              <a:rPr lang="en-US" altLang="zh-CN" sz="2400" dirty="0">
                <a:latin typeface="+mj-ea"/>
                <a:ea typeface="+mj-ea"/>
              </a:rPr>
              <a:t>	</a:t>
            </a:r>
            <a:r>
              <a:rPr lang="en-US" altLang="zh-CN" sz="2400" dirty="0" err="1">
                <a:latin typeface="+mj-ea"/>
                <a:ea typeface="+mj-ea"/>
              </a:rPr>
              <a:t>Dragon.Attack</a:t>
            </a:r>
            <a:r>
              <a:rPr lang="en-US" altLang="zh-CN" sz="2400" dirty="0">
                <a:latin typeface="+mj-ea"/>
                <a:ea typeface="+mj-ea"/>
              </a:rPr>
              <a:t>(&amp;angel);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06B4A1F6-8E07-810C-3339-5D441E29E42D}"/>
              </a:ext>
            </a:extLst>
          </p:cNvPr>
          <p:cNvSpPr/>
          <p:nvPr/>
        </p:nvSpPr>
        <p:spPr>
          <a:xfrm>
            <a:off x="5273748" y="3955311"/>
            <a:ext cx="822251" cy="2126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6912363-2E87-99AD-6881-48E2C9B3AF9D}"/>
              </a:ext>
            </a:extLst>
          </p:cNvPr>
          <p:cNvSpPr/>
          <p:nvPr/>
        </p:nvSpPr>
        <p:spPr>
          <a:xfrm>
            <a:off x="5022110" y="4463049"/>
            <a:ext cx="822251" cy="2126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9194AA-BAB7-A48F-171C-7790185F1A01}"/>
              </a:ext>
            </a:extLst>
          </p:cNvPr>
          <p:cNvSpPr txBox="1"/>
          <p:nvPr/>
        </p:nvSpPr>
        <p:spPr>
          <a:xfrm>
            <a:off x="6246628" y="3830803"/>
            <a:ext cx="26528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Phoenix::</a:t>
            </a:r>
            <a:r>
              <a:rPr lang="en-US" altLang="zh-CN" sz="2400" dirty="0" err="1">
                <a:latin typeface="+mj-ea"/>
                <a:ea typeface="+mj-ea"/>
              </a:rPr>
              <a:t>Hurted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CF1B3D-DA1D-0305-0EEF-2B5E495130E6}"/>
              </a:ext>
            </a:extLst>
          </p:cNvPr>
          <p:cNvSpPr txBox="1"/>
          <p:nvPr/>
        </p:nvSpPr>
        <p:spPr>
          <a:xfrm>
            <a:off x="6095999" y="4359657"/>
            <a:ext cx="26528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Angel::</a:t>
            </a:r>
            <a:r>
              <a:rPr lang="en-US" altLang="zh-CN" sz="2400" dirty="0" err="1">
                <a:latin typeface="+mj-ea"/>
                <a:ea typeface="+mj-ea"/>
              </a:rPr>
              <a:t>Hurted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3ED00C-5860-8107-BAB1-E8922A38EA09}"/>
              </a:ext>
            </a:extLst>
          </p:cNvPr>
          <p:cNvSpPr txBox="1"/>
          <p:nvPr/>
        </p:nvSpPr>
        <p:spPr>
          <a:xfrm>
            <a:off x="5022110" y="3323982"/>
            <a:ext cx="6158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在进入到</a:t>
            </a:r>
            <a:r>
              <a:rPr lang="en-US" altLang="zh-CN" sz="2400" dirty="0"/>
              <a:t>Dragon::Attack</a:t>
            </a:r>
            <a:r>
              <a:rPr lang="zh-CN" altLang="en-US" sz="2400" dirty="0"/>
              <a:t>函数后，分别调用</a:t>
            </a:r>
          </a:p>
        </p:txBody>
      </p:sp>
    </p:spTree>
    <p:extLst>
      <p:ext uri="{BB962C8B-B14F-4D97-AF65-F5344CB8AC3E}">
        <p14:creationId xmlns:p14="http://schemas.microsoft.com/office/powerpoint/2010/main" val="5132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SCORM_RATE_SLIDES" val="0"/>
  <p:tag name="ISPRING_SCORM_RATE_QUIZZES" val="0"/>
  <p:tag name="ISPRING_SCORM_PASSING_SCORE" val="0.000000"/>
  <p:tag name="ISPRING_ULTRA_SCORM_COURSE_ID" val="A78CEC3E-BCFF-49ED-B9F8-C52885FA26D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D:\ppt\第九批\494616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自定义 33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7AB91"/>
      </a:accent1>
      <a:accent2>
        <a:srgbClr val="FF9409"/>
      </a:accent2>
      <a:accent3>
        <a:srgbClr val="37AB91"/>
      </a:accent3>
      <a:accent4>
        <a:srgbClr val="FF9409"/>
      </a:accent4>
      <a:accent5>
        <a:srgbClr val="37AB91"/>
      </a:accent5>
      <a:accent6>
        <a:srgbClr val="FF9409"/>
      </a:accent6>
      <a:hlink>
        <a:srgbClr val="37AB91"/>
      </a:hlink>
      <a:folHlink>
        <a:srgbClr val="BFBFBF"/>
      </a:folHlink>
    </a:clrScheme>
    <a:fontScheme name="witwv1jx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16667</TotalTime>
  <Words>2651</Words>
  <Application>Microsoft Office PowerPoint</Application>
  <PresentationFormat>宽屏</PresentationFormat>
  <Paragraphs>456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微软雅黑</vt:lpstr>
      <vt:lpstr>字魂59号-创粗黑</vt:lpstr>
      <vt:lpstr>Arial</vt:lpstr>
      <vt:lpstr>Times New Roman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彩色斜线</dc:title>
  <dc:creator>第一PPT</dc:creator>
  <cp:keywords>www.1ppt.com</cp:keywords>
  <dc:description>www.1ppt.com</dc:description>
  <cp:lastModifiedBy>YANG, Yan ni [Alumni]</cp:lastModifiedBy>
  <cp:revision>3405</cp:revision>
  <dcterms:created xsi:type="dcterms:W3CDTF">2017-08-18T03:02:00Z</dcterms:created>
  <dcterms:modified xsi:type="dcterms:W3CDTF">2024-05-26T08:57:26Z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