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0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79" r:id="rId12"/>
    <p:sldId id="264" r:id="rId13"/>
    <p:sldId id="265" r:id="rId14"/>
    <p:sldId id="278" r:id="rId15"/>
    <p:sldId id="268" r:id="rId16"/>
    <p:sldId id="274" r:id="rId17"/>
    <p:sldId id="275" r:id="rId18"/>
    <p:sldId id="276" r:id="rId19"/>
    <p:sldId id="277" r:id="rId20"/>
    <p:sldId id="269" r:id="rId21"/>
    <p:sldId id="270" r:id="rId22"/>
    <p:sldId id="266" r:id="rId2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13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49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53EB-0831-91AB-EBDE-4B01C904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5C05E-0C70-3FF9-B48C-E7B491828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FF4E2-1D78-EADA-34DB-A2ED5759E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06A6-F923-7FA5-FEF4-F7E943C1E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8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53EB-0831-91AB-EBDE-4B01C904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5C05E-0C70-3FF9-B48C-E7B491828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FF4E2-1D78-EADA-34DB-A2ED5759E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06A6-F923-7FA5-FEF4-F7E943C1E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53EB-0831-91AB-EBDE-4B01C904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5C05E-0C70-3FF9-B48C-E7B491828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FF4E2-1D78-EADA-34DB-A2ED5759E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06A6-F923-7FA5-FEF4-F7E943C1E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53EB-0831-91AB-EBDE-4B01C904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5C05E-0C70-3FF9-B48C-E7B491828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FF4E2-1D78-EADA-34DB-A2ED5759E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06A6-F923-7FA5-FEF4-F7E943C1E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53EB-0831-91AB-EBDE-4B01C904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5C05E-0C70-3FF9-B48C-E7B491828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FF4E2-1D78-EADA-34DB-A2ED5759E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06A6-F923-7FA5-FEF4-F7E943C1E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7B90-AB6C-AE64-5260-F2E5DA43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B56D60-336E-1D9D-6255-E320AB132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CEDE1-7519-6FE5-733E-1ACB63532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1E41A-5793-6435-DA9D-CC626590B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56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E3CB8-819A-D091-9B18-B707E108E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5E248-5A72-F9BB-DB8F-B5E02C83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03B6B-4A43-EC77-BD93-8584533A6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A34FF-0DB9-7C26-D372-29C9EF821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0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1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4208" y="1644098"/>
            <a:ext cx="3095584" cy="115728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zh-CN" alt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浅谈后缀树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5429250" y="3505200"/>
            <a:ext cx="194310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Wang Yuhan</a:t>
            </a:r>
            <a:endParaRPr lang="en-US" sz="1400" dirty="0"/>
          </a:p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2024-03-18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后缀树的应用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3605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字符串匹配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如找出字符串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na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在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banana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中出现多少次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: 按前缀树的查字典的方法找对应的字符串的节点,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此时该节点有多少个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孩子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就是出现多少次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最长相同字符串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如查找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banana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和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can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的最长的相同的字串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: 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对于不同的字符串则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加上不同的后缀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标识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如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#和$.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此时再找到一个节点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他的孩子一个是$结尾,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一个是#结尾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则满足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”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相同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”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要求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在此基础上满足该节点深度最大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则满足最长的要求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最长重复字符串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如查找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banana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中最长多次出现的子串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找到深度最大的且有两个孩子以上的节点</a:t>
            </a: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后缀树的应用</a:t>
            </a:r>
            <a:endParaRPr lang="en-US" sz="266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F000FF-6091-00B9-A1E0-C8F6AB706611}"/>
              </a:ext>
            </a:extLst>
          </p:cNvPr>
          <p:cNvSpPr txBox="1"/>
          <p:nvPr/>
        </p:nvSpPr>
        <p:spPr>
          <a:xfrm>
            <a:off x="4263887" y="16722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找出字符串</a:t>
            </a:r>
            <a:r>
              <a:rPr lang="en-US" altLang="zh-CN" sz="18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na</a:t>
            </a:r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在</a:t>
            </a:r>
            <a:r>
              <a:rPr lang="en-US" altLang="zh-CN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banana</a:t>
            </a:r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中出现多少次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C5AB5E-2DE2-DD0F-D40C-0B4BA5B24B39}"/>
              </a:ext>
            </a:extLst>
          </p:cNvPr>
          <p:cNvSpPr txBox="1"/>
          <p:nvPr/>
        </p:nvSpPr>
        <p:spPr>
          <a:xfrm>
            <a:off x="4263887" y="23870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查找</a:t>
            </a:r>
            <a:r>
              <a:rPr lang="en-US" altLang="zh-CN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banana</a:t>
            </a:r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中最长多次出现的子串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514D48-D56E-CF52-A46D-AA14F8003FC7}"/>
              </a:ext>
            </a:extLst>
          </p:cNvPr>
          <p:cNvSpPr txBox="1"/>
          <p:nvPr/>
        </p:nvSpPr>
        <p:spPr>
          <a:xfrm>
            <a:off x="4263887" y="31019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查找</a:t>
            </a:r>
            <a:r>
              <a:rPr lang="en-US" altLang="zh-CN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banana$</a:t>
            </a:r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和</a:t>
            </a:r>
            <a:r>
              <a:rPr lang="en-US" altLang="zh-CN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can#</a:t>
            </a:r>
            <a:r>
              <a:rPr lang="zh-CN" altLang="en-US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的最长的相同的字串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EA8335-2862-6FAF-FD58-5455DD193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42" y="1025488"/>
            <a:ext cx="3894588" cy="34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后缀树的构造</a:t>
            </a:r>
            <a:endParaRPr lang="en-US" sz="4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两种</a:t>
            </a: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构造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714375" y="1288619"/>
            <a:ext cx="7715250" cy="800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1. </a:t>
            </a:r>
            <a:r>
              <a:rPr lang="zh-CN" altLang="en-US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后缀字典树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: </a:t>
            </a:r>
            <a:r>
              <a:rPr lang="en-US" altLang="zh-CN" sz="1680" dirty="0" err="1">
                <a:solidFill>
                  <a:srgbClr val="383838"/>
                </a:solidFill>
                <a:latin typeface="+mn-ea"/>
                <a:cs typeface="Noto Sans SC" pitchFamily="34" charset="-120"/>
              </a:rPr>
              <a:t>将字符串的所有后缀插入trie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, </a:t>
            </a:r>
            <a:r>
              <a:rPr lang="en-US" altLang="zh-CN" sz="1680" dirty="0" err="1">
                <a:solidFill>
                  <a:srgbClr val="383838"/>
                </a:solidFill>
                <a:latin typeface="+mn-ea"/>
                <a:cs typeface="Noto Sans SC" pitchFamily="34" charset="-120"/>
              </a:rPr>
              <a:t>然后进行压缩路径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(</a:t>
            </a:r>
            <a:r>
              <a:rPr lang="en-US" altLang="zh-CN" sz="1680" dirty="0" err="1">
                <a:solidFill>
                  <a:srgbClr val="383838"/>
                </a:solidFill>
                <a:latin typeface="+mn-ea"/>
                <a:cs typeface="Noto Sans SC" pitchFamily="34" charset="-120"/>
              </a:rPr>
              <a:t>即将中间没有分支的两条边整合为一条边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, </a:t>
            </a:r>
            <a:r>
              <a:rPr lang="en-US" altLang="zh-CN" sz="1680" dirty="0" err="1">
                <a:solidFill>
                  <a:srgbClr val="383838"/>
                </a:solidFill>
                <a:latin typeface="+mn-ea"/>
                <a:cs typeface="Noto Sans SC" pitchFamily="34" charset="-120"/>
              </a:rPr>
              <a:t>并标上两条边的字符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) (O(n^2))</a:t>
            </a:r>
            <a:endParaRPr lang="en-US" altLang="zh-CN" sz="1680" dirty="0">
              <a:latin typeface="+mn-ea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2. </a:t>
            </a:r>
            <a:r>
              <a:rPr lang="en-US" altLang="zh-CN" sz="1680" dirty="0" err="1">
                <a:solidFill>
                  <a:srgbClr val="383838"/>
                </a:solidFill>
                <a:latin typeface="+mn-ea"/>
                <a:cs typeface="Noto Sans SC" pitchFamily="34" charset="-120"/>
              </a:rPr>
              <a:t>Ukkonen</a:t>
            </a:r>
            <a:r>
              <a:rPr lang="zh-CN" altLang="en-US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算法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: </a:t>
            </a:r>
            <a:r>
              <a:rPr lang="en-US" altLang="zh-CN" sz="1680" dirty="0" err="1">
                <a:solidFill>
                  <a:srgbClr val="383838"/>
                </a:solidFill>
                <a:latin typeface="+mn-ea"/>
                <a:cs typeface="Noto Sans SC" pitchFamily="34" charset="-120"/>
              </a:rPr>
              <a:t>扫描过程中维护当前字串对应的"部分后缀树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", </a:t>
            </a:r>
            <a:r>
              <a:rPr lang="en-US" altLang="zh-CN" sz="1680" dirty="0" err="1">
                <a:solidFill>
                  <a:srgbClr val="383838"/>
                </a:solidFill>
                <a:latin typeface="+mn-ea"/>
                <a:cs typeface="Noto Sans SC" pitchFamily="34" charset="-120"/>
              </a:rPr>
              <a:t>不断扫描并扩张这棵后缀树</a:t>
            </a:r>
            <a:r>
              <a:rPr lang="en-US" altLang="zh-CN" sz="1680" dirty="0">
                <a:solidFill>
                  <a:srgbClr val="383838"/>
                </a:solidFill>
                <a:latin typeface="+mn-ea"/>
                <a:cs typeface="Noto Sans SC" pitchFamily="34" charset="-120"/>
              </a:rPr>
              <a:t> </a:t>
            </a:r>
            <a:r>
              <a:rPr lang="en-US" altLang="zh-CN" sz="1680" dirty="0">
                <a:latin typeface="+mn-ea"/>
                <a:cs typeface="Noto Sans SC" pitchFamily="34" charset="-120"/>
              </a:rPr>
              <a:t>(O(n))</a:t>
            </a:r>
            <a:endParaRPr lang="en-US" altLang="zh-CN" sz="1680" dirty="0">
              <a:latin typeface="+mn-ea"/>
            </a:endParaRPr>
          </a:p>
        </p:txBody>
      </p:sp>
      <p:sp>
        <p:nvSpPr>
          <p:cNvPr id="5" name="Text 2"/>
          <p:cNvSpPr/>
          <p:nvPr/>
        </p:nvSpPr>
        <p:spPr>
          <a:xfrm>
            <a:off x="714375" y="2210421"/>
            <a:ext cx="7715250" cy="800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C64226-C442-6ECD-E6CD-D1A5AB96F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43" y="3141281"/>
            <a:ext cx="4123226" cy="1306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757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压缩前</a:t>
            </a:r>
            <a:r>
              <a:rPr lang="en-US" altLang="zh-CN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v.s</a:t>
            </a:r>
            <a:r>
              <a:rPr lang="en-US" altLang="zh-CN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压缩后</a:t>
            </a:r>
            <a:endParaRPr lang="en-US" sz="266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B7EAA-7F33-4D20-3FF3-7094895D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27" y="1059692"/>
            <a:ext cx="6661492" cy="36704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52FE42A-1641-7240-EA98-7716E79CF3F5}"/>
              </a:ext>
            </a:extLst>
          </p:cNvPr>
          <p:cNvSpPr/>
          <p:nvPr/>
        </p:nvSpPr>
        <p:spPr>
          <a:xfrm>
            <a:off x="4129873" y="3130992"/>
            <a:ext cx="360276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不难看出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压缩后的后缀字典树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后缀树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相对原先的后缀字典树更省空间</a:t>
            </a:r>
            <a:endParaRPr lang="en-US" altLang="zh-C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但后缀字典树构造时间复杂度为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O(n^2)!</a:t>
            </a:r>
          </a:p>
          <a:p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限制了后缀树的使用</a:t>
            </a:r>
            <a:endParaRPr lang="en-US" altLang="zh-C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因此我们需要介绍直接构造后缀树的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Unkkonen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O(n)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24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55E2-3911-587A-B959-E42DA74ED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
            <a:extLst>
              <a:ext uri="{FF2B5EF4-FFF2-40B4-BE49-F238E27FC236}">
                <a16:creationId xmlns:a16="http://schemas.microsoft.com/office/drawing/2014/main" id="{503F70D8-76C2-38F5-9695-C5C95DEB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DEB3316-1CE8-D833-265C-31DD8A749277}"/>
              </a:ext>
            </a:extLst>
          </p:cNvPr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Unkko</a:t>
            </a:r>
            <a:r>
              <a:rPr lang="en-US" altLang="zh-CN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</a:t>
            </a: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算法</a:t>
            </a:r>
            <a:r>
              <a:rPr lang="en-US" altLang="zh-CN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 </a:t>
            </a: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$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符号由来</a:t>
            </a:r>
            <a:endParaRPr lang="en-US" sz="266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7610B6-0B69-EAC5-C4D3-C2B1CBFC03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6" r="12859" b="49907"/>
          <a:stretch/>
        </p:blipFill>
        <p:spPr>
          <a:xfrm>
            <a:off x="715616" y="1052617"/>
            <a:ext cx="5963479" cy="20086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3FC789-7C80-B272-E8D2-B750D566E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16" y="2965430"/>
            <a:ext cx="4388076" cy="20384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C519C6-540B-040E-F2D2-A62E32AD1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319" y="1288792"/>
            <a:ext cx="3048157" cy="927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576DF4-5A1D-9F25-1F81-94529807C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370" y="2452115"/>
            <a:ext cx="2982293" cy="24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6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55E2-3911-587A-B959-E42DA74ED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
            <a:extLst>
              <a:ext uri="{FF2B5EF4-FFF2-40B4-BE49-F238E27FC236}">
                <a16:creationId xmlns:a16="http://schemas.microsoft.com/office/drawing/2014/main" id="{503F70D8-76C2-38F5-9695-C5C95DEB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DEB3316-1CE8-D833-265C-31DD8A749277}"/>
              </a:ext>
            </a:extLst>
          </p:cNvPr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Ukkonen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算法</a:t>
            </a:r>
            <a:endParaRPr lang="en-US" sz="266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3D4801-6C8E-C8E5-04E3-9AE1AA46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162" y="171438"/>
            <a:ext cx="1206562" cy="4381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14D784-4353-76AF-C6C3-3EDD5856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491" y="1158554"/>
            <a:ext cx="1225613" cy="10668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F67AB6-3BC5-CCC2-5190-A03D24D23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690" y="1069649"/>
            <a:ext cx="1079555" cy="124466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1E065F-9AA3-598F-44B0-F29B0E246081}"/>
              </a:ext>
            </a:extLst>
          </p:cNvPr>
          <p:cNvSpPr txBox="1"/>
          <p:nvPr/>
        </p:nvSpPr>
        <p:spPr>
          <a:xfrm>
            <a:off x="157639" y="2094416"/>
            <a:ext cx="39076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  活动点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它是一个三元组（活动节点，活动边，活动长度）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记为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ActivePoint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(Node, Edge, Length) 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剩余后缀数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一个整数，来说明我们需要插入多少个新的后缀。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记为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: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初始值为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EF8652-F4ED-13B1-6B31-8CB1924AFFCF}"/>
              </a:ext>
            </a:extLst>
          </p:cNvPr>
          <p:cNvSpPr txBox="1"/>
          <p:nvPr/>
        </p:nvSpPr>
        <p:spPr>
          <a:xfrm>
            <a:off x="4269331" y="2397824"/>
            <a:ext cx="2092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’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abc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’ ‘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bc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’ ‘c’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(root,’null’,0)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FC0C95-C171-61B3-08A9-5C05D65DAC59}"/>
              </a:ext>
            </a:extLst>
          </p:cNvPr>
          <p:cNvSpPr txBox="1"/>
          <p:nvPr/>
        </p:nvSpPr>
        <p:spPr>
          <a:xfrm>
            <a:off x="6476346" y="2412512"/>
            <a:ext cx="2553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’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abca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’ ‘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bca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’ ‘ca’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‘a’</a:t>
            </a:r>
            <a:endParaRPr lang="en-US" altLang="zh-CN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(root,’a’,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= 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373F69-6FBB-7DFB-FB53-ACADA1A2F987}"/>
              </a:ext>
            </a:extLst>
          </p:cNvPr>
          <p:cNvSpPr txBox="1"/>
          <p:nvPr/>
        </p:nvSpPr>
        <p:spPr>
          <a:xfrm>
            <a:off x="6101869" y="3714381"/>
            <a:ext cx="31315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  </a:t>
            </a:r>
            <a:r>
              <a:rPr lang="zh-CN" altLang="en-US" sz="1400" i="0" dirty="0">
                <a:solidFill>
                  <a:srgbClr val="333333"/>
                </a:solidFill>
                <a:effectLst/>
                <a:latin typeface="-apple-system"/>
              </a:rPr>
              <a:t>当发现我们需要插入的最终后缀已经存在在这棵树里的时候，这棵树本身根本就没有改变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只需要改变变量即可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C2FB93-DC8C-E750-0472-327DF83FC66E}"/>
              </a:ext>
            </a:extLst>
          </p:cNvPr>
          <p:cNvSpPr txBox="1"/>
          <p:nvPr/>
        </p:nvSpPr>
        <p:spPr>
          <a:xfrm>
            <a:off x="4269331" y="3622048"/>
            <a:ext cx="2562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dirty="0">
                <a:latin typeface="-apple-system"/>
              </a:rPr>
              <a:t>’ab’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‘b’</a:t>
            </a:r>
            <a:endParaRPr lang="en-US" altLang="zh-CN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(root,’a’,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= 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E5BB6E-7AAB-AA0E-48EB-6E5BC97DE992}"/>
              </a:ext>
            </a:extLst>
          </p:cNvPr>
          <p:cNvSpPr txBox="1"/>
          <p:nvPr/>
        </p:nvSpPr>
        <p:spPr>
          <a:xfrm>
            <a:off x="1498647" y="1318325"/>
            <a:ext cx="1225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引入变量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679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55E2-3911-587A-B959-E42DA74ED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
            <a:extLst>
              <a:ext uri="{FF2B5EF4-FFF2-40B4-BE49-F238E27FC236}">
                <a16:creationId xmlns:a16="http://schemas.microsoft.com/office/drawing/2014/main" id="{503F70D8-76C2-38F5-9695-C5C95DEB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DEB3316-1CE8-D833-265C-31DD8A749277}"/>
              </a:ext>
            </a:extLst>
          </p:cNvPr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Ukkonen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算法</a:t>
            </a:r>
            <a:endParaRPr lang="en-US" sz="266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FC0C95-C171-61B3-08A9-5C05D65DAC59}"/>
              </a:ext>
            </a:extLst>
          </p:cNvPr>
          <p:cNvSpPr txBox="1"/>
          <p:nvPr/>
        </p:nvSpPr>
        <p:spPr>
          <a:xfrm>
            <a:off x="242904" y="2083000"/>
            <a:ext cx="25533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4.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	’ </a:t>
            </a: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此时树中没有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’x’,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因此我们需要插入三个结点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之前标记了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(root,’a’,2)</a:t>
            </a:r>
          </a:p>
          <a:p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按照顺序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我们先插入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</a:t>
            </a:r>
            <a:r>
              <a:rPr lang="en-US" altLang="zh-CN" sz="1600" dirty="0" err="1">
                <a:solidFill>
                  <a:srgbClr val="FF0000"/>
                </a:solidFill>
                <a:latin typeface="-apple-system"/>
              </a:rPr>
              <a:t>abx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</a:t>
            </a:r>
            <a:endParaRPr lang="en-US" altLang="zh-CN" sz="16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则我们在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a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边的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’ab’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之后插入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x,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 需要分裂结点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ab</a:t>
            </a:r>
          </a:p>
          <a:p>
            <a:r>
              <a:rPr lang="en-US" altLang="zh-CN" sz="1600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 -- ; </a:t>
            </a:r>
            <a:r>
              <a:rPr lang="en-US" altLang="zh-CN" sz="1600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 = 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8E4855-C3A5-CFC3-5230-74FE4D60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83" y="793817"/>
            <a:ext cx="1358970" cy="1276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4E21E2-AD8F-9858-E0E6-4B1C9E3AB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35" y="4158962"/>
            <a:ext cx="1467103" cy="8702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D2F33F-19FF-F963-F010-FA3BD78F74CF}"/>
              </a:ext>
            </a:extLst>
          </p:cNvPr>
          <p:cNvSpPr txBox="1"/>
          <p:nvPr/>
        </p:nvSpPr>
        <p:spPr>
          <a:xfrm>
            <a:off x="2796258" y="954234"/>
            <a:ext cx="25533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此时</a:t>
            </a:r>
            <a:r>
              <a:rPr lang="en-US" altLang="zh-CN" sz="1600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--, </a:t>
            </a:r>
            <a:r>
              <a:rPr lang="en-US" altLang="zh-CN" sz="1600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 = 2</a:t>
            </a:r>
          </a:p>
          <a:p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那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Point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该如何变化呢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?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规则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: </a:t>
            </a:r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插入结点时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, </a:t>
            </a:r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若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node</a:t>
            </a:r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为根节点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, </a:t>
            </a:r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则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node</a:t>
            </a:r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保留为根节点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, </a:t>
            </a:r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设置活动边为我们需要插字符串的第一个字母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, </a:t>
            </a:r>
            <a:r>
              <a:rPr lang="zh-CN" altLang="en-US" sz="1600" dirty="0">
                <a:solidFill>
                  <a:schemeClr val="accent1"/>
                </a:solidFill>
                <a:latin typeface="-apple-system"/>
              </a:rPr>
              <a:t>并进行</a:t>
            </a:r>
            <a:r>
              <a:rPr lang="en-US" altLang="zh-CN" sz="1600" dirty="0">
                <a:solidFill>
                  <a:schemeClr val="accent1"/>
                </a:solidFill>
                <a:latin typeface="-apple-system"/>
              </a:rPr>
              <a:t>length--;</a:t>
            </a:r>
          </a:p>
          <a:p>
            <a:endParaRPr lang="en-US" altLang="zh-CN" sz="160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下一个我们需要插入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’bx’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Length =  1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(root, ‘b’, 1)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FA7812-D42B-A82C-208F-F6EA4B43F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677" y="3754924"/>
            <a:ext cx="1567367" cy="12722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F953E8E-C73D-BFE1-4091-BC7A75B264B9}"/>
              </a:ext>
            </a:extLst>
          </p:cNvPr>
          <p:cNvSpPr txBox="1"/>
          <p:nvPr/>
        </p:nvSpPr>
        <p:spPr>
          <a:xfrm>
            <a:off x="5810929" y="954234"/>
            <a:ext cx="29419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-apple-system"/>
              </a:rPr>
              <a:t>规则</a:t>
            </a: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chemeClr val="accent1"/>
                </a:solidFill>
                <a:latin typeface="-apple-system"/>
              </a:rPr>
              <a:t>如果我们分割一条边并插入新的节点的话，我们通过后缀连接，把 以前插入的节点和新增的节点连接起来</a:t>
            </a: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: </a:t>
            </a:r>
            <a:r>
              <a:rPr lang="zh-CN" altLang="en-US" dirty="0">
                <a:solidFill>
                  <a:schemeClr val="accent1"/>
                </a:solidFill>
                <a:latin typeface="-apple-system"/>
              </a:rPr>
              <a:t>后缀连接表示为虚线边</a:t>
            </a: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chemeClr val="accent1"/>
                </a:solidFill>
                <a:latin typeface="-apple-system"/>
              </a:rPr>
              <a:t>后面有用</a:t>
            </a: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B3E7174-1689-0E5D-B5A5-E16B7C5F3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929" y="3114051"/>
            <a:ext cx="2768742" cy="179714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A52EC8-CD40-C973-4E93-2F6174EB8B4C}"/>
              </a:ext>
            </a:extLst>
          </p:cNvPr>
          <p:cNvSpPr txBox="1"/>
          <p:nvPr/>
        </p:nvSpPr>
        <p:spPr>
          <a:xfrm>
            <a:off x="7049964" y="3114051"/>
            <a:ext cx="1706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(root, ‘x’, 0)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B12AF3-20A7-15A7-1279-86BD927AE6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9007" y="160839"/>
            <a:ext cx="1206562" cy="4381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BF2E9F-8F98-E05B-F7F4-F1D79025F889}"/>
              </a:ext>
            </a:extLst>
          </p:cNvPr>
          <p:cNvSpPr txBox="1"/>
          <p:nvPr/>
        </p:nvSpPr>
        <p:spPr>
          <a:xfrm>
            <a:off x="5855942" y="2727326"/>
            <a:ext cx="2723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-apple-system"/>
              </a:rPr>
              <a:t>下一个我们需要插入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’x’</a:t>
            </a:r>
          </a:p>
        </p:txBody>
      </p:sp>
    </p:spTree>
    <p:extLst>
      <p:ext uri="{BB962C8B-B14F-4D97-AF65-F5344CB8AC3E}">
        <p14:creationId xmlns:p14="http://schemas.microsoft.com/office/powerpoint/2010/main" val="53958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55E2-3911-587A-B959-E42DA74ED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
            <a:extLst>
              <a:ext uri="{FF2B5EF4-FFF2-40B4-BE49-F238E27FC236}">
                <a16:creationId xmlns:a16="http://schemas.microsoft.com/office/drawing/2014/main" id="{503F70D8-76C2-38F5-9695-C5C95DEB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DEB3316-1CE8-D833-265C-31DD8A749277}"/>
              </a:ext>
            </a:extLst>
          </p:cNvPr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Ukkonen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算法</a:t>
            </a:r>
            <a:endParaRPr lang="en-US" sz="266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3D4801-6C8E-C8E5-04E3-9AE1AA46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438" y="169892"/>
            <a:ext cx="1206562" cy="43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4C2FB93-DC8C-E750-0472-327DF83FC66E}"/>
              </a:ext>
            </a:extLst>
          </p:cNvPr>
          <p:cNvSpPr txBox="1"/>
          <p:nvPr/>
        </p:nvSpPr>
        <p:spPr>
          <a:xfrm>
            <a:off x="3926938" y="1057293"/>
            <a:ext cx="49187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5.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’a’ ,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只需要改变变量</a:t>
            </a:r>
            <a:endParaRPr lang="en-US" altLang="zh-CN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(root, ‘a’, 1); </a:t>
            </a:r>
          </a:p>
          <a:p>
            <a:r>
              <a:rPr lang="en-US" altLang="zh-CN" sz="1600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 = 2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6.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’b’ ,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只需要改变变量</a:t>
            </a:r>
            <a:endParaRPr lang="en-US" altLang="zh-CN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(root, ‘a’, 2);</a:t>
            </a:r>
          </a:p>
          <a:p>
            <a:r>
              <a:rPr lang="en-US" altLang="zh-CN" sz="1600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 = 3;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7.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’c’ ,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只需要改变变量</a:t>
            </a:r>
            <a:endParaRPr lang="en-US" altLang="zh-CN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(node1, ‘c’, 1);</a:t>
            </a:r>
          </a:p>
          <a:p>
            <a:r>
              <a:rPr lang="en-US" altLang="zh-CN" sz="1600" dirty="0" err="1">
                <a:solidFill>
                  <a:srgbClr val="333333"/>
                </a:solidFill>
                <a:latin typeface="-apple-system"/>
              </a:rPr>
              <a:t>Cnt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 = 4;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8.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</a:t>
            </a:r>
            <a:r>
              <a:rPr lang="en-US" altLang="zh-CN" sz="1600" dirty="0" err="1">
                <a:solidFill>
                  <a:srgbClr val="FF0000"/>
                </a:solidFill>
                <a:latin typeface="-apple-system"/>
              </a:rPr>
              <a:t>abcd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’,’</a:t>
            </a:r>
            <a:r>
              <a:rPr lang="en-US" altLang="zh-CN" sz="1600" dirty="0" err="1">
                <a:solidFill>
                  <a:srgbClr val="FF0000"/>
                </a:solidFill>
                <a:latin typeface="-apple-system"/>
              </a:rPr>
              <a:t>bcd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’, ‘cd’, ’d’ , </a:t>
            </a:r>
            <a:r>
              <a:rPr lang="zh-CN" altLang="en-US" sz="1600" dirty="0">
                <a:latin typeface="-apple-system"/>
              </a:rPr>
              <a:t>此时我们发现树中没有</a:t>
            </a:r>
            <a:r>
              <a:rPr lang="en-US" altLang="zh-CN" sz="1600" dirty="0">
                <a:latin typeface="-apple-system"/>
              </a:rPr>
              <a:t>’d’, </a:t>
            </a:r>
            <a:r>
              <a:rPr lang="zh-CN" altLang="en-US" sz="1600" dirty="0">
                <a:latin typeface="-apple-system"/>
              </a:rPr>
              <a:t>需要进行插入</a:t>
            </a:r>
            <a:r>
              <a:rPr lang="en-US" altLang="zh-CN" sz="1600" dirty="0">
                <a:latin typeface="-apple-system"/>
              </a:rPr>
              <a:t>.</a:t>
            </a:r>
          </a:p>
          <a:p>
            <a:r>
              <a:rPr lang="zh-CN" altLang="en-US" sz="1600" dirty="0">
                <a:latin typeface="-apple-system"/>
              </a:rPr>
              <a:t>先插入结点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</a:t>
            </a:r>
            <a:r>
              <a:rPr lang="en-US" altLang="zh-CN" sz="1600" dirty="0" err="1">
                <a:solidFill>
                  <a:srgbClr val="FF0000"/>
                </a:solidFill>
                <a:latin typeface="-apple-system"/>
              </a:rPr>
              <a:t>abcd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’,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此时我们的后缀连接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虚线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就有用了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通过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node1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找到下一个结点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node2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(node2, ‘c’, ‘1’)</a:t>
            </a:r>
            <a:endParaRPr lang="en-US" altLang="zh-CN" sz="1600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E7EC4-9D7A-43A7-0700-2C07A4508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68" y="2765454"/>
            <a:ext cx="3314870" cy="2114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0544C5-C167-C58F-53B4-3D514EFC4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69" y="1117399"/>
            <a:ext cx="2768742" cy="179714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1FCFC93-982A-206A-4BE0-4DD2D7C87D92}"/>
              </a:ext>
            </a:extLst>
          </p:cNvPr>
          <p:cNvSpPr/>
          <p:nvPr/>
        </p:nvSpPr>
        <p:spPr>
          <a:xfrm>
            <a:off x="479212" y="3450569"/>
            <a:ext cx="21129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node1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571DC5-C30D-01C4-002F-3980574F4F12}"/>
              </a:ext>
            </a:extLst>
          </p:cNvPr>
          <p:cNvSpPr/>
          <p:nvPr/>
        </p:nvSpPr>
        <p:spPr>
          <a:xfrm>
            <a:off x="1337291" y="4289572"/>
            <a:ext cx="21129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node2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73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55E2-3911-587A-B959-E42DA74ED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
            <a:extLst>
              <a:ext uri="{FF2B5EF4-FFF2-40B4-BE49-F238E27FC236}">
                <a16:creationId xmlns:a16="http://schemas.microsoft.com/office/drawing/2014/main" id="{503F70D8-76C2-38F5-9695-C5C95DEB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DEB3316-1CE8-D833-265C-31DD8A749277}"/>
              </a:ext>
            </a:extLst>
          </p:cNvPr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Ukkonen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算法</a:t>
            </a:r>
            <a:endParaRPr lang="en-US" sz="266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3D4801-6C8E-C8E5-04E3-9AE1AA46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438" y="171438"/>
            <a:ext cx="1206562" cy="43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4C2FB93-DC8C-E750-0472-327DF83FC66E}"/>
              </a:ext>
            </a:extLst>
          </p:cNvPr>
          <p:cNvSpPr txBox="1"/>
          <p:nvPr/>
        </p:nvSpPr>
        <p:spPr>
          <a:xfrm>
            <a:off x="103541" y="2636326"/>
            <a:ext cx="4212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此时找不到后继结点了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, 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我们将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重置为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root, (root, ‘c’, 1),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’cd’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C9BC2A-0B5D-3FC9-5061-13417246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17" y="968545"/>
            <a:ext cx="3025744" cy="16609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9160A7-30FF-23BD-F382-097B2FF76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29" y="3235602"/>
            <a:ext cx="3246457" cy="179359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0B79D72-D0EA-B5D0-B13E-74F9452902A5}"/>
              </a:ext>
            </a:extLst>
          </p:cNvPr>
          <p:cNvSpPr/>
          <p:nvPr/>
        </p:nvSpPr>
        <p:spPr>
          <a:xfrm>
            <a:off x="1605399" y="1911827"/>
            <a:ext cx="7889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node2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83BA70-D514-8C3C-0DC1-AEF5897C6AB3}"/>
              </a:ext>
            </a:extLst>
          </p:cNvPr>
          <p:cNvSpPr txBox="1"/>
          <p:nvPr/>
        </p:nvSpPr>
        <p:spPr>
          <a:xfrm>
            <a:off x="3970683" y="1084945"/>
            <a:ext cx="5173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此时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root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了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, 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我们更新为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(root, ‘d’, 0),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’d’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ADB0185-A6C9-B5F4-EB67-47C6C73B1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12" y="1497447"/>
            <a:ext cx="4299363" cy="26176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BFDA7A-AE8A-F420-989F-81F34EECFDC9}"/>
              </a:ext>
            </a:extLst>
          </p:cNvPr>
          <p:cNvSpPr txBox="1"/>
          <p:nvPr/>
        </p:nvSpPr>
        <p:spPr>
          <a:xfrm>
            <a:off x="1999888" y="900279"/>
            <a:ext cx="157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-apple-system"/>
              </a:rPr>
              <a:t>插入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’</a:t>
            </a:r>
            <a:r>
              <a:rPr lang="en-US" altLang="zh-CN" sz="1800" dirty="0" err="1">
                <a:solidFill>
                  <a:srgbClr val="FF0000"/>
                </a:solidFill>
                <a:latin typeface="-apple-system"/>
              </a:rPr>
              <a:t>bcd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’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9FD85E-0836-A7C8-62DD-0D684DDEE71D}"/>
              </a:ext>
            </a:extLst>
          </p:cNvPr>
          <p:cNvSpPr txBox="1"/>
          <p:nvPr/>
        </p:nvSpPr>
        <p:spPr>
          <a:xfrm>
            <a:off x="4217835" y="4236870"/>
            <a:ext cx="4091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此时后缀树就构造完成了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!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大功告成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595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3188" y="519113"/>
            <a:ext cx="5514975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643188" y="1519238"/>
            <a:ext cx="5229225" cy="2700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前缀树 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后缀树的定义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后缀树的应用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后缀树的构造</a:t>
            </a:r>
            <a:endParaRPr lang="en-US" sz="175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</a:rPr>
              <a:t>题目要求和对应想法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B2918-6CA6-24FE-A7D1-4D39C6C5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D23D929-06CE-D0F6-FB7C-5F8FD735E3AD}"/>
              </a:ext>
            </a:extLst>
          </p:cNvPr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97AAD50-DCCC-C3BE-12EB-E378BD9DC0D3}"/>
              </a:ext>
            </a:extLst>
          </p:cNvPr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alt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题目要求和对应想法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3591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6F3FF-61BA-E7E3-DE74-151667AA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
            <a:extLst>
              <a:ext uri="{FF2B5EF4-FFF2-40B4-BE49-F238E27FC236}">
                <a16:creationId xmlns:a16="http://schemas.microsoft.com/office/drawing/2014/main" id="{413E1D80-B916-C2C2-00F3-6EFCEAEF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23F6E5B-E595-307E-C39E-E0E23B1304C7}"/>
              </a:ext>
            </a:extLst>
          </p:cNvPr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题目要求和对应想法</a:t>
            </a:r>
            <a:endParaRPr lang="en-US" sz="266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57BFD-13CB-3A14-3F89-8C5D21C22B9C}"/>
              </a:ext>
            </a:extLst>
          </p:cNvPr>
          <p:cNvSpPr txBox="1"/>
          <p:nvPr/>
        </p:nvSpPr>
        <p:spPr>
          <a:xfrm>
            <a:off x="303143" y="988516"/>
            <a:ext cx="50341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1)</a:t>
            </a:r>
            <a:r>
              <a:rPr lang="zh-CN" altLang="en-US" sz="1200" b="1" dirty="0"/>
              <a:t>对任意给定的字符串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，建立其后缀树；</a:t>
            </a:r>
            <a:endParaRPr lang="en-US" altLang="zh-CN" sz="1200" b="1" dirty="0"/>
          </a:p>
          <a:p>
            <a:r>
              <a:rPr lang="zh-CN" altLang="en-US" sz="1200" dirty="0"/>
              <a:t>答 </a:t>
            </a:r>
            <a:r>
              <a:rPr lang="en-US" altLang="zh-CN" sz="1200" dirty="0"/>
              <a:t>: </a:t>
            </a:r>
            <a:r>
              <a:rPr lang="zh-CN" altLang="en-US" sz="1200" dirty="0"/>
              <a:t>使用</a:t>
            </a:r>
            <a:r>
              <a:rPr lang="en-US" altLang="zh-CN" sz="1200" dirty="0" err="1"/>
              <a:t>ukkonen</a:t>
            </a:r>
            <a:r>
              <a:rPr lang="zh-CN" altLang="en-US" sz="1200" dirty="0"/>
              <a:t>算法</a:t>
            </a:r>
            <a:r>
              <a:rPr lang="en-US" altLang="zh-CN" sz="1200" dirty="0"/>
              <a:t>, </a:t>
            </a:r>
            <a:r>
              <a:rPr lang="zh-CN" altLang="en-US" sz="1200" dirty="0"/>
              <a:t>时间复杂度为</a:t>
            </a:r>
            <a:r>
              <a:rPr lang="en-US" altLang="zh-CN" sz="1200" dirty="0"/>
              <a:t>O(n)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2)</a:t>
            </a:r>
            <a:r>
              <a:rPr lang="zh-CN" altLang="en-US" sz="1200" b="1" dirty="0"/>
              <a:t>查找一个字符串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是否包含子串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；</a:t>
            </a:r>
            <a:endParaRPr lang="en-US" altLang="zh-CN" sz="1200" b="1" dirty="0"/>
          </a:p>
          <a:p>
            <a:r>
              <a:rPr lang="zh-CN" altLang="en-US" sz="1200" dirty="0"/>
              <a:t>答</a:t>
            </a:r>
            <a:r>
              <a:rPr lang="en-US" altLang="zh-CN" sz="1200" dirty="0"/>
              <a:t> : </a:t>
            </a:r>
            <a:r>
              <a:rPr lang="zh-CN" altLang="en-US" sz="1200" dirty="0"/>
              <a:t>参考后缀树的应用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3)</a:t>
            </a:r>
            <a:r>
              <a:rPr lang="zh-CN" altLang="en-US" sz="1200" b="1" dirty="0"/>
              <a:t>统计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中出现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的次数；</a:t>
            </a:r>
            <a:endParaRPr lang="en-US" altLang="zh-CN" sz="1200" b="1" dirty="0"/>
          </a:p>
          <a:p>
            <a:r>
              <a:rPr lang="zh-CN" altLang="en-US" sz="1200" dirty="0"/>
              <a:t>答</a:t>
            </a:r>
            <a:r>
              <a:rPr lang="en-US" altLang="zh-CN" sz="1200" dirty="0"/>
              <a:t> : </a:t>
            </a:r>
            <a:r>
              <a:rPr lang="zh-CN" altLang="en-US" sz="1200" dirty="0"/>
              <a:t>参考后缀树的应用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4)</a:t>
            </a:r>
            <a:r>
              <a:rPr lang="zh-CN" altLang="en-US" sz="1200" b="1" dirty="0"/>
              <a:t>找出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中最长的重复子串。所谓重复子串是指出现了两次以上的子串；</a:t>
            </a:r>
            <a:endParaRPr lang="en-US" altLang="zh-CN" sz="1200" b="1" dirty="0"/>
          </a:p>
          <a:p>
            <a:r>
              <a:rPr lang="zh-CN" altLang="en-US" sz="1200" dirty="0"/>
              <a:t>答</a:t>
            </a:r>
            <a:r>
              <a:rPr lang="en-US" altLang="zh-CN" sz="1200" dirty="0"/>
              <a:t> : </a:t>
            </a:r>
            <a:r>
              <a:rPr lang="zh-CN" altLang="en-US" sz="1200" dirty="0"/>
              <a:t>参考后缀树的应用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5)</a:t>
            </a:r>
            <a:r>
              <a:rPr lang="zh-CN" altLang="en-US" sz="1200" b="1" dirty="0"/>
              <a:t>分析以上各个算法的时间复杂性。</a:t>
            </a:r>
            <a:endParaRPr lang="en-US" altLang="zh-CN" sz="1200" b="1" dirty="0"/>
          </a:p>
          <a:p>
            <a:r>
              <a:rPr lang="zh-CN" altLang="en-US" sz="1200" dirty="0"/>
              <a:t>答</a:t>
            </a:r>
            <a:r>
              <a:rPr lang="en-US" altLang="zh-CN" sz="1200" dirty="0"/>
              <a:t> : </a:t>
            </a:r>
            <a:r>
              <a:rPr lang="zh-CN" altLang="en-US" sz="1200" dirty="0"/>
              <a:t> </a:t>
            </a:r>
            <a:r>
              <a:rPr lang="en-US" altLang="zh-CN" sz="1200" dirty="0"/>
              <a:t>O(n), O(t), O(t), O(n)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6)</a:t>
            </a:r>
            <a:r>
              <a:rPr lang="zh-CN" altLang="en-US" sz="1200" b="1" dirty="0"/>
              <a:t>应用后缀树，查找两个字符串</a:t>
            </a:r>
            <a:r>
              <a:rPr lang="en-US" altLang="zh-CN" sz="1200" b="1" dirty="0"/>
              <a:t>Q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中最长的共有子串。分析时间复杂性并通过实验结果验证。</a:t>
            </a:r>
            <a:endParaRPr lang="en-US" altLang="zh-CN" sz="1200" b="1" dirty="0"/>
          </a:p>
          <a:p>
            <a:r>
              <a:rPr lang="zh-CN" altLang="en-US" sz="1200" dirty="0"/>
              <a:t>答</a:t>
            </a:r>
            <a:r>
              <a:rPr lang="en-US" altLang="zh-CN" sz="1200" dirty="0"/>
              <a:t> : </a:t>
            </a:r>
            <a:r>
              <a:rPr lang="zh-CN" altLang="en-US" sz="1200" dirty="0"/>
              <a:t>控制变量法</a:t>
            </a:r>
            <a:r>
              <a:rPr lang="en-US" altLang="zh-CN" sz="1200" dirty="0"/>
              <a:t>. </a:t>
            </a:r>
            <a:r>
              <a:rPr lang="zh-CN" altLang="en-US" sz="1200" i="0" dirty="0">
                <a:solidFill>
                  <a:srgbClr val="0D0D0D"/>
                </a:solidFill>
                <a:effectLst/>
                <a:latin typeface="Söhne"/>
              </a:rPr>
              <a:t>输入字符串长度的增长实验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：固定一个字符串的长度，逐步增加另一个字符串的长度，然后记录算法执行所需的时间。如果算法的时间复杂度是正确的，那么随着字符串长度的增长，执行时间应该呈现出与输入长度成正比的趋势。</a:t>
            </a:r>
            <a:endParaRPr lang="zh-CN" altLang="en-US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BC5D55-9232-BDF7-6A63-FFBCE4B0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309" y="1853648"/>
            <a:ext cx="3110426" cy="18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9547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44792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前缀树 </a:t>
            </a:r>
            <a:endParaRPr lang="en-US" sz="4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12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前缀树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的定义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3786188" cy="3605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600" b="0" i="0" u="none" strike="noStrike" dirty="0" err="1">
                <a:solidFill>
                  <a:srgbClr val="191B1F"/>
                </a:solidFill>
                <a:effectLst/>
                <a:latin typeface="-apple-system"/>
              </a:rPr>
              <a:t>Trie</a:t>
            </a:r>
            <a:r>
              <a:rPr lang="en-US" altLang="zh-CN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(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源于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latin typeface="-apple-system"/>
              </a:rPr>
              <a:t>retrieval</a:t>
            </a:r>
            <a:r>
              <a:rPr lang="en-US" altLang="zh-CN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)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树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，即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字典树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，又称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单词查找树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或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键树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，是一种树形结构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latin typeface="-apple-system"/>
              </a:rPr>
              <a:t>.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优点：利用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字符串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的公共前缀来减少查询时间，最大限度地减少无谓的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字符串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比较。</a:t>
            </a:r>
            <a:endParaRPr lang="en-US" altLang="zh-CN" sz="16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核心思想 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latin typeface="-apple-system"/>
              </a:rPr>
              <a:t>: 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空间换时间。利用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字符串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的公共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前缀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来降低查询</a:t>
            </a:r>
            <a:r>
              <a:rPr lang="zh-CN" altLang="en-US" sz="1600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时间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的开销以达到提高效率的目的</a:t>
            </a:r>
            <a:endParaRPr lang="en-US" sz="168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BA6F5D-F8DB-96F5-F08D-801FEEFB1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225" y="1006774"/>
            <a:ext cx="3840638" cy="3654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155151-6CAD-ABB9-66A3-583A5F12C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90" y="1038225"/>
            <a:ext cx="4832598" cy="330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前缀树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的性质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3786188" cy="3605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13F3F"/>
                </a:solidFill>
                <a:effectLst/>
                <a:latin typeface="inherit"/>
              </a:rPr>
              <a:t> 根节点不包含字符，除根节点外的每一个子节点都包含一个字符。</a:t>
            </a:r>
            <a:endParaRPr lang="en-US" altLang="zh-CN" sz="1600" b="0" i="0" dirty="0">
              <a:solidFill>
                <a:srgbClr val="413F3F"/>
              </a:solidFill>
              <a:effectLst/>
              <a:latin typeface="inherit"/>
            </a:endParaRPr>
          </a:p>
          <a:p>
            <a:pPr algn="l" fontAlgn="base"/>
            <a:endParaRPr lang="zh-CN" altLang="en-US" sz="1600" b="0" i="0" dirty="0">
              <a:solidFill>
                <a:srgbClr val="413F3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13F3F"/>
                </a:solidFill>
                <a:effectLst/>
                <a:latin typeface="inherit"/>
              </a:rPr>
              <a:t> 从根节点到某一个节点，路径上经过的字符连接起来，为该节点对应的字符串。</a:t>
            </a:r>
            <a:endParaRPr lang="en-US" altLang="zh-CN" sz="1600" b="0" i="0" dirty="0">
              <a:solidFill>
                <a:srgbClr val="413F3F"/>
              </a:solidFill>
              <a:effectLst/>
              <a:latin typeface="inherit"/>
            </a:endParaRPr>
          </a:p>
          <a:p>
            <a:pPr algn="l" fontAlgn="base"/>
            <a:endParaRPr lang="zh-CN" altLang="en-US" sz="1600" b="0" i="0" dirty="0">
              <a:solidFill>
                <a:srgbClr val="413F3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13F3F"/>
                </a:solidFill>
                <a:effectLst/>
                <a:latin typeface="inherit"/>
              </a:rPr>
              <a:t> 每个节点的所有子节点包含的字符互不相同。</a:t>
            </a:r>
            <a:endParaRPr lang="en-US" altLang="zh-CN" sz="1600" b="0" i="0" dirty="0">
              <a:solidFill>
                <a:srgbClr val="413F3F"/>
              </a:solidFill>
              <a:effectLst/>
              <a:latin typeface="inherit"/>
            </a:endParaRPr>
          </a:p>
          <a:p>
            <a:pPr algn="l" fontAlgn="base"/>
            <a:endParaRPr lang="en-US" altLang="zh-CN" sz="1600" b="0" i="0" dirty="0">
              <a:solidFill>
                <a:srgbClr val="413F3F"/>
              </a:solidFill>
              <a:effectLst/>
              <a:latin typeface="inherit"/>
            </a:endParaRPr>
          </a:p>
          <a:p>
            <a:pPr algn="l" fontAlgn="base"/>
            <a:r>
              <a:rPr lang="zh-CN" altLang="en-US" sz="1600" dirty="0">
                <a:solidFill>
                  <a:srgbClr val="413F3F"/>
                </a:solidFill>
                <a:latin typeface="inherit"/>
              </a:rPr>
              <a:t>注 </a:t>
            </a:r>
            <a:r>
              <a:rPr lang="en-US" altLang="zh-CN" sz="1600" dirty="0">
                <a:solidFill>
                  <a:srgbClr val="413F3F"/>
                </a:solidFill>
                <a:latin typeface="inherit"/>
              </a:rPr>
              <a:t>: </a:t>
            </a:r>
            <a:r>
              <a:rPr lang="zh-CN" altLang="en-US" sz="1600" b="0" i="0" dirty="0">
                <a:solidFill>
                  <a:srgbClr val="413F3F"/>
                </a:solidFill>
                <a:effectLst/>
                <a:latin typeface="Helvetica Neue"/>
              </a:rPr>
              <a:t>通常在实现的时候，会在节点结构中设置一个标志，用来标记该结点处是否构成一个单词（关键字）。</a:t>
            </a:r>
          </a:p>
          <a:p>
            <a:br>
              <a:rPr lang="zh-CN" altLang="en-US" sz="1600" dirty="0"/>
            </a:br>
            <a:endParaRPr lang="zh-CN" altLang="en-US" sz="1600" b="0" i="0" dirty="0">
              <a:solidFill>
                <a:srgbClr val="413F3F"/>
              </a:solidFill>
              <a:effectLst/>
              <a:latin typeface="inheri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4AECF-77C6-99C1-40AC-AF079CB9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475" y="1387857"/>
            <a:ext cx="2308530" cy="26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前缀树</a:t>
            </a:r>
            <a:r>
              <a:rPr lang="zh-CN" alt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的时空复杂度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3786188" cy="3876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fontAlgn="base"/>
            <a:r>
              <a:rPr lang="zh-CN" altLang="en-US" sz="1600" b="0" i="0" dirty="0">
                <a:solidFill>
                  <a:srgbClr val="413F3F"/>
                </a:solidFill>
                <a:effectLst/>
                <a:latin typeface="Helvetica Neue"/>
              </a:rPr>
              <a:t>时间复杂度</a:t>
            </a:r>
            <a:endParaRPr lang="en-US" altLang="zh-CN" sz="1600" b="0" i="0" dirty="0">
              <a:solidFill>
                <a:srgbClr val="413F3F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13F3F"/>
                </a:solidFill>
                <a:effectLst/>
                <a:latin typeface="Helvetica Neue"/>
              </a:rPr>
              <a:t>假设所有字符串长度之和为 </a:t>
            </a:r>
            <a:r>
              <a:rPr lang="en-US" altLang="zh-CN" sz="1600" b="0" i="0" dirty="0">
                <a:solidFill>
                  <a:srgbClr val="413F3F"/>
                </a:solidFill>
                <a:effectLst/>
                <a:latin typeface="Helvetica Neue"/>
              </a:rPr>
              <a:t>n</a:t>
            </a:r>
            <a:r>
              <a:rPr lang="zh-CN" altLang="en-US" sz="1600" b="0" i="0" dirty="0">
                <a:solidFill>
                  <a:srgbClr val="413F3F"/>
                </a:solidFill>
                <a:effectLst/>
                <a:latin typeface="Helvetica Neue"/>
              </a:rPr>
              <a:t>，构建字典树的时间复杂度为 </a:t>
            </a:r>
            <a:r>
              <a:rPr lang="en-US" altLang="zh-CN" sz="1600" b="0" i="0" dirty="0">
                <a:solidFill>
                  <a:srgbClr val="413F3F"/>
                </a:solidFill>
                <a:effectLst/>
                <a:latin typeface="Helvetica Neue"/>
              </a:rPr>
              <a:t>O(n)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13F3F"/>
                </a:solidFill>
                <a:effectLst/>
                <a:latin typeface="Helvetica Neue"/>
              </a:rPr>
              <a:t>假设要查找的字符串长度为 </a:t>
            </a:r>
            <a:r>
              <a:rPr lang="en-US" altLang="zh-CN" sz="1600" b="0" i="0" dirty="0">
                <a:solidFill>
                  <a:srgbClr val="413F3F"/>
                </a:solidFill>
                <a:effectLst/>
                <a:latin typeface="Helvetica Neue"/>
              </a:rPr>
              <a:t>k</a:t>
            </a:r>
            <a:r>
              <a:rPr lang="zh-CN" altLang="en-US" sz="1600" b="0" i="0" dirty="0">
                <a:solidFill>
                  <a:srgbClr val="413F3F"/>
                </a:solidFill>
                <a:effectLst/>
                <a:latin typeface="Helvetica Neue"/>
              </a:rPr>
              <a:t>，查找和查询的时间复杂度为 </a:t>
            </a:r>
            <a:r>
              <a:rPr lang="en-US" altLang="zh-CN" sz="1600" b="0" i="0" dirty="0">
                <a:solidFill>
                  <a:srgbClr val="413F3F"/>
                </a:solidFill>
                <a:effectLst/>
                <a:latin typeface="Helvetica Neue"/>
              </a:rPr>
              <a:t>O(k)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优化 </a:t>
            </a:r>
            <a:r>
              <a:rPr lang="en-US" altLang="zh-CN" sz="1600" dirty="0">
                <a:solidFill>
                  <a:srgbClr val="413F3F"/>
                </a:solidFill>
                <a:latin typeface="Helvetica Neue"/>
              </a:rPr>
              <a:t>: </a:t>
            </a: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路径压缩</a:t>
            </a:r>
            <a:endParaRPr lang="en-US" altLang="zh-CN" sz="1600" dirty="0">
              <a:solidFill>
                <a:srgbClr val="413F3F"/>
              </a:solidFill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413F3F"/>
              </a:solidFill>
              <a:latin typeface="Helvetica Neue"/>
            </a:endParaRPr>
          </a:p>
          <a:p>
            <a:pPr algn="l" fontAlgn="base"/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空间复杂度</a:t>
            </a:r>
            <a:endParaRPr lang="en-US" altLang="zh-CN" sz="1600" dirty="0">
              <a:solidFill>
                <a:srgbClr val="413F3F"/>
              </a:solidFill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假设字符的种数有</a:t>
            </a:r>
            <a:r>
              <a:rPr lang="en-US" altLang="zh-CN" sz="1600" dirty="0">
                <a:solidFill>
                  <a:srgbClr val="413F3F"/>
                </a:solidFill>
                <a:latin typeface="Helvetica Neue"/>
              </a:rPr>
              <a:t>m</a:t>
            </a: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个，有若干个长度为</a:t>
            </a:r>
            <a:r>
              <a:rPr lang="en-US" altLang="zh-CN" sz="1600" dirty="0">
                <a:solidFill>
                  <a:srgbClr val="413F3F"/>
                </a:solidFill>
                <a:latin typeface="Helvetica Neue"/>
              </a:rPr>
              <a:t>n</a:t>
            </a: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的字符串，则</a:t>
            </a:r>
            <a:r>
              <a:rPr lang="en-US" altLang="zh-CN" sz="1600" dirty="0" err="1">
                <a:solidFill>
                  <a:srgbClr val="413F3F"/>
                </a:solidFill>
                <a:latin typeface="Helvetica Neue"/>
              </a:rPr>
              <a:t>Trie</a:t>
            </a: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树 的高度为</a:t>
            </a:r>
            <a:r>
              <a:rPr lang="en-US" altLang="zh-CN" sz="1600" dirty="0">
                <a:solidFill>
                  <a:srgbClr val="413F3F"/>
                </a:solidFill>
                <a:latin typeface="Helvetica Neue"/>
              </a:rPr>
              <a:t>n</a:t>
            </a: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。</a:t>
            </a:r>
            <a:endParaRPr lang="en-US" altLang="zh-CN" sz="1600" dirty="0">
              <a:solidFill>
                <a:srgbClr val="413F3F"/>
              </a:solidFill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很明显我们浪费了大量的空间来存储字符，此时</a:t>
            </a:r>
            <a:r>
              <a:rPr lang="en-US" altLang="zh-CN" sz="1600" dirty="0" err="1">
                <a:solidFill>
                  <a:srgbClr val="413F3F"/>
                </a:solidFill>
                <a:latin typeface="Helvetica Neue"/>
              </a:rPr>
              <a:t>Trie</a:t>
            </a:r>
            <a:r>
              <a:rPr lang="zh-CN" altLang="en-US" sz="1600" dirty="0">
                <a:solidFill>
                  <a:srgbClr val="413F3F"/>
                </a:solidFill>
                <a:latin typeface="Helvetica Neue"/>
              </a:rPr>
              <a:t>树的最坏空间复杂度为</a:t>
            </a:r>
            <a:r>
              <a:rPr lang="en-US" altLang="zh-CN" sz="1600" dirty="0">
                <a:solidFill>
                  <a:srgbClr val="413F3F"/>
                </a:solidFill>
                <a:latin typeface="Helvetica Neue"/>
              </a:rPr>
              <a:t>O(</a:t>
            </a:r>
            <a:r>
              <a:rPr lang="en-US" altLang="zh-CN" sz="1600" dirty="0" err="1">
                <a:solidFill>
                  <a:srgbClr val="413F3F"/>
                </a:solidFill>
                <a:latin typeface="Helvetica Neue"/>
              </a:rPr>
              <a:t>mn</a:t>
            </a:r>
            <a:r>
              <a:rPr lang="en-US" altLang="zh-CN" sz="1600" dirty="0">
                <a:solidFill>
                  <a:srgbClr val="413F3F"/>
                </a:solidFill>
                <a:latin typeface="Helvetica Neue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413F3F"/>
              </a:solidFill>
              <a:effectLst/>
              <a:latin typeface="Helvetica Neue"/>
            </a:endParaRPr>
          </a:p>
          <a:p>
            <a:br>
              <a:rPr lang="zh-CN" altLang="en-US" sz="1600" dirty="0"/>
            </a:br>
            <a:endParaRPr lang="zh-CN" altLang="en-US" sz="1600" b="0" i="0" dirty="0">
              <a:solidFill>
                <a:srgbClr val="413F3F"/>
              </a:solidFill>
              <a:effectLst/>
              <a:latin typeface="inheri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C2554B-162B-C9A1-BF6E-5798BBE3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412" y="1601676"/>
            <a:ext cx="4153579" cy="21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2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后缀树的定义</a:t>
            </a:r>
            <a:endParaRPr lang="en-US" sz="4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后缀树的定义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622852" y="895350"/>
            <a:ext cx="3786188" cy="3605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是一种数据结构，一个具有m个字符的字符串S的后缀树T，就是一个包含一个根节点的有向树，该树恰好带有m+1个叶子(包含空字符)，这些叶子被赋予从0到m的标号。每一个内部节点，除了根节点以外，都至少有两个子节点，而且每条边都用S的一个子串来标识。出自同一节点的任意两条边的标识不会以相同的字符开始。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后缀树的关键特征是：对于任何叶子i，从根节点到该叶子所经历的边的所有标识串联起来后恰好拼出S的从i位置开始的后缀，即S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[i,…,m], 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记为</a:t>
            </a:r>
            <a:r>
              <a:rPr lang="en-US" altLang="zh-CN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T[</a:t>
            </a:r>
            <a:r>
              <a:rPr lang="en-US" altLang="zh-CN" sz="14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</a:t>
            </a:r>
            <a:r>
              <a:rPr lang="en-US" altLang="zh-CN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]</a:t>
            </a:r>
            <a:endParaRPr 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D84816-0372-4CF8-517E-6894B559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36" y="852672"/>
            <a:ext cx="3849222" cy="22816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D29C2C-1988-E12C-C480-92A7A698E310}"/>
              </a:ext>
            </a:extLst>
          </p:cNvPr>
          <p:cNvSpPr/>
          <p:nvPr/>
        </p:nvSpPr>
        <p:spPr>
          <a:xfrm>
            <a:off x="4150167" y="3235187"/>
            <a:ext cx="26831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 = banana$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 =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anana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</a:p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 = nana$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 = ana$</a:t>
            </a:r>
          </a:p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 = </a:t>
            </a:r>
            <a:r>
              <a:rPr lang="en-US" altLang="zh-CN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T5 = a$</a:t>
            </a:r>
          </a:p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T6 = $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03097E-F2EB-4AC1-0DBF-DD76F3C8762D}"/>
              </a:ext>
            </a:extLst>
          </p:cNvPr>
          <p:cNvSpPr/>
          <p:nvPr/>
        </p:nvSpPr>
        <p:spPr>
          <a:xfrm>
            <a:off x="6491113" y="3677478"/>
            <a:ext cx="2250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$?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后缀树的应用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1435</Words>
  <Application>Microsoft Office PowerPoint</Application>
  <PresentationFormat>全屏显示(16:9)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Helvetica Neue</vt:lpstr>
      <vt:lpstr>inherit</vt:lpstr>
      <vt:lpstr>Noto Sans SC</vt:lpstr>
      <vt:lpstr>Söhne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后缀树的原理和应用</dc:title>
  <dc:subject/>
  <dc:creator>Wang Yuhan</dc:creator>
  <cp:lastModifiedBy>宇涵 王</cp:lastModifiedBy>
  <cp:revision>160</cp:revision>
  <dcterms:created xsi:type="dcterms:W3CDTF">2024-03-02T12:08:38Z</dcterms:created>
  <dcterms:modified xsi:type="dcterms:W3CDTF">2024-04-01T12:26:04Z</dcterms:modified>
</cp:coreProperties>
</file>