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960" r:id="rId2"/>
    <p:sldId id="956" r:id="rId3"/>
    <p:sldId id="964" r:id="rId4"/>
    <p:sldId id="116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172" r:id="rId13"/>
    <p:sldId id="1173" r:id="rId14"/>
    <p:sldId id="1174" r:id="rId15"/>
    <p:sldId id="1175" r:id="rId16"/>
    <p:sldId id="1176" r:id="rId17"/>
    <p:sldId id="1177" r:id="rId18"/>
    <p:sldId id="1178" r:id="rId19"/>
    <p:sldId id="1179" r:id="rId20"/>
    <p:sldId id="1180" r:id="rId21"/>
    <p:sldId id="1181" r:id="rId22"/>
    <p:sldId id="1182" r:id="rId23"/>
    <p:sldId id="1183" r:id="rId24"/>
    <p:sldId id="1184" r:id="rId25"/>
    <p:sldId id="1185" r:id="rId26"/>
    <p:sldId id="1186" r:id="rId27"/>
    <p:sldId id="1187" r:id="rId28"/>
    <p:sldId id="1188" r:id="rId29"/>
    <p:sldId id="1189" r:id="rId30"/>
    <p:sldId id="1192" r:id="rId31"/>
    <p:sldId id="1193" r:id="rId32"/>
    <p:sldId id="1194" r:id="rId33"/>
    <p:sldId id="1195" r:id="rId34"/>
    <p:sldId id="1196" r:id="rId35"/>
    <p:sldId id="1197" r:id="rId36"/>
    <p:sldId id="1198" r:id="rId37"/>
    <p:sldId id="1200" r:id="rId38"/>
    <p:sldId id="1201" r:id="rId39"/>
    <p:sldId id="1202" r:id="rId40"/>
    <p:sldId id="1203" r:id="rId41"/>
    <p:sldId id="1205" r:id="rId42"/>
    <p:sldId id="1190" r:id="rId43"/>
    <p:sldId id="1191" r:id="rId44"/>
    <p:sldId id="1206" r:id="rId45"/>
    <p:sldId id="1207" r:id="rId46"/>
    <p:sldId id="1208" r:id="rId47"/>
    <p:sldId id="1209" r:id="rId48"/>
    <p:sldId id="1211" r:id="rId49"/>
    <p:sldId id="1212" r:id="rId50"/>
    <p:sldId id="1213" r:id="rId51"/>
    <p:sldId id="1214" r:id="rId52"/>
    <p:sldId id="1215" r:id="rId53"/>
    <p:sldId id="1217" r:id="rId54"/>
    <p:sldId id="1219" r:id="rId55"/>
    <p:sldId id="1220" r:id="rId56"/>
    <p:sldId id="1221" r:id="rId57"/>
    <p:sldId id="1222" r:id="rId58"/>
    <p:sldId id="1223" r:id="rId59"/>
    <p:sldId id="1224" r:id="rId60"/>
    <p:sldId id="1233" r:id="rId61"/>
    <p:sldId id="1234" r:id="rId62"/>
    <p:sldId id="1235" r:id="rId63"/>
    <p:sldId id="1236" r:id="rId64"/>
    <p:sldId id="1238" r:id="rId65"/>
    <p:sldId id="1239" r:id="rId66"/>
    <p:sldId id="1225" r:id="rId67"/>
    <p:sldId id="1240" r:id="rId68"/>
    <p:sldId id="1241" r:id="rId69"/>
    <p:sldId id="1242" r:id="rId70"/>
    <p:sldId id="1243" r:id="rId71"/>
    <p:sldId id="1244" r:id="rId72"/>
    <p:sldId id="1245" r:id="rId73"/>
    <p:sldId id="1246" r:id="rId74"/>
    <p:sldId id="1247" r:id="rId75"/>
    <p:sldId id="1248" r:id="rId76"/>
    <p:sldId id="1249" r:id="rId77"/>
    <p:sldId id="1250" r:id="rId78"/>
    <p:sldId id="1289" r:id="rId79"/>
    <p:sldId id="1251" r:id="rId80"/>
    <p:sldId id="1252" r:id="rId81"/>
    <p:sldId id="1253" r:id="rId82"/>
    <p:sldId id="1254" r:id="rId83"/>
    <p:sldId id="1255" r:id="rId84"/>
    <p:sldId id="1256" r:id="rId85"/>
    <p:sldId id="1257" r:id="rId86"/>
    <p:sldId id="1258" r:id="rId87"/>
    <p:sldId id="1261" r:id="rId88"/>
    <p:sldId id="1259" r:id="rId89"/>
    <p:sldId id="1260" r:id="rId90"/>
    <p:sldId id="1262" r:id="rId91"/>
    <p:sldId id="1265" r:id="rId92"/>
    <p:sldId id="1264" r:id="rId93"/>
    <p:sldId id="1267" r:id="rId94"/>
    <p:sldId id="1269" r:id="rId95"/>
    <p:sldId id="1270" r:id="rId96"/>
    <p:sldId id="1271" r:id="rId97"/>
    <p:sldId id="1272" r:id="rId98"/>
    <p:sldId id="1273" r:id="rId99"/>
    <p:sldId id="1274" r:id="rId100"/>
    <p:sldId id="1275" r:id="rId101"/>
    <p:sldId id="1276" r:id="rId102"/>
    <p:sldId id="1277" r:id="rId103"/>
    <p:sldId id="1278" r:id="rId104"/>
    <p:sldId id="1279" r:id="rId105"/>
    <p:sldId id="1280" r:id="rId106"/>
    <p:sldId id="1281" r:id="rId107"/>
    <p:sldId id="1282" r:id="rId108"/>
    <p:sldId id="1284" r:id="rId109"/>
    <p:sldId id="1283" r:id="rId110"/>
    <p:sldId id="1285" r:id="rId111"/>
    <p:sldId id="1286" r:id="rId112"/>
    <p:sldId id="1287" r:id="rId113"/>
    <p:sldId id="1288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59"/>
    <p:restoredTop sz="61220"/>
  </p:normalViewPr>
  <p:slideViewPr>
    <p:cSldViewPr snapToGrid="0" snapToObjects="1">
      <p:cViewPr varScale="1">
        <p:scale>
          <a:sx n="50" d="100"/>
          <a:sy n="50" d="100"/>
        </p:scale>
        <p:origin x="28" y="1060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870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1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40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30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02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41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74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736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7426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993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359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01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0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7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8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7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7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6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6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65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3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80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2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18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7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7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8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2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98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64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0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81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8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4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70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5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740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46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73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19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6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816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0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680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0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57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543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766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2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664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814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58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26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0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500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60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633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19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14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02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997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35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06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4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41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6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093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4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139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58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810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32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006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3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6793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387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5962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231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649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2854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99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3305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76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2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14.wmf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wmf"/><Relationship Id="rId4" Type="http://schemas.openxmlformats.org/officeDocument/2006/relationships/image" Target="../media/image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1.wmf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1.wmf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23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sz="3600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52B30F-E662-5442-93A8-4764A71B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5" y="1516755"/>
            <a:ext cx="8541419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D0AE07-1921-3343-9607-7C836D0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7" y="4413942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84619091-05C1-F843-BAF9-1C77BDAC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72" y="1702492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+mn-lt"/>
                <a:cs typeface="Gill Sans MT" charset="0"/>
              </a:rPr>
              <a:t>isolates organization’</a:t>
            </a:r>
            <a:r>
              <a:rPr lang="en-US" altLang="ja-JP" sz="2800" dirty="0">
                <a:latin typeface="+mn-lt"/>
                <a:cs typeface="Gill Sans MT" charset="0"/>
              </a:rPr>
              <a:t>s internal network from larger Internet, allowing some packets to pass, blocking others</a:t>
            </a:r>
            <a:endParaRPr lang="en-US" sz="2800" dirty="0">
              <a:latin typeface="+mn-lt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E783D-2B87-DB45-99FA-88F5EFB0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7" y="188505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3CAAF5CC-6C3B-AC47-94FE-13A07689C0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7785" y="3107430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8AFDDBC-F95E-7A4C-A8B2-EDD7DCD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35" y="6158605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" name="Rectangle 362">
            <a:extLst>
              <a:ext uri="{FF2B5EF4-FFF2-40B4-BE49-F238E27FC236}">
                <a16:creationId xmlns:a16="http://schemas.microsoft.com/office/drawing/2014/main" id="{CC43B61B-149A-9342-BE40-0DEB841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72" y="6009380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364">
            <a:extLst>
              <a:ext uri="{FF2B5EF4-FFF2-40B4-BE49-F238E27FC236}">
                <a16:creationId xmlns:a16="http://schemas.microsoft.com/office/drawing/2014/main" id="{3EA3673D-27C6-BE49-9AAE-379B716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10" y="6071292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EC89CBB4-B77A-554B-AC3C-7943A8593B75}"/>
              </a:ext>
            </a:extLst>
          </p:cNvPr>
          <p:cNvGrpSpPr>
            <a:grpSpLocks/>
          </p:cNvGrpSpPr>
          <p:nvPr/>
        </p:nvGrpSpPr>
        <p:grpSpPr bwMode="auto">
          <a:xfrm>
            <a:off x="5558872" y="4901305"/>
            <a:ext cx="441325" cy="1095375"/>
            <a:chOff x="4048125" y="4787151"/>
            <a:chExt cx="441325" cy="1095375"/>
          </a:xfrm>
        </p:grpSpPr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B40F812E-A633-9B46-9010-B142BAF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82">
              <a:extLst>
                <a:ext uri="{FF2B5EF4-FFF2-40B4-BE49-F238E27FC236}">
                  <a16:creationId xmlns:a16="http://schemas.microsoft.com/office/drawing/2014/main" id="{7835296A-65B2-7B40-9BC7-D6A7857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C51015DA-F8ED-A642-B642-0275F034D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85">
              <a:extLst>
                <a:ext uri="{FF2B5EF4-FFF2-40B4-BE49-F238E27FC236}">
                  <a16:creationId xmlns:a16="http://schemas.microsoft.com/office/drawing/2014/main" id="{B550B484-1EFB-D540-9D4E-AFCAC38C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405E0A24-CD1E-D040-9322-8CDA164C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id="{CD63B296-2B88-1140-8E2F-BF543B5F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335253E8-FB15-5540-A3E8-E0B6FA2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04FFEE5C-14DE-B74B-8D42-CCD7B05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50D8E311-861E-DA45-AFD2-A9102BB1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91">
              <a:extLst>
                <a:ext uri="{FF2B5EF4-FFF2-40B4-BE49-F238E27FC236}">
                  <a16:creationId xmlns:a16="http://schemas.microsoft.com/office/drawing/2014/main" id="{257A734E-720F-4B45-AD92-5084F6F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82CE2BBC-F6C6-2740-83A8-373791F5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65DDB0BB-5468-E84A-AD2C-D376FAFD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94">
              <a:extLst>
                <a:ext uri="{FF2B5EF4-FFF2-40B4-BE49-F238E27FC236}">
                  <a16:creationId xmlns:a16="http://schemas.microsoft.com/office/drawing/2014/main" id="{531BDCEF-EECB-D141-ABCD-BF3ACB25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17BC1454-8FC6-7445-9DC6-A1ABFB7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6">
              <a:extLst>
                <a:ext uri="{FF2B5EF4-FFF2-40B4-BE49-F238E27FC236}">
                  <a16:creationId xmlns:a16="http://schemas.microsoft.com/office/drawing/2014/main" id="{5F58DAB6-0A75-9F47-9E4F-87BF2C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D212E575-5B57-B74E-85BF-D1B0FF87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98">
              <a:extLst>
                <a:ext uri="{FF2B5EF4-FFF2-40B4-BE49-F238E27FC236}">
                  <a16:creationId xmlns:a16="http://schemas.microsoft.com/office/drawing/2014/main" id="{9BC154C2-F424-3846-9449-26A9639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99">
              <a:extLst>
                <a:ext uri="{FF2B5EF4-FFF2-40B4-BE49-F238E27FC236}">
                  <a16:creationId xmlns:a16="http://schemas.microsoft.com/office/drawing/2014/main" id="{885418F8-F07B-7946-9A22-3ED5040D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C1C04992-7ABD-E545-952B-EF0EBE6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101">
              <a:extLst>
                <a:ext uri="{FF2B5EF4-FFF2-40B4-BE49-F238E27FC236}">
                  <a16:creationId xmlns:a16="http://schemas.microsoft.com/office/drawing/2014/main" id="{5DFC4F39-AA1A-4E42-99E5-D4990B0E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102">
              <a:extLst>
                <a:ext uri="{FF2B5EF4-FFF2-40B4-BE49-F238E27FC236}">
                  <a16:creationId xmlns:a16="http://schemas.microsoft.com/office/drawing/2014/main" id="{E603DB12-77E1-8242-9F51-213A0B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103">
              <a:extLst>
                <a:ext uri="{FF2B5EF4-FFF2-40B4-BE49-F238E27FC236}">
                  <a16:creationId xmlns:a16="http://schemas.microsoft.com/office/drawing/2014/main" id="{016809E1-F0F7-2D4C-8F7D-70EB5E4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4CA76F31-0857-C34B-8BBC-A6EE882E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id="{A62568D7-56B3-4F4B-B3E5-2853442D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106">
              <a:extLst>
                <a:ext uri="{FF2B5EF4-FFF2-40B4-BE49-F238E27FC236}">
                  <a16:creationId xmlns:a16="http://schemas.microsoft.com/office/drawing/2014/main" id="{3CD31A79-7B42-8F4F-8E76-91787D52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107">
              <a:extLst>
                <a:ext uri="{FF2B5EF4-FFF2-40B4-BE49-F238E27FC236}">
                  <a16:creationId xmlns:a16="http://schemas.microsoft.com/office/drawing/2014/main" id="{BA1F52EA-B3F3-634D-A7A6-D2586D51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108">
              <a:extLst>
                <a:ext uri="{FF2B5EF4-FFF2-40B4-BE49-F238E27FC236}">
                  <a16:creationId xmlns:a16="http://schemas.microsoft.com/office/drawing/2014/main" id="{380D3064-04DD-2D41-99BC-6F829ED6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109">
              <a:extLst>
                <a:ext uri="{FF2B5EF4-FFF2-40B4-BE49-F238E27FC236}">
                  <a16:creationId xmlns:a16="http://schemas.microsoft.com/office/drawing/2014/main" id="{DC18FB85-25A4-0543-A52C-C95A3F0B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id="{9B8F1713-41CE-054C-B8C7-8AD7A285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111">
              <a:extLst>
                <a:ext uri="{FF2B5EF4-FFF2-40B4-BE49-F238E27FC236}">
                  <a16:creationId xmlns:a16="http://schemas.microsoft.com/office/drawing/2014/main" id="{A2C868FF-FD14-8240-B27B-A928FBAB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112">
              <a:extLst>
                <a:ext uri="{FF2B5EF4-FFF2-40B4-BE49-F238E27FC236}">
                  <a16:creationId xmlns:a16="http://schemas.microsoft.com/office/drawing/2014/main" id="{55EFE127-34DD-CD41-ADAC-6E085137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C5868CF5-F8B1-A44E-823D-57C3F35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76C0972C-AC1E-9340-ADFC-EAB623F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id="{22D8CA80-72DD-7744-95C0-D49BA40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id="{7C434CB7-8E9E-1644-8654-A2F62955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id="{2BA267F7-B5EA-DF48-AE54-AA33B6E7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E4667184-0C21-A648-8649-D420639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38BDD8A-F06D-7844-9FCD-727B605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id="{EC22C917-6742-9C43-83BF-FF341D51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21">
              <a:extLst>
                <a:ext uri="{FF2B5EF4-FFF2-40B4-BE49-F238E27FC236}">
                  <a16:creationId xmlns:a16="http://schemas.microsoft.com/office/drawing/2014/main" id="{DA111470-E92E-1443-9356-A5156D1CC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22">
              <a:extLst>
                <a:ext uri="{FF2B5EF4-FFF2-40B4-BE49-F238E27FC236}">
                  <a16:creationId xmlns:a16="http://schemas.microsoft.com/office/drawing/2014/main" id="{A29562FB-E6FA-8F43-B4D5-949B93DB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501F98DF-E71D-0840-A458-9C5C6C26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24">
              <a:extLst>
                <a:ext uri="{FF2B5EF4-FFF2-40B4-BE49-F238E27FC236}">
                  <a16:creationId xmlns:a16="http://schemas.microsoft.com/office/drawing/2014/main" id="{8A6DF2C5-1FA8-8248-A33F-31BB82E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25">
              <a:extLst>
                <a:ext uri="{FF2B5EF4-FFF2-40B4-BE49-F238E27FC236}">
                  <a16:creationId xmlns:a16="http://schemas.microsoft.com/office/drawing/2014/main" id="{3AD37C91-EB05-2644-A973-E636970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id="{371235CC-7EE3-8C44-AA63-0753900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27">
              <a:extLst>
                <a:ext uri="{FF2B5EF4-FFF2-40B4-BE49-F238E27FC236}">
                  <a16:creationId xmlns:a16="http://schemas.microsoft.com/office/drawing/2014/main" id="{A1A1A67E-75BF-6A43-B599-2CE4588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490505B0-C63C-874C-A140-CD5AA95F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29">
              <a:extLst>
                <a:ext uri="{FF2B5EF4-FFF2-40B4-BE49-F238E27FC236}">
                  <a16:creationId xmlns:a16="http://schemas.microsoft.com/office/drawing/2014/main" id="{A9DC5A69-47A0-5940-AE12-D57D659D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10957CEE-801E-A24A-9E50-6AC173E7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id="{EF8F5A5B-1840-6742-9F0E-45C99851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32">
              <a:extLst>
                <a:ext uri="{FF2B5EF4-FFF2-40B4-BE49-F238E27FC236}">
                  <a16:creationId xmlns:a16="http://schemas.microsoft.com/office/drawing/2014/main" id="{188B746C-6D52-0645-9668-1B0CB780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33">
              <a:extLst>
                <a:ext uri="{FF2B5EF4-FFF2-40B4-BE49-F238E27FC236}">
                  <a16:creationId xmlns:a16="http://schemas.microsoft.com/office/drawing/2014/main" id="{27DF2491-AE20-9143-A901-F16C2DE7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34">
              <a:extLst>
                <a:ext uri="{FF2B5EF4-FFF2-40B4-BE49-F238E27FC236}">
                  <a16:creationId xmlns:a16="http://schemas.microsoft.com/office/drawing/2014/main" id="{AB3D4CA9-D12F-D846-9A6E-4F76B44F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440FD961-94AD-2547-929A-48DD6DFC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36">
              <a:extLst>
                <a:ext uri="{FF2B5EF4-FFF2-40B4-BE49-F238E27FC236}">
                  <a16:creationId xmlns:a16="http://schemas.microsoft.com/office/drawing/2014/main" id="{5397CCE1-A660-974C-A119-0E203EB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37">
              <a:extLst>
                <a:ext uri="{FF2B5EF4-FFF2-40B4-BE49-F238E27FC236}">
                  <a16:creationId xmlns:a16="http://schemas.microsoft.com/office/drawing/2014/main" id="{4F8F2FF3-EBB9-4549-B892-6171F5C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38">
              <a:extLst>
                <a:ext uri="{FF2B5EF4-FFF2-40B4-BE49-F238E27FC236}">
                  <a16:creationId xmlns:a16="http://schemas.microsoft.com/office/drawing/2014/main" id="{FA84CA53-403A-2546-A3EE-52B63B2F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39">
              <a:extLst>
                <a:ext uri="{FF2B5EF4-FFF2-40B4-BE49-F238E27FC236}">
                  <a16:creationId xmlns:a16="http://schemas.microsoft.com/office/drawing/2014/main" id="{60EB4AEB-FB10-6447-8020-8A57F3D32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40">
              <a:extLst>
                <a:ext uri="{FF2B5EF4-FFF2-40B4-BE49-F238E27FC236}">
                  <a16:creationId xmlns:a16="http://schemas.microsoft.com/office/drawing/2014/main" id="{E393386E-EF15-5F44-A0CB-FDD1D7CF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41">
              <a:extLst>
                <a:ext uri="{FF2B5EF4-FFF2-40B4-BE49-F238E27FC236}">
                  <a16:creationId xmlns:a16="http://schemas.microsoft.com/office/drawing/2014/main" id="{8E272848-EF04-4743-851B-25E3E6E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id="{739AFF2C-8F89-0743-90F3-A463D849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3">
              <a:extLst>
                <a:ext uri="{FF2B5EF4-FFF2-40B4-BE49-F238E27FC236}">
                  <a16:creationId xmlns:a16="http://schemas.microsoft.com/office/drawing/2014/main" id="{026101E6-52D8-0C48-A3D6-84F520E0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id="{B035D461-E6FE-C148-B9B8-0124FAA4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id="{DDBF5831-D644-F545-9B23-3E78FABE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6">
              <a:extLst>
                <a:ext uri="{FF2B5EF4-FFF2-40B4-BE49-F238E27FC236}">
                  <a16:creationId xmlns:a16="http://schemas.microsoft.com/office/drawing/2014/main" id="{9B7619BB-4241-B242-A8FA-DE2DCDCC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47">
              <a:extLst>
                <a:ext uri="{FF2B5EF4-FFF2-40B4-BE49-F238E27FC236}">
                  <a16:creationId xmlns:a16="http://schemas.microsoft.com/office/drawing/2014/main" id="{28FF4174-F711-CF4B-9F57-4439804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48">
              <a:extLst>
                <a:ext uri="{FF2B5EF4-FFF2-40B4-BE49-F238E27FC236}">
                  <a16:creationId xmlns:a16="http://schemas.microsoft.com/office/drawing/2014/main" id="{E505E7F2-2917-FD42-B1DB-1458F328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49">
              <a:extLst>
                <a:ext uri="{FF2B5EF4-FFF2-40B4-BE49-F238E27FC236}">
                  <a16:creationId xmlns:a16="http://schemas.microsoft.com/office/drawing/2014/main" id="{4C11ACF6-A80A-2A43-94DD-CAA682A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50">
              <a:extLst>
                <a:ext uri="{FF2B5EF4-FFF2-40B4-BE49-F238E27FC236}">
                  <a16:creationId xmlns:a16="http://schemas.microsoft.com/office/drawing/2014/main" id="{318DB6BD-1060-BD49-8206-6A9AB6A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51">
              <a:extLst>
                <a:ext uri="{FF2B5EF4-FFF2-40B4-BE49-F238E27FC236}">
                  <a16:creationId xmlns:a16="http://schemas.microsoft.com/office/drawing/2014/main" id="{27611E2A-0C85-3E44-B76B-AD3D7DE7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2">
              <a:extLst>
                <a:ext uri="{FF2B5EF4-FFF2-40B4-BE49-F238E27FC236}">
                  <a16:creationId xmlns:a16="http://schemas.microsoft.com/office/drawing/2014/main" id="{6FAE157F-DD02-7248-9F69-A6DF4B6D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53">
              <a:extLst>
                <a:ext uri="{FF2B5EF4-FFF2-40B4-BE49-F238E27FC236}">
                  <a16:creationId xmlns:a16="http://schemas.microsoft.com/office/drawing/2014/main" id="{6576BFD0-8CB1-924E-BCC6-68773BB9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54">
              <a:extLst>
                <a:ext uri="{FF2B5EF4-FFF2-40B4-BE49-F238E27FC236}">
                  <a16:creationId xmlns:a16="http://schemas.microsoft.com/office/drawing/2014/main" id="{55D0D374-80E4-984D-A231-C06A9944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55">
              <a:extLst>
                <a:ext uri="{FF2B5EF4-FFF2-40B4-BE49-F238E27FC236}">
                  <a16:creationId xmlns:a16="http://schemas.microsoft.com/office/drawing/2014/main" id="{05821809-E9D2-8E40-AAC5-D2B474F7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id="{15659895-633C-8C4F-BF64-39EB212A5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id="{D6167979-F66E-0F44-A138-8DB53134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58">
              <a:extLst>
                <a:ext uri="{FF2B5EF4-FFF2-40B4-BE49-F238E27FC236}">
                  <a16:creationId xmlns:a16="http://schemas.microsoft.com/office/drawing/2014/main" id="{1B1E24EF-C141-6E45-A3C1-D5953F8F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793C78B3-9A1D-7449-BA4F-AAD94DF4C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78378C31-4F03-C742-BCE5-A3F5FE8B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61">
              <a:extLst>
                <a:ext uri="{FF2B5EF4-FFF2-40B4-BE49-F238E27FC236}">
                  <a16:creationId xmlns:a16="http://schemas.microsoft.com/office/drawing/2014/main" id="{147398DA-83C9-A749-B1E5-6F2039C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B6901C3E-949A-034F-A5E5-4063B2B7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FA795A51-3E37-3342-BC60-E68F2FB3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CF305619-CAD2-F149-B9E4-BCE9A0F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2CE7B250-79E6-C64C-8EBF-F666F4A7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66">
              <a:extLst>
                <a:ext uri="{FF2B5EF4-FFF2-40B4-BE49-F238E27FC236}">
                  <a16:creationId xmlns:a16="http://schemas.microsoft.com/office/drawing/2014/main" id="{C6863BED-7E03-194A-AE7B-C107BCD86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id="{842A010E-227E-F44F-AEEC-E6C5DCD8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9283BE2F-B329-9847-B710-31391044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1059369B-DE14-1840-B214-04FDD87D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id="{22448259-64B4-824A-9033-0704F04A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id="{2B443380-3C64-8D4F-B767-9282B12B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id="{1ED93401-9AE8-0B4E-87EC-5345A35B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id="{17247DD1-E97C-5949-BDBC-F1A0D6BA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id="{6F3752E6-68CD-9E4A-B561-C4855B10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id="{B0B98B9C-D270-934F-A6F8-A80956A8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id="{BD233484-71BB-C94C-8051-B7E4CCC8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id="{819AA426-A731-0442-8A1D-995D0E75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id="{0E3D9A63-1EFB-1049-9738-D8EF2B77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id="{3D6B53FB-B6B4-934B-BF44-B7A05754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id="{308516F8-396C-A64E-A007-6C43D873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id="{4ECA606F-F6DC-7D49-8769-817E24E0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id="{5ED46C31-EDB8-7C48-B6E6-FDC7CA5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id="{EE52C907-0F65-2A4A-BB97-FC7AA0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id="{0DEDF517-8E1E-2F48-99E2-32D8E824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id="{1425E3EC-E3CA-3C47-9F5C-DA634DFE1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id="{A28A1D0C-924B-CC49-9DA0-86784856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id="{31D74CCA-C0DF-B14D-9A32-CFEAC49E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id="{0439529F-7BBE-774C-81E9-5A7C1D1D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Rectangle 189">
              <a:extLst>
                <a:ext uri="{FF2B5EF4-FFF2-40B4-BE49-F238E27FC236}">
                  <a16:creationId xmlns:a16="http://schemas.microsoft.com/office/drawing/2014/main" id="{16FB2768-E6DD-684B-88CB-64D0534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id="{0BD92C47-CEC7-794A-9C36-5C78F416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id="{6046EF62-D97E-8646-8954-23C2CAB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AD11DA53-CB2C-624D-AF0E-61DB90D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8" name="Rectangle 350">
            <a:extLst>
              <a:ext uri="{FF2B5EF4-FFF2-40B4-BE49-F238E27FC236}">
                <a16:creationId xmlns:a16="http://schemas.microsoft.com/office/drawing/2014/main" id="{D47A6D05-B94A-AD46-9B80-6EA938DB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122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9" name="Rectangle 352">
            <a:extLst>
              <a:ext uri="{FF2B5EF4-FFF2-40B4-BE49-F238E27FC236}">
                <a16:creationId xmlns:a16="http://schemas.microsoft.com/office/drawing/2014/main" id="{E712AA80-E59C-DE41-8A80-9DD412D2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10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0" name="Rectangle 353">
            <a:extLst>
              <a:ext uri="{FF2B5EF4-FFF2-40B4-BE49-F238E27FC236}">
                <a16:creationId xmlns:a16="http://schemas.microsoft.com/office/drawing/2014/main" id="{EF6241D4-47E7-AE49-92D9-6585612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60" y="5156892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1" name="Rectangle 355">
            <a:extLst>
              <a:ext uri="{FF2B5EF4-FFF2-40B4-BE49-F238E27FC236}">
                <a16:creationId xmlns:a16="http://schemas.microsoft.com/office/drawing/2014/main" id="{FA26B15C-6F9A-8A4D-8138-1F688CF8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7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2" name="Rectangle 357">
            <a:extLst>
              <a:ext uri="{FF2B5EF4-FFF2-40B4-BE49-F238E27FC236}">
                <a16:creationId xmlns:a16="http://schemas.microsoft.com/office/drawing/2014/main" id="{7B2B37D0-A6E4-D341-895F-5385726A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85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3" name="Freeform 358">
            <a:extLst>
              <a:ext uri="{FF2B5EF4-FFF2-40B4-BE49-F238E27FC236}">
                <a16:creationId xmlns:a16="http://schemas.microsoft.com/office/drawing/2014/main" id="{72C7D784-CB00-A84C-9A8B-0AC4C5EFBD8D}"/>
              </a:ext>
            </a:extLst>
          </p:cNvPr>
          <p:cNvSpPr>
            <a:spLocks noEditPoints="1"/>
          </p:cNvSpPr>
          <p:nvPr/>
        </p:nvSpPr>
        <p:spPr bwMode="auto">
          <a:xfrm>
            <a:off x="4974672" y="5388667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4" name="Freeform 359">
            <a:extLst>
              <a:ext uri="{FF2B5EF4-FFF2-40B4-BE49-F238E27FC236}">
                <a16:creationId xmlns:a16="http://schemas.microsoft.com/office/drawing/2014/main" id="{FBAEB3E7-3C19-8044-80D5-C5A7ABB1A420}"/>
              </a:ext>
            </a:extLst>
          </p:cNvPr>
          <p:cNvSpPr>
            <a:spLocks noEditPoints="1"/>
          </p:cNvSpPr>
          <p:nvPr/>
        </p:nvSpPr>
        <p:spPr bwMode="auto">
          <a:xfrm>
            <a:off x="2718835" y="5388667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5" name="Freeform 360">
            <a:extLst>
              <a:ext uri="{FF2B5EF4-FFF2-40B4-BE49-F238E27FC236}">
                <a16:creationId xmlns:a16="http://schemas.microsoft.com/office/drawing/2014/main" id="{D0221869-AF78-6141-83A2-E2121A00A425}"/>
              </a:ext>
            </a:extLst>
          </p:cNvPr>
          <p:cNvSpPr>
            <a:spLocks noEditPoints="1"/>
          </p:cNvSpPr>
          <p:nvPr/>
        </p:nvSpPr>
        <p:spPr bwMode="auto">
          <a:xfrm>
            <a:off x="7732314" y="5388667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6" name="Freeform 361">
            <a:extLst>
              <a:ext uri="{FF2B5EF4-FFF2-40B4-BE49-F238E27FC236}">
                <a16:creationId xmlns:a16="http://schemas.microsoft.com/office/drawing/2014/main" id="{5258578D-402E-FC42-8488-2ADFDC3AEDA4}"/>
              </a:ext>
            </a:extLst>
          </p:cNvPr>
          <p:cNvSpPr>
            <a:spLocks noEditPoints="1"/>
          </p:cNvSpPr>
          <p:nvPr/>
        </p:nvSpPr>
        <p:spPr bwMode="auto">
          <a:xfrm>
            <a:off x="6024010" y="5388667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7" name="Text Box 365">
            <a:extLst>
              <a:ext uri="{FF2B5EF4-FFF2-40B4-BE49-F238E27FC236}">
                <a16:creationId xmlns:a16="http://schemas.microsoft.com/office/drawing/2014/main" id="{8F776B26-0490-9C43-857A-74CFF125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32" y="5107680"/>
            <a:ext cx="142051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administered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148" name="Text Box 366">
            <a:extLst>
              <a:ext uri="{FF2B5EF4-FFF2-40B4-BE49-F238E27FC236}">
                <a16:creationId xmlns:a16="http://schemas.microsoft.com/office/drawing/2014/main" id="{1A732264-837B-BB4D-BD8F-8E46C465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6" y="5102917"/>
            <a:ext cx="94506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public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Inter</a:t>
            </a:r>
            <a:r>
              <a:rPr lang="en-US" sz="1800" dirty="0">
                <a:latin typeface="+mn-lt"/>
              </a:rPr>
              <a:t>net</a:t>
            </a:r>
          </a:p>
        </p:txBody>
      </p:sp>
      <p:sp>
        <p:nvSpPr>
          <p:cNvPr id="149" name="Text Box 367">
            <a:extLst>
              <a:ext uri="{FF2B5EF4-FFF2-40B4-BE49-F238E27FC236}">
                <a16:creationId xmlns:a16="http://schemas.microsoft.com/office/drawing/2014/main" id="{F0E6FC73-7883-384C-A437-06FDD96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72" y="5942705"/>
            <a:ext cx="112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250" name="TextBox 4">
            <a:extLst>
              <a:ext uri="{FF2B5EF4-FFF2-40B4-BE49-F238E27FC236}">
                <a16:creationId xmlns:a16="http://schemas.microsoft.com/office/drawing/2014/main" id="{FAB71D03-F2EA-334C-B2D9-C3DF0D9A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22" y="5642667"/>
            <a:ext cx="274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trusted “good guys” </a:t>
            </a:r>
          </a:p>
        </p:txBody>
      </p:sp>
      <p:sp>
        <p:nvSpPr>
          <p:cNvPr id="251" name="TextBox 464">
            <a:extLst>
              <a:ext uri="{FF2B5EF4-FFF2-40B4-BE49-F238E27FC236}">
                <a16:creationId xmlns:a16="http://schemas.microsoft.com/office/drawing/2014/main" id="{B3420076-3CE5-2548-8374-7C77BD3E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72" y="5674417"/>
            <a:ext cx="290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untrusted “bad guys” </a:t>
            </a:r>
          </a:p>
        </p:txBody>
      </p:sp>
      <p:grpSp>
        <p:nvGrpSpPr>
          <p:cNvPr id="252" name="Group 8">
            <a:extLst>
              <a:ext uri="{FF2B5EF4-FFF2-40B4-BE49-F238E27FC236}">
                <a16:creationId xmlns:a16="http://schemas.microsoft.com/office/drawing/2014/main" id="{0293BB95-6A41-7C4F-9713-B3C7B3F33EC7}"/>
              </a:ext>
            </a:extLst>
          </p:cNvPr>
          <p:cNvGrpSpPr>
            <a:grpSpLocks/>
          </p:cNvGrpSpPr>
          <p:nvPr/>
        </p:nvGrpSpPr>
        <p:grpSpPr bwMode="auto">
          <a:xfrm>
            <a:off x="2371962" y="1191231"/>
            <a:ext cx="1417639" cy="584200"/>
            <a:chOff x="1282" y="3611"/>
            <a:chExt cx="893" cy="368"/>
          </a:xfrm>
        </p:grpSpPr>
        <p:sp>
          <p:nvSpPr>
            <p:cNvPr id="253" name="Rectangle 9">
              <a:extLst>
                <a:ext uri="{FF2B5EF4-FFF2-40B4-BE49-F238E27FC236}">
                  <a16:creationId xmlns:a16="http://schemas.microsoft.com/office/drawing/2014/main" id="{BF3A36F9-DB9C-A549-88D9-9D792D0A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Text Box 10">
              <a:extLst>
                <a:ext uri="{FF2B5EF4-FFF2-40B4-BE49-F238E27FC236}">
                  <a16:creationId xmlns:a16="http://schemas.microsoft.com/office/drawing/2014/main" id="{5FFC475F-7FB3-C047-BFBC-481CA25D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893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E7D256-C2FC-8549-B1E4-EECD38A74692}"/>
              </a:ext>
            </a:extLst>
          </p:cNvPr>
          <p:cNvGrpSpPr/>
          <p:nvPr/>
        </p:nvGrpSpPr>
        <p:grpSpPr>
          <a:xfrm>
            <a:off x="2639460" y="3012180"/>
            <a:ext cx="5718175" cy="1846262"/>
            <a:chOff x="2639460" y="3012180"/>
            <a:chExt cx="5718175" cy="184626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13B5A8-27F9-3741-BD70-A298A37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Rectangle 198">
              <a:extLst>
                <a:ext uri="{FF2B5EF4-FFF2-40B4-BE49-F238E27FC236}">
                  <a16:creationId xmlns:a16="http://schemas.microsoft.com/office/drawing/2014/main" id="{84B0505C-5FC9-B442-905B-FDEE1E3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35" name="Line 334">
              <a:extLst>
                <a:ext uri="{FF2B5EF4-FFF2-40B4-BE49-F238E27FC236}">
                  <a16:creationId xmlns:a16="http://schemas.microsoft.com/office/drawing/2014/main" id="{BAB5EDB8-E2B8-E34D-B0DC-87C7A047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346">
              <a:extLst>
                <a:ext uri="{FF2B5EF4-FFF2-40B4-BE49-F238E27FC236}">
                  <a16:creationId xmlns:a16="http://schemas.microsoft.com/office/drawing/2014/main" id="{BC9887D0-E0E1-9443-B488-A15B4A9A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id="{CAF84CA2-052A-CD49-A714-C8AC4F7E7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20">
              <a:extLst>
                <a:ext uri="{FF2B5EF4-FFF2-40B4-BE49-F238E27FC236}">
                  <a16:creationId xmlns:a16="http://schemas.microsoft.com/office/drawing/2014/main" id="{9B0DEA47-8A94-9F44-829B-FFB88187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" name="Line 21">
              <a:extLst>
                <a:ext uri="{FF2B5EF4-FFF2-40B4-BE49-F238E27FC236}">
                  <a16:creationId xmlns:a16="http://schemas.microsoft.com/office/drawing/2014/main" id="{C2E6D992-0734-0348-8FBF-3718C191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5" name="Line 22">
              <a:extLst>
                <a:ext uri="{FF2B5EF4-FFF2-40B4-BE49-F238E27FC236}">
                  <a16:creationId xmlns:a16="http://schemas.microsoft.com/office/drawing/2014/main" id="{E8954401-273A-E649-A064-AAEA8905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id="{07096C29-94A2-3346-8428-AB9899839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248" name="Picture 45" descr="desktop_computer_stylized_medium">
                <a:extLst>
                  <a:ext uri="{FF2B5EF4-FFF2-40B4-BE49-F238E27FC236}">
                    <a16:creationId xmlns:a16="http://schemas.microsoft.com/office/drawing/2014/main" id="{440582E2-96E6-B64B-9C85-B7E26AE96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6BB8439F-9076-5349-95A5-05557785D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id="{B19417FB-A5B8-6A42-ACA1-C0A09087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246" name="Picture 45" descr="desktop_computer_stylized_medium">
                <a:extLst>
                  <a:ext uri="{FF2B5EF4-FFF2-40B4-BE49-F238E27FC236}">
                    <a16:creationId xmlns:a16="http://schemas.microsoft.com/office/drawing/2014/main" id="{0D1F62B5-4382-F94C-9178-33610A7BF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46">
                <a:extLst>
                  <a:ext uri="{FF2B5EF4-FFF2-40B4-BE49-F238E27FC236}">
                    <a16:creationId xmlns:a16="http://schemas.microsoft.com/office/drawing/2014/main" id="{D4A75018-B6FC-2546-9CA3-0BBCD137A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8" name="Line 21">
              <a:extLst>
                <a:ext uri="{FF2B5EF4-FFF2-40B4-BE49-F238E27FC236}">
                  <a16:creationId xmlns:a16="http://schemas.microsoft.com/office/drawing/2014/main" id="{95BE9DBC-8FA3-9946-BAD9-2FB4690E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9" name="Line 22">
              <a:extLst>
                <a:ext uri="{FF2B5EF4-FFF2-40B4-BE49-F238E27FC236}">
                  <a16:creationId xmlns:a16="http://schemas.microsoft.com/office/drawing/2014/main" id="{787B37D4-E008-8B44-AD8A-CADF5992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0" name="Line 22">
              <a:extLst>
                <a:ext uri="{FF2B5EF4-FFF2-40B4-BE49-F238E27FC236}">
                  <a16:creationId xmlns:a16="http://schemas.microsoft.com/office/drawing/2014/main" id="{C5E9C8C5-5403-2F46-A4A5-F7C53E3DD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A38555C0-B414-8145-A438-5FBADB82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02" name="Group 44">
              <a:extLst>
                <a:ext uri="{FF2B5EF4-FFF2-40B4-BE49-F238E27FC236}">
                  <a16:creationId xmlns:a16="http://schemas.microsoft.com/office/drawing/2014/main" id="{9B2DE012-3314-F842-8EEA-5FAE12D0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244" name="Picture 45" descr="desktop_computer_stylized_medium">
                <a:extLst>
                  <a:ext uri="{FF2B5EF4-FFF2-40B4-BE49-F238E27FC236}">
                    <a16:creationId xmlns:a16="http://schemas.microsoft.com/office/drawing/2014/main" id="{ABA861F1-2F6F-C544-A18C-9E1B712DC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id="{3251F9E7-FBE0-0E48-9FD8-CEDB3EBF0E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3" name="Group 44">
              <a:extLst>
                <a:ext uri="{FF2B5EF4-FFF2-40B4-BE49-F238E27FC236}">
                  <a16:creationId xmlns:a16="http://schemas.microsoft.com/office/drawing/2014/main" id="{5B72F314-1CDE-BA43-A57A-296E27959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id="{56DB6194-0A05-3548-B23D-161E47AA0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id="{6196CCB5-86A0-DB47-B917-266F1129E3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6" name="Group 44">
              <a:extLst>
                <a:ext uri="{FF2B5EF4-FFF2-40B4-BE49-F238E27FC236}">
                  <a16:creationId xmlns:a16="http://schemas.microsoft.com/office/drawing/2014/main" id="{E80D1AA7-AC3E-1C4C-AE1D-9AF4192E6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id="{0BDD990B-4412-C14F-B70D-182883C7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id="{ED760135-BFA5-F843-BA51-4AEAFA7FB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7" name="Group 906">
              <a:extLst>
                <a:ext uri="{FF2B5EF4-FFF2-40B4-BE49-F238E27FC236}">
                  <a16:creationId xmlns:a16="http://schemas.microsoft.com/office/drawing/2014/main" id="{0EF2BCAF-A4BD-A846-ACB2-D165D0368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208" name="Freeform 907">
                <a:extLst>
                  <a:ext uri="{FF2B5EF4-FFF2-40B4-BE49-F238E27FC236}">
                    <a16:creationId xmlns:a16="http://schemas.microsoft.com/office/drawing/2014/main" id="{D167F233-D79A-244E-9B00-D7571524D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Rectangle 908">
                <a:extLst>
                  <a:ext uri="{FF2B5EF4-FFF2-40B4-BE49-F238E27FC236}">
                    <a16:creationId xmlns:a16="http://schemas.microsoft.com/office/drawing/2014/main" id="{E1564DE1-7B5B-AC48-8194-A071AE61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0" name="Freeform 909">
                <a:extLst>
                  <a:ext uri="{FF2B5EF4-FFF2-40B4-BE49-F238E27FC236}">
                    <a16:creationId xmlns:a16="http://schemas.microsoft.com/office/drawing/2014/main" id="{5568C9E9-FFF9-5C45-8384-639053D1D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910">
                <a:extLst>
                  <a:ext uri="{FF2B5EF4-FFF2-40B4-BE49-F238E27FC236}">
                    <a16:creationId xmlns:a16="http://schemas.microsoft.com/office/drawing/2014/main" id="{DE33867F-CD30-2C42-8185-6B453B68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Rectangle 911">
                <a:extLst>
                  <a:ext uri="{FF2B5EF4-FFF2-40B4-BE49-F238E27FC236}">
                    <a16:creationId xmlns:a16="http://schemas.microsoft.com/office/drawing/2014/main" id="{640AFDE2-44DE-BA44-9897-B80CC4EA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3" name="Group 912">
                <a:extLst>
                  <a:ext uri="{FF2B5EF4-FFF2-40B4-BE49-F238E27FC236}">
                    <a16:creationId xmlns:a16="http://schemas.microsoft.com/office/drawing/2014/main" id="{C80658C1-F6B1-ED47-8588-7C8509A2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913">
                  <a:extLst>
                    <a:ext uri="{FF2B5EF4-FFF2-40B4-BE49-F238E27FC236}">
                      <a16:creationId xmlns:a16="http://schemas.microsoft.com/office/drawing/2014/main" id="{0861DDAD-2F67-6447-B52B-B63DDB033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9" name="AutoShape 914">
                  <a:extLst>
                    <a:ext uri="{FF2B5EF4-FFF2-40B4-BE49-F238E27FC236}">
                      <a16:creationId xmlns:a16="http://schemas.microsoft.com/office/drawing/2014/main" id="{98F3AD3B-6AC5-7745-9CE1-7714711B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4" name="Rectangle 915">
                <a:extLst>
                  <a:ext uri="{FF2B5EF4-FFF2-40B4-BE49-F238E27FC236}">
                    <a16:creationId xmlns:a16="http://schemas.microsoft.com/office/drawing/2014/main" id="{F04895A9-5C78-4240-9415-0788224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5" name="Group 916">
                <a:extLst>
                  <a:ext uri="{FF2B5EF4-FFF2-40B4-BE49-F238E27FC236}">
                    <a16:creationId xmlns:a16="http://schemas.microsoft.com/office/drawing/2014/main" id="{86296398-7B5D-A848-88BE-E066E9979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917">
                  <a:extLst>
                    <a:ext uri="{FF2B5EF4-FFF2-40B4-BE49-F238E27FC236}">
                      <a16:creationId xmlns:a16="http://schemas.microsoft.com/office/drawing/2014/main" id="{72D4B2C5-D4F3-EA4E-A5B0-6301DE05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7" name="AutoShape 918">
                  <a:extLst>
                    <a:ext uri="{FF2B5EF4-FFF2-40B4-BE49-F238E27FC236}">
                      <a16:creationId xmlns:a16="http://schemas.microsoft.com/office/drawing/2014/main" id="{716233BC-B427-5F4D-8F2D-8CAD9A041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6" name="Rectangle 919">
                <a:extLst>
                  <a:ext uri="{FF2B5EF4-FFF2-40B4-BE49-F238E27FC236}">
                    <a16:creationId xmlns:a16="http://schemas.microsoft.com/office/drawing/2014/main" id="{4BE6F212-D45E-A64C-987B-6B611624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7" name="Rectangle 920">
                <a:extLst>
                  <a:ext uri="{FF2B5EF4-FFF2-40B4-BE49-F238E27FC236}">
                    <a16:creationId xmlns:a16="http://schemas.microsoft.com/office/drawing/2014/main" id="{FBFB7BF3-2C5C-7042-886A-EAD4627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8" name="Group 921">
                <a:extLst>
                  <a:ext uri="{FF2B5EF4-FFF2-40B4-BE49-F238E27FC236}">
                    <a16:creationId xmlns:a16="http://schemas.microsoft.com/office/drawing/2014/main" id="{D7C98F8C-7EDD-8040-B65C-56559D64D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34" name="AutoShape 922">
                  <a:extLst>
                    <a:ext uri="{FF2B5EF4-FFF2-40B4-BE49-F238E27FC236}">
                      <a16:creationId xmlns:a16="http://schemas.microsoft.com/office/drawing/2014/main" id="{1B5BDB0A-6175-4247-BDF2-73CF58C9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5" name="AutoShape 923">
                  <a:extLst>
                    <a:ext uri="{FF2B5EF4-FFF2-40B4-BE49-F238E27FC236}">
                      <a16:creationId xmlns:a16="http://schemas.microsoft.com/office/drawing/2014/main" id="{6F62E9EE-D5E0-ED4C-8456-46029F4B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9" name="Freeform 924">
                <a:extLst>
                  <a:ext uri="{FF2B5EF4-FFF2-40B4-BE49-F238E27FC236}">
                    <a16:creationId xmlns:a16="http://schemas.microsoft.com/office/drawing/2014/main" id="{66CC3828-747A-354B-9C95-FFD396DF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20" name="Group 925">
                <a:extLst>
                  <a:ext uri="{FF2B5EF4-FFF2-40B4-BE49-F238E27FC236}">
                    <a16:creationId xmlns:a16="http://schemas.microsoft.com/office/drawing/2014/main" id="{25F6CA0F-B356-034E-9102-92E16162B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926">
                  <a:extLst>
                    <a:ext uri="{FF2B5EF4-FFF2-40B4-BE49-F238E27FC236}">
                      <a16:creationId xmlns:a16="http://schemas.microsoft.com/office/drawing/2014/main" id="{AAD8F320-D054-D34C-BC34-2E208DA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27">
                  <a:extLst>
                    <a:ext uri="{FF2B5EF4-FFF2-40B4-BE49-F238E27FC236}">
                      <a16:creationId xmlns:a16="http://schemas.microsoft.com/office/drawing/2014/main" id="{AF2FB8B6-C880-9042-9AE6-DD3C224F0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1" name="Rectangle 928">
                <a:extLst>
                  <a:ext uri="{FF2B5EF4-FFF2-40B4-BE49-F238E27FC236}">
                    <a16:creationId xmlns:a16="http://schemas.microsoft.com/office/drawing/2014/main" id="{B1737757-7709-DD47-A380-A58DD2BD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Freeform 929">
                <a:extLst>
                  <a:ext uri="{FF2B5EF4-FFF2-40B4-BE49-F238E27FC236}">
                    <a16:creationId xmlns:a16="http://schemas.microsoft.com/office/drawing/2014/main" id="{DF4FBBC0-EEE3-A04B-88FA-24130215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Freeform 930">
                <a:extLst>
                  <a:ext uri="{FF2B5EF4-FFF2-40B4-BE49-F238E27FC236}">
                    <a16:creationId xmlns:a16="http://schemas.microsoft.com/office/drawing/2014/main" id="{993CDC17-54C1-BD4B-BA75-29EC0CDB7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Oval 931">
                <a:extLst>
                  <a:ext uri="{FF2B5EF4-FFF2-40B4-BE49-F238E27FC236}">
                    <a16:creationId xmlns:a16="http://schemas.microsoft.com/office/drawing/2014/main" id="{0C32B116-A835-544C-B8D4-A375C171E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Freeform 932">
                <a:extLst>
                  <a:ext uri="{FF2B5EF4-FFF2-40B4-BE49-F238E27FC236}">
                    <a16:creationId xmlns:a16="http://schemas.microsoft.com/office/drawing/2014/main" id="{8D2E9DD5-B253-A847-8FEA-01A173044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AutoShape 933">
                <a:extLst>
                  <a:ext uri="{FF2B5EF4-FFF2-40B4-BE49-F238E27FC236}">
                    <a16:creationId xmlns:a16="http://schemas.microsoft.com/office/drawing/2014/main" id="{509BFB77-2BE1-1E48-83CD-8B895611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" name="AutoShape 934">
                <a:extLst>
                  <a:ext uri="{FF2B5EF4-FFF2-40B4-BE49-F238E27FC236}">
                    <a16:creationId xmlns:a16="http://schemas.microsoft.com/office/drawing/2014/main" id="{01414F62-8A64-AC4A-97DC-E5F5041A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8" name="Oval 935">
                <a:extLst>
                  <a:ext uri="{FF2B5EF4-FFF2-40B4-BE49-F238E27FC236}">
                    <a16:creationId xmlns:a16="http://schemas.microsoft.com/office/drawing/2014/main" id="{BAFD017E-3760-C942-8567-9B12212C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9" name="Oval 936">
                <a:extLst>
                  <a:ext uri="{FF2B5EF4-FFF2-40B4-BE49-F238E27FC236}">
                    <a16:creationId xmlns:a16="http://schemas.microsoft.com/office/drawing/2014/main" id="{521C6AA6-8294-EB4C-8DD2-27B93EC7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0" name="Oval 937">
                <a:extLst>
                  <a:ext uri="{FF2B5EF4-FFF2-40B4-BE49-F238E27FC236}">
                    <a16:creationId xmlns:a16="http://schemas.microsoft.com/office/drawing/2014/main" id="{73C4DDBC-DB29-D94F-9942-99E0E0F8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1" name="Rectangle 938">
                <a:extLst>
                  <a:ext uri="{FF2B5EF4-FFF2-40B4-BE49-F238E27FC236}">
                    <a16:creationId xmlns:a16="http://schemas.microsoft.com/office/drawing/2014/main" id="{25BCAF75-BD9B-6847-BCD8-77F3AD1F7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1E38E8A-8012-E24B-87EC-714BCCE6F605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2084A6B-B312-5042-BC3B-7D18BF6ADD1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BFBAE342-75A0-564A-BF2F-9223F89E3E2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1499C94-CAE6-DE42-99D2-503643B5718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C24E28D0-3571-474A-A147-CA1F8D5923A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0369BE48-28BF-E041-8A18-65E0A4D1294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424811A-5C3A-7E4D-9660-9E874B4E1FB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35314488-C321-224E-9BAC-D7BFF8EA322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E453D95-27B6-5D42-84B7-8F65F6B91F73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B4C113B3-9055-D542-A4D3-A7457EC1EB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E941B92-6A8D-E141-AC26-91968AD6BF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6BED25BE-180D-DF43-BE5B-044796E740F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E5C27857-5C65-AF4E-9301-16CE2F3C9B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D4AE7112-2F87-5249-9A07-3EB7109857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B9F984D7-9C62-1844-A2FA-4E3427988E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B3E49F3-41C5-6D4F-A2F9-420ED086AE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F12063-A567-7241-AA29-1B90E7006771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1313B6B-D71E-D54E-9456-1E702248738E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63ECE2BC-D345-9B44-8219-79AD2692CC9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C30ECF1-FDD4-9E47-A5E3-A10ABFF1167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089BA287-0157-384D-AD7C-397AAFE0F02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C2FBA9C6-A4A5-4242-AA3B-FDBDB58C88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D67734B9-2ED2-8042-8393-40F86070A0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15E608DD-7A35-8745-A97D-D9965153245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906">
              <a:extLst>
                <a:ext uri="{FF2B5EF4-FFF2-40B4-BE49-F238E27FC236}">
                  <a16:creationId xmlns:a16="http://schemas.microsoft.com/office/drawing/2014/main" id="{F9790D02-FDD2-424C-8296-3D3024293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160" name="Freeform 907">
                <a:extLst>
                  <a:ext uri="{FF2B5EF4-FFF2-40B4-BE49-F238E27FC236}">
                    <a16:creationId xmlns:a16="http://schemas.microsoft.com/office/drawing/2014/main" id="{CA2C84F3-FC86-FD4E-8BEA-807822D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Rectangle 908">
                <a:extLst>
                  <a:ext uri="{FF2B5EF4-FFF2-40B4-BE49-F238E27FC236}">
                    <a16:creationId xmlns:a16="http://schemas.microsoft.com/office/drawing/2014/main" id="{AA3389AE-85C5-C347-96FF-B569C4E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Freeform 909">
                <a:extLst>
                  <a:ext uri="{FF2B5EF4-FFF2-40B4-BE49-F238E27FC236}">
                    <a16:creationId xmlns:a16="http://schemas.microsoft.com/office/drawing/2014/main" id="{8C7BE594-7189-5E41-9F5D-B5784719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910">
                <a:extLst>
                  <a:ext uri="{FF2B5EF4-FFF2-40B4-BE49-F238E27FC236}">
                    <a16:creationId xmlns:a16="http://schemas.microsoft.com/office/drawing/2014/main" id="{36F3F309-7840-D444-BF6A-93E5AFBD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Rectangle 911">
                <a:extLst>
                  <a:ext uri="{FF2B5EF4-FFF2-40B4-BE49-F238E27FC236}">
                    <a16:creationId xmlns:a16="http://schemas.microsoft.com/office/drawing/2014/main" id="{5E58AB74-5D96-894B-8AD1-6F5C7C2A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5" name="Group 912">
                <a:extLst>
                  <a:ext uri="{FF2B5EF4-FFF2-40B4-BE49-F238E27FC236}">
                    <a16:creationId xmlns:a16="http://schemas.microsoft.com/office/drawing/2014/main" id="{04A9426A-E819-4448-829F-8A6CA611C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0" name="AutoShape 913">
                  <a:extLst>
                    <a:ext uri="{FF2B5EF4-FFF2-40B4-BE49-F238E27FC236}">
                      <a16:creationId xmlns:a16="http://schemas.microsoft.com/office/drawing/2014/main" id="{80011D9B-CAEB-194F-9F97-C43A25BF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AutoShape 914">
                  <a:extLst>
                    <a:ext uri="{FF2B5EF4-FFF2-40B4-BE49-F238E27FC236}">
                      <a16:creationId xmlns:a16="http://schemas.microsoft.com/office/drawing/2014/main" id="{79C8DFE5-48B7-2F47-965D-612DFC1BB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6" name="Rectangle 915">
                <a:extLst>
                  <a:ext uri="{FF2B5EF4-FFF2-40B4-BE49-F238E27FC236}">
                    <a16:creationId xmlns:a16="http://schemas.microsoft.com/office/drawing/2014/main" id="{3305C66B-3BB8-6E44-BC14-6AE6A10F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" name="Group 916">
                <a:extLst>
                  <a:ext uri="{FF2B5EF4-FFF2-40B4-BE49-F238E27FC236}">
                    <a16:creationId xmlns:a16="http://schemas.microsoft.com/office/drawing/2014/main" id="{EE2E4AEE-0943-EB49-A382-B61C7457E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8" name="AutoShape 917">
                  <a:extLst>
                    <a:ext uri="{FF2B5EF4-FFF2-40B4-BE49-F238E27FC236}">
                      <a16:creationId xmlns:a16="http://schemas.microsoft.com/office/drawing/2014/main" id="{CDE7F949-972A-DA40-9726-C073E4A1E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9" name="AutoShape 918">
                  <a:extLst>
                    <a:ext uri="{FF2B5EF4-FFF2-40B4-BE49-F238E27FC236}">
                      <a16:creationId xmlns:a16="http://schemas.microsoft.com/office/drawing/2014/main" id="{669BCB3C-026C-5148-8D3E-EAE2D42AD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8" name="Rectangle 919">
                <a:extLst>
                  <a:ext uri="{FF2B5EF4-FFF2-40B4-BE49-F238E27FC236}">
                    <a16:creationId xmlns:a16="http://schemas.microsoft.com/office/drawing/2014/main" id="{8FD3873C-666E-BA4D-B3F2-4A4600CD0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Rectangle 920">
                <a:extLst>
                  <a:ext uri="{FF2B5EF4-FFF2-40B4-BE49-F238E27FC236}">
                    <a16:creationId xmlns:a16="http://schemas.microsoft.com/office/drawing/2014/main" id="{F9A8C18B-DAD6-484B-83B9-7CF9D703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70" name="Group 921">
                <a:extLst>
                  <a:ext uri="{FF2B5EF4-FFF2-40B4-BE49-F238E27FC236}">
                    <a16:creationId xmlns:a16="http://schemas.microsoft.com/office/drawing/2014/main" id="{34C506CB-7EF9-5546-AA21-DCB879D42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86" name="AutoShape 922">
                  <a:extLst>
                    <a:ext uri="{FF2B5EF4-FFF2-40B4-BE49-F238E27FC236}">
                      <a16:creationId xmlns:a16="http://schemas.microsoft.com/office/drawing/2014/main" id="{E337949E-344C-F540-8A6A-DD8DD30D8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7" name="AutoShape 923">
                  <a:extLst>
                    <a:ext uri="{FF2B5EF4-FFF2-40B4-BE49-F238E27FC236}">
                      <a16:creationId xmlns:a16="http://schemas.microsoft.com/office/drawing/2014/main" id="{677D2F93-9BCC-2C42-887A-222CA92C7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1" name="Freeform 924">
                <a:extLst>
                  <a:ext uri="{FF2B5EF4-FFF2-40B4-BE49-F238E27FC236}">
                    <a16:creationId xmlns:a16="http://schemas.microsoft.com/office/drawing/2014/main" id="{09FEDF14-067B-9940-B299-642476DA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2" name="Group 925">
                <a:extLst>
                  <a:ext uri="{FF2B5EF4-FFF2-40B4-BE49-F238E27FC236}">
                    <a16:creationId xmlns:a16="http://schemas.microsoft.com/office/drawing/2014/main" id="{E121141B-483A-5E4F-B40C-12014343B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4" name="AutoShape 926">
                  <a:extLst>
                    <a:ext uri="{FF2B5EF4-FFF2-40B4-BE49-F238E27FC236}">
                      <a16:creationId xmlns:a16="http://schemas.microsoft.com/office/drawing/2014/main" id="{D77409F9-8914-4D4C-8E07-99394C877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5" name="AutoShape 927">
                  <a:extLst>
                    <a:ext uri="{FF2B5EF4-FFF2-40B4-BE49-F238E27FC236}">
                      <a16:creationId xmlns:a16="http://schemas.microsoft.com/office/drawing/2014/main" id="{E2170978-7D92-9444-A9EF-24DE5A60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3" name="Rectangle 928">
                <a:extLst>
                  <a:ext uri="{FF2B5EF4-FFF2-40B4-BE49-F238E27FC236}">
                    <a16:creationId xmlns:a16="http://schemas.microsoft.com/office/drawing/2014/main" id="{F61146F1-8C5E-BA48-9542-AF192FB2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Freeform 929">
                <a:extLst>
                  <a:ext uri="{FF2B5EF4-FFF2-40B4-BE49-F238E27FC236}">
                    <a16:creationId xmlns:a16="http://schemas.microsoft.com/office/drawing/2014/main" id="{AF91BA9D-9F10-A44E-BC96-10C8BF07F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930">
                <a:extLst>
                  <a:ext uri="{FF2B5EF4-FFF2-40B4-BE49-F238E27FC236}">
                    <a16:creationId xmlns:a16="http://schemas.microsoft.com/office/drawing/2014/main" id="{6980F881-8A80-1C4D-820C-0B5F8D4E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Oval 931">
                <a:extLst>
                  <a:ext uri="{FF2B5EF4-FFF2-40B4-BE49-F238E27FC236}">
                    <a16:creationId xmlns:a16="http://schemas.microsoft.com/office/drawing/2014/main" id="{331800A4-8EA3-A84B-92DD-86FA4A43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Freeform 932">
                <a:extLst>
                  <a:ext uri="{FF2B5EF4-FFF2-40B4-BE49-F238E27FC236}">
                    <a16:creationId xmlns:a16="http://schemas.microsoft.com/office/drawing/2014/main" id="{898CCB61-DAEA-C748-BA8F-11875CE1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AutoShape 933">
                <a:extLst>
                  <a:ext uri="{FF2B5EF4-FFF2-40B4-BE49-F238E27FC236}">
                    <a16:creationId xmlns:a16="http://schemas.microsoft.com/office/drawing/2014/main" id="{5E51A38E-37E0-5943-B4D0-070AFAFF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34">
                <a:extLst>
                  <a:ext uri="{FF2B5EF4-FFF2-40B4-BE49-F238E27FC236}">
                    <a16:creationId xmlns:a16="http://schemas.microsoft.com/office/drawing/2014/main" id="{6A12CBD0-17F9-C440-83BF-8AD9337A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935">
                <a:extLst>
                  <a:ext uri="{FF2B5EF4-FFF2-40B4-BE49-F238E27FC236}">
                    <a16:creationId xmlns:a16="http://schemas.microsoft.com/office/drawing/2014/main" id="{A0490C91-AE3A-374C-887D-E453E810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936">
                <a:extLst>
                  <a:ext uri="{FF2B5EF4-FFF2-40B4-BE49-F238E27FC236}">
                    <a16:creationId xmlns:a16="http://schemas.microsoft.com/office/drawing/2014/main" id="{FC9C97C0-67C7-BC42-8CF0-88B2184B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937">
                <a:extLst>
                  <a:ext uri="{FF2B5EF4-FFF2-40B4-BE49-F238E27FC236}">
                    <a16:creationId xmlns:a16="http://schemas.microsoft.com/office/drawing/2014/main" id="{B9983F02-430D-4A43-98E2-3794E266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Rectangle 938">
                <a:extLst>
                  <a:ext uri="{FF2B5EF4-FFF2-40B4-BE49-F238E27FC236}">
                    <a16:creationId xmlns:a16="http://schemas.microsoft.com/office/drawing/2014/main" id="{90A969C1-1708-B444-9CC0-3BB7FBFD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Firewalls: why</a:t>
            </a:r>
          </a:p>
        </p:txBody>
      </p:sp>
      <p:sp>
        <p:nvSpPr>
          <p:cNvPr id="280" name="Rectangle 6">
            <a:extLst>
              <a:ext uri="{FF2B5EF4-FFF2-40B4-BE49-F238E27FC236}">
                <a16:creationId xmlns:a16="http://schemas.microsoft.com/office/drawing/2014/main" id="{4647D4A8-A717-634C-AF6A-88FEC8CA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" y="1346162"/>
            <a:ext cx="10051701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denial of service attacks:</a:t>
            </a:r>
          </a:p>
          <a:p>
            <a:pPr marL="690563" lvl="1" indent="-2333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SYN flooding: attacker establishes many bogus TCP connections, no resources left for </a:t>
            </a:r>
            <a:r>
              <a:rPr lang="en-US" altLang="ja-JP" sz="2400" dirty="0">
                <a:cs typeface="Gill Sans MT"/>
              </a:rPr>
              <a:t>“</a:t>
            </a:r>
            <a:r>
              <a:rPr lang="en-US" sz="2400" dirty="0">
                <a:cs typeface="Gill Sans MT"/>
              </a:rPr>
              <a:t>real</a:t>
            </a:r>
            <a:r>
              <a:rPr lang="en-US" altLang="ja-JP" sz="2400" dirty="0">
                <a:cs typeface="Gill Sans MT"/>
              </a:rPr>
              <a:t>”</a:t>
            </a:r>
            <a:r>
              <a:rPr lang="en-US" sz="2400" dirty="0"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illegal modification/access of internal data</a:t>
            </a:r>
          </a:p>
          <a:p>
            <a:pPr marL="690563" lvl="1" indent="-233363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e.g., attacker replaces CIA</a:t>
            </a:r>
            <a:r>
              <a:rPr lang="ja-JP" altLang="en-US" sz="2400">
                <a:cs typeface="Gill Sans MT"/>
              </a:rPr>
              <a:t>’</a:t>
            </a:r>
            <a:r>
              <a:rPr lang="en-US" sz="2400" dirty="0"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allow only authorized access to inside network</a:t>
            </a:r>
          </a:p>
          <a:p>
            <a:pPr marL="690563" lvl="1" indent="-223838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three types of firewalls: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stateless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stateful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31750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5E387-0B35-7A44-9084-39BB98417210}"/>
              </a:ext>
            </a:extLst>
          </p:cNvPr>
          <p:cNvGrpSpPr/>
          <p:nvPr/>
        </p:nvGrpSpPr>
        <p:grpSpPr>
          <a:xfrm>
            <a:off x="2461040" y="1551370"/>
            <a:ext cx="5718175" cy="1846262"/>
            <a:chOff x="2639460" y="3012180"/>
            <a:chExt cx="5718175" cy="184626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95582-323F-E848-B973-67480C6B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198">
              <a:extLst>
                <a:ext uri="{FF2B5EF4-FFF2-40B4-BE49-F238E27FC236}">
                  <a16:creationId xmlns:a16="http://schemas.microsoft.com/office/drawing/2014/main" id="{3D07DBBB-CF0F-3F44-99C9-3F75417A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9" name="Line 334">
              <a:extLst>
                <a:ext uri="{FF2B5EF4-FFF2-40B4-BE49-F238E27FC236}">
                  <a16:creationId xmlns:a16="http://schemas.microsoft.com/office/drawing/2014/main" id="{C5013588-2C85-8D4F-9FAD-EF5006D7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346">
              <a:extLst>
                <a:ext uri="{FF2B5EF4-FFF2-40B4-BE49-F238E27FC236}">
                  <a16:creationId xmlns:a16="http://schemas.microsoft.com/office/drawing/2014/main" id="{F8055989-3657-594C-82A8-60EE2F87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47">
              <a:extLst>
                <a:ext uri="{FF2B5EF4-FFF2-40B4-BE49-F238E27FC236}">
                  <a16:creationId xmlns:a16="http://schemas.microsoft.com/office/drawing/2014/main" id="{D365F223-8596-8748-A94C-FBF99671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FE8EFD3-E437-4B43-8E00-80908095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5E65455-8BA5-4E41-BB95-502143857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FADF5BD3-D3C6-5940-BFE8-6B639D69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EE72A278-9FC3-5045-9DA2-C7412E610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124" name="Picture 45" descr="desktop_computer_stylized_medium">
                <a:extLst>
                  <a:ext uri="{FF2B5EF4-FFF2-40B4-BE49-F238E27FC236}">
                    <a16:creationId xmlns:a16="http://schemas.microsoft.com/office/drawing/2014/main" id="{015EC23D-53E2-5E4C-B94E-047D7272B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46">
                <a:extLst>
                  <a:ext uri="{FF2B5EF4-FFF2-40B4-BE49-F238E27FC236}">
                    <a16:creationId xmlns:a16="http://schemas.microsoft.com/office/drawing/2014/main" id="{596D08E5-0867-3948-9041-2C05DBE40A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" name="Group 44">
              <a:extLst>
                <a:ext uri="{FF2B5EF4-FFF2-40B4-BE49-F238E27FC236}">
                  <a16:creationId xmlns:a16="http://schemas.microsoft.com/office/drawing/2014/main" id="{A0B7E594-F386-6C46-970D-900757CAE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122" name="Picture 45" descr="desktop_computer_stylized_medium">
                <a:extLst>
                  <a:ext uri="{FF2B5EF4-FFF2-40B4-BE49-F238E27FC236}">
                    <a16:creationId xmlns:a16="http://schemas.microsoft.com/office/drawing/2014/main" id="{A34B7569-1A23-6340-AB30-03788042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46">
                <a:extLst>
                  <a:ext uri="{FF2B5EF4-FFF2-40B4-BE49-F238E27FC236}">
                    <a16:creationId xmlns:a16="http://schemas.microsoft.com/office/drawing/2014/main" id="{11920007-994E-F84F-9988-93E6041533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791FA198-F808-A247-9094-FAC52AF4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9C58F29-9A71-0E4E-B757-88CBB14D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B238A15-B5FF-AE44-878F-DC6AC8CC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C05518-23BE-C94C-A164-A962217A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DA660BB5-7FB0-4C42-B1A1-13864F3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120" name="Picture 45" descr="desktop_computer_stylized_medium">
                <a:extLst>
                  <a:ext uri="{FF2B5EF4-FFF2-40B4-BE49-F238E27FC236}">
                    <a16:creationId xmlns:a16="http://schemas.microsoft.com/office/drawing/2014/main" id="{2F2923F1-58A1-C84D-BF2B-7E9B34FB0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46D33FE4-069C-0144-8385-E6AE6BBD6A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7ABC6681-48BE-1848-9E8B-C31366317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118" name="Picture 45" descr="desktop_computer_stylized_medium">
                <a:extLst>
                  <a:ext uri="{FF2B5EF4-FFF2-40B4-BE49-F238E27FC236}">
                    <a16:creationId xmlns:a16="http://schemas.microsoft.com/office/drawing/2014/main" id="{4193E87E-44A0-1645-8482-B0FEE2FA2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16E89581-C9CA-1E49-BB51-F68537A66C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id="{B34BB223-DE05-6A4A-A2F3-B61F4F5B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116" name="Picture 45" descr="desktop_computer_stylized_medium">
                <a:extLst>
                  <a:ext uri="{FF2B5EF4-FFF2-40B4-BE49-F238E27FC236}">
                    <a16:creationId xmlns:a16="http://schemas.microsoft.com/office/drawing/2014/main" id="{6C12209C-1305-0B46-9F45-003FAEA8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8108913C-0A0B-1042-AACF-D3B7CBF385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5" name="Group 906">
              <a:extLst>
                <a:ext uri="{FF2B5EF4-FFF2-40B4-BE49-F238E27FC236}">
                  <a16:creationId xmlns:a16="http://schemas.microsoft.com/office/drawing/2014/main" id="{D1522F93-BF6F-D441-800C-30847E497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84" name="Freeform 907">
                <a:extLst>
                  <a:ext uri="{FF2B5EF4-FFF2-40B4-BE49-F238E27FC236}">
                    <a16:creationId xmlns:a16="http://schemas.microsoft.com/office/drawing/2014/main" id="{AEEA7723-9160-3A4C-941A-69BD04A3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Rectangle 908">
                <a:extLst>
                  <a:ext uri="{FF2B5EF4-FFF2-40B4-BE49-F238E27FC236}">
                    <a16:creationId xmlns:a16="http://schemas.microsoft.com/office/drawing/2014/main" id="{8ACA22B0-FE51-4A47-BB85-F16AD6D1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Freeform 909">
                <a:extLst>
                  <a:ext uri="{FF2B5EF4-FFF2-40B4-BE49-F238E27FC236}">
                    <a16:creationId xmlns:a16="http://schemas.microsoft.com/office/drawing/2014/main" id="{FE60557A-3B66-D147-B710-AF24AE7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910">
                <a:extLst>
                  <a:ext uri="{FF2B5EF4-FFF2-40B4-BE49-F238E27FC236}">
                    <a16:creationId xmlns:a16="http://schemas.microsoft.com/office/drawing/2014/main" id="{11B0230E-5F75-5148-A3D1-2D8B3EC4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Rectangle 911">
                <a:extLst>
                  <a:ext uri="{FF2B5EF4-FFF2-40B4-BE49-F238E27FC236}">
                    <a16:creationId xmlns:a16="http://schemas.microsoft.com/office/drawing/2014/main" id="{BCBEC638-8F75-014F-ADA9-3B9A5C373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9" name="Group 912">
                <a:extLst>
                  <a:ext uri="{FF2B5EF4-FFF2-40B4-BE49-F238E27FC236}">
                    <a16:creationId xmlns:a16="http://schemas.microsoft.com/office/drawing/2014/main" id="{37B72626-5FDE-D142-9AB0-919A54C33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913">
                  <a:extLst>
                    <a:ext uri="{FF2B5EF4-FFF2-40B4-BE49-F238E27FC236}">
                      <a16:creationId xmlns:a16="http://schemas.microsoft.com/office/drawing/2014/main" id="{704D8359-B066-8748-AC27-010BD39F2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5" name="AutoShape 914">
                  <a:extLst>
                    <a:ext uri="{FF2B5EF4-FFF2-40B4-BE49-F238E27FC236}">
                      <a16:creationId xmlns:a16="http://schemas.microsoft.com/office/drawing/2014/main" id="{94DD4879-3D81-E947-A0FF-5A5AA11F3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Rectangle 915">
                <a:extLst>
                  <a:ext uri="{FF2B5EF4-FFF2-40B4-BE49-F238E27FC236}">
                    <a16:creationId xmlns:a16="http://schemas.microsoft.com/office/drawing/2014/main" id="{F7B11742-56AB-A644-AD72-D716450D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" name="Group 916">
                <a:extLst>
                  <a:ext uri="{FF2B5EF4-FFF2-40B4-BE49-F238E27FC236}">
                    <a16:creationId xmlns:a16="http://schemas.microsoft.com/office/drawing/2014/main" id="{0CC7B33E-FE3D-F14F-ACAA-5AED98E2A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917">
                  <a:extLst>
                    <a:ext uri="{FF2B5EF4-FFF2-40B4-BE49-F238E27FC236}">
                      <a16:creationId xmlns:a16="http://schemas.microsoft.com/office/drawing/2014/main" id="{11064641-6BD1-1C40-8273-FF98260A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AutoShape 918">
                  <a:extLst>
                    <a:ext uri="{FF2B5EF4-FFF2-40B4-BE49-F238E27FC236}">
                      <a16:creationId xmlns:a16="http://schemas.microsoft.com/office/drawing/2014/main" id="{7739CF42-B546-594E-8149-6B15718DF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919">
                <a:extLst>
                  <a:ext uri="{FF2B5EF4-FFF2-40B4-BE49-F238E27FC236}">
                    <a16:creationId xmlns:a16="http://schemas.microsoft.com/office/drawing/2014/main" id="{BAB32908-1862-8A45-8FD4-BA74DFB1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Rectangle 920">
                <a:extLst>
                  <a:ext uri="{FF2B5EF4-FFF2-40B4-BE49-F238E27FC236}">
                    <a16:creationId xmlns:a16="http://schemas.microsoft.com/office/drawing/2014/main" id="{AFD30AFA-5002-4246-9D4B-3843B13F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" name="Group 921">
                <a:extLst>
                  <a:ext uri="{FF2B5EF4-FFF2-40B4-BE49-F238E27FC236}">
                    <a16:creationId xmlns:a16="http://schemas.microsoft.com/office/drawing/2014/main" id="{3A4E59B2-6776-F044-A1D5-492D1A82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10" name="AutoShape 922">
                  <a:extLst>
                    <a:ext uri="{FF2B5EF4-FFF2-40B4-BE49-F238E27FC236}">
                      <a16:creationId xmlns:a16="http://schemas.microsoft.com/office/drawing/2014/main" id="{050DB3DA-3FE0-4E45-86D4-987D34DCD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1" name="AutoShape 923">
                  <a:extLst>
                    <a:ext uri="{FF2B5EF4-FFF2-40B4-BE49-F238E27FC236}">
                      <a16:creationId xmlns:a16="http://schemas.microsoft.com/office/drawing/2014/main" id="{91DE7B6A-B23C-E942-907A-35E945B4D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5" name="Freeform 924">
                <a:extLst>
                  <a:ext uri="{FF2B5EF4-FFF2-40B4-BE49-F238E27FC236}">
                    <a16:creationId xmlns:a16="http://schemas.microsoft.com/office/drawing/2014/main" id="{3FB0972F-BECE-974B-A3E7-A58D63D4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6" name="Group 925">
                <a:extLst>
                  <a:ext uri="{FF2B5EF4-FFF2-40B4-BE49-F238E27FC236}">
                    <a16:creationId xmlns:a16="http://schemas.microsoft.com/office/drawing/2014/main" id="{BC6FE3BA-3D3D-C544-A611-D8F0FDEE8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926">
                  <a:extLst>
                    <a:ext uri="{FF2B5EF4-FFF2-40B4-BE49-F238E27FC236}">
                      <a16:creationId xmlns:a16="http://schemas.microsoft.com/office/drawing/2014/main" id="{5B01C675-61C8-574F-9D97-10FB5364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27">
                  <a:extLst>
                    <a:ext uri="{FF2B5EF4-FFF2-40B4-BE49-F238E27FC236}">
                      <a16:creationId xmlns:a16="http://schemas.microsoft.com/office/drawing/2014/main" id="{FB6EF860-87AB-D84C-A4E6-11BCE8C25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Rectangle 928">
                <a:extLst>
                  <a:ext uri="{FF2B5EF4-FFF2-40B4-BE49-F238E27FC236}">
                    <a16:creationId xmlns:a16="http://schemas.microsoft.com/office/drawing/2014/main" id="{2F412267-496E-554D-AA85-078F5D4B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Freeform 929">
                <a:extLst>
                  <a:ext uri="{FF2B5EF4-FFF2-40B4-BE49-F238E27FC236}">
                    <a16:creationId xmlns:a16="http://schemas.microsoft.com/office/drawing/2014/main" id="{AF4E1DE4-4F69-0C42-B1EC-DABB4D8A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930">
                <a:extLst>
                  <a:ext uri="{FF2B5EF4-FFF2-40B4-BE49-F238E27FC236}">
                    <a16:creationId xmlns:a16="http://schemas.microsoft.com/office/drawing/2014/main" id="{5C136E4A-1C37-4944-B70D-A845CE14F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Oval 931">
                <a:extLst>
                  <a:ext uri="{FF2B5EF4-FFF2-40B4-BE49-F238E27FC236}">
                    <a16:creationId xmlns:a16="http://schemas.microsoft.com/office/drawing/2014/main" id="{5A97BA6F-7968-0B46-B4BA-E31E7364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Freeform 932">
                <a:extLst>
                  <a:ext uri="{FF2B5EF4-FFF2-40B4-BE49-F238E27FC236}">
                    <a16:creationId xmlns:a16="http://schemas.microsoft.com/office/drawing/2014/main" id="{FE2A825D-B216-F141-B706-1C8080884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AutoShape 933">
                <a:extLst>
                  <a:ext uri="{FF2B5EF4-FFF2-40B4-BE49-F238E27FC236}">
                    <a16:creationId xmlns:a16="http://schemas.microsoft.com/office/drawing/2014/main" id="{DA9B22C6-07B5-AC4F-9E05-842E0C7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" name="AutoShape 934">
                <a:extLst>
                  <a:ext uri="{FF2B5EF4-FFF2-40B4-BE49-F238E27FC236}">
                    <a16:creationId xmlns:a16="http://schemas.microsoft.com/office/drawing/2014/main" id="{93C3456B-5EAE-8446-AD42-80B37C10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4" name="Oval 935">
                <a:extLst>
                  <a:ext uri="{FF2B5EF4-FFF2-40B4-BE49-F238E27FC236}">
                    <a16:creationId xmlns:a16="http://schemas.microsoft.com/office/drawing/2014/main" id="{A09E8CCA-65E5-7E47-922F-1987AA8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936">
                <a:extLst>
                  <a:ext uri="{FF2B5EF4-FFF2-40B4-BE49-F238E27FC236}">
                    <a16:creationId xmlns:a16="http://schemas.microsoft.com/office/drawing/2014/main" id="{7C460452-7BE1-4949-BF58-9C1BE746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Oval 937">
                <a:extLst>
                  <a:ext uri="{FF2B5EF4-FFF2-40B4-BE49-F238E27FC236}">
                    <a16:creationId xmlns:a16="http://schemas.microsoft.com/office/drawing/2014/main" id="{FA0952CD-1199-4949-A094-0AE42E99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938">
                <a:extLst>
                  <a:ext uri="{FF2B5EF4-FFF2-40B4-BE49-F238E27FC236}">
                    <a16:creationId xmlns:a16="http://schemas.microsoft.com/office/drawing/2014/main" id="{735B8ADF-72F2-C942-A93A-6A9DE063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8FF9CB-3577-F345-8547-E7807389CF1E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284349-F583-D24B-A3DF-EC5D910AAA3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56B02F8-F0E1-FE4D-9320-C12545B6D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51EC26A-E11D-7443-8704-AC214D14797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91B40CD7-4DF6-0141-890F-463F75E362A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00C1CBE4-17A4-D448-9C92-885DEAEEDA3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FC89776-EDED-C343-9730-13AF464B5F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C90CF92-14D3-224B-ABEB-751D6B3D3400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07B383-78B2-0449-9525-4B315C2CB61C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A5BAF25-A0DE-B749-BED2-B83B13A411D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0ECF75-00B2-054C-81C8-C369008BA6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2D5AA3E-2968-154F-83AA-BFEFB38761F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E9ABA87-4EB0-6B47-8590-C8D13AF022C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890B6F94-5705-3F46-8D53-59C76A24DF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A16DF83-44AF-C14B-A8A5-69E2FC1D598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F1C375E-5271-8747-94CF-647940CF263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E4F11E-9F35-664F-97EA-7D4ADE6845C8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079D9-C480-AD4D-B5DA-EC37BA225C4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76B5A51-8072-0547-A367-70FC376A69A9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92BAC0A-5CE8-9042-8E37-B9117A3A474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3353FBFD-A2D7-E744-B1F3-8E7B40B65AF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4C63F95-1B9C-FD43-843A-DB2A347EA1C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D0BAA16E-35F3-E647-91A9-1F251F8EB69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FB9596C-6CA1-1942-B376-083CC0E261A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id="{F07F9C1D-AE30-5045-B1BC-4B265BBBF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30" name="Freeform 907">
                <a:extLst>
                  <a:ext uri="{FF2B5EF4-FFF2-40B4-BE49-F238E27FC236}">
                    <a16:creationId xmlns:a16="http://schemas.microsoft.com/office/drawing/2014/main" id="{C405BA89-5E69-E34D-8BF2-C4B6351C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ectangle 908">
                <a:extLst>
                  <a:ext uri="{FF2B5EF4-FFF2-40B4-BE49-F238E27FC236}">
                    <a16:creationId xmlns:a16="http://schemas.microsoft.com/office/drawing/2014/main" id="{BEE1B41B-4E66-9746-969A-F01CAF6A3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909">
                <a:extLst>
                  <a:ext uri="{FF2B5EF4-FFF2-40B4-BE49-F238E27FC236}">
                    <a16:creationId xmlns:a16="http://schemas.microsoft.com/office/drawing/2014/main" id="{5B85AD69-1925-1341-8DFA-7A4DF673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910">
                <a:extLst>
                  <a:ext uri="{FF2B5EF4-FFF2-40B4-BE49-F238E27FC236}">
                    <a16:creationId xmlns:a16="http://schemas.microsoft.com/office/drawing/2014/main" id="{C4185373-6A8A-4149-9978-81B034501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11">
                <a:extLst>
                  <a:ext uri="{FF2B5EF4-FFF2-40B4-BE49-F238E27FC236}">
                    <a16:creationId xmlns:a16="http://schemas.microsoft.com/office/drawing/2014/main" id="{3666E251-0719-5748-AF0C-93134CF4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5" name="Group 912">
                <a:extLst>
                  <a:ext uri="{FF2B5EF4-FFF2-40B4-BE49-F238E27FC236}">
                    <a16:creationId xmlns:a16="http://schemas.microsoft.com/office/drawing/2014/main" id="{232623E2-627B-D14D-B0FB-CD7098D11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913">
                  <a:extLst>
                    <a:ext uri="{FF2B5EF4-FFF2-40B4-BE49-F238E27FC236}">
                      <a16:creationId xmlns:a16="http://schemas.microsoft.com/office/drawing/2014/main" id="{857B9C43-7C5C-2348-8660-BA024F631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914">
                  <a:extLst>
                    <a:ext uri="{FF2B5EF4-FFF2-40B4-BE49-F238E27FC236}">
                      <a16:creationId xmlns:a16="http://schemas.microsoft.com/office/drawing/2014/main" id="{05AEBC7D-0CFA-0E44-B67C-50A33880B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Rectangle 915">
                <a:extLst>
                  <a:ext uri="{FF2B5EF4-FFF2-40B4-BE49-F238E27FC236}">
                    <a16:creationId xmlns:a16="http://schemas.microsoft.com/office/drawing/2014/main" id="{AEACDAA3-8AA8-6A49-AD26-9EE0EBFF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7" name="Group 916">
                <a:extLst>
                  <a:ext uri="{FF2B5EF4-FFF2-40B4-BE49-F238E27FC236}">
                    <a16:creationId xmlns:a16="http://schemas.microsoft.com/office/drawing/2014/main" id="{1A83026F-3F53-9643-8F29-FA2E039B3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917">
                  <a:extLst>
                    <a:ext uri="{FF2B5EF4-FFF2-40B4-BE49-F238E27FC236}">
                      <a16:creationId xmlns:a16="http://schemas.microsoft.com/office/drawing/2014/main" id="{52E81D27-5E50-234E-9001-3524A94E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918">
                  <a:extLst>
                    <a:ext uri="{FF2B5EF4-FFF2-40B4-BE49-F238E27FC236}">
                      <a16:creationId xmlns:a16="http://schemas.microsoft.com/office/drawing/2014/main" id="{B6A78DF5-A2A0-ED40-80EE-791D0578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" name="Rectangle 919">
                <a:extLst>
                  <a:ext uri="{FF2B5EF4-FFF2-40B4-BE49-F238E27FC236}">
                    <a16:creationId xmlns:a16="http://schemas.microsoft.com/office/drawing/2014/main" id="{8734703D-B68E-8748-AD6B-127F1C6C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Rectangle 920">
                <a:extLst>
                  <a:ext uri="{FF2B5EF4-FFF2-40B4-BE49-F238E27FC236}">
                    <a16:creationId xmlns:a16="http://schemas.microsoft.com/office/drawing/2014/main" id="{43CA87E6-9680-7349-8D67-A42CD1FA8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0" name="Group 921">
                <a:extLst>
                  <a:ext uri="{FF2B5EF4-FFF2-40B4-BE49-F238E27FC236}">
                    <a16:creationId xmlns:a16="http://schemas.microsoft.com/office/drawing/2014/main" id="{B872ACE3-F056-CD42-A484-E0E19215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57" name="AutoShape 922">
                  <a:extLst>
                    <a:ext uri="{FF2B5EF4-FFF2-40B4-BE49-F238E27FC236}">
                      <a16:creationId xmlns:a16="http://schemas.microsoft.com/office/drawing/2014/main" id="{5DEC78F2-B310-7A4B-B9E2-397F21DA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" name="AutoShape 923">
                  <a:extLst>
                    <a:ext uri="{FF2B5EF4-FFF2-40B4-BE49-F238E27FC236}">
                      <a16:creationId xmlns:a16="http://schemas.microsoft.com/office/drawing/2014/main" id="{4BAC35D5-9AE5-5546-B357-5E9D720FC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id="{6FEDC341-483C-D340-9720-30D4F4ED6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2" name="Group 925">
                <a:extLst>
                  <a:ext uri="{FF2B5EF4-FFF2-40B4-BE49-F238E27FC236}">
                    <a16:creationId xmlns:a16="http://schemas.microsoft.com/office/drawing/2014/main" id="{023CE296-3E8C-014C-BCC0-9E5FAB16E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926">
                  <a:extLst>
                    <a:ext uri="{FF2B5EF4-FFF2-40B4-BE49-F238E27FC236}">
                      <a16:creationId xmlns:a16="http://schemas.microsoft.com/office/drawing/2014/main" id="{8324FC35-D619-B14F-8652-42CE1673C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AutoShape 927">
                  <a:extLst>
                    <a:ext uri="{FF2B5EF4-FFF2-40B4-BE49-F238E27FC236}">
                      <a16:creationId xmlns:a16="http://schemas.microsoft.com/office/drawing/2014/main" id="{ADB26010-A010-6148-81B5-7D84777D4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Rectangle 928">
                <a:extLst>
                  <a:ext uri="{FF2B5EF4-FFF2-40B4-BE49-F238E27FC236}">
                    <a16:creationId xmlns:a16="http://schemas.microsoft.com/office/drawing/2014/main" id="{4D097071-15BC-014D-9F42-A6D93DB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929">
                <a:extLst>
                  <a:ext uri="{FF2B5EF4-FFF2-40B4-BE49-F238E27FC236}">
                    <a16:creationId xmlns:a16="http://schemas.microsoft.com/office/drawing/2014/main" id="{F9F71B50-9FCA-3043-ABA0-141F7A1FC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930">
                <a:extLst>
                  <a:ext uri="{FF2B5EF4-FFF2-40B4-BE49-F238E27FC236}">
                    <a16:creationId xmlns:a16="http://schemas.microsoft.com/office/drawing/2014/main" id="{222AC8FF-2FBE-6B4F-857C-494DB45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Oval 931">
                <a:extLst>
                  <a:ext uri="{FF2B5EF4-FFF2-40B4-BE49-F238E27FC236}">
                    <a16:creationId xmlns:a16="http://schemas.microsoft.com/office/drawing/2014/main" id="{B301E399-5801-3843-92C4-100C625F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932">
                <a:extLst>
                  <a:ext uri="{FF2B5EF4-FFF2-40B4-BE49-F238E27FC236}">
                    <a16:creationId xmlns:a16="http://schemas.microsoft.com/office/drawing/2014/main" id="{D9BC880A-8880-D44A-8749-1BFC6B16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AutoShape 933">
                <a:extLst>
                  <a:ext uri="{FF2B5EF4-FFF2-40B4-BE49-F238E27FC236}">
                    <a16:creationId xmlns:a16="http://schemas.microsoft.com/office/drawing/2014/main" id="{393F8118-0711-154E-A6FA-632710B3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34">
                <a:extLst>
                  <a:ext uri="{FF2B5EF4-FFF2-40B4-BE49-F238E27FC236}">
                    <a16:creationId xmlns:a16="http://schemas.microsoft.com/office/drawing/2014/main" id="{75D86914-8875-AD43-A7E8-D9BB4787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935">
                <a:extLst>
                  <a:ext uri="{FF2B5EF4-FFF2-40B4-BE49-F238E27FC236}">
                    <a16:creationId xmlns:a16="http://schemas.microsoft.com/office/drawing/2014/main" id="{66D89C89-D606-974B-B75D-0D8717AB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936">
                <a:extLst>
                  <a:ext uri="{FF2B5EF4-FFF2-40B4-BE49-F238E27FC236}">
                    <a16:creationId xmlns:a16="http://schemas.microsoft.com/office/drawing/2014/main" id="{25574DBE-4535-ED4F-AEDB-0EF2B4BB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937">
                <a:extLst>
                  <a:ext uri="{FF2B5EF4-FFF2-40B4-BE49-F238E27FC236}">
                    <a16:creationId xmlns:a16="http://schemas.microsoft.com/office/drawing/2014/main" id="{C64F88BB-8747-804C-9C30-A681CB4D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Rectangle 938">
                <a:extLst>
                  <a:ext uri="{FF2B5EF4-FFF2-40B4-BE49-F238E27FC236}">
                    <a16:creationId xmlns:a16="http://schemas.microsoft.com/office/drawing/2014/main" id="{57D7C4B6-8B5D-2942-8D2C-DC825CD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id="{6C3303A2-4D0E-1740-8D1E-1F24ED1363C1}"/>
              </a:ext>
            </a:extLst>
          </p:cNvPr>
          <p:cNvSpPr txBox="1">
            <a:spLocks noChangeArrowheads="1"/>
          </p:cNvSpPr>
          <p:nvPr/>
        </p:nvSpPr>
        <p:spPr>
          <a:xfrm>
            <a:off x="935038" y="3700424"/>
            <a:ext cx="10405752" cy="287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/>
              <a:t>internal network connected to Internet via router </a:t>
            </a:r>
            <a:r>
              <a:rPr lang="en-US" dirty="0">
                <a:solidFill>
                  <a:srgbClr val="CC0000"/>
                </a:solidFill>
              </a:rPr>
              <a:t>firewall</a:t>
            </a:r>
          </a:p>
          <a:p>
            <a:pPr indent="-285750"/>
            <a:r>
              <a:rPr lang="en-US" dirty="0"/>
              <a:t>filters </a:t>
            </a:r>
            <a:r>
              <a:rPr lang="en-US" dirty="0">
                <a:solidFill>
                  <a:srgbClr val="CC0000"/>
                </a:solidFill>
              </a:rPr>
              <a:t>packet-by-packet</a:t>
            </a:r>
            <a:r>
              <a:rPr lang="en-US" i="1" dirty="0">
                <a:solidFill>
                  <a:srgbClr val="CC0000"/>
                </a:solidFill>
              </a:rPr>
              <a:t>, </a:t>
            </a:r>
            <a:r>
              <a:rPr lang="en-US" dirty="0"/>
              <a:t>decision to forward/drop packet based on</a:t>
            </a:r>
            <a:r>
              <a:rPr lang="en-US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source IP address, destination IP address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TCP/UDP source, destination port numbers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ICMP message type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 SYN, ACK bits</a:t>
            </a:r>
          </a:p>
        </p:txBody>
      </p:sp>
    </p:spTree>
    <p:extLst>
      <p:ext uri="{BB962C8B-B14F-4D97-AF65-F5344CB8AC3E}">
        <p14:creationId xmlns:p14="http://schemas.microsoft.com/office/powerpoint/2010/main" val="36094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example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2295582-323F-E848-B973-67480C6B9B89}"/>
              </a:ext>
            </a:extLst>
          </p:cNvPr>
          <p:cNvSpPr>
            <a:spLocks/>
          </p:cNvSpPr>
          <p:nvPr/>
        </p:nvSpPr>
        <p:spPr bwMode="auto">
          <a:xfrm>
            <a:off x="2527715" y="1551370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98">
            <a:extLst>
              <a:ext uri="{FF2B5EF4-FFF2-40B4-BE49-F238E27FC236}">
                <a16:creationId xmlns:a16="http://schemas.microsoft.com/office/drawing/2014/main" id="{3D07DBBB-CF0F-3F44-99C9-3F75417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40" y="2654682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9" name="Line 334">
            <a:extLst>
              <a:ext uri="{FF2B5EF4-FFF2-40B4-BE49-F238E27FC236}">
                <a16:creationId xmlns:a16="http://schemas.microsoft.com/office/drawing/2014/main" id="{C5013588-2C85-8D4F-9FAD-EF5006D7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640" y="2681670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id="{F8055989-3657-594C-82A8-60EE2F8749C8}"/>
              </a:ext>
            </a:extLst>
          </p:cNvPr>
          <p:cNvSpPr>
            <a:spLocks/>
          </p:cNvSpPr>
          <p:nvPr/>
        </p:nvSpPr>
        <p:spPr bwMode="auto">
          <a:xfrm>
            <a:off x="6277390" y="2057782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347">
            <a:extLst>
              <a:ext uri="{FF2B5EF4-FFF2-40B4-BE49-F238E27FC236}">
                <a16:creationId xmlns:a16="http://schemas.microsoft.com/office/drawing/2014/main" id="{D365F223-8596-8748-A94C-FBF99671C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677" y="2664207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8FE8EFD3-E437-4B43-8E00-80908095C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652" y="2183195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25E65455-8BA5-4E41-BB95-50214385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002" y="2230820"/>
            <a:ext cx="2714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FADF5BD3-D3C6-5940-BFE8-6B639D69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102" y="225939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44">
            <a:extLst>
              <a:ext uri="{FF2B5EF4-FFF2-40B4-BE49-F238E27FC236}">
                <a16:creationId xmlns:a16="http://schemas.microsoft.com/office/drawing/2014/main" id="{EE72A278-9FC3-5045-9DA2-C7412E610090}"/>
              </a:ext>
            </a:extLst>
          </p:cNvPr>
          <p:cNvGrpSpPr>
            <a:grpSpLocks/>
          </p:cNvGrpSpPr>
          <p:nvPr/>
        </p:nvGrpSpPr>
        <p:grpSpPr bwMode="auto">
          <a:xfrm>
            <a:off x="2461040" y="1985847"/>
            <a:ext cx="568325" cy="481182"/>
            <a:chOff x="-44" y="1473"/>
            <a:chExt cx="981" cy="1105"/>
          </a:xfrm>
        </p:grpSpPr>
        <p:pic>
          <p:nvPicPr>
            <p:cNvPr id="124" name="Picture 45" descr="desktop_computer_stylized_medium">
              <a:extLst>
                <a:ext uri="{FF2B5EF4-FFF2-40B4-BE49-F238E27FC236}">
                  <a16:creationId xmlns:a16="http://schemas.microsoft.com/office/drawing/2014/main" id="{015EC23D-53E2-5E4C-B94E-047D7272B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596D08E5-0867-3948-9041-2C05DBE40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A0B7E594-F386-6C46-970D-900757CAE528}"/>
              </a:ext>
            </a:extLst>
          </p:cNvPr>
          <p:cNvGrpSpPr>
            <a:grpSpLocks/>
          </p:cNvGrpSpPr>
          <p:nvPr/>
        </p:nvGrpSpPr>
        <p:grpSpPr bwMode="auto">
          <a:xfrm>
            <a:off x="3396078" y="2474970"/>
            <a:ext cx="568325" cy="481182"/>
            <a:chOff x="-44" y="1473"/>
            <a:chExt cx="981" cy="1105"/>
          </a:xfrm>
        </p:grpSpPr>
        <p:pic>
          <p:nvPicPr>
            <p:cNvPr id="122" name="Picture 45" descr="desktop_computer_stylized_medium">
              <a:extLst>
                <a:ext uri="{FF2B5EF4-FFF2-40B4-BE49-F238E27FC236}">
                  <a16:creationId xmlns:a16="http://schemas.microsoft.com/office/drawing/2014/main" id="{A34B7569-1A23-6340-AB30-037880424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11920007-994E-F84F-9988-93E604153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" name="Line 21">
            <a:extLst>
              <a:ext uri="{FF2B5EF4-FFF2-40B4-BE49-F238E27FC236}">
                <a16:creationId xmlns:a16="http://schemas.microsoft.com/office/drawing/2014/main" id="{791FA198-F808-A247-9094-FAC52AF4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77" y="2189545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19C58F29-9A71-0E4E-B757-88CBB14D4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952" y="2684845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B238A15-B5FF-AE44-878F-DC6AC8CC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765" y="2695957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DC05518-23BE-C94C-A164-A962217A2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490" y="21435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DA660BB5-7FB0-4C42-B1A1-13864F3A71D8}"/>
              </a:ext>
            </a:extLst>
          </p:cNvPr>
          <p:cNvGrpSpPr>
            <a:grpSpLocks/>
          </p:cNvGrpSpPr>
          <p:nvPr/>
        </p:nvGrpSpPr>
        <p:grpSpPr bwMode="auto">
          <a:xfrm>
            <a:off x="3800890" y="2848163"/>
            <a:ext cx="568325" cy="481183"/>
            <a:chOff x="-44" y="1473"/>
            <a:chExt cx="981" cy="1105"/>
          </a:xfrm>
        </p:grpSpPr>
        <p:pic>
          <p:nvPicPr>
            <p:cNvPr id="120" name="Picture 45" descr="desktop_computer_stylized_medium">
              <a:extLst>
                <a:ext uri="{FF2B5EF4-FFF2-40B4-BE49-F238E27FC236}">
                  <a16:creationId xmlns:a16="http://schemas.microsoft.com/office/drawing/2014/main" id="{2F2923F1-58A1-C84D-BF2B-7E9B34FB0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46D33FE4-069C-0144-8385-E6AE6BBD6A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7ABC6681-48BE-1848-9E8B-C313663173CE}"/>
              </a:ext>
            </a:extLst>
          </p:cNvPr>
          <p:cNvGrpSpPr>
            <a:grpSpLocks/>
          </p:cNvGrpSpPr>
          <p:nvPr/>
        </p:nvGrpSpPr>
        <p:grpSpPr bwMode="auto">
          <a:xfrm>
            <a:off x="4258090" y="2916450"/>
            <a:ext cx="568325" cy="481182"/>
            <a:chOff x="-44" y="1473"/>
            <a:chExt cx="981" cy="1105"/>
          </a:xfrm>
        </p:grpSpPr>
        <p:pic>
          <p:nvPicPr>
            <p:cNvPr id="118" name="Picture 45" descr="desktop_computer_stylized_medium">
              <a:extLst>
                <a:ext uri="{FF2B5EF4-FFF2-40B4-BE49-F238E27FC236}">
                  <a16:creationId xmlns:a16="http://schemas.microsoft.com/office/drawing/2014/main" id="{4193E87E-44A0-1645-8482-B0FEE2FA2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6E89581-C9CA-1E49-BB51-F68537A66C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34BB223-DE05-6A4A-A2F3-B61F4F5BB47B}"/>
              </a:ext>
            </a:extLst>
          </p:cNvPr>
          <p:cNvGrpSpPr>
            <a:grpSpLocks/>
          </p:cNvGrpSpPr>
          <p:nvPr/>
        </p:nvGrpSpPr>
        <p:grpSpPr bwMode="auto">
          <a:xfrm>
            <a:off x="4080477" y="1806957"/>
            <a:ext cx="568325" cy="481183"/>
            <a:chOff x="-44" y="1473"/>
            <a:chExt cx="981" cy="1105"/>
          </a:xfrm>
        </p:grpSpPr>
        <p:pic>
          <p:nvPicPr>
            <p:cNvPr id="116" name="Picture 45" descr="desktop_computer_stylized_medium">
              <a:extLst>
                <a:ext uri="{FF2B5EF4-FFF2-40B4-BE49-F238E27FC236}">
                  <a16:creationId xmlns:a16="http://schemas.microsoft.com/office/drawing/2014/main" id="{6C12209C-1305-0B46-9F45-003FAEA8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108913C-0A0B-1042-AACF-D3B7CBF3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" name="Group 906">
            <a:extLst>
              <a:ext uri="{FF2B5EF4-FFF2-40B4-BE49-F238E27FC236}">
                <a16:creationId xmlns:a16="http://schemas.microsoft.com/office/drawing/2014/main" id="{D1522F93-BF6F-D441-800C-30847E497F90}"/>
              </a:ext>
            </a:extLst>
          </p:cNvPr>
          <p:cNvGrpSpPr>
            <a:grpSpLocks/>
          </p:cNvGrpSpPr>
          <p:nvPr/>
        </p:nvGrpSpPr>
        <p:grpSpPr bwMode="auto">
          <a:xfrm>
            <a:off x="3050096" y="2418641"/>
            <a:ext cx="285924" cy="538072"/>
            <a:chOff x="4140" y="429"/>
            <a:chExt cx="1425" cy="2396"/>
          </a:xfrm>
        </p:grpSpPr>
        <p:sp>
          <p:nvSpPr>
            <p:cNvPr id="84" name="Freeform 907">
              <a:extLst>
                <a:ext uri="{FF2B5EF4-FFF2-40B4-BE49-F238E27FC236}">
                  <a16:creationId xmlns:a16="http://schemas.microsoft.com/office/drawing/2014/main" id="{AEEA7723-9160-3A4C-941A-69BD04A3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Rectangle 908">
              <a:extLst>
                <a:ext uri="{FF2B5EF4-FFF2-40B4-BE49-F238E27FC236}">
                  <a16:creationId xmlns:a16="http://schemas.microsoft.com/office/drawing/2014/main" id="{8ACA22B0-FE51-4A47-BB85-F16AD6D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7"/>
              <a:ext cx="103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" name="Freeform 909">
              <a:extLst>
                <a:ext uri="{FF2B5EF4-FFF2-40B4-BE49-F238E27FC236}">
                  <a16:creationId xmlns:a16="http://schemas.microsoft.com/office/drawing/2014/main" id="{FE60557A-3B66-D147-B710-AF24AE7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910">
              <a:extLst>
                <a:ext uri="{FF2B5EF4-FFF2-40B4-BE49-F238E27FC236}">
                  <a16:creationId xmlns:a16="http://schemas.microsoft.com/office/drawing/2014/main" id="{11B0230E-5F75-5148-A3D1-2D8B3EC4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Rectangle 911">
              <a:extLst>
                <a:ext uri="{FF2B5EF4-FFF2-40B4-BE49-F238E27FC236}">
                  <a16:creationId xmlns:a16="http://schemas.microsoft.com/office/drawing/2014/main" id="{BCBEC638-8F75-014F-ADA9-3B9A5C37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88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9" name="Group 912">
              <a:extLst>
                <a:ext uri="{FF2B5EF4-FFF2-40B4-BE49-F238E27FC236}">
                  <a16:creationId xmlns:a16="http://schemas.microsoft.com/office/drawing/2014/main" id="{37B72626-5FDE-D142-9AB0-919A54C33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913">
                <a:extLst>
                  <a:ext uri="{FF2B5EF4-FFF2-40B4-BE49-F238E27FC236}">
                    <a16:creationId xmlns:a16="http://schemas.microsoft.com/office/drawing/2014/main" id="{704D8359-B066-8748-AC27-010BD39F2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AutoShape 914">
                <a:extLst>
                  <a:ext uri="{FF2B5EF4-FFF2-40B4-BE49-F238E27FC236}">
                    <a16:creationId xmlns:a16="http://schemas.microsoft.com/office/drawing/2014/main" id="{94DD4879-3D81-E947-A0FF-5A5AA11F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" name="Rectangle 915">
              <a:extLst>
                <a:ext uri="{FF2B5EF4-FFF2-40B4-BE49-F238E27FC236}">
                  <a16:creationId xmlns:a16="http://schemas.microsoft.com/office/drawing/2014/main" id="{F7B11742-56AB-A644-AD72-D716450D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1" name="Group 916">
              <a:extLst>
                <a:ext uri="{FF2B5EF4-FFF2-40B4-BE49-F238E27FC236}">
                  <a16:creationId xmlns:a16="http://schemas.microsoft.com/office/drawing/2014/main" id="{0CC7B33E-FE3D-F14F-ACAA-5AED98E2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917">
                <a:extLst>
                  <a:ext uri="{FF2B5EF4-FFF2-40B4-BE49-F238E27FC236}">
                    <a16:creationId xmlns:a16="http://schemas.microsoft.com/office/drawing/2014/main" id="{11064641-6BD1-1C40-8273-FF98260A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AutoShape 918">
                <a:extLst>
                  <a:ext uri="{FF2B5EF4-FFF2-40B4-BE49-F238E27FC236}">
                    <a16:creationId xmlns:a16="http://schemas.microsoft.com/office/drawing/2014/main" id="{7739CF42-B546-594E-8149-6B15718D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2" name="Rectangle 919">
              <a:extLst>
                <a:ext uri="{FF2B5EF4-FFF2-40B4-BE49-F238E27FC236}">
                  <a16:creationId xmlns:a16="http://schemas.microsoft.com/office/drawing/2014/main" id="{BAB32908-1862-8A45-8FD4-BA74DFB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60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Rectangle 920">
              <a:extLst>
                <a:ext uri="{FF2B5EF4-FFF2-40B4-BE49-F238E27FC236}">
                  <a16:creationId xmlns:a16="http://schemas.microsoft.com/office/drawing/2014/main" id="{AFD30AFA-5002-4246-9D4B-3843B13F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921">
              <a:extLst>
                <a:ext uri="{FF2B5EF4-FFF2-40B4-BE49-F238E27FC236}">
                  <a16:creationId xmlns:a16="http://schemas.microsoft.com/office/drawing/2014/main" id="{3A4E59B2-6776-F044-A1D5-492D1A82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0" name="AutoShape 922">
                <a:extLst>
                  <a:ext uri="{FF2B5EF4-FFF2-40B4-BE49-F238E27FC236}">
                    <a16:creationId xmlns:a16="http://schemas.microsoft.com/office/drawing/2014/main" id="{050DB3DA-3FE0-4E45-86D4-987D34DC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AutoShape 923">
                <a:extLst>
                  <a:ext uri="{FF2B5EF4-FFF2-40B4-BE49-F238E27FC236}">
                    <a16:creationId xmlns:a16="http://schemas.microsoft.com/office/drawing/2014/main" id="{91DE7B6A-B23C-E942-907A-35E945B4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5" name="Freeform 924">
              <a:extLst>
                <a:ext uri="{FF2B5EF4-FFF2-40B4-BE49-F238E27FC236}">
                  <a16:creationId xmlns:a16="http://schemas.microsoft.com/office/drawing/2014/main" id="{3FB0972F-BECE-974B-A3E7-A58D63D4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6" name="Group 925">
              <a:extLst>
                <a:ext uri="{FF2B5EF4-FFF2-40B4-BE49-F238E27FC236}">
                  <a16:creationId xmlns:a16="http://schemas.microsoft.com/office/drawing/2014/main" id="{BC6FE3BA-3D3D-C544-A611-D8F0FDEE8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926">
                <a:extLst>
                  <a:ext uri="{FF2B5EF4-FFF2-40B4-BE49-F238E27FC236}">
                    <a16:creationId xmlns:a16="http://schemas.microsoft.com/office/drawing/2014/main" id="{5B01C675-61C8-574F-9D97-10FB5364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AutoShape 927">
                <a:extLst>
                  <a:ext uri="{FF2B5EF4-FFF2-40B4-BE49-F238E27FC236}">
                    <a16:creationId xmlns:a16="http://schemas.microsoft.com/office/drawing/2014/main" id="{FB6EF860-87AB-D84C-A4E6-11BCE8C2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0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" name="Rectangle 928">
              <a:extLst>
                <a:ext uri="{FF2B5EF4-FFF2-40B4-BE49-F238E27FC236}">
                  <a16:creationId xmlns:a16="http://schemas.microsoft.com/office/drawing/2014/main" id="{2F412267-496E-554D-AA85-078F5D4B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7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" name="Freeform 929">
              <a:extLst>
                <a:ext uri="{FF2B5EF4-FFF2-40B4-BE49-F238E27FC236}">
                  <a16:creationId xmlns:a16="http://schemas.microsoft.com/office/drawing/2014/main" id="{AF4E1DE4-4F69-0C42-B1EC-DABB4D8A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30">
              <a:extLst>
                <a:ext uri="{FF2B5EF4-FFF2-40B4-BE49-F238E27FC236}">
                  <a16:creationId xmlns:a16="http://schemas.microsoft.com/office/drawing/2014/main" id="{5C136E4A-1C37-4944-B70D-A845CE14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Oval 931">
              <a:extLst>
                <a:ext uri="{FF2B5EF4-FFF2-40B4-BE49-F238E27FC236}">
                  <a16:creationId xmlns:a16="http://schemas.microsoft.com/office/drawing/2014/main" id="{5A97BA6F-7968-0B46-B4BA-E31E7364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4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Freeform 932">
              <a:extLst>
                <a:ext uri="{FF2B5EF4-FFF2-40B4-BE49-F238E27FC236}">
                  <a16:creationId xmlns:a16="http://schemas.microsoft.com/office/drawing/2014/main" id="{FE2A825D-B216-F141-B706-1C80808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AutoShape 933">
              <a:extLst>
                <a:ext uri="{FF2B5EF4-FFF2-40B4-BE49-F238E27FC236}">
                  <a16:creationId xmlns:a16="http://schemas.microsoft.com/office/drawing/2014/main" id="{DA9B22C6-07B5-AC4F-9E05-842E0C76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AutoShape 934">
              <a:extLst>
                <a:ext uri="{FF2B5EF4-FFF2-40B4-BE49-F238E27FC236}">
                  <a16:creationId xmlns:a16="http://schemas.microsoft.com/office/drawing/2014/main" id="{93C3456B-5EAE-8446-AD42-80B37C10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0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" name="Oval 935">
              <a:extLst>
                <a:ext uri="{FF2B5EF4-FFF2-40B4-BE49-F238E27FC236}">
                  <a16:creationId xmlns:a16="http://schemas.microsoft.com/office/drawing/2014/main" id="{A09E8CCA-65E5-7E47-922F-1987AA8A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Oval 936">
              <a:extLst>
                <a:ext uri="{FF2B5EF4-FFF2-40B4-BE49-F238E27FC236}">
                  <a16:creationId xmlns:a16="http://schemas.microsoft.com/office/drawing/2014/main" id="{7C460452-7BE1-4949-BF58-9C1BE74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Oval 937">
              <a:extLst>
                <a:ext uri="{FF2B5EF4-FFF2-40B4-BE49-F238E27FC236}">
                  <a16:creationId xmlns:a16="http://schemas.microsoft.com/office/drawing/2014/main" id="{FA0952CD-1199-4949-A094-0AE42E9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938">
              <a:extLst>
                <a:ext uri="{FF2B5EF4-FFF2-40B4-BE49-F238E27FC236}">
                  <a16:creationId xmlns:a16="http://schemas.microsoft.com/office/drawing/2014/main" id="{735B8ADF-72F2-C942-A93A-6A9DE063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FF9CB-3577-F345-8547-E7807389CF1E}"/>
              </a:ext>
            </a:extLst>
          </p:cNvPr>
          <p:cNvGrpSpPr/>
          <p:nvPr/>
        </p:nvGrpSpPr>
        <p:grpSpPr>
          <a:xfrm>
            <a:off x="3305130" y="2019858"/>
            <a:ext cx="710244" cy="282076"/>
            <a:chOff x="3668110" y="2448910"/>
            <a:chExt cx="3794234" cy="2165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284349-F583-D24B-A3DF-EC5D910AAA3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6B02F8-F0E1-FE4D-9320-C12545B6D1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1EC26A-E11D-7443-8704-AC214D14797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1B40CD7-4DF6-0141-890F-463F75E362A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0C1CBE4-17A4-D448-9C92-885DEAEEDA3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FC89776-EDED-C343-9730-13AF464B5FE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C90CF92-14D3-224B-ABEB-751D6B3D340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07B383-78B2-0449-9525-4B315C2CB61C}"/>
              </a:ext>
            </a:extLst>
          </p:cNvPr>
          <p:cNvGrpSpPr/>
          <p:nvPr/>
        </p:nvGrpSpPr>
        <p:grpSpPr>
          <a:xfrm>
            <a:off x="5123392" y="2482830"/>
            <a:ext cx="754294" cy="393599"/>
            <a:chOff x="7493876" y="2774731"/>
            <a:chExt cx="1481958" cy="89462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A5BAF25-A0DE-B749-BED2-B83B13A411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ECF75-00B2-054C-81C8-C369008BA6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D5AA3E-2968-154F-83AA-BFEFB38761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E9ABA87-4EB0-6B47-8590-C8D13AF022C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90B6F94-5705-3F46-8D53-59C76A24DF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A16DF83-44AF-C14B-A8A5-69E2FC1D59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F1C375E-5271-8747-94CF-647940CF26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4F11E-9F35-664F-97EA-7D4ADE6845C8}"/>
              </a:ext>
            </a:extLst>
          </p:cNvPr>
          <p:cNvGrpSpPr/>
          <p:nvPr/>
        </p:nvGrpSpPr>
        <p:grpSpPr>
          <a:xfrm>
            <a:off x="4089472" y="2510373"/>
            <a:ext cx="710244" cy="282076"/>
            <a:chOff x="3668110" y="2448910"/>
            <a:chExt cx="3794234" cy="21651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079D9-C480-AD4D-B5DA-EC37BA225C4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6B5A51-8072-0547-A367-70FC376A69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2BAC0A-5CE8-9042-8E37-B9117A3A474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53FBFD-A2D7-E744-B1F3-8E7B40B65AF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4C63F95-1B9C-FD43-843A-DB2A347EA1C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0BAA16E-35F3-E647-91A9-1F251F8EB69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FB9596C-6CA1-1942-B376-083CC0E261A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906">
            <a:extLst>
              <a:ext uri="{FF2B5EF4-FFF2-40B4-BE49-F238E27FC236}">
                <a16:creationId xmlns:a16="http://schemas.microsoft.com/office/drawing/2014/main" id="{F07F9C1D-AE30-5045-B1BC-4B265BBBFD83}"/>
              </a:ext>
            </a:extLst>
          </p:cNvPr>
          <p:cNvGrpSpPr>
            <a:grpSpLocks/>
          </p:cNvGrpSpPr>
          <p:nvPr/>
        </p:nvGrpSpPr>
        <p:grpSpPr bwMode="auto">
          <a:xfrm>
            <a:off x="5345682" y="2003885"/>
            <a:ext cx="296863" cy="541338"/>
            <a:chOff x="4140" y="429"/>
            <a:chExt cx="1425" cy="2396"/>
          </a:xfrm>
        </p:grpSpPr>
        <p:sp>
          <p:nvSpPr>
            <p:cNvPr id="30" name="Freeform 907">
              <a:extLst>
                <a:ext uri="{FF2B5EF4-FFF2-40B4-BE49-F238E27FC236}">
                  <a16:creationId xmlns:a16="http://schemas.microsoft.com/office/drawing/2014/main" id="{C405BA89-5E69-E34D-8BF2-C4B6351C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08">
              <a:extLst>
                <a:ext uri="{FF2B5EF4-FFF2-40B4-BE49-F238E27FC236}">
                  <a16:creationId xmlns:a16="http://schemas.microsoft.com/office/drawing/2014/main" id="{BEE1B41B-4E66-9746-969A-F01CAF6A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909">
              <a:extLst>
                <a:ext uri="{FF2B5EF4-FFF2-40B4-BE49-F238E27FC236}">
                  <a16:creationId xmlns:a16="http://schemas.microsoft.com/office/drawing/2014/main" id="{5B85AD69-1925-1341-8DFA-7A4DF673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910">
              <a:extLst>
                <a:ext uri="{FF2B5EF4-FFF2-40B4-BE49-F238E27FC236}">
                  <a16:creationId xmlns:a16="http://schemas.microsoft.com/office/drawing/2014/main" id="{C4185373-6A8A-4149-9978-81B0345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11">
              <a:extLst>
                <a:ext uri="{FF2B5EF4-FFF2-40B4-BE49-F238E27FC236}">
                  <a16:creationId xmlns:a16="http://schemas.microsoft.com/office/drawing/2014/main" id="{3666E251-0719-5748-AF0C-93134CF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5" name="Group 912">
              <a:extLst>
                <a:ext uri="{FF2B5EF4-FFF2-40B4-BE49-F238E27FC236}">
                  <a16:creationId xmlns:a16="http://schemas.microsoft.com/office/drawing/2014/main" id="{232623E2-627B-D14D-B0FB-CD7098D1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13">
                <a:extLst>
                  <a:ext uri="{FF2B5EF4-FFF2-40B4-BE49-F238E27FC236}">
                    <a16:creationId xmlns:a16="http://schemas.microsoft.com/office/drawing/2014/main" id="{857B9C43-7C5C-2348-8660-BA024F63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AutoShape 914">
                <a:extLst>
                  <a:ext uri="{FF2B5EF4-FFF2-40B4-BE49-F238E27FC236}">
                    <a16:creationId xmlns:a16="http://schemas.microsoft.com/office/drawing/2014/main" id="{05AEBC7D-0CFA-0E44-B67C-50A33880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6" name="Rectangle 915">
              <a:extLst>
                <a:ext uri="{FF2B5EF4-FFF2-40B4-BE49-F238E27FC236}">
                  <a16:creationId xmlns:a16="http://schemas.microsoft.com/office/drawing/2014/main" id="{AEACDAA3-8AA8-6A49-AD26-9EE0EBFF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916">
              <a:extLst>
                <a:ext uri="{FF2B5EF4-FFF2-40B4-BE49-F238E27FC236}">
                  <a16:creationId xmlns:a16="http://schemas.microsoft.com/office/drawing/2014/main" id="{1A83026F-3F53-9643-8F29-FA2E039B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17">
                <a:extLst>
                  <a:ext uri="{FF2B5EF4-FFF2-40B4-BE49-F238E27FC236}">
                    <a16:creationId xmlns:a16="http://schemas.microsoft.com/office/drawing/2014/main" id="{52E81D27-5E50-234E-9001-3524A94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AutoShape 918">
                <a:extLst>
                  <a:ext uri="{FF2B5EF4-FFF2-40B4-BE49-F238E27FC236}">
                    <a16:creationId xmlns:a16="http://schemas.microsoft.com/office/drawing/2014/main" id="{B6A78DF5-A2A0-ED40-80EE-791D0578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8" name="Rectangle 919">
              <a:extLst>
                <a:ext uri="{FF2B5EF4-FFF2-40B4-BE49-F238E27FC236}">
                  <a16:creationId xmlns:a16="http://schemas.microsoft.com/office/drawing/2014/main" id="{8734703D-B68E-8748-AD6B-127F1C6C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20">
              <a:extLst>
                <a:ext uri="{FF2B5EF4-FFF2-40B4-BE49-F238E27FC236}">
                  <a16:creationId xmlns:a16="http://schemas.microsoft.com/office/drawing/2014/main" id="{43CA87E6-9680-7349-8D67-A42CD1FA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0" name="Group 921">
              <a:extLst>
                <a:ext uri="{FF2B5EF4-FFF2-40B4-BE49-F238E27FC236}">
                  <a16:creationId xmlns:a16="http://schemas.microsoft.com/office/drawing/2014/main" id="{B872ACE3-F056-CD42-A484-E0E192157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7" name="AutoShape 922">
                <a:extLst>
                  <a:ext uri="{FF2B5EF4-FFF2-40B4-BE49-F238E27FC236}">
                    <a16:creationId xmlns:a16="http://schemas.microsoft.com/office/drawing/2014/main" id="{5DEC78F2-B310-7A4B-B9E2-397F21DA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AutoShape 923">
                <a:extLst>
                  <a:ext uri="{FF2B5EF4-FFF2-40B4-BE49-F238E27FC236}">
                    <a16:creationId xmlns:a16="http://schemas.microsoft.com/office/drawing/2014/main" id="{4BAC35D5-9AE5-5546-B357-5E9D720FC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1" name="Freeform 924">
              <a:extLst>
                <a:ext uri="{FF2B5EF4-FFF2-40B4-BE49-F238E27FC236}">
                  <a16:creationId xmlns:a16="http://schemas.microsoft.com/office/drawing/2014/main" id="{6FEDC341-483C-D340-9720-30D4F4ED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2" name="Group 925">
              <a:extLst>
                <a:ext uri="{FF2B5EF4-FFF2-40B4-BE49-F238E27FC236}">
                  <a16:creationId xmlns:a16="http://schemas.microsoft.com/office/drawing/2014/main" id="{023CE296-3E8C-014C-BCC0-9E5FAB16E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26">
                <a:extLst>
                  <a:ext uri="{FF2B5EF4-FFF2-40B4-BE49-F238E27FC236}">
                    <a16:creationId xmlns:a16="http://schemas.microsoft.com/office/drawing/2014/main" id="{8324FC35-D619-B14F-8652-42CE1673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AutoShape 927">
                <a:extLst>
                  <a:ext uri="{FF2B5EF4-FFF2-40B4-BE49-F238E27FC236}">
                    <a16:creationId xmlns:a16="http://schemas.microsoft.com/office/drawing/2014/main" id="{ADB26010-A010-6148-81B5-7D84777D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Rectangle 928">
              <a:extLst>
                <a:ext uri="{FF2B5EF4-FFF2-40B4-BE49-F238E27FC236}">
                  <a16:creationId xmlns:a16="http://schemas.microsoft.com/office/drawing/2014/main" id="{4D097071-15BC-014D-9F42-A6D93DB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Freeform 929">
              <a:extLst>
                <a:ext uri="{FF2B5EF4-FFF2-40B4-BE49-F238E27FC236}">
                  <a16:creationId xmlns:a16="http://schemas.microsoft.com/office/drawing/2014/main" id="{F9F71B50-9FCA-3043-ABA0-141F7A1F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930">
              <a:extLst>
                <a:ext uri="{FF2B5EF4-FFF2-40B4-BE49-F238E27FC236}">
                  <a16:creationId xmlns:a16="http://schemas.microsoft.com/office/drawing/2014/main" id="{222AC8FF-2FBE-6B4F-857C-494DB4552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Oval 931">
              <a:extLst>
                <a:ext uri="{FF2B5EF4-FFF2-40B4-BE49-F238E27FC236}">
                  <a16:creationId xmlns:a16="http://schemas.microsoft.com/office/drawing/2014/main" id="{B301E399-5801-3843-92C4-100C625F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Freeform 932">
              <a:extLst>
                <a:ext uri="{FF2B5EF4-FFF2-40B4-BE49-F238E27FC236}">
                  <a16:creationId xmlns:a16="http://schemas.microsoft.com/office/drawing/2014/main" id="{D9BC880A-8880-D44A-8749-1BFC6B16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AutoShape 933">
              <a:extLst>
                <a:ext uri="{FF2B5EF4-FFF2-40B4-BE49-F238E27FC236}">
                  <a16:creationId xmlns:a16="http://schemas.microsoft.com/office/drawing/2014/main" id="{393F8118-0711-154E-A6FA-632710B3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AutoShape 934">
              <a:extLst>
                <a:ext uri="{FF2B5EF4-FFF2-40B4-BE49-F238E27FC236}">
                  <a16:creationId xmlns:a16="http://schemas.microsoft.com/office/drawing/2014/main" id="{75D86914-8875-AD43-A7E8-D9BB478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Oval 935">
              <a:extLst>
                <a:ext uri="{FF2B5EF4-FFF2-40B4-BE49-F238E27FC236}">
                  <a16:creationId xmlns:a16="http://schemas.microsoft.com/office/drawing/2014/main" id="{66D89C89-D606-974B-B75D-0D8717AB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Oval 936">
              <a:extLst>
                <a:ext uri="{FF2B5EF4-FFF2-40B4-BE49-F238E27FC236}">
                  <a16:creationId xmlns:a16="http://schemas.microsoft.com/office/drawing/2014/main" id="{25574DBE-4535-ED4F-AEDB-0EF2B4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Oval 937">
              <a:extLst>
                <a:ext uri="{FF2B5EF4-FFF2-40B4-BE49-F238E27FC236}">
                  <a16:creationId xmlns:a16="http://schemas.microsoft.com/office/drawing/2014/main" id="{C64F88BB-8747-804C-9C30-A681CB4D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Rectangle 938">
              <a:extLst>
                <a:ext uri="{FF2B5EF4-FFF2-40B4-BE49-F238E27FC236}">
                  <a16:creationId xmlns:a16="http://schemas.microsoft.com/office/drawing/2014/main" id="{57D7C4B6-8B5D-2942-8D2C-DC825CD4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5" name="Rectangle 4">
            <a:extLst>
              <a:ext uri="{FF2B5EF4-FFF2-40B4-BE49-F238E27FC236}">
                <a16:creationId xmlns:a16="http://schemas.microsoft.com/office/drawing/2014/main" id="{4D3ACD00-6D12-2C41-A8E5-58F89EF94552}"/>
              </a:ext>
            </a:extLst>
          </p:cNvPr>
          <p:cNvSpPr txBox="1">
            <a:spLocks noChangeArrowheads="1"/>
          </p:cNvSpPr>
          <p:nvPr/>
        </p:nvSpPr>
        <p:spPr>
          <a:xfrm>
            <a:off x="673100" y="3702204"/>
            <a:ext cx="10444666" cy="269859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</a:rPr>
              <a:t>example 1: </a:t>
            </a:r>
            <a:r>
              <a:rPr lang="en-US" sz="2400" dirty="0"/>
              <a:t>block incoming and outgoing datagrams with IP protocol field = 17 and with either source or dest port = 23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all incoming, outgoing UDP flows and telnet connections are blocked</a:t>
            </a:r>
          </a:p>
          <a:p>
            <a:r>
              <a:rPr lang="en-US" sz="2400" dirty="0">
                <a:solidFill>
                  <a:srgbClr val="CC0000"/>
                </a:solidFill>
              </a:rPr>
              <a:t>example 2: </a:t>
            </a:r>
            <a:r>
              <a:rPr lang="en-US" sz="2400" dirty="0"/>
              <a:t>block inbound TCP segments with ACK=0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prevents external clients from making TCP connections with internal clients, but allows internal clients to connect to outside</a:t>
            </a:r>
          </a:p>
        </p:txBody>
      </p:sp>
    </p:spTree>
    <p:extLst>
      <p:ext uri="{BB962C8B-B14F-4D97-AF65-F5344CB8AC3E}">
        <p14:creationId xmlns:p14="http://schemas.microsoft.com/office/powerpoint/2010/main" val="622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more examples</a:t>
            </a:r>
          </a:p>
        </p:txBody>
      </p:sp>
      <p:graphicFrame>
        <p:nvGraphicFramePr>
          <p:cNvPr id="144" name="Group 28">
            <a:extLst>
              <a:ext uri="{FF2B5EF4-FFF2-40B4-BE49-F238E27FC236}">
                <a16:creationId xmlns:a16="http://schemas.microsoft.com/office/drawing/2014/main" id="{F1467964-6918-9049-8FA1-6CB88B18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042"/>
              </p:ext>
            </p:extLst>
          </p:nvPr>
        </p:nvGraphicFramePr>
        <p:xfrm>
          <a:off x="1215483" y="1345698"/>
          <a:ext cx="9946887" cy="4889761"/>
        </p:xfrm>
        <a:graphic>
          <a:graphicData uri="http://schemas.openxmlformats.org/drawingml/2006/table">
            <a:tbl>
              <a:tblPr/>
              <a:tblGrid>
                <a:gridCol w="45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outside Web access 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 address (e.g. 130.207.255.255)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Access Control Lists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D75C7F8D-9BBE-D347-ACAA-8114CBCE4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8292"/>
              </p:ext>
            </p:extLst>
          </p:nvPr>
        </p:nvGraphicFramePr>
        <p:xfrm>
          <a:off x="1548509" y="2443240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1">
            <a:extLst>
              <a:ext uri="{FF2B5EF4-FFF2-40B4-BE49-F238E27FC236}">
                <a16:creationId xmlns:a16="http://schemas.microsoft.com/office/drawing/2014/main" id="{0EDA4416-727A-6547-9914-66C8B3C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278058"/>
            <a:ext cx="10512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1688" indent="-801688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</a:pPr>
            <a:r>
              <a:rPr lang="en-US" sz="3200" dirty="0">
                <a:solidFill>
                  <a:srgbClr val="CC0000"/>
                </a:solidFill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table of rules, applied top to bottom to incoming packets: (action, condition) pairs: looks like OpenFlow forwarding (Ch. 4)!</a:t>
            </a:r>
            <a:endParaRPr lang="en-US" sz="2400" dirty="0"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B9D1692-9687-5348-9251-BC3EE4115CF5}"/>
              </a:ext>
            </a:extLst>
          </p:cNvPr>
          <p:cNvSpPr txBox="1">
            <a:spLocks noChangeArrowheads="1"/>
          </p:cNvSpPr>
          <p:nvPr/>
        </p:nvSpPr>
        <p:spPr>
          <a:xfrm>
            <a:off x="934998" y="1290560"/>
            <a:ext cx="10829539" cy="45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i="1" dirty="0">
                <a:solidFill>
                  <a:srgbClr val="0012A0"/>
                </a:solidFill>
              </a:rPr>
              <a:t>stateless packet filter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heavy handed tool</a:t>
            </a:r>
          </a:p>
          <a:p>
            <a:pPr lvl="1"/>
            <a:r>
              <a:rPr lang="en-US" sz="2200" dirty="0"/>
              <a:t>admits packets that “</a:t>
            </a:r>
            <a:r>
              <a:rPr lang="en-US" altLang="ja-JP" sz="2200" dirty="0"/>
              <a:t>make no sense,” e.g., dest port = 80, ACK bit set, even though no TCP connection established:</a:t>
            </a:r>
            <a:endParaRPr lang="en-US" sz="2200" dirty="0"/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id="{2CC2E2AC-CBC4-FA4F-898F-3B5149A1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2494"/>
              </p:ext>
            </p:extLst>
          </p:nvPr>
        </p:nvGraphicFramePr>
        <p:xfrm>
          <a:off x="2311555" y="2631688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283">
            <a:extLst>
              <a:ext uri="{FF2B5EF4-FFF2-40B4-BE49-F238E27FC236}">
                <a16:creationId xmlns:a16="http://schemas.microsoft.com/office/drawing/2014/main" id="{0967380F-E7AA-7544-AE87-3545A24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0" y="4362567"/>
            <a:ext cx="1072174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1" dirty="0">
                <a:solidFill>
                  <a:srgbClr val="0012A0"/>
                </a:solidFill>
                <a:cs typeface="Gill Sans MT" charset="0"/>
              </a:rPr>
              <a:t>stateful packet filter:</a:t>
            </a: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track connection setup (SYN), teardown (FIN): determine whether incoming, outgoing packets </a:t>
            </a:r>
            <a:r>
              <a:rPr lang="en-US" altLang="ja-JP" sz="2400" dirty="0">
                <a:cs typeface="Gill Sans MT" charset="0"/>
              </a:rPr>
              <a:t>“makes sense”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id="{A29CF766-7A48-6349-A06C-49FA2F36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9336"/>
              </p:ext>
            </p:extLst>
          </p:nvPr>
        </p:nvGraphicFramePr>
        <p:xfrm>
          <a:off x="1818696" y="2576630"/>
          <a:ext cx="8719207" cy="3822383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check connection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68">
            <a:extLst>
              <a:ext uri="{FF2B5EF4-FFF2-40B4-BE49-F238E27FC236}">
                <a16:creationId xmlns:a16="http://schemas.microsoft.com/office/drawing/2014/main" id="{E8B613C8-B6A3-B648-AC4F-6310E357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596574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id="{EC96110D-EB43-D041-8A11-454BA4FE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94546"/>
            <a:ext cx="1092540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800" dirty="0">
                <a:cs typeface="Gill Sans MT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3711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Application gateways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ED6B6DB-1D2E-994B-AD99-D20F7F596A33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356848"/>
            <a:ext cx="4279280" cy="25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packets on application data as well as on IP/TCP/UDP fields.</a:t>
            </a:r>
          </a:p>
          <a:p>
            <a:r>
              <a:rPr lang="en-US" i="1" dirty="0">
                <a:solidFill>
                  <a:srgbClr val="0012A0"/>
                </a:solidFill>
              </a:rPr>
              <a:t>example: </a:t>
            </a:r>
            <a:r>
              <a:rPr lang="en-US" dirty="0"/>
              <a:t>allow select internal users to telnet outside</a:t>
            </a:r>
            <a:endParaRPr lang="en-US" sz="2400" dirty="0"/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id="{58F3F0F9-E3AB-1940-945B-46301034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4367523"/>
            <a:ext cx="10735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1. </a:t>
            </a:r>
            <a:r>
              <a:rPr lang="en-US" sz="2800" dirty="0">
                <a:cs typeface="Gill Sans MT" charset="0"/>
              </a:rPr>
              <a:t>require all telnet users to telnet through gateway.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2. </a:t>
            </a:r>
            <a:r>
              <a:rPr lang="en-US" sz="2800" dirty="0">
                <a:cs typeface="Gill Sans MT" charset="0"/>
              </a:rPr>
              <a:t>for authorized users, gateway sets up telnet connection to dest host</a:t>
            </a:r>
          </a:p>
          <a:p>
            <a:pPr marL="577850" indent="-177800">
              <a:lnSpc>
                <a:spcPct val="90000"/>
              </a:lnSpc>
              <a:spcBef>
                <a:spcPts val="400"/>
              </a:spcBef>
              <a:buClr>
                <a:srgbClr val="0012A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cs typeface="Gill Sans MT" charset="0"/>
              </a:rPr>
              <a:t> gateway relays data between 2 connections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3. </a:t>
            </a:r>
            <a:r>
              <a:rPr lang="en-US" sz="2800" dirty="0">
                <a:cs typeface="Gill Sans MT" charset="0"/>
              </a:rPr>
              <a:t>router filter blocks all telnet connections not originating from gateway</a:t>
            </a:r>
          </a:p>
        </p:txBody>
      </p:sp>
      <p:sp>
        <p:nvSpPr>
          <p:cNvPr id="17" name="Text Box 108">
            <a:extLst>
              <a:ext uri="{FF2B5EF4-FFF2-40B4-BE49-F238E27FC236}">
                <a16:creationId xmlns:a16="http://schemas.microsoft.com/office/drawing/2014/main" id="{EBB76ACF-9F94-E74E-8D34-3FBBB156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681" y="1577642"/>
            <a:ext cx="1102739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application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gateway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CDFA2A5-A5D7-EB4E-A6AF-A727A49C1669}"/>
              </a:ext>
            </a:extLst>
          </p:cNvPr>
          <p:cNvSpPr>
            <a:spLocks/>
          </p:cNvSpPr>
          <p:nvPr/>
        </p:nvSpPr>
        <p:spPr bwMode="auto">
          <a:xfrm>
            <a:off x="6107635" y="1847031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9" name="Rectangle 198">
            <a:extLst>
              <a:ext uri="{FF2B5EF4-FFF2-40B4-BE49-F238E27FC236}">
                <a16:creationId xmlns:a16="http://schemas.microsoft.com/office/drawing/2014/main" id="{F2A76C97-D550-504A-B7DE-FD30C4FC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948" y="2950310"/>
            <a:ext cx="46488" cy="20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2400" dirty="0"/>
          </a:p>
        </p:txBody>
      </p:sp>
      <p:sp>
        <p:nvSpPr>
          <p:cNvPr id="20" name="Line 334">
            <a:extLst>
              <a:ext uri="{FF2B5EF4-FFF2-40B4-BE49-F238E27FC236}">
                <a16:creationId xmlns:a16="http://schemas.microsoft.com/office/drawing/2014/main" id="{5C5538F4-7203-124E-A8D6-068627A8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03" y="2797457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39BBB91-A3A2-9842-9B1F-7C8B10467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09" y="2391666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70BF408-0D3E-CB4E-BC49-7A3D7BE8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759" y="243929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E4A80FD7-7B97-9141-BAE4-BC90CFAA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859" y="246786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F6FDB0A3-6866-9746-A30F-CCD1D1BEB5D0}"/>
              </a:ext>
            </a:extLst>
          </p:cNvPr>
          <p:cNvGrpSpPr>
            <a:grpSpLocks/>
          </p:cNvGrpSpPr>
          <p:nvPr/>
        </p:nvGrpSpPr>
        <p:grpSpPr bwMode="auto">
          <a:xfrm>
            <a:off x="6082318" y="2194476"/>
            <a:ext cx="568374" cy="481119"/>
            <a:chOff x="-44" y="1473"/>
            <a:chExt cx="981" cy="1105"/>
          </a:xfrm>
        </p:grpSpPr>
        <p:pic>
          <p:nvPicPr>
            <p:cNvPr id="85" name="Picture 45" descr="desktop_computer_stylized_medium">
              <a:extLst>
                <a:ext uri="{FF2B5EF4-FFF2-40B4-BE49-F238E27FC236}">
                  <a16:creationId xmlns:a16="http://schemas.microsoft.com/office/drawing/2014/main" id="{55B1868D-CFC9-6B44-8ED2-BD5B54871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35014EC2-0E1B-CA43-A9D6-C527542D9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685A7BF2-558B-8743-83E6-47D62B4D892E}"/>
              </a:ext>
            </a:extLst>
          </p:cNvPr>
          <p:cNvGrpSpPr>
            <a:grpSpLocks/>
          </p:cNvGrpSpPr>
          <p:nvPr/>
        </p:nvGrpSpPr>
        <p:grpSpPr bwMode="auto">
          <a:xfrm>
            <a:off x="7017436" y="2683535"/>
            <a:ext cx="568374" cy="481119"/>
            <a:chOff x="-44" y="1473"/>
            <a:chExt cx="981" cy="1105"/>
          </a:xfrm>
        </p:grpSpPr>
        <p:pic>
          <p:nvPicPr>
            <p:cNvPr id="83" name="Picture 45" descr="desktop_computer_stylized_medium">
              <a:extLst>
                <a:ext uri="{FF2B5EF4-FFF2-40B4-BE49-F238E27FC236}">
                  <a16:creationId xmlns:a16="http://schemas.microsoft.com/office/drawing/2014/main" id="{6060D6B9-A4E0-7249-972F-787ACE60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B67E1C60-DA8A-7A4A-8D9A-74FE2CEDF7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sp>
        <p:nvSpPr>
          <p:cNvPr id="28" name="Line 21">
            <a:extLst>
              <a:ext uri="{FF2B5EF4-FFF2-40B4-BE49-F238E27FC236}">
                <a16:creationId xmlns:a16="http://schemas.microsoft.com/office/drawing/2014/main" id="{24BC3D89-A70F-0342-A136-8020B78E4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934" y="2398016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5F360D6-D1A4-3B4B-A4EA-BEE40EEA3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709" y="2893316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0574189A-4A2D-2F48-9544-2A39F9CF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21" y="290442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12F6FD4D-50B6-DA4D-B793-E67F3AFAD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659" y="235197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32" name="Group 44">
            <a:extLst>
              <a:ext uri="{FF2B5EF4-FFF2-40B4-BE49-F238E27FC236}">
                <a16:creationId xmlns:a16="http://schemas.microsoft.com/office/drawing/2014/main" id="{76A11678-DEAB-A24C-9212-C0568CEB8567}"/>
              </a:ext>
            </a:extLst>
          </p:cNvPr>
          <p:cNvGrpSpPr>
            <a:grpSpLocks/>
          </p:cNvGrpSpPr>
          <p:nvPr/>
        </p:nvGrpSpPr>
        <p:grpSpPr bwMode="auto">
          <a:xfrm>
            <a:off x="7422283" y="3056680"/>
            <a:ext cx="568374" cy="481120"/>
            <a:chOff x="-44" y="1473"/>
            <a:chExt cx="981" cy="1105"/>
          </a:xfrm>
        </p:grpSpPr>
        <p:pic>
          <p:nvPicPr>
            <p:cNvPr id="81" name="Picture 45" descr="desktop_computer_stylized_medium">
              <a:extLst>
                <a:ext uri="{FF2B5EF4-FFF2-40B4-BE49-F238E27FC236}">
                  <a16:creationId xmlns:a16="http://schemas.microsoft.com/office/drawing/2014/main" id="{0472BB59-3D2E-BF49-98B8-042DCEECD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7B25A56A-E2B3-C945-A8FF-1EE9D561D0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80772404-C0D9-9341-B1E9-5528939C3099}"/>
              </a:ext>
            </a:extLst>
          </p:cNvPr>
          <p:cNvGrpSpPr>
            <a:grpSpLocks/>
          </p:cNvGrpSpPr>
          <p:nvPr/>
        </p:nvGrpSpPr>
        <p:grpSpPr bwMode="auto">
          <a:xfrm>
            <a:off x="7879522" y="3124959"/>
            <a:ext cx="568374" cy="481119"/>
            <a:chOff x="-44" y="1473"/>
            <a:chExt cx="981" cy="1105"/>
          </a:xfrm>
        </p:grpSpPr>
        <p:pic>
          <p:nvPicPr>
            <p:cNvPr id="79" name="Picture 45" descr="desktop_computer_stylized_medium">
              <a:extLst>
                <a:ext uri="{FF2B5EF4-FFF2-40B4-BE49-F238E27FC236}">
                  <a16:creationId xmlns:a16="http://schemas.microsoft.com/office/drawing/2014/main" id="{C5F18335-8008-4240-B63C-75CC12E38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E71239C1-6A24-A941-BB5F-2CE3DA5E2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3B65ED16-547A-8B49-B756-A9DB087352F2}"/>
              </a:ext>
            </a:extLst>
          </p:cNvPr>
          <p:cNvGrpSpPr>
            <a:grpSpLocks/>
          </p:cNvGrpSpPr>
          <p:nvPr/>
        </p:nvGrpSpPr>
        <p:grpSpPr bwMode="auto">
          <a:xfrm>
            <a:off x="6476612" y="2628334"/>
            <a:ext cx="568374" cy="481120"/>
            <a:chOff x="-44" y="1473"/>
            <a:chExt cx="981" cy="1105"/>
          </a:xfrm>
        </p:grpSpPr>
        <p:pic>
          <p:nvPicPr>
            <p:cNvPr id="77" name="Picture 45" descr="desktop_computer_stylized_medium">
              <a:extLst>
                <a:ext uri="{FF2B5EF4-FFF2-40B4-BE49-F238E27FC236}">
                  <a16:creationId xmlns:a16="http://schemas.microsoft.com/office/drawing/2014/main" id="{B5E0AA1D-7586-D744-994F-5299758F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93330170-8CBC-A649-AE68-31689EB3A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id="{945E18A3-AE9D-6E4B-ADDC-4DD7B8DF0208}"/>
              </a:ext>
            </a:extLst>
          </p:cNvPr>
          <p:cNvGrpSpPr>
            <a:grpSpLocks/>
          </p:cNvGrpSpPr>
          <p:nvPr/>
        </p:nvGrpSpPr>
        <p:grpSpPr bwMode="auto">
          <a:xfrm>
            <a:off x="7866822" y="2074267"/>
            <a:ext cx="285949" cy="538002"/>
            <a:chOff x="4140" y="429"/>
            <a:chExt cx="1425" cy="2396"/>
          </a:xfrm>
        </p:grpSpPr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FB4BF3F5-B8DF-8B43-9F43-93C47316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5" name="Rectangle 908">
              <a:extLst>
                <a:ext uri="{FF2B5EF4-FFF2-40B4-BE49-F238E27FC236}">
                  <a16:creationId xmlns:a16="http://schemas.microsoft.com/office/drawing/2014/main" id="{C33EE945-BC71-2E47-8D9D-5B67173B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429"/>
              <a:ext cx="103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3B020F50-65AF-AB47-A381-9C4745104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C8F5504B-2D74-E74A-BF2A-44FFD9C8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8" name="Rectangle 911">
              <a:extLst>
                <a:ext uri="{FF2B5EF4-FFF2-40B4-BE49-F238E27FC236}">
                  <a16:creationId xmlns:a16="http://schemas.microsoft.com/office/drawing/2014/main" id="{8915429C-3E68-AC49-B699-41C31E06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0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49" name="Group 912">
              <a:extLst>
                <a:ext uri="{FF2B5EF4-FFF2-40B4-BE49-F238E27FC236}">
                  <a16:creationId xmlns:a16="http://schemas.microsoft.com/office/drawing/2014/main" id="{D8FC2AB1-1E1B-B94F-AE4F-B7A1CCBB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13">
                <a:extLst>
                  <a:ext uri="{FF2B5EF4-FFF2-40B4-BE49-F238E27FC236}">
                    <a16:creationId xmlns:a16="http://schemas.microsoft.com/office/drawing/2014/main" id="{6FDE333B-656F-4745-8E44-C0FF13FA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6" name="AutoShape 914">
                <a:extLst>
                  <a:ext uri="{FF2B5EF4-FFF2-40B4-BE49-F238E27FC236}">
                    <a16:creationId xmlns:a16="http://schemas.microsoft.com/office/drawing/2014/main" id="{47462B21-4333-C843-A49D-C9FED224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2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0" name="Rectangle 915">
              <a:extLst>
                <a:ext uri="{FF2B5EF4-FFF2-40B4-BE49-F238E27FC236}">
                  <a16:creationId xmlns:a16="http://schemas.microsoft.com/office/drawing/2014/main" id="{DA18D395-E02F-9C4D-B540-B2AF9F5F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022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1" name="Group 916">
              <a:extLst>
                <a:ext uri="{FF2B5EF4-FFF2-40B4-BE49-F238E27FC236}">
                  <a16:creationId xmlns:a16="http://schemas.microsoft.com/office/drawing/2014/main" id="{64C09154-8A77-BE45-9BA7-CC0417A33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17">
                <a:extLst>
                  <a:ext uri="{FF2B5EF4-FFF2-40B4-BE49-F238E27FC236}">
                    <a16:creationId xmlns:a16="http://schemas.microsoft.com/office/drawing/2014/main" id="{02D37105-C2E8-0E4F-93EE-C0ED627D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4" name="AutoShape 918">
                <a:extLst>
                  <a:ext uri="{FF2B5EF4-FFF2-40B4-BE49-F238E27FC236}">
                    <a16:creationId xmlns:a16="http://schemas.microsoft.com/office/drawing/2014/main" id="{8DF52007-3122-9948-BE4C-2FABA153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3" name="Rectangle 919">
              <a:extLst>
                <a:ext uri="{FF2B5EF4-FFF2-40B4-BE49-F238E27FC236}">
                  <a16:creationId xmlns:a16="http://schemas.microsoft.com/office/drawing/2014/main" id="{B8350CEC-70B6-3448-A7EB-AF81762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62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920">
              <a:extLst>
                <a:ext uri="{FF2B5EF4-FFF2-40B4-BE49-F238E27FC236}">
                  <a16:creationId xmlns:a16="http://schemas.microsoft.com/office/drawing/2014/main" id="{3552A717-A94B-CD4D-AB9F-5275BCD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9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5" name="Group 921">
              <a:extLst>
                <a:ext uri="{FF2B5EF4-FFF2-40B4-BE49-F238E27FC236}">
                  <a16:creationId xmlns:a16="http://schemas.microsoft.com/office/drawing/2014/main" id="{E36BF57B-5511-9D4B-AACB-F30FF4478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71" name="AutoShape 922">
                <a:extLst>
                  <a:ext uri="{FF2B5EF4-FFF2-40B4-BE49-F238E27FC236}">
                    <a16:creationId xmlns:a16="http://schemas.microsoft.com/office/drawing/2014/main" id="{0B4E8401-6395-D346-97F3-03C6C611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2" name="AutoShape 923">
                <a:extLst>
                  <a:ext uri="{FF2B5EF4-FFF2-40B4-BE49-F238E27FC236}">
                    <a16:creationId xmlns:a16="http://schemas.microsoft.com/office/drawing/2014/main" id="{85520DF6-2A78-434C-A60B-515EDDE7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6" name="Freeform 924">
              <a:extLst>
                <a:ext uri="{FF2B5EF4-FFF2-40B4-BE49-F238E27FC236}">
                  <a16:creationId xmlns:a16="http://schemas.microsoft.com/office/drawing/2014/main" id="{8561F90E-F1AA-4442-AA09-B899A01D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57" name="Group 925">
              <a:extLst>
                <a:ext uri="{FF2B5EF4-FFF2-40B4-BE49-F238E27FC236}">
                  <a16:creationId xmlns:a16="http://schemas.microsoft.com/office/drawing/2014/main" id="{C007B7E4-8A0D-8B44-AAD8-D4CBE6D9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26">
                <a:extLst>
                  <a:ext uri="{FF2B5EF4-FFF2-40B4-BE49-F238E27FC236}">
                    <a16:creationId xmlns:a16="http://schemas.microsoft.com/office/drawing/2014/main" id="{2D4D8126-C9B2-954F-BF35-C34DA6DD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0" name="AutoShape 927">
                <a:extLst>
                  <a:ext uri="{FF2B5EF4-FFF2-40B4-BE49-F238E27FC236}">
                    <a16:creationId xmlns:a16="http://schemas.microsoft.com/office/drawing/2014/main" id="{56BEC430-2AA2-4F49-8EE0-B7344729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2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8" name="Rectangle 928">
              <a:extLst>
                <a:ext uri="{FF2B5EF4-FFF2-40B4-BE49-F238E27FC236}">
                  <a16:creationId xmlns:a16="http://schemas.microsoft.com/office/drawing/2014/main" id="{126A2296-C9A6-9C43-9501-2D1DDB9C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Freeform 929">
              <a:extLst>
                <a:ext uri="{FF2B5EF4-FFF2-40B4-BE49-F238E27FC236}">
                  <a16:creationId xmlns:a16="http://schemas.microsoft.com/office/drawing/2014/main" id="{F425FCBF-A616-164F-B18B-917ED41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0" name="Freeform 930">
              <a:extLst>
                <a:ext uri="{FF2B5EF4-FFF2-40B4-BE49-F238E27FC236}">
                  <a16:creationId xmlns:a16="http://schemas.microsoft.com/office/drawing/2014/main" id="{353749D7-9281-8E49-A5B4-2F178101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1" name="Oval 931">
              <a:extLst>
                <a:ext uri="{FF2B5EF4-FFF2-40B4-BE49-F238E27FC236}">
                  <a16:creationId xmlns:a16="http://schemas.microsoft.com/office/drawing/2014/main" id="{E1E4B180-E6CE-7442-9223-45C836FD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6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Freeform 932">
              <a:extLst>
                <a:ext uri="{FF2B5EF4-FFF2-40B4-BE49-F238E27FC236}">
                  <a16:creationId xmlns:a16="http://schemas.microsoft.com/office/drawing/2014/main" id="{ECCE8082-44DC-AD4B-897F-AFB5B8C3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3" name="AutoShape 933">
              <a:extLst>
                <a:ext uri="{FF2B5EF4-FFF2-40B4-BE49-F238E27FC236}">
                  <a16:creationId xmlns:a16="http://schemas.microsoft.com/office/drawing/2014/main" id="{1BDAB43E-770D-DF4E-93E5-966C49C8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84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AutoShape 934">
              <a:extLst>
                <a:ext uri="{FF2B5EF4-FFF2-40B4-BE49-F238E27FC236}">
                  <a16:creationId xmlns:a16="http://schemas.microsoft.com/office/drawing/2014/main" id="{8EA74EC7-7C6B-2B45-9022-EE2F9191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712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Oval 935">
              <a:extLst>
                <a:ext uri="{FF2B5EF4-FFF2-40B4-BE49-F238E27FC236}">
                  <a16:creationId xmlns:a16="http://schemas.microsoft.com/office/drawing/2014/main" id="{B1DEDAB8-0FDC-2E45-9220-F22F6CB1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7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Oval 936">
              <a:extLst>
                <a:ext uri="{FF2B5EF4-FFF2-40B4-BE49-F238E27FC236}">
                  <a16:creationId xmlns:a16="http://schemas.microsoft.com/office/drawing/2014/main" id="{3E3A0AF5-D4FB-E946-A895-FC2E89C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7" name="Oval 937">
              <a:extLst>
                <a:ext uri="{FF2B5EF4-FFF2-40B4-BE49-F238E27FC236}">
                  <a16:creationId xmlns:a16="http://schemas.microsoft.com/office/drawing/2014/main" id="{9AA184C2-D608-0F4A-989F-065C06C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938">
              <a:extLst>
                <a:ext uri="{FF2B5EF4-FFF2-40B4-BE49-F238E27FC236}">
                  <a16:creationId xmlns:a16="http://schemas.microsoft.com/office/drawing/2014/main" id="{E062DB16-3338-5140-9EFE-FFD3A8DB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5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8" name="Text Box 106">
            <a:extLst>
              <a:ext uri="{FF2B5EF4-FFF2-40B4-BE49-F238E27FC236}">
                <a16:creationId xmlns:a16="http://schemas.microsoft.com/office/drawing/2014/main" id="{EA706E7B-7E42-4C4D-9105-84D89DA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59" y="1385191"/>
            <a:ext cx="1697901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host-to-gateway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9" name="Freeform 104">
            <a:extLst>
              <a:ext uri="{FF2B5EF4-FFF2-40B4-BE49-F238E27FC236}">
                <a16:creationId xmlns:a16="http://schemas.microsoft.com/office/drawing/2014/main" id="{F6C78259-2E95-ED45-B4A5-25318FC554F6}"/>
              </a:ext>
            </a:extLst>
          </p:cNvPr>
          <p:cNvSpPr>
            <a:spLocks/>
          </p:cNvSpPr>
          <p:nvPr/>
        </p:nvSpPr>
        <p:spPr bwMode="auto">
          <a:xfrm>
            <a:off x="6625618" y="1769096"/>
            <a:ext cx="1239327" cy="415072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1" name="Text Box 109">
            <a:extLst>
              <a:ext uri="{FF2B5EF4-FFF2-40B4-BE49-F238E27FC236}">
                <a16:creationId xmlns:a16="http://schemas.microsoft.com/office/drawing/2014/main" id="{3064BAC3-6CCC-A440-A7CD-53A1E24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390" y="2051586"/>
            <a:ext cx="151387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router and filter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2" name="Text Box 107">
            <a:extLst>
              <a:ext uri="{FF2B5EF4-FFF2-40B4-BE49-F238E27FC236}">
                <a16:creationId xmlns:a16="http://schemas.microsoft.com/office/drawing/2014/main" id="{FB06723B-C673-124A-ADF8-0F77B61E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920" y="3086387"/>
            <a:ext cx="2033633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gateway-to-remote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 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3" name="Line 334">
            <a:extLst>
              <a:ext uri="{FF2B5EF4-FFF2-40B4-BE49-F238E27FC236}">
                <a16:creationId xmlns:a16="http://schemas.microsoft.com/office/drawing/2014/main" id="{ADCEA4E0-8E69-B54E-BC11-4D55E2C5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455" y="2917673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0821E7-3822-3E4D-B96E-A98D63D28673}"/>
              </a:ext>
            </a:extLst>
          </p:cNvPr>
          <p:cNvGrpSpPr/>
          <p:nvPr/>
        </p:nvGrpSpPr>
        <p:grpSpPr>
          <a:xfrm>
            <a:off x="8847900" y="2733388"/>
            <a:ext cx="754294" cy="393599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C87B7E1-3570-4F4D-BDC5-88A5AD9C2F1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0A5A98B-6241-3B4E-B39E-C0CEBC5027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AFE6D6-0231-574A-8C18-328FE15EC3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3CA9AD10-B553-AB4B-BD13-71B5D89DDE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4487FB2-3450-CF4C-A8A8-A8C2722446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DE45BD87-30E6-F749-8D8E-8D227F94DE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D997E11-BFCB-D04D-9498-3139A57B8B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BEF537-93EE-3541-995A-29ACC34FE5ED}"/>
              </a:ext>
            </a:extLst>
          </p:cNvPr>
          <p:cNvGrpSpPr/>
          <p:nvPr/>
        </p:nvGrpSpPr>
        <p:grpSpPr>
          <a:xfrm>
            <a:off x="6966643" y="2242007"/>
            <a:ext cx="693067" cy="304790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D7B168B-9B7F-9B41-8BE3-438D87B14BD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F87234C-D81C-CE4E-91E3-255B4CD392A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250F77-6984-2145-B632-C56C55DB31C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FC5F968-D50B-014F-A033-E4AE880542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963B7D1-B34A-0F4B-8E53-2144EEFAD15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628CB39-AB2A-9B45-85C7-BA3690A8D98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908F37B-D113-D444-A3A9-DFCD1E7DE6F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906">
            <a:extLst>
              <a:ext uri="{FF2B5EF4-FFF2-40B4-BE49-F238E27FC236}">
                <a16:creationId xmlns:a16="http://schemas.microsoft.com/office/drawing/2014/main" id="{48A8CBBF-5F0C-D04D-A305-6C061B20825E}"/>
              </a:ext>
            </a:extLst>
          </p:cNvPr>
          <p:cNvGrpSpPr>
            <a:grpSpLocks/>
          </p:cNvGrpSpPr>
          <p:nvPr/>
        </p:nvGrpSpPr>
        <p:grpSpPr bwMode="auto">
          <a:xfrm>
            <a:off x="9027595" y="2323878"/>
            <a:ext cx="297242" cy="540574"/>
            <a:chOff x="4140" y="429"/>
            <a:chExt cx="1425" cy="2396"/>
          </a:xfrm>
        </p:grpSpPr>
        <p:sp>
          <p:nvSpPr>
            <p:cNvPr id="87" name="Freeform 907">
              <a:extLst>
                <a:ext uri="{FF2B5EF4-FFF2-40B4-BE49-F238E27FC236}">
                  <a16:creationId xmlns:a16="http://schemas.microsoft.com/office/drawing/2014/main" id="{F119A2E8-6B40-C54D-A46B-42280521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88" name="Rectangle 908">
              <a:extLst>
                <a:ext uri="{FF2B5EF4-FFF2-40B4-BE49-F238E27FC236}">
                  <a16:creationId xmlns:a16="http://schemas.microsoft.com/office/drawing/2014/main" id="{45DBB85A-7E4F-2343-96CB-8D30FD1C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7"/>
              <a:ext cx="1043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Freeform 909">
              <a:extLst>
                <a:ext uri="{FF2B5EF4-FFF2-40B4-BE49-F238E27FC236}">
                  <a16:creationId xmlns:a16="http://schemas.microsoft.com/office/drawing/2014/main" id="{CA84A987-FE82-4049-99B7-CDD39C7E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0" name="Freeform 910">
              <a:extLst>
                <a:ext uri="{FF2B5EF4-FFF2-40B4-BE49-F238E27FC236}">
                  <a16:creationId xmlns:a16="http://schemas.microsoft.com/office/drawing/2014/main" id="{51B4F6DB-2D55-0242-AB9C-A5AD1EE7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1" name="Rectangle 911">
              <a:extLst>
                <a:ext uri="{FF2B5EF4-FFF2-40B4-BE49-F238E27FC236}">
                  <a16:creationId xmlns:a16="http://schemas.microsoft.com/office/drawing/2014/main" id="{EDB91428-E9B1-C24F-89BE-502FEC0F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7"/>
              <a:ext cx="586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2" name="Group 912">
              <a:extLst>
                <a:ext uri="{FF2B5EF4-FFF2-40B4-BE49-F238E27FC236}">
                  <a16:creationId xmlns:a16="http://schemas.microsoft.com/office/drawing/2014/main" id="{FE0C9B25-9755-DF4A-A1CD-7E38FE87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913">
                <a:extLst>
                  <a:ext uri="{FF2B5EF4-FFF2-40B4-BE49-F238E27FC236}">
                    <a16:creationId xmlns:a16="http://schemas.microsoft.com/office/drawing/2014/main" id="{719DA4A7-9E09-1B4C-8BD9-5C144558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2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8" name="AutoShape 914">
                <a:extLst>
                  <a:ext uri="{FF2B5EF4-FFF2-40B4-BE49-F238E27FC236}">
                    <a16:creationId xmlns:a16="http://schemas.microsoft.com/office/drawing/2014/main" id="{DC8439CA-112F-8F42-9615-3D2766DC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0"/>
                <a:ext cx="69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3" name="Rectangle 915">
              <a:extLst>
                <a:ext uri="{FF2B5EF4-FFF2-40B4-BE49-F238E27FC236}">
                  <a16:creationId xmlns:a16="http://schemas.microsoft.com/office/drawing/2014/main" id="{2DAD11B1-9C4B-8B45-B30B-122FB4A7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4" name="Group 916">
              <a:extLst>
                <a:ext uri="{FF2B5EF4-FFF2-40B4-BE49-F238E27FC236}">
                  <a16:creationId xmlns:a16="http://schemas.microsoft.com/office/drawing/2014/main" id="{73CA3132-C9E1-C542-8908-DFB4952E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917">
                <a:extLst>
                  <a:ext uri="{FF2B5EF4-FFF2-40B4-BE49-F238E27FC236}">
                    <a16:creationId xmlns:a16="http://schemas.microsoft.com/office/drawing/2014/main" id="{1C055BDA-4CB8-B349-B9C3-A0532267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6" name="AutoShape 918">
                <a:extLst>
                  <a:ext uri="{FF2B5EF4-FFF2-40B4-BE49-F238E27FC236}">
                    <a16:creationId xmlns:a16="http://schemas.microsoft.com/office/drawing/2014/main" id="{20220948-F4FC-9241-A1AA-07757171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78"/>
                <a:ext cx="70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5" name="Rectangle 919">
              <a:extLst>
                <a:ext uri="{FF2B5EF4-FFF2-40B4-BE49-F238E27FC236}">
                  <a16:creationId xmlns:a16="http://schemas.microsoft.com/office/drawing/2014/main" id="{61C7653E-CA0B-AE41-B225-B49FDB96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3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6" name="Rectangle 920">
              <a:extLst>
                <a:ext uri="{FF2B5EF4-FFF2-40B4-BE49-F238E27FC236}">
                  <a16:creationId xmlns:a16="http://schemas.microsoft.com/office/drawing/2014/main" id="{210C20FB-0E71-8644-AA2B-4AE32091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8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7" name="Group 921">
              <a:extLst>
                <a:ext uri="{FF2B5EF4-FFF2-40B4-BE49-F238E27FC236}">
                  <a16:creationId xmlns:a16="http://schemas.microsoft.com/office/drawing/2014/main" id="{959ED3AE-FAB5-D244-BDBC-9233AFD0B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3" name="AutoShape 922">
                <a:extLst>
                  <a:ext uri="{FF2B5EF4-FFF2-40B4-BE49-F238E27FC236}">
                    <a16:creationId xmlns:a16="http://schemas.microsoft.com/office/drawing/2014/main" id="{887FF4F5-021C-DC4F-95A3-5042250A9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4" name="AutoShape 923">
                <a:extLst>
                  <a:ext uri="{FF2B5EF4-FFF2-40B4-BE49-F238E27FC236}">
                    <a16:creationId xmlns:a16="http://schemas.microsoft.com/office/drawing/2014/main" id="{B430D582-8E2F-D349-9605-082290BFF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91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8" name="Freeform 924">
              <a:extLst>
                <a:ext uri="{FF2B5EF4-FFF2-40B4-BE49-F238E27FC236}">
                  <a16:creationId xmlns:a16="http://schemas.microsoft.com/office/drawing/2014/main" id="{C72080CE-F513-5449-8782-B1158DC8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99" name="Group 925">
              <a:extLst>
                <a:ext uri="{FF2B5EF4-FFF2-40B4-BE49-F238E27FC236}">
                  <a16:creationId xmlns:a16="http://schemas.microsoft.com/office/drawing/2014/main" id="{ACC87EA5-D2EF-F544-AC1D-C1339741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926">
                <a:extLst>
                  <a:ext uri="{FF2B5EF4-FFF2-40B4-BE49-F238E27FC236}">
                    <a16:creationId xmlns:a16="http://schemas.microsoft.com/office/drawing/2014/main" id="{D8F45DD1-1D3C-9D45-9313-BFC93619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" name="AutoShape 927">
                <a:extLst>
                  <a:ext uri="{FF2B5EF4-FFF2-40B4-BE49-F238E27FC236}">
                    <a16:creationId xmlns:a16="http://schemas.microsoft.com/office/drawing/2014/main" id="{0DACF3EE-628F-2846-BD5E-B7F45259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3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0" name="Rectangle 928">
              <a:extLst>
                <a:ext uri="{FF2B5EF4-FFF2-40B4-BE49-F238E27FC236}">
                  <a16:creationId xmlns:a16="http://schemas.microsoft.com/office/drawing/2014/main" id="{EF304AE2-0D7C-7040-8D49-8C6150B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7"/>
              <a:ext cx="68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" name="Freeform 929">
              <a:extLst>
                <a:ext uri="{FF2B5EF4-FFF2-40B4-BE49-F238E27FC236}">
                  <a16:creationId xmlns:a16="http://schemas.microsoft.com/office/drawing/2014/main" id="{E8903628-4C08-E047-B477-5FC9BD42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2" name="Freeform 930">
              <a:extLst>
                <a:ext uri="{FF2B5EF4-FFF2-40B4-BE49-F238E27FC236}">
                  <a16:creationId xmlns:a16="http://schemas.microsoft.com/office/drawing/2014/main" id="{550BCC68-75B2-6043-9C70-00511267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3" name="Oval 931">
              <a:extLst>
                <a:ext uri="{FF2B5EF4-FFF2-40B4-BE49-F238E27FC236}">
                  <a16:creationId xmlns:a16="http://schemas.microsoft.com/office/drawing/2014/main" id="{B27DEE5A-67C1-0A4C-A4EE-84EDFE6A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8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" name="Freeform 932">
              <a:extLst>
                <a:ext uri="{FF2B5EF4-FFF2-40B4-BE49-F238E27FC236}">
                  <a16:creationId xmlns:a16="http://schemas.microsoft.com/office/drawing/2014/main" id="{708306D0-1682-F24F-B235-52B5882F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5" name="AutoShape 933">
              <a:extLst>
                <a:ext uri="{FF2B5EF4-FFF2-40B4-BE49-F238E27FC236}">
                  <a16:creationId xmlns:a16="http://schemas.microsoft.com/office/drawing/2014/main" id="{3DC134A2-FEFB-AF48-B7C4-0EC20F97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6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" name="AutoShape 934">
              <a:extLst>
                <a:ext uri="{FF2B5EF4-FFF2-40B4-BE49-F238E27FC236}">
                  <a16:creationId xmlns:a16="http://schemas.microsoft.com/office/drawing/2014/main" id="{009528D2-CAC6-DD42-BB0B-D58F9ECF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4"/>
              <a:ext cx="1065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" name="Oval 935">
              <a:extLst>
                <a:ext uri="{FF2B5EF4-FFF2-40B4-BE49-F238E27FC236}">
                  <a16:creationId xmlns:a16="http://schemas.microsoft.com/office/drawing/2014/main" id="{124F75DA-A926-8F4F-91C1-9FCDE6E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" name="Oval 936">
              <a:extLst>
                <a:ext uri="{FF2B5EF4-FFF2-40B4-BE49-F238E27FC236}">
                  <a16:creationId xmlns:a16="http://schemas.microsoft.com/office/drawing/2014/main" id="{AB40BB06-4154-DE4F-81C1-5E6D55AD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9" name="Oval 937">
              <a:extLst>
                <a:ext uri="{FF2B5EF4-FFF2-40B4-BE49-F238E27FC236}">
                  <a16:creationId xmlns:a16="http://schemas.microsoft.com/office/drawing/2014/main" id="{A6D2AE79-F91C-074D-A131-919361F6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83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Rectangle 938">
              <a:extLst>
                <a:ext uri="{FF2B5EF4-FFF2-40B4-BE49-F238E27FC236}">
                  <a16:creationId xmlns:a16="http://schemas.microsoft.com/office/drawing/2014/main" id="{0ECC883B-7026-2747-AE59-CA340E54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4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0" name="Freeform 105">
            <a:extLst>
              <a:ext uri="{FF2B5EF4-FFF2-40B4-BE49-F238E27FC236}">
                <a16:creationId xmlns:a16="http://schemas.microsoft.com/office/drawing/2014/main" id="{CF551828-9D77-D443-B443-BBEFE870B0EC}"/>
              </a:ext>
            </a:extLst>
          </p:cNvPr>
          <p:cNvSpPr>
            <a:spLocks/>
          </p:cNvSpPr>
          <p:nvPr/>
        </p:nvSpPr>
        <p:spPr bwMode="auto">
          <a:xfrm>
            <a:off x="8217430" y="2426479"/>
            <a:ext cx="2115294" cy="560485"/>
          </a:xfrm>
          <a:custGeom>
            <a:avLst/>
            <a:gdLst>
              <a:gd name="T0" fmla="*/ 0 w 9169"/>
              <a:gd name="T1" fmla="*/ 2512 h 9369"/>
              <a:gd name="T2" fmla="*/ 703115 w 9169"/>
              <a:gd name="T3" fmla="*/ 267650 h 9369"/>
              <a:gd name="T4" fmla="*/ 1297580 w 9169"/>
              <a:gd name="T5" fmla="*/ 331288 h 9369"/>
              <a:gd name="T6" fmla="*/ 2115113 w 9169"/>
              <a:gd name="T7" fmla="*/ 560360 h 9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69" h="9369">
                <a:moveTo>
                  <a:pt x="0" y="42"/>
                </a:moveTo>
                <a:cubicBezTo>
                  <a:pt x="172" y="-490"/>
                  <a:pt x="1259" y="4154"/>
                  <a:pt x="3048" y="4475"/>
                </a:cubicBezTo>
                <a:cubicBezTo>
                  <a:pt x="4280" y="2061"/>
                  <a:pt x="4508" y="-199"/>
                  <a:pt x="5625" y="5539"/>
                </a:cubicBezTo>
                <a:cubicBezTo>
                  <a:pt x="6872" y="6531"/>
                  <a:pt x="7556" y="7648"/>
                  <a:pt x="9169" y="9369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62C2A35-2F70-3345-97E9-522FABF1C32D}"/>
              </a:ext>
            </a:extLst>
          </p:cNvPr>
          <p:cNvGrpSpPr/>
          <p:nvPr/>
        </p:nvGrpSpPr>
        <p:grpSpPr>
          <a:xfrm>
            <a:off x="7730789" y="2693841"/>
            <a:ext cx="693067" cy="304790"/>
            <a:chOff x="3668110" y="2448910"/>
            <a:chExt cx="3794234" cy="216513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B51538-9A2D-5C46-9587-F023F5B613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54E9F17-6833-804E-9FDD-9EFC0779DE2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D733205-D6AE-F946-AB08-119318066F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8F2050D-C857-EA4B-A958-5551F4D58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0439B14-E3ED-EF42-8D87-D11AD7C9D3F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B5F0FDC-D5AA-F74C-8919-BA2F638A02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0D57DADE-A927-4042-9D7A-C758849C59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Limitations of firewalls, gateways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F15B7F5B-9CD7-DF4C-8F59-E1848F08E8CD}"/>
              </a:ext>
            </a:extLst>
          </p:cNvPr>
          <p:cNvSpPr txBox="1">
            <a:spLocks noChangeArrowheads="1"/>
          </p:cNvSpPr>
          <p:nvPr/>
        </p:nvSpPr>
        <p:spPr>
          <a:xfrm>
            <a:off x="1284868" y="1616462"/>
            <a:ext cx="49821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>
                <a:solidFill>
                  <a:srgbClr val="CC0000"/>
                </a:solidFill>
              </a:rPr>
              <a:t>IP spoofing: </a:t>
            </a:r>
            <a:r>
              <a:rPr lang="en-US" dirty="0"/>
              <a:t>router can</a:t>
            </a:r>
            <a:r>
              <a:rPr lang="en-US" altLang="ja-JP" dirty="0"/>
              <a:t>’t know if data “really” comes from claimed source</a:t>
            </a:r>
          </a:p>
          <a:p>
            <a:pPr indent="-285750"/>
            <a:r>
              <a:rPr lang="en-US" dirty="0"/>
              <a:t>if multiple app</a:t>
            </a:r>
            <a:r>
              <a:rPr lang="en-US" altLang="ja-JP" dirty="0"/>
              <a:t>s need special treatment, each has own app. gateway</a:t>
            </a:r>
          </a:p>
          <a:p>
            <a:pPr indent="-285750"/>
            <a:r>
              <a:rPr lang="en-US" dirty="0"/>
              <a:t>client software must know how to contact gateway</a:t>
            </a:r>
          </a:p>
          <a:p>
            <a:pPr lvl="1"/>
            <a:r>
              <a:rPr lang="en-US" sz="2800" dirty="0"/>
              <a:t>e.g., must set IP address of proxy in Web browser</a:t>
            </a: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AD7698B8-7EFD-3C4A-959B-E611C59A6DA0}"/>
              </a:ext>
            </a:extLst>
          </p:cNvPr>
          <p:cNvSpPr txBox="1">
            <a:spLocks noChangeArrowheads="1"/>
          </p:cNvSpPr>
          <p:nvPr/>
        </p:nvSpPr>
        <p:spPr>
          <a:xfrm>
            <a:off x="6900630" y="1632220"/>
            <a:ext cx="484160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filters often use all or nothing policy for UDP</a:t>
            </a:r>
          </a:p>
          <a:p>
            <a:r>
              <a:rPr lang="en-US" i="1" dirty="0">
                <a:solidFill>
                  <a:srgbClr val="0012A0"/>
                </a:solidFill>
              </a:rPr>
              <a:t>tradeoff:  </a:t>
            </a:r>
            <a:r>
              <a:rPr lang="en-US" dirty="0"/>
              <a:t>degree of communication with outside world, level of security</a:t>
            </a:r>
          </a:p>
          <a:p>
            <a:r>
              <a:rPr lang="en-US" dirty="0"/>
              <a:t>many highly protected sites still suffer from attacks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A87565-816F-F243-842F-6AF42B558A62}"/>
              </a:ext>
            </a:extLst>
          </p:cNvPr>
          <p:cNvSpPr txBox="1">
            <a:spLocks noChangeArrowheads="1"/>
          </p:cNvSpPr>
          <p:nvPr/>
        </p:nvSpPr>
        <p:spPr>
          <a:xfrm>
            <a:off x="833011" y="1482725"/>
            <a:ext cx="11277213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3200" dirty="0"/>
              <a:t>packet filtering:</a:t>
            </a:r>
          </a:p>
          <a:p>
            <a:pPr lvl="1"/>
            <a:r>
              <a:rPr lang="en-US" sz="2800" dirty="0"/>
              <a:t>operates on TCP/IP headers only</a:t>
            </a:r>
          </a:p>
          <a:p>
            <a:pPr lvl="1"/>
            <a:r>
              <a:rPr lang="en-US" sz="2800" dirty="0"/>
              <a:t>no correlation check among sessions </a:t>
            </a:r>
          </a:p>
          <a:p>
            <a:pPr indent="-285750"/>
            <a:r>
              <a:rPr lang="en-US" sz="3200" dirty="0">
                <a:solidFill>
                  <a:srgbClr val="CC0000"/>
                </a:solidFill>
              </a:rPr>
              <a:t>IDS: intrusion detection system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deep packet inspection: </a:t>
            </a:r>
            <a:r>
              <a:rPr lang="en-US" sz="2800" dirty="0"/>
              <a:t>look at packet contents (e.g., check character strings in packet against database of known virus, attack strings)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examine correlation</a:t>
            </a:r>
            <a:r>
              <a:rPr lang="en-US" sz="2800" dirty="0"/>
              <a:t> among multiple packets</a:t>
            </a:r>
          </a:p>
          <a:p>
            <a:pPr lvl="2"/>
            <a:r>
              <a:rPr lang="en-US" sz="2400" dirty="0"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cs typeface="Gill Sans MT" charset="0"/>
              </a:rPr>
              <a:t>DoS attack</a:t>
            </a:r>
          </a:p>
        </p:txBody>
      </p:sp>
    </p:spTree>
    <p:extLst>
      <p:ext uri="{BB962C8B-B14F-4D97-AF65-F5344CB8AC3E}">
        <p14:creationId xmlns:p14="http://schemas.microsoft.com/office/powerpoint/2010/main" val="41650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Oval 652">
            <a:extLst>
              <a:ext uri="{FF2B5EF4-FFF2-40B4-BE49-F238E27FC236}">
                <a16:creationId xmlns:a16="http://schemas.microsoft.com/office/drawing/2014/main" id="{D8859DB2-6D15-8D4F-810D-7A22BBDAF94E}"/>
              </a:ext>
            </a:extLst>
          </p:cNvPr>
          <p:cNvSpPr/>
          <p:nvPr/>
        </p:nvSpPr>
        <p:spPr>
          <a:xfrm>
            <a:off x="5352585" y="3757961"/>
            <a:ext cx="1929163" cy="1917106"/>
          </a:xfrm>
          <a:prstGeom prst="ellipse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Freeform 627">
            <a:extLst>
              <a:ext uri="{FF2B5EF4-FFF2-40B4-BE49-F238E27FC236}">
                <a16:creationId xmlns:a16="http://schemas.microsoft.com/office/drawing/2014/main" id="{14B9577C-15F6-6444-94EF-4A48FBE3D491}"/>
              </a:ext>
            </a:extLst>
          </p:cNvPr>
          <p:cNvSpPr>
            <a:spLocks/>
          </p:cNvSpPr>
          <p:nvPr/>
        </p:nvSpPr>
        <p:spPr bwMode="auto">
          <a:xfrm>
            <a:off x="2171255" y="2415743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E0BB4B-B9AF-A44C-ACF4-D304D8C0A455}"/>
              </a:ext>
            </a:extLst>
          </p:cNvPr>
          <p:cNvCxnSpPr>
            <a:cxnSpLocks/>
          </p:cNvCxnSpPr>
          <p:nvPr/>
        </p:nvCxnSpPr>
        <p:spPr>
          <a:xfrm>
            <a:off x="4348172" y="3470082"/>
            <a:ext cx="316694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318" name="Freeform 2">
            <a:extLst>
              <a:ext uri="{FF2B5EF4-FFF2-40B4-BE49-F238E27FC236}">
                <a16:creationId xmlns:a16="http://schemas.microsoft.com/office/drawing/2014/main" id="{7626D96B-ACBA-2444-94A4-38F4DA71CA5C}"/>
              </a:ext>
            </a:extLst>
          </p:cNvPr>
          <p:cNvSpPr>
            <a:spLocks/>
          </p:cNvSpPr>
          <p:nvPr/>
        </p:nvSpPr>
        <p:spPr bwMode="auto">
          <a:xfrm>
            <a:off x="7415601" y="2968780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2" name="Line 320">
            <a:extLst>
              <a:ext uri="{FF2B5EF4-FFF2-40B4-BE49-F238E27FC236}">
                <a16:creationId xmlns:a16="http://schemas.microsoft.com/office/drawing/2014/main" id="{F4A22207-5EB4-2447-8FF6-CBD1B6F7E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663" y="3524405"/>
            <a:ext cx="1111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Line 354">
            <a:extLst>
              <a:ext uri="{FF2B5EF4-FFF2-40B4-BE49-F238E27FC236}">
                <a16:creationId xmlns:a16="http://schemas.microsoft.com/office/drawing/2014/main" id="{0E3A1382-1B27-8547-AA98-D895622E1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8888" y="4327680"/>
            <a:ext cx="32543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355">
            <a:extLst>
              <a:ext uri="{FF2B5EF4-FFF2-40B4-BE49-F238E27FC236}">
                <a16:creationId xmlns:a16="http://schemas.microsoft.com/office/drawing/2014/main" id="{A0B27A4F-3BEB-5E4F-A153-E04048E55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638" y="4327680"/>
            <a:ext cx="61913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356">
            <a:extLst>
              <a:ext uri="{FF2B5EF4-FFF2-40B4-BE49-F238E27FC236}">
                <a16:creationId xmlns:a16="http://schemas.microsoft.com/office/drawing/2014/main" id="{7BE0DE33-F5FB-3949-9CBD-AABD141B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526" y="4267355"/>
            <a:ext cx="136525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Text Box 357">
            <a:extLst>
              <a:ext uri="{FF2B5EF4-FFF2-40B4-BE49-F238E27FC236}">
                <a16:creationId xmlns:a16="http://schemas.microsoft.com/office/drawing/2014/main" id="{6ADCF597-E673-EE43-B3CB-5793FE8A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127" y="4517483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Web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7" name="Text Box 358">
            <a:extLst>
              <a:ext uri="{FF2B5EF4-FFF2-40B4-BE49-F238E27FC236}">
                <a16:creationId xmlns:a16="http://schemas.microsoft.com/office/drawing/2014/main" id="{EB04F490-51BE-A046-AAC2-BDEA9325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950" y="5015068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FTP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8" name="Text Box 359">
            <a:extLst>
              <a:ext uri="{FF2B5EF4-FFF2-40B4-BE49-F238E27FC236}">
                <a16:creationId xmlns:a16="http://schemas.microsoft.com/office/drawing/2014/main" id="{C7318176-0A83-414C-8D61-60718612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461" y="4789604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DNS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56" name="Text Box 378">
            <a:extLst>
              <a:ext uri="{FF2B5EF4-FFF2-40B4-BE49-F238E27FC236}">
                <a16:creationId xmlns:a16="http://schemas.microsoft.com/office/drawing/2014/main" id="{4131D6E7-EFD0-2740-9337-20BE0B86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703" y="3348347"/>
            <a:ext cx="119789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sp>
        <p:nvSpPr>
          <p:cNvPr id="457" name="Text Box 379">
            <a:extLst>
              <a:ext uri="{FF2B5EF4-FFF2-40B4-BE49-F238E27FC236}">
                <a16:creationId xmlns:a16="http://schemas.microsoft.com/office/drawing/2014/main" id="{AE85133C-B35B-B64A-B9B3-0CC3047D9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821" y="4508706"/>
            <a:ext cx="188115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demilitarized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zone</a:t>
            </a:r>
          </a:p>
        </p:txBody>
      </p:sp>
      <p:sp>
        <p:nvSpPr>
          <p:cNvPr id="458" name="Text Box 381">
            <a:extLst>
              <a:ext uri="{FF2B5EF4-FFF2-40B4-BE49-F238E27FC236}">
                <a16:creationId xmlns:a16="http://schemas.microsoft.com/office/drawing/2014/main" id="{FF0762E1-80CD-3842-92FE-8E4B85C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01" y="2354418"/>
            <a:ext cx="878446" cy="3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459" name="Oval 384">
            <a:extLst>
              <a:ext uri="{FF2B5EF4-FFF2-40B4-BE49-F238E27FC236}">
                <a16:creationId xmlns:a16="http://schemas.microsoft.com/office/drawing/2014/main" id="{ECBF88DE-88E6-CC4B-847A-4F037095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139" y="3816505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0" name="Text Box 385">
            <a:extLst>
              <a:ext uri="{FF2B5EF4-FFF2-40B4-BE49-F238E27FC236}">
                <a16:creationId xmlns:a16="http://schemas.microsoft.com/office/drawing/2014/main" id="{586D51DA-DED4-4D47-895A-C6E060E8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079" y="4584855"/>
            <a:ext cx="1282979" cy="7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IDS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sensors</a:t>
            </a:r>
          </a:p>
        </p:txBody>
      </p:sp>
      <p:sp>
        <p:nvSpPr>
          <p:cNvPr id="461" name="Line 389">
            <a:extLst>
              <a:ext uri="{FF2B5EF4-FFF2-40B4-BE49-F238E27FC236}">
                <a16:creationId xmlns:a16="http://schemas.microsoft.com/office/drawing/2014/main" id="{D870C84A-2946-E04C-B442-16BDF3CB6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7876" y="3941918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2" name="Rectangle 392">
            <a:extLst>
              <a:ext uri="{FF2B5EF4-FFF2-40B4-BE49-F238E27FC236}">
                <a16:creationId xmlns:a16="http://schemas.microsoft.com/office/drawing/2014/main" id="{582B9E92-FCA8-7F42-94E2-AFBDF341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535972"/>
            <a:ext cx="10577926" cy="6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3200" kern="0" dirty="0"/>
              <a:t>multiple IDSs: different types of checking at different locations</a:t>
            </a:r>
          </a:p>
        </p:txBody>
      </p:sp>
      <p:sp>
        <p:nvSpPr>
          <p:cNvPr id="464" name="Rectangle 198">
            <a:extLst>
              <a:ext uri="{FF2B5EF4-FFF2-40B4-BE49-F238E27FC236}">
                <a16:creationId xmlns:a16="http://schemas.microsoft.com/office/drawing/2014/main" id="{2D520648-86EB-5A48-A5A8-B5FA80E2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13" y="3545043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6" name="Line 20">
            <a:extLst>
              <a:ext uri="{FF2B5EF4-FFF2-40B4-BE49-F238E27FC236}">
                <a16:creationId xmlns:a16="http://schemas.microsoft.com/office/drawing/2014/main" id="{99F7DD3B-0C28-0147-8915-068D8FFB2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0226" y="298624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7" name="Line 21">
            <a:extLst>
              <a:ext uri="{FF2B5EF4-FFF2-40B4-BE49-F238E27FC236}">
                <a16:creationId xmlns:a16="http://schemas.microsoft.com/office/drawing/2014/main" id="{DA6C8CAD-43FF-BA4B-83DF-30BD09CDB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163" y="3033868"/>
            <a:ext cx="396875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22">
            <a:extLst>
              <a:ext uri="{FF2B5EF4-FFF2-40B4-BE49-F238E27FC236}">
                <a16:creationId xmlns:a16="http://schemas.microsoft.com/office/drawing/2014/main" id="{BF1722E4-071D-4447-9A49-0D99A6424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676" y="306244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69" name="Group 44">
            <a:extLst>
              <a:ext uri="{FF2B5EF4-FFF2-40B4-BE49-F238E27FC236}">
                <a16:creationId xmlns:a16="http://schemas.microsoft.com/office/drawing/2014/main" id="{B8E74B28-0E30-1746-8213-B2EBD4621910}"/>
              </a:ext>
            </a:extLst>
          </p:cNvPr>
          <p:cNvGrpSpPr>
            <a:grpSpLocks/>
          </p:cNvGrpSpPr>
          <p:nvPr/>
        </p:nvGrpSpPr>
        <p:grpSpPr bwMode="auto">
          <a:xfrm>
            <a:off x="2054613" y="2769551"/>
            <a:ext cx="568325" cy="481012"/>
            <a:chOff x="-44" y="1473"/>
            <a:chExt cx="981" cy="1105"/>
          </a:xfrm>
        </p:grpSpPr>
        <p:pic>
          <p:nvPicPr>
            <p:cNvPr id="470" name="Picture 45" descr="desktop_computer_stylized_medium">
              <a:extLst>
                <a:ext uri="{FF2B5EF4-FFF2-40B4-BE49-F238E27FC236}">
                  <a16:creationId xmlns:a16="http://schemas.microsoft.com/office/drawing/2014/main" id="{58E13354-4BBC-DE4D-A3D3-A2B28A99F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Freeform 46">
              <a:extLst>
                <a:ext uri="{FF2B5EF4-FFF2-40B4-BE49-F238E27FC236}">
                  <a16:creationId xmlns:a16="http://schemas.microsoft.com/office/drawing/2014/main" id="{FFDB0BBD-44C0-5145-AB79-7351ED6483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2" name="Group 44">
            <a:extLst>
              <a:ext uri="{FF2B5EF4-FFF2-40B4-BE49-F238E27FC236}">
                <a16:creationId xmlns:a16="http://schemas.microsoft.com/office/drawing/2014/main" id="{1CF48981-0802-BD49-B1DC-404B3A4C090D}"/>
              </a:ext>
            </a:extLst>
          </p:cNvPr>
          <p:cNvGrpSpPr>
            <a:grpSpLocks/>
          </p:cNvGrpSpPr>
          <p:nvPr/>
        </p:nvGrpSpPr>
        <p:grpSpPr bwMode="auto">
          <a:xfrm>
            <a:off x="2989651" y="3278343"/>
            <a:ext cx="568325" cy="481012"/>
            <a:chOff x="-44" y="1473"/>
            <a:chExt cx="981" cy="1105"/>
          </a:xfrm>
        </p:grpSpPr>
        <p:pic>
          <p:nvPicPr>
            <p:cNvPr id="473" name="Picture 45" descr="desktop_computer_stylized_medium">
              <a:extLst>
                <a:ext uri="{FF2B5EF4-FFF2-40B4-BE49-F238E27FC236}">
                  <a16:creationId xmlns:a16="http://schemas.microsoft.com/office/drawing/2014/main" id="{92F35510-F025-1C4B-9387-20EF3A986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" name="Freeform 46">
              <a:extLst>
                <a:ext uri="{FF2B5EF4-FFF2-40B4-BE49-F238E27FC236}">
                  <a16:creationId xmlns:a16="http://schemas.microsoft.com/office/drawing/2014/main" id="{BF28A15C-1BFC-3B46-ABF7-F557A6236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5" name="Line 21">
            <a:extLst>
              <a:ext uri="{FF2B5EF4-FFF2-40B4-BE49-F238E27FC236}">
                <a16:creationId xmlns:a16="http://schemas.microsoft.com/office/drawing/2014/main" id="{3A927FBA-ABAB-7F4A-A784-5F4356406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751" y="299259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22">
            <a:extLst>
              <a:ext uri="{FF2B5EF4-FFF2-40B4-BE49-F238E27FC236}">
                <a16:creationId xmlns:a16="http://schemas.microsoft.com/office/drawing/2014/main" id="{E215D6AD-7F95-A04B-A98D-7A95A1F69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526" y="348789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22">
            <a:extLst>
              <a:ext uri="{FF2B5EF4-FFF2-40B4-BE49-F238E27FC236}">
                <a16:creationId xmlns:a16="http://schemas.microsoft.com/office/drawing/2014/main" id="{5A8B80E0-2E04-724B-B707-36EBBAF80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2338" y="349900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20">
            <a:extLst>
              <a:ext uri="{FF2B5EF4-FFF2-40B4-BE49-F238E27FC236}">
                <a16:creationId xmlns:a16="http://schemas.microsoft.com/office/drawing/2014/main" id="{1CBF3FF4-51AA-D840-9C47-E975B8CFF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9063" y="2946555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44">
            <a:extLst>
              <a:ext uri="{FF2B5EF4-FFF2-40B4-BE49-F238E27FC236}">
                <a16:creationId xmlns:a16="http://schemas.microsoft.com/office/drawing/2014/main" id="{FA873F0F-83EE-614A-A6A6-136DD4D484F1}"/>
              </a:ext>
            </a:extLst>
          </p:cNvPr>
          <p:cNvGrpSpPr>
            <a:grpSpLocks/>
          </p:cNvGrpSpPr>
          <p:nvPr/>
        </p:nvGrpSpPr>
        <p:grpSpPr bwMode="auto">
          <a:xfrm>
            <a:off x="3394463" y="3651405"/>
            <a:ext cx="568325" cy="481013"/>
            <a:chOff x="-44" y="1473"/>
            <a:chExt cx="981" cy="1105"/>
          </a:xfrm>
        </p:grpSpPr>
        <p:pic>
          <p:nvPicPr>
            <p:cNvPr id="480" name="Picture 45" descr="desktop_computer_stylized_medium">
              <a:extLst>
                <a:ext uri="{FF2B5EF4-FFF2-40B4-BE49-F238E27FC236}">
                  <a16:creationId xmlns:a16="http://schemas.microsoft.com/office/drawing/2014/main" id="{CD2C99BD-C509-184C-BEE0-D33E2258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" name="Freeform 46">
              <a:extLst>
                <a:ext uri="{FF2B5EF4-FFF2-40B4-BE49-F238E27FC236}">
                  <a16:creationId xmlns:a16="http://schemas.microsoft.com/office/drawing/2014/main" id="{D9F16CF8-FB14-724A-A59E-61D5070BC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2" name="Group 44">
            <a:extLst>
              <a:ext uri="{FF2B5EF4-FFF2-40B4-BE49-F238E27FC236}">
                <a16:creationId xmlns:a16="http://schemas.microsoft.com/office/drawing/2014/main" id="{9BB3F9B0-5CE4-414C-8181-A76DE392300B}"/>
              </a:ext>
            </a:extLst>
          </p:cNvPr>
          <p:cNvGrpSpPr>
            <a:grpSpLocks/>
          </p:cNvGrpSpPr>
          <p:nvPr/>
        </p:nvGrpSpPr>
        <p:grpSpPr bwMode="auto">
          <a:xfrm>
            <a:off x="3851663" y="3719668"/>
            <a:ext cx="568325" cy="481012"/>
            <a:chOff x="-44" y="1473"/>
            <a:chExt cx="981" cy="1105"/>
          </a:xfrm>
        </p:grpSpPr>
        <p:pic>
          <p:nvPicPr>
            <p:cNvPr id="483" name="Picture 45" descr="desktop_computer_stylized_medium">
              <a:extLst>
                <a:ext uri="{FF2B5EF4-FFF2-40B4-BE49-F238E27FC236}">
                  <a16:creationId xmlns:a16="http://schemas.microsoft.com/office/drawing/2014/main" id="{7523B2BA-EB75-524B-9362-1C9AC2B32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6">
              <a:extLst>
                <a:ext uri="{FF2B5EF4-FFF2-40B4-BE49-F238E27FC236}">
                  <a16:creationId xmlns:a16="http://schemas.microsoft.com/office/drawing/2014/main" id="{57EEFA02-5655-6342-8315-00F2C2529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7" name="Group 44">
            <a:extLst>
              <a:ext uri="{FF2B5EF4-FFF2-40B4-BE49-F238E27FC236}">
                <a16:creationId xmlns:a16="http://schemas.microsoft.com/office/drawing/2014/main" id="{CF405292-4F89-D34E-BDE5-80DA1AC46B59}"/>
              </a:ext>
            </a:extLst>
          </p:cNvPr>
          <p:cNvGrpSpPr>
            <a:grpSpLocks/>
          </p:cNvGrpSpPr>
          <p:nvPr/>
        </p:nvGrpSpPr>
        <p:grpSpPr bwMode="auto">
          <a:xfrm>
            <a:off x="3645288" y="2656043"/>
            <a:ext cx="568325" cy="481012"/>
            <a:chOff x="-44" y="1473"/>
            <a:chExt cx="981" cy="1105"/>
          </a:xfrm>
        </p:grpSpPr>
        <p:pic>
          <p:nvPicPr>
            <p:cNvPr id="488" name="Picture 45" descr="desktop_computer_stylized_medium">
              <a:extLst>
                <a:ext uri="{FF2B5EF4-FFF2-40B4-BE49-F238E27FC236}">
                  <a16:creationId xmlns:a16="http://schemas.microsoft.com/office/drawing/2014/main" id="{F50E822E-D731-AC4A-8D2B-332BF6123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46">
              <a:extLst>
                <a:ext uri="{FF2B5EF4-FFF2-40B4-BE49-F238E27FC236}">
                  <a16:creationId xmlns:a16="http://schemas.microsoft.com/office/drawing/2014/main" id="{1E50317E-90B3-504A-9FAF-FC1992CB8C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0" name="Group 906">
            <a:extLst>
              <a:ext uri="{FF2B5EF4-FFF2-40B4-BE49-F238E27FC236}">
                <a16:creationId xmlns:a16="http://schemas.microsoft.com/office/drawing/2014/main" id="{1C91236D-4DC5-F149-B840-B0400CB870DD}"/>
              </a:ext>
            </a:extLst>
          </p:cNvPr>
          <p:cNvGrpSpPr>
            <a:grpSpLocks/>
          </p:cNvGrpSpPr>
          <p:nvPr/>
        </p:nvGrpSpPr>
        <p:grpSpPr bwMode="auto">
          <a:xfrm>
            <a:off x="2524513" y="3446618"/>
            <a:ext cx="285750" cy="536575"/>
            <a:chOff x="4140" y="429"/>
            <a:chExt cx="1425" cy="2396"/>
          </a:xfrm>
        </p:grpSpPr>
        <p:sp>
          <p:nvSpPr>
            <p:cNvPr id="491" name="Freeform 907">
              <a:extLst>
                <a:ext uri="{FF2B5EF4-FFF2-40B4-BE49-F238E27FC236}">
                  <a16:creationId xmlns:a16="http://schemas.microsoft.com/office/drawing/2014/main" id="{7DA0D1D7-53E1-324E-A3FD-5A0F5FAF2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Rectangle 908">
              <a:extLst>
                <a:ext uri="{FF2B5EF4-FFF2-40B4-BE49-F238E27FC236}">
                  <a16:creationId xmlns:a16="http://schemas.microsoft.com/office/drawing/2014/main" id="{B80514CA-945D-8342-AC72-999DE092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3" name="Freeform 909">
              <a:extLst>
                <a:ext uri="{FF2B5EF4-FFF2-40B4-BE49-F238E27FC236}">
                  <a16:creationId xmlns:a16="http://schemas.microsoft.com/office/drawing/2014/main" id="{20FC8100-5112-3049-A5B1-FC0F31456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Freeform 910">
              <a:extLst>
                <a:ext uri="{FF2B5EF4-FFF2-40B4-BE49-F238E27FC236}">
                  <a16:creationId xmlns:a16="http://schemas.microsoft.com/office/drawing/2014/main" id="{CB8BA0B8-48F5-8545-A1B9-BBD07DC1A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5" name="Rectangle 911">
              <a:extLst>
                <a:ext uri="{FF2B5EF4-FFF2-40B4-BE49-F238E27FC236}">
                  <a16:creationId xmlns:a16="http://schemas.microsoft.com/office/drawing/2014/main" id="{8DDED4AF-823E-9243-9F45-93DE85B5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6" name="Group 912">
              <a:extLst>
                <a:ext uri="{FF2B5EF4-FFF2-40B4-BE49-F238E27FC236}">
                  <a16:creationId xmlns:a16="http://schemas.microsoft.com/office/drawing/2014/main" id="{F0379376-59CC-5F4C-8179-F1943DA35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1" name="AutoShape 913">
                <a:extLst>
                  <a:ext uri="{FF2B5EF4-FFF2-40B4-BE49-F238E27FC236}">
                    <a16:creationId xmlns:a16="http://schemas.microsoft.com/office/drawing/2014/main" id="{BE8465C9-09AE-8744-923B-5E1C3728E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2" name="AutoShape 914">
                <a:extLst>
                  <a:ext uri="{FF2B5EF4-FFF2-40B4-BE49-F238E27FC236}">
                    <a16:creationId xmlns:a16="http://schemas.microsoft.com/office/drawing/2014/main" id="{B5920BDE-18BC-2F4D-A579-110DD11E9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7" name="Rectangle 915">
              <a:extLst>
                <a:ext uri="{FF2B5EF4-FFF2-40B4-BE49-F238E27FC236}">
                  <a16:creationId xmlns:a16="http://schemas.microsoft.com/office/drawing/2014/main" id="{CE78E810-2C1E-4A42-8021-80EE38CD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8" name="Group 916">
              <a:extLst>
                <a:ext uri="{FF2B5EF4-FFF2-40B4-BE49-F238E27FC236}">
                  <a16:creationId xmlns:a16="http://schemas.microsoft.com/office/drawing/2014/main" id="{D368B6CD-D993-3A4A-B386-66A5C867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9" name="AutoShape 917">
                <a:extLst>
                  <a:ext uri="{FF2B5EF4-FFF2-40B4-BE49-F238E27FC236}">
                    <a16:creationId xmlns:a16="http://schemas.microsoft.com/office/drawing/2014/main" id="{B70A5AAF-649F-4649-8493-A1210242A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0" name="AutoShape 918">
                <a:extLst>
                  <a:ext uri="{FF2B5EF4-FFF2-40B4-BE49-F238E27FC236}">
                    <a16:creationId xmlns:a16="http://schemas.microsoft.com/office/drawing/2014/main" id="{C658474D-5C17-B644-834A-DC81AB16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9" name="Rectangle 919">
              <a:extLst>
                <a:ext uri="{FF2B5EF4-FFF2-40B4-BE49-F238E27FC236}">
                  <a16:creationId xmlns:a16="http://schemas.microsoft.com/office/drawing/2014/main" id="{64D5A8CF-0780-4D42-80F5-DC4BB0F2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0" name="Rectangle 920">
              <a:extLst>
                <a:ext uri="{FF2B5EF4-FFF2-40B4-BE49-F238E27FC236}">
                  <a16:creationId xmlns:a16="http://schemas.microsoft.com/office/drawing/2014/main" id="{032E6CA4-99BB-8041-B8C2-75A83690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01" name="Group 921">
              <a:extLst>
                <a:ext uri="{FF2B5EF4-FFF2-40B4-BE49-F238E27FC236}">
                  <a16:creationId xmlns:a16="http://schemas.microsoft.com/office/drawing/2014/main" id="{0A6760A2-3ADF-C049-A447-864CE2AB2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17" name="AutoShape 922">
                <a:extLst>
                  <a:ext uri="{FF2B5EF4-FFF2-40B4-BE49-F238E27FC236}">
                    <a16:creationId xmlns:a16="http://schemas.microsoft.com/office/drawing/2014/main" id="{F3A1B9D4-B27D-5843-ACAB-E3E30BE0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8" name="AutoShape 923">
                <a:extLst>
                  <a:ext uri="{FF2B5EF4-FFF2-40B4-BE49-F238E27FC236}">
                    <a16:creationId xmlns:a16="http://schemas.microsoft.com/office/drawing/2014/main" id="{E80AD0CA-1387-6A41-9BA5-1FB723123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2" name="Freeform 924">
              <a:extLst>
                <a:ext uri="{FF2B5EF4-FFF2-40B4-BE49-F238E27FC236}">
                  <a16:creationId xmlns:a16="http://schemas.microsoft.com/office/drawing/2014/main" id="{EE51236E-A5DD-2F47-A79A-80F0754E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3" name="Group 925">
              <a:extLst>
                <a:ext uri="{FF2B5EF4-FFF2-40B4-BE49-F238E27FC236}">
                  <a16:creationId xmlns:a16="http://schemas.microsoft.com/office/drawing/2014/main" id="{4C9CAEB7-E909-A34A-B59B-4859A1C19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5" name="AutoShape 926">
                <a:extLst>
                  <a:ext uri="{FF2B5EF4-FFF2-40B4-BE49-F238E27FC236}">
                    <a16:creationId xmlns:a16="http://schemas.microsoft.com/office/drawing/2014/main" id="{63D52AC4-AF9D-F446-819E-D4020A616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6" name="AutoShape 927">
                <a:extLst>
                  <a:ext uri="{FF2B5EF4-FFF2-40B4-BE49-F238E27FC236}">
                    <a16:creationId xmlns:a16="http://schemas.microsoft.com/office/drawing/2014/main" id="{E7846240-A150-9D49-BB09-728647EF3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4" name="Rectangle 928">
              <a:extLst>
                <a:ext uri="{FF2B5EF4-FFF2-40B4-BE49-F238E27FC236}">
                  <a16:creationId xmlns:a16="http://schemas.microsoft.com/office/drawing/2014/main" id="{DCEF5FC2-6732-7F41-9D04-08BAE6E18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5" name="Freeform 929">
              <a:extLst>
                <a:ext uri="{FF2B5EF4-FFF2-40B4-BE49-F238E27FC236}">
                  <a16:creationId xmlns:a16="http://schemas.microsoft.com/office/drawing/2014/main" id="{7F4F2F0F-CC67-954D-AEF4-46335C83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Freeform 930">
              <a:extLst>
                <a:ext uri="{FF2B5EF4-FFF2-40B4-BE49-F238E27FC236}">
                  <a16:creationId xmlns:a16="http://schemas.microsoft.com/office/drawing/2014/main" id="{2CE704D8-3277-5F42-959B-83E6D0A5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Oval 931">
              <a:extLst>
                <a:ext uri="{FF2B5EF4-FFF2-40B4-BE49-F238E27FC236}">
                  <a16:creationId xmlns:a16="http://schemas.microsoft.com/office/drawing/2014/main" id="{E4579AE9-156E-F644-B5EC-4D6605FE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8" name="Freeform 932">
              <a:extLst>
                <a:ext uri="{FF2B5EF4-FFF2-40B4-BE49-F238E27FC236}">
                  <a16:creationId xmlns:a16="http://schemas.microsoft.com/office/drawing/2014/main" id="{A8D27C69-5BC0-B643-97C0-03D06DE4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9" name="AutoShape 933">
              <a:extLst>
                <a:ext uri="{FF2B5EF4-FFF2-40B4-BE49-F238E27FC236}">
                  <a16:creationId xmlns:a16="http://schemas.microsoft.com/office/drawing/2014/main" id="{7B8EADCF-5DF8-034F-828E-FE3275B6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0" name="AutoShape 934">
              <a:extLst>
                <a:ext uri="{FF2B5EF4-FFF2-40B4-BE49-F238E27FC236}">
                  <a16:creationId xmlns:a16="http://schemas.microsoft.com/office/drawing/2014/main" id="{78322920-B626-334F-A144-E87E566C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1" name="Oval 935">
              <a:extLst>
                <a:ext uri="{FF2B5EF4-FFF2-40B4-BE49-F238E27FC236}">
                  <a16:creationId xmlns:a16="http://schemas.microsoft.com/office/drawing/2014/main" id="{ACBE28B4-4166-E848-8B50-1D6AF149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2" name="Oval 936">
              <a:extLst>
                <a:ext uri="{FF2B5EF4-FFF2-40B4-BE49-F238E27FC236}">
                  <a16:creationId xmlns:a16="http://schemas.microsoft.com/office/drawing/2014/main" id="{6329F1AB-E377-C144-94AC-060ABE1E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3" name="Oval 937">
              <a:extLst>
                <a:ext uri="{FF2B5EF4-FFF2-40B4-BE49-F238E27FC236}">
                  <a16:creationId xmlns:a16="http://schemas.microsoft.com/office/drawing/2014/main" id="{DA4E6198-383A-B74C-862D-82C95180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4" name="Rectangle 938">
              <a:extLst>
                <a:ext uri="{FF2B5EF4-FFF2-40B4-BE49-F238E27FC236}">
                  <a16:creationId xmlns:a16="http://schemas.microsoft.com/office/drawing/2014/main" id="{66595628-6EBF-7946-80EF-9E697038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23" name="Text Box 380">
            <a:extLst>
              <a:ext uri="{FF2B5EF4-FFF2-40B4-BE49-F238E27FC236}">
                <a16:creationId xmlns:a16="http://schemas.microsoft.com/office/drawing/2014/main" id="{E714A49C-4C33-8E41-AFAC-A938AA69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60" y="2776693"/>
            <a:ext cx="122687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internal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</p:txBody>
      </p:sp>
      <p:grpSp>
        <p:nvGrpSpPr>
          <p:cNvPr id="524" name="Group 906">
            <a:extLst>
              <a:ext uri="{FF2B5EF4-FFF2-40B4-BE49-F238E27FC236}">
                <a16:creationId xmlns:a16="http://schemas.microsoft.com/office/drawing/2014/main" id="{372C2C8E-B6E3-EC43-869C-A3A4247C1B97}"/>
              </a:ext>
            </a:extLst>
          </p:cNvPr>
          <p:cNvGrpSpPr>
            <a:grpSpLocks/>
          </p:cNvGrpSpPr>
          <p:nvPr/>
        </p:nvGrpSpPr>
        <p:grpSpPr bwMode="auto">
          <a:xfrm>
            <a:off x="5559813" y="4284818"/>
            <a:ext cx="220663" cy="468312"/>
            <a:chOff x="4140" y="429"/>
            <a:chExt cx="1425" cy="2396"/>
          </a:xfrm>
        </p:grpSpPr>
        <p:sp>
          <p:nvSpPr>
            <p:cNvPr id="525" name="Freeform 907">
              <a:extLst>
                <a:ext uri="{FF2B5EF4-FFF2-40B4-BE49-F238E27FC236}">
                  <a16:creationId xmlns:a16="http://schemas.microsoft.com/office/drawing/2014/main" id="{0EC9059A-8AF8-194D-B21F-D0269A3D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6" name="Rectangle 908">
              <a:extLst>
                <a:ext uri="{FF2B5EF4-FFF2-40B4-BE49-F238E27FC236}">
                  <a16:creationId xmlns:a16="http://schemas.microsoft.com/office/drawing/2014/main" id="{B0E1C20C-7B87-364C-BA6E-68E11340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7" name="Freeform 909">
              <a:extLst>
                <a:ext uri="{FF2B5EF4-FFF2-40B4-BE49-F238E27FC236}">
                  <a16:creationId xmlns:a16="http://schemas.microsoft.com/office/drawing/2014/main" id="{F6184CF9-2477-5444-A15E-D96968E0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8" name="Freeform 910">
              <a:extLst>
                <a:ext uri="{FF2B5EF4-FFF2-40B4-BE49-F238E27FC236}">
                  <a16:creationId xmlns:a16="http://schemas.microsoft.com/office/drawing/2014/main" id="{FE8B1868-51DD-ED49-9AF1-936F62860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Rectangle 911">
              <a:extLst>
                <a:ext uri="{FF2B5EF4-FFF2-40B4-BE49-F238E27FC236}">
                  <a16:creationId xmlns:a16="http://schemas.microsoft.com/office/drawing/2014/main" id="{A93DCC8C-1A56-884B-BA31-1FE7FF47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0" name="Group 912">
              <a:extLst>
                <a:ext uri="{FF2B5EF4-FFF2-40B4-BE49-F238E27FC236}">
                  <a16:creationId xmlns:a16="http://schemas.microsoft.com/office/drawing/2014/main" id="{A3CCB361-DB85-2A4F-B395-D3E8B0C79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5" name="AutoShape 913">
                <a:extLst>
                  <a:ext uri="{FF2B5EF4-FFF2-40B4-BE49-F238E27FC236}">
                    <a16:creationId xmlns:a16="http://schemas.microsoft.com/office/drawing/2014/main" id="{5CFEFD2A-FC35-8446-A8FF-2C1D94D2E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6" name="AutoShape 914">
                <a:extLst>
                  <a:ext uri="{FF2B5EF4-FFF2-40B4-BE49-F238E27FC236}">
                    <a16:creationId xmlns:a16="http://schemas.microsoft.com/office/drawing/2014/main" id="{ACFC2CCD-7ECD-E243-9798-A7AB3AE13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1" name="Rectangle 915">
              <a:extLst>
                <a:ext uri="{FF2B5EF4-FFF2-40B4-BE49-F238E27FC236}">
                  <a16:creationId xmlns:a16="http://schemas.microsoft.com/office/drawing/2014/main" id="{46FFB08F-B0F0-B842-8011-ECF627B5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2" name="Group 916">
              <a:extLst>
                <a:ext uri="{FF2B5EF4-FFF2-40B4-BE49-F238E27FC236}">
                  <a16:creationId xmlns:a16="http://schemas.microsoft.com/office/drawing/2014/main" id="{B71D8113-D771-FE44-AC51-040348A57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3" name="AutoShape 917">
                <a:extLst>
                  <a:ext uri="{FF2B5EF4-FFF2-40B4-BE49-F238E27FC236}">
                    <a16:creationId xmlns:a16="http://schemas.microsoft.com/office/drawing/2014/main" id="{F1448338-7092-C34D-9F53-7D48EBF20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4" name="AutoShape 918">
                <a:extLst>
                  <a:ext uri="{FF2B5EF4-FFF2-40B4-BE49-F238E27FC236}">
                    <a16:creationId xmlns:a16="http://schemas.microsoft.com/office/drawing/2014/main" id="{549C43A8-E3BD-9244-9C26-B9F56E33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3" name="Rectangle 919">
              <a:extLst>
                <a:ext uri="{FF2B5EF4-FFF2-40B4-BE49-F238E27FC236}">
                  <a16:creationId xmlns:a16="http://schemas.microsoft.com/office/drawing/2014/main" id="{2763A76B-77EE-CA48-964E-15B8FA54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4" name="Rectangle 920">
              <a:extLst>
                <a:ext uri="{FF2B5EF4-FFF2-40B4-BE49-F238E27FC236}">
                  <a16:creationId xmlns:a16="http://schemas.microsoft.com/office/drawing/2014/main" id="{E1AD7650-A035-264B-9C36-7C7F710F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5" name="Group 921">
              <a:extLst>
                <a:ext uri="{FF2B5EF4-FFF2-40B4-BE49-F238E27FC236}">
                  <a16:creationId xmlns:a16="http://schemas.microsoft.com/office/drawing/2014/main" id="{55C4EA6F-5B89-DF4B-92A0-642D8D1FE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51" name="AutoShape 922">
                <a:extLst>
                  <a:ext uri="{FF2B5EF4-FFF2-40B4-BE49-F238E27FC236}">
                    <a16:creationId xmlns:a16="http://schemas.microsoft.com/office/drawing/2014/main" id="{67DA0184-A37A-8E45-887A-E99730E8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2" name="AutoShape 923">
                <a:extLst>
                  <a:ext uri="{FF2B5EF4-FFF2-40B4-BE49-F238E27FC236}">
                    <a16:creationId xmlns:a16="http://schemas.microsoft.com/office/drawing/2014/main" id="{BD645E7E-F2AD-534A-A97D-CDAB63871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6" name="Freeform 924">
              <a:extLst>
                <a:ext uri="{FF2B5EF4-FFF2-40B4-BE49-F238E27FC236}">
                  <a16:creationId xmlns:a16="http://schemas.microsoft.com/office/drawing/2014/main" id="{E37140E5-8D1C-7A4E-B495-BD1BB2CA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7" name="Group 925">
              <a:extLst>
                <a:ext uri="{FF2B5EF4-FFF2-40B4-BE49-F238E27FC236}">
                  <a16:creationId xmlns:a16="http://schemas.microsoft.com/office/drawing/2014/main" id="{31455B6E-2D35-3546-B1DC-F52E27224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9" name="AutoShape 926">
                <a:extLst>
                  <a:ext uri="{FF2B5EF4-FFF2-40B4-BE49-F238E27FC236}">
                    <a16:creationId xmlns:a16="http://schemas.microsoft.com/office/drawing/2014/main" id="{9820E0E4-1D63-594C-9FBF-015499D11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0" name="AutoShape 927">
                <a:extLst>
                  <a:ext uri="{FF2B5EF4-FFF2-40B4-BE49-F238E27FC236}">
                    <a16:creationId xmlns:a16="http://schemas.microsoft.com/office/drawing/2014/main" id="{ACAA3DBA-8D1C-0543-9AD5-553932B2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8" name="Rectangle 928">
              <a:extLst>
                <a:ext uri="{FF2B5EF4-FFF2-40B4-BE49-F238E27FC236}">
                  <a16:creationId xmlns:a16="http://schemas.microsoft.com/office/drawing/2014/main" id="{58D72FAE-D118-3844-ABBB-C56676B5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C37F42BF-2C88-9845-8A0B-65E52D37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EE65A061-AAD8-6A4E-81C9-BE3A9269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Oval 931">
              <a:extLst>
                <a:ext uri="{FF2B5EF4-FFF2-40B4-BE49-F238E27FC236}">
                  <a16:creationId xmlns:a16="http://schemas.microsoft.com/office/drawing/2014/main" id="{2CF6EFB5-3DB5-4845-BC2B-DEFCA546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C839F6B8-409D-EA44-A1C1-1E554576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" name="AutoShape 933">
              <a:extLst>
                <a:ext uri="{FF2B5EF4-FFF2-40B4-BE49-F238E27FC236}">
                  <a16:creationId xmlns:a16="http://schemas.microsoft.com/office/drawing/2014/main" id="{53C05131-1D65-6843-836F-62E5ED0FF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" name="AutoShape 934">
              <a:extLst>
                <a:ext uri="{FF2B5EF4-FFF2-40B4-BE49-F238E27FC236}">
                  <a16:creationId xmlns:a16="http://schemas.microsoft.com/office/drawing/2014/main" id="{DB23A86E-3FFF-9143-93F4-61B9A2FF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5" name="Oval 935">
              <a:extLst>
                <a:ext uri="{FF2B5EF4-FFF2-40B4-BE49-F238E27FC236}">
                  <a16:creationId xmlns:a16="http://schemas.microsoft.com/office/drawing/2014/main" id="{0328D6F5-D90F-6543-8019-D3FB8DD8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6" name="Oval 936">
              <a:extLst>
                <a:ext uri="{FF2B5EF4-FFF2-40B4-BE49-F238E27FC236}">
                  <a16:creationId xmlns:a16="http://schemas.microsoft.com/office/drawing/2014/main" id="{674752EA-A548-D24B-B385-B2D430ED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7" name="Oval 937">
              <a:extLst>
                <a:ext uri="{FF2B5EF4-FFF2-40B4-BE49-F238E27FC236}">
                  <a16:creationId xmlns:a16="http://schemas.microsoft.com/office/drawing/2014/main" id="{15FA1A7B-369D-FA4E-B2DC-FA9EB509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8" name="Rectangle 938">
              <a:extLst>
                <a:ext uri="{FF2B5EF4-FFF2-40B4-BE49-F238E27FC236}">
                  <a16:creationId xmlns:a16="http://schemas.microsoft.com/office/drawing/2014/main" id="{1AFA4AC9-B1C6-DE4C-9586-A34A54376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58" name="Group 906">
            <a:extLst>
              <a:ext uri="{FF2B5EF4-FFF2-40B4-BE49-F238E27FC236}">
                <a16:creationId xmlns:a16="http://schemas.microsoft.com/office/drawing/2014/main" id="{24FBE699-3A69-5F49-B10A-F2497607494A}"/>
              </a:ext>
            </a:extLst>
          </p:cNvPr>
          <p:cNvGrpSpPr>
            <a:grpSpLocks/>
          </p:cNvGrpSpPr>
          <p:nvPr/>
        </p:nvGrpSpPr>
        <p:grpSpPr bwMode="auto">
          <a:xfrm>
            <a:off x="6077338" y="4548343"/>
            <a:ext cx="220663" cy="468312"/>
            <a:chOff x="4140" y="429"/>
            <a:chExt cx="1425" cy="2396"/>
          </a:xfrm>
        </p:grpSpPr>
        <p:sp>
          <p:nvSpPr>
            <p:cNvPr id="559" name="Freeform 907">
              <a:extLst>
                <a:ext uri="{FF2B5EF4-FFF2-40B4-BE49-F238E27FC236}">
                  <a16:creationId xmlns:a16="http://schemas.microsoft.com/office/drawing/2014/main" id="{C2C2D533-E3A9-1242-99A2-0EF1FA086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0" name="Rectangle 908">
              <a:extLst>
                <a:ext uri="{FF2B5EF4-FFF2-40B4-BE49-F238E27FC236}">
                  <a16:creationId xmlns:a16="http://schemas.microsoft.com/office/drawing/2014/main" id="{8B16BBD3-326E-1B4E-A241-4DFADEBA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1" name="Freeform 909">
              <a:extLst>
                <a:ext uri="{FF2B5EF4-FFF2-40B4-BE49-F238E27FC236}">
                  <a16:creationId xmlns:a16="http://schemas.microsoft.com/office/drawing/2014/main" id="{B12D95F8-F162-9F49-BA98-20D229D0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910">
              <a:extLst>
                <a:ext uri="{FF2B5EF4-FFF2-40B4-BE49-F238E27FC236}">
                  <a16:creationId xmlns:a16="http://schemas.microsoft.com/office/drawing/2014/main" id="{3D3E1CA4-FEC8-4545-9446-7A27FFB75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Rectangle 911">
              <a:extLst>
                <a:ext uri="{FF2B5EF4-FFF2-40B4-BE49-F238E27FC236}">
                  <a16:creationId xmlns:a16="http://schemas.microsoft.com/office/drawing/2014/main" id="{17FF2B4C-00D3-5749-9C9E-E1B47633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4" name="Group 912">
              <a:extLst>
                <a:ext uri="{FF2B5EF4-FFF2-40B4-BE49-F238E27FC236}">
                  <a16:creationId xmlns:a16="http://schemas.microsoft.com/office/drawing/2014/main" id="{D2DCCBBE-3205-DA49-8F85-84F2053E7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9" name="AutoShape 913">
                <a:extLst>
                  <a:ext uri="{FF2B5EF4-FFF2-40B4-BE49-F238E27FC236}">
                    <a16:creationId xmlns:a16="http://schemas.microsoft.com/office/drawing/2014/main" id="{E8977A6E-6B51-1044-9E58-1FE85EAD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0" name="AutoShape 914">
                <a:extLst>
                  <a:ext uri="{FF2B5EF4-FFF2-40B4-BE49-F238E27FC236}">
                    <a16:creationId xmlns:a16="http://schemas.microsoft.com/office/drawing/2014/main" id="{5B645174-9323-884F-8D06-3843C0FA5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5" name="Rectangle 915">
              <a:extLst>
                <a:ext uri="{FF2B5EF4-FFF2-40B4-BE49-F238E27FC236}">
                  <a16:creationId xmlns:a16="http://schemas.microsoft.com/office/drawing/2014/main" id="{8EA28D19-22C0-9E43-9B4D-370B14016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6" name="Group 916">
              <a:extLst>
                <a:ext uri="{FF2B5EF4-FFF2-40B4-BE49-F238E27FC236}">
                  <a16:creationId xmlns:a16="http://schemas.microsoft.com/office/drawing/2014/main" id="{E20B0246-9D85-A940-8969-E06BC7651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7" name="AutoShape 917">
                <a:extLst>
                  <a:ext uri="{FF2B5EF4-FFF2-40B4-BE49-F238E27FC236}">
                    <a16:creationId xmlns:a16="http://schemas.microsoft.com/office/drawing/2014/main" id="{2386575F-D055-7D4A-96A6-DC25C77F1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8" name="AutoShape 918">
                <a:extLst>
                  <a:ext uri="{FF2B5EF4-FFF2-40B4-BE49-F238E27FC236}">
                    <a16:creationId xmlns:a16="http://schemas.microsoft.com/office/drawing/2014/main" id="{79D1B312-DCB4-3045-A89E-662AE6199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7" name="Rectangle 919">
              <a:extLst>
                <a:ext uri="{FF2B5EF4-FFF2-40B4-BE49-F238E27FC236}">
                  <a16:creationId xmlns:a16="http://schemas.microsoft.com/office/drawing/2014/main" id="{A0BA7B56-A08D-AB45-865D-6F2E8FF3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8" name="Rectangle 920">
              <a:extLst>
                <a:ext uri="{FF2B5EF4-FFF2-40B4-BE49-F238E27FC236}">
                  <a16:creationId xmlns:a16="http://schemas.microsoft.com/office/drawing/2014/main" id="{0281574C-E885-4745-A115-0288C4271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9" name="Group 921">
              <a:extLst>
                <a:ext uri="{FF2B5EF4-FFF2-40B4-BE49-F238E27FC236}">
                  <a16:creationId xmlns:a16="http://schemas.microsoft.com/office/drawing/2014/main" id="{DC49E756-DE2F-8D44-B54E-D62EDDBBD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85" name="AutoShape 922">
                <a:extLst>
                  <a:ext uri="{FF2B5EF4-FFF2-40B4-BE49-F238E27FC236}">
                    <a16:creationId xmlns:a16="http://schemas.microsoft.com/office/drawing/2014/main" id="{9F19F873-DF90-4E45-ACCA-F9229B06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6" name="AutoShape 923">
                <a:extLst>
                  <a:ext uri="{FF2B5EF4-FFF2-40B4-BE49-F238E27FC236}">
                    <a16:creationId xmlns:a16="http://schemas.microsoft.com/office/drawing/2014/main" id="{F671D0B5-B38E-B44F-9D5C-2AA560D99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0" name="Freeform 924">
              <a:extLst>
                <a:ext uri="{FF2B5EF4-FFF2-40B4-BE49-F238E27FC236}">
                  <a16:creationId xmlns:a16="http://schemas.microsoft.com/office/drawing/2014/main" id="{292956A8-2199-4048-B7B8-7C45362C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1" name="Group 925">
              <a:extLst>
                <a:ext uri="{FF2B5EF4-FFF2-40B4-BE49-F238E27FC236}">
                  <a16:creationId xmlns:a16="http://schemas.microsoft.com/office/drawing/2014/main" id="{E45774CD-309C-6746-8CA2-C8E2954C0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3" name="AutoShape 926">
                <a:extLst>
                  <a:ext uri="{FF2B5EF4-FFF2-40B4-BE49-F238E27FC236}">
                    <a16:creationId xmlns:a16="http://schemas.microsoft.com/office/drawing/2014/main" id="{4DEEB4DD-65E7-014B-BB2E-9EA93510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4" name="AutoShape 927">
                <a:extLst>
                  <a:ext uri="{FF2B5EF4-FFF2-40B4-BE49-F238E27FC236}">
                    <a16:creationId xmlns:a16="http://schemas.microsoft.com/office/drawing/2014/main" id="{4164F4EA-93E5-B848-B621-096B1805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2" name="Rectangle 928">
              <a:extLst>
                <a:ext uri="{FF2B5EF4-FFF2-40B4-BE49-F238E27FC236}">
                  <a16:creationId xmlns:a16="http://schemas.microsoft.com/office/drawing/2014/main" id="{623F71FE-9495-7741-A589-4007BE1B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3" name="Freeform 929">
              <a:extLst>
                <a:ext uri="{FF2B5EF4-FFF2-40B4-BE49-F238E27FC236}">
                  <a16:creationId xmlns:a16="http://schemas.microsoft.com/office/drawing/2014/main" id="{3F984522-E215-C74D-B800-AB179C322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930">
              <a:extLst>
                <a:ext uri="{FF2B5EF4-FFF2-40B4-BE49-F238E27FC236}">
                  <a16:creationId xmlns:a16="http://schemas.microsoft.com/office/drawing/2014/main" id="{B71E17A8-74F3-A04D-82B5-B32F45768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5" name="Oval 931">
              <a:extLst>
                <a:ext uri="{FF2B5EF4-FFF2-40B4-BE49-F238E27FC236}">
                  <a16:creationId xmlns:a16="http://schemas.microsoft.com/office/drawing/2014/main" id="{5BD90E6E-B60B-F84C-AB54-A5D0F713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6" name="Freeform 932">
              <a:extLst>
                <a:ext uri="{FF2B5EF4-FFF2-40B4-BE49-F238E27FC236}">
                  <a16:creationId xmlns:a16="http://schemas.microsoft.com/office/drawing/2014/main" id="{9409C943-633C-7846-BAD8-509431CF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AutoShape 933">
              <a:extLst>
                <a:ext uri="{FF2B5EF4-FFF2-40B4-BE49-F238E27FC236}">
                  <a16:creationId xmlns:a16="http://schemas.microsoft.com/office/drawing/2014/main" id="{06AAEACB-FA50-DF42-AF71-D24F9DE3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8" name="AutoShape 934">
              <a:extLst>
                <a:ext uri="{FF2B5EF4-FFF2-40B4-BE49-F238E27FC236}">
                  <a16:creationId xmlns:a16="http://schemas.microsoft.com/office/drawing/2014/main" id="{9A7FF494-1806-5247-BDF2-DBCEF0F5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9" name="Oval 935">
              <a:extLst>
                <a:ext uri="{FF2B5EF4-FFF2-40B4-BE49-F238E27FC236}">
                  <a16:creationId xmlns:a16="http://schemas.microsoft.com/office/drawing/2014/main" id="{C9A99CB9-2342-7044-A0E8-6BBF5D01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0" name="Oval 936">
              <a:extLst>
                <a:ext uri="{FF2B5EF4-FFF2-40B4-BE49-F238E27FC236}">
                  <a16:creationId xmlns:a16="http://schemas.microsoft.com/office/drawing/2014/main" id="{D1C9B5AF-2180-A14C-AE64-232AC1A3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1" name="Oval 937">
              <a:extLst>
                <a:ext uri="{FF2B5EF4-FFF2-40B4-BE49-F238E27FC236}">
                  <a16:creationId xmlns:a16="http://schemas.microsoft.com/office/drawing/2014/main" id="{C15B365E-1D8D-634C-AF7D-21D3D047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2" name="Rectangle 938">
              <a:extLst>
                <a:ext uri="{FF2B5EF4-FFF2-40B4-BE49-F238E27FC236}">
                  <a16:creationId xmlns:a16="http://schemas.microsoft.com/office/drawing/2014/main" id="{7D172744-E7EB-B44E-AA5F-A053F8A0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91" name="Group 906">
            <a:extLst>
              <a:ext uri="{FF2B5EF4-FFF2-40B4-BE49-F238E27FC236}">
                <a16:creationId xmlns:a16="http://schemas.microsoft.com/office/drawing/2014/main" id="{26E18867-89FC-D144-A938-81B533C5B8D2}"/>
              </a:ext>
            </a:extLst>
          </p:cNvPr>
          <p:cNvGrpSpPr>
            <a:grpSpLocks/>
          </p:cNvGrpSpPr>
          <p:nvPr/>
        </p:nvGrpSpPr>
        <p:grpSpPr bwMode="auto">
          <a:xfrm>
            <a:off x="6618676" y="4332443"/>
            <a:ext cx="222250" cy="466725"/>
            <a:chOff x="4140" y="429"/>
            <a:chExt cx="1425" cy="2396"/>
          </a:xfrm>
        </p:grpSpPr>
        <p:sp>
          <p:nvSpPr>
            <p:cNvPr id="592" name="Freeform 907">
              <a:extLst>
                <a:ext uri="{FF2B5EF4-FFF2-40B4-BE49-F238E27FC236}">
                  <a16:creationId xmlns:a16="http://schemas.microsoft.com/office/drawing/2014/main" id="{CCA50AC4-4087-6B4E-9C13-88FAB058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3" name="Rectangle 908">
              <a:extLst>
                <a:ext uri="{FF2B5EF4-FFF2-40B4-BE49-F238E27FC236}">
                  <a16:creationId xmlns:a16="http://schemas.microsoft.com/office/drawing/2014/main" id="{A6085E1E-2F0D-204D-A9B4-E5CD3B6B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4" name="Freeform 909">
              <a:extLst>
                <a:ext uri="{FF2B5EF4-FFF2-40B4-BE49-F238E27FC236}">
                  <a16:creationId xmlns:a16="http://schemas.microsoft.com/office/drawing/2014/main" id="{1DD8D971-6A24-7140-9B94-8B8281A6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5" name="Freeform 910">
              <a:extLst>
                <a:ext uri="{FF2B5EF4-FFF2-40B4-BE49-F238E27FC236}">
                  <a16:creationId xmlns:a16="http://schemas.microsoft.com/office/drawing/2014/main" id="{5CC9B8E8-073C-ED4C-AFFA-509545F8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6" name="Rectangle 911">
              <a:extLst>
                <a:ext uri="{FF2B5EF4-FFF2-40B4-BE49-F238E27FC236}">
                  <a16:creationId xmlns:a16="http://schemas.microsoft.com/office/drawing/2014/main" id="{187749E6-8314-2C4F-945E-C2BD56CC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7" name="Group 912">
              <a:extLst>
                <a:ext uri="{FF2B5EF4-FFF2-40B4-BE49-F238E27FC236}">
                  <a16:creationId xmlns:a16="http://schemas.microsoft.com/office/drawing/2014/main" id="{08A1F189-B1B1-4444-A255-401474BA3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2" name="AutoShape 913">
                <a:extLst>
                  <a:ext uri="{FF2B5EF4-FFF2-40B4-BE49-F238E27FC236}">
                    <a16:creationId xmlns:a16="http://schemas.microsoft.com/office/drawing/2014/main" id="{681FEDFE-9898-5242-9CEE-D02FF5955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3" name="AutoShape 914">
                <a:extLst>
                  <a:ext uri="{FF2B5EF4-FFF2-40B4-BE49-F238E27FC236}">
                    <a16:creationId xmlns:a16="http://schemas.microsoft.com/office/drawing/2014/main" id="{68DF9974-2C25-A540-846F-8F319820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98" name="Rectangle 915">
              <a:extLst>
                <a:ext uri="{FF2B5EF4-FFF2-40B4-BE49-F238E27FC236}">
                  <a16:creationId xmlns:a16="http://schemas.microsoft.com/office/drawing/2014/main" id="{8B683635-E856-2A4A-85D3-073D53A9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9" name="Group 916">
              <a:extLst>
                <a:ext uri="{FF2B5EF4-FFF2-40B4-BE49-F238E27FC236}">
                  <a16:creationId xmlns:a16="http://schemas.microsoft.com/office/drawing/2014/main" id="{4A014F80-830E-D346-BF74-4132FAA3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0" name="AutoShape 917">
                <a:extLst>
                  <a:ext uri="{FF2B5EF4-FFF2-40B4-BE49-F238E27FC236}">
                    <a16:creationId xmlns:a16="http://schemas.microsoft.com/office/drawing/2014/main" id="{790F7683-A903-8F4C-8444-82AD06A6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1" name="AutoShape 918">
                <a:extLst>
                  <a:ext uri="{FF2B5EF4-FFF2-40B4-BE49-F238E27FC236}">
                    <a16:creationId xmlns:a16="http://schemas.microsoft.com/office/drawing/2014/main" id="{ADA5F746-351E-444F-8DDF-2EB9267D0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0" name="Rectangle 919">
              <a:extLst>
                <a:ext uri="{FF2B5EF4-FFF2-40B4-BE49-F238E27FC236}">
                  <a16:creationId xmlns:a16="http://schemas.microsoft.com/office/drawing/2014/main" id="{00594460-9087-8B46-840D-949732EC0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1" name="Rectangle 920">
              <a:extLst>
                <a:ext uri="{FF2B5EF4-FFF2-40B4-BE49-F238E27FC236}">
                  <a16:creationId xmlns:a16="http://schemas.microsoft.com/office/drawing/2014/main" id="{C50FE8ED-C701-604B-9663-CC40C21D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02" name="Group 921">
              <a:extLst>
                <a:ext uri="{FF2B5EF4-FFF2-40B4-BE49-F238E27FC236}">
                  <a16:creationId xmlns:a16="http://schemas.microsoft.com/office/drawing/2014/main" id="{45850F9F-EB16-C849-B4AF-67583237C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618" name="AutoShape 922">
                <a:extLst>
                  <a:ext uri="{FF2B5EF4-FFF2-40B4-BE49-F238E27FC236}">
                    <a16:creationId xmlns:a16="http://schemas.microsoft.com/office/drawing/2014/main" id="{BF53B615-AD73-F241-B71D-22B969FD5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9" name="AutoShape 923">
                <a:extLst>
                  <a:ext uri="{FF2B5EF4-FFF2-40B4-BE49-F238E27FC236}">
                    <a16:creationId xmlns:a16="http://schemas.microsoft.com/office/drawing/2014/main" id="{62529766-87A4-2845-8D18-E23E9B725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3" name="Freeform 924">
              <a:extLst>
                <a:ext uri="{FF2B5EF4-FFF2-40B4-BE49-F238E27FC236}">
                  <a16:creationId xmlns:a16="http://schemas.microsoft.com/office/drawing/2014/main" id="{22C2EB3E-4314-2A43-9E8E-4CE1B22D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04" name="Group 925">
              <a:extLst>
                <a:ext uri="{FF2B5EF4-FFF2-40B4-BE49-F238E27FC236}">
                  <a16:creationId xmlns:a16="http://schemas.microsoft.com/office/drawing/2014/main" id="{A12AF23A-0093-4046-8221-61DA64385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" name="AutoShape 926">
                <a:extLst>
                  <a:ext uri="{FF2B5EF4-FFF2-40B4-BE49-F238E27FC236}">
                    <a16:creationId xmlns:a16="http://schemas.microsoft.com/office/drawing/2014/main" id="{0C925E97-C1F5-8F41-A887-BDAAEE23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7" name="AutoShape 927">
                <a:extLst>
                  <a:ext uri="{FF2B5EF4-FFF2-40B4-BE49-F238E27FC236}">
                    <a16:creationId xmlns:a16="http://schemas.microsoft.com/office/drawing/2014/main" id="{BA10549E-858E-5842-A4C3-13B907281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5" name="Rectangle 928">
              <a:extLst>
                <a:ext uri="{FF2B5EF4-FFF2-40B4-BE49-F238E27FC236}">
                  <a16:creationId xmlns:a16="http://schemas.microsoft.com/office/drawing/2014/main" id="{E4A749CF-8948-A646-AE91-B7E32E28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6" name="Freeform 929">
              <a:extLst>
                <a:ext uri="{FF2B5EF4-FFF2-40B4-BE49-F238E27FC236}">
                  <a16:creationId xmlns:a16="http://schemas.microsoft.com/office/drawing/2014/main" id="{8E8C4DD3-9F6D-B247-B56B-819E70E2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7" name="Freeform 930">
              <a:extLst>
                <a:ext uri="{FF2B5EF4-FFF2-40B4-BE49-F238E27FC236}">
                  <a16:creationId xmlns:a16="http://schemas.microsoft.com/office/drawing/2014/main" id="{C501E95D-F511-8041-A020-B32C1A744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Oval 931">
              <a:extLst>
                <a:ext uri="{FF2B5EF4-FFF2-40B4-BE49-F238E27FC236}">
                  <a16:creationId xmlns:a16="http://schemas.microsoft.com/office/drawing/2014/main" id="{23ED392E-F401-9F43-A5ED-DD8E4D5BA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9" name="Freeform 932">
              <a:extLst>
                <a:ext uri="{FF2B5EF4-FFF2-40B4-BE49-F238E27FC236}">
                  <a16:creationId xmlns:a16="http://schemas.microsoft.com/office/drawing/2014/main" id="{7107C071-7453-FA40-A2F0-296C388A6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AutoShape 933">
              <a:extLst>
                <a:ext uri="{FF2B5EF4-FFF2-40B4-BE49-F238E27FC236}">
                  <a16:creationId xmlns:a16="http://schemas.microsoft.com/office/drawing/2014/main" id="{92260B99-9364-1C40-92B7-D3E3014C9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1" name="AutoShape 934">
              <a:extLst>
                <a:ext uri="{FF2B5EF4-FFF2-40B4-BE49-F238E27FC236}">
                  <a16:creationId xmlns:a16="http://schemas.microsoft.com/office/drawing/2014/main" id="{102AC217-89AF-3B4A-986A-15028D66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2" name="Oval 935">
              <a:extLst>
                <a:ext uri="{FF2B5EF4-FFF2-40B4-BE49-F238E27FC236}">
                  <a16:creationId xmlns:a16="http://schemas.microsoft.com/office/drawing/2014/main" id="{E8633940-89B2-004E-B2A2-707E0D5B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3" name="Oval 936">
              <a:extLst>
                <a:ext uri="{FF2B5EF4-FFF2-40B4-BE49-F238E27FC236}">
                  <a16:creationId xmlns:a16="http://schemas.microsoft.com/office/drawing/2014/main" id="{EEF8DD8B-3B13-2043-A049-A1B03D159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4" name="Oval 937">
              <a:extLst>
                <a:ext uri="{FF2B5EF4-FFF2-40B4-BE49-F238E27FC236}">
                  <a16:creationId xmlns:a16="http://schemas.microsoft.com/office/drawing/2014/main" id="{BD6A0A2F-E07D-444D-AA0B-E49A62FF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5" name="Rectangle 938">
              <a:extLst>
                <a:ext uri="{FF2B5EF4-FFF2-40B4-BE49-F238E27FC236}">
                  <a16:creationId xmlns:a16="http://schemas.microsoft.com/office/drawing/2014/main" id="{7811BDFD-C2EE-5D44-BD5A-ED7472C1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24" name="Oval 382">
            <a:extLst>
              <a:ext uri="{FF2B5EF4-FFF2-40B4-BE49-F238E27FC236}">
                <a16:creationId xmlns:a16="http://schemas.microsoft.com/office/drawing/2014/main" id="{21E093E6-5065-F84B-BE2F-1ED29BCC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76" y="3406930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5" name="Oval 383">
            <a:extLst>
              <a:ext uri="{FF2B5EF4-FFF2-40B4-BE49-F238E27FC236}">
                <a16:creationId xmlns:a16="http://schemas.microsoft.com/office/drawing/2014/main" id="{93AC4FFD-14D6-1645-8847-CB1B8EDF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663" y="3291043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6" name="Line 387">
            <a:extLst>
              <a:ext uri="{FF2B5EF4-FFF2-40B4-BE49-F238E27FC236}">
                <a16:creationId xmlns:a16="http://schemas.microsoft.com/office/drawing/2014/main" id="{7E74B0D8-2F01-DA41-A313-335720178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2026" y="3502180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27" name="Line 388">
            <a:extLst>
              <a:ext uri="{FF2B5EF4-FFF2-40B4-BE49-F238E27FC236}">
                <a16:creationId xmlns:a16="http://schemas.microsoft.com/office/drawing/2014/main" id="{64C0FA66-EFC3-A344-9E6B-BB6C68C9C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2001" y="3606955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717F760-8065-514E-874A-1AF34DD49B80}"/>
              </a:ext>
            </a:extLst>
          </p:cNvPr>
          <p:cNvGrpSpPr/>
          <p:nvPr/>
        </p:nvGrpSpPr>
        <p:grpSpPr>
          <a:xfrm>
            <a:off x="5892827" y="3212890"/>
            <a:ext cx="754294" cy="393599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1BDABD8F-C081-0442-AE0A-7D2C037317A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AD45A22D-2079-294E-A153-F7624B8032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5D21B9A-4558-6C48-9CCF-4E1B133F5D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9E8F67F0-25A1-F64C-AF5A-006EBAEDF32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D07426EC-6F4A-1E43-B208-CB7958165C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A7CD1D49-7431-114F-892D-9EBA0C2758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8C0BB3B0-94E4-FC4A-8D8C-88521C5332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CFABD177-673D-6B4C-9AB5-C979F9014699}"/>
              </a:ext>
            </a:extLst>
          </p:cNvPr>
          <p:cNvGrpSpPr/>
          <p:nvPr/>
        </p:nvGrpSpPr>
        <p:grpSpPr>
          <a:xfrm>
            <a:off x="2889389" y="2833453"/>
            <a:ext cx="693067" cy="304790"/>
            <a:chOff x="3668110" y="2448910"/>
            <a:chExt cx="3794234" cy="2165130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D6E56E9-0766-DE4E-85B7-1650333549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18A8CD1A-9871-2F4A-BC47-345850EB5DF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53FC3F92-0FD1-A04A-B0F4-D6DB36C813E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101149F6-F49E-D042-A4D2-BF8BC9B2BFB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786C264F-4F29-7A40-83E3-1D1DF6EF102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E49C1C09-FC6C-8042-BD81-3D13F934B10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1E7C2D40-BD14-4846-93F3-4365063A379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DCF8D2C6-8D3F-4046-B504-AB8C4FD17DF7}"/>
              </a:ext>
            </a:extLst>
          </p:cNvPr>
          <p:cNvGrpSpPr/>
          <p:nvPr/>
        </p:nvGrpSpPr>
        <p:grpSpPr>
          <a:xfrm>
            <a:off x="3652490" y="3210326"/>
            <a:ext cx="693067" cy="304790"/>
            <a:chOff x="3668110" y="2448910"/>
            <a:chExt cx="3794234" cy="2165130"/>
          </a:xfrm>
        </p:grpSpPr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BBF7C9EB-8868-8947-BEE5-FD162AEFA2E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8EA85BF9-1325-8648-866C-944E981AB1A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CE6D8D5-34DC-6D44-AE76-7EF9A842EE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54B1B681-6D38-5047-8A1D-DF97DF2521B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DF661D0E-551E-BB43-8606-F2F6505F962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20DB31E0-2276-8B46-9896-A4D5DABCCA1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D55117DA-2CE5-854F-806F-41DC8CCABA2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0" name="Group 199">
            <a:extLst>
              <a:ext uri="{FF2B5EF4-FFF2-40B4-BE49-F238E27FC236}">
                <a16:creationId xmlns:a16="http://schemas.microsoft.com/office/drawing/2014/main" id="{77DD1B2C-F861-EB49-A885-52001424261D}"/>
              </a:ext>
            </a:extLst>
          </p:cNvPr>
          <p:cNvGrpSpPr>
            <a:grpSpLocks/>
          </p:cNvGrpSpPr>
          <p:nvPr/>
        </p:nvGrpSpPr>
        <p:grpSpPr bwMode="auto">
          <a:xfrm>
            <a:off x="6134488" y="2695730"/>
            <a:ext cx="261938" cy="866775"/>
            <a:chOff x="2550" y="2912"/>
            <a:chExt cx="278" cy="690"/>
          </a:xfrm>
        </p:grpSpPr>
        <p:sp>
          <p:nvSpPr>
            <p:cNvPr id="321" name="Freeform 200">
              <a:extLst>
                <a:ext uri="{FF2B5EF4-FFF2-40B4-BE49-F238E27FC236}">
                  <a16:creationId xmlns:a16="http://schemas.microsoft.com/office/drawing/2014/main" id="{9C2BE397-1D42-6744-9CCF-874F4577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Rectangle 201">
              <a:extLst>
                <a:ext uri="{FF2B5EF4-FFF2-40B4-BE49-F238E27FC236}">
                  <a16:creationId xmlns:a16="http://schemas.microsoft.com/office/drawing/2014/main" id="{13E00425-4B66-AB4D-8A2D-6085B261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Freeform 202">
              <a:extLst>
                <a:ext uri="{FF2B5EF4-FFF2-40B4-BE49-F238E27FC236}">
                  <a16:creationId xmlns:a16="http://schemas.microsoft.com/office/drawing/2014/main" id="{DD954F50-72C1-B049-BB60-2351C9AA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4" name="Rectangle 203">
              <a:extLst>
                <a:ext uri="{FF2B5EF4-FFF2-40B4-BE49-F238E27FC236}">
                  <a16:creationId xmlns:a16="http://schemas.microsoft.com/office/drawing/2014/main" id="{22A08009-1999-8340-B34D-00847501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Rectangle 204">
              <a:extLst>
                <a:ext uri="{FF2B5EF4-FFF2-40B4-BE49-F238E27FC236}">
                  <a16:creationId xmlns:a16="http://schemas.microsoft.com/office/drawing/2014/main" id="{ECE2ED94-1F43-7E4E-98C4-32694BA6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6" name="Rectangle 205">
              <a:extLst>
                <a:ext uri="{FF2B5EF4-FFF2-40B4-BE49-F238E27FC236}">
                  <a16:creationId xmlns:a16="http://schemas.microsoft.com/office/drawing/2014/main" id="{0C426D68-6312-CF42-8A71-030756B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7" name="Rectangle 206">
              <a:extLst>
                <a:ext uri="{FF2B5EF4-FFF2-40B4-BE49-F238E27FC236}">
                  <a16:creationId xmlns:a16="http://schemas.microsoft.com/office/drawing/2014/main" id="{AF557D8C-82DA-D149-9D2A-E95F8FD6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8" name="Rectangle 207">
              <a:extLst>
                <a:ext uri="{FF2B5EF4-FFF2-40B4-BE49-F238E27FC236}">
                  <a16:creationId xmlns:a16="http://schemas.microsoft.com/office/drawing/2014/main" id="{49E9EC6D-3891-B04D-B683-B10CA171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9" name="Rectangle 208">
              <a:extLst>
                <a:ext uri="{FF2B5EF4-FFF2-40B4-BE49-F238E27FC236}">
                  <a16:creationId xmlns:a16="http://schemas.microsoft.com/office/drawing/2014/main" id="{414370E7-0147-7A4B-983F-ECD22A63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Rectangle 209">
              <a:extLst>
                <a:ext uri="{FF2B5EF4-FFF2-40B4-BE49-F238E27FC236}">
                  <a16:creationId xmlns:a16="http://schemas.microsoft.com/office/drawing/2014/main" id="{BB3E0C9E-4796-634F-A868-3413FD7E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210">
              <a:extLst>
                <a:ext uri="{FF2B5EF4-FFF2-40B4-BE49-F238E27FC236}">
                  <a16:creationId xmlns:a16="http://schemas.microsoft.com/office/drawing/2014/main" id="{99857040-A010-9E45-8595-89BA0DF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211">
              <a:extLst>
                <a:ext uri="{FF2B5EF4-FFF2-40B4-BE49-F238E27FC236}">
                  <a16:creationId xmlns:a16="http://schemas.microsoft.com/office/drawing/2014/main" id="{7C4ED204-CC28-344A-A5F2-88193FC1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Rectangle 212">
              <a:extLst>
                <a:ext uri="{FF2B5EF4-FFF2-40B4-BE49-F238E27FC236}">
                  <a16:creationId xmlns:a16="http://schemas.microsoft.com/office/drawing/2014/main" id="{A5F57FC6-093E-DD45-BB03-33A8476D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4" name="Rectangle 213">
              <a:extLst>
                <a:ext uri="{FF2B5EF4-FFF2-40B4-BE49-F238E27FC236}">
                  <a16:creationId xmlns:a16="http://schemas.microsoft.com/office/drawing/2014/main" id="{928FED6B-7B20-1F45-BAEF-EE8CDE8DE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5" name="Rectangle 214">
              <a:extLst>
                <a:ext uri="{FF2B5EF4-FFF2-40B4-BE49-F238E27FC236}">
                  <a16:creationId xmlns:a16="http://schemas.microsoft.com/office/drawing/2014/main" id="{1C0D14D0-7702-1D48-AE40-385680B5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Rectangle 215">
              <a:extLst>
                <a:ext uri="{FF2B5EF4-FFF2-40B4-BE49-F238E27FC236}">
                  <a16:creationId xmlns:a16="http://schemas.microsoft.com/office/drawing/2014/main" id="{4D602AFA-AD3B-A84B-B623-F2A58374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7" name="Rectangle 216">
              <a:extLst>
                <a:ext uri="{FF2B5EF4-FFF2-40B4-BE49-F238E27FC236}">
                  <a16:creationId xmlns:a16="http://schemas.microsoft.com/office/drawing/2014/main" id="{36BF4237-7739-FB4E-9530-F0C0C189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" name="Rectangle 217">
              <a:extLst>
                <a:ext uri="{FF2B5EF4-FFF2-40B4-BE49-F238E27FC236}">
                  <a16:creationId xmlns:a16="http://schemas.microsoft.com/office/drawing/2014/main" id="{5E1990E0-8793-C64F-A239-BD2338D6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Rectangle 218">
              <a:extLst>
                <a:ext uri="{FF2B5EF4-FFF2-40B4-BE49-F238E27FC236}">
                  <a16:creationId xmlns:a16="http://schemas.microsoft.com/office/drawing/2014/main" id="{AB4D9D48-388B-7746-814B-FF52A69F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0" name="Rectangle 219">
              <a:extLst>
                <a:ext uri="{FF2B5EF4-FFF2-40B4-BE49-F238E27FC236}">
                  <a16:creationId xmlns:a16="http://schemas.microsoft.com/office/drawing/2014/main" id="{F0F8C3F6-0BE5-3047-99FB-E099E373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1" name="Rectangle 220">
              <a:extLst>
                <a:ext uri="{FF2B5EF4-FFF2-40B4-BE49-F238E27FC236}">
                  <a16:creationId xmlns:a16="http://schemas.microsoft.com/office/drawing/2014/main" id="{9C82735E-2ACF-BB4A-96A3-ED1256F5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221">
              <a:extLst>
                <a:ext uri="{FF2B5EF4-FFF2-40B4-BE49-F238E27FC236}">
                  <a16:creationId xmlns:a16="http://schemas.microsoft.com/office/drawing/2014/main" id="{F0072BBE-D542-C743-8EEC-AFE9D0DC2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222">
              <a:extLst>
                <a:ext uri="{FF2B5EF4-FFF2-40B4-BE49-F238E27FC236}">
                  <a16:creationId xmlns:a16="http://schemas.microsoft.com/office/drawing/2014/main" id="{E5F25948-6CEA-584E-8A39-45FCCA1E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4" name="Rectangle 223">
              <a:extLst>
                <a:ext uri="{FF2B5EF4-FFF2-40B4-BE49-F238E27FC236}">
                  <a16:creationId xmlns:a16="http://schemas.microsoft.com/office/drawing/2014/main" id="{B6E77972-935E-9C46-B7D6-7037ED2D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5" name="Rectangle 224">
              <a:extLst>
                <a:ext uri="{FF2B5EF4-FFF2-40B4-BE49-F238E27FC236}">
                  <a16:creationId xmlns:a16="http://schemas.microsoft.com/office/drawing/2014/main" id="{49B027D0-D0F8-8E4A-9F98-51B2CBF4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Rectangle 225">
              <a:extLst>
                <a:ext uri="{FF2B5EF4-FFF2-40B4-BE49-F238E27FC236}">
                  <a16:creationId xmlns:a16="http://schemas.microsoft.com/office/drawing/2014/main" id="{0B68744C-7857-AC40-8CB2-78C47DB6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226">
              <a:extLst>
                <a:ext uri="{FF2B5EF4-FFF2-40B4-BE49-F238E27FC236}">
                  <a16:creationId xmlns:a16="http://schemas.microsoft.com/office/drawing/2014/main" id="{FD31AF55-6DF9-074D-8BC7-20A8C02A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227">
              <a:extLst>
                <a:ext uri="{FF2B5EF4-FFF2-40B4-BE49-F238E27FC236}">
                  <a16:creationId xmlns:a16="http://schemas.microsoft.com/office/drawing/2014/main" id="{917E9FE8-E010-5F4C-BACF-AD181732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Rectangle 228">
              <a:extLst>
                <a:ext uri="{FF2B5EF4-FFF2-40B4-BE49-F238E27FC236}">
                  <a16:creationId xmlns:a16="http://schemas.microsoft.com/office/drawing/2014/main" id="{053A8849-8D60-7E4A-ACB7-B5B71CE8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229">
              <a:extLst>
                <a:ext uri="{FF2B5EF4-FFF2-40B4-BE49-F238E27FC236}">
                  <a16:creationId xmlns:a16="http://schemas.microsoft.com/office/drawing/2014/main" id="{A6C6AC0F-595A-E34F-9783-24F0E4D6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Rectangle 230">
              <a:extLst>
                <a:ext uri="{FF2B5EF4-FFF2-40B4-BE49-F238E27FC236}">
                  <a16:creationId xmlns:a16="http://schemas.microsoft.com/office/drawing/2014/main" id="{A159D670-6731-9948-AF53-4AAD8ACE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2" name="Rectangle 231">
              <a:extLst>
                <a:ext uri="{FF2B5EF4-FFF2-40B4-BE49-F238E27FC236}">
                  <a16:creationId xmlns:a16="http://schemas.microsoft.com/office/drawing/2014/main" id="{3402133F-3EEE-7A49-A6F2-59517A55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Rectangle 232">
              <a:extLst>
                <a:ext uri="{FF2B5EF4-FFF2-40B4-BE49-F238E27FC236}">
                  <a16:creationId xmlns:a16="http://schemas.microsoft.com/office/drawing/2014/main" id="{BA1A55D1-28D5-994F-AD37-6FEFF74E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4" name="Rectangle 233">
              <a:extLst>
                <a:ext uri="{FF2B5EF4-FFF2-40B4-BE49-F238E27FC236}">
                  <a16:creationId xmlns:a16="http://schemas.microsoft.com/office/drawing/2014/main" id="{DE818C8C-E93D-8C4E-927B-BD91FFF8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234">
              <a:extLst>
                <a:ext uri="{FF2B5EF4-FFF2-40B4-BE49-F238E27FC236}">
                  <a16:creationId xmlns:a16="http://schemas.microsoft.com/office/drawing/2014/main" id="{A8430D00-D44C-7142-B812-B0429DC5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6" name="Rectangle 235">
              <a:extLst>
                <a:ext uri="{FF2B5EF4-FFF2-40B4-BE49-F238E27FC236}">
                  <a16:creationId xmlns:a16="http://schemas.microsoft.com/office/drawing/2014/main" id="{A3A35DC8-2EE7-9343-AB03-9F31292F1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7" name="Rectangle 236">
              <a:extLst>
                <a:ext uri="{FF2B5EF4-FFF2-40B4-BE49-F238E27FC236}">
                  <a16:creationId xmlns:a16="http://schemas.microsoft.com/office/drawing/2014/main" id="{C8EF365B-36B9-7B4B-AE17-9CC4442B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237">
              <a:extLst>
                <a:ext uri="{FF2B5EF4-FFF2-40B4-BE49-F238E27FC236}">
                  <a16:creationId xmlns:a16="http://schemas.microsoft.com/office/drawing/2014/main" id="{5449785B-39F3-6C4A-81BE-28A35D90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Freeform 238">
              <a:extLst>
                <a:ext uri="{FF2B5EF4-FFF2-40B4-BE49-F238E27FC236}">
                  <a16:creationId xmlns:a16="http://schemas.microsoft.com/office/drawing/2014/main" id="{54CD4EB9-123B-0D49-AE0A-510F2D448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239">
              <a:extLst>
                <a:ext uri="{FF2B5EF4-FFF2-40B4-BE49-F238E27FC236}">
                  <a16:creationId xmlns:a16="http://schemas.microsoft.com/office/drawing/2014/main" id="{15958C4D-198A-C24A-B450-15AEA3A0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240">
              <a:extLst>
                <a:ext uri="{FF2B5EF4-FFF2-40B4-BE49-F238E27FC236}">
                  <a16:creationId xmlns:a16="http://schemas.microsoft.com/office/drawing/2014/main" id="{43C0C9CE-8E2E-BB46-8248-6A60CF27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241">
              <a:extLst>
                <a:ext uri="{FF2B5EF4-FFF2-40B4-BE49-F238E27FC236}">
                  <a16:creationId xmlns:a16="http://schemas.microsoft.com/office/drawing/2014/main" id="{6C9A2AAD-ADF5-5D4D-AF7F-0556B66C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242">
              <a:extLst>
                <a:ext uri="{FF2B5EF4-FFF2-40B4-BE49-F238E27FC236}">
                  <a16:creationId xmlns:a16="http://schemas.microsoft.com/office/drawing/2014/main" id="{52699FEB-7547-4C4C-ADFD-16A2EAB3E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Freeform 243">
              <a:extLst>
                <a:ext uri="{FF2B5EF4-FFF2-40B4-BE49-F238E27FC236}">
                  <a16:creationId xmlns:a16="http://schemas.microsoft.com/office/drawing/2014/main" id="{1AD32120-0503-4445-958F-97B59606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Freeform 244">
              <a:extLst>
                <a:ext uri="{FF2B5EF4-FFF2-40B4-BE49-F238E27FC236}">
                  <a16:creationId xmlns:a16="http://schemas.microsoft.com/office/drawing/2014/main" id="{98325D1D-970E-A947-A89A-005230AF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Freeform 245">
              <a:extLst>
                <a:ext uri="{FF2B5EF4-FFF2-40B4-BE49-F238E27FC236}">
                  <a16:creationId xmlns:a16="http://schemas.microsoft.com/office/drawing/2014/main" id="{F9FA6144-2132-7649-9F9E-F0CAE70B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Freeform 246">
              <a:extLst>
                <a:ext uri="{FF2B5EF4-FFF2-40B4-BE49-F238E27FC236}">
                  <a16:creationId xmlns:a16="http://schemas.microsoft.com/office/drawing/2014/main" id="{2135AEC4-9347-D647-A215-FB98DA02D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Freeform 247">
              <a:extLst>
                <a:ext uri="{FF2B5EF4-FFF2-40B4-BE49-F238E27FC236}">
                  <a16:creationId xmlns:a16="http://schemas.microsoft.com/office/drawing/2014/main" id="{1687C3C4-6F4F-504E-A87C-1C3CC27D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Freeform 248">
              <a:extLst>
                <a:ext uri="{FF2B5EF4-FFF2-40B4-BE49-F238E27FC236}">
                  <a16:creationId xmlns:a16="http://schemas.microsoft.com/office/drawing/2014/main" id="{1239B350-0D86-F44B-81F9-0972D41E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Freeform 249">
              <a:extLst>
                <a:ext uri="{FF2B5EF4-FFF2-40B4-BE49-F238E27FC236}">
                  <a16:creationId xmlns:a16="http://schemas.microsoft.com/office/drawing/2014/main" id="{2B4D852C-5B91-934E-A252-DB80B2B50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1" name="Freeform 250">
              <a:extLst>
                <a:ext uri="{FF2B5EF4-FFF2-40B4-BE49-F238E27FC236}">
                  <a16:creationId xmlns:a16="http://schemas.microsoft.com/office/drawing/2014/main" id="{DA400ADD-E173-A848-A1A2-3688D5DB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2" name="Freeform 251">
              <a:extLst>
                <a:ext uri="{FF2B5EF4-FFF2-40B4-BE49-F238E27FC236}">
                  <a16:creationId xmlns:a16="http://schemas.microsoft.com/office/drawing/2014/main" id="{462FD6CF-3111-ED47-873A-AA1CC895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3" name="Freeform 252">
              <a:extLst>
                <a:ext uri="{FF2B5EF4-FFF2-40B4-BE49-F238E27FC236}">
                  <a16:creationId xmlns:a16="http://schemas.microsoft.com/office/drawing/2014/main" id="{141D5024-01B5-D446-9832-EE3824A4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4" name="Freeform 253">
              <a:extLst>
                <a:ext uri="{FF2B5EF4-FFF2-40B4-BE49-F238E27FC236}">
                  <a16:creationId xmlns:a16="http://schemas.microsoft.com/office/drawing/2014/main" id="{C9FDDB7E-EC81-734B-AAE8-E8BC501DA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Freeform 254">
              <a:extLst>
                <a:ext uri="{FF2B5EF4-FFF2-40B4-BE49-F238E27FC236}">
                  <a16:creationId xmlns:a16="http://schemas.microsoft.com/office/drawing/2014/main" id="{EE78C015-9D53-934A-A8AA-1799602C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Freeform 255">
              <a:extLst>
                <a:ext uri="{FF2B5EF4-FFF2-40B4-BE49-F238E27FC236}">
                  <a16:creationId xmlns:a16="http://schemas.microsoft.com/office/drawing/2014/main" id="{98B6CFF0-F74F-A04B-982F-0F5038340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Freeform 256">
              <a:extLst>
                <a:ext uri="{FF2B5EF4-FFF2-40B4-BE49-F238E27FC236}">
                  <a16:creationId xmlns:a16="http://schemas.microsoft.com/office/drawing/2014/main" id="{325F1CF8-EE91-7B42-9AD8-9E2BC8D24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Freeform 257">
              <a:extLst>
                <a:ext uri="{FF2B5EF4-FFF2-40B4-BE49-F238E27FC236}">
                  <a16:creationId xmlns:a16="http://schemas.microsoft.com/office/drawing/2014/main" id="{56566770-D173-264D-8B1F-A28429AF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Freeform 258">
              <a:extLst>
                <a:ext uri="{FF2B5EF4-FFF2-40B4-BE49-F238E27FC236}">
                  <a16:creationId xmlns:a16="http://schemas.microsoft.com/office/drawing/2014/main" id="{136E3E0B-B943-3B4E-BF71-617F8B60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Freeform 259">
              <a:extLst>
                <a:ext uri="{FF2B5EF4-FFF2-40B4-BE49-F238E27FC236}">
                  <a16:creationId xmlns:a16="http://schemas.microsoft.com/office/drawing/2014/main" id="{B3DE84E5-5FC7-4F4F-A266-4E8D25BB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Freeform 260">
              <a:extLst>
                <a:ext uri="{FF2B5EF4-FFF2-40B4-BE49-F238E27FC236}">
                  <a16:creationId xmlns:a16="http://schemas.microsoft.com/office/drawing/2014/main" id="{84FF6E18-86F6-284B-9F1D-F1A0E82A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Freeform 261">
              <a:extLst>
                <a:ext uri="{FF2B5EF4-FFF2-40B4-BE49-F238E27FC236}">
                  <a16:creationId xmlns:a16="http://schemas.microsoft.com/office/drawing/2014/main" id="{68EBC952-5F12-2B44-AE11-8ADAA521D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Freeform 262">
              <a:extLst>
                <a:ext uri="{FF2B5EF4-FFF2-40B4-BE49-F238E27FC236}">
                  <a16:creationId xmlns:a16="http://schemas.microsoft.com/office/drawing/2014/main" id="{48E6CA50-677F-6445-A4A2-39152C06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4" name="Freeform 263">
              <a:extLst>
                <a:ext uri="{FF2B5EF4-FFF2-40B4-BE49-F238E27FC236}">
                  <a16:creationId xmlns:a16="http://schemas.microsoft.com/office/drawing/2014/main" id="{FE1EA7A8-D5A5-FA4F-AB0A-8F75BBEDC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Freeform 264">
              <a:extLst>
                <a:ext uri="{FF2B5EF4-FFF2-40B4-BE49-F238E27FC236}">
                  <a16:creationId xmlns:a16="http://schemas.microsoft.com/office/drawing/2014/main" id="{F1A664DE-A3DF-3848-8C3C-FFBEE10BF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6" name="Freeform 265">
              <a:extLst>
                <a:ext uri="{FF2B5EF4-FFF2-40B4-BE49-F238E27FC236}">
                  <a16:creationId xmlns:a16="http://schemas.microsoft.com/office/drawing/2014/main" id="{367AAFAB-6F01-D443-B7E6-96A995963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7" name="Freeform 266">
              <a:extLst>
                <a:ext uri="{FF2B5EF4-FFF2-40B4-BE49-F238E27FC236}">
                  <a16:creationId xmlns:a16="http://schemas.microsoft.com/office/drawing/2014/main" id="{07D90341-52A6-2842-ACB4-187B791A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Freeform 267">
              <a:extLst>
                <a:ext uri="{FF2B5EF4-FFF2-40B4-BE49-F238E27FC236}">
                  <a16:creationId xmlns:a16="http://schemas.microsoft.com/office/drawing/2014/main" id="{7E1B3C39-6DA1-7848-A179-6FD72813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Freeform 268">
              <a:extLst>
                <a:ext uri="{FF2B5EF4-FFF2-40B4-BE49-F238E27FC236}">
                  <a16:creationId xmlns:a16="http://schemas.microsoft.com/office/drawing/2014/main" id="{08299D0A-A184-A346-8D45-16885673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Freeform 269">
              <a:extLst>
                <a:ext uri="{FF2B5EF4-FFF2-40B4-BE49-F238E27FC236}">
                  <a16:creationId xmlns:a16="http://schemas.microsoft.com/office/drawing/2014/main" id="{57513341-BF26-9E44-A78C-A5503618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1" name="Freeform 270">
              <a:extLst>
                <a:ext uri="{FF2B5EF4-FFF2-40B4-BE49-F238E27FC236}">
                  <a16:creationId xmlns:a16="http://schemas.microsoft.com/office/drawing/2014/main" id="{B4523480-ACA7-B148-8ED0-27F5E0BD0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2" name="Freeform 271">
              <a:extLst>
                <a:ext uri="{FF2B5EF4-FFF2-40B4-BE49-F238E27FC236}">
                  <a16:creationId xmlns:a16="http://schemas.microsoft.com/office/drawing/2014/main" id="{9EE26B64-9DD2-2F4C-847C-E792439F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3" name="Freeform 272">
              <a:extLst>
                <a:ext uri="{FF2B5EF4-FFF2-40B4-BE49-F238E27FC236}">
                  <a16:creationId xmlns:a16="http://schemas.microsoft.com/office/drawing/2014/main" id="{9FC03670-2B24-2B4B-BAD2-7F3848D0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4" name="Freeform 273">
              <a:extLst>
                <a:ext uri="{FF2B5EF4-FFF2-40B4-BE49-F238E27FC236}">
                  <a16:creationId xmlns:a16="http://schemas.microsoft.com/office/drawing/2014/main" id="{F79F6AF1-9218-8146-80D1-FCE31E03A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5" name="Freeform 274">
              <a:extLst>
                <a:ext uri="{FF2B5EF4-FFF2-40B4-BE49-F238E27FC236}">
                  <a16:creationId xmlns:a16="http://schemas.microsoft.com/office/drawing/2014/main" id="{252AB7FC-DA53-D84D-AE34-131B44883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6" name="Freeform 275">
              <a:extLst>
                <a:ext uri="{FF2B5EF4-FFF2-40B4-BE49-F238E27FC236}">
                  <a16:creationId xmlns:a16="http://schemas.microsoft.com/office/drawing/2014/main" id="{7A46C85B-5581-8B44-A8C3-43D225302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7" name="Freeform 276">
              <a:extLst>
                <a:ext uri="{FF2B5EF4-FFF2-40B4-BE49-F238E27FC236}">
                  <a16:creationId xmlns:a16="http://schemas.microsoft.com/office/drawing/2014/main" id="{38DDE596-67D3-C84B-860E-D0FFF26D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8" name="Freeform 277">
              <a:extLst>
                <a:ext uri="{FF2B5EF4-FFF2-40B4-BE49-F238E27FC236}">
                  <a16:creationId xmlns:a16="http://schemas.microsoft.com/office/drawing/2014/main" id="{F148A0F0-24E7-3343-A13D-A6B6900F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9" name="Freeform 278">
              <a:extLst>
                <a:ext uri="{FF2B5EF4-FFF2-40B4-BE49-F238E27FC236}">
                  <a16:creationId xmlns:a16="http://schemas.microsoft.com/office/drawing/2014/main" id="{CE208464-7E59-704C-A709-9A0577DD9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0" name="Freeform 279">
              <a:extLst>
                <a:ext uri="{FF2B5EF4-FFF2-40B4-BE49-F238E27FC236}">
                  <a16:creationId xmlns:a16="http://schemas.microsoft.com/office/drawing/2014/main" id="{29B37E0F-BA79-F942-AE22-204AA0165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1" name="Freeform 280">
              <a:extLst>
                <a:ext uri="{FF2B5EF4-FFF2-40B4-BE49-F238E27FC236}">
                  <a16:creationId xmlns:a16="http://schemas.microsoft.com/office/drawing/2014/main" id="{422EBE15-EAAF-BB4E-B77A-29D72C306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2" name="Freeform 281">
              <a:extLst>
                <a:ext uri="{FF2B5EF4-FFF2-40B4-BE49-F238E27FC236}">
                  <a16:creationId xmlns:a16="http://schemas.microsoft.com/office/drawing/2014/main" id="{CE917DFA-A2E3-DE46-B28A-ABB12D3C2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Freeform 282">
              <a:extLst>
                <a:ext uri="{FF2B5EF4-FFF2-40B4-BE49-F238E27FC236}">
                  <a16:creationId xmlns:a16="http://schemas.microsoft.com/office/drawing/2014/main" id="{25329CF4-6E4D-ED42-A947-76D96AED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4" name="Freeform 283">
              <a:extLst>
                <a:ext uri="{FF2B5EF4-FFF2-40B4-BE49-F238E27FC236}">
                  <a16:creationId xmlns:a16="http://schemas.microsoft.com/office/drawing/2014/main" id="{52895FEB-7AD2-6F4A-83A9-010B9C504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Freeform 284">
              <a:extLst>
                <a:ext uri="{FF2B5EF4-FFF2-40B4-BE49-F238E27FC236}">
                  <a16:creationId xmlns:a16="http://schemas.microsoft.com/office/drawing/2014/main" id="{F297762B-0431-3C45-8188-69571330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Freeform 285">
              <a:extLst>
                <a:ext uri="{FF2B5EF4-FFF2-40B4-BE49-F238E27FC236}">
                  <a16:creationId xmlns:a16="http://schemas.microsoft.com/office/drawing/2014/main" id="{78434B2A-4C7F-EE47-8F4A-50F112689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Freeform 286">
              <a:extLst>
                <a:ext uri="{FF2B5EF4-FFF2-40B4-BE49-F238E27FC236}">
                  <a16:creationId xmlns:a16="http://schemas.microsoft.com/office/drawing/2014/main" id="{83E6BD07-26D0-0F4E-84B8-E97B109F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Freeform 287">
              <a:extLst>
                <a:ext uri="{FF2B5EF4-FFF2-40B4-BE49-F238E27FC236}">
                  <a16:creationId xmlns:a16="http://schemas.microsoft.com/office/drawing/2014/main" id="{E0711D77-8B9E-C541-95D6-ED091628A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Freeform 288">
              <a:extLst>
                <a:ext uri="{FF2B5EF4-FFF2-40B4-BE49-F238E27FC236}">
                  <a16:creationId xmlns:a16="http://schemas.microsoft.com/office/drawing/2014/main" id="{FFB84488-7A98-034B-B663-7BC33D2CC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0" name="Freeform 289">
              <a:extLst>
                <a:ext uri="{FF2B5EF4-FFF2-40B4-BE49-F238E27FC236}">
                  <a16:creationId xmlns:a16="http://schemas.microsoft.com/office/drawing/2014/main" id="{AA4095E0-42CA-A649-BF41-768E0A2B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Freeform 290">
              <a:extLst>
                <a:ext uri="{FF2B5EF4-FFF2-40B4-BE49-F238E27FC236}">
                  <a16:creationId xmlns:a16="http://schemas.microsoft.com/office/drawing/2014/main" id="{5BE1CF3A-F7A1-3742-A66E-FE649064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Freeform 291">
              <a:extLst>
                <a:ext uri="{FF2B5EF4-FFF2-40B4-BE49-F238E27FC236}">
                  <a16:creationId xmlns:a16="http://schemas.microsoft.com/office/drawing/2014/main" id="{B132B4FF-24C3-E347-A85F-CD0EE861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292">
              <a:extLst>
                <a:ext uri="{FF2B5EF4-FFF2-40B4-BE49-F238E27FC236}">
                  <a16:creationId xmlns:a16="http://schemas.microsoft.com/office/drawing/2014/main" id="{96D995F3-5A6E-2943-9D17-9B1D1B67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Freeform 293">
              <a:extLst>
                <a:ext uri="{FF2B5EF4-FFF2-40B4-BE49-F238E27FC236}">
                  <a16:creationId xmlns:a16="http://schemas.microsoft.com/office/drawing/2014/main" id="{038C9153-98B2-B54F-870D-A9DA31C5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Freeform 294">
              <a:extLst>
                <a:ext uri="{FF2B5EF4-FFF2-40B4-BE49-F238E27FC236}">
                  <a16:creationId xmlns:a16="http://schemas.microsoft.com/office/drawing/2014/main" id="{9D95094E-DA1D-9040-9B39-CCC06FBFC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Freeform 295">
              <a:extLst>
                <a:ext uri="{FF2B5EF4-FFF2-40B4-BE49-F238E27FC236}">
                  <a16:creationId xmlns:a16="http://schemas.microsoft.com/office/drawing/2014/main" id="{84484C7A-FEF8-6643-A459-8B0DD082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Freeform 296">
              <a:extLst>
                <a:ext uri="{FF2B5EF4-FFF2-40B4-BE49-F238E27FC236}">
                  <a16:creationId xmlns:a16="http://schemas.microsoft.com/office/drawing/2014/main" id="{5F93C1E6-0805-D44E-B0C0-8C275882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Freeform 297">
              <a:extLst>
                <a:ext uri="{FF2B5EF4-FFF2-40B4-BE49-F238E27FC236}">
                  <a16:creationId xmlns:a16="http://schemas.microsoft.com/office/drawing/2014/main" id="{0A3A7493-78E9-3B45-86AA-DEA7A5A1E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Freeform 298">
              <a:extLst>
                <a:ext uri="{FF2B5EF4-FFF2-40B4-BE49-F238E27FC236}">
                  <a16:creationId xmlns:a16="http://schemas.microsoft.com/office/drawing/2014/main" id="{BE2EE843-2148-B742-81F4-58DC52653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Freeform 299">
              <a:extLst>
                <a:ext uri="{FF2B5EF4-FFF2-40B4-BE49-F238E27FC236}">
                  <a16:creationId xmlns:a16="http://schemas.microsoft.com/office/drawing/2014/main" id="{D589251C-2043-BD49-AE92-6CAC1057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300">
              <a:extLst>
                <a:ext uri="{FF2B5EF4-FFF2-40B4-BE49-F238E27FC236}">
                  <a16:creationId xmlns:a16="http://schemas.microsoft.com/office/drawing/2014/main" id="{E8881049-AEC2-1142-8BB9-0FE812E5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2" name="Freeform 301">
              <a:extLst>
                <a:ext uri="{FF2B5EF4-FFF2-40B4-BE49-F238E27FC236}">
                  <a16:creationId xmlns:a16="http://schemas.microsoft.com/office/drawing/2014/main" id="{AA1D9281-D0F9-D54C-8511-39F1F29E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Freeform 302">
              <a:extLst>
                <a:ext uri="{FF2B5EF4-FFF2-40B4-BE49-F238E27FC236}">
                  <a16:creationId xmlns:a16="http://schemas.microsoft.com/office/drawing/2014/main" id="{E70744E3-7E4D-AC47-9046-7DFD62988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4" name="Freeform 303">
              <a:extLst>
                <a:ext uri="{FF2B5EF4-FFF2-40B4-BE49-F238E27FC236}">
                  <a16:creationId xmlns:a16="http://schemas.microsoft.com/office/drawing/2014/main" id="{858E178E-538F-1E47-B21D-12072B14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304">
              <a:extLst>
                <a:ext uri="{FF2B5EF4-FFF2-40B4-BE49-F238E27FC236}">
                  <a16:creationId xmlns:a16="http://schemas.microsoft.com/office/drawing/2014/main" id="{F2A89E84-123D-CC44-A843-0E15B897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Freeform 305">
              <a:extLst>
                <a:ext uri="{FF2B5EF4-FFF2-40B4-BE49-F238E27FC236}">
                  <a16:creationId xmlns:a16="http://schemas.microsoft.com/office/drawing/2014/main" id="{CDB6BC52-BD65-594E-A12F-9C3646076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306">
              <a:extLst>
                <a:ext uri="{FF2B5EF4-FFF2-40B4-BE49-F238E27FC236}">
                  <a16:creationId xmlns:a16="http://schemas.microsoft.com/office/drawing/2014/main" id="{47EA2648-9935-D945-AA73-B9FE2B7B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Freeform 307">
              <a:extLst>
                <a:ext uri="{FF2B5EF4-FFF2-40B4-BE49-F238E27FC236}">
                  <a16:creationId xmlns:a16="http://schemas.microsoft.com/office/drawing/2014/main" id="{D6E8BD15-86C4-3C4D-BC4F-36815F3B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Freeform 308">
              <a:extLst>
                <a:ext uri="{FF2B5EF4-FFF2-40B4-BE49-F238E27FC236}">
                  <a16:creationId xmlns:a16="http://schemas.microsoft.com/office/drawing/2014/main" id="{93ACF64F-80DA-0D4E-90A0-FF508C3D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Freeform 309">
              <a:extLst>
                <a:ext uri="{FF2B5EF4-FFF2-40B4-BE49-F238E27FC236}">
                  <a16:creationId xmlns:a16="http://schemas.microsoft.com/office/drawing/2014/main" id="{7896FAD6-94BE-4047-9790-2ACCAA67D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0EE5CE87-D9CD-804E-8BB5-810810C00048}"/>
              </a:ext>
            </a:extLst>
          </p:cNvPr>
          <p:cNvGrpSpPr/>
          <p:nvPr/>
        </p:nvGrpSpPr>
        <p:grpSpPr>
          <a:xfrm>
            <a:off x="5983411" y="4080435"/>
            <a:ext cx="600237" cy="305947"/>
            <a:chOff x="3668110" y="2448910"/>
            <a:chExt cx="3794234" cy="2165130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CB97A6BC-86D2-EA4A-9A9D-7BD65D38AC5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33024C5B-C334-C04F-86FD-B3520496B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id="{1E71FDD7-8921-BE44-92B2-871221FC4D5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38CFD6E8-D42C-C247-A5EF-D4E5772BE5E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5B57EAF-4F38-5D42-88F0-4BC42BC740B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8ADD04D4-584D-224D-9633-33A09F3F105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B89351A1-0972-3242-A22B-B59D0FE4D6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3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Network Security (summary)</a:t>
            </a:r>
          </a:p>
        </p:txBody>
      </p:sp>
      <p:sp>
        <p:nvSpPr>
          <p:cNvPr id="431" name="Rectangle 3">
            <a:extLst>
              <a:ext uri="{FF2B5EF4-FFF2-40B4-BE49-F238E27FC236}">
                <a16:creationId xmlns:a16="http://schemas.microsoft.com/office/drawing/2014/main" id="{C6E6E1DB-EF62-1F44-9963-3A1C21989417}"/>
              </a:ext>
            </a:extLst>
          </p:cNvPr>
          <p:cNvSpPr txBox="1">
            <a:spLocks noChangeArrowheads="1"/>
          </p:cNvSpPr>
          <p:nvPr/>
        </p:nvSpPr>
        <p:spPr>
          <a:xfrm>
            <a:off x="845635" y="1377872"/>
            <a:ext cx="8148638" cy="502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basic techniques…...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cryptography (symmetric and public key)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message integrity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…. used in many different security scenarios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email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transport (TLS)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IP sec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802.11, 4G/5G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439" name="Picture 438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957784D3-47F5-F74E-A1AC-B09C7376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2" y="57010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7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more sophisticated encryption approach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107A275-985F-8F45-B664-34A810FD7A1C}"/>
              </a:ext>
            </a:extLst>
          </p:cNvPr>
          <p:cNvSpPr txBox="1">
            <a:spLocks noChangeArrowheads="1"/>
          </p:cNvSpPr>
          <p:nvPr/>
        </p:nvSpPr>
        <p:spPr>
          <a:xfrm>
            <a:off x="890173" y="1203947"/>
            <a:ext cx="10612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 substitution ciphers, M</a:t>
            </a:r>
            <a:r>
              <a:rPr lang="en-US" sz="3200" baseline="-25000" dirty="0"/>
              <a:t>1</a:t>
            </a:r>
            <a:r>
              <a:rPr lang="en-US" sz="3200" dirty="0"/>
              <a:t>,M</a:t>
            </a:r>
            <a:r>
              <a:rPr lang="en-US" sz="3200" baseline="-25000" dirty="0"/>
              <a:t>2</a:t>
            </a:r>
            <a:r>
              <a:rPr lang="en-US" sz="3200" dirty="0"/>
              <a:t>,…,M</a:t>
            </a:r>
            <a:r>
              <a:rPr lang="en-US" sz="3200" baseline="-25000" dirty="0"/>
              <a:t>n</a:t>
            </a:r>
          </a:p>
          <a:p>
            <a:r>
              <a:rPr lang="en-US" sz="3200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sz="3200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cyclic pattern</a:t>
            </a:r>
          </a:p>
          <a:p>
            <a:pPr lvl="1"/>
            <a:r>
              <a:rPr lang="en-US" sz="2800" dirty="0"/>
              <a:t>key need not be just n-bit pattern</a:t>
            </a:r>
          </a:p>
        </p:txBody>
      </p:sp>
      <p:pic>
        <p:nvPicPr>
          <p:cNvPr id="15" name="Picture 25" descr="BS00768_[1]">
            <a:extLst>
              <a:ext uri="{FF2B5EF4-FFF2-40B4-BE49-F238E27FC236}">
                <a16:creationId xmlns:a16="http://schemas.microsoft.com/office/drawing/2014/main" id="{0AEAE18D-B61A-BC45-AE08-B0E69B1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07624" y="452499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Prerequisite: modular arithmetic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8911B89-9610-2444-AA32-6F70FF90FBCC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414670"/>
            <a:ext cx="7924800" cy="4999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sz="3200" dirty="0"/>
              <a:t>x mod n = remainder of x when divide by n</a:t>
            </a:r>
          </a:p>
          <a:p>
            <a:pPr marL="277813" indent="-277813"/>
            <a:r>
              <a:rPr lang="en-US" sz="3200" dirty="0"/>
              <a:t>facts: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sz="3200" dirty="0"/>
              <a:t>thus</a:t>
            </a:r>
          </a:p>
          <a:p>
            <a:pPr marL="277813" indent="-277813">
              <a:buFont typeface="Wingdings" charset="0"/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0099"/>
                </a:solidFill>
              </a:rPr>
              <a:t>(a mod n)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 = a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example: x=14, n=10, d=2:</a:t>
            </a:r>
            <a:br>
              <a:rPr lang="en-US" sz="3200" dirty="0"/>
            </a:br>
            <a:r>
              <a:rPr lang="en-US" sz="3200" dirty="0"/>
              <a:t>    (x mod n)</a:t>
            </a:r>
            <a:r>
              <a:rPr lang="en-US" sz="3200" baseline="30000" dirty="0"/>
              <a:t>d</a:t>
            </a:r>
            <a:r>
              <a:rPr lang="en-US" sz="3200" dirty="0"/>
              <a:t> mod n = 4</a:t>
            </a:r>
            <a:r>
              <a:rPr lang="en-US" sz="3200" baseline="30000" dirty="0"/>
              <a:t>2</a:t>
            </a:r>
            <a:r>
              <a:rPr lang="en-US" sz="3200" dirty="0"/>
              <a:t> mod 10 = 6</a:t>
            </a:r>
            <a:br>
              <a:rPr lang="en-US" sz="3200" dirty="0"/>
            </a:br>
            <a:r>
              <a:rPr lang="en-US" sz="3200" dirty="0"/>
              <a:t>    x</a:t>
            </a:r>
            <a:r>
              <a:rPr lang="en-US" sz="3200" baseline="30000" dirty="0"/>
              <a:t>d</a:t>
            </a:r>
            <a:r>
              <a:rPr lang="en-US" sz="3200" dirty="0"/>
              <a:t> = 14</a:t>
            </a:r>
            <a:r>
              <a:rPr lang="en-US" sz="3200" baseline="30000" dirty="0"/>
              <a:t>2</a:t>
            </a:r>
            <a:r>
              <a:rPr lang="en-US" sz="3200" dirty="0"/>
              <a:t> = 196   x</a:t>
            </a:r>
            <a:r>
              <a:rPr lang="en-US" sz="3200" baseline="30000" dirty="0"/>
              <a:t>d</a:t>
            </a:r>
            <a:r>
              <a:rPr lang="en-US" sz="3200" dirty="0"/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8747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Security: overview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867032" y="1295400"/>
            <a:ext cx="832167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Chapter goals: </a:t>
            </a:r>
          </a:p>
          <a:p>
            <a:r>
              <a:rPr lang="en-US" dirty="0"/>
              <a:t>understand principles of network security: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cryptography and its </a:t>
            </a:r>
            <a:r>
              <a:rPr lang="en-US" i="1" dirty="0"/>
              <a:t>many</a:t>
            </a:r>
            <a:r>
              <a:rPr lang="en-US" dirty="0"/>
              <a:t> uses beyond “</a:t>
            </a:r>
            <a:r>
              <a:rPr lang="en-US" altLang="ja-JP" dirty="0"/>
              <a:t>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integrity</a:t>
            </a:r>
          </a:p>
          <a:p>
            <a:r>
              <a:rPr lang="en-US" dirty="0"/>
              <a:t>security in practice:</a:t>
            </a:r>
          </a:p>
          <a:p>
            <a:pPr lvl="1"/>
            <a:r>
              <a:rPr lang="en-US" dirty="0"/>
              <a:t>firewalls and intrusion detection systems</a:t>
            </a:r>
          </a:p>
          <a:p>
            <a:pPr lvl="1"/>
            <a:r>
              <a:rPr lang="en-US" dirty="0"/>
              <a:t>security in application, transport, network, link layers</a:t>
            </a:r>
          </a:p>
        </p:txBody>
      </p:sp>
    </p:spTree>
    <p:extLst>
      <p:ext uri="{BB962C8B-B14F-4D97-AF65-F5344CB8AC3E}">
        <p14:creationId xmlns:p14="http://schemas.microsoft.com/office/powerpoint/2010/main" val="21017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RSA: getting ready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070DD6-9C23-9845-83F8-26D99BC9F34A}"/>
              </a:ext>
            </a:extLst>
          </p:cNvPr>
          <p:cNvSpPr txBox="1">
            <a:spLocks noChangeArrowheads="1"/>
          </p:cNvSpPr>
          <p:nvPr/>
        </p:nvSpPr>
        <p:spPr>
          <a:xfrm>
            <a:off x="930964" y="1348408"/>
            <a:ext cx="10783958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>
              <a:lnSpc>
                <a:spcPct val="110000"/>
              </a:lnSpc>
            </a:pPr>
            <a:r>
              <a:rPr lang="en-US" sz="3200" dirty="0"/>
              <a:t>message: just a bit pattern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bit pattern can be uniquely represented by an integer number </a:t>
            </a:r>
          </a:p>
          <a:p>
            <a:pPr marL="277813" indent="-277813"/>
            <a:r>
              <a:rPr lang="en-US" sz="3200" dirty="0"/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example:</a:t>
            </a:r>
          </a:p>
          <a:p>
            <a:pPr marL="693738" indent="-223838"/>
            <a:r>
              <a:rPr lang="en-US" dirty="0"/>
              <a:t>m= 10010001. This message is uniquely represented by the decimal number 145. </a:t>
            </a:r>
          </a:p>
          <a:p>
            <a:pPr marL="693738" indent="-223838"/>
            <a:r>
              <a:rPr lang="en-US" dirty="0"/>
              <a:t>to encrypt m, we encrypt the corresponding number, which gives a new number (the ciphertext).</a:t>
            </a:r>
          </a:p>
        </p:txBody>
      </p:sp>
    </p:spTree>
    <p:extLst>
      <p:ext uri="{BB962C8B-B14F-4D97-AF65-F5344CB8AC3E}">
        <p14:creationId xmlns:p14="http://schemas.microsoft.com/office/powerpoint/2010/main" val="1585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Creating public/private key pair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0D8010-0A1D-6340-A10F-5D2A717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1294158"/>
            <a:ext cx="951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1.</a:t>
            </a:r>
            <a:r>
              <a:rPr lang="en-US" sz="2800" dirty="0">
                <a:latin typeface="+mn-lt"/>
              </a:rPr>
              <a:t> choose two large prime numbers </a:t>
            </a:r>
            <a:r>
              <a:rPr lang="en-US" sz="2800" i="1" dirty="0">
                <a:latin typeface="+mn-lt"/>
              </a:rPr>
              <a:t>p, q.</a:t>
            </a:r>
            <a:r>
              <a:rPr lang="en-US" sz="2800" dirty="0">
                <a:latin typeface="+mn-lt"/>
              </a:rPr>
              <a:t>  (e.g., 1024 bits each)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4929A20-5DDA-7E4E-B7D1-697CDB6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7" y="2279996"/>
            <a:ext cx="512829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2800" dirty="0">
                <a:latin typeface="+mn-lt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sz="2800" i="1" dirty="0">
                <a:latin typeface="+mn-lt"/>
              </a:rPr>
              <a:t>= pq,  z = (p-1)(q-1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ECA6D99-7D73-AA45-B5BA-F1660C9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30" y="2949921"/>
            <a:ext cx="992587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52425" indent="-352425"/>
            <a:r>
              <a:rPr lang="en-US" sz="2800" dirty="0">
                <a:solidFill>
                  <a:srgbClr val="000099"/>
                </a:solidFill>
                <a:latin typeface="+mn-lt"/>
              </a:rPr>
              <a:t>3.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800" i="1" dirty="0">
                <a:latin typeface="+mn-lt"/>
              </a:rPr>
              <a:t> (</a:t>
            </a:r>
            <a:r>
              <a:rPr lang="en-US" sz="2800" dirty="0">
                <a:latin typeface="+mn-lt"/>
              </a:rPr>
              <a:t>with</a:t>
            </a:r>
            <a:r>
              <a:rPr lang="en-US" sz="2800" i="1" dirty="0">
                <a:latin typeface="+mn-lt"/>
              </a:rPr>
              <a:t> e&lt;n)</a:t>
            </a:r>
            <a:r>
              <a:rPr lang="en-US" sz="2800" dirty="0">
                <a:latin typeface="+mn-lt"/>
              </a:rPr>
              <a:t> that has no common factors  with z (</a:t>
            </a:r>
            <a:r>
              <a:rPr lang="en-US" sz="2800" i="1" dirty="0">
                <a:latin typeface="+mn-lt"/>
              </a:rPr>
              <a:t>e, z</a:t>
            </a:r>
            <a:r>
              <a:rPr lang="en-US" sz="2800" dirty="0">
                <a:latin typeface="+mn-lt"/>
              </a:rPr>
              <a:t> are “</a:t>
            </a:r>
            <a:r>
              <a:rPr lang="en-US" altLang="ja-JP" sz="2800" dirty="0">
                <a:latin typeface="+mn-lt"/>
              </a:rPr>
              <a:t>relatively prime”).</a:t>
            </a:r>
            <a:endParaRPr lang="en-US" sz="2800" dirty="0">
              <a:latin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E97B724-5589-0D4C-9525-09651E1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3938933"/>
            <a:ext cx="1044009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04813" indent="-392113"/>
            <a:r>
              <a:rPr lang="en-US" sz="2800" dirty="0">
                <a:solidFill>
                  <a:srgbClr val="000099"/>
                </a:solidFill>
                <a:latin typeface="+mn-lt"/>
              </a:rPr>
              <a:t>4.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2800" dirty="0">
                <a:latin typeface="+mn-lt"/>
              </a:rPr>
              <a:t> such that </a:t>
            </a:r>
            <a:r>
              <a:rPr lang="en-US" sz="2800" i="1" dirty="0">
                <a:latin typeface="+mn-lt"/>
              </a:rPr>
              <a:t>ed-1</a:t>
            </a:r>
            <a:r>
              <a:rPr lang="en-US" sz="2800" dirty="0">
                <a:latin typeface="+mn-lt"/>
              </a:rPr>
              <a:t> is  exactly divisible by </a:t>
            </a:r>
            <a:r>
              <a:rPr lang="en-US" sz="2800" i="1" dirty="0">
                <a:latin typeface="+mn-lt"/>
              </a:rPr>
              <a:t>z</a:t>
            </a:r>
            <a:r>
              <a:rPr lang="en-US" sz="2800" dirty="0">
                <a:latin typeface="+mn-lt"/>
              </a:rPr>
              <a:t>.  (in other words: </a:t>
            </a:r>
            <a:r>
              <a:rPr lang="en-US" sz="2800" i="1" dirty="0">
                <a:latin typeface="+mn-lt"/>
              </a:rPr>
              <a:t>ed</a:t>
            </a:r>
            <a:r>
              <a:rPr lang="en-US" sz="2800" dirty="0">
                <a:latin typeface="+mn-lt"/>
              </a:rPr>
              <a:t> mod </a:t>
            </a:r>
            <a:r>
              <a:rPr lang="en-US" sz="2800" i="1" dirty="0">
                <a:latin typeface="+mn-lt"/>
              </a:rPr>
              <a:t>z  = 1 </a:t>
            </a:r>
            <a:r>
              <a:rPr lang="en-US" sz="2800" dirty="0">
                <a:latin typeface="+mn-lt"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1BDA10B-6C91-B24D-B490-3E27130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18" y="5050183"/>
            <a:ext cx="625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5.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public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2800" i="1" dirty="0">
                <a:latin typeface="+mn-lt"/>
              </a:rPr>
              <a:t>).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private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2800" i="1" dirty="0">
                <a:latin typeface="+mn-lt"/>
              </a:rPr>
              <a:t>).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2401F63-E607-EC42-81D5-B599E298C06E}"/>
              </a:ext>
            </a:extLst>
          </p:cNvPr>
          <p:cNvGrpSpPr>
            <a:grpSpLocks/>
          </p:cNvGrpSpPr>
          <p:nvPr/>
        </p:nvGrpSpPr>
        <p:grpSpPr bwMode="auto">
          <a:xfrm>
            <a:off x="3447487" y="5578825"/>
            <a:ext cx="587736" cy="744538"/>
            <a:chOff x="1760" y="3628"/>
            <a:chExt cx="357" cy="469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974BD35-F581-2A4B-8232-EC3577D99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5094613-170F-DB41-A508-D84F0D83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5BBC98D-0AD4-C843-8D5A-7499CC0A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628"/>
              <a:ext cx="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9FB52D6-CC18-274A-981A-C804A9C7DB97}"/>
              </a:ext>
            </a:extLst>
          </p:cNvPr>
          <p:cNvGrpSpPr>
            <a:grpSpLocks/>
          </p:cNvGrpSpPr>
          <p:nvPr/>
        </p:nvGrpSpPr>
        <p:grpSpPr bwMode="auto">
          <a:xfrm>
            <a:off x="6214495" y="5570887"/>
            <a:ext cx="566333" cy="744538"/>
            <a:chOff x="1760" y="3628"/>
            <a:chExt cx="344" cy="469"/>
          </a:xfrm>
        </p:grpSpPr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693197C3-20B4-354C-95D0-D37FF8CF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D4162E66-99EA-6641-817F-A30782A5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614295A-36D3-BD40-AE97-E81A153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</p:grpSp>
      <p:sp>
        <p:nvSpPr>
          <p:cNvPr id="19" name="AutoShape 16">
            <a:extLst>
              <a:ext uri="{FF2B5EF4-FFF2-40B4-BE49-F238E27FC236}">
                <a16:creationId xmlns:a16="http://schemas.microsoft.com/office/drawing/2014/main" id="{C8E63AC6-2EC5-1C45-BD35-68B79810907F}"/>
              </a:ext>
            </a:extLst>
          </p:cNvPr>
          <p:cNvSpPr>
            <a:spLocks/>
          </p:cNvSpPr>
          <p:nvPr/>
        </p:nvSpPr>
        <p:spPr bwMode="auto">
          <a:xfrm rot="5400000">
            <a:off x="3569087" y="5227389"/>
            <a:ext cx="165100" cy="788588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765E3246-B890-1944-AECE-AF673B857899}"/>
              </a:ext>
            </a:extLst>
          </p:cNvPr>
          <p:cNvSpPr>
            <a:spLocks/>
          </p:cNvSpPr>
          <p:nvPr/>
        </p:nvSpPr>
        <p:spPr bwMode="auto">
          <a:xfrm rot="5400000">
            <a:off x="6348800" y="5197226"/>
            <a:ext cx="165100" cy="788589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5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encryption, decryption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9056CA21-CF24-294A-9634-A7793AC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680" y="1419225"/>
            <a:ext cx="7369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0.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 given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and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as computed above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A699F20C-465F-AE4E-AB75-A61EDA154B23}"/>
              </a:ext>
            </a:extLst>
          </p:cNvPr>
          <p:cNvGrpSpPr>
            <a:grpSpLocks/>
          </p:cNvGrpSpPr>
          <p:nvPr/>
        </p:nvGrpSpPr>
        <p:grpSpPr bwMode="auto">
          <a:xfrm>
            <a:off x="1610830" y="2098675"/>
            <a:ext cx="6705601" cy="1092200"/>
            <a:chOff x="407" y="1521"/>
            <a:chExt cx="4224" cy="688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1E69CCAC-498E-F14E-AE4B-01A7DAE1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4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0099"/>
                  </a:solidFill>
                  <a:latin typeface="+mn-lt"/>
                </a:rPr>
                <a:t>1.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 to encrypt message </a:t>
              </a:r>
              <a:r>
                <a:rPr lang="en-US" sz="3200" i="1" dirty="0">
                  <a:solidFill>
                    <a:srgbClr val="000000"/>
                  </a:solidFill>
                  <a:latin typeface="+mn-lt"/>
                </a:rPr>
                <a:t>m (&lt;n)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, compute</a:t>
              </a:r>
            </a:p>
          </p:txBody>
        </p:sp>
        <p:grpSp>
          <p:nvGrpSpPr>
            <p:cNvPr id="46" name="Group 6">
              <a:extLst>
                <a:ext uri="{FF2B5EF4-FFF2-40B4-BE49-F238E27FC236}">
                  <a16:creationId xmlns:a16="http://schemas.microsoft.com/office/drawing/2014/main" id="{931667AD-2167-4643-ACCA-FEDA340B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651" cy="441"/>
              <a:chOff x="1688" y="1812"/>
              <a:chExt cx="1651" cy="441"/>
            </a:xfrm>
          </p:grpSpPr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5C608D45-4EAE-9741-8605-B1917498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65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c = m  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mod</a:t>
                </a: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  n</a:t>
                </a:r>
              </a:p>
            </p:txBody>
          </p:sp>
          <p:sp>
            <p:nvSpPr>
              <p:cNvPr id="51" name="Text Box 8">
                <a:extLst>
                  <a:ext uri="{FF2B5EF4-FFF2-40B4-BE49-F238E27FC236}">
                    <a16:creationId xmlns:a16="http://schemas.microsoft.com/office/drawing/2014/main" id="{3BDD1282-A69D-8140-8C13-F90A6D2EC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1812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A532181C-5B2B-F54F-A31A-7CB8B2ACA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724"/>
              <a:ext cx="2236" cy="477"/>
              <a:chOff x="777" y="2538"/>
              <a:chExt cx="2236" cy="477"/>
            </a:xfrm>
          </p:grpSpPr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56FC0B1F-B51B-5D49-B5E8-86727236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51D18D63-8BB0-E84D-9227-3CB61C2AD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sp>
        <p:nvSpPr>
          <p:cNvPr id="53" name="Text Box 12">
            <a:extLst>
              <a:ext uri="{FF2B5EF4-FFF2-40B4-BE49-F238E27FC236}">
                <a16:creationId xmlns:a16="http://schemas.microsoft.com/office/drawing/2014/main" id="{10236FC4-064B-9D42-8E70-8161A1BF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830" y="3368675"/>
            <a:ext cx="773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to decrypt received bit pattern, </a:t>
            </a:r>
            <a:r>
              <a:rPr lang="en-US" sz="32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, compute</a:t>
            </a:r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id="{22E7CBF0-068F-0A41-8BBB-68965EBE48C8}"/>
              </a:ext>
            </a:extLst>
          </p:cNvPr>
          <p:cNvGrpSpPr>
            <a:grpSpLocks/>
          </p:cNvGrpSpPr>
          <p:nvPr/>
        </p:nvGrpSpPr>
        <p:grpSpPr bwMode="auto">
          <a:xfrm>
            <a:off x="1858480" y="3760787"/>
            <a:ext cx="2740024" cy="996743"/>
            <a:chOff x="1688" y="1812"/>
            <a:chExt cx="1451" cy="752"/>
          </a:xfrm>
        </p:grpSpPr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CD267156-6332-8D4B-8449-03B5F845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m = c   </a:t>
              </a:r>
              <a:r>
                <a:rPr lang="en-US" sz="3200" dirty="0">
                  <a:solidFill>
                    <a:srgbClr val="C00000"/>
                  </a:solidFill>
                  <a:latin typeface="+mn-lt"/>
                </a:rPr>
                <a:t>mod</a:t>
              </a: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  n</a:t>
              </a: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822C25EF-BAAD-254C-BAAF-B7D9FFD7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1812"/>
              <a:ext cx="2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A1035740-363B-2345-B7B1-2001DD85CEB8}"/>
              </a:ext>
            </a:extLst>
          </p:cNvPr>
          <p:cNvGrpSpPr>
            <a:grpSpLocks/>
          </p:cNvGrpSpPr>
          <p:nvPr/>
        </p:nvGrpSpPr>
        <p:grpSpPr bwMode="auto">
          <a:xfrm>
            <a:off x="5470111" y="4921395"/>
            <a:ext cx="3935413" cy="685801"/>
            <a:chOff x="868" y="3287"/>
            <a:chExt cx="2479" cy="432"/>
          </a:xfrm>
        </p:grpSpPr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21E382C2-360B-D747-92D9-5E9A861F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m  =  (m  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n)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62237C72-69BA-0C4F-90E5-A564C691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308"/>
              <a:ext cx="2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03B9FE94-17D8-7F47-B42E-A398B32A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BABBDF2C-2DAC-174A-9933-6193C884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7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d</a:t>
              </a:r>
            </a:p>
          </p:txBody>
        </p:sp>
      </p:grpSp>
      <p:sp>
        <p:nvSpPr>
          <p:cNvPr id="62" name="Text Box 21">
            <a:extLst>
              <a:ext uri="{FF2B5EF4-FFF2-40B4-BE49-F238E27FC236}">
                <a16:creationId xmlns:a16="http://schemas.microsoft.com/office/drawing/2014/main" id="{C0266B1E-F960-E548-8AB2-60F2F296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951" y="5027958"/>
            <a:ext cx="3044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magic happens!</a:t>
            </a:r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9D1B2350-594E-3E44-A1E2-05DB52F0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486" y="4916556"/>
            <a:ext cx="7667141" cy="109993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id="{CE2EA006-139B-1845-B02F-1FEF788A185A}"/>
              </a:ext>
            </a:extLst>
          </p:cNvPr>
          <p:cNvSpPr>
            <a:spLocks/>
          </p:cNvSpPr>
          <p:nvPr/>
        </p:nvSpPr>
        <p:spPr bwMode="auto">
          <a:xfrm rot="-5400000">
            <a:off x="7193343" y="4984092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28C77BF7-7E4E-CE43-9481-0A97EF7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799" y="5583374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4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example: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FB0DD009-6BF8-9B41-9C00-98FA2E9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966" y="1313415"/>
            <a:ext cx="611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Bob chooses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p=5, q=7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  Then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n=35, z=24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9C293842-DC20-4B4C-B1AD-4749A530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996" y="1737277"/>
            <a:ext cx="5379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e=5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e, z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relatively prime).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d=29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ed-1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exactly divisible by z).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2FBF81FF-D042-0E4E-BE40-EB560CE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5" y="3478765"/>
            <a:ext cx="1738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bit pattern</a:t>
            </a: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1E8319D7-A62A-7B4C-A347-CD7574E5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869" y="3454952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8" name="Text Box 7">
            <a:extLst>
              <a:ext uri="{FF2B5EF4-FFF2-40B4-BE49-F238E27FC236}">
                <a16:creationId xmlns:a16="http://schemas.microsoft.com/office/drawing/2014/main" id="{4F445430-8120-FB43-B18D-70F17C4B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88" y="3475590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8E6A7F1C-7108-5449-8193-1321ACFA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314" y="3323190"/>
            <a:ext cx="3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A927CF2-FBEE-C949-ACEF-A5C2A74C9C6F}"/>
              </a:ext>
            </a:extLst>
          </p:cNvPr>
          <p:cNvGrpSpPr>
            <a:grpSpLocks/>
          </p:cNvGrpSpPr>
          <p:nvPr/>
        </p:nvGrpSpPr>
        <p:grpSpPr bwMode="auto">
          <a:xfrm>
            <a:off x="8234984" y="3356529"/>
            <a:ext cx="2147887" cy="652463"/>
            <a:chOff x="2679" y="1773"/>
            <a:chExt cx="1353" cy="411"/>
          </a:xfrm>
        </p:grpSpPr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id="{19C1075F-254D-0B48-9778-9E9562D0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854"/>
              <a:ext cx="13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c = m  mod  n</a:t>
              </a:r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id="{E4D271F5-00DA-E94B-AD49-5AF427F1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773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</p:grpSp>
      <p:sp>
        <p:nvSpPr>
          <p:cNvPr id="93" name="Text Box 12">
            <a:extLst>
              <a:ext uri="{FF2B5EF4-FFF2-40B4-BE49-F238E27FC236}">
                <a16:creationId xmlns:a16="http://schemas.microsoft.com/office/drawing/2014/main" id="{86499D3F-2848-0748-A706-290A93EF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525" y="4018515"/>
            <a:ext cx="154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0000l000</a:t>
            </a:r>
          </a:p>
        </p:txBody>
      </p:sp>
      <p:sp>
        <p:nvSpPr>
          <p:cNvPr id="94" name="Text Box 13">
            <a:extLst>
              <a:ext uri="{FF2B5EF4-FFF2-40B4-BE49-F238E27FC236}">
                <a16:creationId xmlns:a16="http://schemas.microsoft.com/office/drawing/2014/main" id="{21EA5B24-1503-1343-BEB8-1B4FE1C0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608" y="4008990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12</a:t>
            </a:r>
          </a:p>
        </p:txBody>
      </p:sp>
      <p:sp>
        <p:nvSpPr>
          <p:cNvPr id="95" name="Text Box 14">
            <a:extLst>
              <a:ext uri="{FF2B5EF4-FFF2-40B4-BE49-F238E27FC236}">
                <a16:creationId xmlns:a16="http://schemas.microsoft.com/office/drawing/2014/main" id="{506F66DC-AD7F-0E4E-A0BB-4A6279D5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688" y="4001052"/>
            <a:ext cx="1098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24832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E746DBFE-0909-1D47-A24F-4CF5FE32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333" y="3999465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17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EFF46EF4-7BA8-8949-B84B-E9B1E644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01" y="3780390"/>
            <a:ext cx="1396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</a:rPr>
              <a:t>encrypt: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11939F08-D7FB-D941-9914-067FA0FF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46" y="2680252"/>
            <a:ext cx="4081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encrypting 8-bit messages.</a:t>
            </a:r>
          </a:p>
        </p:txBody>
      </p:sp>
      <p:sp>
        <p:nvSpPr>
          <p:cNvPr id="99" name="Right Brace 1">
            <a:extLst>
              <a:ext uri="{FF2B5EF4-FFF2-40B4-BE49-F238E27FC236}">
                <a16:creationId xmlns:a16="http://schemas.microsoft.com/office/drawing/2014/main" id="{E98DD281-14BA-E246-B6C3-6B66EF2CC6C1}"/>
              </a:ext>
            </a:extLst>
          </p:cNvPr>
          <p:cNvSpPr>
            <a:spLocks/>
          </p:cNvSpPr>
          <p:nvPr/>
        </p:nvSpPr>
        <p:spPr bwMode="auto">
          <a:xfrm rot="5400000">
            <a:off x="4202733" y="3216828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0" name="Right Brace 31">
            <a:extLst>
              <a:ext uri="{FF2B5EF4-FFF2-40B4-BE49-F238E27FC236}">
                <a16:creationId xmlns:a16="http://schemas.microsoft.com/office/drawing/2014/main" id="{2307264E-9C5B-5A43-AFD8-13406440796F}"/>
              </a:ext>
            </a:extLst>
          </p:cNvPr>
          <p:cNvSpPr>
            <a:spLocks/>
          </p:cNvSpPr>
          <p:nvPr/>
        </p:nvSpPr>
        <p:spPr bwMode="auto">
          <a:xfrm rot="5400000">
            <a:off x="5525120" y="3689903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1" name="Right Brace 32">
            <a:extLst>
              <a:ext uri="{FF2B5EF4-FFF2-40B4-BE49-F238E27FC236}">
                <a16:creationId xmlns:a16="http://schemas.microsoft.com/office/drawing/2014/main" id="{877E4C41-AB3C-E740-BA48-3E574A17A614}"/>
              </a:ext>
            </a:extLst>
          </p:cNvPr>
          <p:cNvSpPr>
            <a:spLocks/>
          </p:cNvSpPr>
          <p:nvPr/>
        </p:nvSpPr>
        <p:spPr bwMode="auto">
          <a:xfrm rot="5400000">
            <a:off x="6772102" y="3695458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2" name="Right Brace 33">
            <a:extLst>
              <a:ext uri="{FF2B5EF4-FFF2-40B4-BE49-F238E27FC236}">
                <a16:creationId xmlns:a16="http://schemas.microsoft.com/office/drawing/2014/main" id="{1C88363E-5034-0A4B-A052-583195F4E9F2}"/>
              </a:ext>
            </a:extLst>
          </p:cNvPr>
          <p:cNvSpPr>
            <a:spLocks/>
          </p:cNvSpPr>
          <p:nvPr/>
        </p:nvSpPr>
        <p:spPr bwMode="auto">
          <a:xfrm rot="5400000">
            <a:off x="9314483" y="2905677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48CF0B2-3182-EF47-B3D7-985E8B8AFB67}"/>
              </a:ext>
            </a:extLst>
          </p:cNvPr>
          <p:cNvGrpSpPr>
            <a:grpSpLocks/>
          </p:cNvGrpSpPr>
          <p:nvPr/>
        </p:nvGrpSpPr>
        <p:grpSpPr bwMode="auto">
          <a:xfrm>
            <a:off x="2062944" y="4742415"/>
            <a:ext cx="7669046" cy="1216684"/>
            <a:chOff x="485146" y="4729396"/>
            <a:chExt cx="7669849" cy="1215969"/>
          </a:xfrm>
        </p:grpSpPr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55FD3CE7-0885-8446-8200-9A0EEE48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193" y="4873856"/>
              <a:ext cx="336987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F7AFF9D6-B4A1-9E43-B57B-496703EDA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7107" y="4766587"/>
              <a:ext cx="2147888" cy="650876"/>
              <a:chOff x="2679" y="1773"/>
              <a:chExt cx="1353" cy="410"/>
            </a:xfrm>
          </p:grpSpPr>
          <p:sp>
            <p:nvSpPr>
              <p:cNvPr id="116" name="Text Box 18">
                <a:extLst>
                  <a:ext uri="{FF2B5EF4-FFF2-40B4-BE49-F238E27FC236}">
                    <a16:creationId xmlns:a16="http://schemas.microsoft.com/office/drawing/2014/main" id="{EDB87C99-05D3-7F4D-AC08-ECF06ECA0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9" y="1854"/>
                <a:ext cx="135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117" name="Text Box 19">
                <a:extLst>
                  <a:ext uri="{FF2B5EF4-FFF2-40B4-BE49-F238E27FC236}">
                    <a16:creationId xmlns:a16="http://schemas.microsoft.com/office/drawing/2014/main" id="{8DE61BF2-BDC1-1542-9084-C17039C47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2" y="1773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06" name="Text Box 20">
              <a:extLst>
                <a:ext uri="{FF2B5EF4-FFF2-40B4-BE49-F238E27FC236}">
                  <a16:creationId xmlns:a16="http://schemas.microsoft.com/office/drawing/2014/main" id="{1F8625A9-6775-A54A-A7DF-25E164F0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052" y="54097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17</a:t>
              </a:r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E3D9D933-964F-B246-9386-8B839697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653" y="5541062"/>
              <a:ext cx="3474393" cy="30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id="{D9BF4DD4-D8B3-E841-9716-E4DB33C5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627" y="54224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12</a:t>
              </a:r>
            </a:p>
          </p:txBody>
        </p:sp>
        <p:grpSp>
          <p:nvGrpSpPr>
            <p:cNvPr id="109" name="Group 23">
              <a:extLst>
                <a:ext uri="{FF2B5EF4-FFF2-40B4-BE49-F238E27FC236}">
                  <a16:creationId xmlns:a16="http://schemas.microsoft.com/office/drawing/2014/main" id="{8885D463-FAA8-9140-9A84-C0EDE70E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928" y="4729396"/>
              <a:ext cx="517526" cy="676276"/>
              <a:chOff x="3035" y="2876"/>
              <a:chExt cx="326" cy="426"/>
            </a:xfrm>
          </p:grpSpPr>
          <p:sp>
            <p:nvSpPr>
              <p:cNvPr id="114" name="Text Box 24">
                <a:extLst>
                  <a:ext uri="{FF2B5EF4-FFF2-40B4-BE49-F238E27FC236}">
                    <a16:creationId xmlns:a16="http://schemas.microsoft.com/office/drawing/2014/main" id="{6D72F36B-148A-AA4C-8FE5-CC456C4F9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2973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15" name="Text Box 25">
                <a:extLst>
                  <a:ext uri="{FF2B5EF4-FFF2-40B4-BE49-F238E27FC236}">
                    <a16:creationId xmlns:a16="http://schemas.microsoft.com/office/drawing/2014/main" id="{678A0FE0-D6EC-FC46-B048-C1C5F1AF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876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10" name="Text Box 29">
              <a:extLst>
                <a:ext uri="{FF2B5EF4-FFF2-40B4-BE49-F238E27FC236}">
                  <a16:creationId xmlns:a16="http://schemas.microsoft.com/office/drawing/2014/main" id="{9263726D-66BD-4840-925A-32F3F8E7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6" y="5059140"/>
              <a:ext cx="1396682" cy="52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decrypt:</a:t>
              </a:r>
            </a:p>
          </p:txBody>
        </p:sp>
        <p:sp>
          <p:nvSpPr>
            <p:cNvPr id="111" name="Right Brace 36">
              <a:extLst>
                <a:ext uri="{FF2B5EF4-FFF2-40B4-BE49-F238E27FC236}">
                  <a16:creationId xmlns:a16="http://schemas.microsoft.com/office/drawing/2014/main" id="{806B4247-52E0-F94A-A51F-3FF58755CF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2" name="Right Brace 37">
              <a:extLst>
                <a:ext uri="{FF2B5EF4-FFF2-40B4-BE49-F238E27FC236}">
                  <a16:creationId xmlns:a16="http://schemas.microsoft.com/office/drawing/2014/main" id="{780C030B-9AB8-4A41-9DF9-D8B492D15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Right Brace 38">
              <a:extLst>
                <a:ext uri="{FF2B5EF4-FFF2-40B4-BE49-F238E27FC236}">
                  <a16:creationId xmlns:a16="http://schemas.microsoft.com/office/drawing/2014/main" id="{B97D913A-A8C6-074F-AC8F-39F524A3F8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18" name="Left-Right Arrow 117">
            <a:extLst>
              <a:ext uri="{FF2B5EF4-FFF2-40B4-BE49-F238E27FC236}">
                <a16:creationId xmlns:a16="http://schemas.microsoft.com/office/drawing/2014/main" id="{7E5EB329-6AAF-B24A-AEA1-CE46E0712404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5690221" y="4840840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does RSA work?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5F5DD7F8-21FC-134D-BADA-5441DF2BCD61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6" y="1560443"/>
            <a:ext cx="101213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must show that c</a:t>
            </a:r>
            <a:r>
              <a:rPr lang="en-US" sz="3200" baseline="30000" dirty="0"/>
              <a:t>d</a:t>
            </a:r>
            <a:r>
              <a:rPr lang="en-US" sz="3200" dirty="0"/>
              <a:t> mod n = m,  where c = m</a:t>
            </a:r>
            <a:r>
              <a:rPr lang="en-US" sz="3200" baseline="30000" dirty="0"/>
              <a:t>e</a:t>
            </a:r>
            <a:r>
              <a:rPr lang="en-US" sz="3200" dirty="0"/>
              <a:t> mod n</a:t>
            </a:r>
          </a:p>
          <a:p>
            <a:pPr indent="-339725"/>
            <a:r>
              <a:rPr lang="en-US" sz="3200" dirty="0"/>
              <a:t>fact: for any x and y: x</a:t>
            </a:r>
            <a:r>
              <a:rPr lang="en-US" sz="3200" baseline="30000" dirty="0"/>
              <a:t>y</a:t>
            </a:r>
            <a:r>
              <a:rPr lang="en-US" sz="3200" dirty="0"/>
              <a:t> mod n = x</a:t>
            </a:r>
            <a:r>
              <a:rPr lang="en-US" sz="3200" baseline="30000" dirty="0"/>
              <a:t>(y mod z)</a:t>
            </a:r>
            <a:r>
              <a:rPr lang="en-US" sz="3200" dirty="0"/>
              <a:t> mod n</a:t>
            </a:r>
          </a:p>
          <a:p>
            <a:pPr marL="574675" lvl="1" indent="-222250"/>
            <a:r>
              <a:rPr lang="en-US" sz="2800" dirty="0"/>
              <a:t>where n= pq and z = (p-1)(q-1)</a:t>
            </a:r>
          </a:p>
          <a:p>
            <a:pPr indent="-339725"/>
            <a:r>
              <a:rPr lang="en-US" sz="3200" dirty="0"/>
              <a:t>thus, 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en-US" sz="3200" baseline="30000" dirty="0"/>
              <a:t>d</a:t>
            </a:r>
            <a:r>
              <a:rPr lang="en-US" sz="3200" dirty="0"/>
              <a:t> mod n = 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ed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(ed mod z)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1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id="{854DF921-3E50-E048-A33A-4941BF48FC38}"/>
              </a:ext>
            </a:extLst>
          </p:cNvPr>
          <p:cNvGrpSpPr>
            <a:grpSpLocks/>
          </p:cNvGrpSpPr>
          <p:nvPr/>
        </p:nvGrpSpPr>
        <p:grpSpPr bwMode="auto">
          <a:xfrm>
            <a:off x="4708732" y="1916596"/>
            <a:ext cx="4951414" cy="2735263"/>
            <a:chOff x="2507" y="1402"/>
            <a:chExt cx="3119" cy="1723"/>
          </a:xfrm>
        </p:grpSpPr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F9A81EDD-9C78-4D40-BBF1-D502F1E6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02"/>
              <a:ext cx="3119" cy="48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00F77348-56A4-5C4D-805A-F10A8243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1889"/>
              <a:ext cx="740" cy="1236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2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another important property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0E1F4A0-78B0-BD4D-A91E-EC5C0891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80" y="1358325"/>
            <a:ext cx="8040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The following property will be </a:t>
            </a:r>
            <a:r>
              <a:rPr lang="en-US" sz="3200" i="1" dirty="0">
                <a:solidFill>
                  <a:srgbClr val="0012A0"/>
                </a:solidFill>
                <a:latin typeface="+mn-lt"/>
              </a:rPr>
              <a:t>very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useful later:</a:t>
            </a:r>
            <a:endParaRPr lang="en-US" sz="2800" dirty="0">
              <a:latin typeface="+mn-lt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016FCB0-4AEE-864B-90F8-703500D61B3D}"/>
              </a:ext>
            </a:extLst>
          </p:cNvPr>
          <p:cNvGrpSpPr>
            <a:grpSpLocks/>
          </p:cNvGrpSpPr>
          <p:nvPr/>
        </p:nvGrpSpPr>
        <p:grpSpPr bwMode="auto">
          <a:xfrm>
            <a:off x="2754104" y="2193351"/>
            <a:ext cx="5206997" cy="1008063"/>
            <a:chOff x="512" y="1586"/>
            <a:chExt cx="3280" cy="63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B4185EBA-7292-654A-9C55-3FD6DFE33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4DEA9E7F-3063-C44A-8BA6-2D10AAC9C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7CA309C3-F398-7342-B829-761DD9380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1" name="Text Box 8">
                  <a:extLst>
                    <a:ext uri="{FF2B5EF4-FFF2-40B4-BE49-F238E27FC236}">
                      <a16:creationId xmlns:a16="http://schemas.microsoft.com/office/drawing/2014/main" id="{4BE4A247-397C-4B49-A0FE-B01CAD55C6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2" name="Text Box 9">
                  <a:extLst>
                    <a:ext uri="{FF2B5EF4-FFF2-40B4-BE49-F238E27FC236}">
                      <a16:creationId xmlns:a16="http://schemas.microsoft.com/office/drawing/2014/main" id="{AE701ACD-F994-B443-8676-C896D17D9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E794409D-DEC5-A249-803E-48D183B5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CC2E8FA6-62C9-B64C-B493-1F6F04723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FD29B7F-090A-A44F-9DB5-BC9E17ED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3894D50-3F7E-414D-9D50-733406DA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89D2D53-9991-9F4F-ACA1-CE73046C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30F1D5B7-EC19-7B4D-95C1-F2494D51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4D77053-58F4-9548-BA15-30800CD9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FA4809-100F-6F42-B949-08EFA64C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23" name="Text Box 18">
            <a:extLst>
              <a:ext uri="{FF2B5EF4-FFF2-40B4-BE49-F238E27FC236}">
                <a16:creationId xmlns:a16="http://schemas.microsoft.com/office/drawing/2014/main" id="{340CC0E8-B62C-504E-AEB1-6848700A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8" y="3423663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public key first, followed by private key </a:t>
            </a:r>
            <a:endParaRPr lang="en-US" sz="2800" dirty="0">
              <a:latin typeface="+mn-lt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E3A42832-F508-B343-8C8C-BEF9E3FF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143" y="3415725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private key first, followed by public key </a:t>
            </a:r>
            <a:endParaRPr lang="en-US" sz="2800" dirty="0">
              <a:latin typeface="+mn-lt"/>
            </a:endParaRP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02AA67A9-2B3D-0D41-9805-A055EFEABF26}"/>
              </a:ext>
            </a:extLst>
          </p:cNvPr>
          <p:cNvSpPr>
            <a:spLocks/>
          </p:cNvSpPr>
          <p:nvPr/>
        </p:nvSpPr>
        <p:spPr bwMode="auto">
          <a:xfrm rot="5400000">
            <a:off x="3581193" y="244576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635B218B-7A80-474D-B6FE-1FEED4F297EF}"/>
              </a:ext>
            </a:extLst>
          </p:cNvPr>
          <p:cNvSpPr>
            <a:spLocks/>
          </p:cNvSpPr>
          <p:nvPr/>
        </p:nvSpPr>
        <p:spPr bwMode="auto">
          <a:xfrm rot="5400000">
            <a:off x="6853030" y="2437825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133B9DA1-4813-804A-BDEB-BC6F62E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255845"/>
            <a:ext cx="4699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result is the same!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01C5215-2055-6645-B2A2-7E90E6DD7C1D}"/>
              </a:ext>
            </a:extLst>
          </p:cNvPr>
          <p:cNvSpPr txBox="1">
            <a:spLocks noChangeArrowheads="1"/>
          </p:cNvSpPr>
          <p:nvPr/>
        </p:nvSpPr>
        <p:spPr>
          <a:xfrm>
            <a:off x="1052375" y="12135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3200" dirty="0"/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dirty="0"/>
              <a:t>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 = m</a:t>
            </a:r>
            <a:r>
              <a:rPr lang="en-US" sz="3200" baseline="30000" dirty="0"/>
              <a:t>ed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m</a:t>
            </a:r>
            <a:r>
              <a:rPr lang="en-US" sz="3200" baseline="30000" dirty="0"/>
              <a:t>de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(m</a:t>
            </a:r>
            <a:r>
              <a:rPr lang="en-US" sz="3200" baseline="30000" dirty="0"/>
              <a:t>d</a:t>
            </a:r>
            <a:r>
              <a:rPr lang="en-US" sz="3200" dirty="0"/>
              <a:t> mod n)</a:t>
            </a:r>
            <a:r>
              <a:rPr lang="en-US" sz="3200" baseline="30000" dirty="0"/>
              <a:t>e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A05BA737-B1A7-9E44-9589-2517A92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97" y="474238"/>
            <a:ext cx="12273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+mn-lt"/>
              </a:rPr>
              <a:t>Why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BEC6564A-7ECB-C449-9E44-F7AE43F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648" y="597610"/>
            <a:ext cx="412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8536CA01-0A05-2040-B9E9-70C1D7FF1EE8}"/>
              </a:ext>
            </a:extLst>
          </p:cNvPr>
          <p:cNvGrpSpPr>
            <a:grpSpLocks/>
          </p:cNvGrpSpPr>
          <p:nvPr/>
        </p:nvGrpSpPr>
        <p:grpSpPr bwMode="auto">
          <a:xfrm>
            <a:off x="2118000" y="377803"/>
            <a:ext cx="5206997" cy="1008063"/>
            <a:chOff x="512" y="1586"/>
            <a:chExt cx="3280" cy="635"/>
          </a:xfrm>
        </p:grpSpPr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id="{6E379951-E11F-D84F-AE4B-3E03B60F8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56" name="Group 6">
                <a:extLst>
                  <a:ext uri="{FF2B5EF4-FFF2-40B4-BE49-F238E27FC236}">
                    <a16:creationId xmlns:a16="http://schemas.microsoft.com/office/drawing/2014/main" id="{AD7E7E0C-2F26-8748-9DB0-0A4018AC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59" name="Text Box 7">
                  <a:extLst>
                    <a:ext uri="{FF2B5EF4-FFF2-40B4-BE49-F238E27FC236}">
                      <a16:creationId xmlns:a16="http://schemas.microsoft.com/office/drawing/2014/main" id="{94C94DD1-CB16-EC44-AF5B-8946009CAD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60" name="Text Box 8">
                  <a:extLst>
                    <a:ext uri="{FF2B5EF4-FFF2-40B4-BE49-F238E27FC236}">
                      <a16:creationId xmlns:a16="http://schemas.microsoft.com/office/drawing/2014/main" id="{096DF2BA-5704-A84D-A3D6-88351D80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61" name="Text Box 9">
                  <a:extLst>
                    <a:ext uri="{FF2B5EF4-FFF2-40B4-BE49-F238E27FC236}">
                      <a16:creationId xmlns:a16="http://schemas.microsoft.com/office/drawing/2014/main" id="{6AA81AA7-43CE-784A-8D0D-3ADEBA89F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7" name="Text Box 10">
                <a:extLst>
                  <a:ext uri="{FF2B5EF4-FFF2-40B4-BE49-F238E27FC236}">
                    <a16:creationId xmlns:a16="http://schemas.microsoft.com/office/drawing/2014/main" id="{42C5AC87-8B91-D549-A18F-3823C61C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9A5B81AD-CE77-5B4E-896E-69597851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36B2E6A2-F23D-DB49-AB69-90BEB60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id="{28004FB0-749E-DA48-A7C0-B15CEAA6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id="{B727BAD1-AC6B-AD4C-BE92-314207D9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0434FBA1-64EE-564E-87E8-5154C80B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D2F24B3D-FEEA-BE4A-AF8F-1170CCAD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5" name="Text Box 17">
              <a:extLst>
                <a:ext uri="{FF2B5EF4-FFF2-40B4-BE49-F238E27FC236}">
                  <a16:creationId xmlns:a16="http://schemas.microsoft.com/office/drawing/2014/main" id="{B12BE81F-2742-3E43-A16D-9AF31D72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2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is RSA secure?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31E5408-C987-264E-9C9C-5C63DC5B66BA}"/>
              </a:ext>
            </a:extLst>
          </p:cNvPr>
          <p:cNvSpPr txBox="1">
            <a:spLocks noChangeArrowheads="1"/>
          </p:cNvSpPr>
          <p:nvPr/>
        </p:nvSpPr>
        <p:spPr>
          <a:xfrm>
            <a:off x="1040296" y="1464364"/>
            <a:ext cx="11019182" cy="35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00000"/>
              </a:lnSpc>
            </a:pPr>
            <a:r>
              <a:rPr lang="en-US" sz="3200" dirty="0"/>
              <a:t>suppose you know Bob’</a:t>
            </a:r>
            <a:r>
              <a:rPr lang="en-US" altLang="ja-JP" sz="3200" dirty="0"/>
              <a:t>s public key (n,e). How hard is it to determine d?</a:t>
            </a:r>
          </a:p>
          <a:p>
            <a:pPr indent="-339725">
              <a:lnSpc>
                <a:spcPct val="100000"/>
              </a:lnSpc>
            </a:pPr>
            <a:r>
              <a:rPr lang="en-US" sz="3200" dirty="0"/>
              <a:t>essentially need to find factors of n without knowing the two factors p and q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sz="3200" dirty="0"/>
              <a:t>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message integrity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11199"/>
              </a:buClr>
            </a:pPr>
            <a:r>
              <a:rPr lang="en-US" sz="3600" dirty="0">
                <a:solidFill>
                  <a:srgbClr val="C00000"/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rgbClr val="011199"/>
              </a:buClr>
            </a:pPr>
            <a:r>
              <a:rPr lang="en-US" dirty="0"/>
              <a:t>Message integrity, authentication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e-mail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TCP connections: TLS</a:t>
            </a:r>
          </a:p>
          <a:p>
            <a:pPr>
              <a:buClr>
                <a:srgbClr val="011199"/>
              </a:buClr>
            </a:pPr>
            <a:r>
              <a:rPr lang="en-US" dirty="0"/>
              <a:t>Network layer security: IPsec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Security in wireless and mobile networks</a:t>
            </a:r>
          </a:p>
          <a:p>
            <a:pPr>
              <a:buClr>
                <a:srgbClr val="011199"/>
              </a:buClr>
            </a:pPr>
            <a:r>
              <a:rPr lang="en-US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1" y="2548273"/>
            <a:ext cx="3578993" cy="40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1548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419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3068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24878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179" y="5310670"/>
              <a:ext cx="1028700" cy="676275"/>
              <a:chOff x="2852" y="2891"/>
              <a:chExt cx="648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/>
              <a:t>message integrity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800100" lvl="1" indent="-342900">
                <a:buFont typeface="Wingdings" charset="0"/>
                <a:buChar char="ü"/>
              </a:pPr>
              <a:r>
                <a:rPr lang="en-US" sz="3000" dirty="0"/>
                <a:t>Alice can take m, and signature K</a:t>
              </a:r>
              <a:r>
                <a:rPr lang="en-US" sz="3000" baseline="-25000" dirty="0"/>
                <a:t>B</a:t>
              </a:r>
              <a:r>
                <a:rPr lang="en-US" sz="3000" dirty="0"/>
                <a:t>(m) 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16" y="5250071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47B424C-87AE-D342-8A27-BAEB832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B813668F-F8DE-834D-BFAE-B0EF3336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2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+mn-lt"/>
              </a:rPr>
              <a:t>Internet checksum: poor crypto hash function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CFB9A6-2751-1D40-8575-CD4D580963CA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400244"/>
            <a:ext cx="10282030" cy="212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/>
              <a:t>Internet checksum has some properties of hash function: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produces fixed length digest (16-bit sum) of message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is many-to-one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E386E9F-CFF2-D246-BE26-B962F1FE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67" y="2995405"/>
            <a:ext cx="10282029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2E96B89F-97B8-114A-A04F-39793039F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366" y="4331390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8DC27A76-C869-6B4B-B25D-846EBAE9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433139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327CE0C7-929E-3D43-819A-1FC45766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16" y="3972615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7CC79AF2-A056-4F4A-A6D7-116CB890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3967853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80AE841F-F61F-A44E-825C-CBE562800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1841" y="535056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180C5637-141F-164F-9BF7-AF14F2A4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629" y="5383903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68A9DA2C-57D1-A24F-B730-BCD4A187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629" y="4315515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D844FFB7-DBBC-1A4D-B3C6-E6240D7D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431551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B6EB42E9-A7D7-A949-973D-75A7C204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3956740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3C642FAA-D19F-A64A-B465-98452562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3951978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3DF46F5E-D066-E043-AF4B-716096B0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104" y="533469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1516AFD8-E50A-A842-BB2A-6F933642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91" y="5368028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888A2083-7EA3-994F-ABA1-BC6B9E23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635" y="5442640"/>
            <a:ext cx="3242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12A0"/>
                </a:solidFill>
                <a:latin typeface="+mn-lt"/>
                <a:cs typeface="Arial" charset="0"/>
              </a:rPr>
              <a:t>but identical checksums</a:t>
            </a:r>
            <a:r>
              <a:rPr lang="en-US" i="1" dirty="0">
                <a:latin typeface="+mn-lt"/>
                <a:cs typeface="Arial" charset="0"/>
              </a:rPr>
              <a:t>!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91B6FCEC-BF46-924C-A488-4FF98F7C3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9354" y="5575990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8CCCD314-5330-6D49-9052-E25A95933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9241" y="5560115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2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let’s fix it!!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865909" y="1170523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Recall the problem: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77CCA1-AE8D-374F-BC1F-5EC4C0FB94A5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B4941F-64F3-E447-9284-991F0D048A09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84004-AA3A-644E-9984-F921D7AEC2D1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7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Need for certified public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90663"/>
            <a:ext cx="7749209" cy="75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motivation: Trudy plays pizza prank on Bob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20482" name="Picture 2" descr="Delivery Pepperoni Pizza | Taste Test | Serious Eats">
            <a:extLst>
              <a:ext uri="{FF2B5EF4-FFF2-40B4-BE49-F238E27FC236}">
                <a16:creationId xmlns:a16="http://schemas.microsoft.com/office/drawing/2014/main" id="{9DE292BF-82C0-674B-895E-5211D05B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07" y="2252869"/>
            <a:ext cx="3712524" cy="3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3">
            <a:extLst>
              <a:ext uri="{FF2B5EF4-FFF2-40B4-BE49-F238E27FC236}">
                <a16:creationId xmlns:a16="http://schemas.microsoft.com/office/drawing/2014/main" id="{19B001DB-C120-F941-A274-01407236A44C}"/>
              </a:ext>
            </a:extLst>
          </p:cNvPr>
          <p:cNvSpPr txBox="1">
            <a:spLocks noChangeArrowheads="1"/>
          </p:cNvSpPr>
          <p:nvPr/>
        </p:nvSpPr>
        <p:spPr>
          <a:xfrm>
            <a:off x="868681" y="2059478"/>
            <a:ext cx="6812280" cy="434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8925"/>
            <a:r>
              <a:rPr lang="en-US" sz="2800" dirty="0"/>
              <a:t>Trudy creates e-mail order: </a:t>
            </a:r>
            <a:br>
              <a:rPr lang="en-US" sz="2800" dirty="0"/>
            </a:br>
            <a:r>
              <a:rPr lang="en-US" sz="2800" i="1" dirty="0"/>
              <a:t>Dear Pizza Store, Please deliver to me four pepperoni pizzas. Thank you, Bob</a:t>
            </a:r>
          </a:p>
          <a:p>
            <a:pPr lvl="1"/>
            <a:r>
              <a:rPr lang="en-US" sz="2800" dirty="0"/>
              <a:t>Trudy signs order with her private key</a:t>
            </a:r>
          </a:p>
          <a:p>
            <a:pPr lvl="1"/>
            <a:r>
              <a:rPr lang="en-US" sz="2800" dirty="0"/>
              <a:t>Trudy sends order to Pizza Store</a:t>
            </a:r>
          </a:p>
          <a:p>
            <a:pPr lvl="1"/>
            <a:r>
              <a:rPr lang="en-US" sz="2800" dirty="0"/>
              <a:t>Trudy sends to Pizza Store her public key, but says it</a:t>
            </a:r>
            <a:r>
              <a:rPr lang="en-US" altLang="ja-JP" sz="2800" dirty="0"/>
              <a:t>’s Bob’s public key</a:t>
            </a:r>
          </a:p>
          <a:p>
            <a:pPr lvl="1"/>
            <a:r>
              <a:rPr lang="en-US" sz="2800" dirty="0"/>
              <a:t>Pizza Store verifies signature; then delivers four pepperoni pizzas to Bob</a:t>
            </a:r>
          </a:p>
          <a:p>
            <a:pPr lvl="1"/>
            <a:r>
              <a:rPr lang="en-US" sz="2800" dirty="0"/>
              <a:t>Bob doesn’</a:t>
            </a:r>
            <a:r>
              <a:rPr lang="en-US" altLang="ja-JP" sz="2800" dirty="0"/>
              <a:t>t 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>
            <a:extLst>
              <a:ext uri="{FF2B5EF4-FFF2-40B4-BE49-F238E27FC236}">
                <a16:creationId xmlns:a16="http://schemas.microsoft.com/office/drawing/2014/main" id="{0548BCFD-B7B1-C642-A6A8-74DD77F0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558303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for Bob’</a:t>
            </a:r>
            <a:r>
              <a:rPr lang="en-US" altLang="ja-JP" sz="2400" dirty="0">
                <a:latin typeface="+mn-lt"/>
                <a:cs typeface="Arial" charset="0"/>
              </a:rPr>
              <a:t>s 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0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Bob</a:t>
            </a:r>
            <a:r>
              <a:rPr lang="en-US" altLang="ja-JP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>
                <a:solidFill>
                  <a:schemeClr val="tx2"/>
                </a:solidFill>
              </a:rPr>
              <a:t>when Alice wants Bob</a:t>
            </a:r>
            <a:r>
              <a:rPr lang="en-US" altLang="ja-JP" sz="3200" dirty="0">
                <a:solidFill>
                  <a:schemeClr val="tx2"/>
                </a:solidFill>
              </a:rPr>
              <a:t>’s 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gets Bob</a:t>
            </a:r>
            <a:r>
              <a:rPr lang="en-US" altLang="ja-JP" sz="2800" dirty="0">
                <a:solidFill>
                  <a:schemeClr val="tx2"/>
                </a:solidFill>
              </a:rPr>
              <a:t>’s certificate (Bob or 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to Bob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get Bob’s 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524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324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287" y="237476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 Box 3">
            <a:extLst>
              <a:ext uri="{FF2B5EF4-FFF2-40B4-BE49-F238E27FC236}">
                <a16:creationId xmlns:a16="http://schemas.microsoft.com/office/drawing/2014/main" id="{8F65192A-556A-A141-AA63-E5E573B1C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73" y="4308821"/>
            <a:ext cx="974179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generates random </a:t>
            </a:r>
            <a:r>
              <a:rPr lang="en-US" sz="2400" i="1" dirty="0">
                <a:latin typeface="+mn-lt"/>
              </a:rPr>
              <a:t>symmetric</a:t>
            </a:r>
            <a:r>
              <a:rPr lang="en-US" sz="2400" dirty="0">
                <a:latin typeface="+mn-lt"/>
              </a:rPr>
              <a:t> private key, K</a:t>
            </a:r>
            <a:r>
              <a:rPr lang="en-US" sz="2400" baseline="-25000" dirty="0">
                <a:latin typeface="+mn-lt"/>
              </a:rPr>
              <a:t>S</a:t>
            </a:r>
            <a:endParaRPr lang="en-US" sz="2400" dirty="0">
              <a:latin typeface="+mn-lt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encrypts message with K</a:t>
            </a:r>
            <a:r>
              <a:rPr lang="en-US" sz="2400" baseline="-25000" dirty="0">
                <a:latin typeface="+mn-lt"/>
              </a:rPr>
              <a:t>S  </a:t>
            </a:r>
            <a:r>
              <a:rPr lang="en-US" sz="2400" dirty="0">
                <a:latin typeface="+mn-lt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also encrypts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with Bob’</a:t>
            </a:r>
            <a:r>
              <a:rPr lang="en-US" altLang="ja-JP" sz="2400" dirty="0">
                <a:latin typeface="+mn-lt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sends both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and K</a:t>
            </a:r>
            <a:r>
              <a:rPr lang="en-US" sz="2800" baseline="30000" dirty="0">
                <a:latin typeface="+mn-lt"/>
              </a:rPr>
              <a:t>+</a:t>
            </a:r>
            <a:r>
              <a:rPr lang="en-US" sz="2400" baseline="-2500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(K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) to Bob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52D2062F-CA48-1640-B3D5-A53B91C43E7F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04D262-2707-184F-A734-C5EDC8CE3D5E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AEFA32B-1A87-E643-B480-9E16BF81B05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3377ED2-37FB-2A48-9457-CB5C224CA256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Picture 40" descr="BS00768_[1]">
            <a:extLst>
              <a:ext uri="{FF2B5EF4-FFF2-40B4-BE49-F238E27FC236}">
                <a16:creationId xmlns:a16="http://schemas.microsoft.com/office/drawing/2014/main" id="{25CD6C53-D478-0F45-AF7C-0B7FA20E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Picture 63" descr="BS00768_[1]">
            <a:extLst>
              <a:ext uri="{FF2B5EF4-FFF2-40B4-BE49-F238E27FC236}">
                <a16:creationId xmlns:a16="http://schemas.microsoft.com/office/drawing/2014/main" id="{58DA2BF2-4146-C74A-B07F-46340CB5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  <a:r>
              <a:rPr lang="en-US" sz="3600" b="0" dirty="0">
                <a:latin typeface="+mn-lt"/>
              </a:rPr>
              <a:t>(more) 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768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560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35" y="236150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7" name="Picture 40" descr="BS00768_[1]">
            <a:extLst>
              <a:ext uri="{FF2B5EF4-FFF2-40B4-BE49-F238E27FC236}">
                <a16:creationId xmlns:a16="http://schemas.microsoft.com/office/drawing/2014/main" id="{61059736-E07B-744E-B96D-1F4E5761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51" name="Picture 63" descr="BS00768_[1]">
            <a:extLst>
              <a:ext uri="{FF2B5EF4-FFF2-40B4-BE49-F238E27FC236}">
                <a16:creationId xmlns:a16="http://schemas.microsoft.com/office/drawing/2014/main" id="{704F2548-B402-D343-A7F0-B9E3DBE1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sp>
        <p:nvSpPr>
          <p:cNvPr id="72" name="Text Box 3">
            <a:extLst>
              <a:ext uri="{FF2B5EF4-FFF2-40B4-BE49-F238E27FC236}">
                <a16:creationId xmlns:a16="http://schemas.microsoft.com/office/drawing/2014/main" id="{A7DDBE4A-929E-B642-9DAE-D762CC72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774" y="4401586"/>
            <a:ext cx="534062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his private key to decrypt and recover K</a:t>
            </a:r>
            <a:r>
              <a:rPr lang="en-US" sz="2400" baseline="-25000" dirty="0">
                <a:latin typeface="+mn-lt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to decrypt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to recover 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99435D-2271-B04F-8D13-401A6A3326A7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3F6EEE-3FCB-2E46-81EC-273DBA6A63E6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DE79B7-8500-4745-B5AF-25A00ABB921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54BF6D-ACBE-CC49-BE4E-4102462FD5E0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5566811" y="3122817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332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m to Bob, with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3309110" y="2832340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2583623" y="2337040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3450398" y="2330690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4" name="Text Box 25">
            <a:extLst>
              <a:ext uri="{FF2B5EF4-FFF2-40B4-BE49-F238E27FC236}">
                <a16:creationId xmlns:a16="http://schemas.microsoft.com/office/drawing/2014/main" id="{28C8EE68-97D2-FF41-82E7-33345F4D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6648" y="2526444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4188585" y="2308465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2361373" y="3667365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73" y="2605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3375785" y="1954453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72131" y="214118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85" y="3141903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Freeform 41">
            <a:extLst>
              <a:ext uri="{FF2B5EF4-FFF2-40B4-BE49-F238E27FC236}">
                <a16:creationId xmlns:a16="http://schemas.microsoft.com/office/drawing/2014/main" id="{55D2C347-2435-E542-9A79-6C7EC0C3DA50}"/>
              </a:ext>
            </a:extLst>
          </p:cNvPr>
          <p:cNvSpPr>
            <a:spLocks/>
          </p:cNvSpPr>
          <p:nvPr/>
        </p:nvSpPr>
        <p:spPr bwMode="auto">
          <a:xfrm flipH="1">
            <a:off x="8131245" y="2840278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" name="Freeform 42">
            <a:extLst>
              <a:ext uri="{FF2B5EF4-FFF2-40B4-BE49-F238E27FC236}">
                <a16:creationId xmlns:a16="http://schemas.microsoft.com/office/drawing/2014/main" id="{F807986B-0E09-FA4F-881F-706A27FC7F4F}"/>
              </a:ext>
            </a:extLst>
          </p:cNvPr>
          <p:cNvSpPr>
            <a:spLocks/>
          </p:cNvSpPr>
          <p:nvPr/>
        </p:nvSpPr>
        <p:spPr bwMode="auto">
          <a:xfrm flipH="1" flipV="1">
            <a:off x="8153470" y="3675303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pic>
        <p:nvPicPr>
          <p:cNvPr id="158" name="Picture 43" descr="Bob">
            <a:extLst>
              <a:ext uri="{FF2B5EF4-FFF2-40B4-BE49-F238E27FC236}">
                <a16:creationId xmlns:a16="http://schemas.microsoft.com/office/drawing/2014/main" id="{9D615FF3-AB81-364A-B0F1-CE29503E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58" y="306570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660" y="3836607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0" name="Group 45">
            <a:extLst>
              <a:ext uri="{FF2B5EF4-FFF2-40B4-BE49-F238E27FC236}">
                <a16:creationId xmlns:a16="http://schemas.microsoft.com/office/drawing/2014/main" id="{B070881B-8F76-0241-BBB2-17A2761F93FB}"/>
              </a:ext>
            </a:extLst>
          </p:cNvPr>
          <p:cNvGrpSpPr>
            <a:grpSpLocks/>
          </p:cNvGrpSpPr>
          <p:nvPr/>
        </p:nvGrpSpPr>
        <p:grpSpPr bwMode="auto">
          <a:xfrm>
            <a:off x="8894833" y="2319578"/>
            <a:ext cx="757238" cy="708025"/>
            <a:chOff x="1541" y="1993"/>
            <a:chExt cx="477" cy="446"/>
          </a:xfrm>
        </p:grpSpPr>
        <p:sp>
          <p:nvSpPr>
            <p:cNvPr id="178" name="Rectangle 46">
              <a:extLst>
                <a:ext uri="{FF2B5EF4-FFF2-40B4-BE49-F238E27FC236}">
                  <a16:creationId xmlns:a16="http://schemas.microsoft.com/office/drawing/2014/main" id="{3DF6F0B4-7F43-4A45-8970-FF3F4C69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9" name="Text Box 47">
              <a:extLst>
                <a:ext uri="{FF2B5EF4-FFF2-40B4-BE49-F238E27FC236}">
                  <a16:creationId xmlns:a16="http://schemas.microsoft.com/office/drawing/2014/main" id="{E2BA66F0-5B75-A94B-BFB8-3C2B9F31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80" name="Text Box 48">
              <a:extLst>
                <a:ext uri="{FF2B5EF4-FFF2-40B4-BE49-F238E27FC236}">
                  <a16:creationId xmlns:a16="http://schemas.microsoft.com/office/drawing/2014/main" id="{1F49BE10-EA54-A84A-8F6A-25C464DFC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93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81" name="Text Box 49">
              <a:extLst>
                <a:ext uri="{FF2B5EF4-FFF2-40B4-BE49-F238E27FC236}">
                  <a16:creationId xmlns:a16="http://schemas.microsoft.com/office/drawing/2014/main" id="{2D8AEC8C-F0F2-5044-83E1-CF9E0D45A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08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pic>
        <p:nvPicPr>
          <p:cNvPr id="162" name="Picture 51" descr="BS00768_[1]">
            <a:extLst>
              <a:ext uri="{FF2B5EF4-FFF2-40B4-BE49-F238E27FC236}">
                <a16:creationId xmlns:a16="http://schemas.microsoft.com/office/drawing/2014/main" id="{211576C7-23B5-8C41-BD5B-D7E4BDB8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601812" y="212114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" name="Group 52">
            <a:extLst>
              <a:ext uri="{FF2B5EF4-FFF2-40B4-BE49-F238E27FC236}">
                <a16:creationId xmlns:a16="http://schemas.microsoft.com/office/drawing/2014/main" id="{0AD101C7-1262-424D-87F3-9C9E02F032E0}"/>
              </a:ext>
            </a:extLst>
          </p:cNvPr>
          <p:cNvGrpSpPr>
            <a:grpSpLocks/>
          </p:cNvGrpSpPr>
          <p:nvPr/>
        </p:nvGrpSpPr>
        <p:grpSpPr bwMode="auto">
          <a:xfrm>
            <a:off x="9096445" y="1932228"/>
            <a:ext cx="481013" cy="474662"/>
            <a:chOff x="2637" y="716"/>
            <a:chExt cx="303" cy="299"/>
          </a:xfrm>
        </p:grpSpPr>
        <p:sp>
          <p:nvSpPr>
            <p:cNvPr id="176" name="Text Box 53">
              <a:extLst>
                <a:ext uri="{FF2B5EF4-FFF2-40B4-BE49-F238E27FC236}">
                  <a16:creationId xmlns:a16="http://schemas.microsoft.com/office/drawing/2014/main" id="{4A79E822-86A5-D44B-B0B2-81E7C9CE5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77" name="Text Box 54">
              <a:extLst>
                <a:ext uri="{FF2B5EF4-FFF2-40B4-BE49-F238E27FC236}">
                  <a16:creationId xmlns:a16="http://schemas.microsoft.com/office/drawing/2014/main" id="{7A4A96DE-6FB4-D044-AD65-43209196E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64" name="Group 55">
            <a:extLst>
              <a:ext uri="{FF2B5EF4-FFF2-40B4-BE49-F238E27FC236}">
                <a16:creationId xmlns:a16="http://schemas.microsoft.com/office/drawing/2014/main" id="{0F0A6289-FA89-A14C-897D-B2BA44609D3F}"/>
              </a:ext>
            </a:extLst>
          </p:cNvPr>
          <p:cNvGrpSpPr>
            <a:grpSpLocks/>
          </p:cNvGrpSpPr>
          <p:nvPr/>
        </p:nvGrpSpPr>
        <p:grpSpPr bwMode="auto">
          <a:xfrm>
            <a:off x="7691438" y="2234268"/>
            <a:ext cx="1135063" cy="528637"/>
            <a:chOff x="1778" y="2485"/>
            <a:chExt cx="715" cy="333"/>
          </a:xfrm>
        </p:grpSpPr>
        <p:sp>
          <p:nvSpPr>
            <p:cNvPr id="174" name="Text Box 56">
              <a:extLst>
                <a:ext uri="{FF2B5EF4-FFF2-40B4-BE49-F238E27FC236}">
                  <a16:creationId xmlns:a16="http://schemas.microsoft.com/office/drawing/2014/main" id="{65E495B1-6FD1-FB4D-8106-739D3AA5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75" name="Text Box 57">
              <a:extLst>
                <a:ext uri="{FF2B5EF4-FFF2-40B4-BE49-F238E27FC236}">
                  <a16:creationId xmlns:a16="http://schemas.microsoft.com/office/drawing/2014/main" id="{B235E78A-2E04-B642-9500-E3AAD79E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65" name="Text Box 58">
            <a:extLst>
              <a:ext uri="{FF2B5EF4-FFF2-40B4-BE49-F238E27FC236}">
                <a16:creationId xmlns:a16="http://schemas.microsoft.com/office/drawing/2014/main" id="{4DA86245-D925-3446-A4D0-A81E917F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133" y="4042015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6" name="Group 59">
            <a:extLst>
              <a:ext uri="{FF2B5EF4-FFF2-40B4-BE49-F238E27FC236}">
                <a16:creationId xmlns:a16="http://schemas.microsoft.com/office/drawing/2014/main" id="{A97BD907-9DC7-7041-9D34-2BBEA9A1D328}"/>
              </a:ext>
            </a:extLst>
          </p:cNvPr>
          <p:cNvGrpSpPr>
            <a:grpSpLocks/>
          </p:cNvGrpSpPr>
          <p:nvPr/>
        </p:nvGrpSpPr>
        <p:grpSpPr bwMode="auto">
          <a:xfrm>
            <a:off x="8915470" y="3532428"/>
            <a:ext cx="754063" cy="712787"/>
            <a:chOff x="694" y="2465"/>
            <a:chExt cx="475" cy="449"/>
          </a:xfrm>
        </p:grpSpPr>
        <p:sp>
          <p:nvSpPr>
            <p:cNvPr id="171" name="Rectangle 60">
              <a:extLst>
                <a:ext uri="{FF2B5EF4-FFF2-40B4-BE49-F238E27FC236}">
                  <a16:creationId xmlns:a16="http://schemas.microsoft.com/office/drawing/2014/main" id="{1D293FAC-5E22-D141-A5E4-DB02E8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2" name="Text Box 61">
              <a:extLst>
                <a:ext uri="{FF2B5EF4-FFF2-40B4-BE49-F238E27FC236}">
                  <a16:creationId xmlns:a16="http://schemas.microsoft.com/office/drawing/2014/main" id="{A757629A-2626-2944-9DE4-3E353D0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73" name="Text Box 62">
              <a:extLst>
                <a:ext uri="{FF2B5EF4-FFF2-40B4-BE49-F238E27FC236}">
                  <a16:creationId xmlns:a16="http://schemas.microsoft.com/office/drawing/2014/main" id="{1B39B42A-EF1C-E746-A3FD-3109C0DD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2465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sp>
        <p:nvSpPr>
          <p:cNvPr id="167" name="Freeform 63">
            <a:extLst>
              <a:ext uri="{FF2B5EF4-FFF2-40B4-BE49-F238E27FC236}">
                <a16:creationId xmlns:a16="http://schemas.microsoft.com/office/drawing/2014/main" id="{4691EE9B-BA40-2640-9979-67370B5C964C}"/>
              </a:ext>
            </a:extLst>
          </p:cNvPr>
          <p:cNvSpPr>
            <a:spLocks/>
          </p:cNvSpPr>
          <p:nvPr/>
        </p:nvSpPr>
        <p:spPr bwMode="auto">
          <a:xfrm flipV="1">
            <a:off x="9696520" y="36673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68" name="Freeform 64">
            <a:extLst>
              <a:ext uri="{FF2B5EF4-FFF2-40B4-BE49-F238E27FC236}">
                <a16:creationId xmlns:a16="http://schemas.microsoft.com/office/drawing/2014/main" id="{B7C4584F-BF1A-0544-926F-EA048B2C95C9}"/>
              </a:ext>
            </a:extLst>
          </p:cNvPr>
          <p:cNvSpPr>
            <a:spLocks/>
          </p:cNvSpPr>
          <p:nvPr/>
        </p:nvSpPr>
        <p:spPr bwMode="auto">
          <a:xfrm>
            <a:off x="9675883" y="27910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9" name="Text Box 65">
            <a:extLst>
              <a:ext uri="{FF2B5EF4-FFF2-40B4-BE49-F238E27FC236}">
                <a16:creationId xmlns:a16="http://schemas.microsoft.com/office/drawing/2014/main" id="{F7D43E61-3100-7A4D-BECB-A3331CE3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0828" y="3973269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sp>
        <p:nvSpPr>
          <p:cNvPr id="170" name="Text Box 66">
            <a:extLst>
              <a:ext uri="{FF2B5EF4-FFF2-40B4-BE49-F238E27FC236}">
                <a16:creationId xmlns:a16="http://schemas.microsoft.com/office/drawing/2014/main" id="{1C0EFBE4-3204-B04F-B170-3873C8B0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76" y="3240592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charset="0"/>
              </a:rPr>
              <a:t>compare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085666D-A10E-EE47-B430-1A938BB519D5}"/>
              </a:ext>
            </a:extLst>
          </p:cNvPr>
          <p:cNvCxnSpPr/>
          <p:nvPr/>
        </p:nvCxnSpPr>
        <p:spPr>
          <a:xfrm>
            <a:off x="7040216" y="3412435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/>
          <p:nvPr/>
        </p:nvCxnSpPr>
        <p:spPr>
          <a:xfrm>
            <a:off x="4611756" y="3425687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44" descr="BS00592_[1]">
            <a:extLst>
              <a:ext uri="{FF2B5EF4-FFF2-40B4-BE49-F238E27FC236}">
                <a16:creationId xmlns:a16="http://schemas.microsoft.com/office/drawing/2014/main" id="{0FF485A1-9AA8-6F46-8E70-E9180D86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5" y="303343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98" y="3327122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pic>
        <p:nvPicPr>
          <p:cNvPr id="202" name="Picture 9" descr="BS00592_[1]">
            <a:extLst>
              <a:ext uri="{FF2B5EF4-FFF2-40B4-BE49-F238E27FC236}">
                <a16:creationId xmlns:a16="http://schemas.microsoft.com/office/drawing/2014/main" id="{A2B82B1E-9E0E-AB4B-B59F-4CA155D8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18" y="3092312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4121427" y="3167270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BA5BB77-4637-7B46-B5F9-DEC82AA783F5}"/>
              </a:ext>
            </a:extLst>
          </p:cNvPr>
          <p:cNvGrpSpPr/>
          <p:nvPr/>
        </p:nvGrpSpPr>
        <p:grpSpPr>
          <a:xfrm>
            <a:off x="7967869" y="3147393"/>
            <a:ext cx="344557" cy="584775"/>
            <a:chOff x="9859617" y="1179444"/>
            <a:chExt cx="344557" cy="58477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0E3AD53-6CBA-714C-953B-F457A80C2164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6DC195A-36B0-204A-AEA3-DF2912DA03EB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/>
          <p:nvPr/>
        </p:nvCxnSpPr>
        <p:spPr>
          <a:xfrm>
            <a:off x="2147404" y="2834861"/>
            <a:ext cx="39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3807329" y="2195527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FC684D3-661D-214E-8AAA-803D5741950F}"/>
              </a:ext>
            </a:extLst>
          </p:cNvPr>
          <p:cNvCxnSpPr/>
          <p:nvPr/>
        </p:nvCxnSpPr>
        <p:spPr>
          <a:xfrm>
            <a:off x="9516467" y="218715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 Box 4">
            <a:extLst>
              <a:ext uri="{FF2B5EF4-FFF2-40B4-BE49-F238E27FC236}">
                <a16:creationId xmlns:a16="http://schemas.microsoft.com/office/drawing/2014/main" id="{1F245A08-96A8-8C45-A51A-73F89CCB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16" y="4699345"/>
            <a:ext cx="101101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digitally signs hash of her message with her private key, providing integrity and authentication </a:t>
            </a:r>
          </a:p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sends both message (in the clear) and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8356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919003A-0583-1E4A-B26A-5A0954150CD9}"/>
              </a:ext>
            </a:extLst>
          </p:cNvPr>
          <p:cNvSpPr/>
          <p:nvPr/>
        </p:nvSpPr>
        <p:spPr>
          <a:xfrm>
            <a:off x="2869617" y="1808924"/>
            <a:ext cx="3133618" cy="2723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07CD2E-B6EC-9248-927D-6D3F30F4B7C6}"/>
              </a:ext>
            </a:extLst>
          </p:cNvPr>
          <p:cNvSpPr/>
          <p:nvPr/>
        </p:nvSpPr>
        <p:spPr>
          <a:xfrm>
            <a:off x="6387545" y="2001078"/>
            <a:ext cx="2610678" cy="3286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9913522" y="3440871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811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sends m to Bob, with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confidentiality,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4223508" y="2660061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3498021" y="2164761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4364796" y="2158411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5102983" y="2083178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3259587" y="3495086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755" y="2436474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4290183" y="1782174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86529" y="196890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1" y="2956372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058" y="3664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>
            <a:cxnSpLocks/>
          </p:cNvCxnSpPr>
          <p:nvPr/>
        </p:nvCxnSpPr>
        <p:spPr>
          <a:xfrm>
            <a:off x="5526154" y="3253408"/>
            <a:ext cx="15505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309" y="3645176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5035825" y="2994991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>
            <a:cxnSpLocks/>
          </p:cNvCxnSpPr>
          <p:nvPr/>
        </p:nvCxnSpPr>
        <p:spPr>
          <a:xfrm>
            <a:off x="3262538" y="2662582"/>
            <a:ext cx="227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4721727" y="2023248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B78702-8E82-044F-9A18-B2714D979F8A}"/>
              </a:ext>
            </a:extLst>
          </p:cNvPr>
          <p:cNvCxnSpPr>
            <a:cxnSpLocks/>
          </p:cNvCxnSpPr>
          <p:nvPr/>
        </p:nvCxnSpPr>
        <p:spPr>
          <a:xfrm>
            <a:off x="8878954" y="3829879"/>
            <a:ext cx="110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9" descr="BS00592_[1]">
            <a:extLst>
              <a:ext uri="{FF2B5EF4-FFF2-40B4-BE49-F238E27FC236}">
                <a16:creationId xmlns:a16="http://schemas.microsoft.com/office/drawing/2014/main" id="{55983C4D-CE39-2B44-9000-A0B4F61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36" y="3496504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 descr="BS00768_[1]">
            <a:extLst>
              <a:ext uri="{FF2B5EF4-FFF2-40B4-BE49-F238E27FC236}">
                <a16:creationId xmlns:a16="http://schemas.microsoft.com/office/drawing/2014/main" id="{5D634922-0CDC-3B48-B755-7D3687FF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36899" y="24715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479CB536-995E-2848-93C0-49213D5F025B}"/>
              </a:ext>
            </a:extLst>
          </p:cNvPr>
          <p:cNvGrpSpPr>
            <a:grpSpLocks/>
          </p:cNvGrpSpPr>
          <p:nvPr/>
        </p:nvGrpSpPr>
        <p:grpSpPr bwMode="auto">
          <a:xfrm>
            <a:off x="7109862" y="2731948"/>
            <a:ext cx="754063" cy="727075"/>
            <a:chOff x="1645" y="264"/>
            <a:chExt cx="475" cy="458"/>
          </a:xfrm>
        </p:grpSpPr>
        <p:sp>
          <p:nvSpPr>
            <p:cNvPr id="73" name="Rectangle 11">
              <a:extLst>
                <a:ext uri="{FF2B5EF4-FFF2-40B4-BE49-F238E27FC236}">
                  <a16:creationId xmlns:a16="http://schemas.microsoft.com/office/drawing/2014/main" id="{87B2F9BA-C745-1A43-A558-24B6C994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1A0FB0CD-E502-7A4E-A69B-9E31C2D3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0C8C6F93-FFB7-2A4E-905A-46BF3BF7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7B08F5B3-C631-034D-B94A-C26CE6CA152E}"/>
              </a:ext>
            </a:extLst>
          </p:cNvPr>
          <p:cNvGrpSpPr>
            <a:grpSpLocks/>
          </p:cNvGrpSpPr>
          <p:nvPr/>
        </p:nvGrpSpPr>
        <p:grpSpPr bwMode="auto">
          <a:xfrm>
            <a:off x="7133674" y="3970198"/>
            <a:ext cx="754063" cy="708025"/>
            <a:chOff x="2144" y="3246"/>
            <a:chExt cx="475" cy="446"/>
          </a:xfrm>
        </p:grpSpPr>
        <p:sp>
          <p:nvSpPr>
            <p:cNvPr id="77" name="Rectangle 15">
              <a:extLst>
                <a:ext uri="{FF2B5EF4-FFF2-40B4-BE49-F238E27FC236}">
                  <a16:creationId xmlns:a16="http://schemas.microsoft.com/office/drawing/2014/main" id="{87CF5C84-CFB0-A54D-815B-871C0E77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4DF8A064-5DAE-6147-AA3D-CA2BBB157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2192AFD7-E41C-7048-9674-C1F0750C3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F709284F-B898-BA4A-AE36-2BDC0285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1" name="Line 25">
            <a:extLst>
              <a:ext uri="{FF2B5EF4-FFF2-40B4-BE49-F238E27FC236}">
                <a16:creationId xmlns:a16="http://schemas.microsoft.com/office/drawing/2014/main" id="{93FC36BF-7703-A443-B5C0-29F56D29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8362" y="4432160"/>
            <a:ext cx="27906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2" name="Text Box 26">
            <a:extLst>
              <a:ext uri="{FF2B5EF4-FFF2-40B4-BE49-F238E27FC236}">
                <a16:creationId xmlns:a16="http://schemas.microsoft.com/office/drawing/2014/main" id="{4FDC4900-F99E-F04E-8448-6CCBAFE2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99" y="28256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83" name="Group 27">
            <a:extLst>
              <a:ext uri="{FF2B5EF4-FFF2-40B4-BE49-F238E27FC236}">
                <a16:creationId xmlns:a16="http://schemas.microsoft.com/office/drawing/2014/main" id="{6475EBD6-3E0A-DA48-9F1C-61F229410786}"/>
              </a:ext>
            </a:extLst>
          </p:cNvPr>
          <p:cNvGrpSpPr>
            <a:grpSpLocks/>
          </p:cNvGrpSpPr>
          <p:nvPr/>
        </p:nvGrpSpPr>
        <p:grpSpPr bwMode="auto">
          <a:xfrm>
            <a:off x="7879799" y="4314685"/>
            <a:ext cx="969963" cy="527050"/>
            <a:chOff x="3501" y="648"/>
            <a:chExt cx="611" cy="332"/>
          </a:xfrm>
        </p:grpSpPr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id="{1D17612A-6DD5-4545-B91F-79CFB6865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3B044692-0A88-C549-8D8F-064AF342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6" name="Freeform 30">
            <a:extLst>
              <a:ext uri="{FF2B5EF4-FFF2-40B4-BE49-F238E27FC236}">
                <a16:creationId xmlns:a16="http://schemas.microsoft.com/office/drawing/2014/main" id="{209D438A-7E40-1046-9D71-EEB7D84A7705}"/>
              </a:ext>
            </a:extLst>
          </p:cNvPr>
          <p:cNvSpPr>
            <a:spLocks/>
          </p:cNvSpPr>
          <p:nvPr/>
        </p:nvSpPr>
        <p:spPr bwMode="auto">
          <a:xfrm>
            <a:off x="7865512" y="32129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Freeform 31">
            <a:extLst>
              <a:ext uri="{FF2B5EF4-FFF2-40B4-BE49-F238E27FC236}">
                <a16:creationId xmlns:a16="http://schemas.microsoft.com/office/drawing/2014/main" id="{9488F0BA-9459-C04E-9FE0-9FE4B103B1A3}"/>
              </a:ext>
            </a:extLst>
          </p:cNvPr>
          <p:cNvSpPr>
            <a:spLocks/>
          </p:cNvSpPr>
          <p:nvPr/>
        </p:nvSpPr>
        <p:spPr bwMode="auto">
          <a:xfrm flipV="1">
            <a:off x="7887737" y="40336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Text Box 34">
            <a:extLst>
              <a:ext uri="{FF2B5EF4-FFF2-40B4-BE49-F238E27FC236}">
                <a16:creationId xmlns:a16="http://schemas.microsoft.com/office/drawing/2014/main" id="{FF4A2C03-F93B-1444-BA7A-5B93D671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099" y="23620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F010567E-F375-3441-A880-066E7FB4EE4C}"/>
              </a:ext>
            </a:extLst>
          </p:cNvPr>
          <p:cNvGrpSpPr>
            <a:grpSpLocks/>
          </p:cNvGrpSpPr>
          <p:nvPr/>
        </p:nvGrpSpPr>
        <p:grpSpPr bwMode="auto">
          <a:xfrm>
            <a:off x="7098749" y="4714735"/>
            <a:ext cx="471488" cy="474663"/>
            <a:chOff x="2643" y="716"/>
            <a:chExt cx="297" cy="299"/>
          </a:xfrm>
        </p:grpSpPr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788BAF0A-DC82-9A43-9E98-761C274DF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Text Box 38">
              <a:extLst>
                <a:ext uri="{FF2B5EF4-FFF2-40B4-BE49-F238E27FC236}">
                  <a16:creationId xmlns:a16="http://schemas.microsoft.com/office/drawing/2014/main" id="{0E6BAE5C-4522-F346-95E0-0AA69C38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93" name="Picture 40" descr="BS00768_[1]">
            <a:extLst>
              <a:ext uri="{FF2B5EF4-FFF2-40B4-BE49-F238E27FC236}">
                <a16:creationId xmlns:a16="http://schemas.microsoft.com/office/drawing/2014/main" id="{2100A58F-3DE8-CA44-A340-2701137B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86112" y="49005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 Box 64">
            <a:extLst>
              <a:ext uri="{FF2B5EF4-FFF2-40B4-BE49-F238E27FC236}">
                <a16:creationId xmlns:a16="http://schemas.microsoft.com/office/drawing/2014/main" id="{0495C371-4F47-344C-BA47-2E01397F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448" y="4236346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DC868E2-FF4E-584F-B734-7FE4135BB5C1}"/>
              </a:ext>
            </a:extLst>
          </p:cNvPr>
          <p:cNvGrpSpPr/>
          <p:nvPr/>
        </p:nvGrpSpPr>
        <p:grpSpPr>
          <a:xfrm>
            <a:off x="8441634" y="3538330"/>
            <a:ext cx="389850" cy="584775"/>
            <a:chOff x="9846364" y="1192696"/>
            <a:chExt cx="389850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F043BD1-A4FA-BC4B-BE4E-112865DA449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96BCCC-1C75-144D-A1D3-E974D44F362C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F03D04-F8E5-DF4D-AA60-CA9A0E39EEA6}"/>
              </a:ext>
            </a:extLst>
          </p:cNvPr>
          <p:cNvCxnSpPr/>
          <p:nvPr/>
        </p:nvCxnSpPr>
        <p:spPr>
          <a:xfrm>
            <a:off x="7500550" y="26205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6E00D5-8912-904B-8565-6DD639E3390E}"/>
              </a:ext>
            </a:extLst>
          </p:cNvPr>
          <p:cNvCxnSpPr>
            <a:cxnSpLocks/>
          </p:cNvCxnSpPr>
          <p:nvPr/>
        </p:nvCxnSpPr>
        <p:spPr>
          <a:xfrm flipH="1" flipV="1">
            <a:off x="7518592" y="46800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4">
            <a:extLst>
              <a:ext uri="{FF2B5EF4-FFF2-40B4-BE49-F238E27FC236}">
                <a16:creationId xmlns:a16="http://schemas.microsoft.com/office/drawing/2014/main" id="{A0F773C8-BE0A-1D44-A564-CCE4F5AD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885" y="4078011"/>
            <a:ext cx="2976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F23FB403-140F-ED49-8850-0E17EC0B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699" y="2017299"/>
            <a:ext cx="137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B7FD7CC3-4A91-3E4D-8524-20024787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29" y="5433185"/>
            <a:ext cx="11027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 uses three keys: </a:t>
            </a:r>
            <a:r>
              <a:rPr lang="en-US" sz="2800" dirty="0">
                <a:latin typeface="+mn-lt"/>
              </a:rPr>
              <a:t>her private key, Bob’</a:t>
            </a:r>
            <a:r>
              <a:rPr lang="en-US" altLang="ja-JP" sz="2800" dirty="0">
                <a:latin typeface="+mn-lt"/>
              </a:rPr>
              <a:t>s public key, new symmetric key</a:t>
            </a:r>
            <a:endParaRPr lang="en-US" sz="2800" dirty="0">
              <a:latin typeface="+mn-lt"/>
            </a:endParaRPr>
          </a:p>
        </p:txBody>
      </p:sp>
      <p:sp>
        <p:nvSpPr>
          <p:cNvPr id="113" name="Text Box 4">
            <a:extLst>
              <a:ext uri="{FF2B5EF4-FFF2-40B4-BE49-F238E27FC236}">
                <a16:creationId xmlns:a16="http://schemas.microsoft.com/office/drawing/2014/main" id="{004647EC-7722-7144-ACFF-6986A291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947" y="5983150"/>
            <a:ext cx="6255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i="1" dirty="0">
                <a:solidFill>
                  <a:srgbClr val="0012A0"/>
                </a:solidFill>
                <a:latin typeface="+mn-lt"/>
              </a:rPr>
              <a:t>What are Bob’s complementary actions?</a:t>
            </a:r>
          </a:p>
        </p:txBody>
      </p:sp>
    </p:spTree>
    <p:extLst>
      <p:ext uri="{BB962C8B-B14F-4D97-AF65-F5344CB8AC3E}">
        <p14:creationId xmlns:p14="http://schemas.microsoft.com/office/powerpoint/2010/main" val="37402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836718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security: what’s needed?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11017D-0786-AE4D-9C8B-A9B78332A06C}"/>
              </a:ext>
            </a:extLst>
          </p:cNvPr>
          <p:cNvSpPr txBox="1">
            <a:spLocks noChangeArrowheads="1"/>
          </p:cNvSpPr>
          <p:nvPr/>
        </p:nvSpPr>
        <p:spPr>
          <a:xfrm>
            <a:off x="1386660" y="2616219"/>
            <a:ext cx="10561981" cy="359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handshake: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Alice, Bob use their certificates, private keys to authenticate each other, exchange or create shared secret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derivation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Alice, Bob use shared secret to derive set of keys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 data transfer: data as a series of records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 just one-time transactions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closure: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special messages to securely close connection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3FD55F0-E149-124E-8E21-E70DE72E018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62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let’s </a:t>
            </a:r>
            <a:r>
              <a:rPr lang="en-US" sz="3200" i="1" dirty="0"/>
              <a:t>build</a:t>
            </a:r>
            <a:r>
              <a:rPr lang="en-US" sz="3200" dirty="0"/>
              <a:t> a toy TLS protocol, </a:t>
            </a:r>
            <a:r>
              <a:rPr lang="en-US" sz="3200" i="1" dirty="0"/>
              <a:t>t-tls, </a:t>
            </a:r>
            <a:r>
              <a:rPr lang="en-US" sz="3200" dirty="0"/>
              <a:t>to see what’s needed!</a:t>
            </a:r>
            <a:endParaRPr lang="en-US" sz="2800" dirty="0">
              <a:solidFill>
                <a:srgbClr val="0012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1B3-23D0-C644-B102-E8B069ED3317}"/>
              </a:ext>
            </a:extLst>
          </p:cNvPr>
          <p:cNvSpPr txBox="1"/>
          <p:nvPr/>
        </p:nvSpPr>
        <p:spPr>
          <a:xfrm>
            <a:off x="1028700" y="1943100"/>
            <a:ext cx="607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6863" indent="-296863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3200" dirty="0"/>
              <a:t>we’ve seen the “pieces” already:</a:t>
            </a:r>
          </a:p>
        </p:txBody>
      </p:sp>
    </p:spTree>
    <p:extLst>
      <p:ext uri="{BB962C8B-B14F-4D97-AF65-F5344CB8AC3E}">
        <p14:creationId xmlns:p14="http://schemas.microsoft.com/office/powerpoint/2010/main" val="474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30C5F0E-4D36-9C4B-88CB-340775C3D57C}"/>
              </a:ext>
            </a:extLst>
          </p:cNvPr>
          <p:cNvGrpSpPr/>
          <p:nvPr/>
        </p:nvGrpSpPr>
        <p:grpSpPr>
          <a:xfrm>
            <a:off x="2421281" y="5115338"/>
            <a:ext cx="2153478" cy="1174878"/>
            <a:chOff x="1623392" y="2040836"/>
            <a:chExt cx="2153478" cy="17426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BCC160-B990-A54E-940E-FEBC31E83C58}"/>
                </a:ext>
              </a:extLst>
            </p:cNvPr>
            <p:cNvGrpSpPr/>
            <p:nvPr/>
          </p:nvGrpSpPr>
          <p:grpSpPr>
            <a:xfrm>
              <a:off x="1669774" y="2040836"/>
              <a:ext cx="2107096" cy="848139"/>
              <a:chOff x="6983896" y="4081670"/>
              <a:chExt cx="2107096" cy="84813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B454662-0671-9643-A55F-365DA7A3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E8A5DC00-B05C-4D4B-AEB0-AAA10F83C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454" y="4219266"/>
                <a:ext cx="1762538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client request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8683F-5EAF-FF40-BADA-C320A04AB3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AA90659-E488-4244-A265-0CC0984E6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5">
                <a:extLst>
                  <a:ext uri="{FF2B5EF4-FFF2-40B4-BE49-F238E27FC236}">
                    <a16:creationId xmlns:a16="http://schemas.microsoft.com/office/drawing/2014/main" id="{A6526929-0E98-4F4D-BBD1-63D92B0CD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3285" y="4209288"/>
                <a:ext cx="1716158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server reply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284159-8995-8D44-8B2C-98EB32304940}"/>
              </a:ext>
            </a:extLst>
          </p:cNvPr>
          <p:cNvGrpSpPr/>
          <p:nvPr/>
        </p:nvGrpSpPr>
        <p:grpSpPr>
          <a:xfrm>
            <a:off x="2447786" y="3511826"/>
            <a:ext cx="2431772" cy="1782419"/>
            <a:chOff x="1623392" y="2040836"/>
            <a:chExt cx="2431772" cy="26438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F19937-2079-E54E-809A-EEC900DF25EC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0F91550-555B-C94B-A5D6-4DD5B0CA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8A54A79F-75A4-E844-893E-FC200D279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0974" y="4179953"/>
                <a:ext cx="1258957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t-tls hello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2AD674-EE10-254E-A440-84021C4A62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431772" cy="848139"/>
              <a:chOff x="6632715" y="4081670"/>
              <a:chExt cx="2431772" cy="8481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16CB137-51BC-4B4A-AD44-E2F3C1F0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5F8BC39E-EDF0-1342-9827-3BE6A9D01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5" y="4150319"/>
                <a:ext cx="2360681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public key certificate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9E47A9-4F33-984A-B9C1-48E51EFF5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E3A71BE5-5428-884C-9D0F-85B8AD98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594" y="3790270"/>
              <a:ext cx="1805745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baseline="-250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r>
                <a:rPr lang="en-US" baseline="300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(MS) = EMS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B890D9-A9E7-E148-A927-23B5327FBA02}"/>
              </a:ext>
            </a:extLst>
          </p:cNvPr>
          <p:cNvGrpSpPr/>
          <p:nvPr/>
        </p:nvGrpSpPr>
        <p:grpSpPr>
          <a:xfrm>
            <a:off x="2454413" y="1981200"/>
            <a:ext cx="2126973" cy="1782419"/>
            <a:chOff x="1623392" y="2040836"/>
            <a:chExt cx="2126973" cy="2643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439343-F5CB-514E-AA77-86CC33169BA3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D147B95-2F16-0F4C-B288-AFF61FDD1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id="{0CEE80EA-1A0F-2141-B45A-171010848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7837" y="4219266"/>
                <a:ext cx="1085712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TCP SYN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376851-1BCE-4849-8509-B3DAD9C8BFF5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D4FB3AB-20C8-604E-81FA-D32111B05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23D4810A-9307-2941-B5FA-9CB2C7985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1705" y="4150319"/>
                <a:ext cx="1113184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SYNACK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45B41C-927D-5D44-B384-B4DB1F5A6A88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A87FF3D0-8FD9-7144-8C26-79BD1498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3868895"/>
              <a:ext cx="742122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cs typeface="Arial" charset="0"/>
                </a:rPr>
                <a:t>ACK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initial handshake</a:t>
            </a:r>
            <a:endParaRPr lang="en-US" sz="4400" b="0" dirty="0"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94A11CB-4FF9-2B46-A769-F6B82B9E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703" y="1216025"/>
            <a:ext cx="5181600" cy="523778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dirty="0">
                <a:solidFill>
                  <a:srgbClr val="C00000"/>
                </a:solidFill>
              </a:rPr>
              <a:t>t-tls handshake phase:</a:t>
            </a:r>
          </a:p>
          <a:p>
            <a:r>
              <a:rPr lang="en-US" dirty="0"/>
              <a:t>Bob establishes TCP connection with Alice</a:t>
            </a:r>
          </a:p>
          <a:p>
            <a:r>
              <a:rPr lang="en-US" dirty="0"/>
              <a:t>Bob verifies that Alice is really Alice</a:t>
            </a:r>
          </a:p>
          <a:p>
            <a:r>
              <a:rPr lang="en-US" dirty="0"/>
              <a:t>Bob sends Alice a master secret key (MS), used to generate all other keys for TLS session</a:t>
            </a:r>
          </a:p>
          <a:p>
            <a:r>
              <a:rPr lang="en-US" dirty="0"/>
              <a:t>potential issues:</a:t>
            </a:r>
          </a:p>
          <a:p>
            <a:pPr lvl="1"/>
            <a:r>
              <a:rPr lang="en-US" dirty="0"/>
              <a:t>3 RTT before client can start receiving data (including TCP handshake)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3" name="Picture 6" descr="Alice">
            <a:extLst>
              <a:ext uri="{FF2B5EF4-FFF2-40B4-BE49-F238E27FC236}">
                <a16:creationId xmlns:a16="http://schemas.microsoft.com/office/drawing/2014/main" id="{C3B7BAC7-7FD0-5341-B149-28B8FEC5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83" y="158121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Bob">
            <a:extLst>
              <a:ext uri="{FF2B5EF4-FFF2-40B4-BE49-F238E27FC236}">
                <a16:creationId xmlns:a16="http://schemas.microsoft.com/office/drawing/2014/main" id="{49B94789-D08D-CE4E-B510-D5579867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1696280"/>
            <a:ext cx="622682" cy="6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cryptographic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considered bad to use same key for more than one cryptographic function</a:t>
            </a:r>
          </a:p>
          <a:p>
            <a:pPr lvl="1"/>
            <a:r>
              <a:rPr lang="en-US" sz="2800" dirty="0"/>
              <a:t>different keys for message authentication code (MAC) and encryption</a:t>
            </a:r>
          </a:p>
          <a:p>
            <a:pPr indent="-287338"/>
            <a:r>
              <a:rPr lang="en-US" dirty="0"/>
              <a:t>four keys: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: encryption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: MAC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: encryption key for data sent from server to client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: MAC key for data sent from server to client</a:t>
            </a:r>
          </a:p>
          <a:p>
            <a:pPr indent="-287338"/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to create new keys</a:t>
            </a:r>
          </a:p>
        </p:txBody>
      </p:sp>
      <p:pic>
        <p:nvPicPr>
          <p:cNvPr id="47" name="Picture 35" descr="BS00768_[1]">
            <a:extLst>
              <a:ext uri="{FF2B5EF4-FFF2-40B4-BE49-F238E27FC236}">
                <a16:creationId xmlns:a16="http://schemas.microsoft.com/office/drawing/2014/main" id="{27414126-EE53-FD47-8ED9-DC763D39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3729" y="34133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5" descr="BS00768_[1]">
            <a:extLst>
              <a:ext uri="{FF2B5EF4-FFF2-40B4-BE49-F238E27FC236}">
                <a16:creationId xmlns:a16="http://schemas.microsoft.com/office/drawing/2014/main" id="{02DF6332-5A79-2C45-BCE5-BF448423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2259" y="386868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5" descr="BS00768_[1]">
            <a:extLst>
              <a:ext uri="{FF2B5EF4-FFF2-40B4-BE49-F238E27FC236}">
                <a16:creationId xmlns:a16="http://schemas.microsoft.com/office/drawing/2014/main" id="{F83058A1-6959-C94F-87FF-4E2CF255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0685" y="432398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5" descr="BS00768_[1]">
            <a:extLst>
              <a:ext uri="{FF2B5EF4-FFF2-40B4-BE49-F238E27FC236}">
                <a16:creationId xmlns:a16="http://schemas.microsoft.com/office/drawing/2014/main" id="{B126C34A-7E21-5748-86F0-D2A6A5BA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111" y="477422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227367" cy="336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recall: TCP provides data </a:t>
            </a:r>
            <a:r>
              <a:rPr lang="en-US" i="1" dirty="0"/>
              <a:t>byte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 abstraction</a:t>
            </a:r>
          </a:p>
          <a:p>
            <a:r>
              <a:rPr lang="en-US" u="sng" dirty="0">
                <a:solidFill>
                  <a:srgbClr val="0012A0"/>
                </a:solidFill>
              </a:rPr>
              <a:t>Q: </a:t>
            </a:r>
            <a:r>
              <a:rPr lang="en-US" dirty="0"/>
              <a:t>can we encrypt data in-stream as written into TCP socket?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A: </a:t>
            </a:r>
            <a:r>
              <a:rPr lang="en-US" sz="2800" dirty="0"/>
              <a:t>where would MAC go? If at end, no message integrity until all data received and connection closed!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solution: </a:t>
            </a:r>
            <a:r>
              <a:rPr lang="en-US" sz="2800" dirty="0"/>
              <a:t>break stream in series of “records”</a:t>
            </a:r>
          </a:p>
          <a:p>
            <a:pPr lvl="2"/>
            <a:r>
              <a:rPr lang="en-US" sz="2800" dirty="0"/>
              <a:t>each client-to-server record carries a MAC, created using M</a:t>
            </a:r>
            <a:r>
              <a:rPr lang="en-US" sz="2800" baseline="-25000" dirty="0"/>
              <a:t>c</a:t>
            </a:r>
            <a:endParaRPr lang="en-US" sz="2800" dirty="0"/>
          </a:p>
          <a:p>
            <a:pPr lvl="2"/>
            <a:r>
              <a:rPr lang="en-US" sz="2800" dirty="0"/>
              <a:t>receiver can act on each record as it arrives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3259219" y="5449045"/>
            <a:ext cx="5723798" cy="700398"/>
            <a:chOff x="1748471" y="5104488"/>
            <a:chExt cx="5723798" cy="70039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71" y="5111919"/>
              <a:ext cx="5723798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217" y="5346778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950842" y="4595190"/>
            <a:ext cx="10227367" cy="1602505"/>
            <a:chOff x="950842" y="4595190"/>
            <a:chExt cx="10227367" cy="1602505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t-tls record encrypted using symmetric key, K</a:t>
              </a:r>
              <a:r>
                <a:rPr lang="en-US" sz="2800" baseline="-25000" dirty="0"/>
                <a:t>c, </a:t>
              </a:r>
              <a:r>
                <a:rPr lang="en-US" sz="2800" dirty="0"/>
                <a:t>passed to TCP: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2358886" y="527436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 </a:t>
            </a:r>
            <a:r>
              <a:rPr lang="en-US" sz="3600" b="0" dirty="0">
                <a:latin typeface="+mn-lt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attacks on data stream?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re-ordering: </a:t>
            </a:r>
            <a:r>
              <a:rPr lang="en-US" sz="2800" dirty="0"/>
              <a:t>man-in middle intercepts TCP segments and reorders (manipulating sequence #s in unencrypted TCP header)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replay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10C6FCF-6552-434B-A569-0DFC7248D525}"/>
              </a:ext>
            </a:extLst>
          </p:cNvPr>
          <p:cNvSpPr txBox="1">
            <a:spLocks noChangeArrowheads="1"/>
          </p:cNvSpPr>
          <p:nvPr/>
        </p:nvSpPr>
        <p:spPr>
          <a:xfrm>
            <a:off x="738807" y="3124198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solutions:</a:t>
            </a:r>
          </a:p>
          <a:p>
            <a:pPr lvl="1"/>
            <a:r>
              <a:rPr lang="en-US" sz="2800" dirty="0"/>
              <a:t>use TLS sequence numbers (data, TLS-seq-# incorporated into MAC)</a:t>
            </a:r>
          </a:p>
          <a:p>
            <a:pPr lvl="1"/>
            <a:r>
              <a:rPr lang="en-US" sz="2800" dirty="0"/>
              <a:t>use nonce</a:t>
            </a:r>
          </a:p>
        </p:txBody>
      </p:sp>
    </p:spTree>
    <p:extLst>
      <p:ext uri="{BB962C8B-B14F-4D97-AF65-F5344CB8AC3E}">
        <p14:creationId xmlns:p14="http://schemas.microsoft.com/office/powerpoint/2010/main" val="37858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connection close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2515561" y="4712132"/>
            <a:ext cx="6745752" cy="719730"/>
            <a:chOff x="726517" y="5104488"/>
            <a:chExt cx="6745752" cy="71973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95" y="5111919"/>
              <a:ext cx="662247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17" y="535591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0349773-0930-D141-AEDF-6487C739A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177" y="534448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type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id="{ACA878E9-7BAB-4547-BDA6-CEACC26C2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5412" y="5130876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1176130" y="3879573"/>
            <a:ext cx="10227367" cy="1582628"/>
            <a:chOff x="950842" y="4595190"/>
            <a:chExt cx="10227367" cy="1582628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1547356" y="524007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CFB3BD4C-9E5D-884B-8F72-F51F636D1647}"/>
              </a:ext>
            </a:extLst>
          </p:cNvPr>
          <p:cNvSpPr txBox="1">
            <a:spLocks noChangeArrowheads="1"/>
          </p:cNvSpPr>
          <p:nvPr/>
        </p:nvSpPr>
        <p:spPr>
          <a:xfrm>
            <a:off x="1222512" y="1507434"/>
            <a:ext cx="10969487" cy="382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truncation attack: </a:t>
            </a:r>
          </a:p>
          <a:p>
            <a:pPr lvl="1"/>
            <a:r>
              <a:rPr lang="en-US" sz="2800" dirty="0"/>
              <a:t>attacker forges TCP connection close segment</a:t>
            </a:r>
          </a:p>
          <a:p>
            <a:pPr lvl="1"/>
            <a:r>
              <a:rPr lang="en-US" sz="2800" dirty="0"/>
              <a:t>one or both sides thinks there is less data than there actually is </a:t>
            </a:r>
          </a:p>
          <a:p>
            <a:r>
              <a:rPr lang="en-US" dirty="0">
                <a:solidFill>
                  <a:srgbClr val="0012A0"/>
                </a:solidFill>
              </a:rPr>
              <a:t>solution: </a:t>
            </a:r>
            <a:r>
              <a:rPr lang="en-US" dirty="0"/>
              <a:t>record types, with one type for closure</a:t>
            </a:r>
          </a:p>
          <a:p>
            <a:pPr lvl="1"/>
            <a:r>
              <a:rPr lang="en-US" dirty="0"/>
              <a:t>type 0 for data; type 1 for close</a:t>
            </a:r>
          </a:p>
          <a:p>
            <a:r>
              <a:rPr lang="en-US" dirty="0"/>
              <a:t>MAC now computed using data, type, sequence #</a:t>
            </a:r>
          </a:p>
        </p:txBody>
      </p:sp>
    </p:spTree>
    <p:extLst>
      <p:ext uri="{BB962C8B-B14F-4D97-AF65-F5344CB8AC3E}">
        <p14:creationId xmlns:p14="http://schemas.microsoft.com/office/powerpoint/2010/main" val="27404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B6E1B3-13C9-8945-B4C8-DF3D7E18C89E}"/>
              </a:ext>
            </a:extLst>
          </p:cNvPr>
          <p:cNvGrpSpPr/>
          <p:nvPr/>
        </p:nvGrpSpPr>
        <p:grpSpPr>
          <a:xfrm>
            <a:off x="1211829" y="3044908"/>
            <a:ext cx="9269796" cy="3185247"/>
            <a:chOff x="1211829" y="3044908"/>
            <a:chExt cx="9269796" cy="3185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916C2B-D7EF-BF44-B631-0B62D5EBDA56}"/>
                </a:ext>
              </a:extLst>
            </p:cNvPr>
            <p:cNvSpPr/>
            <p:nvPr/>
          </p:nvSpPr>
          <p:spPr>
            <a:xfrm>
              <a:off x="5149446" y="479325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58A446-6B9F-2E47-9609-B6CADDB9798A}"/>
                </a:ext>
              </a:extLst>
            </p:cNvPr>
            <p:cNvSpPr txBox="1"/>
            <p:nvPr/>
          </p:nvSpPr>
          <p:spPr>
            <a:xfrm>
              <a:off x="5924933" y="48366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3015E3-1F8C-C741-878A-8AA698E96E7C}"/>
                </a:ext>
              </a:extLst>
            </p:cNvPr>
            <p:cNvSpPr/>
            <p:nvPr/>
          </p:nvSpPr>
          <p:spPr>
            <a:xfrm>
              <a:off x="5151315" y="422185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2AFCE4-D7C8-244E-AA02-FEECB0118F16}"/>
                </a:ext>
              </a:extLst>
            </p:cNvPr>
            <p:cNvSpPr txBox="1"/>
            <p:nvPr/>
          </p:nvSpPr>
          <p:spPr>
            <a:xfrm>
              <a:off x="5841132" y="426829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77898-B99E-B947-AC75-F25AB1606EAA}"/>
                </a:ext>
              </a:extLst>
            </p:cNvPr>
            <p:cNvSpPr/>
            <p:nvPr/>
          </p:nvSpPr>
          <p:spPr>
            <a:xfrm>
              <a:off x="5152164" y="364007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E38A84-E462-CD43-BB9F-6E14F48CE02A}"/>
                </a:ext>
              </a:extLst>
            </p:cNvPr>
            <p:cNvSpPr txBox="1"/>
            <p:nvPr/>
          </p:nvSpPr>
          <p:spPr>
            <a:xfrm>
              <a:off x="5841981" y="368650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A44FDA-034F-FA44-B4E5-A383BFBA0921}"/>
                </a:ext>
              </a:extLst>
            </p:cNvPr>
            <p:cNvGrpSpPr/>
            <p:nvPr/>
          </p:nvGrpSpPr>
          <p:grpSpPr>
            <a:xfrm>
              <a:off x="5149446" y="3055575"/>
              <a:ext cx="1905057" cy="455283"/>
              <a:chOff x="975444" y="4703759"/>
              <a:chExt cx="2128813" cy="49852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0684BE-04FA-6042-BBBF-7BEE4ADA92DB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528318-9287-5D4B-8DB6-AECD7CA0D6C7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83F30-C2B9-D64C-AB3E-16BEEFAD2F8C}"/>
                </a:ext>
              </a:extLst>
            </p:cNvPr>
            <p:cNvSpPr/>
            <p:nvPr/>
          </p:nvSpPr>
          <p:spPr>
            <a:xfrm>
              <a:off x="7636227" y="479573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99FDA1-13E1-ED41-B7CB-14891E4274AB}"/>
                </a:ext>
              </a:extLst>
            </p:cNvPr>
            <p:cNvSpPr txBox="1"/>
            <p:nvPr/>
          </p:nvSpPr>
          <p:spPr>
            <a:xfrm>
              <a:off x="8411714" y="4839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78255B-D9D7-BA42-B84C-C27E023AEE5F}"/>
                </a:ext>
              </a:extLst>
            </p:cNvPr>
            <p:cNvSpPr/>
            <p:nvPr/>
          </p:nvSpPr>
          <p:spPr>
            <a:xfrm>
              <a:off x="7638096" y="431125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0A8F33-53CF-8D4D-965C-20A7EC36DF0A}"/>
                </a:ext>
              </a:extLst>
            </p:cNvPr>
            <p:cNvSpPr txBox="1"/>
            <p:nvPr/>
          </p:nvSpPr>
          <p:spPr>
            <a:xfrm>
              <a:off x="8314921" y="429999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60DD56-4A32-E54A-92E3-4DF5A939E262}"/>
                </a:ext>
              </a:extLst>
            </p:cNvPr>
            <p:cNvSpPr/>
            <p:nvPr/>
          </p:nvSpPr>
          <p:spPr>
            <a:xfrm>
              <a:off x="7638945" y="351653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B40237-6F67-2D41-AFF0-588D83BB3E71}"/>
                </a:ext>
              </a:extLst>
            </p:cNvPr>
            <p:cNvSpPr txBox="1"/>
            <p:nvPr/>
          </p:nvSpPr>
          <p:spPr>
            <a:xfrm>
              <a:off x="8197291" y="36229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7AA547-F1E4-C54B-A489-1F5532C76AD4}"/>
                </a:ext>
              </a:extLst>
            </p:cNvPr>
            <p:cNvSpPr/>
            <p:nvPr/>
          </p:nvSpPr>
          <p:spPr>
            <a:xfrm>
              <a:off x="7636227" y="304491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38505-37B9-AB4C-8BF1-74EFE1C095A7}"/>
                </a:ext>
              </a:extLst>
            </p:cNvPr>
            <p:cNvSpPr txBox="1"/>
            <p:nvPr/>
          </p:nvSpPr>
          <p:spPr>
            <a:xfrm>
              <a:off x="7757860" y="304490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7335F2-ABF6-4242-9FE2-B2E1F3C5E2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4737663"/>
              <a:ext cx="7475083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C3B49F-E6E0-2949-AEF9-4FFC5288F340}"/>
                </a:ext>
              </a:extLst>
            </p:cNvPr>
            <p:cNvCxnSpPr>
              <a:cxnSpLocks/>
            </p:cNvCxnSpPr>
            <p:nvPr/>
          </p:nvCxnSpPr>
          <p:spPr>
            <a:xfrm>
              <a:off x="2451652" y="4162508"/>
              <a:ext cx="745444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235AA9-F0DA-CA46-A5C9-DCB93EE9132C}"/>
                </a:ext>
              </a:extLst>
            </p:cNvPr>
            <p:cNvSpPr txBox="1"/>
            <p:nvPr/>
          </p:nvSpPr>
          <p:spPr>
            <a:xfrm>
              <a:off x="1343560" y="483908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613C58-7CEF-3544-BEA7-AB8BF40EB729}"/>
                </a:ext>
              </a:extLst>
            </p:cNvPr>
            <p:cNvSpPr txBox="1"/>
            <p:nvPr/>
          </p:nvSpPr>
          <p:spPr>
            <a:xfrm>
              <a:off x="1349731" y="424511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C5FCA-13B1-8C40-BE2B-6836A9805CCD}"/>
                </a:ext>
              </a:extLst>
            </p:cNvPr>
            <p:cNvSpPr txBox="1"/>
            <p:nvPr/>
          </p:nvSpPr>
          <p:spPr>
            <a:xfrm>
              <a:off x="1211829" y="337267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1A5A3-7EDB-3C4A-B735-10809E467274}"/>
                </a:ext>
              </a:extLst>
            </p:cNvPr>
            <p:cNvSpPr txBox="1"/>
            <p:nvPr/>
          </p:nvSpPr>
          <p:spPr>
            <a:xfrm>
              <a:off x="5294085" y="542435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7114ECE2-1121-0345-B7B9-9FB2F084ED76}"/>
                </a:ext>
              </a:extLst>
            </p:cNvPr>
            <p:cNvSpPr/>
            <p:nvPr/>
          </p:nvSpPr>
          <p:spPr>
            <a:xfrm>
              <a:off x="9601057" y="304490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35C09F-1046-AB48-ADAB-00EF1C3B0A9C}"/>
                </a:ext>
              </a:extLst>
            </p:cNvPr>
            <p:cNvSpPr txBox="1"/>
            <p:nvPr/>
          </p:nvSpPr>
          <p:spPr>
            <a:xfrm>
              <a:off x="9581566" y="338873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1362FB-24E4-2844-AC7E-E4518CF0715D}"/>
                </a:ext>
              </a:extLst>
            </p:cNvPr>
            <p:cNvSpPr txBox="1"/>
            <p:nvPr/>
          </p:nvSpPr>
          <p:spPr>
            <a:xfrm>
              <a:off x="7470431" y="5467510"/>
              <a:ext cx="2497799" cy="762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(which incorporates TLS)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 UDP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AB2D0-DE7D-1046-8E6E-9E10EE65DBFB}"/>
                </a:ext>
              </a:extLst>
            </p:cNvPr>
            <p:cNvSpPr/>
            <p:nvPr/>
          </p:nvSpPr>
          <p:spPr>
            <a:xfrm>
              <a:off x="2850194" y="4786628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37EA29-F710-1744-8487-F190DF4B1F1F}"/>
                </a:ext>
              </a:extLst>
            </p:cNvPr>
            <p:cNvSpPr txBox="1"/>
            <p:nvPr/>
          </p:nvSpPr>
          <p:spPr>
            <a:xfrm>
              <a:off x="3625681" y="482998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237DD-B9BA-6E47-B09A-1EB16931BEBC}"/>
                </a:ext>
              </a:extLst>
            </p:cNvPr>
            <p:cNvSpPr/>
            <p:nvPr/>
          </p:nvSpPr>
          <p:spPr>
            <a:xfrm>
              <a:off x="2852063" y="421523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DA7FF9-8DE9-834C-B550-844A130DB512}"/>
                </a:ext>
              </a:extLst>
            </p:cNvPr>
            <p:cNvSpPr txBox="1"/>
            <p:nvPr/>
          </p:nvSpPr>
          <p:spPr>
            <a:xfrm>
              <a:off x="3541880" y="4261668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CD36DF-A6E8-E94A-830D-71530B00B9C8}"/>
                </a:ext>
              </a:extLst>
            </p:cNvPr>
            <p:cNvGrpSpPr/>
            <p:nvPr/>
          </p:nvGrpSpPr>
          <p:grpSpPr>
            <a:xfrm>
              <a:off x="2889950" y="3062200"/>
              <a:ext cx="1905057" cy="455283"/>
              <a:chOff x="975444" y="4703759"/>
              <a:chExt cx="2128813" cy="4985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23F83F-706C-254E-9283-B3C113109B24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4CDE4-7EF7-DD4B-A4D8-4FDB90287E05}"/>
                  </a:ext>
                </a:extLst>
              </p:cNvPr>
              <p:cNvSpPr txBox="1"/>
              <p:nvPr/>
            </p:nvSpPr>
            <p:spPr>
              <a:xfrm>
                <a:off x="1488098" y="4754605"/>
                <a:ext cx="1136031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</a:t>
                </a:r>
                <a:r>
                  <a:rPr lang="en-US" kern="0" dirty="0">
                    <a:solidFill>
                      <a:prstClr val="black"/>
                    </a:solidFill>
                    <a:latin typeface="Calibri" panose="020F0502020204030204"/>
                  </a:rPr>
                  <a:t> 1.0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5E28FB-A1AD-D543-A262-74F2FD5695C1}"/>
                </a:ext>
              </a:extLst>
            </p:cNvPr>
            <p:cNvSpPr txBox="1"/>
            <p:nvPr/>
          </p:nvSpPr>
          <p:spPr>
            <a:xfrm>
              <a:off x="2994833" y="5417732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9DBBAA2C-520E-9D42-A957-3021B90655F9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127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9760742-0469-2542-A9D6-EFAC12730D3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91270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TLS provides an API that </a:t>
            </a:r>
            <a:r>
              <a:rPr lang="en-US" sz="3200" i="1" dirty="0"/>
              <a:t>any</a:t>
            </a:r>
            <a:r>
              <a:rPr lang="en-US" sz="3200" dirty="0"/>
              <a:t> application can use</a:t>
            </a:r>
          </a:p>
          <a:p>
            <a:pPr marL="287338" indent="-287338"/>
            <a:r>
              <a:rPr lang="en-US" sz="3200" dirty="0"/>
              <a:t>an HTTP view of TLS:</a:t>
            </a:r>
            <a:endParaRPr lang="en-US" sz="2800" dirty="0"/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1" y="1631260"/>
            <a:ext cx="10850217" cy="4875557"/>
          </a:xfrm>
        </p:spPr>
        <p:txBody>
          <a:bodyPr>
            <a:normAutofit/>
          </a:bodyPr>
          <a:lstStyle/>
          <a:p>
            <a:r>
              <a:rPr lang="en-US" dirty="0"/>
              <a:t>“cipher suite”: algorithms that can be used for key generation, encryption, MAC, digital signature</a:t>
            </a:r>
          </a:p>
          <a:p>
            <a:r>
              <a:rPr lang="en-US" dirty="0"/>
              <a:t>TLS: 1.3 </a:t>
            </a:r>
            <a:r>
              <a:rPr lang="en-US" sz="2000" dirty="0"/>
              <a:t>(2018)</a:t>
            </a:r>
            <a:r>
              <a:rPr lang="en-US" sz="3200" dirty="0"/>
              <a:t>:</a:t>
            </a:r>
            <a:r>
              <a:rPr lang="en-US" dirty="0"/>
              <a:t> more limited cipher suite choice than TLS 1.2 </a:t>
            </a:r>
            <a:r>
              <a:rPr lang="en-US" sz="2000" dirty="0"/>
              <a:t>(2008)</a:t>
            </a:r>
          </a:p>
          <a:p>
            <a:pPr lvl="1"/>
            <a:r>
              <a:rPr lang="en-US" sz="2800" dirty="0"/>
              <a:t>only 5 choices, rather than 37 choices</a:t>
            </a:r>
          </a:p>
          <a:p>
            <a:pPr lvl="1"/>
            <a:r>
              <a:rPr lang="en-US" sz="2800" i="1" dirty="0"/>
              <a:t>requires</a:t>
            </a:r>
            <a:r>
              <a:rPr lang="en-US" sz="2800" dirty="0"/>
              <a:t> Diffie-Hellman (DH) for key exchange, rather than DH or RSA</a:t>
            </a:r>
          </a:p>
          <a:p>
            <a:pPr lvl="1"/>
            <a:r>
              <a:rPr lang="en-US" sz="2800" dirty="0"/>
              <a:t>combined encryption and authentication algorithm (“authenticated encryption”) for data rather than serial encryption, authentication</a:t>
            </a:r>
          </a:p>
          <a:p>
            <a:pPr lvl="2"/>
            <a:r>
              <a:rPr lang="en-US" sz="2400" dirty="0"/>
              <a:t>4 based on AES</a:t>
            </a:r>
          </a:p>
          <a:p>
            <a:pPr lvl="1"/>
            <a:r>
              <a:rPr lang="en-US" sz="2800" dirty="0"/>
              <a:t>HMAC uses SHA (256 or 284) cryptographic hash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TLS: 1.3 cipher suite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1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419059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id="{B119B6F9-3051-4845-8DC3-AC7CA8281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390" y="4446052"/>
            <a:ext cx="4466341" cy="76205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FD78D8-A011-BF41-BF8B-F55B6EBED7DB}"/>
              </a:ext>
            </a:extLst>
          </p:cNvPr>
          <p:cNvGrpSpPr/>
          <p:nvPr/>
        </p:nvGrpSpPr>
        <p:grpSpPr>
          <a:xfrm>
            <a:off x="1706701" y="1921563"/>
            <a:ext cx="3024326" cy="1148008"/>
            <a:chOff x="1706701" y="1921563"/>
            <a:chExt cx="3024326" cy="1148008"/>
          </a:xfrm>
        </p:grpSpPr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F8CA38D6-DA75-DA48-A714-1C05DAF7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912" y="2409556"/>
              <a:ext cx="1049579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id="{27341C0E-38B0-8E4B-B70A-41ED33D9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572" y="2658404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C8411C-D034-C847-A430-7115B6AF6DC3}"/>
                </a:ext>
              </a:extLst>
            </p:cNvPr>
            <p:cNvSpPr/>
            <p:nvPr/>
          </p:nvSpPr>
          <p:spPr>
            <a:xfrm>
              <a:off x="2067341" y="1921563"/>
              <a:ext cx="2637181" cy="112643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B4A451-6D15-754A-81D3-3A6437D01540}"/>
                </a:ext>
              </a:extLst>
            </p:cNvPr>
            <p:cNvSpPr txBox="1"/>
            <p:nvPr/>
          </p:nvSpPr>
          <p:spPr>
            <a:xfrm>
              <a:off x="2054088" y="1921564"/>
              <a:ext cx="2676939" cy="114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client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supported cipher suites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79AF327-7180-2D4F-B786-6C4D99E8780B}"/>
                </a:ext>
              </a:extLst>
            </p:cNvPr>
            <p:cNvGrpSpPr/>
            <p:nvPr/>
          </p:nvGrpSpPr>
          <p:grpSpPr>
            <a:xfrm>
              <a:off x="1706701" y="2080591"/>
              <a:ext cx="318052" cy="369332"/>
              <a:chOff x="10015814" y="1484244"/>
              <a:chExt cx="318052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56D9E5A-5ED3-374B-9790-3B78253C2B98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280EBC-BB7A-564A-963E-3E72488991D3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E94685-FD97-0B41-8CD2-EFB1AACB74B8}"/>
              </a:ext>
            </a:extLst>
          </p:cNvPr>
          <p:cNvGrpSpPr/>
          <p:nvPr/>
        </p:nvGrpSpPr>
        <p:grpSpPr>
          <a:xfrm>
            <a:off x="2020957" y="3160644"/>
            <a:ext cx="3442735" cy="1148007"/>
            <a:chOff x="2020957" y="3160644"/>
            <a:chExt cx="3442735" cy="114800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3401A1E-798A-B043-A313-16D3E1D0D4E3}"/>
                </a:ext>
              </a:extLst>
            </p:cNvPr>
            <p:cNvGrpSpPr/>
            <p:nvPr/>
          </p:nvGrpSpPr>
          <p:grpSpPr>
            <a:xfrm>
              <a:off x="2020957" y="3160644"/>
              <a:ext cx="2696817" cy="1148007"/>
              <a:chOff x="8382000" y="2670313"/>
              <a:chExt cx="2696817" cy="1148007"/>
            </a:xfrm>
          </p:grpSpPr>
          <p:sp>
            <p:nvSpPr>
              <p:cNvPr id="79" name="Rectangle 79">
                <a:extLst>
                  <a:ext uri="{FF2B5EF4-FFF2-40B4-BE49-F238E27FC236}">
                    <a16:creationId xmlns:a16="http://schemas.microsoft.com/office/drawing/2014/main" id="{929B3F4D-DC3B-524F-832B-72A27F4E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6484" y="3407153"/>
                <a:ext cx="593334" cy="3555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E9F0B4-D415-2D4C-8FE9-1E41596DEA9F}"/>
                  </a:ext>
                </a:extLst>
              </p:cNvPr>
              <p:cNvSpPr/>
              <p:nvPr/>
            </p:nvSpPr>
            <p:spPr>
              <a:xfrm>
                <a:off x="8382000" y="2683565"/>
                <a:ext cx="2696817" cy="112643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1876DC1-8D84-6748-BD43-CDCAB74776FE}"/>
                  </a:ext>
                </a:extLst>
              </p:cNvPr>
              <p:cNvSpPr txBox="1"/>
              <p:nvPr/>
            </p:nvSpPr>
            <p:spPr>
              <a:xfrm>
                <a:off x="8382000" y="2670313"/>
                <a:ext cx="2670313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server hello: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selected cipher suite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DH key agreement protocol, parameters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4B20F14-67AA-4449-8216-AA9235811F84}"/>
                </a:ext>
              </a:extLst>
            </p:cNvPr>
            <p:cNvGrpSpPr/>
            <p:nvPr/>
          </p:nvGrpSpPr>
          <p:grpSpPr>
            <a:xfrm>
              <a:off x="5145640" y="3332921"/>
              <a:ext cx="318052" cy="369332"/>
              <a:chOff x="10015814" y="1484244"/>
              <a:chExt cx="318052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FEE8FED-9849-0640-ADC2-A51F04F1D092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7D11A2-826D-6F4D-8085-88C8D0B18D5C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A04956-A9EC-9F4E-B0FD-8BDF21A502C5}"/>
              </a:ext>
            </a:extLst>
          </p:cNvPr>
          <p:cNvGrpSpPr/>
          <p:nvPr/>
        </p:nvGrpSpPr>
        <p:grpSpPr>
          <a:xfrm>
            <a:off x="1030840" y="4094921"/>
            <a:ext cx="318052" cy="369332"/>
            <a:chOff x="10015814" y="1484244"/>
            <a:chExt cx="318052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A21D853-0AA1-3E42-8F47-15ECB71F1459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F4317B-0829-2745-8E4A-0EBC142CF32B}"/>
                </a:ext>
              </a:extLst>
            </p:cNvPr>
            <p:cNvSpPr txBox="1"/>
            <p:nvPr/>
          </p:nvSpPr>
          <p:spPr>
            <a:xfrm>
              <a:off x="10029066" y="14842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D2E281-5D35-6042-A1B3-F9E2FBADECFB}"/>
              </a:ext>
            </a:extLst>
          </p:cNvPr>
          <p:cNvGrpSpPr/>
          <p:nvPr/>
        </p:nvGrpSpPr>
        <p:grpSpPr>
          <a:xfrm>
            <a:off x="7098196" y="1159564"/>
            <a:ext cx="4775747" cy="1670444"/>
            <a:chOff x="7098196" y="1159564"/>
            <a:chExt cx="4775747" cy="167044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C36F151-9EED-B348-96AA-8062FCF1CB3B}"/>
                </a:ext>
              </a:extLst>
            </p:cNvPr>
            <p:cNvSpPr txBox="1"/>
            <p:nvPr/>
          </p:nvSpPr>
          <p:spPr>
            <a:xfrm>
              <a:off x="7421212" y="1165257"/>
              <a:ext cx="4452731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 TLS hello msg: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i="1" dirty="0"/>
                <a:t>guesses </a:t>
              </a: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indicates cipher suites it supports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3D9687-9F48-3447-976D-72F8C75DF63E}"/>
                </a:ext>
              </a:extLst>
            </p:cNvPr>
            <p:cNvGrpSpPr/>
            <p:nvPr/>
          </p:nvGrpSpPr>
          <p:grpSpPr>
            <a:xfrm>
              <a:off x="7098196" y="1159564"/>
              <a:ext cx="318052" cy="369332"/>
              <a:chOff x="10015814" y="1484244"/>
              <a:chExt cx="318052" cy="36933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C8042C3-B36C-2F4D-B826-590F3BDA6D55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5B5C66D-1F38-D643-99AF-39C171C11E55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0B08D4F-46F1-8A4B-BB13-DC6881FEB440}"/>
              </a:ext>
            </a:extLst>
          </p:cNvPr>
          <p:cNvGrpSpPr/>
          <p:nvPr/>
        </p:nvGrpSpPr>
        <p:grpSpPr>
          <a:xfrm>
            <a:off x="7084944" y="2854909"/>
            <a:ext cx="4444447" cy="1664751"/>
            <a:chOff x="7084944" y="2854909"/>
            <a:chExt cx="4444447" cy="166475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B52424-6607-484C-BD49-FC6EC4A0C5B5}"/>
                </a:ext>
              </a:extLst>
            </p:cNvPr>
            <p:cNvSpPr txBox="1"/>
            <p:nvPr/>
          </p:nvSpPr>
          <p:spPr>
            <a:xfrm>
              <a:off x="7394708" y="2854909"/>
              <a:ext cx="4134683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server TLS hello msg chooses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cipher suite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server-signed certificate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6F9CB07-1EAC-B945-80DF-41F8681DFE0B}"/>
                </a:ext>
              </a:extLst>
            </p:cNvPr>
            <p:cNvGrpSpPr/>
            <p:nvPr/>
          </p:nvGrpSpPr>
          <p:grpSpPr>
            <a:xfrm>
              <a:off x="7084944" y="2875721"/>
              <a:ext cx="318052" cy="369332"/>
              <a:chOff x="10015814" y="1484244"/>
              <a:chExt cx="318052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8519843-0AD0-A94D-B2B9-7974C84A5527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EB3A009-2410-4A4A-A33A-2700AEB8B24D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4F4A90-03F0-F34A-822F-A3F079D550FA}"/>
              </a:ext>
            </a:extLst>
          </p:cNvPr>
          <p:cNvGrpSpPr/>
          <p:nvPr/>
        </p:nvGrpSpPr>
        <p:grpSpPr>
          <a:xfrm>
            <a:off x="7071692" y="4538868"/>
            <a:ext cx="4934773" cy="1674744"/>
            <a:chOff x="7071692" y="4538868"/>
            <a:chExt cx="4934773" cy="16747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8CC550-011E-5041-B6E2-2DDA5F90CF12}"/>
                </a:ext>
              </a:extLst>
            </p:cNvPr>
            <p:cNvSpPr txBox="1"/>
            <p:nvPr/>
          </p:nvSpPr>
          <p:spPr>
            <a:xfrm>
              <a:off x="7381456" y="4548861"/>
              <a:ext cx="4625009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client: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checks server certificate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generates key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can now make application request (e.g.., HTTPS GET)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F248C5B-DA6D-4146-B6BB-E22ABB520608}"/>
                </a:ext>
              </a:extLst>
            </p:cNvPr>
            <p:cNvGrpSpPr/>
            <p:nvPr/>
          </p:nvGrpSpPr>
          <p:grpSpPr>
            <a:xfrm>
              <a:off x="7071692" y="4538868"/>
              <a:ext cx="318052" cy="369332"/>
              <a:chOff x="10015814" y="1484244"/>
              <a:chExt cx="318052" cy="36933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F7BDA39-4222-C64B-AFF8-63BB40E7EDA6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D5B9647-139B-944F-BD2F-804D83D4EF24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4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0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856384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" name="Rectangle 77">
            <a:extLst>
              <a:ext uri="{FF2B5EF4-FFF2-40B4-BE49-F238E27FC236}">
                <a16:creationId xmlns:a16="http://schemas.microsoft.com/office/drawing/2014/main" id="{F8CA38D6-DA75-DA48-A714-1C05DAF7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12" y="2409556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id="{27341C0E-38B0-8E4B-B70A-41ED33D9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572" y="2658404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C8411C-D034-C847-A430-7115B6AF6DC3}"/>
              </a:ext>
            </a:extLst>
          </p:cNvPr>
          <p:cNvSpPr/>
          <p:nvPr/>
        </p:nvSpPr>
        <p:spPr>
          <a:xfrm>
            <a:off x="2067341" y="1921564"/>
            <a:ext cx="2637181" cy="1391480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B4A451-6D15-754A-81D3-3A6437D01540}"/>
              </a:ext>
            </a:extLst>
          </p:cNvPr>
          <p:cNvSpPr txBox="1"/>
          <p:nvPr/>
        </p:nvSpPr>
        <p:spPr>
          <a:xfrm>
            <a:off x="2054088" y="1921564"/>
            <a:ext cx="2676939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 hello: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supported cipher suites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DH key agreement protocol, parameters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application 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3401A1E-798A-B043-A313-16D3E1D0D4E3}"/>
              </a:ext>
            </a:extLst>
          </p:cNvPr>
          <p:cNvGrpSpPr/>
          <p:nvPr/>
        </p:nvGrpSpPr>
        <p:grpSpPr>
          <a:xfrm>
            <a:off x="2020957" y="3597969"/>
            <a:ext cx="2683565" cy="1437857"/>
            <a:chOff x="8382000" y="2670313"/>
            <a:chExt cx="2683565" cy="1437857"/>
          </a:xfrm>
        </p:grpSpPr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929B3F4D-DC3B-524F-832B-72A27F4E7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84" y="3407153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E9F0B4-D415-2D4C-8FE9-1E41596DEA9F}"/>
                </a:ext>
              </a:extLst>
            </p:cNvPr>
            <p:cNvSpPr/>
            <p:nvPr/>
          </p:nvSpPr>
          <p:spPr>
            <a:xfrm>
              <a:off x="8382000" y="2683565"/>
              <a:ext cx="2683565" cy="142460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876DC1-8D84-6748-BD43-CDCAB74776FE}"/>
                </a:ext>
              </a:extLst>
            </p:cNvPr>
            <p:cNvSpPr txBox="1"/>
            <p:nvPr/>
          </p:nvSpPr>
          <p:spPr>
            <a:xfrm>
              <a:off x="8382000" y="2670313"/>
              <a:ext cx="2670313" cy="139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server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selected cipher suite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>
                  <a:solidFill>
                    <a:srgbClr val="C00000"/>
                  </a:solidFill>
                </a:rPr>
                <a:t>application data (reply)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58702B9F-F007-BD45-B451-CDED71CA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140" y="1430821"/>
            <a:ext cx="4929807" cy="4875557"/>
          </a:xfrm>
        </p:spPr>
        <p:txBody>
          <a:bodyPr>
            <a:normAutofit/>
          </a:bodyPr>
          <a:lstStyle/>
          <a:p>
            <a:r>
              <a:rPr lang="en-US" dirty="0"/>
              <a:t>initial hello message contains encrypted application data!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“resuming” earlier connection between client and server 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application data encrypted using “resumption master secret” from earlier connection</a:t>
            </a:r>
          </a:p>
          <a:p>
            <a:pPr indent="-234950"/>
            <a:r>
              <a:rPr lang="en-US" dirty="0"/>
              <a:t>vulnerable to replay attacks!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maybe OK for get HTTP GET or client requests not modifying server state</a:t>
            </a:r>
          </a:p>
        </p:txBody>
      </p:sp>
    </p:spTree>
    <p:extLst>
      <p:ext uri="{BB962C8B-B14F-4D97-AF65-F5344CB8AC3E}">
        <p14:creationId xmlns:p14="http://schemas.microsoft.com/office/powerpoint/2010/main" val="3189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(recall section 1.6)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6" y="1371600"/>
            <a:ext cx="10850217" cy="1965960"/>
          </a:xfrm>
        </p:spPr>
        <p:txBody>
          <a:bodyPr>
            <a:normAutofit/>
          </a:bodyPr>
          <a:lstStyle/>
          <a:p>
            <a:r>
              <a:rPr lang="en-US" sz="3100" dirty="0"/>
              <a:t>provides datagram-level encryption, authentication, integrity</a:t>
            </a:r>
          </a:p>
          <a:p>
            <a:pPr lvl="1"/>
            <a:r>
              <a:rPr lang="en-US" sz="2700" dirty="0"/>
              <a:t>for both user traffic and control traffic (e.g., BGP, DNS messages)</a:t>
            </a:r>
          </a:p>
          <a:p>
            <a:r>
              <a:rPr lang="en-US" sz="3100" dirty="0"/>
              <a:t>two “modes”:</a:t>
            </a:r>
          </a:p>
          <a:p>
            <a:pPr marL="130175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 Sec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73CB3-64BF-DB4E-9011-11A11037F1AA}"/>
              </a:ext>
            </a:extLst>
          </p:cNvPr>
          <p:cNvSpPr txBox="1"/>
          <p:nvPr/>
        </p:nvSpPr>
        <p:spPr>
          <a:xfrm>
            <a:off x="1470993" y="4681977"/>
            <a:ext cx="3856382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C00000"/>
                </a:solidFill>
              </a:rPr>
              <a:t>transport mode: </a:t>
            </a:r>
          </a:p>
          <a:p>
            <a:pPr marL="287338" indent="-222250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i="1" dirty="0">
                <a:solidFill>
                  <a:srgbClr val="0012A0"/>
                </a:solidFill>
              </a:rPr>
              <a:t>only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 datagram </a:t>
            </a:r>
            <a:r>
              <a:rPr lang="en-US" sz="2400" i="1" dirty="0">
                <a:solidFill>
                  <a:srgbClr val="0012A0"/>
                </a:solidFill>
              </a:rPr>
              <a:t>payload</a:t>
            </a:r>
            <a:r>
              <a:rPr lang="en-US" sz="2400" dirty="0"/>
              <a:t> is encrypted, authenticated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2BC05-B609-5E41-B728-096F53B746FD}"/>
              </a:ext>
            </a:extLst>
          </p:cNvPr>
          <p:cNvSpPr/>
          <p:nvPr/>
        </p:nvSpPr>
        <p:spPr>
          <a:xfrm>
            <a:off x="6188765" y="4093770"/>
            <a:ext cx="4717774" cy="217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tunnel mode: </a:t>
            </a:r>
          </a:p>
          <a:p>
            <a:pPr marL="285750" indent="-220663">
              <a:lnSpc>
                <a:spcPct val="85000"/>
              </a:lnSpc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entire datagram is encrypted, authenticated</a:t>
            </a:r>
          </a:p>
          <a:p>
            <a:pPr marL="285750" indent="-220663">
              <a:lnSpc>
                <a:spcPct val="85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encrypted datagram encapsulated in new datagram with new IP header, tunneled to destination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DDFE080-966A-8641-9BE1-AE22D314AFD8}"/>
              </a:ext>
            </a:extLst>
          </p:cNvPr>
          <p:cNvGrpSpPr/>
          <p:nvPr/>
        </p:nvGrpSpPr>
        <p:grpSpPr>
          <a:xfrm>
            <a:off x="5943602" y="2769704"/>
            <a:ext cx="4841859" cy="1089162"/>
            <a:chOff x="5943602" y="2769704"/>
            <a:chExt cx="4841859" cy="1089162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4E20BA2-5A30-9E42-BEA5-46DC9B6477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079996" y="2940636"/>
              <a:ext cx="506067" cy="1330393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CCAC4CF-B9CD-DB4D-99A9-B6AF032C18A5}"/>
                </a:ext>
              </a:extLst>
            </p:cNvPr>
            <p:cNvGrpSpPr/>
            <p:nvPr/>
          </p:nvGrpSpPr>
          <p:grpSpPr>
            <a:xfrm>
              <a:off x="5943602" y="2769704"/>
              <a:ext cx="1681218" cy="980660"/>
              <a:chOff x="6049618" y="2769704"/>
              <a:chExt cx="1681218" cy="9806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54F112-25E5-0945-9EB7-D53617CD32AF}"/>
                  </a:ext>
                </a:extLst>
              </p:cNvPr>
              <p:cNvCxnSpPr>
                <a:endCxn id="14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9CF614-B510-1B47-A18F-FC95BC06D323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24575021-E1EF-B74C-854B-B558B2CCDE1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E423A64-C38A-EE48-AC51-530692CDD75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D703D38-4520-6D4B-98BA-E02BCBF7D5C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F3154BDF-A977-C44E-BAFA-B438903A17F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3B56605F-E424-7947-AACE-63CB7FDB413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C12C5A52-8947-FC49-BB36-076F264D475C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7390FDBA-6052-5F40-A3EE-4F48A9EFA97F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8" name="Group 542">
                <a:extLst>
                  <a:ext uri="{FF2B5EF4-FFF2-40B4-BE49-F238E27FC236}">
                    <a16:creationId xmlns:a16="http://schemas.microsoft.com/office/drawing/2014/main" id="{1C4F3015-F821-EC4A-8824-6B80D22099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19" name="Picture 529" descr="desktop_computer_stylized_medium">
                  <a:extLst>
                    <a:ext uri="{FF2B5EF4-FFF2-40B4-BE49-F238E27FC236}">
                      <a16:creationId xmlns:a16="http://schemas.microsoft.com/office/drawing/2014/main" id="{B4A218B7-E585-A542-B8AE-0035B8F144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" name="Freeform 530">
                  <a:extLst>
                    <a:ext uri="{FF2B5EF4-FFF2-40B4-BE49-F238E27FC236}">
                      <a16:creationId xmlns:a16="http://schemas.microsoft.com/office/drawing/2014/main" id="{6B93B8A7-EC13-1F4D-A7BC-566E96580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B050F89-D418-D448-9E4C-F6EE2C0E8D48}"/>
                </a:ext>
              </a:extLst>
            </p:cNvPr>
            <p:cNvGrpSpPr/>
            <p:nvPr/>
          </p:nvGrpSpPr>
          <p:grpSpPr>
            <a:xfrm flipH="1">
              <a:off x="9104243" y="2789583"/>
              <a:ext cx="1681218" cy="980660"/>
              <a:chOff x="6049618" y="2769704"/>
              <a:chExt cx="1681218" cy="98066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4CAEDFE-5BCE-6B43-AC71-87755DEC1C69}"/>
                  </a:ext>
                </a:extLst>
              </p:cNvPr>
              <p:cNvCxnSpPr>
                <a:endCxn id="69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811847D-A970-9443-B7D2-72AC5D9B1BA0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B366F0C3-D84C-1B40-8469-120A8C08007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7EB0FBE-636E-A546-8091-4FBBC9BF1A7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78360FB-EEF4-2940-9D36-36DE310F905D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2453C865-DC81-6D4B-ABCB-2846FCE503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8662D64E-0AE9-E64E-8628-AF46CCE5A27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918CF3A8-5656-8442-BB3F-09C80021547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5524A23D-EA0A-6246-B1E7-4F2EF8987EB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" name="Group 542">
                <a:extLst>
                  <a:ext uri="{FF2B5EF4-FFF2-40B4-BE49-F238E27FC236}">
                    <a16:creationId xmlns:a16="http://schemas.microsoft.com/office/drawing/2014/main" id="{22947704-2D5C-B840-B65A-0BC7455D4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61" name="Picture 529" descr="desktop_computer_stylized_medium">
                  <a:extLst>
                    <a:ext uri="{FF2B5EF4-FFF2-40B4-BE49-F238E27FC236}">
                      <a16:creationId xmlns:a16="http://schemas.microsoft.com/office/drawing/2014/main" id="{3691EF3D-3B9E-8D45-A16D-54C9B0ACDE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30">
                  <a:extLst>
                    <a:ext uri="{FF2B5EF4-FFF2-40B4-BE49-F238E27FC236}">
                      <a16:creationId xmlns:a16="http://schemas.microsoft.com/office/drawing/2014/main" id="{3C7B9C58-9F63-3F41-9270-A2468F13B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5DDDE38-741C-E746-B5BF-21B2066982F8}"/>
                </a:ext>
              </a:extLst>
            </p:cNvPr>
            <p:cNvGrpSpPr/>
            <p:nvPr/>
          </p:nvGrpSpPr>
          <p:grpSpPr>
            <a:xfrm>
              <a:off x="7715977" y="3548786"/>
              <a:ext cx="1285150" cy="185014"/>
              <a:chOff x="1616358" y="2551230"/>
              <a:chExt cx="2138678" cy="21851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4321BA5-2FBD-9248-8FC5-A60CD7C16E0A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A3EB330-152D-4F4B-937A-5933A9E2D50F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805F181-49B9-C142-9B51-F857DE897BF7}"/>
                  </a:ext>
                </a:extLst>
              </p:cNvPr>
              <p:cNvSpPr/>
              <p:nvPr/>
            </p:nvSpPr>
            <p:spPr>
              <a:xfrm>
                <a:off x="3643756" y="2559750"/>
                <a:ext cx="111280" cy="209990"/>
              </a:xfrm>
              <a:prstGeom prst="ellipse">
                <a:avLst/>
              </a:prstGeom>
              <a:gradFill flip="none" rotWithShape="1">
                <a:gsLst>
                  <a:gs pos="0">
                    <a:srgbClr val="0012A0">
                      <a:lumMod val="100000"/>
                    </a:srgbClr>
                  </a:gs>
                  <a:gs pos="75000">
                    <a:srgbClr val="66ACD3"/>
                  </a:gs>
                  <a:gs pos="99000">
                    <a:srgbClr val="0012A0"/>
                  </a:gs>
                  <a:gs pos="29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D93417B-0185-D242-8A05-91DA57EBFD3E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7" name="Freeform 8">
            <a:extLst>
              <a:ext uri="{FF2B5EF4-FFF2-40B4-BE49-F238E27FC236}">
                <a16:creationId xmlns:a16="http://schemas.microsoft.com/office/drawing/2014/main" id="{B88EADF6-5835-854B-A410-631A5C1DF737}"/>
              </a:ext>
            </a:extLst>
          </p:cNvPr>
          <p:cNvSpPr>
            <a:spLocks/>
          </p:cNvSpPr>
          <p:nvPr/>
        </p:nvSpPr>
        <p:spPr bwMode="auto">
          <a:xfrm rot="5400000">
            <a:off x="2931526" y="3676128"/>
            <a:ext cx="506067" cy="133039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154F271-87D0-7C47-A4F2-62E2B0FD78A7}"/>
              </a:ext>
            </a:extLst>
          </p:cNvPr>
          <p:cNvGrpSpPr/>
          <p:nvPr/>
        </p:nvGrpSpPr>
        <p:grpSpPr>
          <a:xfrm>
            <a:off x="795132" y="3505196"/>
            <a:ext cx="1681218" cy="980660"/>
            <a:chOff x="6049618" y="2769704"/>
            <a:chExt cx="1681218" cy="98066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69ECC50-1D6A-FE4E-B412-35AE1EB7DAED}"/>
                </a:ext>
              </a:extLst>
            </p:cNvPr>
            <p:cNvCxnSpPr>
              <a:endCxn id="150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6970CFE-113F-524E-A271-D0B56F1E4DCD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C672BC0C-11BC-AE43-A36C-720372A95C6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7D8EBDC-1B3F-D04A-ABF7-F1F8011A446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E0C9D8E-6E81-AE48-B276-5C3D4C1174C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DFF60AC0-D5B0-B64E-AE9A-940F23337C5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530B7CED-D36A-D146-8C6D-8F3222A6958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450884DB-292E-5D43-B1E4-7A972475C1C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22199CA4-1DF9-774D-A219-054BAAB7B83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1" name="Group 542">
              <a:extLst>
                <a:ext uri="{FF2B5EF4-FFF2-40B4-BE49-F238E27FC236}">
                  <a16:creationId xmlns:a16="http://schemas.microsoft.com/office/drawing/2014/main" id="{1F53B190-AACE-C347-A601-DF9690610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42" name="Picture 529" descr="desktop_computer_stylized_medium">
                <a:extLst>
                  <a:ext uri="{FF2B5EF4-FFF2-40B4-BE49-F238E27FC236}">
                    <a16:creationId xmlns:a16="http://schemas.microsoft.com/office/drawing/2014/main" id="{74447E28-A5A4-A447-B88B-5C81E7079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530">
                <a:extLst>
                  <a:ext uri="{FF2B5EF4-FFF2-40B4-BE49-F238E27FC236}">
                    <a16:creationId xmlns:a16="http://schemas.microsoft.com/office/drawing/2014/main" id="{63E6D02A-C676-6143-AC61-64B525308E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AB21A84-8433-A744-8995-3FF202FC2F08}"/>
              </a:ext>
            </a:extLst>
          </p:cNvPr>
          <p:cNvGrpSpPr/>
          <p:nvPr/>
        </p:nvGrpSpPr>
        <p:grpSpPr>
          <a:xfrm flipH="1">
            <a:off x="3955773" y="3525075"/>
            <a:ext cx="1681218" cy="980660"/>
            <a:chOff x="6049618" y="2769704"/>
            <a:chExt cx="1681218" cy="98066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698FEC1-99B4-8D49-8878-EE9F93FCD604}"/>
                </a:ext>
              </a:extLst>
            </p:cNvPr>
            <p:cNvCxnSpPr>
              <a:endCxn id="163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54EE5B6-8CEE-C24D-9E77-55CFC6B7EBF7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A697D45-FC0F-8B46-B063-A633921C81C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CA12577-0F0A-924E-87DB-05AAFDF314F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D8F9D064-FCD7-5643-95F2-11F9764C79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08220A6F-F84C-E34B-8703-26B9D645FA3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93FE19AB-AF3C-AF42-BECE-EA8F8C8D509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9458235E-780D-3F47-B8EB-5F49424819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9AFFB59D-DA07-0044-B94E-45ABEB1D4F4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" name="Group 542">
              <a:extLst>
                <a:ext uri="{FF2B5EF4-FFF2-40B4-BE49-F238E27FC236}">
                  <a16:creationId xmlns:a16="http://schemas.microsoft.com/office/drawing/2014/main" id="{303EBD73-22AF-554E-AF0F-5CEB97478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55" name="Picture 529" descr="desktop_computer_stylized_medium">
                <a:extLst>
                  <a:ext uri="{FF2B5EF4-FFF2-40B4-BE49-F238E27FC236}">
                    <a16:creationId xmlns:a16="http://schemas.microsoft.com/office/drawing/2014/main" id="{DA8EBB88-E178-D147-81B8-46282C811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530">
                <a:extLst>
                  <a:ext uri="{FF2B5EF4-FFF2-40B4-BE49-F238E27FC236}">
                    <a16:creationId xmlns:a16="http://schemas.microsoft.com/office/drawing/2014/main" id="{B79E9C72-6480-6E40-A2DD-061F96875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4FBF839-7AAB-2945-A100-E03CF525DA47}"/>
              </a:ext>
            </a:extLst>
          </p:cNvPr>
          <p:cNvGrpSpPr/>
          <p:nvPr/>
        </p:nvGrpSpPr>
        <p:grpSpPr>
          <a:xfrm>
            <a:off x="1596889" y="3625654"/>
            <a:ext cx="1744188" cy="288737"/>
            <a:chOff x="1596889" y="3055814"/>
            <a:chExt cx="1744188" cy="28873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85152D4-74C3-EE4F-BD9E-95F04F9F97F2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24B5617-C9CC-374E-B759-E5A588F2A04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76628DF-7E5A-F04D-940F-07D8396FF85F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E6F30FB-9BE9-5A4A-B26D-E6514FFA675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61815-C40C-064C-94D5-C8EF205B2F81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BA373B1-9E8B-BE44-976A-016C443F9D84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11DBAE8-2A7F-254C-90B2-B6475BD2C676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CBA3BFA-0586-D74E-9F22-E3C770289342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F0F81BD7-A275-8B45-B483-677DEE767174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81DAD9C-B11E-7E4C-B1D4-50FEE9FD3D2B}"/>
              </a:ext>
            </a:extLst>
          </p:cNvPr>
          <p:cNvGrpSpPr/>
          <p:nvPr/>
        </p:nvGrpSpPr>
        <p:grpSpPr>
          <a:xfrm>
            <a:off x="1889212" y="3652032"/>
            <a:ext cx="749300" cy="222250"/>
            <a:chOff x="2066925" y="3086100"/>
            <a:chExt cx="749300" cy="222250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7B63C554-F8BB-914B-BBC9-73A76795DDA4}"/>
                </a:ext>
              </a:extLst>
            </p:cNvPr>
            <p:cNvSpPr/>
            <p:nvPr/>
          </p:nvSpPr>
          <p:spPr>
            <a:xfrm>
              <a:off x="2066925" y="3092450"/>
              <a:ext cx="749300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BDE7371-0052-4946-BCF2-B3C5AE34BC52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5DDBCC-875A-2B45-BFA3-531D564C016F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02D6003-527B-524D-AED8-D67D4BA07A07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B601CA-4EB8-7E44-B4A6-4D550673F9BE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ABDA2B9-BAAB-124C-9413-F5CD374D8F77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044783D-8E72-CE48-ACE0-6A9DD70D1495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44FC8C9-8FCF-E440-9975-62F8CAA13B14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D9D21C7-F384-7D40-8D53-8B4AE98209F8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B6C3B58-5506-0645-9AF9-B1C7FEE9AFF8}"/>
              </a:ext>
            </a:extLst>
          </p:cNvPr>
          <p:cNvGrpSpPr/>
          <p:nvPr/>
        </p:nvGrpSpPr>
        <p:grpSpPr>
          <a:xfrm>
            <a:off x="6745359" y="2651620"/>
            <a:ext cx="1744188" cy="288737"/>
            <a:chOff x="1596889" y="3055814"/>
            <a:chExt cx="1744188" cy="288737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2B8D7CF-0A3F-EC45-938C-C9D0E6AA5830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DD9945C-957E-7D44-A61B-24C9B3CFF69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3D9B710-1640-AD40-A5AA-3C6FC8D5C570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421D4F2-FFEC-9145-8E7A-18B871660902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4ED4815-0AB2-2547-8691-6F35AD39CC8C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CC9C6AF-1976-0141-B4E2-F4180F0E7C9F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B63FBC0-0BD3-6F42-90A6-1849FFF1961F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07AE5E7-0778-1A49-88FF-ED8318715FE6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ight Arrow 194">
              <a:extLst>
                <a:ext uri="{FF2B5EF4-FFF2-40B4-BE49-F238E27FC236}">
                  <a16:creationId xmlns:a16="http://schemas.microsoft.com/office/drawing/2014/main" id="{2E55176C-A45D-DF4D-8A60-73DECEE081D8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6" name="Right Arrow 205">
            <a:extLst>
              <a:ext uri="{FF2B5EF4-FFF2-40B4-BE49-F238E27FC236}">
                <a16:creationId xmlns:a16="http://schemas.microsoft.com/office/drawing/2014/main" id="{2EE4E256-9324-E143-9C6B-7837E26CF5B4}"/>
              </a:ext>
            </a:extLst>
          </p:cNvPr>
          <p:cNvSpPr/>
          <p:nvPr/>
        </p:nvSpPr>
        <p:spPr>
          <a:xfrm>
            <a:off x="8691048" y="3108820"/>
            <a:ext cx="613508" cy="288737"/>
          </a:xfrm>
          <a:prstGeom prst="rightArrow">
            <a:avLst/>
          </a:prstGeom>
          <a:gradFill>
            <a:gsLst>
              <a:gs pos="0">
                <a:schemeClr val="bg1"/>
              </a:gs>
              <a:gs pos="99000">
                <a:srgbClr val="0012A0"/>
              </a:gs>
              <a:gs pos="58000">
                <a:srgbClr val="6EBF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4162931-2654-1C40-B805-4B3DC15EE849}"/>
              </a:ext>
            </a:extLst>
          </p:cNvPr>
          <p:cNvGrpSpPr/>
          <p:nvPr/>
        </p:nvGrpSpPr>
        <p:grpSpPr>
          <a:xfrm>
            <a:off x="7232575" y="3038475"/>
            <a:ext cx="1430955" cy="365894"/>
            <a:chOff x="7219875" y="3091894"/>
            <a:chExt cx="1430955" cy="27120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693E30F-EB99-744A-A643-BA8CD54419C5}"/>
                </a:ext>
              </a:extLst>
            </p:cNvPr>
            <p:cNvSpPr/>
            <p:nvPr/>
          </p:nvSpPr>
          <p:spPr>
            <a:xfrm>
              <a:off x="7219875" y="3096088"/>
              <a:ext cx="1430955" cy="2534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2284DC6-132B-E542-80A3-B3F242A4E0E0}"/>
                </a:ext>
              </a:extLst>
            </p:cNvPr>
            <p:cNvCxnSpPr/>
            <p:nvPr/>
          </p:nvCxnSpPr>
          <p:spPr>
            <a:xfrm>
              <a:off x="74989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4275846-C439-E14A-9D15-E5870F5B377C}"/>
                </a:ext>
              </a:extLst>
            </p:cNvPr>
            <p:cNvCxnSpPr/>
            <p:nvPr/>
          </p:nvCxnSpPr>
          <p:spPr>
            <a:xfrm>
              <a:off x="7273344" y="30966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B4E1BD7-83C8-B34D-A0CF-3DC9ED73B671}"/>
                </a:ext>
              </a:extLst>
            </p:cNvPr>
            <p:cNvCxnSpPr/>
            <p:nvPr/>
          </p:nvCxnSpPr>
          <p:spPr>
            <a:xfrm>
              <a:off x="7321344" y="30942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7A53D37-0107-E447-B026-FB75F1CC92B6}"/>
                </a:ext>
              </a:extLst>
            </p:cNvPr>
            <p:cNvCxnSpPr/>
            <p:nvPr/>
          </p:nvCxnSpPr>
          <p:spPr>
            <a:xfrm>
              <a:off x="74233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48AD58B-2CA9-1848-8136-929DDC770F6D}"/>
              </a:ext>
            </a:extLst>
          </p:cNvPr>
          <p:cNvGrpSpPr/>
          <p:nvPr/>
        </p:nvGrpSpPr>
        <p:grpSpPr>
          <a:xfrm>
            <a:off x="7564040" y="3084742"/>
            <a:ext cx="1060174" cy="276999"/>
            <a:chOff x="2418521" y="3140627"/>
            <a:chExt cx="1060174" cy="276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C60EDEB-4300-AB41-9986-F99E9A60DC2D}"/>
                </a:ext>
              </a:extLst>
            </p:cNvPr>
            <p:cNvSpPr/>
            <p:nvPr/>
          </p:nvSpPr>
          <p:spPr>
            <a:xfrm>
              <a:off x="2418521" y="3187148"/>
              <a:ext cx="1060174" cy="185530"/>
            </a:xfrm>
            <a:prstGeom prst="rect">
              <a:avLst/>
            </a:prstGeom>
            <a:solidFill>
              <a:srgbClr val="001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A3D14F8-C2C0-1942-AAB9-0D27DFEA4274}"/>
                </a:ext>
              </a:extLst>
            </p:cNvPr>
            <p:cNvSpPr/>
            <p:nvPr/>
          </p:nvSpPr>
          <p:spPr>
            <a:xfrm>
              <a:off x="2706480" y="3197527"/>
              <a:ext cx="733425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2A90FB1-6706-3A4F-BBFE-498069E83A46}"/>
                </a:ext>
              </a:extLst>
            </p:cNvPr>
            <p:cNvSpPr txBox="1"/>
            <p:nvPr/>
          </p:nvSpPr>
          <p:spPr>
            <a:xfrm>
              <a:off x="2750930" y="314062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12A0"/>
                  </a:solidFill>
                </a:rPr>
                <a:t>payload</a:t>
              </a:r>
              <a:endParaRPr lang="en-US" sz="1100" i="1" dirty="0">
                <a:solidFill>
                  <a:srgbClr val="0012A0"/>
                </a:solidFill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84F05C2-5576-3742-A4F3-7A300C18EE7C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05" y="3196425"/>
              <a:ext cx="0" cy="16683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24A26B1-D43B-7644-AB0D-E8B93E6849A1}"/>
                </a:ext>
              </a:extLst>
            </p:cNvPr>
            <p:cNvCxnSpPr>
              <a:cxnSpLocks/>
            </p:cNvCxnSpPr>
            <p:nvPr/>
          </p:nvCxnSpPr>
          <p:spPr>
            <a:xfrm>
              <a:off x="2525505" y="3199637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69EB996-1998-C44B-9E2F-071294D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945" y="3194825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756B14-A618-4644-AADB-42B672171E69}"/>
                </a:ext>
              </a:extLst>
            </p:cNvPr>
            <p:cNvCxnSpPr>
              <a:cxnSpLocks/>
            </p:cNvCxnSpPr>
            <p:nvPr/>
          </p:nvCxnSpPr>
          <p:spPr>
            <a:xfrm>
              <a:off x="2660259" y="3196429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4794A70-C767-7C46-ADA2-E0E60DA28AAE}"/>
              </a:ext>
            </a:extLst>
          </p:cNvPr>
          <p:cNvGrpSpPr/>
          <p:nvPr/>
        </p:nvGrpSpPr>
        <p:grpSpPr>
          <a:xfrm>
            <a:off x="7542671" y="3101525"/>
            <a:ext cx="1106157" cy="224519"/>
            <a:chOff x="2044062" y="3084919"/>
            <a:chExt cx="1106157" cy="224519"/>
          </a:xfrm>
        </p:grpSpPr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6650B23A-89BA-1940-B8C3-500EB3D61607}"/>
                </a:ext>
              </a:extLst>
            </p:cNvPr>
            <p:cNvSpPr/>
            <p:nvPr/>
          </p:nvSpPr>
          <p:spPr>
            <a:xfrm>
              <a:off x="2044062" y="3092450"/>
              <a:ext cx="1106157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B27433E-EED3-ED41-BE05-8C704F5F5DC3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4996838-AA15-B440-BC8D-124BB6D41640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6E859A7-F339-B54B-BD00-1FB8D9513390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339ED11-A33B-1E40-88B3-BE3FDA8649FC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E136345-3B81-6C44-ABCC-4CA60BACE6D6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9056E8C-084E-9F43-B23D-FB8E99B599C1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259DDFB-3EEF-9D44-AA4B-0EC4728CD355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26856E5-4AD5-BE4D-B500-A7AD5439B70D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01DADB0-222C-B24B-8D0D-03760C7F0822}"/>
                </a:ext>
              </a:extLst>
            </p:cNvPr>
            <p:cNvCxnSpPr/>
            <p:nvPr/>
          </p:nvCxnSpPr>
          <p:spPr>
            <a:xfrm flipH="1">
              <a:off x="2814139" y="308492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55875F2-F8D1-CE45-8BAC-8744F73D4F68}"/>
                </a:ext>
              </a:extLst>
            </p:cNvPr>
            <p:cNvCxnSpPr/>
            <p:nvPr/>
          </p:nvCxnSpPr>
          <p:spPr>
            <a:xfrm flipH="1">
              <a:off x="2891428" y="3090363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1BEB87-E97E-DB4D-BFBB-74F001CDB608}"/>
                </a:ext>
              </a:extLst>
            </p:cNvPr>
            <p:cNvCxnSpPr/>
            <p:nvPr/>
          </p:nvCxnSpPr>
          <p:spPr>
            <a:xfrm flipH="1">
              <a:off x="2968717" y="3089274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18157D5-90E4-7444-8E1F-DBD672AE220E}"/>
                </a:ext>
              </a:extLst>
            </p:cNvPr>
            <p:cNvCxnSpPr/>
            <p:nvPr/>
          </p:nvCxnSpPr>
          <p:spPr>
            <a:xfrm flipH="1">
              <a:off x="3046006" y="3084919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Two IPsec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409700"/>
            <a:ext cx="11512826" cy="4648200"/>
          </a:xfrm>
        </p:spPr>
        <p:txBody>
          <a:bodyPr>
            <a:normAutofit/>
          </a:bodyPr>
          <a:lstStyle/>
          <a:p>
            <a:pPr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protocol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[RFC 4302]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 &amp; data integrity but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Encapsulation Security Protocol (ESP)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[RFC 4303]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authentication, data integrity,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and confidentiality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more widely used than AH</a:t>
            </a:r>
          </a:p>
        </p:txBody>
      </p:sp>
    </p:spTree>
    <p:extLst>
      <p:ext uri="{BB962C8B-B14F-4D97-AF65-F5344CB8AC3E}">
        <p14:creationId xmlns:p14="http://schemas.microsoft.com/office/powerpoint/2010/main" val="4296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3D4DFD4A-11BF-1D45-8B30-8DB0138CD137}"/>
              </a:ext>
            </a:extLst>
          </p:cNvPr>
          <p:cNvGrpSpPr/>
          <p:nvPr/>
        </p:nvGrpSpPr>
        <p:grpSpPr>
          <a:xfrm>
            <a:off x="4412974" y="4461518"/>
            <a:ext cx="2075622" cy="462165"/>
            <a:chOff x="5075582" y="4872335"/>
            <a:chExt cx="2075622" cy="4621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65E93B6-9CDC-5143-84AB-38E846F49DB1}"/>
                </a:ext>
              </a:extLst>
            </p:cNvPr>
            <p:cNvGrpSpPr/>
            <p:nvPr/>
          </p:nvGrpSpPr>
          <p:grpSpPr>
            <a:xfrm>
              <a:off x="5075582" y="4896928"/>
              <a:ext cx="2075622" cy="437572"/>
              <a:chOff x="5049078" y="4896928"/>
              <a:chExt cx="2075622" cy="43757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07A4581-6CDE-F444-A2B2-E64F0F6448DB}"/>
                  </a:ext>
                </a:extLst>
              </p:cNvPr>
              <p:cNvCxnSpPr/>
              <p:nvPr/>
            </p:nvCxnSpPr>
            <p:spPr>
              <a:xfrm>
                <a:off x="5049078" y="489692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32BA6B-88D0-CF4D-968C-D65925A67EFC}"/>
                  </a:ext>
                </a:extLst>
              </p:cNvPr>
              <p:cNvCxnSpPr/>
              <p:nvPr/>
            </p:nvCxnSpPr>
            <p:spPr>
              <a:xfrm>
                <a:off x="7124700" y="489717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3ADA45E-C6EB-3447-8BEB-9BCF74056209}"/>
                  </a:ext>
                </a:extLst>
              </p:cNvPr>
              <p:cNvCxnSpPr/>
              <p:nvPr/>
            </p:nvCxnSpPr>
            <p:spPr>
              <a:xfrm>
                <a:off x="5049078" y="5088835"/>
                <a:ext cx="2075622" cy="0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7F0EA5-09A6-6842-884F-3E684CFAD883}"/>
                </a:ext>
              </a:extLst>
            </p:cNvPr>
            <p:cNvSpPr txBox="1"/>
            <p:nvPr/>
          </p:nvSpPr>
          <p:spPr>
            <a:xfrm>
              <a:off x="5844208" y="4872335"/>
              <a:ext cx="5014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SA</a:t>
              </a:r>
            </a:p>
          </p:txBody>
        </p:sp>
      </p:grpSp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6417911" y="3939027"/>
            <a:ext cx="227274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2199862" y="3869635"/>
            <a:ext cx="2202205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Security associations (SAs)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1277178"/>
            <a:ext cx="10571923" cy="4648200"/>
          </a:xfrm>
        </p:spPr>
        <p:txBody>
          <a:bodyPr>
            <a:normAutofit/>
          </a:bodyPr>
          <a:lstStyle/>
          <a:p>
            <a:pPr indent="-287338"/>
            <a:r>
              <a:rPr lang="en-US" dirty="0"/>
              <a:t>before sending data, </a:t>
            </a:r>
            <a:r>
              <a:rPr lang="en-US" altLang="ja-JP" dirty="0">
                <a:solidFill>
                  <a:srgbClr val="C00000"/>
                </a:solidFill>
              </a:rPr>
              <a:t>security association (SA) </a:t>
            </a:r>
            <a:r>
              <a:rPr lang="en-US" altLang="ja-JP" dirty="0"/>
              <a:t>established from sending to receiving entity  (directional)</a:t>
            </a:r>
            <a:endParaRPr lang="en-US" altLang="ja-JP" sz="3200" dirty="0"/>
          </a:p>
          <a:p>
            <a:pPr indent="-287338"/>
            <a:r>
              <a:rPr lang="en-US" dirty="0"/>
              <a:t>ending, receiving entitles maintain </a:t>
            </a:r>
            <a:r>
              <a:rPr lang="en-US" i="1" dirty="0"/>
              <a:t>state information</a:t>
            </a:r>
            <a:r>
              <a:rPr lang="en-US" dirty="0"/>
              <a:t> about SA</a:t>
            </a:r>
          </a:p>
          <a:p>
            <a:pPr lvl="1"/>
            <a:r>
              <a:rPr lang="en-US" sz="2800" dirty="0"/>
              <a:t>recall: TCP endpoints also maintain state info</a:t>
            </a:r>
          </a:p>
          <a:p>
            <a:pPr lvl="1"/>
            <a:r>
              <a:rPr lang="en-US" sz="2800" dirty="0"/>
              <a:t>IP is connectionless; IPsec is connection-oriented!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5175294" y="3311699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3891171" y="4067354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2153481" y="3763618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6411723" y="4079806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4763" y="3902767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4611757" y="4151258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/>
          <p:nvPr/>
        </p:nvCxnSpPr>
        <p:spPr>
          <a:xfrm>
            <a:off x="4495545" y="4251618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6259031" y="4266690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43">
            <a:extLst>
              <a:ext uri="{FF2B5EF4-FFF2-40B4-BE49-F238E27FC236}">
                <a16:creationId xmlns:a16="http://schemas.microsoft.com/office/drawing/2014/main" id="{D73D72CE-63DC-F847-87E3-A8D504C3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349" y="3729810"/>
            <a:ext cx="105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193.68.2.23</a:t>
            </a:r>
          </a:p>
        </p:txBody>
      </p:sp>
      <p:sp>
        <p:nvSpPr>
          <p:cNvPr id="83" name="Text Box 44">
            <a:extLst>
              <a:ext uri="{FF2B5EF4-FFF2-40B4-BE49-F238E27FC236}">
                <a16:creationId xmlns:a16="http://schemas.microsoft.com/office/drawing/2014/main" id="{9B1B9717-FF4B-8946-AE2A-0C012D94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745" y="3727970"/>
            <a:ext cx="12330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200.168.1.100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67BD11-E82F-3948-BD96-4A21755B1EBD}"/>
              </a:ext>
            </a:extLst>
          </p:cNvPr>
          <p:cNvCxnSpPr/>
          <p:nvPr/>
        </p:nvCxnSpPr>
        <p:spPr>
          <a:xfrm flipV="1">
            <a:off x="6370204" y="4003180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CF7ED3-5C82-F645-97C8-EC60CE9A906C}"/>
              </a:ext>
            </a:extLst>
          </p:cNvPr>
          <p:cNvCxnSpPr/>
          <p:nvPr/>
        </p:nvCxnSpPr>
        <p:spPr>
          <a:xfrm flipV="1">
            <a:off x="4522354" y="3997577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1E1401D-4FDF-354D-8E6F-BC1C33B9DDCD}"/>
              </a:ext>
            </a:extLst>
          </p:cNvPr>
          <p:cNvGrpSpPr/>
          <p:nvPr/>
        </p:nvGrpSpPr>
        <p:grpSpPr>
          <a:xfrm>
            <a:off x="1109249" y="4672427"/>
            <a:ext cx="9147934" cy="1993417"/>
            <a:chOff x="1109249" y="4672427"/>
            <a:chExt cx="9147934" cy="1993417"/>
          </a:xfrm>
        </p:grpSpPr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87BD3CA9-DE24-6B4C-B69C-BFA7530CA3A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09249" y="4672427"/>
              <a:ext cx="8161337" cy="19536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0012A0"/>
                  </a:solidFill>
                </a:rPr>
                <a:t>R1 stores for SA: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32-bit identifier: </a:t>
              </a:r>
              <a:r>
                <a:rPr lang="en-US" sz="2200" i="1" dirty="0"/>
                <a:t>Security Parameter Index (SPI)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origin SA interface </a:t>
              </a:r>
              <a:r>
                <a:rPr lang="en-US" sz="2000" dirty="0"/>
                <a:t>(200.168.1.100)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destination SA interface </a:t>
              </a:r>
              <a:r>
                <a:rPr lang="en-US" sz="1800" dirty="0"/>
                <a:t>(193.68.2.23)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encryption used</a:t>
              </a:r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A80DCF40-C508-554C-A640-06F187BCC45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045685" y="5487436"/>
              <a:ext cx="4211498" cy="11784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en-US" sz="2200" dirty="0"/>
                <a:t>encryption key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integrity check used 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authentication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8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7DBD444-9315-7048-BDE5-13C962A17FE0}"/>
              </a:ext>
            </a:extLst>
          </p:cNvPr>
          <p:cNvSpPr/>
          <p:nvPr/>
        </p:nvSpPr>
        <p:spPr>
          <a:xfrm>
            <a:off x="3286107" y="3295753"/>
            <a:ext cx="137676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EA96FA-150A-454A-ADE0-BF32617A8756}"/>
              </a:ext>
            </a:extLst>
          </p:cNvPr>
          <p:cNvSpPr/>
          <p:nvPr/>
        </p:nvSpPr>
        <p:spPr>
          <a:xfrm>
            <a:off x="6656987" y="3290586"/>
            <a:ext cx="2298915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D8BB7-609E-0244-A14B-25AB29CD6D16}"/>
              </a:ext>
            </a:extLst>
          </p:cNvPr>
          <p:cNvSpPr/>
          <p:nvPr/>
        </p:nvSpPr>
        <p:spPr>
          <a:xfrm>
            <a:off x="2464696" y="2177291"/>
            <a:ext cx="645504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datagram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8" name="Rectangle 5">
            <a:extLst>
              <a:ext uri="{FF2B5EF4-FFF2-40B4-BE49-F238E27FC236}">
                <a16:creationId xmlns:a16="http://schemas.microsoft.com/office/drawing/2014/main" id="{AD848549-52A5-A642-92EF-5B798CBC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81" y="2174539"/>
            <a:ext cx="1128712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new IP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3" name="Rectangle 6">
            <a:extLst>
              <a:ext uri="{FF2B5EF4-FFF2-40B4-BE49-F238E27FC236}">
                <a16:creationId xmlns:a16="http://schemas.microsoft.com/office/drawing/2014/main" id="{B2AE65F7-928A-0840-8E23-DC0C5CC6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93" y="2174539"/>
            <a:ext cx="700087" cy="6096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id="{49D5FBE5-E7DA-864C-BE81-AEDD04DA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81" y="2174539"/>
            <a:ext cx="976312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hdr</a:t>
            </a: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312E8F9D-ED21-9F4F-854A-45C20C56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293" y="2174539"/>
            <a:ext cx="2224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 IP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datagram payload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DB646282-CE51-8B43-B570-88383114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381" y="2166239"/>
            <a:ext cx="700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trailer</a:t>
            </a: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1945AEBE-82E5-184D-8050-81A50E0F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8" y="2166239"/>
            <a:ext cx="700087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auth</a:t>
            </a:r>
          </a:p>
        </p:txBody>
      </p:sp>
      <p:grpSp>
        <p:nvGrpSpPr>
          <p:cNvPr id="103" name="Group 18">
            <a:extLst>
              <a:ext uri="{FF2B5EF4-FFF2-40B4-BE49-F238E27FC236}">
                <a16:creationId xmlns:a16="http://schemas.microsoft.com/office/drawing/2014/main" id="{B7A61894-02AD-4A4D-BA66-10CD7FCFAD94}"/>
              </a:ext>
            </a:extLst>
          </p:cNvPr>
          <p:cNvGrpSpPr>
            <a:grpSpLocks/>
          </p:cNvGrpSpPr>
          <p:nvPr/>
        </p:nvGrpSpPr>
        <p:grpSpPr bwMode="auto">
          <a:xfrm>
            <a:off x="6669881" y="3282614"/>
            <a:ext cx="2281237" cy="609600"/>
            <a:chOff x="3346" y="2367"/>
            <a:chExt cx="1437" cy="384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id="{C23F3DAB-F8E9-6743-A49D-72EF0660D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367"/>
              <a:ext cx="529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padding</a:t>
              </a:r>
            </a:p>
          </p:txBody>
        </p:sp>
        <p:sp>
          <p:nvSpPr>
            <p:cNvPr id="113" name="Rectangle 20">
              <a:extLst>
                <a:ext uri="{FF2B5EF4-FFF2-40B4-BE49-F238E27FC236}">
                  <a16:creationId xmlns:a16="http://schemas.microsoft.com/office/drawing/2014/main" id="{31286223-F856-B14D-8277-3E612863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367"/>
              <a:ext cx="46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length</a:t>
              </a:r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73C6F23B-BC42-C141-A877-A7CA38B3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367"/>
              <a:ext cx="44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next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header</a:t>
              </a:r>
            </a:p>
          </p:txBody>
        </p:sp>
      </p:grpSp>
      <p:sp>
        <p:nvSpPr>
          <p:cNvPr id="104" name="Line 22">
            <a:extLst>
              <a:ext uri="{FF2B5EF4-FFF2-40B4-BE49-F238E27FC236}">
                <a16:creationId xmlns:a16="http://schemas.microsoft.com/office/drawing/2014/main" id="{D2E7EF83-959E-5941-B056-F7B0DA51B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2106" y="2836527"/>
            <a:ext cx="803275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23">
            <a:extLst>
              <a:ext uri="{FF2B5EF4-FFF2-40B4-BE49-F238E27FC236}">
                <a16:creationId xmlns:a16="http://schemas.microsoft.com/office/drawing/2014/main" id="{68EA18AF-3C87-8F44-BED1-F1CBCEE668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89118" y="2822239"/>
            <a:ext cx="747712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6" name="Group 24">
            <a:extLst>
              <a:ext uri="{FF2B5EF4-FFF2-40B4-BE49-F238E27FC236}">
                <a16:creationId xmlns:a16="http://schemas.microsoft.com/office/drawing/2014/main" id="{FEE4C952-B419-6240-97B3-9BA89FF1A58B}"/>
              </a:ext>
            </a:extLst>
          </p:cNvPr>
          <p:cNvGrpSpPr>
            <a:grpSpLocks/>
          </p:cNvGrpSpPr>
          <p:nvPr/>
        </p:nvGrpSpPr>
        <p:grpSpPr bwMode="auto">
          <a:xfrm>
            <a:off x="3275806" y="3285789"/>
            <a:ext cx="1392237" cy="625475"/>
            <a:chOff x="1409" y="2193"/>
            <a:chExt cx="877" cy="386"/>
          </a:xfrm>
        </p:grpSpPr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CB30A88A-2F21-EE45-BF4F-A9F6A8FA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193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SPI</a:t>
              </a:r>
            </a:p>
          </p:txBody>
        </p:sp>
        <p:sp>
          <p:nvSpPr>
            <p:cNvPr id="111" name="Rectangle 26">
              <a:extLst>
                <a:ext uri="{FF2B5EF4-FFF2-40B4-BE49-F238E27FC236}">
                  <a16:creationId xmlns:a16="http://schemas.microsoft.com/office/drawing/2014/main" id="{EC87F6A4-DE19-D043-9460-717C9BBC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195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#</a:t>
              </a:r>
            </a:p>
          </p:txBody>
        </p:sp>
      </p:grpSp>
      <p:sp>
        <p:nvSpPr>
          <p:cNvPr id="107" name="Line 27">
            <a:extLst>
              <a:ext uri="{FF2B5EF4-FFF2-40B4-BE49-F238E27FC236}">
                <a16:creationId xmlns:a16="http://schemas.microsoft.com/office/drawing/2014/main" id="{7350C550-FB21-BA4B-B0FA-77C0C5069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9456" y="2823827"/>
            <a:ext cx="319087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28">
            <a:extLst>
              <a:ext uri="{FF2B5EF4-FFF2-40B4-BE49-F238E27FC236}">
                <a16:creationId xmlns:a16="http://schemas.microsoft.com/office/drawing/2014/main" id="{F3C56AA0-CE2D-1E41-B015-E684D98C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981" y="2865102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29">
            <a:extLst>
              <a:ext uri="{FF2B5EF4-FFF2-40B4-BE49-F238E27FC236}">
                <a16:creationId xmlns:a16="http://schemas.microsoft.com/office/drawing/2014/main" id="{3CA2A9DE-1E2E-144C-A029-F6A1E691A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0693" y="2823827"/>
            <a:ext cx="360362" cy="414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E35867-502B-CF42-BE77-7C4B7F0D05DF}"/>
              </a:ext>
            </a:extLst>
          </p:cNvPr>
          <p:cNvCxnSpPr/>
          <p:nvPr/>
        </p:nvCxnSpPr>
        <p:spPr>
          <a:xfrm>
            <a:off x="4283533" y="1959429"/>
            <a:ext cx="39449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2">
            <a:extLst>
              <a:ext uri="{FF2B5EF4-FFF2-40B4-BE49-F238E27FC236}">
                <a16:creationId xmlns:a16="http://schemas.microsoft.com/office/drawing/2014/main" id="{9AEEF36D-F857-F942-9E31-EB013333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844" y="1775579"/>
            <a:ext cx="114005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encrypted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438CAA3-51B7-8C43-8883-52C08C8D16AC}"/>
              </a:ext>
            </a:extLst>
          </p:cNvPr>
          <p:cNvCxnSpPr>
            <a:cxnSpLocks/>
          </p:cNvCxnSpPr>
          <p:nvPr/>
        </p:nvCxnSpPr>
        <p:spPr>
          <a:xfrm>
            <a:off x="3586848" y="1693817"/>
            <a:ext cx="53078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15">
            <a:extLst>
              <a:ext uri="{FF2B5EF4-FFF2-40B4-BE49-F238E27FC236}">
                <a16:creationId xmlns:a16="http://schemas.microsoft.com/office/drawing/2014/main" id="{C61631BA-E0F3-914F-B2DB-6B523DA0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810" y="1503708"/>
            <a:ext cx="150554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authenticated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id="{B5C8CA56-4CEE-4B4B-85A6-370DE8D07FA9}"/>
              </a:ext>
            </a:extLst>
          </p:cNvPr>
          <p:cNvSpPr txBox="1">
            <a:spLocks noChangeArrowheads="1"/>
          </p:cNvSpPr>
          <p:nvPr/>
        </p:nvSpPr>
        <p:spPr>
          <a:xfrm>
            <a:off x="2221640" y="4220754"/>
            <a:ext cx="10475458" cy="236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ESP trailer: padding for block ciphers</a:t>
            </a:r>
          </a:p>
          <a:p>
            <a:pPr>
              <a:spcBef>
                <a:spcPts val="600"/>
              </a:spcBef>
            </a:pPr>
            <a:r>
              <a:rPr lang="en-US" dirty="0"/>
              <a:t>ESP header: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SPI, so receiving entity knows what to do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sequence number, to thwart replay attacks</a:t>
            </a:r>
          </a:p>
          <a:p>
            <a:pPr>
              <a:spcBef>
                <a:spcPts val="600"/>
              </a:spcBef>
            </a:pPr>
            <a:r>
              <a:rPr lang="en-US" dirty="0"/>
              <a:t>MAC in ESP auth field created with shared secret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6159F3-D2DF-154C-8507-BEACC4A9BAD1}"/>
              </a:ext>
            </a:extLst>
          </p:cNvPr>
          <p:cNvSpPr txBox="1"/>
          <p:nvPr/>
        </p:nvSpPr>
        <p:spPr>
          <a:xfrm>
            <a:off x="9481978" y="2534194"/>
            <a:ext cx="201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12A0"/>
                </a:solidFill>
              </a:rPr>
              <a:t>tunnel mode</a:t>
            </a:r>
          </a:p>
          <a:p>
            <a:pPr algn="ctr"/>
            <a:r>
              <a:rPr lang="en-US" sz="2800" i="1" dirty="0">
                <a:solidFill>
                  <a:srgbClr val="0012A0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2627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10431271" y="1866576"/>
            <a:ext cx="144573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7119480" y="1797184"/>
            <a:ext cx="1295948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ESP tunnel mode: actions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9188655" y="1239248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7705752" y="1994903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6975223" y="1412870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10425084" y="2007355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71163" y="1737550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8625118" y="2078807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>
            <a:cxnSpLocks/>
          </p:cNvCxnSpPr>
          <p:nvPr/>
        </p:nvCxnSpPr>
        <p:spPr>
          <a:xfrm>
            <a:off x="8309113" y="2179167"/>
            <a:ext cx="35051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10272392" y="2194239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9">
            <a:extLst>
              <a:ext uri="{FF2B5EF4-FFF2-40B4-BE49-F238E27FC236}">
                <a16:creationId xmlns:a16="http://schemas.microsoft.com/office/drawing/2014/main" id="{87BD3CA9-DE24-6B4C-B69C-BFA7530CA3A7}"/>
              </a:ext>
            </a:extLst>
          </p:cNvPr>
          <p:cNvSpPr txBox="1">
            <a:spLocks noChangeArrowheads="1"/>
          </p:cNvSpPr>
          <p:nvPr/>
        </p:nvSpPr>
        <p:spPr>
          <a:xfrm>
            <a:off x="751440" y="1346132"/>
            <a:ext cx="1315899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12A0"/>
                </a:solidFill>
              </a:rPr>
              <a:t>at R1: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E5C7171E-ED33-734D-875F-55DE74D7D1FB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815547"/>
            <a:ext cx="5628860" cy="462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600" dirty="0"/>
              <a:t>appends ESP trailer to original datagram (which includes original header fields!)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encrypts result using algorithm &amp; key specified by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</a:t>
            </a:r>
            <a:r>
              <a:rPr lang="en-US" altLang="ja-JP" sz="2600" dirty="0"/>
              <a:t>ESP header </a:t>
            </a:r>
            <a:r>
              <a:rPr lang="en-US" sz="2600" dirty="0"/>
              <a:t>to front of this encrypted quantity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authentication MAC using algorithm and key specified in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MAC forming </a:t>
            </a:r>
            <a:r>
              <a:rPr lang="en-US" sz="2600" i="1" dirty="0"/>
              <a:t>payload</a:t>
            </a:r>
            <a:endParaRPr lang="en-US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new IP header, new IP header fields, addresses to tunnel endpoint</a:t>
            </a:r>
            <a:endParaRPr lang="en-US" sz="2600" dirty="0">
              <a:latin typeface="Gill Sans MT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EF8F26-68F0-3A49-83F2-9460CE31D4BD}"/>
              </a:ext>
            </a:extLst>
          </p:cNvPr>
          <p:cNvGrpSpPr/>
          <p:nvPr/>
        </p:nvGrpSpPr>
        <p:grpSpPr>
          <a:xfrm>
            <a:off x="7182680" y="1021603"/>
            <a:ext cx="1744188" cy="288737"/>
            <a:chOff x="1596889" y="3055814"/>
            <a:chExt cx="1744188" cy="28873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08F2435-C43C-FA49-9048-2F2BF3798893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A3D55E3-0578-CC47-A17E-9134279D78F2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4B8151D-E68D-1145-A447-BD209DA884BC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D665C1-A6C6-4D44-BD8D-87CC0C9760A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B77B4E6-2DF5-434C-9D1F-8148FD99055F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C2B58DB-D327-624A-9251-1D3B9D784F52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12AEA3-37DD-2840-A4A9-2C15B83C8125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2775019-AB2E-284F-A8FC-A7E09359C104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BA6CD437-95CA-334D-B101-BD1A5EC9A655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24F8D8C-99F1-D149-B2C4-30701AD83546}"/>
              </a:ext>
            </a:extLst>
          </p:cNvPr>
          <p:cNvGrpSpPr/>
          <p:nvPr/>
        </p:nvGrpSpPr>
        <p:grpSpPr>
          <a:xfrm>
            <a:off x="7810500" y="2415622"/>
            <a:ext cx="2071981" cy="365894"/>
            <a:chOff x="8266244" y="1514475"/>
            <a:chExt cx="2071981" cy="365894"/>
          </a:xfrm>
        </p:grpSpPr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14EF7333-F5C9-B44C-B88E-E62F99908C70}"/>
                </a:ext>
              </a:extLst>
            </p:cNvPr>
            <p:cNvSpPr/>
            <p:nvPr/>
          </p:nvSpPr>
          <p:spPr>
            <a:xfrm>
              <a:off x="9724717" y="1584820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0DE8A9C-4B04-9644-B41E-AF7C1D3EF044}"/>
                </a:ext>
              </a:extLst>
            </p:cNvPr>
            <p:cNvGrpSpPr/>
            <p:nvPr/>
          </p:nvGrpSpPr>
          <p:grpSpPr>
            <a:xfrm>
              <a:off x="8266244" y="1514475"/>
              <a:ext cx="1430955" cy="365894"/>
              <a:chOff x="7219875" y="3091894"/>
              <a:chExt cx="1430955" cy="2712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BD4545-82EF-4945-8E69-7E9761D559A5}"/>
                  </a:ext>
                </a:extLst>
              </p:cNvPr>
              <p:cNvSpPr/>
              <p:nvPr/>
            </p:nvSpPr>
            <p:spPr>
              <a:xfrm>
                <a:off x="7219875" y="3096088"/>
                <a:ext cx="1430955" cy="2534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E42E31E-7EE3-5A45-8848-61D2549D7ADB}"/>
                  </a:ext>
                </a:extLst>
              </p:cNvPr>
              <p:cNvCxnSpPr/>
              <p:nvPr/>
            </p:nvCxnSpPr>
            <p:spPr>
              <a:xfrm>
                <a:off x="74989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264DD8E-2606-094F-9E6A-C8247EFFB5F4}"/>
                  </a:ext>
                </a:extLst>
              </p:cNvPr>
              <p:cNvCxnSpPr/>
              <p:nvPr/>
            </p:nvCxnSpPr>
            <p:spPr>
              <a:xfrm>
                <a:off x="7273344" y="30966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A83087D-DA47-2D4F-B05A-5004EE6C6A00}"/>
                  </a:ext>
                </a:extLst>
              </p:cNvPr>
              <p:cNvCxnSpPr/>
              <p:nvPr/>
            </p:nvCxnSpPr>
            <p:spPr>
              <a:xfrm>
                <a:off x="7321344" y="30942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81B492-7189-CE48-818D-ACC1F0352D17}"/>
                  </a:ext>
                </a:extLst>
              </p:cNvPr>
              <p:cNvCxnSpPr/>
              <p:nvPr/>
            </p:nvCxnSpPr>
            <p:spPr>
              <a:xfrm>
                <a:off x="74233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ABE4CD6-E82A-F240-A866-6260742792F6}"/>
                </a:ext>
              </a:extLst>
            </p:cNvPr>
            <p:cNvGrpSpPr/>
            <p:nvPr/>
          </p:nvGrpSpPr>
          <p:grpSpPr>
            <a:xfrm>
              <a:off x="8597709" y="1560742"/>
              <a:ext cx="1060174" cy="276999"/>
              <a:chOff x="2418521" y="3140627"/>
              <a:chExt cx="1060174" cy="27699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3E18FFA-9DBA-334B-91E4-C4F945F0B3EA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0C17C6E-B531-7748-BABE-6E5E48BE5ECD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83816C-F16B-754B-92F8-EDFED659B67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B00FE65-C4C2-5545-93B6-6727ED3C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4705" y="3196425"/>
                <a:ext cx="0" cy="16683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3132241-B0B1-1A40-8C9E-481B9DD98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5505" y="3199637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6C721FF-574B-C341-9B62-4A5E7C1D9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945" y="3194825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6BD0451-EAAF-9A4D-9561-B511690D8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259" y="3196429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2610363-12AA-1E4B-BFD9-93368F887F16}"/>
                </a:ext>
              </a:extLst>
            </p:cNvPr>
            <p:cNvGrpSpPr/>
            <p:nvPr/>
          </p:nvGrpSpPr>
          <p:grpSpPr>
            <a:xfrm>
              <a:off x="8589592" y="1577525"/>
              <a:ext cx="1106157" cy="224519"/>
              <a:chOff x="2044062" y="3084919"/>
              <a:chExt cx="1106157" cy="224519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DFCBB9E6-6B01-CB4B-B08E-35B56E6CF3CA}"/>
                  </a:ext>
                </a:extLst>
              </p:cNvPr>
              <p:cNvSpPr/>
              <p:nvPr/>
            </p:nvSpPr>
            <p:spPr>
              <a:xfrm>
                <a:off x="2044062" y="3092450"/>
                <a:ext cx="1106157" cy="215900"/>
              </a:xfrm>
              <a:prstGeom prst="roundRect">
                <a:avLst/>
              </a:prstGeom>
              <a:solidFill>
                <a:schemeClr val="bg1">
                  <a:alpha val="83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700C3E6-2524-7E46-82D5-5602E6F1A82A}"/>
                  </a:ext>
                </a:extLst>
              </p:cNvPr>
              <p:cNvCxnSpPr/>
              <p:nvPr/>
            </p:nvCxnSpPr>
            <p:spPr>
              <a:xfrm flipH="1">
                <a:off x="209867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0EE30DF-49C2-944F-9D74-32D4F038B24A}"/>
                  </a:ext>
                </a:extLst>
              </p:cNvPr>
              <p:cNvCxnSpPr/>
              <p:nvPr/>
            </p:nvCxnSpPr>
            <p:spPr>
              <a:xfrm flipH="1">
                <a:off x="21907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E6384E5-004C-CB4C-9349-F26EB5891BF1}"/>
                  </a:ext>
                </a:extLst>
              </p:cNvPr>
              <p:cNvCxnSpPr/>
              <p:nvPr/>
            </p:nvCxnSpPr>
            <p:spPr>
              <a:xfrm flipH="1">
                <a:off x="22828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14E1685-BAD6-5748-B9AF-D8E7525B4C0E}"/>
                  </a:ext>
                </a:extLst>
              </p:cNvPr>
              <p:cNvCxnSpPr/>
              <p:nvPr/>
            </p:nvCxnSpPr>
            <p:spPr>
              <a:xfrm flipH="1">
                <a:off x="237490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21C10CB-10E5-F047-9DE3-D0911A3D6023}"/>
                  </a:ext>
                </a:extLst>
              </p:cNvPr>
              <p:cNvCxnSpPr/>
              <p:nvPr/>
            </p:nvCxnSpPr>
            <p:spPr>
              <a:xfrm flipH="1">
                <a:off x="2466975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8D60F35-591E-1341-913C-3CE2CE97453C}"/>
                  </a:ext>
                </a:extLst>
              </p:cNvPr>
              <p:cNvCxnSpPr/>
              <p:nvPr/>
            </p:nvCxnSpPr>
            <p:spPr>
              <a:xfrm flipH="1">
                <a:off x="25590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CE0022-A86D-804C-84A3-3EA263B4D77B}"/>
                  </a:ext>
                </a:extLst>
              </p:cNvPr>
              <p:cNvCxnSpPr/>
              <p:nvPr/>
            </p:nvCxnSpPr>
            <p:spPr>
              <a:xfrm flipH="1">
                <a:off x="26511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773942A-A5B8-5544-94DB-CFA818FE4273}"/>
                  </a:ext>
                </a:extLst>
              </p:cNvPr>
              <p:cNvCxnSpPr/>
              <p:nvPr/>
            </p:nvCxnSpPr>
            <p:spPr>
              <a:xfrm flipH="1">
                <a:off x="273685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FE558D8-AE7B-004C-96BB-709C2713F76D}"/>
                  </a:ext>
                </a:extLst>
              </p:cNvPr>
              <p:cNvCxnSpPr/>
              <p:nvPr/>
            </p:nvCxnSpPr>
            <p:spPr>
              <a:xfrm flipH="1">
                <a:off x="2814139" y="308492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330E8F3-669E-6A42-80C7-ED14D3F869E3}"/>
                  </a:ext>
                </a:extLst>
              </p:cNvPr>
              <p:cNvCxnSpPr/>
              <p:nvPr/>
            </p:nvCxnSpPr>
            <p:spPr>
              <a:xfrm flipH="1">
                <a:off x="2891428" y="3090363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8FDB270-37FA-0D40-A6DB-0D76AC866C3D}"/>
                  </a:ext>
                </a:extLst>
              </p:cNvPr>
              <p:cNvCxnSpPr/>
              <p:nvPr/>
            </p:nvCxnSpPr>
            <p:spPr>
              <a:xfrm flipH="1">
                <a:off x="2968717" y="3089274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5079AD-16D1-9D4D-A1C7-19CC9F1BA8A2}"/>
                  </a:ext>
                </a:extLst>
              </p:cNvPr>
              <p:cNvCxnSpPr/>
              <p:nvPr/>
            </p:nvCxnSpPr>
            <p:spPr>
              <a:xfrm flipH="1">
                <a:off x="3046006" y="3084919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11A41B8C-8BB8-7948-A279-B3B3A792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98" y="3140765"/>
            <a:ext cx="4114331" cy="1602697"/>
          </a:xfrm>
          <a:prstGeom prst="rect">
            <a:avLst/>
          </a:prstGeom>
        </p:spPr>
      </p:pic>
      <p:sp>
        <p:nvSpPr>
          <p:cNvPr id="114" name="Rectangle 59">
            <a:extLst>
              <a:ext uri="{FF2B5EF4-FFF2-40B4-BE49-F238E27FC236}">
                <a16:creationId xmlns:a16="http://schemas.microsoft.com/office/drawing/2014/main" id="{F9FA3A03-ABA4-DF42-8BEA-5D278C650CAE}"/>
              </a:ext>
            </a:extLst>
          </p:cNvPr>
          <p:cNvSpPr txBox="1">
            <a:spLocks noChangeArrowheads="1"/>
          </p:cNvSpPr>
          <p:nvPr/>
        </p:nvSpPr>
        <p:spPr>
          <a:xfrm>
            <a:off x="7635945" y="1684062"/>
            <a:ext cx="752682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000" dirty="0"/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sequence numbers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09904426-31F8-974C-8449-D83EB232E147}"/>
              </a:ext>
            </a:extLst>
          </p:cNvPr>
          <p:cNvSpPr txBox="1">
            <a:spLocks noChangeArrowheads="1"/>
          </p:cNvSpPr>
          <p:nvPr/>
        </p:nvSpPr>
        <p:spPr>
          <a:xfrm>
            <a:off x="929446" y="1302164"/>
            <a:ext cx="1042766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new SA, sender initializes seq. # to 0</a:t>
            </a:r>
          </a:p>
          <a:p>
            <a:r>
              <a:rPr lang="en-US" dirty="0"/>
              <a:t>each time datagram is sent on SA:</a:t>
            </a:r>
          </a:p>
          <a:p>
            <a:pPr lvl="1"/>
            <a:r>
              <a:rPr lang="en-US" dirty="0"/>
              <a:t>sender increments seq # counter</a:t>
            </a:r>
          </a:p>
          <a:p>
            <a:pPr lvl="1"/>
            <a:r>
              <a:rPr lang="en-US" dirty="0"/>
              <a:t>places value in seq # field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prevent attacker from sniffing and replaying a packet</a:t>
            </a:r>
          </a:p>
          <a:p>
            <a:pPr lvl="1"/>
            <a:r>
              <a:rPr lang="en-US" dirty="0"/>
              <a:t>receipt of duplicate, authenticated IP packets may disrupt service</a:t>
            </a:r>
          </a:p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destination checks for duplicates</a:t>
            </a:r>
          </a:p>
          <a:p>
            <a:pPr lvl="1"/>
            <a:r>
              <a:rPr lang="en-US" dirty="0"/>
              <a:t>doesn’t keep track of </a:t>
            </a:r>
            <a:r>
              <a:rPr lang="en-US" i="1" dirty="0"/>
              <a:t>all </a:t>
            </a:r>
            <a:r>
              <a:rPr lang="en-US" dirty="0"/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0" y="1472239"/>
            <a:ext cx="6225209" cy="894622"/>
          </a:xfrm>
        </p:spPr>
        <p:txBody>
          <a:bodyPr>
            <a:noAutofit/>
          </a:bodyPr>
          <a:lstStyle/>
          <a:p>
            <a:r>
              <a:rPr lang="en-US" sz="3200" b="0" dirty="0">
                <a:latin typeface="+mn-lt"/>
              </a:rPr>
              <a:t>Security Policy Database (SPD)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DF02F7-7DB2-0545-9523-F468B9D8C7F8}"/>
              </a:ext>
            </a:extLst>
          </p:cNvPr>
          <p:cNvSpPr txBox="1">
            <a:spLocks noChangeArrowheads="1"/>
          </p:cNvSpPr>
          <p:nvPr/>
        </p:nvSpPr>
        <p:spPr>
          <a:xfrm>
            <a:off x="864705" y="2554356"/>
            <a:ext cx="5231295" cy="274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policy: for given datagram, sender needs to know if it should use IP sec</a:t>
            </a:r>
          </a:p>
          <a:p>
            <a:r>
              <a:rPr lang="en-US" sz="2400" dirty="0"/>
              <a:t>policy stored in </a:t>
            </a:r>
            <a:r>
              <a:rPr lang="en-US" sz="2400" dirty="0">
                <a:solidFill>
                  <a:srgbClr val="C00000"/>
                </a:solidFill>
              </a:rPr>
              <a:t>security policy database (SPD)</a:t>
            </a:r>
          </a:p>
          <a:p>
            <a:r>
              <a:rPr lang="en-US" sz="2400" dirty="0"/>
              <a:t>needs to know which SA to use</a:t>
            </a:r>
          </a:p>
          <a:p>
            <a:pPr lvl="1"/>
            <a:r>
              <a:rPr lang="en-US" dirty="0"/>
              <a:t>may use: source and destination IP address; protocol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96A7A-3CC4-3F4A-BA0A-E705FA131172}"/>
              </a:ext>
            </a:extLst>
          </p:cNvPr>
          <p:cNvSpPr txBox="1"/>
          <p:nvPr/>
        </p:nvSpPr>
        <p:spPr>
          <a:xfrm>
            <a:off x="6586329" y="1603513"/>
            <a:ext cx="53936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12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Assoc. Database (SAD)</a:t>
            </a:r>
          </a:p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AD72EB-38BE-4749-B734-30ECD6FF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524" y="2207176"/>
            <a:ext cx="5367476" cy="292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endpoint holds SA state in 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security association database (SAD)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sending IPsec datagram, R1 accesses SAD to determine how to process datagram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IPsec datagram arrives to R2, R2 examines SPI in IPsec datagram, indexes SAD with SPI, processing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ECBC5-3AF7-274F-8BF2-A44F38FF1C44}"/>
              </a:ext>
            </a:extLst>
          </p:cNvPr>
          <p:cNvSpPr txBox="1"/>
          <p:nvPr/>
        </p:nvSpPr>
        <p:spPr>
          <a:xfrm>
            <a:off x="7810500" y="5526157"/>
            <a:ext cx="2830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SPD: </a:t>
            </a:r>
            <a:r>
              <a:rPr lang="en-US" altLang="ja-JP" sz="2800" i="1" dirty="0">
                <a:solidFill>
                  <a:srgbClr val="0012A0"/>
                </a:solidFill>
              </a:rPr>
              <a:t>“what” to 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1C801-CD50-7F4E-A7A7-09FC0141B1BD}"/>
              </a:ext>
            </a:extLst>
          </p:cNvPr>
          <p:cNvSpPr txBox="1"/>
          <p:nvPr/>
        </p:nvSpPr>
        <p:spPr>
          <a:xfrm>
            <a:off x="2206488" y="5506277"/>
            <a:ext cx="308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SAD: “</a:t>
            </a:r>
            <a:r>
              <a:rPr lang="en-US" altLang="ja-JP" sz="2800" i="1" dirty="0">
                <a:solidFill>
                  <a:srgbClr val="0012A0"/>
                </a:solidFill>
              </a:rPr>
              <a:t>how” to do it </a:t>
            </a:r>
            <a:endParaRPr lang="en-US" sz="2800" i="1" dirty="0">
              <a:solidFill>
                <a:srgbClr val="0012A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security databases</a:t>
            </a:r>
          </a:p>
        </p:txBody>
      </p:sp>
    </p:spTree>
    <p:extLst>
      <p:ext uri="{BB962C8B-B14F-4D97-AF65-F5344CB8AC3E}">
        <p14:creationId xmlns:p14="http://schemas.microsoft.com/office/powerpoint/2010/main" val="28552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Summary: IPsec services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313B3D-8965-0847-86CC-C1B8EA78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658" y="1650048"/>
            <a:ext cx="7772400" cy="4648200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Trudy sits somewhere between R1, R2. she doesn’</a:t>
            </a:r>
            <a:r>
              <a:rPr lang="en-US" altLang="ja-JP" sz="3200" dirty="0"/>
              <a:t>t know the keys</a:t>
            </a:r>
          </a:p>
          <a:p>
            <a:pPr lvl="1"/>
            <a:r>
              <a:rPr lang="en-US" sz="2800" dirty="0"/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sz="2800" dirty="0"/>
              <a:t>flip bits without detection?</a:t>
            </a:r>
          </a:p>
          <a:p>
            <a:pPr lvl="1"/>
            <a:r>
              <a:rPr lang="en-US" sz="2800" dirty="0"/>
              <a:t>masquerade as R1 using R1</a:t>
            </a:r>
            <a:r>
              <a:rPr lang="en-US" altLang="ja-JP" sz="2800" dirty="0"/>
              <a:t>’s IP address?</a:t>
            </a:r>
          </a:p>
          <a:p>
            <a:pPr lvl="1"/>
            <a:r>
              <a:rPr lang="en-US" sz="2800" dirty="0"/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" name="Picture 9" descr="Eve">
            <a:extLst>
              <a:ext uri="{FF2B5EF4-FFF2-40B4-BE49-F238E27FC236}">
                <a16:creationId xmlns:a16="http://schemas.microsoft.com/office/drawing/2014/main" id="{D157BE8D-0796-AF47-8EEE-0EFF6D3E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2242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Internet Key Exchange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91D8B07-0DDE-C742-9800-8DA6D67052A5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67679"/>
            <a:ext cx="111285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lnSpc>
                <a:spcPct val="80000"/>
              </a:lnSpc>
            </a:pPr>
            <a:r>
              <a:rPr lang="en-US" i="1" dirty="0">
                <a:solidFill>
                  <a:srgbClr val="0012A0"/>
                </a:solidFill>
              </a:rPr>
              <a:t>previous examples: </a:t>
            </a:r>
            <a:r>
              <a:rPr lang="en-US" dirty="0"/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400" i="1" dirty="0">
                <a:solidFill>
                  <a:srgbClr val="0012A0"/>
                </a:solidFill>
                <a:cs typeface="Arial" charset="0"/>
              </a:rPr>
              <a:t>Example SA: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key:0xc0291f…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manual keying is impractical for VPN with 100s of endpoints 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instead use </a:t>
            </a:r>
            <a:r>
              <a:rPr lang="en-US" dirty="0">
                <a:solidFill>
                  <a:srgbClr val="CC0000"/>
                </a:solidFill>
              </a:rPr>
              <a:t>IPsec IKE (Internet Key Exchange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PSK and PKI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52D4D6-28AB-3B41-8A86-690170A4FC1F}"/>
              </a:ext>
            </a:extLst>
          </p:cNvPr>
          <p:cNvSpPr txBox="1">
            <a:spLocks noChangeArrowheads="1"/>
          </p:cNvSpPr>
          <p:nvPr/>
        </p:nvSpPr>
        <p:spPr>
          <a:xfrm>
            <a:off x="1022212" y="1426403"/>
            <a:ext cx="10599945" cy="492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authentication (prove who you are) with either</a:t>
            </a:r>
          </a:p>
          <a:p>
            <a:pPr lvl="1"/>
            <a:r>
              <a:rPr lang="en-US" sz="2800" dirty="0"/>
              <a:t>pre-shared secret (PSK) or </a:t>
            </a:r>
          </a:p>
          <a:p>
            <a:pPr lvl="1"/>
            <a:r>
              <a:rPr lang="en-US" sz="2800" dirty="0"/>
              <a:t>with PKI (pubic/private keys and certificates).</a:t>
            </a:r>
          </a:p>
          <a:p>
            <a:pPr indent="-339725"/>
            <a:r>
              <a:rPr lang="en-US" sz="3200" dirty="0"/>
              <a:t>PSK: both sides start with secret</a:t>
            </a:r>
          </a:p>
          <a:p>
            <a:pPr lvl="1"/>
            <a:r>
              <a:rPr lang="en-US" sz="2800" dirty="0"/>
              <a:t>run IKE to authenticate each other and to generate IPsec SAs (one in each direction), including encryption, authentication keys</a:t>
            </a:r>
          </a:p>
          <a:p>
            <a:pPr indent="-339725"/>
            <a:r>
              <a:rPr lang="en-US" sz="3200" dirty="0"/>
              <a:t>PKI: both sides start with public/private key pair, certificate</a:t>
            </a:r>
          </a:p>
          <a:p>
            <a:pPr lvl="1"/>
            <a:r>
              <a:rPr lang="en-US" sz="2800" dirty="0"/>
              <a:t>run IKE to authenticate each other, obtain IPsec SAs (one in each direction).</a:t>
            </a:r>
          </a:p>
          <a:p>
            <a:pPr lvl="1"/>
            <a:r>
              <a:rPr lang="en-US" sz="2800" dirty="0"/>
              <a:t>similar with handshake in SSL.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 phases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60D70A-372F-794A-BD3C-627372D3685C}"/>
              </a:ext>
            </a:extLst>
          </p:cNvPr>
          <p:cNvSpPr txBox="1">
            <a:spLocks noChangeArrowheads="1"/>
          </p:cNvSpPr>
          <p:nvPr/>
        </p:nvSpPr>
        <p:spPr>
          <a:xfrm>
            <a:off x="970722" y="1467677"/>
            <a:ext cx="1032013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/>
              <a:t>IKE has two phases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1: </a:t>
            </a:r>
            <a:r>
              <a:rPr lang="en-US" sz="2800" dirty="0"/>
              <a:t>establish bi-directional IKE SA</a:t>
            </a:r>
          </a:p>
          <a:p>
            <a:pPr lvl="2"/>
            <a:r>
              <a:rPr lang="en-US" sz="2800" dirty="0">
                <a:cs typeface="Gill Sans MT" charset="0"/>
              </a:rPr>
              <a:t>note: IKE SA different from IPsec SA</a:t>
            </a:r>
          </a:p>
          <a:p>
            <a:pPr lvl="2"/>
            <a:r>
              <a:rPr lang="en-US" sz="2800" dirty="0">
                <a:cs typeface="Gill Sans MT" charset="0"/>
              </a:rPr>
              <a:t>aka ISAKMP security association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2: </a:t>
            </a:r>
            <a:r>
              <a:rPr lang="en-US" sz="2800" dirty="0"/>
              <a:t>ISAKMP is used to securely negotiate IPsec pair of SAs</a:t>
            </a:r>
          </a:p>
          <a:p>
            <a:pPr indent="-287338"/>
            <a:r>
              <a:rPr lang="en-US" sz="3200" dirty="0"/>
              <a:t>phase 1 has two modes: aggressive mode and main mode</a:t>
            </a:r>
          </a:p>
          <a:p>
            <a:pPr lvl="1"/>
            <a:r>
              <a:rPr lang="en-US" sz="2800" dirty="0"/>
              <a:t>aggressive mode uses fewer messages</a:t>
            </a:r>
          </a:p>
          <a:p>
            <a:pPr lvl="1"/>
            <a:r>
              <a:rPr lang="en-US" sz="2800" dirty="0"/>
              <a:t>main mode provides identity protection and is more flexible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summary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64704" y="1507435"/>
            <a:ext cx="1062493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/>
            <a:r>
              <a:rPr lang="en-US" sz="3200" dirty="0"/>
              <a:t>IKE message exchange for algorithms, secret keys, SPI numbers</a:t>
            </a:r>
          </a:p>
          <a:p>
            <a:pPr marL="404813" indent="-274638"/>
            <a:r>
              <a:rPr lang="en-US" sz="3200" dirty="0"/>
              <a:t>either AH or ESP protocol  (or both)</a:t>
            </a:r>
          </a:p>
          <a:p>
            <a:pPr marL="852488" lvl="2" indent="-274638"/>
            <a:r>
              <a:rPr lang="en-US" sz="2800" dirty="0"/>
              <a:t>AH provides integrity, source authentication</a:t>
            </a:r>
          </a:p>
          <a:p>
            <a:pPr marL="852488" lvl="2" indent="-274638"/>
            <a:r>
              <a:rPr lang="en-US" sz="2800" dirty="0"/>
              <a:t>ESP protocol (with AH) additionally provides encryption</a:t>
            </a:r>
          </a:p>
          <a:p>
            <a:pPr marL="404813" indent="-274638"/>
            <a:r>
              <a:rPr lang="en-US" sz="3200" dirty="0"/>
              <a:t>IPsec peers can be two end systems, two routers/firewalls, or a router/firewall and </a:t>
            </a:r>
            <a:r>
              <a:rPr lang="en-US" dirty="0">
                <a:latin typeface="Gill Sans MT" charset="0"/>
              </a:rPr>
              <a:t>an end system</a:t>
            </a:r>
          </a:p>
        </p:txBody>
      </p:sp>
    </p:spTree>
    <p:extLst>
      <p:ext uri="{BB962C8B-B14F-4D97-AF65-F5344CB8AC3E}">
        <p14:creationId xmlns:p14="http://schemas.microsoft.com/office/powerpoint/2010/main" val="39217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378226"/>
            <a:ext cx="872915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Security in wireless and mobile networks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802.11 (WiFi)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4G/5G </a:t>
            </a:r>
            <a:endParaRPr lang="en-US" sz="3200" dirty="0"/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91208" y="3591340"/>
            <a:ext cx="10664687" cy="229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200" dirty="0"/>
              <a:t>Arriving mobile must:</a:t>
            </a:r>
          </a:p>
          <a:p>
            <a:pPr marL="457200" indent="-274638"/>
            <a:r>
              <a:rPr lang="en-US" sz="3200" dirty="0"/>
              <a:t>associate with access point: (establish) communication over wireless link</a:t>
            </a:r>
          </a:p>
          <a:p>
            <a:pPr marL="457200" indent="-274638"/>
            <a:r>
              <a:rPr lang="en-US" sz="3200" dirty="0"/>
              <a:t>authenticate to network</a:t>
            </a:r>
            <a:endParaRPr lang="en-US" dirty="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sp>
        <p:nvSpPr>
          <p:cNvPr id="76" name="Text Box 60">
            <a:extLst>
              <a:ext uri="{FF2B5EF4-FFF2-40B4-BE49-F238E27FC236}">
                <a16:creationId xmlns:a16="http://schemas.microsoft.com/office/drawing/2014/main" id="{6801113C-4B0F-0649-A167-A9B90AD3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7FE420-A844-A64A-B544-7B291B5D8A71}"/>
              </a:ext>
            </a:extLst>
          </p:cNvPr>
          <p:cNvSpPr txBox="1"/>
          <p:nvPr/>
        </p:nvSpPr>
        <p:spPr>
          <a:xfrm>
            <a:off x="1364974" y="4041914"/>
            <a:ext cx="1011140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discovery of security capabilities:</a:t>
            </a:r>
          </a:p>
          <a:p>
            <a:pPr marL="352425" indent="-234950"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AP advertises its presence, forms of authentication and encryption provided</a:t>
            </a:r>
          </a:p>
          <a:p>
            <a:pPr marL="352425" indent="-234950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device requests specific forms authentication, encryption desired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although device, AP already exchanging messages, device not yet authenticated, does not have encryption keys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974035" y="4088297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79" name="Text Box 60">
            <a:extLst>
              <a:ext uri="{FF2B5EF4-FFF2-40B4-BE49-F238E27FC236}">
                <a16:creationId xmlns:a16="http://schemas.microsoft.com/office/drawing/2014/main" id="{6B992ABF-8F68-6241-972C-C89A09D5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E25EB5-ABB7-2C47-A156-C1D93CF944DB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</p:spTree>
    <p:extLst>
      <p:ext uri="{BB962C8B-B14F-4D97-AF65-F5344CB8AC3E}">
        <p14:creationId xmlns:p14="http://schemas.microsoft.com/office/powerpoint/2010/main" val="5012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7FE420-A844-A64A-B544-7B291B5D8A71}"/>
              </a:ext>
            </a:extLst>
          </p:cNvPr>
          <p:cNvSpPr txBox="1"/>
          <p:nvPr/>
        </p:nvSpPr>
        <p:spPr>
          <a:xfrm>
            <a:off x="1404731" y="4041913"/>
            <a:ext cx="104294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mutual authentication and shared symmetric key derivation: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already have shared common secret (e.g., password) 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use shared secret, nonces (prevent relay attacks), cryptographic hashing (ensure message integrity) to authenticating each other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derive symmetric session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8DBCA-22E5-6642-A2C0-D4C9BAC4FD14}"/>
              </a:ext>
            </a:extLst>
          </p:cNvPr>
          <p:cNvGrpSpPr/>
          <p:nvPr/>
        </p:nvGrpSpPr>
        <p:grpSpPr>
          <a:xfrm>
            <a:off x="980666" y="409492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7060297-261D-1042-84FF-D167A4C3EB0F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26261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31427390-2F8A-B94D-86EA-DAA138A7275A}"/>
              </a:ext>
            </a:extLst>
          </p:cNvPr>
          <p:cNvSpPr txBox="1"/>
          <p:nvPr/>
        </p:nvSpPr>
        <p:spPr>
          <a:xfrm>
            <a:off x="7484150" y="179129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shared secret</a:t>
            </a:r>
            <a:endParaRPr lang="en-US" sz="1400" baseline="-250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WPA3 handshake</a:t>
            </a:r>
          </a:p>
        </p:txBody>
      </p:sp>
      <p:sp>
        <p:nvSpPr>
          <p:cNvPr id="83" name="Content Placeholder 1">
            <a:extLst>
              <a:ext uri="{FF2B5EF4-FFF2-40B4-BE49-F238E27FC236}">
                <a16:creationId xmlns:a16="http://schemas.microsoft.com/office/drawing/2014/main" id="{6800D86D-7DDC-704C-96C1-F9263A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3597966"/>
            <a:ext cx="10515600" cy="3260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AS generates </a:t>
            </a:r>
            <a:r>
              <a:rPr lang="en-US" i="1" dirty="0"/>
              <a:t>Nonce</a:t>
            </a:r>
            <a:r>
              <a:rPr lang="en-US" i="1" baseline="-25000" dirty="0"/>
              <a:t>AS</a:t>
            </a:r>
            <a:r>
              <a:rPr lang="en-US" dirty="0"/>
              <a:t>, sends to mobile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mobile receives </a:t>
            </a:r>
            <a:r>
              <a:rPr lang="en-US" i="1" dirty="0"/>
              <a:t>Nonce</a:t>
            </a:r>
            <a:r>
              <a:rPr lang="en-US" i="1" baseline="-25000" dirty="0"/>
              <a:t>AS 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generates </a:t>
            </a:r>
            <a:r>
              <a:rPr lang="en-US" i="1" dirty="0"/>
              <a:t>Nonce</a:t>
            </a:r>
            <a:r>
              <a:rPr lang="en-US" i="1" baseline="-25000" dirty="0"/>
              <a:t>M 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generates symmetric shared session key </a:t>
            </a:r>
            <a:r>
              <a:rPr lang="en-US" i="1" dirty="0"/>
              <a:t>K</a:t>
            </a:r>
            <a:r>
              <a:rPr lang="en-US" i="1" baseline="-25000" dirty="0"/>
              <a:t>M-AP</a:t>
            </a:r>
            <a:r>
              <a:rPr lang="en-US" i="1" dirty="0"/>
              <a:t> </a:t>
            </a:r>
            <a:r>
              <a:rPr lang="en-US" dirty="0"/>
              <a:t>using </a:t>
            </a:r>
            <a:r>
              <a:rPr lang="en-US" i="1" dirty="0"/>
              <a:t>Nonce</a:t>
            </a:r>
            <a:r>
              <a:rPr lang="en-US" i="1" baseline="-25000" dirty="0"/>
              <a:t>AS</a:t>
            </a:r>
            <a:r>
              <a:rPr lang="en-US" i="1" dirty="0"/>
              <a:t>, Nonce</a:t>
            </a:r>
            <a:r>
              <a:rPr lang="en-US" i="1" baseline="-25000" dirty="0"/>
              <a:t>M</a:t>
            </a:r>
            <a:r>
              <a:rPr lang="en-US" i="1" dirty="0"/>
              <a:t>, </a:t>
            </a:r>
            <a:r>
              <a:rPr lang="en-US" dirty="0"/>
              <a:t>and initial shared secret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sends </a:t>
            </a:r>
            <a:r>
              <a:rPr lang="en-US" i="1" dirty="0"/>
              <a:t>Nonce</a:t>
            </a:r>
            <a:r>
              <a:rPr lang="en-US" i="1" baseline="-25000" dirty="0"/>
              <a:t>M</a:t>
            </a:r>
            <a:r>
              <a:rPr lang="en-US" i="1" dirty="0"/>
              <a:t>,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HMAC-signed value using Nonce</a:t>
            </a:r>
            <a:r>
              <a:rPr lang="en-US" baseline="-25000" dirty="0"/>
              <a:t>AS </a:t>
            </a:r>
            <a:r>
              <a:rPr lang="en-US" dirty="0"/>
              <a:t>and initial shared secret</a:t>
            </a:r>
          </a:p>
          <a:p>
            <a:pPr>
              <a:spcBef>
                <a:spcPts val="300"/>
              </a:spcBef>
            </a:pPr>
            <a:r>
              <a:rPr lang="en-US" dirty="0"/>
              <a:t>AS derives symmetric shared session key </a:t>
            </a:r>
            <a:r>
              <a:rPr lang="en-US" i="1" dirty="0"/>
              <a:t>K</a:t>
            </a:r>
            <a:r>
              <a:rPr lang="en-US" i="1" baseline="-25000" dirty="0"/>
              <a:t>M-AP</a:t>
            </a:r>
            <a:r>
              <a:rPr lang="en-US" i="1" dirty="0"/>
              <a:t> </a:t>
            </a:r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4710B68-1F93-C646-8672-3A3749074575}"/>
              </a:ext>
            </a:extLst>
          </p:cNvPr>
          <p:cNvGrpSpPr/>
          <p:nvPr/>
        </p:nvGrpSpPr>
        <p:grpSpPr>
          <a:xfrm>
            <a:off x="4686027" y="2150254"/>
            <a:ext cx="2657692" cy="556128"/>
            <a:chOff x="4686027" y="2057490"/>
            <a:chExt cx="2657692" cy="556128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8DEB921-0FC9-E743-8642-01E7CA167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027" y="242215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B10E531-D787-C842-9AE0-925F0F75E27F}"/>
                </a:ext>
              </a:extLst>
            </p:cNvPr>
            <p:cNvGrpSpPr/>
            <p:nvPr/>
          </p:nvGrpSpPr>
          <p:grpSpPr>
            <a:xfrm>
              <a:off x="5757868" y="2244286"/>
              <a:ext cx="295236" cy="369332"/>
              <a:chOff x="7037861" y="1735210"/>
              <a:chExt cx="295236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067932F-4456-7E46-BA03-089C9AD9E86A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375908A-5571-5C49-9F42-80CA18D99F0F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3FF77D-0357-6B43-89BC-572F4F4CD8A7}"/>
                </a:ext>
              </a:extLst>
            </p:cNvPr>
            <p:cNvSpPr txBox="1"/>
            <p:nvPr/>
          </p:nvSpPr>
          <p:spPr>
            <a:xfrm>
              <a:off x="6142471" y="2057490"/>
              <a:ext cx="889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endParaRPr lang="en-US" i="1" baseline="-250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8A0D568-D8CF-CA4D-A1B8-9F987ACEE7F6}"/>
              </a:ext>
            </a:extLst>
          </p:cNvPr>
          <p:cNvGrpSpPr/>
          <p:nvPr/>
        </p:nvGrpSpPr>
        <p:grpSpPr>
          <a:xfrm>
            <a:off x="4511329" y="2745303"/>
            <a:ext cx="2982945" cy="666245"/>
            <a:chOff x="4511329" y="2652539"/>
            <a:chExt cx="2982945" cy="66624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8710B71-62E0-C345-B41E-D0CCB68A5311}"/>
                </a:ext>
              </a:extLst>
            </p:cNvPr>
            <p:cNvCxnSpPr>
              <a:cxnSpLocks/>
            </p:cNvCxnSpPr>
            <p:nvPr/>
          </p:nvCxnSpPr>
          <p:spPr>
            <a:xfrm>
              <a:off x="4712531" y="280661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57E85EB-D3BC-4346-B16C-DFC061216EAA}"/>
                </a:ext>
              </a:extLst>
            </p:cNvPr>
            <p:cNvGrpSpPr/>
            <p:nvPr/>
          </p:nvGrpSpPr>
          <p:grpSpPr>
            <a:xfrm>
              <a:off x="5739680" y="2652539"/>
              <a:ext cx="305943" cy="369332"/>
              <a:chOff x="7034462" y="1759003"/>
              <a:chExt cx="30594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42B0EF7-84E9-F444-AE93-5704B9603AFF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F82E5C4-527C-3D4A-AD94-CBA3B1460ABC}"/>
                  </a:ext>
                </a:extLst>
              </p:cNvPr>
              <p:cNvSpPr txBox="1"/>
              <p:nvPr/>
            </p:nvSpPr>
            <p:spPr>
              <a:xfrm>
                <a:off x="7034462" y="1759003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1CA77E-B025-164E-926F-879A1D21D1CF}"/>
                </a:ext>
              </a:extLst>
            </p:cNvPr>
            <p:cNvSpPr txBox="1"/>
            <p:nvPr/>
          </p:nvSpPr>
          <p:spPr>
            <a:xfrm>
              <a:off x="4511329" y="2980230"/>
              <a:ext cx="2982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Nonce</a:t>
              </a:r>
              <a:r>
                <a:rPr lang="en-US" sz="1600" i="1" baseline="-25000" dirty="0"/>
                <a:t>M</a:t>
              </a:r>
              <a:r>
                <a:rPr lang="en-US" sz="1600" dirty="0"/>
                <a:t>, HMAC(f(K</a:t>
              </a:r>
              <a:r>
                <a:rPr lang="en-US" sz="1600" baseline="-25000" dirty="0"/>
                <a:t>AS-M</a:t>
              </a:r>
              <a:r>
                <a:rPr lang="en-US" sz="1600" dirty="0"/>
                <a:t>,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r>
                <a:rPr lang="en-US" sz="1600" baseline="-25000" dirty="0"/>
                <a:t>)</a:t>
              </a:r>
              <a:r>
                <a:rPr lang="en-US" sz="1600" dirty="0"/>
                <a:t>) 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F8AD7A4-C97F-A045-8A2F-3D3F8953141B}"/>
              </a:ext>
            </a:extLst>
          </p:cNvPr>
          <p:cNvSpPr txBox="1"/>
          <p:nvPr/>
        </p:nvSpPr>
        <p:spPr>
          <a:xfrm>
            <a:off x="1152939" y="2408901"/>
            <a:ext cx="339068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/>
              <a:t>derive session key K</a:t>
            </a:r>
            <a:r>
              <a:rPr lang="en-US" sz="1600" baseline="-25000" dirty="0"/>
              <a:t>M-AP</a:t>
            </a:r>
            <a:r>
              <a:rPr lang="en-US" sz="1600" dirty="0"/>
              <a:t> using  initial-shared-secret, </a:t>
            </a:r>
            <a:r>
              <a:rPr lang="en-US" sz="1600" i="1" dirty="0"/>
              <a:t>Nonce</a:t>
            </a:r>
            <a:r>
              <a:rPr lang="en-US" sz="1600" i="1" baseline="-25000" dirty="0"/>
              <a:t>AS</a:t>
            </a:r>
            <a:r>
              <a:rPr lang="en-US" sz="1600" dirty="0"/>
              <a:t>, </a:t>
            </a:r>
            <a:r>
              <a:rPr lang="en-US" sz="1600" i="1" dirty="0"/>
              <a:t>Nonce</a:t>
            </a:r>
            <a:r>
              <a:rPr lang="en-US" sz="1600" i="1" baseline="-25000" dirty="0"/>
              <a:t>M</a:t>
            </a:r>
            <a:endParaRPr lang="en-US" sz="1600" dirty="0"/>
          </a:p>
        </p:txBody>
      </p:sp>
      <p:grpSp>
        <p:nvGrpSpPr>
          <p:cNvPr id="118" name="Group 356">
            <a:extLst>
              <a:ext uri="{FF2B5EF4-FFF2-40B4-BE49-F238E27FC236}">
                <a16:creationId xmlns:a16="http://schemas.microsoft.com/office/drawing/2014/main" id="{C6766AFC-1D75-CA4C-8568-2F4AB168A41D}"/>
              </a:ext>
            </a:extLst>
          </p:cNvPr>
          <p:cNvGrpSpPr>
            <a:grpSpLocks/>
          </p:cNvGrpSpPr>
          <p:nvPr/>
        </p:nvGrpSpPr>
        <p:grpSpPr bwMode="auto">
          <a:xfrm>
            <a:off x="4223165" y="1303682"/>
            <a:ext cx="577282" cy="677837"/>
            <a:chOff x="313" y="1407"/>
            <a:chExt cx="1152" cy="1104"/>
          </a:xfrm>
        </p:grpSpPr>
        <p:pic>
          <p:nvPicPr>
            <p:cNvPr id="119" name="Picture 354" descr="laptop_stylized_small">
              <a:extLst>
                <a:ext uri="{FF2B5EF4-FFF2-40B4-BE49-F238E27FC236}">
                  <a16:creationId xmlns:a16="http://schemas.microsoft.com/office/drawing/2014/main" id="{3974E731-12D3-BE4E-8B90-BA4F5567F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355" descr="antenna_stylized">
              <a:extLst>
                <a:ext uri="{FF2B5EF4-FFF2-40B4-BE49-F238E27FC236}">
                  <a16:creationId xmlns:a16="http://schemas.microsoft.com/office/drawing/2014/main" id="{3946E3AA-A461-3F45-8047-B810FAB08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1" name="Group 249">
            <a:extLst>
              <a:ext uri="{FF2B5EF4-FFF2-40B4-BE49-F238E27FC236}">
                <a16:creationId xmlns:a16="http://schemas.microsoft.com/office/drawing/2014/main" id="{60507FCC-8C7E-0B46-B1C9-0059A4137053}"/>
              </a:ext>
            </a:extLst>
          </p:cNvPr>
          <p:cNvGrpSpPr>
            <a:grpSpLocks/>
          </p:cNvGrpSpPr>
          <p:nvPr/>
        </p:nvGrpSpPr>
        <p:grpSpPr bwMode="auto">
          <a:xfrm>
            <a:off x="7139471" y="1369943"/>
            <a:ext cx="334755" cy="631133"/>
            <a:chOff x="4140" y="429"/>
            <a:chExt cx="1425" cy="2396"/>
          </a:xfrm>
        </p:grpSpPr>
        <p:sp>
          <p:nvSpPr>
            <p:cNvPr id="122" name="Freeform 250">
              <a:extLst>
                <a:ext uri="{FF2B5EF4-FFF2-40B4-BE49-F238E27FC236}">
                  <a16:creationId xmlns:a16="http://schemas.microsoft.com/office/drawing/2014/main" id="{92F1BA4E-ACD9-0A4F-8B35-E6CB9703D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Rectangle 251">
              <a:extLst>
                <a:ext uri="{FF2B5EF4-FFF2-40B4-BE49-F238E27FC236}">
                  <a16:creationId xmlns:a16="http://schemas.microsoft.com/office/drawing/2014/main" id="{57DD716B-A14C-6F4D-A47C-B4C182E27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4" name="Freeform 252">
              <a:extLst>
                <a:ext uri="{FF2B5EF4-FFF2-40B4-BE49-F238E27FC236}">
                  <a16:creationId xmlns:a16="http://schemas.microsoft.com/office/drawing/2014/main" id="{AC645D4A-2A33-F948-87C3-55C3DC17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253">
              <a:extLst>
                <a:ext uri="{FF2B5EF4-FFF2-40B4-BE49-F238E27FC236}">
                  <a16:creationId xmlns:a16="http://schemas.microsoft.com/office/drawing/2014/main" id="{9369C01A-9F92-B04F-9928-D896B253A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Rectangle 254">
              <a:extLst>
                <a:ext uri="{FF2B5EF4-FFF2-40B4-BE49-F238E27FC236}">
                  <a16:creationId xmlns:a16="http://schemas.microsoft.com/office/drawing/2014/main" id="{6C089C8D-87C5-0346-9A45-446211179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27" name="Group 255">
              <a:extLst>
                <a:ext uri="{FF2B5EF4-FFF2-40B4-BE49-F238E27FC236}">
                  <a16:creationId xmlns:a16="http://schemas.microsoft.com/office/drawing/2014/main" id="{6C8B7B52-1806-0741-B970-B606A04EE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256">
                <a:extLst>
                  <a:ext uri="{FF2B5EF4-FFF2-40B4-BE49-F238E27FC236}">
                    <a16:creationId xmlns:a16="http://schemas.microsoft.com/office/drawing/2014/main" id="{0D2AF636-BAD1-2A40-B933-860D2E772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53" name="AutoShape 257">
                <a:extLst>
                  <a:ext uri="{FF2B5EF4-FFF2-40B4-BE49-F238E27FC236}">
                    <a16:creationId xmlns:a16="http://schemas.microsoft.com/office/drawing/2014/main" id="{AFA61685-CB85-0B4E-A360-F40055012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28" name="Rectangle 258">
              <a:extLst>
                <a:ext uri="{FF2B5EF4-FFF2-40B4-BE49-F238E27FC236}">
                  <a16:creationId xmlns:a16="http://schemas.microsoft.com/office/drawing/2014/main" id="{881E6D0C-568B-4A45-A789-7F9620EC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29" name="Group 259">
              <a:extLst>
                <a:ext uri="{FF2B5EF4-FFF2-40B4-BE49-F238E27FC236}">
                  <a16:creationId xmlns:a16="http://schemas.microsoft.com/office/drawing/2014/main" id="{6F65E566-CC9D-A74E-9152-1B70C3201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260">
                <a:extLst>
                  <a:ext uri="{FF2B5EF4-FFF2-40B4-BE49-F238E27FC236}">
                    <a16:creationId xmlns:a16="http://schemas.microsoft.com/office/drawing/2014/main" id="{1A7E9872-8A57-3A40-9A24-1D576C3B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51" name="AutoShape 261">
                <a:extLst>
                  <a:ext uri="{FF2B5EF4-FFF2-40B4-BE49-F238E27FC236}">
                    <a16:creationId xmlns:a16="http://schemas.microsoft.com/office/drawing/2014/main" id="{0B188630-1407-7A4D-B2C0-5B1E7EB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" name="Rectangle 262">
              <a:extLst>
                <a:ext uri="{FF2B5EF4-FFF2-40B4-BE49-F238E27FC236}">
                  <a16:creationId xmlns:a16="http://schemas.microsoft.com/office/drawing/2014/main" id="{2543E104-9F5E-0A4A-AFEE-76166357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1" name="Rectangle 263">
              <a:extLst>
                <a:ext uri="{FF2B5EF4-FFF2-40B4-BE49-F238E27FC236}">
                  <a16:creationId xmlns:a16="http://schemas.microsoft.com/office/drawing/2014/main" id="{E8DF94FE-8641-124E-AEEE-E7A31FCB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2" name="Group 264">
              <a:extLst>
                <a:ext uri="{FF2B5EF4-FFF2-40B4-BE49-F238E27FC236}">
                  <a16:creationId xmlns:a16="http://schemas.microsoft.com/office/drawing/2014/main" id="{C7BC8C30-AE40-E24F-92E8-D3F7F43FF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265">
                <a:extLst>
                  <a:ext uri="{FF2B5EF4-FFF2-40B4-BE49-F238E27FC236}">
                    <a16:creationId xmlns:a16="http://schemas.microsoft.com/office/drawing/2014/main" id="{045F4F0A-7661-0F41-8D39-41CA36333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49" name="AutoShape 266">
                <a:extLst>
                  <a:ext uri="{FF2B5EF4-FFF2-40B4-BE49-F238E27FC236}">
                    <a16:creationId xmlns:a16="http://schemas.microsoft.com/office/drawing/2014/main" id="{76F61913-9962-7348-AA6B-346092E2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" name="Freeform 267">
              <a:extLst>
                <a:ext uri="{FF2B5EF4-FFF2-40B4-BE49-F238E27FC236}">
                  <a16:creationId xmlns:a16="http://schemas.microsoft.com/office/drawing/2014/main" id="{4CD92CB1-B689-2D45-AB15-572585A2D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4" name="Group 268">
              <a:extLst>
                <a:ext uri="{FF2B5EF4-FFF2-40B4-BE49-F238E27FC236}">
                  <a16:creationId xmlns:a16="http://schemas.microsoft.com/office/drawing/2014/main" id="{735CE00F-7F64-2145-B846-DE7781710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269">
                <a:extLst>
                  <a:ext uri="{FF2B5EF4-FFF2-40B4-BE49-F238E27FC236}">
                    <a16:creationId xmlns:a16="http://schemas.microsoft.com/office/drawing/2014/main" id="{E52B3269-921E-7845-B9DA-9FA86215A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47" name="AutoShape 270">
                <a:extLst>
                  <a:ext uri="{FF2B5EF4-FFF2-40B4-BE49-F238E27FC236}">
                    <a16:creationId xmlns:a16="http://schemas.microsoft.com/office/drawing/2014/main" id="{DB5EBA1E-2BE5-AF41-85DF-39FDD92A6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5" name="Rectangle 271">
              <a:extLst>
                <a:ext uri="{FF2B5EF4-FFF2-40B4-BE49-F238E27FC236}">
                  <a16:creationId xmlns:a16="http://schemas.microsoft.com/office/drawing/2014/main" id="{DF9CCE00-BB9F-9B49-AB2E-AC05AD4B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6" name="Freeform 272">
              <a:extLst>
                <a:ext uri="{FF2B5EF4-FFF2-40B4-BE49-F238E27FC236}">
                  <a16:creationId xmlns:a16="http://schemas.microsoft.com/office/drawing/2014/main" id="{ED31985A-2B28-5644-A3A0-34148E3F7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73">
              <a:extLst>
                <a:ext uri="{FF2B5EF4-FFF2-40B4-BE49-F238E27FC236}">
                  <a16:creationId xmlns:a16="http://schemas.microsoft.com/office/drawing/2014/main" id="{91F6B298-8216-3A40-87BD-AA468B1E3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Oval 274">
              <a:extLst>
                <a:ext uri="{FF2B5EF4-FFF2-40B4-BE49-F238E27FC236}">
                  <a16:creationId xmlns:a16="http://schemas.microsoft.com/office/drawing/2014/main" id="{C2B6F23E-7149-ED4D-82FE-54E22E08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9" name="Freeform 275">
              <a:extLst>
                <a:ext uri="{FF2B5EF4-FFF2-40B4-BE49-F238E27FC236}">
                  <a16:creationId xmlns:a16="http://schemas.microsoft.com/office/drawing/2014/main" id="{1A64A882-B07D-C64B-A027-00228DCB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AutoShape 276">
              <a:extLst>
                <a:ext uri="{FF2B5EF4-FFF2-40B4-BE49-F238E27FC236}">
                  <a16:creationId xmlns:a16="http://schemas.microsoft.com/office/drawing/2014/main" id="{E6AB1D2C-DDFC-674B-BB09-6B3D82603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1" name="AutoShape 277">
              <a:extLst>
                <a:ext uri="{FF2B5EF4-FFF2-40B4-BE49-F238E27FC236}">
                  <a16:creationId xmlns:a16="http://schemas.microsoft.com/office/drawing/2014/main" id="{DA3196AE-1D6F-E643-8E42-6F3B47DC1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2" name="Oval 278">
              <a:extLst>
                <a:ext uri="{FF2B5EF4-FFF2-40B4-BE49-F238E27FC236}">
                  <a16:creationId xmlns:a16="http://schemas.microsoft.com/office/drawing/2014/main" id="{A78F58FE-20C4-B24C-A095-C7AB41763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3" name="Oval 279">
              <a:extLst>
                <a:ext uri="{FF2B5EF4-FFF2-40B4-BE49-F238E27FC236}">
                  <a16:creationId xmlns:a16="http://schemas.microsoft.com/office/drawing/2014/main" id="{8767ECDE-0AE5-944A-AD33-A6037E615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280">
              <a:extLst>
                <a:ext uri="{FF2B5EF4-FFF2-40B4-BE49-F238E27FC236}">
                  <a16:creationId xmlns:a16="http://schemas.microsoft.com/office/drawing/2014/main" id="{24EC79E2-B328-7746-90FB-4CC12CD5A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5" name="Rectangle 281">
              <a:extLst>
                <a:ext uri="{FF2B5EF4-FFF2-40B4-BE49-F238E27FC236}">
                  <a16:creationId xmlns:a16="http://schemas.microsoft.com/office/drawing/2014/main" id="{E0237D32-FF05-8748-B490-106959E8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pic>
        <p:nvPicPr>
          <p:cNvPr id="154" name="Picture 58" descr="BS00768_[1]">
            <a:extLst>
              <a:ext uri="{FF2B5EF4-FFF2-40B4-BE49-F238E27FC236}">
                <a16:creationId xmlns:a16="http://schemas.microsoft.com/office/drawing/2014/main" id="{76912092-D5E4-6B45-B291-3037C156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63127" y="161855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58" descr="BS00768_[1]">
            <a:extLst>
              <a:ext uri="{FF2B5EF4-FFF2-40B4-BE49-F238E27FC236}">
                <a16:creationId xmlns:a16="http://schemas.microsoft.com/office/drawing/2014/main" id="{0749AFC8-8535-164A-9B19-394437E6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39806" y="16191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0196305-1260-6C4B-965E-5043D23EC7B9}"/>
              </a:ext>
            </a:extLst>
          </p:cNvPr>
          <p:cNvSpPr txBox="1"/>
          <p:nvPr/>
        </p:nvSpPr>
        <p:spPr>
          <a:xfrm>
            <a:off x="4628307" y="180428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shared secret</a:t>
            </a:r>
            <a:endParaRPr lang="en-US" sz="1400" baseline="-25000" dirty="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B71F7AD-441B-864C-B691-C68476C53030}"/>
              </a:ext>
            </a:extLst>
          </p:cNvPr>
          <p:cNvGrpSpPr/>
          <p:nvPr/>
        </p:nvGrpSpPr>
        <p:grpSpPr>
          <a:xfrm>
            <a:off x="1152738" y="3642390"/>
            <a:ext cx="295236" cy="369332"/>
            <a:chOff x="7037861" y="1735210"/>
            <a:chExt cx="295236" cy="369332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BC9A991-9733-7B40-8A78-7DD3C9EF27D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E9F7669-CD87-A34F-80B3-ACAB3D5905FD}"/>
                </a:ext>
              </a:extLst>
            </p:cNvPr>
            <p:cNvSpPr txBox="1"/>
            <p:nvPr/>
          </p:nvSpPr>
          <p:spPr>
            <a:xfrm>
              <a:off x="7037861" y="1735210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B74BFAF-0C4B-DC4F-B456-4DA0DE02F743}"/>
              </a:ext>
            </a:extLst>
          </p:cNvPr>
          <p:cNvGrpSpPr/>
          <p:nvPr/>
        </p:nvGrpSpPr>
        <p:grpSpPr>
          <a:xfrm>
            <a:off x="1132861" y="4139346"/>
            <a:ext cx="306494" cy="369332"/>
            <a:chOff x="7037861" y="1761714"/>
            <a:chExt cx="306494" cy="36933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0A0ECCD-74B7-FD44-AF6F-199E95346FD6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0F9979F-5413-9B4F-9FAF-CD732AE11A39}"/>
                </a:ext>
              </a:extLst>
            </p:cNvPr>
            <p:cNvSpPr txBox="1"/>
            <p:nvPr/>
          </p:nvSpPr>
          <p:spPr>
            <a:xfrm>
              <a:off x="7037861" y="17617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1F1EB25-1405-924E-8A11-244F5C3226EE}"/>
              </a:ext>
            </a:extLst>
          </p:cNvPr>
          <p:cNvGrpSpPr/>
          <p:nvPr/>
        </p:nvGrpSpPr>
        <p:grpSpPr>
          <a:xfrm>
            <a:off x="1152738" y="5961517"/>
            <a:ext cx="284354" cy="369332"/>
            <a:chOff x="7037861" y="1735210"/>
            <a:chExt cx="284354" cy="36933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8E5EC19-B954-784E-B92C-7C66FBD35EED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A7B6163-9B20-0C47-B175-7044CC9ACFBB}"/>
                </a:ext>
              </a:extLst>
            </p:cNvPr>
            <p:cNvSpPr txBox="1"/>
            <p:nvPr/>
          </p:nvSpPr>
          <p:spPr>
            <a:xfrm>
              <a:off x="7037861" y="173521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A1CE733-7AFE-BB41-A82F-EFC768D53C1D}"/>
              </a:ext>
            </a:extLst>
          </p:cNvPr>
          <p:cNvGrpSpPr/>
          <p:nvPr/>
        </p:nvGrpSpPr>
        <p:grpSpPr>
          <a:xfrm>
            <a:off x="7533661" y="2676389"/>
            <a:ext cx="3651174" cy="535531"/>
            <a:chOff x="7493904" y="2636634"/>
            <a:chExt cx="3651174" cy="5355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D9BF23C-DCBC-FC4F-A123-7CED404A3448}"/>
                </a:ext>
              </a:extLst>
            </p:cNvPr>
            <p:cNvSpPr txBox="1"/>
            <p:nvPr/>
          </p:nvSpPr>
          <p:spPr>
            <a:xfrm>
              <a:off x="7780720" y="2636634"/>
              <a:ext cx="336435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/>
                <a:t>derive session key K</a:t>
              </a:r>
              <a:r>
                <a:rPr lang="en-US" sz="1600" baseline="-25000" dirty="0"/>
                <a:t>M-AP</a:t>
              </a:r>
              <a:r>
                <a:rPr lang="en-US" sz="1600" dirty="0"/>
                <a:t> using  initial shared secret , 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r>
                <a:rPr lang="en-US" sz="1600" dirty="0"/>
                <a:t>, 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M</a:t>
              </a:r>
              <a:endParaRPr lang="en-US" sz="1600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11265C7-1C43-2945-B3EE-F56BD6ED1E61}"/>
                </a:ext>
              </a:extLst>
            </p:cNvPr>
            <p:cNvGrpSpPr/>
            <p:nvPr/>
          </p:nvGrpSpPr>
          <p:grpSpPr>
            <a:xfrm>
              <a:off x="7493904" y="2668354"/>
              <a:ext cx="284354" cy="369332"/>
              <a:chOff x="7037861" y="1735210"/>
              <a:chExt cx="284354" cy="369332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9B702097-8216-F14D-B0DD-5EA857906B26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D2F19A4-FCEC-0C45-A6D2-6FB651118612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sp>
        <p:nvSpPr>
          <p:cNvPr id="172" name="Text Box 58">
            <a:extLst>
              <a:ext uri="{FF2B5EF4-FFF2-40B4-BE49-F238E27FC236}">
                <a16:creationId xmlns:a16="http://schemas.microsoft.com/office/drawing/2014/main" id="{E2F51891-3AA0-F14E-A8B4-DA6CDD1D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317" y="1239250"/>
            <a:ext cx="262296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 </a:t>
            </a: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173" name="Text Box 60">
            <a:extLst>
              <a:ext uri="{FF2B5EF4-FFF2-40B4-BE49-F238E27FC236}">
                <a16:creationId xmlns:a16="http://schemas.microsoft.com/office/drawing/2014/main" id="{BB4572A7-6D19-094B-811F-4B3AE0FA4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841" y="1222897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FEDA11-FEB3-134B-8FDF-1ABD944FC187}"/>
              </a:ext>
            </a:extLst>
          </p:cNvPr>
          <p:cNvGrpSpPr/>
          <p:nvPr/>
        </p:nvGrpSpPr>
        <p:grpSpPr>
          <a:xfrm>
            <a:off x="954161" y="3770244"/>
            <a:ext cx="10906534" cy="1984127"/>
            <a:chOff x="954161" y="3770244"/>
            <a:chExt cx="10906534" cy="198412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3A8DBCA-22E5-6642-A2C0-D4C9BAC4FD14}"/>
                </a:ext>
              </a:extLst>
            </p:cNvPr>
            <p:cNvGrpSpPr/>
            <p:nvPr/>
          </p:nvGrpSpPr>
          <p:grpSpPr>
            <a:xfrm>
              <a:off x="954161" y="4545497"/>
              <a:ext cx="357808" cy="400110"/>
              <a:chOff x="8680174" y="4002157"/>
              <a:chExt cx="357808" cy="40011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21056AA-ECEE-274B-A798-8C339D997AED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53890B6-10A7-944C-ACE4-B0C968AC8D70}"/>
                  </a:ext>
                </a:extLst>
              </p:cNvPr>
              <p:cNvSpPr txBox="1"/>
              <p:nvPr/>
            </p:nvSpPr>
            <p:spPr>
              <a:xfrm>
                <a:off x="8706678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99016FD-4C4E-F841-8F09-96B26479F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87008" y="4048539"/>
              <a:ext cx="359796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0538B7-5F3B-554A-A8B3-A58F73636402}"/>
                </a:ext>
              </a:extLst>
            </p:cNvPr>
            <p:cNvGrpSpPr/>
            <p:nvPr/>
          </p:nvGrpSpPr>
          <p:grpSpPr>
            <a:xfrm>
              <a:off x="7176053" y="3836505"/>
              <a:ext cx="357808" cy="400110"/>
              <a:chOff x="8680174" y="4002157"/>
              <a:chExt cx="357808" cy="40011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4B32336-680D-A949-913F-EC3988552CAB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01D18B-9A6D-8D4D-B060-58D261CF9383}"/>
                  </a:ext>
                </a:extLst>
              </p:cNvPr>
              <p:cNvSpPr txBox="1"/>
              <p:nvPr/>
            </p:nvSpPr>
            <p:spPr>
              <a:xfrm>
                <a:off x="8693426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3CB45F-60DC-9F4E-A1A9-6DADAB1980D1}"/>
                </a:ext>
              </a:extLst>
            </p:cNvPr>
            <p:cNvSpPr txBox="1"/>
            <p:nvPr/>
          </p:nvSpPr>
          <p:spPr>
            <a:xfrm>
              <a:off x="1186073" y="3770244"/>
              <a:ext cx="30219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Shared symmetric key distribution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0DA78C4-709F-9148-B1BD-EB70722E7B5C}"/>
                </a:ext>
              </a:extLst>
            </p:cNvPr>
            <p:cNvSpPr txBox="1"/>
            <p:nvPr/>
          </p:nvSpPr>
          <p:spPr>
            <a:xfrm>
              <a:off x="1431235" y="4492487"/>
              <a:ext cx="1042946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shared symmetric session key distribution (e.g., for AES encryption)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same key derived at mobile, AS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AS informs AP of the shared symmetric 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8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A8DBCA-22E5-6642-A2C0-D4C9BAC4FD14}"/>
              </a:ext>
            </a:extLst>
          </p:cNvPr>
          <p:cNvGrpSpPr/>
          <p:nvPr/>
        </p:nvGrpSpPr>
        <p:grpSpPr>
          <a:xfrm>
            <a:off x="954161" y="499607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9016FD-4C4E-F841-8F09-96B26479FA4A}"/>
              </a:ext>
            </a:extLst>
          </p:cNvPr>
          <p:cNvCxnSpPr>
            <a:cxnSpLocks/>
          </p:cNvCxnSpPr>
          <p:nvPr/>
        </p:nvCxnSpPr>
        <p:spPr>
          <a:xfrm>
            <a:off x="5387008" y="4048539"/>
            <a:ext cx="3597966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20538B7-5F3B-554A-A8B3-A58F73636402}"/>
              </a:ext>
            </a:extLst>
          </p:cNvPr>
          <p:cNvGrpSpPr/>
          <p:nvPr/>
        </p:nvGrpSpPr>
        <p:grpSpPr>
          <a:xfrm>
            <a:off x="7176053" y="3836505"/>
            <a:ext cx="357808" cy="400110"/>
            <a:chOff x="8680174" y="4002157"/>
            <a:chExt cx="357808" cy="40011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4B32336-680D-A949-913F-EC3988552CAB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01D18B-9A6D-8D4D-B060-58D261CF9383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D3CB45F-60DC-9F4E-A1A9-6DADAB1980D1}"/>
              </a:ext>
            </a:extLst>
          </p:cNvPr>
          <p:cNvSpPr txBox="1"/>
          <p:nvPr/>
        </p:nvSpPr>
        <p:spPr>
          <a:xfrm>
            <a:off x="1199325" y="3770244"/>
            <a:ext cx="30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shared symmetric key distribution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DA78C4-709F-9148-B1BD-EB70722E7B5C}"/>
              </a:ext>
            </a:extLst>
          </p:cNvPr>
          <p:cNvSpPr txBox="1"/>
          <p:nvPr/>
        </p:nvSpPr>
        <p:spPr>
          <a:xfrm>
            <a:off x="1431235" y="4943063"/>
            <a:ext cx="10429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encrypted communication between mobile and remote host via AP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same key derived at mobile, AS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 informs AP of the shared symmetric session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644587-C44E-E94F-9AA4-B7B03861F3F2}"/>
              </a:ext>
            </a:extLst>
          </p:cNvPr>
          <p:cNvCxnSpPr/>
          <p:nvPr/>
        </p:nvCxnSpPr>
        <p:spPr>
          <a:xfrm>
            <a:off x="3558209" y="447260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C439860-F67C-364D-BF7F-DF732DCC5FC0}"/>
              </a:ext>
            </a:extLst>
          </p:cNvPr>
          <p:cNvGrpSpPr/>
          <p:nvPr/>
        </p:nvGrpSpPr>
        <p:grpSpPr>
          <a:xfrm>
            <a:off x="4419601" y="4260575"/>
            <a:ext cx="357808" cy="400110"/>
            <a:chOff x="8680174" y="4002157"/>
            <a:chExt cx="357808" cy="40011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C3DA67A-1239-6948-AD79-DECA2FFCEC27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3038144-C7C9-9B43-9D68-C68540442C1A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6F506C4-EFF4-4045-9C68-6AB0A21787EA}"/>
              </a:ext>
            </a:extLst>
          </p:cNvPr>
          <p:cNvSpPr txBox="1"/>
          <p:nvPr/>
        </p:nvSpPr>
        <p:spPr>
          <a:xfrm>
            <a:off x="987290" y="4128053"/>
            <a:ext cx="3208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encrypted communication over WiFi</a:t>
            </a:r>
          </a:p>
        </p:txBody>
      </p:sp>
    </p:spTree>
    <p:extLst>
      <p:ext uri="{BB962C8B-B14F-4D97-AF65-F5344CB8AC3E}">
        <p14:creationId xmlns:p14="http://schemas.microsoft.com/office/powerpoint/2010/main" val="32810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99152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78075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grpSp>
        <p:nvGrpSpPr>
          <p:cNvPr id="151" name="Group 2">
            <a:extLst>
              <a:ext uri="{FF2B5EF4-FFF2-40B4-BE49-F238E27FC236}">
                <a16:creationId xmlns:a16="http://schemas.microsoft.com/office/drawing/2014/main" id="{99405FAC-8EF8-294A-AB1B-B9A079DC7179}"/>
              </a:ext>
            </a:extLst>
          </p:cNvPr>
          <p:cNvGrpSpPr>
            <a:grpSpLocks/>
          </p:cNvGrpSpPr>
          <p:nvPr/>
        </p:nvGrpSpPr>
        <p:grpSpPr bwMode="auto">
          <a:xfrm>
            <a:off x="5777949" y="4004917"/>
            <a:ext cx="3087434" cy="668338"/>
            <a:chOff x="567" y="1481"/>
            <a:chExt cx="1644" cy="421"/>
          </a:xfrm>
        </p:grpSpPr>
        <p:sp>
          <p:nvSpPr>
            <p:cNvPr id="152" name="Rectangle 3">
              <a:extLst>
                <a:ext uri="{FF2B5EF4-FFF2-40B4-BE49-F238E27FC236}">
                  <a16:creationId xmlns:a16="http://schemas.microsoft.com/office/drawing/2014/main" id="{50412F6C-7C8B-FE46-9775-D780C31C4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81"/>
              <a:ext cx="1644" cy="42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53" name="Line 4">
              <a:extLst>
                <a:ext uri="{FF2B5EF4-FFF2-40B4-BE49-F238E27FC236}">
                  <a16:creationId xmlns:a16="http://schemas.microsoft.com/office/drawing/2014/main" id="{3B73F0CF-4468-754C-9F14-2F13E7E6D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687"/>
              <a:ext cx="16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154" name="Group 5">
            <a:extLst>
              <a:ext uri="{FF2B5EF4-FFF2-40B4-BE49-F238E27FC236}">
                <a16:creationId xmlns:a16="http://schemas.microsoft.com/office/drawing/2014/main" id="{D7A00EFC-1F13-FF4F-9D69-D67070260226}"/>
              </a:ext>
            </a:extLst>
          </p:cNvPr>
          <p:cNvGrpSpPr>
            <a:grpSpLocks/>
          </p:cNvGrpSpPr>
          <p:nvPr/>
        </p:nvGrpSpPr>
        <p:grpSpPr bwMode="auto">
          <a:xfrm>
            <a:off x="3232868" y="4011267"/>
            <a:ext cx="2306542" cy="668338"/>
            <a:chOff x="577" y="1481"/>
            <a:chExt cx="1800" cy="421"/>
          </a:xfrm>
        </p:grpSpPr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id="{DA4CF523-62B5-F441-A2FB-09C3A078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481"/>
              <a:ext cx="1800" cy="42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56" name="Line 7">
              <a:extLst>
                <a:ext uri="{FF2B5EF4-FFF2-40B4-BE49-F238E27FC236}">
                  <a16:creationId xmlns:a16="http://schemas.microsoft.com/office/drawing/2014/main" id="{07C64EDA-B608-024B-903D-AB094E154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57" name="Rectangle 64">
            <a:extLst>
              <a:ext uri="{FF2B5EF4-FFF2-40B4-BE49-F238E27FC236}">
                <a16:creationId xmlns:a16="http://schemas.microsoft.com/office/drawing/2014/main" id="{BC4DDC92-DE68-474B-BAD9-F4795504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30" y="3344517"/>
            <a:ext cx="5632174" cy="66675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8" name="Text Box 65">
            <a:extLst>
              <a:ext uri="{FF2B5EF4-FFF2-40B4-BE49-F238E27FC236}">
                <a16:creationId xmlns:a16="http://schemas.microsoft.com/office/drawing/2014/main" id="{983E6FA5-4EDC-D449-A1EE-F2C0D674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65" y="3311576"/>
            <a:ext cx="997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EAP TLS</a:t>
            </a:r>
          </a:p>
        </p:txBody>
      </p:sp>
      <p:sp>
        <p:nvSpPr>
          <p:cNvPr id="159" name="Line 66">
            <a:extLst>
              <a:ext uri="{FF2B5EF4-FFF2-40B4-BE49-F238E27FC236}">
                <a16:creationId xmlns:a16="http://schemas.microsoft.com/office/drawing/2014/main" id="{75B29E23-C21A-A445-A0F1-D2A30424F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7818" y="3677892"/>
            <a:ext cx="561400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0" name="Text Box 67">
            <a:extLst>
              <a:ext uri="{FF2B5EF4-FFF2-40B4-BE49-F238E27FC236}">
                <a16:creationId xmlns:a16="http://schemas.microsoft.com/office/drawing/2014/main" id="{1BE911C1-9D51-CF42-ADC9-CA33AFD45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242" y="3635427"/>
            <a:ext cx="646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EAP </a:t>
            </a:r>
          </a:p>
        </p:txBody>
      </p:sp>
      <p:sp>
        <p:nvSpPr>
          <p:cNvPr id="161" name="Text Box 68">
            <a:extLst>
              <a:ext uri="{FF2B5EF4-FFF2-40B4-BE49-F238E27FC236}">
                <a16:creationId xmlns:a16="http://schemas.microsoft.com/office/drawing/2014/main" id="{5ADC9210-2E69-304C-8A42-CA7376E84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091" y="4003726"/>
            <a:ext cx="2273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cs typeface="Arial" charset="0"/>
              </a:rPr>
              <a:t>EAP over LAN (EAPoL) </a:t>
            </a:r>
          </a:p>
        </p:txBody>
      </p:sp>
      <p:sp>
        <p:nvSpPr>
          <p:cNvPr id="162" name="Text Box 69">
            <a:extLst>
              <a:ext uri="{FF2B5EF4-FFF2-40B4-BE49-F238E27FC236}">
                <a16:creationId xmlns:a16="http://schemas.microsoft.com/office/drawing/2014/main" id="{1BD101BC-A1FD-8D42-958A-70AA4B26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433" y="4337498"/>
            <a:ext cx="1327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IEEE 802.11 </a:t>
            </a:r>
          </a:p>
        </p:txBody>
      </p:sp>
      <p:sp>
        <p:nvSpPr>
          <p:cNvPr id="163" name="Text Box 70">
            <a:extLst>
              <a:ext uri="{FF2B5EF4-FFF2-40B4-BE49-F238E27FC236}">
                <a16:creationId xmlns:a16="http://schemas.microsoft.com/office/drawing/2014/main" id="{E5D927AE-B98F-3942-B6A2-283F9FF9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383" y="3998170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cs typeface="Arial" charset="0"/>
              </a:rPr>
              <a:t>RADIUS</a:t>
            </a:r>
          </a:p>
        </p:txBody>
      </p:sp>
      <p:sp>
        <p:nvSpPr>
          <p:cNvPr id="164" name="Text Box 71">
            <a:extLst>
              <a:ext uri="{FF2B5EF4-FFF2-40B4-BE49-F238E27FC236}">
                <a16:creationId xmlns:a16="http://schemas.microsoft.com/office/drawing/2014/main" id="{1A5B9654-38FD-1541-B673-ED480EC7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609" y="4327180"/>
            <a:ext cx="847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UDP/IP</a:t>
            </a:r>
          </a:p>
        </p:txBody>
      </p: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id="{F590FF68-0E44-6148-99CB-96157B66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4976192"/>
            <a:ext cx="10515600" cy="987286"/>
          </a:xfrm>
        </p:spPr>
        <p:txBody>
          <a:bodyPr>
            <a:normAutofit/>
          </a:bodyPr>
          <a:lstStyle/>
          <a:p>
            <a:r>
              <a:rPr lang="en-US" dirty="0"/>
              <a:t>Extensible Authentication Protocol (EAP) </a:t>
            </a:r>
            <a:r>
              <a:rPr lang="en-US" sz="2000" dirty="0"/>
              <a:t>[RFC 3748] </a:t>
            </a:r>
            <a:r>
              <a:rPr lang="en-US" dirty="0"/>
              <a:t>defines end-to-end request/response protocol between mobile device, AS</a:t>
            </a:r>
          </a:p>
        </p:txBody>
      </p:sp>
    </p:spTree>
    <p:extLst>
      <p:ext uri="{BB962C8B-B14F-4D97-AF65-F5344CB8AC3E}">
        <p14:creationId xmlns:p14="http://schemas.microsoft.com/office/powerpoint/2010/main" val="26444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Security in wireless and mobile networks</a:t>
            </a:r>
          </a:p>
          <a:p>
            <a:pPr lvl="1" indent="-287338">
              <a:buClr>
                <a:schemeClr val="bg1">
                  <a:lumMod val="65000"/>
                </a:schemeClr>
              </a:buClr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802.11 (WiFi)</a:t>
            </a:r>
          </a:p>
          <a:p>
            <a:pPr lvl="1" indent="-287338">
              <a:buClr>
                <a:srgbClr val="0012A0"/>
              </a:buClr>
            </a:pPr>
            <a:r>
              <a:rPr lang="en-US" sz="2800" dirty="0"/>
              <a:t>4G/5G </a:t>
            </a:r>
            <a:endParaRPr lang="en-US" sz="3600" dirty="0"/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>
            <a:extLst>
              <a:ext uri="{FF2B5EF4-FFF2-40B4-BE49-F238E27FC236}">
                <a16:creationId xmlns:a16="http://schemas.microsoft.com/office/drawing/2014/main" id="{B1311EF0-E697-1843-8374-5B34A06B18D8}"/>
              </a:ext>
            </a:extLst>
          </p:cNvPr>
          <p:cNvSpPr/>
          <p:nvPr/>
        </p:nvSpPr>
        <p:spPr>
          <a:xfrm>
            <a:off x="1686888" y="1980424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129946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" name="Freeform 27">
            <a:extLst>
              <a:ext uri="{FF2B5EF4-FFF2-40B4-BE49-F238E27FC236}">
                <a16:creationId xmlns:a16="http://schemas.microsoft.com/office/drawing/2014/main" id="{F9D18517-4267-5A4D-975E-4CFF0D3DA8A9}"/>
              </a:ext>
            </a:extLst>
          </p:cNvPr>
          <p:cNvSpPr>
            <a:spLocks/>
          </p:cNvSpPr>
          <p:nvPr/>
        </p:nvSpPr>
        <p:spPr bwMode="auto">
          <a:xfrm>
            <a:off x="4837045" y="1520811"/>
            <a:ext cx="2178110" cy="1341538"/>
          </a:xfrm>
          <a:custGeom>
            <a:avLst/>
            <a:gdLst>
              <a:gd name="T0" fmla="*/ 3 w 2135"/>
              <a:gd name="T1" fmla="*/ 58 h 1662"/>
              <a:gd name="T2" fmla="*/ 12 w 2135"/>
              <a:gd name="T3" fmla="*/ 7 h 1662"/>
              <a:gd name="T4" fmla="*/ 75 w 2135"/>
              <a:gd name="T5" fmla="*/ 17 h 1662"/>
              <a:gd name="T6" fmla="*/ 139 w 2135"/>
              <a:gd name="T7" fmla="*/ 9 h 1662"/>
              <a:gd name="T8" fmla="*/ 229 w 2135"/>
              <a:gd name="T9" fmla="*/ 36 h 1662"/>
              <a:gd name="T10" fmla="*/ 231 w 2135"/>
              <a:gd name="T11" fmla="*/ 102 h 1662"/>
              <a:gd name="T12" fmla="*/ 181 w 2135"/>
              <a:gd name="T13" fmla="*/ 142 h 1662"/>
              <a:gd name="T14" fmla="*/ 93 w 2135"/>
              <a:gd name="T15" fmla="*/ 134 h 1662"/>
              <a:gd name="T16" fmla="*/ 57 w 2135"/>
              <a:gd name="T17" fmla="*/ 112 h 1662"/>
              <a:gd name="T18" fmla="*/ 21 w 2135"/>
              <a:gd name="T19" fmla="*/ 95 h 1662"/>
              <a:gd name="T20" fmla="*/ 3 w 2135"/>
              <a:gd name="T21" fmla="*/ 5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Text Box 28">
            <a:extLst>
              <a:ext uri="{FF2B5EF4-FFF2-40B4-BE49-F238E27FC236}">
                <a16:creationId xmlns:a16="http://schemas.microsoft.com/office/drawing/2014/main" id="{B45C6A19-6E94-B540-ADFE-696C337D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232" y="2329104"/>
            <a:ext cx="1495987" cy="33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Visited network</a:t>
            </a:r>
          </a:p>
        </p:txBody>
      </p:sp>
      <p:sp>
        <p:nvSpPr>
          <p:cNvPr id="76" name="Text Box 60">
            <a:extLst>
              <a:ext uri="{FF2B5EF4-FFF2-40B4-BE49-F238E27FC236}">
                <a16:creationId xmlns:a16="http://schemas.microsoft.com/office/drawing/2014/main" id="{6801113C-4B0F-0649-A167-A9B90AD3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9" y="1673474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0" name="Group 652">
            <a:extLst>
              <a:ext uri="{FF2B5EF4-FFF2-40B4-BE49-F238E27FC236}">
                <a16:creationId xmlns:a16="http://schemas.microsoft.com/office/drawing/2014/main" id="{615E3320-446E-6F4B-B822-7DEC25B9D80A}"/>
              </a:ext>
            </a:extLst>
          </p:cNvPr>
          <p:cNvGrpSpPr>
            <a:grpSpLocks/>
          </p:cNvGrpSpPr>
          <p:nvPr/>
        </p:nvGrpSpPr>
        <p:grpSpPr bwMode="auto">
          <a:xfrm>
            <a:off x="1272209" y="1457741"/>
            <a:ext cx="1060718" cy="1101004"/>
            <a:chOff x="2751" y="1851"/>
            <a:chExt cx="462" cy="478"/>
          </a:xfrm>
        </p:grpSpPr>
        <p:pic>
          <p:nvPicPr>
            <p:cNvPr id="81" name="Picture 653" descr="iphone_stylized_small">
              <a:extLst>
                <a:ext uri="{FF2B5EF4-FFF2-40B4-BE49-F238E27FC236}">
                  <a16:creationId xmlns:a16="http://schemas.microsoft.com/office/drawing/2014/main" id="{3072EA3B-0BD2-C64A-A7C0-59D878CFD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654" descr="antenna_radiation_stylized">
              <a:extLst>
                <a:ext uri="{FF2B5EF4-FFF2-40B4-BE49-F238E27FC236}">
                  <a16:creationId xmlns:a16="http://schemas.microsoft.com/office/drawing/2014/main" id="{31AC3DFC-C85D-B84D-B370-64837F776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Hexagon 76">
            <a:extLst>
              <a:ext uri="{FF2B5EF4-FFF2-40B4-BE49-F238E27FC236}">
                <a16:creationId xmlns:a16="http://schemas.microsoft.com/office/drawing/2014/main" id="{92CB2010-9500-F149-B111-1CD7D68F7B04}"/>
              </a:ext>
            </a:extLst>
          </p:cNvPr>
          <p:cNvSpPr/>
          <p:nvPr/>
        </p:nvSpPr>
        <p:spPr>
          <a:xfrm>
            <a:off x="3331269" y="1457741"/>
            <a:ext cx="1442882" cy="1232452"/>
          </a:xfrm>
          <a:prstGeom prst="hexagon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37901E-F260-4F45-B428-6EDDE0E7A4D3}"/>
              </a:ext>
            </a:extLst>
          </p:cNvPr>
          <p:cNvSpPr txBox="1"/>
          <p:nvPr/>
        </p:nvSpPr>
        <p:spPr>
          <a:xfrm>
            <a:off x="3304533" y="2437230"/>
            <a:ext cx="1574150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Base station (BS)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65E63A-DE3E-104B-BC23-2CC9EE0AC586}"/>
              </a:ext>
            </a:extLst>
          </p:cNvPr>
          <p:cNvGrpSpPr/>
          <p:nvPr/>
        </p:nvGrpSpPr>
        <p:grpSpPr>
          <a:xfrm>
            <a:off x="3737113" y="1415147"/>
            <a:ext cx="411911" cy="767924"/>
            <a:chOff x="6476205" y="1307523"/>
            <a:chExt cx="466245" cy="924931"/>
          </a:xfrm>
        </p:grpSpPr>
        <p:grpSp>
          <p:nvGrpSpPr>
            <p:cNvPr id="111" name="Group 817">
              <a:extLst>
                <a:ext uri="{FF2B5EF4-FFF2-40B4-BE49-F238E27FC236}">
                  <a16:creationId xmlns:a16="http://schemas.microsoft.com/office/drawing/2014/main" id="{CF41BFBE-59A1-8E4A-B933-0224D0328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205" y="1307523"/>
              <a:ext cx="466245" cy="405864"/>
              <a:chOff x="2920" y="1445"/>
              <a:chExt cx="326" cy="299"/>
            </a:xfrm>
          </p:grpSpPr>
          <p:sp>
            <p:nvSpPr>
              <p:cNvPr id="128" name="Oval 818">
                <a:extLst>
                  <a:ext uri="{FF2B5EF4-FFF2-40B4-BE49-F238E27FC236}">
                    <a16:creationId xmlns:a16="http://schemas.microsoft.com/office/drawing/2014/main" id="{7E7E494A-9E12-4948-8D5A-41AC08C5D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270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9" name="Group 819">
                <a:extLst>
                  <a:ext uri="{FF2B5EF4-FFF2-40B4-BE49-F238E27FC236}">
                    <a16:creationId xmlns:a16="http://schemas.microsoft.com/office/drawing/2014/main" id="{DDA894EB-1E4E-A843-92C8-587D24AAB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76"/>
                <a:ext cx="265" cy="228"/>
                <a:chOff x="2949" y="1476"/>
                <a:chExt cx="265" cy="228"/>
              </a:xfrm>
            </p:grpSpPr>
            <p:sp>
              <p:nvSpPr>
                <p:cNvPr id="131" name="Oval 820">
                  <a:extLst>
                    <a:ext uri="{FF2B5EF4-FFF2-40B4-BE49-F238E27FC236}">
                      <a16:creationId xmlns:a16="http://schemas.microsoft.com/office/drawing/2014/main" id="{D63B8D0A-55BA-2F4C-8DB3-5F2AB5ACE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2" name="Oval 821">
                  <a:extLst>
                    <a:ext uri="{FF2B5EF4-FFF2-40B4-BE49-F238E27FC236}">
                      <a16:creationId xmlns:a16="http://schemas.microsoft.com/office/drawing/2014/main" id="{4C72F3A2-13AB-3F49-B521-32E99AC0D7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3" name="Oval 822">
                  <a:extLst>
                    <a:ext uri="{FF2B5EF4-FFF2-40B4-BE49-F238E27FC236}">
                      <a16:creationId xmlns:a16="http://schemas.microsoft.com/office/drawing/2014/main" id="{F6889841-E357-6B42-9923-3B967DC56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4" name="Oval 823">
                  <a:extLst>
                    <a:ext uri="{FF2B5EF4-FFF2-40B4-BE49-F238E27FC236}">
                      <a16:creationId xmlns:a16="http://schemas.microsoft.com/office/drawing/2014/main" id="{6FC503E2-5098-CE41-8AD0-76E84B5C7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0" name="Freeform 825">
                <a:extLst>
                  <a:ext uri="{FF2B5EF4-FFF2-40B4-BE49-F238E27FC236}">
                    <a16:creationId xmlns:a16="http://schemas.microsoft.com/office/drawing/2014/main" id="{DC8CA43D-0866-8345-A72B-DF31893E2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2" name="Group 398">
              <a:extLst>
                <a:ext uri="{FF2B5EF4-FFF2-40B4-BE49-F238E27FC236}">
                  <a16:creationId xmlns:a16="http://schemas.microsoft.com/office/drawing/2014/main" id="{5D76BA2F-7688-3647-87BA-25309DD79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7789" y="1518577"/>
              <a:ext cx="375668" cy="713877"/>
              <a:chOff x="3130" y="3288"/>
              <a:chExt cx="410" cy="742"/>
            </a:xfrm>
          </p:grpSpPr>
          <p:sp>
            <p:nvSpPr>
              <p:cNvPr id="113" name="Line 270">
                <a:extLst>
                  <a:ext uri="{FF2B5EF4-FFF2-40B4-BE49-F238E27FC236}">
                    <a16:creationId xmlns:a16="http://schemas.microsoft.com/office/drawing/2014/main" id="{BB3D7EEC-9442-1F43-A475-CD2ACA7AB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271">
                <a:extLst>
                  <a:ext uri="{FF2B5EF4-FFF2-40B4-BE49-F238E27FC236}">
                    <a16:creationId xmlns:a16="http://schemas.microsoft.com/office/drawing/2014/main" id="{5D10C0ED-F113-814D-BC2A-30B6EF75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272">
                <a:extLst>
                  <a:ext uri="{FF2B5EF4-FFF2-40B4-BE49-F238E27FC236}">
                    <a16:creationId xmlns:a16="http://schemas.microsoft.com/office/drawing/2014/main" id="{988C7706-1C47-0D4C-B032-844271085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Line 273">
                <a:extLst>
                  <a:ext uri="{FF2B5EF4-FFF2-40B4-BE49-F238E27FC236}">
                    <a16:creationId xmlns:a16="http://schemas.microsoft.com/office/drawing/2014/main" id="{A9492168-1B6B-8A4D-8FC2-2C670FD89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Line 274">
                <a:extLst>
                  <a:ext uri="{FF2B5EF4-FFF2-40B4-BE49-F238E27FC236}">
                    <a16:creationId xmlns:a16="http://schemas.microsoft.com/office/drawing/2014/main" id="{9FD3863A-F7E6-7E43-A1D4-AA96F9D1A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" name="Line 275">
                <a:extLst>
                  <a:ext uri="{FF2B5EF4-FFF2-40B4-BE49-F238E27FC236}">
                    <a16:creationId xmlns:a16="http://schemas.microsoft.com/office/drawing/2014/main" id="{80999366-95A5-A742-B21B-6921E1129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9" name="Line 276">
                <a:extLst>
                  <a:ext uri="{FF2B5EF4-FFF2-40B4-BE49-F238E27FC236}">
                    <a16:creationId xmlns:a16="http://schemas.microsoft.com/office/drawing/2014/main" id="{99E2AA59-6EEF-DB40-B9CE-3E3D1F8D2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Line 277">
                <a:extLst>
                  <a:ext uri="{FF2B5EF4-FFF2-40B4-BE49-F238E27FC236}">
                    <a16:creationId xmlns:a16="http://schemas.microsoft.com/office/drawing/2014/main" id="{1FAF482F-A5C2-4943-9492-6981D79E7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" name="Line 278">
                <a:extLst>
                  <a:ext uri="{FF2B5EF4-FFF2-40B4-BE49-F238E27FC236}">
                    <a16:creationId xmlns:a16="http://schemas.microsoft.com/office/drawing/2014/main" id="{6CBA46EB-598E-6C43-874A-ADC01021C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2" name="Line 279">
                <a:extLst>
                  <a:ext uri="{FF2B5EF4-FFF2-40B4-BE49-F238E27FC236}">
                    <a16:creationId xmlns:a16="http://schemas.microsoft.com/office/drawing/2014/main" id="{69AE2E6A-C946-494B-ADB2-40F4215F4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3" name="Line 280">
                <a:extLst>
                  <a:ext uri="{FF2B5EF4-FFF2-40B4-BE49-F238E27FC236}">
                    <a16:creationId xmlns:a16="http://schemas.microsoft.com/office/drawing/2014/main" id="{51B8EBEE-62D7-7343-9005-ACC565759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4" name="Line 281">
                <a:extLst>
                  <a:ext uri="{FF2B5EF4-FFF2-40B4-BE49-F238E27FC236}">
                    <a16:creationId xmlns:a16="http://schemas.microsoft.com/office/drawing/2014/main" id="{A1515C5A-5A91-E542-93A4-EDB227AA4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5" name="Line 282">
                <a:extLst>
                  <a:ext uri="{FF2B5EF4-FFF2-40B4-BE49-F238E27FC236}">
                    <a16:creationId xmlns:a16="http://schemas.microsoft.com/office/drawing/2014/main" id="{DA8C08FE-BFA1-AB4D-B1B3-C13F9D4D4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6" name="Line 283">
                <a:extLst>
                  <a:ext uri="{FF2B5EF4-FFF2-40B4-BE49-F238E27FC236}">
                    <a16:creationId xmlns:a16="http://schemas.microsoft.com/office/drawing/2014/main" id="{B8CDD0EC-578B-CD46-820B-C15D85743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7" name="Line 284">
                <a:extLst>
                  <a:ext uri="{FF2B5EF4-FFF2-40B4-BE49-F238E27FC236}">
                    <a16:creationId xmlns:a16="http://schemas.microsoft.com/office/drawing/2014/main" id="{D80727F6-B9F5-7141-83BB-CD37362D2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B3146A8-1BF4-4B4C-A585-A2AFE5D50BF7}"/>
              </a:ext>
            </a:extLst>
          </p:cNvPr>
          <p:cNvGrpSpPr/>
          <p:nvPr/>
        </p:nvGrpSpPr>
        <p:grpSpPr>
          <a:xfrm>
            <a:off x="3893635" y="2069587"/>
            <a:ext cx="677748" cy="346462"/>
            <a:chOff x="1503784" y="3006600"/>
            <a:chExt cx="1771786" cy="95708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7B9DF86-3554-894B-BB81-4E14A9FDEF64}"/>
                </a:ext>
              </a:extLst>
            </p:cNvPr>
            <p:cNvGrpSpPr/>
            <p:nvPr/>
          </p:nvGrpSpPr>
          <p:grpSpPr>
            <a:xfrm>
              <a:off x="1503784" y="3006600"/>
              <a:ext cx="1771786" cy="957087"/>
              <a:chOff x="1465684" y="2997075"/>
              <a:chExt cx="1771786" cy="957087"/>
            </a:xfrm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10548E4-4021-B945-B90B-7E912B68F78E}"/>
                  </a:ext>
                </a:extLst>
              </p:cNvPr>
              <p:cNvSpPr/>
              <p:nvPr/>
            </p:nvSpPr>
            <p:spPr>
              <a:xfrm>
                <a:off x="1465684" y="3328365"/>
                <a:ext cx="1771786" cy="62579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C6DD679-8979-B048-BA28-1A3BF880083B}"/>
                  </a:ext>
                </a:extLst>
              </p:cNvPr>
              <p:cNvSpPr/>
              <p:nvPr/>
            </p:nvSpPr>
            <p:spPr>
              <a:xfrm>
                <a:off x="1466704" y="2997075"/>
                <a:ext cx="1769640" cy="619577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A9812C9-A7F1-FE49-B7B5-AE1B306D1C3B}"/>
                </a:ext>
              </a:extLst>
            </p:cNvPr>
            <p:cNvGrpSpPr/>
            <p:nvPr/>
          </p:nvGrpSpPr>
          <p:grpSpPr>
            <a:xfrm>
              <a:off x="1977616" y="3038475"/>
              <a:ext cx="768409" cy="553944"/>
              <a:chOff x="1968091" y="3022600"/>
              <a:chExt cx="768409" cy="553944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CEDCD08-FF8F-104F-92B6-A8B952D7BB3E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156" name="Parallelogram 155">
                  <a:extLst>
                    <a:ext uri="{FF2B5EF4-FFF2-40B4-BE49-F238E27FC236}">
                      <a16:creationId xmlns:a16="http://schemas.microsoft.com/office/drawing/2014/main" id="{F95939EC-3AFA-B84C-BE71-6BB780DA3F69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Parallelogram 156">
                  <a:extLst>
                    <a:ext uri="{FF2B5EF4-FFF2-40B4-BE49-F238E27FC236}">
                      <a16:creationId xmlns:a16="http://schemas.microsoft.com/office/drawing/2014/main" id="{7208A141-4381-DA49-9C0B-521F5461E3B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DC66649-9D3E-464B-B712-4E652DA6DE15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154" name="Parallelogram 153">
                  <a:extLst>
                    <a:ext uri="{FF2B5EF4-FFF2-40B4-BE49-F238E27FC236}">
                      <a16:creationId xmlns:a16="http://schemas.microsoft.com/office/drawing/2014/main" id="{AD18F77D-EE45-7242-A040-E177B5B0AE84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Parallelogram 154">
                  <a:extLst>
                    <a:ext uri="{FF2B5EF4-FFF2-40B4-BE49-F238E27FC236}">
                      <a16:creationId xmlns:a16="http://schemas.microsoft.com/office/drawing/2014/main" id="{61801767-028D-334D-8D7F-A8721FC52A54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id="{94B98213-2170-0849-A1E7-A498D112E7D6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id="{4DC73ABB-100A-5B41-92D7-4BE840AE952F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id="{FE85AB65-4169-A545-9384-FBE159184532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id="{E3EF2444-6AEF-8145-B4F6-069CB40CCC28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id="{071577B1-6FF2-5641-9A56-FE7B9D47C24D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id="{4445F146-A2C9-564A-9C72-26E4C3DDC765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9C52755-99BD-1A4D-925B-AB71B9BFB4A0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150" name="Parallelogram 149">
                  <a:extLst>
                    <a:ext uri="{FF2B5EF4-FFF2-40B4-BE49-F238E27FC236}">
                      <a16:creationId xmlns:a16="http://schemas.microsoft.com/office/drawing/2014/main" id="{BCC0BBBE-11BA-5447-82DB-6A3113FCA490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Parallelogram 150">
                  <a:extLst>
                    <a:ext uri="{FF2B5EF4-FFF2-40B4-BE49-F238E27FC236}">
                      <a16:creationId xmlns:a16="http://schemas.microsoft.com/office/drawing/2014/main" id="{F28C04D2-48AC-F346-9D9A-008992B903E2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id="{03880D95-EF7A-2E4A-B884-765B6D2CCDF6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Parallelogram 152">
                  <a:extLst>
                    <a:ext uri="{FF2B5EF4-FFF2-40B4-BE49-F238E27FC236}">
                      <a16:creationId xmlns:a16="http://schemas.microsoft.com/office/drawing/2014/main" id="{2E52E472-F2AC-164B-8887-C5F5BDFB11DB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id="{21BD67FE-772E-834A-8EF9-ED128EB214B0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id="{7D46A6CE-CF4F-7743-ABAC-FDC3FDE5D2AF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CE93E17E-EE41-904A-858F-CC85C61F5688}"/>
              </a:ext>
            </a:extLst>
          </p:cNvPr>
          <p:cNvSpPr txBox="1"/>
          <p:nvPr/>
        </p:nvSpPr>
        <p:spPr>
          <a:xfrm>
            <a:off x="5654431" y="1535784"/>
            <a:ext cx="1806542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Mobility Management Entity (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MME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161" name="Picture 160" descr="A screen shot of a computer&#10;&#10;Description automatically generated">
            <a:extLst>
              <a:ext uri="{FF2B5EF4-FFF2-40B4-BE49-F238E27FC236}">
                <a16:creationId xmlns:a16="http://schemas.microsoft.com/office/drawing/2014/main" id="{3CB162D3-BCF2-8949-8034-01589EA29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64" y="1409542"/>
            <a:ext cx="476091" cy="888056"/>
          </a:xfrm>
          <a:prstGeom prst="rect">
            <a:avLst/>
          </a:prstGeom>
        </p:spPr>
      </p:pic>
      <p:sp>
        <p:nvSpPr>
          <p:cNvPr id="163" name="Freeform 27">
            <a:extLst>
              <a:ext uri="{FF2B5EF4-FFF2-40B4-BE49-F238E27FC236}">
                <a16:creationId xmlns:a16="http://schemas.microsoft.com/office/drawing/2014/main" id="{0ADE2B79-936B-5247-9275-17BD467239D8}"/>
              </a:ext>
            </a:extLst>
          </p:cNvPr>
          <p:cNvSpPr>
            <a:spLocks/>
          </p:cNvSpPr>
          <p:nvPr/>
        </p:nvSpPr>
        <p:spPr bwMode="auto">
          <a:xfrm flipH="1">
            <a:off x="8090453" y="1481055"/>
            <a:ext cx="2178110" cy="1341538"/>
          </a:xfrm>
          <a:custGeom>
            <a:avLst/>
            <a:gdLst>
              <a:gd name="T0" fmla="*/ 3 w 2135"/>
              <a:gd name="T1" fmla="*/ 58 h 1662"/>
              <a:gd name="T2" fmla="*/ 12 w 2135"/>
              <a:gd name="T3" fmla="*/ 7 h 1662"/>
              <a:gd name="T4" fmla="*/ 75 w 2135"/>
              <a:gd name="T5" fmla="*/ 17 h 1662"/>
              <a:gd name="T6" fmla="*/ 139 w 2135"/>
              <a:gd name="T7" fmla="*/ 9 h 1662"/>
              <a:gd name="T8" fmla="*/ 229 w 2135"/>
              <a:gd name="T9" fmla="*/ 36 h 1662"/>
              <a:gd name="T10" fmla="*/ 231 w 2135"/>
              <a:gd name="T11" fmla="*/ 102 h 1662"/>
              <a:gd name="T12" fmla="*/ 181 w 2135"/>
              <a:gd name="T13" fmla="*/ 142 h 1662"/>
              <a:gd name="T14" fmla="*/ 93 w 2135"/>
              <a:gd name="T15" fmla="*/ 134 h 1662"/>
              <a:gd name="T16" fmla="*/ 57 w 2135"/>
              <a:gd name="T17" fmla="*/ 112 h 1662"/>
              <a:gd name="T18" fmla="*/ 21 w 2135"/>
              <a:gd name="T19" fmla="*/ 95 h 1662"/>
              <a:gd name="T20" fmla="*/ 3 w 2135"/>
              <a:gd name="T21" fmla="*/ 5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5" name="Text Box 28">
            <a:extLst>
              <a:ext uri="{FF2B5EF4-FFF2-40B4-BE49-F238E27FC236}">
                <a16:creationId xmlns:a16="http://schemas.microsoft.com/office/drawing/2014/main" id="{BC38AE4F-EA0A-0142-952D-7A0CDE505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936" y="2295519"/>
            <a:ext cx="14319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Home network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620FE2C-BA38-1E4B-9898-6BF852D19590}"/>
              </a:ext>
            </a:extLst>
          </p:cNvPr>
          <p:cNvSpPr txBox="1"/>
          <p:nvPr/>
        </p:nvSpPr>
        <p:spPr>
          <a:xfrm>
            <a:off x="8814217" y="1394177"/>
            <a:ext cx="1682278" cy="51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Home Subscriber Service (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HSS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167" name="Picture 166" descr="A screen shot of a computer&#10;&#10;Description automatically generated">
            <a:extLst>
              <a:ext uri="{FF2B5EF4-FFF2-40B4-BE49-F238E27FC236}">
                <a16:creationId xmlns:a16="http://schemas.microsoft.com/office/drawing/2014/main" id="{C4863955-935B-4C46-A65A-91C2C318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12" y="1429420"/>
            <a:ext cx="476091" cy="888056"/>
          </a:xfrm>
          <a:prstGeom prst="rect">
            <a:avLst/>
          </a:prstGeom>
        </p:spPr>
      </p:pic>
      <p:sp>
        <p:nvSpPr>
          <p:cNvPr id="168" name="Freeform 167">
            <a:extLst>
              <a:ext uri="{FF2B5EF4-FFF2-40B4-BE49-F238E27FC236}">
                <a16:creationId xmlns:a16="http://schemas.microsoft.com/office/drawing/2014/main" id="{D857FAC7-9308-1B42-A9CC-D7880FBB53F3}"/>
              </a:ext>
            </a:extLst>
          </p:cNvPr>
          <p:cNvSpPr/>
          <p:nvPr/>
        </p:nvSpPr>
        <p:spPr>
          <a:xfrm>
            <a:off x="7103166" y="1835866"/>
            <a:ext cx="910996" cy="58265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69" name="Picture 168" descr="A picture containing sitting, drawing, bus&#10;&#10;Description automatically generated">
            <a:extLst>
              <a:ext uri="{FF2B5EF4-FFF2-40B4-BE49-F238E27FC236}">
                <a16:creationId xmlns:a16="http://schemas.microsoft.com/office/drawing/2014/main" id="{88847BC2-011B-704F-BA5D-307F59088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902" y="2001081"/>
            <a:ext cx="553011" cy="312708"/>
          </a:xfrm>
          <a:prstGeom prst="rect">
            <a:avLst/>
          </a:prstGeom>
        </p:spPr>
      </p:pic>
      <p:sp>
        <p:nvSpPr>
          <p:cNvPr id="171" name="Rectangle 3">
            <a:extLst>
              <a:ext uri="{FF2B5EF4-FFF2-40B4-BE49-F238E27FC236}">
                <a16:creationId xmlns:a16="http://schemas.microsoft.com/office/drawing/2014/main" id="{C8757F7E-A6D1-284F-B0AF-0DB41E9ED371}"/>
              </a:ext>
            </a:extLst>
          </p:cNvPr>
          <p:cNvSpPr txBox="1">
            <a:spLocks noChangeArrowheads="1"/>
          </p:cNvSpPr>
          <p:nvPr/>
        </p:nvSpPr>
        <p:spPr>
          <a:xfrm>
            <a:off x="1139688" y="3074505"/>
            <a:ext cx="10654747" cy="33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arriving mobile must:</a:t>
            </a:r>
          </a:p>
          <a:p>
            <a:pPr marL="800100" lvl="1" indent="-274638"/>
            <a:r>
              <a:rPr lang="en-US" sz="2800" dirty="0"/>
              <a:t>associate with BS: (establish) communication over 4G wireless link</a:t>
            </a:r>
          </a:p>
          <a:p>
            <a:pPr marL="800100" lvl="1" indent="-274638"/>
            <a:r>
              <a:rPr lang="en-US" sz="2600" dirty="0"/>
              <a:t>authenticate </a:t>
            </a:r>
            <a:r>
              <a:rPr lang="en-US" sz="2800" dirty="0"/>
              <a:t>itself to network, and authenticate network</a:t>
            </a:r>
          </a:p>
          <a:p>
            <a:pPr marL="457200" indent="-274638"/>
            <a:r>
              <a:rPr lang="en-US" sz="3200" dirty="0"/>
              <a:t>notable differences from WiFi</a:t>
            </a:r>
          </a:p>
          <a:p>
            <a:pPr marL="811213" lvl="1" indent="-287338"/>
            <a:r>
              <a:rPr lang="en-US" sz="2800" dirty="0"/>
              <a:t>mobile’s SIMcard provides global identity, contains shared keys</a:t>
            </a:r>
          </a:p>
          <a:p>
            <a:pPr marL="811213" lvl="1" indent="-287338"/>
            <a:r>
              <a:rPr lang="en-US" sz="2800" dirty="0"/>
              <a:t>services in visited network depend on (paid) service subscription in home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0C2BE0D2-C9F0-1F41-8B4D-E062562CB457}"/>
              </a:ext>
            </a:extLst>
          </p:cNvPr>
          <p:cNvSpPr txBox="1">
            <a:spLocks noChangeArrowheads="1"/>
          </p:cNvSpPr>
          <p:nvPr/>
        </p:nvSpPr>
        <p:spPr>
          <a:xfrm>
            <a:off x="1139688" y="3167269"/>
            <a:ext cx="10654747" cy="33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mobile, BS use derived session key K</a:t>
            </a:r>
            <a:r>
              <a:rPr lang="en-US" sz="2400" baseline="-25000" dirty="0"/>
              <a:t>BS-M</a:t>
            </a:r>
            <a:r>
              <a:rPr lang="en-US" dirty="0"/>
              <a:t> to encrypt communications over 4G link</a:t>
            </a:r>
          </a:p>
          <a:p>
            <a:r>
              <a:rPr lang="en-US" dirty="0"/>
              <a:t>MME in visited network + HHS in home network, together play role of WiFi AS</a:t>
            </a:r>
            <a:endParaRPr lang="en-US" sz="3200" dirty="0"/>
          </a:p>
          <a:p>
            <a:pPr marL="811213" lvl="1" indent="-287338"/>
            <a:r>
              <a:rPr lang="en-US" sz="2800" dirty="0"/>
              <a:t>ultimate authenticator is HSS</a:t>
            </a:r>
          </a:p>
          <a:p>
            <a:pPr marL="811213" lvl="1" indent="-287338"/>
            <a:r>
              <a:rPr lang="en-US" sz="2800" dirty="0"/>
              <a:t>trust and business relationship between visited and home networks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C8110-D36A-2D4A-86AE-9EC5F196269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id="{9433E081-CE2B-2E47-81BE-A5A3802C1080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E978A2E-8EA0-B14A-BB33-7696D897A00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B1311EF0-E697-1843-8374-5B34A06B18D8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Line 55">
              <a:extLst>
                <a:ext uri="{FF2B5EF4-FFF2-40B4-BE49-F238E27FC236}">
                  <a16:creationId xmlns:a16="http://schemas.microsoft.com/office/drawing/2014/main" id="{92F1E18C-8579-8F43-966D-AC3EAB745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76" name="Text Box 60">
              <a:extLst>
                <a:ext uri="{FF2B5EF4-FFF2-40B4-BE49-F238E27FC236}">
                  <a16:creationId xmlns:a16="http://schemas.microsoft.com/office/drawing/2014/main" id="{6801113C-4B0F-0649-A167-A9B90AD30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0" name="Group 652">
              <a:extLst>
                <a:ext uri="{FF2B5EF4-FFF2-40B4-BE49-F238E27FC236}">
                  <a16:creationId xmlns:a16="http://schemas.microsoft.com/office/drawing/2014/main" id="{615E3320-446E-6F4B-B822-7DEC25B9D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81" name="Picture 653" descr="iphone_stylized_small">
                <a:extLst>
                  <a:ext uri="{FF2B5EF4-FFF2-40B4-BE49-F238E27FC236}">
                    <a16:creationId xmlns:a16="http://schemas.microsoft.com/office/drawing/2014/main" id="{3072EA3B-0BD2-C64A-A7C0-59D878CFD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Picture 654" descr="antenna_radiation_stylized">
                <a:extLst>
                  <a:ext uri="{FF2B5EF4-FFF2-40B4-BE49-F238E27FC236}">
                    <a16:creationId xmlns:a16="http://schemas.microsoft.com/office/drawing/2014/main" id="{31AC3DFC-C85D-B84D-B370-64837F776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E93E17E-EE41-904A-858F-CC85C61F5688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161" name="Picture 16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3CB162D3-BCF2-8949-8034-01589EA29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0ADE2B79-936B-5247-9275-17BD46723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5" name="Text Box 28">
              <a:extLst>
                <a:ext uri="{FF2B5EF4-FFF2-40B4-BE49-F238E27FC236}">
                  <a16:creationId xmlns:a16="http://schemas.microsoft.com/office/drawing/2014/main" id="{BC38AE4F-EA0A-0142-952D-7A0CDE505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620FE2C-BA38-1E4B-9898-6BF852D19590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167" name="Picture 16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C4863955-935B-4C46-A65A-91C2C318F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D857FAC7-9308-1B42-A9CC-D7880FBB53F3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169" name="Picture 168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88847BC2-011B-704F-BA5D-307F59088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172" name="Picture 58" descr="BS00768_[1]">
              <a:extLst>
                <a:ext uri="{FF2B5EF4-FFF2-40B4-BE49-F238E27FC236}">
                  <a16:creationId xmlns:a16="http://schemas.microsoft.com/office/drawing/2014/main" id="{ECFC955E-208D-AB44-B334-5EB522427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" name="Picture 58" descr="BS00768_[1]">
              <a:extLst>
                <a:ext uri="{FF2B5EF4-FFF2-40B4-BE49-F238E27FC236}">
                  <a16:creationId xmlns:a16="http://schemas.microsoft.com/office/drawing/2014/main" id="{D861578C-DABB-8C4F-9BF7-6D5965C9C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" name="Picture 58" descr="BS00768_[1]">
              <a:extLst>
                <a:ext uri="{FF2B5EF4-FFF2-40B4-BE49-F238E27FC236}">
                  <a16:creationId xmlns:a16="http://schemas.microsoft.com/office/drawing/2014/main" id="{4C97C615-480A-4C40-9D81-330A1AEFB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7C864F-5B98-0E48-AC8D-5625723DBE60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A755B1-3141-934D-AED6-C119F0D7314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B87A8C8-866F-0144-BFD5-7D6E0676649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BF2BAF8-71A6-3E49-BBC7-2203BC5CDE40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AFA31D9-2BBA-FF44-84A6-FEF8A9F7C49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174C66-F1BC-824B-853A-7498B26A1B94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2A27D11-0D8D-874B-B468-6EE9D0A8901C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E43C1-F3ED-FD45-9F90-EBB0442DD279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B1FB31-AE16-EC4A-8234-8998948ED941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758B06F0-85FB-704A-A49D-3F26F4DF86DC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05" name="Group 817">
                <a:extLst>
                  <a:ext uri="{FF2B5EF4-FFF2-40B4-BE49-F238E27FC236}">
                    <a16:creationId xmlns:a16="http://schemas.microsoft.com/office/drawing/2014/main" id="{B7F0E73D-820A-514D-8E17-9FE52238A2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22" name="Oval 818">
                  <a:extLst>
                    <a:ext uri="{FF2B5EF4-FFF2-40B4-BE49-F238E27FC236}">
                      <a16:creationId xmlns:a16="http://schemas.microsoft.com/office/drawing/2014/main" id="{F85CF30D-1FDB-0C48-A060-2722D7BC3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23" name="Group 819">
                  <a:extLst>
                    <a:ext uri="{FF2B5EF4-FFF2-40B4-BE49-F238E27FC236}">
                      <a16:creationId xmlns:a16="http://schemas.microsoft.com/office/drawing/2014/main" id="{E8F0F851-F173-BC45-89CE-2112EC0B80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25" name="Oval 820">
                    <a:extLst>
                      <a:ext uri="{FF2B5EF4-FFF2-40B4-BE49-F238E27FC236}">
                        <a16:creationId xmlns:a16="http://schemas.microsoft.com/office/drawing/2014/main" id="{6051AF81-0E8A-B845-9836-D54E8C39B2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6" name="Oval 821">
                    <a:extLst>
                      <a:ext uri="{FF2B5EF4-FFF2-40B4-BE49-F238E27FC236}">
                        <a16:creationId xmlns:a16="http://schemas.microsoft.com/office/drawing/2014/main" id="{AFAAEDF6-4CE6-FD40-94F3-397228D87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7" name="Oval 822">
                    <a:extLst>
                      <a:ext uri="{FF2B5EF4-FFF2-40B4-BE49-F238E27FC236}">
                        <a16:creationId xmlns:a16="http://schemas.microsoft.com/office/drawing/2014/main" id="{3AF1C69A-38A2-0541-AE9B-CD60BDCFF4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8" name="Oval 823">
                    <a:extLst>
                      <a:ext uri="{FF2B5EF4-FFF2-40B4-BE49-F238E27FC236}">
                        <a16:creationId xmlns:a16="http://schemas.microsoft.com/office/drawing/2014/main" id="{16EE5E33-DED6-8240-A6D4-C3D2F6BD3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24" name="Freeform 825">
                  <a:extLst>
                    <a:ext uri="{FF2B5EF4-FFF2-40B4-BE49-F238E27FC236}">
                      <a16:creationId xmlns:a16="http://schemas.microsoft.com/office/drawing/2014/main" id="{BF618B16-90BD-CF4C-8AEE-EAEBDE1AD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06" name="Group 398">
                <a:extLst>
                  <a:ext uri="{FF2B5EF4-FFF2-40B4-BE49-F238E27FC236}">
                    <a16:creationId xmlns:a16="http://schemas.microsoft.com/office/drawing/2014/main" id="{FDAD27AE-7A5A-B748-BEC5-BD139E4DF5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07" name="Line 270">
                  <a:extLst>
                    <a:ext uri="{FF2B5EF4-FFF2-40B4-BE49-F238E27FC236}">
                      <a16:creationId xmlns:a16="http://schemas.microsoft.com/office/drawing/2014/main" id="{A9339FC0-7A43-8D44-9608-4154F9D34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Line 271">
                  <a:extLst>
                    <a:ext uri="{FF2B5EF4-FFF2-40B4-BE49-F238E27FC236}">
                      <a16:creationId xmlns:a16="http://schemas.microsoft.com/office/drawing/2014/main" id="{208A9892-D7FA-8A45-B080-040D3D8AD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9" name="Line 272">
                  <a:extLst>
                    <a:ext uri="{FF2B5EF4-FFF2-40B4-BE49-F238E27FC236}">
                      <a16:creationId xmlns:a16="http://schemas.microsoft.com/office/drawing/2014/main" id="{9AD04F8F-2995-AE4F-B3C5-B39CDF31D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273">
                  <a:extLst>
                    <a:ext uri="{FF2B5EF4-FFF2-40B4-BE49-F238E27FC236}">
                      <a16:creationId xmlns:a16="http://schemas.microsoft.com/office/drawing/2014/main" id="{78F648E7-7A9B-1849-B54F-9668089ED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274">
                  <a:extLst>
                    <a:ext uri="{FF2B5EF4-FFF2-40B4-BE49-F238E27FC236}">
                      <a16:creationId xmlns:a16="http://schemas.microsoft.com/office/drawing/2014/main" id="{71065896-CA3E-5D40-8054-5C73F7A92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Line 275">
                  <a:extLst>
                    <a:ext uri="{FF2B5EF4-FFF2-40B4-BE49-F238E27FC236}">
                      <a16:creationId xmlns:a16="http://schemas.microsoft.com/office/drawing/2014/main" id="{CB3896C4-13D6-F247-A659-F1268F6E78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Line 276">
                  <a:extLst>
                    <a:ext uri="{FF2B5EF4-FFF2-40B4-BE49-F238E27FC236}">
                      <a16:creationId xmlns:a16="http://schemas.microsoft.com/office/drawing/2014/main" id="{6DC79789-78F3-904C-9385-0709572D8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4" name="Line 277">
                  <a:extLst>
                    <a:ext uri="{FF2B5EF4-FFF2-40B4-BE49-F238E27FC236}">
                      <a16:creationId xmlns:a16="http://schemas.microsoft.com/office/drawing/2014/main" id="{C1DDAD99-595C-8B4D-960F-D46B454A9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5" name="Line 278">
                  <a:extLst>
                    <a:ext uri="{FF2B5EF4-FFF2-40B4-BE49-F238E27FC236}">
                      <a16:creationId xmlns:a16="http://schemas.microsoft.com/office/drawing/2014/main" id="{A4C08AA4-9561-3645-B734-9B273BFC94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6" name="Line 279">
                  <a:extLst>
                    <a:ext uri="{FF2B5EF4-FFF2-40B4-BE49-F238E27FC236}">
                      <a16:creationId xmlns:a16="http://schemas.microsoft.com/office/drawing/2014/main" id="{16501CAA-EBB5-3F43-A8A9-D4909BABE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7" name="Line 280">
                  <a:extLst>
                    <a:ext uri="{FF2B5EF4-FFF2-40B4-BE49-F238E27FC236}">
                      <a16:creationId xmlns:a16="http://schemas.microsoft.com/office/drawing/2014/main" id="{67972A95-C8FF-FB4E-8CF3-731F45CB57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Line 281">
                  <a:extLst>
                    <a:ext uri="{FF2B5EF4-FFF2-40B4-BE49-F238E27FC236}">
                      <a16:creationId xmlns:a16="http://schemas.microsoft.com/office/drawing/2014/main" id="{56AD24D4-EA63-CE4F-BC38-EC640614E7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9" name="Line 282">
                  <a:extLst>
                    <a:ext uri="{FF2B5EF4-FFF2-40B4-BE49-F238E27FC236}">
                      <a16:creationId xmlns:a16="http://schemas.microsoft.com/office/drawing/2014/main" id="{501574E6-7A4A-844B-B0E4-004DB42A3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0" name="Line 283">
                  <a:extLst>
                    <a:ext uri="{FF2B5EF4-FFF2-40B4-BE49-F238E27FC236}">
                      <a16:creationId xmlns:a16="http://schemas.microsoft.com/office/drawing/2014/main" id="{69728976-9371-3544-AEF2-28086F470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1" name="Line 284">
                  <a:extLst>
                    <a:ext uri="{FF2B5EF4-FFF2-40B4-BE49-F238E27FC236}">
                      <a16:creationId xmlns:a16="http://schemas.microsoft.com/office/drawing/2014/main" id="{98F81385-6F62-8B47-8711-29CCAE3D0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823FA48E-A599-EC41-AF0D-E479E6B7C92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ABB27E9B-B338-464F-9CF4-3A69205991FF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11148476-89B8-5647-A7D4-44E2166E4C9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99D95D5-9B05-3446-9ADA-70F4A44C373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E2363AF-7A0E-CD44-A329-3A6F0C8E1102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id="{10C1EAAC-3CA4-EF4B-87EB-7B615B5EA28F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50" name="Parallelogram 249">
                    <a:extLst>
                      <a:ext uri="{FF2B5EF4-FFF2-40B4-BE49-F238E27FC236}">
                        <a16:creationId xmlns:a16="http://schemas.microsoft.com/office/drawing/2014/main" id="{E67BDB30-C4E4-2A49-AC70-20886FB6CFDD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Parallelogram 250">
                    <a:extLst>
                      <a:ext uri="{FF2B5EF4-FFF2-40B4-BE49-F238E27FC236}">
                        <a16:creationId xmlns:a16="http://schemas.microsoft.com/office/drawing/2014/main" id="{AD0ADA8E-9674-DD4B-A087-175E9FB30F7A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CC5C19E4-780E-5245-8E32-42929176102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48" name="Parallelogram 247">
                    <a:extLst>
                      <a:ext uri="{FF2B5EF4-FFF2-40B4-BE49-F238E27FC236}">
                        <a16:creationId xmlns:a16="http://schemas.microsoft.com/office/drawing/2014/main" id="{811438CE-1F38-8544-AC84-A67364768D20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9" name="Parallelogram 248">
                    <a:extLst>
                      <a:ext uri="{FF2B5EF4-FFF2-40B4-BE49-F238E27FC236}">
                        <a16:creationId xmlns:a16="http://schemas.microsoft.com/office/drawing/2014/main" id="{EFA26388-B4C7-B446-9D10-1BFF73C0A95D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35" name="Parallelogram 234">
                  <a:extLst>
                    <a:ext uri="{FF2B5EF4-FFF2-40B4-BE49-F238E27FC236}">
                      <a16:creationId xmlns:a16="http://schemas.microsoft.com/office/drawing/2014/main" id="{43AE449B-B681-1F4C-B5F2-90D14CEDD39D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Parallelogram 235">
                  <a:extLst>
                    <a:ext uri="{FF2B5EF4-FFF2-40B4-BE49-F238E27FC236}">
                      <a16:creationId xmlns:a16="http://schemas.microsoft.com/office/drawing/2014/main" id="{FCB17F41-249C-0D41-8742-B1C8AA3D15FE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Parallelogram 236">
                  <a:extLst>
                    <a:ext uri="{FF2B5EF4-FFF2-40B4-BE49-F238E27FC236}">
                      <a16:creationId xmlns:a16="http://schemas.microsoft.com/office/drawing/2014/main" id="{A979BAA2-F9BD-A94E-8A41-3943F53AF25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Parallelogram 237">
                  <a:extLst>
                    <a:ext uri="{FF2B5EF4-FFF2-40B4-BE49-F238E27FC236}">
                      <a16:creationId xmlns:a16="http://schemas.microsoft.com/office/drawing/2014/main" id="{5C469B8C-82BA-AA40-9402-358F2EEE053C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Parallelogram 238">
                  <a:extLst>
                    <a:ext uri="{FF2B5EF4-FFF2-40B4-BE49-F238E27FC236}">
                      <a16:creationId xmlns:a16="http://schemas.microsoft.com/office/drawing/2014/main" id="{5D80D140-0522-A34E-8F24-6CCE4366E375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Parallelogram 239">
                  <a:extLst>
                    <a:ext uri="{FF2B5EF4-FFF2-40B4-BE49-F238E27FC236}">
                      <a16:creationId xmlns:a16="http://schemas.microsoft.com/office/drawing/2014/main" id="{71D3E6DB-464A-E345-A8D1-FBE7062743A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0E93DB9-4D1B-1D4E-BBF5-DDFB5292BF55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44" name="Parallelogram 243">
                    <a:extLst>
                      <a:ext uri="{FF2B5EF4-FFF2-40B4-BE49-F238E27FC236}">
                        <a16:creationId xmlns:a16="http://schemas.microsoft.com/office/drawing/2014/main" id="{1CF9540C-B446-0947-8C6C-F6590EDEDD7D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Parallelogram 244">
                    <a:extLst>
                      <a:ext uri="{FF2B5EF4-FFF2-40B4-BE49-F238E27FC236}">
                        <a16:creationId xmlns:a16="http://schemas.microsoft.com/office/drawing/2014/main" id="{BA903DA1-4D31-F04B-B2E0-CD3B313AD06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6" name="Parallelogram 245">
                    <a:extLst>
                      <a:ext uri="{FF2B5EF4-FFF2-40B4-BE49-F238E27FC236}">
                        <a16:creationId xmlns:a16="http://schemas.microsoft.com/office/drawing/2014/main" id="{309F652B-9DF7-4C45-B24C-C8188FD67FFA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7" name="Parallelogram 246">
                    <a:extLst>
                      <a:ext uri="{FF2B5EF4-FFF2-40B4-BE49-F238E27FC236}">
                        <a16:creationId xmlns:a16="http://schemas.microsoft.com/office/drawing/2014/main" id="{46D35E23-37CC-0249-9BAE-E6E45AF7CFF3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42" name="Parallelogram 241">
                  <a:extLst>
                    <a:ext uri="{FF2B5EF4-FFF2-40B4-BE49-F238E27FC236}">
                      <a16:creationId xmlns:a16="http://schemas.microsoft.com/office/drawing/2014/main" id="{2BE8223D-6B97-B846-8CA6-BA758A24135E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Parallelogram 242">
                  <a:extLst>
                    <a:ext uri="{FF2B5EF4-FFF2-40B4-BE49-F238E27FC236}">
                      <a16:creationId xmlns:a16="http://schemas.microsoft.com/office/drawing/2014/main" id="{619D7691-9113-1A40-B07D-2D42536B7B19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50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44F048-5387-4E44-9417-A39BE5ACD2F9}"/>
              </a:ext>
            </a:extLst>
          </p:cNvPr>
          <p:cNvGrpSpPr/>
          <p:nvPr/>
        </p:nvGrpSpPr>
        <p:grpSpPr>
          <a:xfrm>
            <a:off x="1887538" y="2736842"/>
            <a:ext cx="7017923" cy="558823"/>
            <a:chOff x="1887538" y="2736842"/>
            <a:chExt cx="7017923" cy="558823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AD9D187-771F-9B4E-9009-697013272410}"/>
                </a:ext>
              </a:extLst>
            </p:cNvPr>
            <p:cNvCxnSpPr/>
            <p:nvPr/>
          </p:nvCxnSpPr>
          <p:spPr>
            <a:xfrm>
              <a:off x="1887538" y="3037340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96B6BFD-83FE-D149-B294-AFAD6E82E2FB}"/>
                </a:ext>
              </a:extLst>
            </p:cNvPr>
            <p:cNvCxnSpPr/>
            <p:nvPr/>
          </p:nvCxnSpPr>
          <p:spPr>
            <a:xfrm>
              <a:off x="4038600" y="3068672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083A239-B1F6-344D-9F60-6224CAF0816B}"/>
                </a:ext>
              </a:extLst>
            </p:cNvPr>
            <p:cNvCxnSpPr>
              <a:cxnSpLocks/>
            </p:cNvCxnSpPr>
            <p:nvPr/>
          </p:nvCxnSpPr>
          <p:spPr>
            <a:xfrm>
              <a:off x="5919866" y="3134515"/>
              <a:ext cx="2985595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746D7F2-DEA3-1342-97B8-05B3394E9613}"/>
                </a:ext>
              </a:extLst>
            </p:cNvPr>
            <p:cNvGrpSpPr/>
            <p:nvPr/>
          </p:nvGrpSpPr>
          <p:grpSpPr>
            <a:xfrm>
              <a:off x="7139101" y="2926333"/>
              <a:ext cx="305943" cy="369332"/>
              <a:chOff x="7031063" y="1728412"/>
              <a:chExt cx="30594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428CE82-156B-4E48-BD25-C1060B3DC2B2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625CF1-8DA1-E348-9022-6FCF8210C723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F879A52-7D77-6149-B57B-5C17945483C6}"/>
                </a:ext>
              </a:extLst>
            </p:cNvPr>
            <p:cNvSpPr txBox="1"/>
            <p:nvPr/>
          </p:nvSpPr>
          <p:spPr>
            <a:xfrm>
              <a:off x="2465463" y="2736842"/>
              <a:ext cx="640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8471006-FD2A-9A4A-9BAB-CF99E02375D0}"/>
                </a:ext>
              </a:extLst>
            </p:cNvPr>
            <p:cNvSpPr txBox="1"/>
            <p:nvPr/>
          </p:nvSpPr>
          <p:spPr>
            <a:xfrm>
              <a:off x="4562472" y="2753114"/>
              <a:ext cx="640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A0B7AF-D606-C14C-9C50-D8ADD316A8E7}"/>
                </a:ext>
              </a:extLst>
            </p:cNvPr>
            <p:cNvSpPr txBox="1"/>
            <p:nvPr/>
          </p:nvSpPr>
          <p:spPr>
            <a:xfrm>
              <a:off x="6241127" y="2738790"/>
              <a:ext cx="2103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AUTH_REQ (IMSI, VN info)</a:t>
              </a:r>
            </a:p>
          </p:txBody>
        </p:sp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60E1F58-4D13-5B44-ACBD-2CE0A670845C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6753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6DA9DBF-6E62-214E-85B3-FF5A8AFC0960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6609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535188D-E677-764C-8ED9-6213A94D5561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6466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AD42D8-6E2E-AB4A-AA55-340559FBE889}"/>
              </a:ext>
            </a:extLst>
          </p:cNvPr>
          <p:cNvCxnSpPr>
            <a:cxnSpLocks/>
          </p:cNvCxnSpPr>
          <p:nvPr/>
        </p:nvCxnSpPr>
        <p:spPr>
          <a:xfrm>
            <a:off x="8989635" y="2781762"/>
            <a:ext cx="0" cy="6323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6A9BA15-8EB7-4A4D-B5E5-13525608BD6B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id="{A5D3D85D-816C-E241-9E70-C943E68927C0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E805635-0AE7-1D48-BD53-5D032B5676F2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B68B38D2-CFB2-CC47-A2F3-0B4793680A58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Line 55">
              <a:extLst>
                <a:ext uri="{FF2B5EF4-FFF2-40B4-BE49-F238E27FC236}">
                  <a16:creationId xmlns:a16="http://schemas.microsoft.com/office/drawing/2014/main" id="{33097FE8-65A6-764D-95ED-7BA1C2D7E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7">
              <a:extLst>
                <a:ext uri="{FF2B5EF4-FFF2-40B4-BE49-F238E27FC236}">
                  <a16:creationId xmlns:a16="http://schemas.microsoft.com/office/drawing/2014/main" id="{E0F8D8B2-9EE1-2B40-AEAB-6FD2DF13A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" name="Text Box 28">
              <a:extLst>
                <a:ext uri="{FF2B5EF4-FFF2-40B4-BE49-F238E27FC236}">
                  <a16:creationId xmlns:a16="http://schemas.microsoft.com/office/drawing/2014/main" id="{1B5FDEEB-9ADD-CC4A-9C14-CAF9737D5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284" name="Text Box 60">
              <a:extLst>
                <a:ext uri="{FF2B5EF4-FFF2-40B4-BE49-F238E27FC236}">
                  <a16:creationId xmlns:a16="http://schemas.microsoft.com/office/drawing/2014/main" id="{16236172-9EEC-2D4B-8313-91FA8CA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85" name="Group 652">
              <a:extLst>
                <a:ext uri="{FF2B5EF4-FFF2-40B4-BE49-F238E27FC236}">
                  <a16:creationId xmlns:a16="http://schemas.microsoft.com/office/drawing/2014/main" id="{54193290-4E73-5A48-BA20-37BF484F5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355" name="Picture 653" descr="iphone_stylized_small">
                <a:extLst>
                  <a:ext uri="{FF2B5EF4-FFF2-40B4-BE49-F238E27FC236}">
                    <a16:creationId xmlns:a16="http://schemas.microsoft.com/office/drawing/2014/main" id="{00B7CBBF-81EA-BA48-B17E-31AA92B13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6" name="Picture 654" descr="antenna_radiation_stylized">
                <a:extLst>
                  <a:ext uri="{FF2B5EF4-FFF2-40B4-BE49-F238E27FC236}">
                    <a16:creationId xmlns:a16="http://schemas.microsoft.com/office/drawing/2014/main" id="{957B0435-5347-8148-9608-4C0EB22A9D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F95B9DC1-46B7-6F4A-B5D0-AA143B5E1972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87" name="Picture 28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BCB52D2E-44B6-9A47-9771-B01CD88BC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88" name="Freeform 27">
              <a:extLst>
                <a:ext uri="{FF2B5EF4-FFF2-40B4-BE49-F238E27FC236}">
                  <a16:creationId xmlns:a16="http://schemas.microsoft.com/office/drawing/2014/main" id="{D0607F19-89E0-0D43-B628-31C3564E1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" name="Text Box 28">
              <a:extLst>
                <a:ext uri="{FF2B5EF4-FFF2-40B4-BE49-F238E27FC236}">
                  <a16:creationId xmlns:a16="http://schemas.microsoft.com/office/drawing/2014/main" id="{55C73C7C-B5ED-0845-9A60-E534253C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E53AB99-0455-EA4D-B0A0-2C95D44E89BE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91" name="Picture 290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EDCAC9C-3F21-014D-85DF-63A5D886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E605518-C7F0-D649-8E82-4AAEA16207C2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93" name="Picture 292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F15CCC09-96C0-4B49-A117-88D7E936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94" name="Picture 58" descr="BS00768_[1]">
              <a:extLst>
                <a:ext uri="{FF2B5EF4-FFF2-40B4-BE49-F238E27FC236}">
                  <a16:creationId xmlns:a16="http://schemas.microsoft.com/office/drawing/2014/main" id="{FBE0BE16-0DEB-CA42-9BBF-AB191973B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5" name="Picture 58" descr="BS00768_[1]">
              <a:extLst>
                <a:ext uri="{FF2B5EF4-FFF2-40B4-BE49-F238E27FC236}">
                  <a16:creationId xmlns:a16="http://schemas.microsoft.com/office/drawing/2014/main" id="{3BD081B6-6ED2-F648-8E83-D907E4730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58" descr="BS00768_[1]">
              <a:extLst>
                <a:ext uri="{FF2B5EF4-FFF2-40B4-BE49-F238E27FC236}">
                  <a16:creationId xmlns:a16="http://schemas.microsoft.com/office/drawing/2014/main" id="{BE421FC8-D7B8-7F4A-8572-567C4014D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D8CFA8CD-BFD2-724D-B8D4-844D162D012A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EE442B8C-FB1F-3246-BBF7-0DFEB3396DF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07C8016-2A79-6A41-A2C3-B826059F499F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F8EEE6C-F9C6-534D-A36B-5A8818C609DC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C79EB36C-A36F-C642-BD43-CAC909D21E6B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FF80239-8312-6342-AC54-1FA72BBDCBA0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02905380-8B57-6444-BDF6-0563AB024B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896DDAF1-4287-E94B-9EDD-7F176DB08B3F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DBEC8D56-DAC6-D447-B17E-7DA19ACAE3FD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0EA1284E-0F90-D148-9FDF-D72FDA82CB41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325" name="Group 817">
                <a:extLst>
                  <a:ext uri="{FF2B5EF4-FFF2-40B4-BE49-F238E27FC236}">
                    <a16:creationId xmlns:a16="http://schemas.microsoft.com/office/drawing/2014/main" id="{75F9DAFE-6E5B-4040-AEB5-09C2ED6CAC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342" name="Oval 818">
                  <a:extLst>
                    <a:ext uri="{FF2B5EF4-FFF2-40B4-BE49-F238E27FC236}">
                      <a16:creationId xmlns:a16="http://schemas.microsoft.com/office/drawing/2014/main" id="{75F5DAB5-EF30-E644-84F1-6A2E549A3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343" name="Group 819">
                  <a:extLst>
                    <a:ext uri="{FF2B5EF4-FFF2-40B4-BE49-F238E27FC236}">
                      <a16:creationId xmlns:a16="http://schemas.microsoft.com/office/drawing/2014/main" id="{4AB6B6C9-1758-304F-8BBE-AE69CA5E7E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345" name="Oval 820">
                    <a:extLst>
                      <a:ext uri="{FF2B5EF4-FFF2-40B4-BE49-F238E27FC236}">
                        <a16:creationId xmlns:a16="http://schemas.microsoft.com/office/drawing/2014/main" id="{19576A34-4D4A-5F47-852B-6CDC8D756F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6" name="Oval 821">
                    <a:extLst>
                      <a:ext uri="{FF2B5EF4-FFF2-40B4-BE49-F238E27FC236}">
                        <a16:creationId xmlns:a16="http://schemas.microsoft.com/office/drawing/2014/main" id="{4328D860-DE48-E046-A6C2-9B7B68D388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7" name="Oval 822">
                    <a:extLst>
                      <a:ext uri="{FF2B5EF4-FFF2-40B4-BE49-F238E27FC236}">
                        <a16:creationId xmlns:a16="http://schemas.microsoft.com/office/drawing/2014/main" id="{47550FF1-72D5-524A-AB0F-6E6A118B9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8" name="Oval 823">
                    <a:extLst>
                      <a:ext uri="{FF2B5EF4-FFF2-40B4-BE49-F238E27FC236}">
                        <a16:creationId xmlns:a16="http://schemas.microsoft.com/office/drawing/2014/main" id="{B53A66B7-1104-C140-9D92-7EEDEB915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344" name="Freeform 825">
                  <a:extLst>
                    <a:ext uri="{FF2B5EF4-FFF2-40B4-BE49-F238E27FC236}">
                      <a16:creationId xmlns:a16="http://schemas.microsoft.com/office/drawing/2014/main" id="{60B84425-6156-564B-AFCE-66CC64FAF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26" name="Group 398">
                <a:extLst>
                  <a:ext uri="{FF2B5EF4-FFF2-40B4-BE49-F238E27FC236}">
                    <a16:creationId xmlns:a16="http://schemas.microsoft.com/office/drawing/2014/main" id="{B1EB16D6-1988-BA49-AAA0-7DD8EF3047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327" name="Line 270">
                  <a:extLst>
                    <a:ext uri="{FF2B5EF4-FFF2-40B4-BE49-F238E27FC236}">
                      <a16:creationId xmlns:a16="http://schemas.microsoft.com/office/drawing/2014/main" id="{419C4A25-7150-A449-8B80-2488CCD45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8" name="Line 271">
                  <a:extLst>
                    <a:ext uri="{FF2B5EF4-FFF2-40B4-BE49-F238E27FC236}">
                      <a16:creationId xmlns:a16="http://schemas.microsoft.com/office/drawing/2014/main" id="{27ED5F19-E7CB-0145-97D4-45A604567F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9" name="Line 272">
                  <a:extLst>
                    <a:ext uri="{FF2B5EF4-FFF2-40B4-BE49-F238E27FC236}">
                      <a16:creationId xmlns:a16="http://schemas.microsoft.com/office/drawing/2014/main" id="{8DEFA7CD-B10E-F247-ABE7-1287B790A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Line 273">
                  <a:extLst>
                    <a:ext uri="{FF2B5EF4-FFF2-40B4-BE49-F238E27FC236}">
                      <a16:creationId xmlns:a16="http://schemas.microsoft.com/office/drawing/2014/main" id="{8E5897DB-451F-4A48-BE0B-DFBA5A527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1" name="Line 274">
                  <a:extLst>
                    <a:ext uri="{FF2B5EF4-FFF2-40B4-BE49-F238E27FC236}">
                      <a16:creationId xmlns:a16="http://schemas.microsoft.com/office/drawing/2014/main" id="{88CED0D2-41DB-A140-BD2D-C526BD436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275">
                  <a:extLst>
                    <a:ext uri="{FF2B5EF4-FFF2-40B4-BE49-F238E27FC236}">
                      <a16:creationId xmlns:a16="http://schemas.microsoft.com/office/drawing/2014/main" id="{5DC9A8F9-9C18-5240-8E90-16F6258B6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276">
                  <a:extLst>
                    <a:ext uri="{FF2B5EF4-FFF2-40B4-BE49-F238E27FC236}">
                      <a16:creationId xmlns:a16="http://schemas.microsoft.com/office/drawing/2014/main" id="{D9B7C2B8-8904-B745-8231-051175839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Line 277">
                  <a:extLst>
                    <a:ext uri="{FF2B5EF4-FFF2-40B4-BE49-F238E27FC236}">
                      <a16:creationId xmlns:a16="http://schemas.microsoft.com/office/drawing/2014/main" id="{40EAE351-5129-7242-8C8E-279CF8DAE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Line 278">
                  <a:extLst>
                    <a:ext uri="{FF2B5EF4-FFF2-40B4-BE49-F238E27FC236}">
                      <a16:creationId xmlns:a16="http://schemas.microsoft.com/office/drawing/2014/main" id="{79FDE6C6-A672-E342-A9DA-066D49F1E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6" name="Line 279">
                  <a:extLst>
                    <a:ext uri="{FF2B5EF4-FFF2-40B4-BE49-F238E27FC236}">
                      <a16:creationId xmlns:a16="http://schemas.microsoft.com/office/drawing/2014/main" id="{86991AEB-DE3C-6E47-A0F9-2D309F956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7" name="Line 280">
                  <a:extLst>
                    <a:ext uri="{FF2B5EF4-FFF2-40B4-BE49-F238E27FC236}">
                      <a16:creationId xmlns:a16="http://schemas.microsoft.com/office/drawing/2014/main" id="{17395AF4-047D-284D-92E4-581E425B7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8" name="Line 281">
                  <a:extLst>
                    <a:ext uri="{FF2B5EF4-FFF2-40B4-BE49-F238E27FC236}">
                      <a16:creationId xmlns:a16="http://schemas.microsoft.com/office/drawing/2014/main" id="{0E01FD5B-700D-BB4A-932A-47153B9B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Line 282">
                  <a:extLst>
                    <a:ext uri="{FF2B5EF4-FFF2-40B4-BE49-F238E27FC236}">
                      <a16:creationId xmlns:a16="http://schemas.microsoft.com/office/drawing/2014/main" id="{4D8AAB6F-B0D4-AD4F-A3FF-A50C89A8A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0" name="Line 283">
                  <a:extLst>
                    <a:ext uri="{FF2B5EF4-FFF2-40B4-BE49-F238E27FC236}">
                      <a16:creationId xmlns:a16="http://schemas.microsoft.com/office/drawing/2014/main" id="{237AC271-CB34-0443-90C2-41355EDF1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284">
                  <a:extLst>
                    <a:ext uri="{FF2B5EF4-FFF2-40B4-BE49-F238E27FC236}">
                      <a16:creationId xmlns:a16="http://schemas.microsoft.com/office/drawing/2014/main" id="{FDC05B63-6627-B347-840C-1B90ADCD9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6F50E7E0-E1FB-DC46-94BD-323659BE6521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50679065-2B14-074F-B3DC-DCF93053C041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323" name="Freeform 322">
                  <a:extLst>
                    <a:ext uri="{FF2B5EF4-FFF2-40B4-BE49-F238E27FC236}">
                      <a16:creationId xmlns:a16="http://schemas.microsoft.com/office/drawing/2014/main" id="{5A0E1729-023E-2140-AD5D-D50DFD52ACB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23FAB401-4227-C042-B9B3-199A5F2F9525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4AEAC2E0-0DA5-1246-AE28-7CB4E45FD92F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9B701F08-F0E9-574D-BBB7-9363024A5B81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321" name="Parallelogram 320">
                    <a:extLst>
                      <a:ext uri="{FF2B5EF4-FFF2-40B4-BE49-F238E27FC236}">
                        <a16:creationId xmlns:a16="http://schemas.microsoft.com/office/drawing/2014/main" id="{37F3B061-AFC3-9C41-AD5B-74E531946A8A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2" name="Parallelogram 321">
                    <a:extLst>
                      <a:ext uri="{FF2B5EF4-FFF2-40B4-BE49-F238E27FC236}">
                        <a16:creationId xmlns:a16="http://schemas.microsoft.com/office/drawing/2014/main" id="{3842079E-9091-9845-ACD2-2253C0A415E6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D72D660C-ED30-0A4D-858C-96C26833C2DA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319" name="Parallelogram 318">
                    <a:extLst>
                      <a:ext uri="{FF2B5EF4-FFF2-40B4-BE49-F238E27FC236}">
                        <a16:creationId xmlns:a16="http://schemas.microsoft.com/office/drawing/2014/main" id="{A1EC1876-0238-BD4E-9A51-9F024BA3DEB6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0" name="Parallelogram 319">
                    <a:extLst>
                      <a:ext uri="{FF2B5EF4-FFF2-40B4-BE49-F238E27FC236}">
                        <a16:creationId xmlns:a16="http://schemas.microsoft.com/office/drawing/2014/main" id="{401F48BE-E1C3-784D-A16E-1C457A2345D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6" name="Parallelogram 305">
                  <a:extLst>
                    <a:ext uri="{FF2B5EF4-FFF2-40B4-BE49-F238E27FC236}">
                      <a16:creationId xmlns:a16="http://schemas.microsoft.com/office/drawing/2014/main" id="{196FA125-4EED-874A-9BDD-A1C791D81302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Parallelogram 306">
                  <a:extLst>
                    <a:ext uri="{FF2B5EF4-FFF2-40B4-BE49-F238E27FC236}">
                      <a16:creationId xmlns:a16="http://schemas.microsoft.com/office/drawing/2014/main" id="{BD9620EB-0013-9548-BC0E-66BB5DB76682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Parallelogram 307">
                  <a:extLst>
                    <a:ext uri="{FF2B5EF4-FFF2-40B4-BE49-F238E27FC236}">
                      <a16:creationId xmlns:a16="http://schemas.microsoft.com/office/drawing/2014/main" id="{0A4F976F-0B67-044D-B2D9-9B4D981AD287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Parallelogram 308">
                  <a:extLst>
                    <a:ext uri="{FF2B5EF4-FFF2-40B4-BE49-F238E27FC236}">
                      <a16:creationId xmlns:a16="http://schemas.microsoft.com/office/drawing/2014/main" id="{25A9DCF5-ED58-1845-BAD4-9DCED6F83BC8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Parallelogram 309">
                  <a:extLst>
                    <a:ext uri="{FF2B5EF4-FFF2-40B4-BE49-F238E27FC236}">
                      <a16:creationId xmlns:a16="http://schemas.microsoft.com/office/drawing/2014/main" id="{8BE17F68-4F71-1B48-9E7A-F56A8764DD4D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1" name="Parallelogram 310">
                  <a:extLst>
                    <a:ext uri="{FF2B5EF4-FFF2-40B4-BE49-F238E27FC236}">
                      <a16:creationId xmlns:a16="http://schemas.microsoft.com/office/drawing/2014/main" id="{BE4A8C85-8566-D942-99AD-32B51E12A4A1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3219C856-7618-E744-B65A-8C56FADA5FB9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315" name="Parallelogram 314">
                    <a:extLst>
                      <a:ext uri="{FF2B5EF4-FFF2-40B4-BE49-F238E27FC236}">
                        <a16:creationId xmlns:a16="http://schemas.microsoft.com/office/drawing/2014/main" id="{A23B73CD-8376-5D47-B9D7-F5E3E780EEC1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6" name="Parallelogram 315">
                    <a:extLst>
                      <a:ext uri="{FF2B5EF4-FFF2-40B4-BE49-F238E27FC236}">
                        <a16:creationId xmlns:a16="http://schemas.microsoft.com/office/drawing/2014/main" id="{5C57DE97-C9B9-C64C-A4E0-287288EF13E0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7" name="Parallelogram 316">
                    <a:extLst>
                      <a:ext uri="{FF2B5EF4-FFF2-40B4-BE49-F238E27FC236}">
                        <a16:creationId xmlns:a16="http://schemas.microsoft.com/office/drawing/2014/main" id="{A83DD86F-E026-624F-B334-DF0CFC4B8E66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Parallelogram 317">
                    <a:extLst>
                      <a:ext uri="{FF2B5EF4-FFF2-40B4-BE49-F238E27FC236}">
                        <a16:creationId xmlns:a16="http://schemas.microsoft.com/office/drawing/2014/main" id="{1B954557-B8A9-3442-9D7C-55E0A90F8C69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13" name="Parallelogram 312">
                  <a:extLst>
                    <a:ext uri="{FF2B5EF4-FFF2-40B4-BE49-F238E27FC236}">
                      <a16:creationId xmlns:a16="http://schemas.microsoft.com/office/drawing/2014/main" id="{E1E4F150-5EBC-C547-9BA3-051990AF1F75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Parallelogram 313">
                  <a:extLst>
                    <a:ext uri="{FF2B5EF4-FFF2-40B4-BE49-F238E27FC236}">
                      <a16:creationId xmlns:a16="http://schemas.microsoft.com/office/drawing/2014/main" id="{7DCAB63E-20E5-1B46-B418-B57F407061A1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565DEF-8CC5-8946-815B-B6DECFA628BA}"/>
              </a:ext>
            </a:extLst>
          </p:cNvPr>
          <p:cNvGrpSpPr/>
          <p:nvPr/>
        </p:nvGrpSpPr>
        <p:grpSpPr>
          <a:xfrm>
            <a:off x="1028700" y="4055169"/>
            <a:ext cx="9819860" cy="1908215"/>
            <a:chOff x="1028700" y="4055169"/>
            <a:chExt cx="9819860" cy="19082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10D187-987A-2E48-BD33-8FD3635EDE47}"/>
                </a:ext>
              </a:extLst>
            </p:cNvPr>
            <p:cNvSpPr txBox="1"/>
            <p:nvPr/>
          </p:nvSpPr>
          <p:spPr>
            <a:xfrm>
              <a:off x="1081708" y="4055169"/>
              <a:ext cx="9766852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7338" indent="-2873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800" dirty="0"/>
                <a:t>authentication request to home network HSS</a:t>
              </a:r>
            </a:p>
            <a:p>
              <a:pPr marL="641350" lvl="1" indent="-236538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mobile sends attach message (containing its IMSI, visited network info) relayed from BS to visited MME to home HHS</a:t>
              </a:r>
            </a:p>
            <a:p>
              <a:pPr marL="641350" lvl="1" indent="-236538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IMSI identifies mobile’s home network</a:t>
              </a:r>
            </a:p>
            <a:p>
              <a:endParaRPr lang="en-US" dirty="0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BD77E1FC-6D6D-A74D-AD47-54708C3575BD}"/>
                </a:ext>
              </a:extLst>
            </p:cNvPr>
            <p:cNvGrpSpPr/>
            <p:nvPr/>
          </p:nvGrpSpPr>
          <p:grpSpPr>
            <a:xfrm>
              <a:off x="1028700" y="4138907"/>
              <a:ext cx="305943" cy="369332"/>
              <a:chOff x="7031063" y="1754916"/>
              <a:chExt cx="305943" cy="369332"/>
            </a:xfrm>
          </p:grpSpPr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99767F56-D144-EA46-9CB9-77CB6B372F3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AC781DBF-837E-D345-95C3-E52DB8D4D490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3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0D187-987A-2E48-BD33-8FD3635EDE47}"/>
              </a:ext>
            </a:extLst>
          </p:cNvPr>
          <p:cNvSpPr txBox="1"/>
          <p:nvPr/>
        </p:nvSpPr>
        <p:spPr>
          <a:xfrm>
            <a:off x="1126434" y="4068419"/>
            <a:ext cx="109197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HSS use shared-in-advance secret key, K</a:t>
            </a:r>
            <a:r>
              <a:rPr lang="en-US" sz="2800" baseline="-25000" dirty="0"/>
              <a:t>HSS-M</a:t>
            </a:r>
            <a:r>
              <a:rPr lang="en-US" sz="2800" dirty="0"/>
              <a:t>, to derive authentication token, </a:t>
            </a:r>
            <a:r>
              <a:rPr lang="en-US" sz="2400" i="1" dirty="0">
                <a:solidFill>
                  <a:srgbClr val="0012A0"/>
                </a:solidFill>
              </a:rPr>
              <a:t>auth_token</a:t>
            </a:r>
            <a:r>
              <a:rPr lang="en-US" sz="2800" dirty="0"/>
              <a:t>, and expected authentication response token, </a:t>
            </a:r>
            <a:r>
              <a:rPr lang="en-US" sz="2400" i="1" dirty="0">
                <a:solidFill>
                  <a:srgbClr val="0012A0"/>
                </a:solidFill>
              </a:rPr>
              <a:t>xres</a:t>
            </a:r>
            <a:r>
              <a:rPr lang="en-US" sz="2400" i="1" baseline="-25000" dirty="0">
                <a:solidFill>
                  <a:srgbClr val="0012A0"/>
                </a:solidFill>
              </a:rPr>
              <a:t>HSS</a:t>
            </a:r>
            <a:endParaRPr lang="en-US" sz="2400" i="1" dirty="0">
              <a:solidFill>
                <a:srgbClr val="0012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12A0"/>
                </a:solidFill>
              </a:rPr>
              <a:t>auth_token </a:t>
            </a:r>
            <a:r>
              <a:rPr lang="en-US" sz="2400" dirty="0"/>
              <a:t>contains info encrypted by HSS using K</a:t>
            </a:r>
            <a:r>
              <a:rPr lang="en-US" sz="2400" baseline="-25000" dirty="0"/>
              <a:t>HSS-M</a:t>
            </a:r>
            <a:r>
              <a:rPr lang="en-US" sz="2400" dirty="0"/>
              <a:t> , allowing mobile to know that whoever computed </a:t>
            </a:r>
            <a:r>
              <a:rPr lang="en-US" sz="2400" i="1" dirty="0">
                <a:solidFill>
                  <a:srgbClr val="0012A0"/>
                </a:solidFill>
              </a:rPr>
              <a:t>auth_token </a:t>
            </a:r>
            <a:r>
              <a:rPr lang="en-US" sz="2400" dirty="0"/>
              <a:t>knows shared-in-advance secret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mobile has authenticated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visited HSS keeps </a:t>
            </a:r>
            <a:r>
              <a:rPr lang="en-US" sz="2000" i="1" dirty="0">
                <a:solidFill>
                  <a:srgbClr val="0012A0"/>
                </a:solidFill>
              </a:rPr>
              <a:t>xres</a:t>
            </a:r>
            <a:r>
              <a:rPr lang="en-US" sz="2000" i="1" baseline="-25000" dirty="0">
                <a:solidFill>
                  <a:srgbClr val="0012A0"/>
                </a:solidFill>
              </a:rPr>
              <a:t>HSS </a:t>
            </a:r>
            <a:r>
              <a:rPr lang="en-US" sz="2000" dirty="0">
                <a:solidFill>
                  <a:srgbClr val="0012A0"/>
                </a:solidFill>
              </a:rPr>
              <a:t>for later use</a:t>
            </a:r>
            <a:endParaRPr lang="en-US" dirty="0">
              <a:solidFill>
                <a:srgbClr val="0012A0"/>
              </a:solidFill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59B293D-1764-4843-8A74-36EAD02B76F7}"/>
              </a:ext>
            </a:extLst>
          </p:cNvPr>
          <p:cNvGrpSpPr/>
          <p:nvPr/>
        </p:nvGrpSpPr>
        <p:grpSpPr>
          <a:xfrm>
            <a:off x="1028700" y="4138907"/>
            <a:ext cx="305943" cy="369332"/>
            <a:chOff x="7031063" y="1754916"/>
            <a:chExt cx="305943" cy="369332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DBC537D-9564-BF47-9D69-A6797C5A879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EE9BC70-3513-0449-BA20-F87211E08FEA}"/>
                </a:ext>
              </a:extLst>
            </p:cNvPr>
            <p:cNvSpPr txBox="1"/>
            <p:nvPr/>
          </p:nvSpPr>
          <p:spPr>
            <a:xfrm>
              <a:off x="7031063" y="1754916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0331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018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004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85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3C9AA-C92D-3447-980D-9E87E91150AF}"/>
              </a:ext>
            </a:extLst>
          </p:cNvPr>
          <p:cNvGrpSpPr/>
          <p:nvPr/>
        </p:nvGrpSpPr>
        <p:grpSpPr>
          <a:xfrm>
            <a:off x="1028700" y="4797287"/>
            <a:ext cx="10023613" cy="1261884"/>
            <a:chOff x="1028700" y="4797287"/>
            <a:chExt cx="10023613" cy="12618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10D187-987A-2E48-BD33-8FD3635EDE47}"/>
                </a:ext>
              </a:extLst>
            </p:cNvPr>
            <p:cNvSpPr txBox="1"/>
            <p:nvPr/>
          </p:nvSpPr>
          <p:spPr>
            <a:xfrm>
              <a:off x="1126434" y="4797287"/>
              <a:ext cx="992587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authentication response from mobile:</a:t>
              </a:r>
            </a:p>
            <a:p>
              <a:pPr marL="641350" lvl="1" indent="-184150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mobile computes </a:t>
              </a:r>
              <a:r>
                <a:rPr lang="en-US" sz="2400" i="1" dirty="0"/>
                <a:t>res</a:t>
              </a:r>
              <a:r>
                <a:rPr lang="en-US" sz="2400" i="1" baseline="-25000" dirty="0"/>
                <a:t>M</a:t>
              </a:r>
              <a:r>
                <a:rPr lang="en-US" sz="2400" dirty="0"/>
                <a:t> using its secret key to make same cryptographic calculation that HSS made to compute </a:t>
              </a:r>
              <a:r>
                <a:rPr lang="en-US" sz="2400" i="1" dirty="0"/>
                <a:t>xres</a:t>
              </a:r>
              <a:r>
                <a:rPr lang="en-US" sz="2400" i="1" baseline="-25000" dirty="0"/>
                <a:t>HSS</a:t>
              </a:r>
              <a:r>
                <a:rPr lang="en-US" sz="2400" dirty="0"/>
                <a:t>  and sends </a:t>
              </a:r>
              <a:r>
                <a:rPr lang="en-US" sz="2400" i="1" dirty="0"/>
                <a:t>res</a:t>
              </a:r>
              <a:r>
                <a:rPr lang="en-US" sz="2400" i="1" baseline="-25000" dirty="0"/>
                <a:t>M</a:t>
              </a:r>
              <a:r>
                <a:rPr lang="en-US" sz="2400" dirty="0"/>
                <a:t> to MME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59B293D-1764-4843-8A74-36EAD02B76F7}"/>
                </a:ext>
              </a:extLst>
            </p:cNvPr>
            <p:cNvGrpSpPr/>
            <p:nvPr/>
          </p:nvGrpSpPr>
          <p:grpSpPr>
            <a:xfrm>
              <a:off x="1028700" y="4867775"/>
              <a:ext cx="291152" cy="369332"/>
              <a:chOff x="7031063" y="1754916"/>
              <a:chExt cx="291152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DBC537D-9564-BF47-9D69-A6797C5A879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EE9BC70-3513-0449-BA20-F87211E08FEA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4141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399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385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33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0D187-987A-2E48-BD33-8FD3635EDE47}"/>
              </a:ext>
            </a:extLst>
          </p:cNvPr>
          <p:cNvSpPr txBox="1"/>
          <p:nvPr/>
        </p:nvSpPr>
        <p:spPr>
          <a:xfrm>
            <a:off x="1126434" y="4797287"/>
            <a:ext cx="10495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mobile is authenticated by network:</a:t>
            </a:r>
          </a:p>
          <a:p>
            <a:pPr marL="522288" indent="-234950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MMS compares mobile-computed value of </a:t>
            </a:r>
            <a:r>
              <a:rPr lang="en-US" sz="2400" i="1" dirty="0"/>
              <a:t>res</a:t>
            </a:r>
            <a:r>
              <a:rPr lang="en-US" sz="2400" i="1" baseline="-25000" dirty="0"/>
              <a:t>M</a:t>
            </a:r>
            <a:r>
              <a:rPr lang="en-US" sz="2400" i="1" dirty="0"/>
              <a:t> </a:t>
            </a:r>
            <a:r>
              <a:rPr lang="en-US" sz="2400" dirty="0"/>
              <a:t>with the HSS-computed value of </a:t>
            </a:r>
            <a:r>
              <a:rPr lang="en-US" sz="2400" i="1" dirty="0"/>
              <a:t>xres</a:t>
            </a:r>
            <a:r>
              <a:rPr lang="en-US" sz="2400" i="1" baseline="-25000" dirty="0"/>
              <a:t>HSS</a:t>
            </a:r>
            <a:r>
              <a:rPr lang="en-US" sz="2400" dirty="0"/>
              <a:t> . If they match, mobile is authenticated ! (why?)</a:t>
            </a:r>
          </a:p>
          <a:p>
            <a:pPr marL="522288" indent="-234950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MMS informs BS that mobile is authenticated, generates keys for BS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59B293D-1764-4843-8A74-36EAD02B76F7}"/>
              </a:ext>
            </a:extLst>
          </p:cNvPr>
          <p:cNvGrpSpPr/>
          <p:nvPr/>
        </p:nvGrpSpPr>
        <p:grpSpPr>
          <a:xfrm>
            <a:off x="1028700" y="4867775"/>
            <a:ext cx="306494" cy="369332"/>
            <a:chOff x="7031063" y="1754916"/>
            <a:chExt cx="306494" cy="369332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DBC537D-9564-BF47-9D69-A6797C5A879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EE9BC70-3513-0449-BA20-F87211E08FEA}"/>
                </a:ext>
              </a:extLst>
            </p:cNvPr>
            <p:cNvSpPr txBox="1"/>
            <p:nvPr/>
          </p:nvSpPr>
          <p:spPr>
            <a:xfrm>
              <a:off x="7031063" y="17549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9475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9331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9188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A26197-74D9-CA41-9B8F-89ADFE668961}"/>
              </a:ext>
            </a:extLst>
          </p:cNvPr>
          <p:cNvGrpSpPr/>
          <p:nvPr/>
        </p:nvGrpSpPr>
        <p:grpSpPr>
          <a:xfrm>
            <a:off x="1939054" y="4066669"/>
            <a:ext cx="3799395" cy="567195"/>
            <a:chOff x="1939054" y="4066669"/>
            <a:chExt cx="3799395" cy="567195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FFB84DA-82E2-4D4A-A7C4-2E19B0090A77}"/>
                </a:ext>
              </a:extLst>
            </p:cNvPr>
            <p:cNvCxnSpPr/>
            <p:nvPr/>
          </p:nvCxnSpPr>
          <p:spPr>
            <a:xfrm flipH="1">
              <a:off x="4090116" y="447271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739ED31-A787-FF47-BB59-7408E1084A07}"/>
                </a:ext>
              </a:extLst>
            </p:cNvPr>
            <p:cNvCxnSpPr/>
            <p:nvPr/>
          </p:nvCxnSpPr>
          <p:spPr>
            <a:xfrm flipH="1">
              <a:off x="1939054" y="4563316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7E6CE51-72A0-6743-B574-9C945D0CA778}"/>
                </a:ext>
              </a:extLst>
            </p:cNvPr>
            <p:cNvGrpSpPr/>
            <p:nvPr/>
          </p:nvGrpSpPr>
          <p:grpSpPr>
            <a:xfrm>
              <a:off x="4787193" y="4264532"/>
              <a:ext cx="305943" cy="369332"/>
              <a:chOff x="7031063" y="1728412"/>
              <a:chExt cx="305943" cy="369332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A7565CB-C298-B445-8AA5-D60763860B3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5E0453F-D644-4A44-89CB-E5ACE788784D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8DE3BA0-2E0C-224E-90CE-53AC3092DE04}"/>
                </a:ext>
              </a:extLst>
            </p:cNvPr>
            <p:cNvSpPr txBox="1"/>
            <p:nvPr/>
          </p:nvSpPr>
          <p:spPr>
            <a:xfrm>
              <a:off x="4553695" y="4066669"/>
              <a:ext cx="804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OK, keys</a:t>
              </a:r>
              <a:endParaRPr lang="en-US" sz="1400" baseline="-25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C723C0-8CD6-DB4C-A3B1-1A08E33FED91}"/>
                </a:ext>
              </a:extLst>
            </p:cNvPr>
            <p:cNvSpPr txBox="1"/>
            <p:nvPr/>
          </p:nvSpPr>
          <p:spPr>
            <a:xfrm>
              <a:off x="2161442" y="4233327"/>
              <a:ext cx="396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25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5E40081-96E6-1745-AAC4-5F3148A259E9}"/>
              </a:ext>
            </a:extLst>
          </p:cNvPr>
          <p:cNvCxnSpPr>
            <a:cxnSpLocks/>
          </p:cNvCxnSpPr>
          <p:nvPr/>
        </p:nvCxnSpPr>
        <p:spPr>
          <a:xfrm flipH="1">
            <a:off x="1775791" y="2738790"/>
            <a:ext cx="5731" cy="25488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25212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004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FFB84DA-82E2-4D4A-A7C4-2E19B0090A77}"/>
              </a:ext>
            </a:extLst>
          </p:cNvPr>
          <p:cNvCxnSpPr/>
          <p:nvPr/>
        </p:nvCxnSpPr>
        <p:spPr>
          <a:xfrm flipH="1">
            <a:off x="4090116" y="4472714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39ED31-A787-FF47-BB59-7408E1084A07}"/>
              </a:ext>
            </a:extLst>
          </p:cNvPr>
          <p:cNvCxnSpPr/>
          <p:nvPr/>
        </p:nvCxnSpPr>
        <p:spPr>
          <a:xfrm flipH="1">
            <a:off x="1939054" y="4563316"/>
            <a:ext cx="1965534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7E6CE51-72A0-6743-B574-9C945D0CA778}"/>
              </a:ext>
            </a:extLst>
          </p:cNvPr>
          <p:cNvGrpSpPr/>
          <p:nvPr/>
        </p:nvGrpSpPr>
        <p:grpSpPr>
          <a:xfrm>
            <a:off x="4787193" y="4264532"/>
            <a:ext cx="305943" cy="369332"/>
            <a:chOff x="7031063" y="1728412"/>
            <a:chExt cx="305943" cy="36933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A7565CB-C298-B445-8AA5-D60763860B3E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5E0453F-D644-4A44-89CB-E5ACE788784D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18DE3BA0-2E0C-224E-90CE-53AC3092DE04}"/>
              </a:ext>
            </a:extLst>
          </p:cNvPr>
          <p:cNvSpPr txBox="1"/>
          <p:nvPr/>
        </p:nvSpPr>
        <p:spPr>
          <a:xfrm>
            <a:off x="4553695" y="4066669"/>
            <a:ext cx="804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OK, keys</a:t>
            </a:r>
            <a:endParaRPr lang="en-US" sz="1400" baseline="-25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C723C0-8CD6-DB4C-A3B1-1A08E33FED91}"/>
              </a:ext>
            </a:extLst>
          </p:cNvPr>
          <p:cNvSpPr txBox="1"/>
          <p:nvPr/>
        </p:nvSpPr>
        <p:spPr>
          <a:xfrm>
            <a:off x="2161442" y="4233327"/>
            <a:ext cx="396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OK</a:t>
            </a:r>
            <a:endParaRPr lang="en-US" sz="1400" baseline="-250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3CE3A4-8755-6941-ADB5-904725C14D5E}"/>
              </a:ext>
            </a:extLst>
          </p:cNvPr>
          <p:cNvCxnSpPr/>
          <p:nvPr/>
        </p:nvCxnSpPr>
        <p:spPr>
          <a:xfrm flipH="1">
            <a:off x="1925802" y="5037477"/>
            <a:ext cx="1965534" cy="0"/>
          </a:xfrm>
          <a:prstGeom prst="straightConnector1">
            <a:avLst/>
          </a:prstGeom>
          <a:ln w="50800">
            <a:solidFill>
              <a:srgbClr val="00009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CFFB3E1-B9B5-1F46-8389-29CDE3D513A3}"/>
              </a:ext>
            </a:extLst>
          </p:cNvPr>
          <p:cNvGrpSpPr/>
          <p:nvPr/>
        </p:nvGrpSpPr>
        <p:grpSpPr>
          <a:xfrm>
            <a:off x="2744551" y="4829295"/>
            <a:ext cx="305943" cy="369332"/>
            <a:chOff x="7031063" y="1728412"/>
            <a:chExt cx="305943" cy="36933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D4EB9A-4B24-574F-B757-8FC732F5F46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8057879-E823-2B4E-A1A3-2CF9FB5D3125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16D617E1-7C22-8749-B2AD-C605C18D57C2}"/>
              </a:ext>
            </a:extLst>
          </p:cNvPr>
          <p:cNvSpPr txBox="1"/>
          <p:nvPr/>
        </p:nvSpPr>
        <p:spPr>
          <a:xfrm>
            <a:off x="2263483" y="4628374"/>
            <a:ext cx="122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derivation</a:t>
            </a:r>
            <a:endParaRPr lang="en-US" sz="1400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A4D6E2-BEF0-B24C-ADD8-4DAC593AA408}"/>
              </a:ext>
            </a:extLst>
          </p:cNvPr>
          <p:cNvGrpSpPr/>
          <p:nvPr/>
        </p:nvGrpSpPr>
        <p:grpSpPr>
          <a:xfrm>
            <a:off x="6660875" y="4471409"/>
            <a:ext cx="5173317" cy="1569660"/>
            <a:chOff x="6660875" y="4471409"/>
            <a:chExt cx="5173317" cy="156966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59B293D-1764-4843-8A74-36EAD02B76F7}"/>
                </a:ext>
              </a:extLst>
            </p:cNvPr>
            <p:cNvGrpSpPr/>
            <p:nvPr/>
          </p:nvGrpSpPr>
          <p:grpSpPr>
            <a:xfrm>
              <a:off x="6660875" y="4536471"/>
              <a:ext cx="306494" cy="369332"/>
              <a:chOff x="7031063" y="1754916"/>
              <a:chExt cx="306494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DBC537D-9564-BF47-9D69-A6797C5A879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EE9BC70-3513-0449-BA20-F87211E08FEA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34EC0B-159E-7C45-997C-DA44C1D21C8F}"/>
                </a:ext>
              </a:extLst>
            </p:cNvPr>
            <p:cNvSpPr txBox="1"/>
            <p:nvPr/>
          </p:nvSpPr>
          <p:spPr>
            <a:xfrm>
              <a:off x="7005431" y="4471409"/>
              <a:ext cx="48287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mobile, BS determine keys for encrypting data, control frames over 4G wireless channel</a:t>
              </a:r>
            </a:p>
            <a:p>
              <a:pPr marL="342900" indent="-277813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AES can be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2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17860-E357-3C44-B911-25998BEE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1482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4G</a:t>
            </a:r>
            <a:r>
              <a:rPr lang="en-US" dirty="0"/>
              <a:t>: MME in visited network makes authentication decision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home network provides authentication decision</a:t>
            </a:r>
          </a:p>
          <a:p>
            <a:pPr lvl="1"/>
            <a:r>
              <a:rPr lang="en-US" dirty="0"/>
              <a:t>visited MME plays “middleman” role but can still reject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encryption: from 4G to 5G</a:t>
            </a:r>
          </a:p>
        </p:txBody>
      </p:sp>
      <p:sp>
        <p:nvSpPr>
          <p:cNvPr id="133" name="Content Placeholder 3">
            <a:extLst>
              <a:ext uri="{FF2B5EF4-FFF2-40B4-BE49-F238E27FC236}">
                <a16:creationId xmlns:a16="http://schemas.microsoft.com/office/drawing/2014/main" id="{8BA62E15-9067-CC4E-9809-836EE009AFCE}"/>
              </a:ext>
            </a:extLst>
          </p:cNvPr>
          <p:cNvSpPr txBox="1">
            <a:spLocks/>
          </p:cNvSpPr>
          <p:nvPr/>
        </p:nvSpPr>
        <p:spPr>
          <a:xfrm>
            <a:off x="818322" y="3506446"/>
            <a:ext cx="10515600" cy="11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4G: </a:t>
            </a:r>
            <a:r>
              <a:rPr lang="en-US" dirty="0"/>
              <a:t>uses shared-in-advance keys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keys not shared in advance for IoT</a:t>
            </a:r>
          </a:p>
        </p:txBody>
      </p:sp>
      <p:sp>
        <p:nvSpPr>
          <p:cNvPr id="134" name="Content Placeholder 3">
            <a:extLst>
              <a:ext uri="{FF2B5EF4-FFF2-40B4-BE49-F238E27FC236}">
                <a16:creationId xmlns:a16="http://schemas.microsoft.com/office/drawing/2014/main" id="{4D6D34A0-8735-4B40-846F-7F7B1606D4F7}"/>
              </a:ext>
            </a:extLst>
          </p:cNvPr>
          <p:cNvSpPr txBox="1">
            <a:spLocks/>
          </p:cNvSpPr>
          <p:nvPr/>
        </p:nvSpPr>
        <p:spPr>
          <a:xfrm>
            <a:off x="851452" y="4811785"/>
            <a:ext cx="10515600" cy="11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4G: </a:t>
            </a:r>
            <a:r>
              <a:rPr lang="en-US" dirty="0"/>
              <a:t>device IMSI transmitted in cleartext to BS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public key crypto used to encrypt IMSI</a:t>
            </a:r>
          </a:p>
        </p:txBody>
      </p:sp>
    </p:spTree>
    <p:extLst>
      <p:ext uri="{BB962C8B-B14F-4D97-AF65-F5344CB8AC3E}">
        <p14:creationId xmlns:p14="http://schemas.microsoft.com/office/powerpoint/2010/main" val="21111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31100</TotalTime>
  <Words>9198</Words>
  <Application>Microsoft Office PowerPoint</Application>
  <PresentationFormat>宽屏</PresentationFormat>
  <Paragraphs>2082</Paragraphs>
  <Slides>113</Slides>
  <Notes>113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23" baseType="lpstr">
      <vt:lpstr>Arial Unicode MS</vt:lpstr>
      <vt:lpstr>ＭＳ Ｐゴシック</vt:lpstr>
      <vt:lpstr>ZapfDingbats</vt:lpstr>
      <vt:lpstr>Arial</vt:lpstr>
      <vt:lpstr>Calibri</vt:lpstr>
      <vt:lpstr>Calibri Light</vt:lpstr>
      <vt:lpstr>Courier New</vt:lpstr>
      <vt:lpstr>Gill Sans MT</vt:lpstr>
      <vt:lpstr>Wingdings</vt:lpstr>
      <vt:lpstr>Office Theme</vt:lpstr>
      <vt:lpstr>PowerPoint 演示文稿</vt:lpstr>
      <vt:lpstr>Security: overview</vt:lpstr>
      <vt:lpstr>Chapter 8 outline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Chapter 8 outline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演示文稿</vt:lpstr>
      <vt:lpstr>Why is RSA secure?</vt:lpstr>
      <vt:lpstr>RSA in practice: session keys</vt:lpstr>
      <vt:lpstr>Chapter 8 outline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Chapter 8 outline</vt:lpstr>
      <vt:lpstr>Digital signatures </vt:lpstr>
      <vt:lpstr>Digital signatures </vt:lpstr>
      <vt:lpstr>Message digests</vt:lpstr>
      <vt:lpstr>Internet checksum: poor crypto hash function</vt:lpstr>
      <vt:lpstr>Digital signature = signed message digest</vt:lpstr>
      <vt:lpstr>Hash function algorithms</vt:lpstr>
      <vt:lpstr>Authentication: ap5.0 – let’s fix it!!</vt:lpstr>
      <vt:lpstr>Need for certified public keys</vt:lpstr>
      <vt:lpstr>Public key Certification Authorities (CA)</vt:lpstr>
      <vt:lpstr>Public key Certification Authorities (CA)</vt:lpstr>
      <vt:lpstr>Chapter 8 outline</vt:lpstr>
      <vt:lpstr>Secure e-mail: confidentiality </vt:lpstr>
      <vt:lpstr>Secure e-mail: confidentiality (more) </vt:lpstr>
      <vt:lpstr>Secure e-mail: integrity, authentication</vt:lpstr>
      <vt:lpstr>Secure e-mail: integrity, authentication</vt:lpstr>
      <vt:lpstr>Chapter 8 outline</vt:lpstr>
      <vt:lpstr>Transport-layer security (TLS)</vt:lpstr>
      <vt:lpstr>Transport-layer security (TLS)</vt:lpstr>
      <vt:lpstr>Transport-layer security: what’s needed?</vt:lpstr>
      <vt:lpstr>t-tls: initial handshake</vt:lpstr>
      <vt:lpstr>t-tls: cryptographic keys</vt:lpstr>
      <vt:lpstr>t-tls: encrypting data</vt:lpstr>
      <vt:lpstr>t-tls: encrypting data (more)</vt:lpstr>
      <vt:lpstr>t-tls: connection close</vt:lpstr>
      <vt:lpstr>Transport-layer security (TLS)</vt:lpstr>
      <vt:lpstr>TLS: 1.3 cipher suite</vt:lpstr>
      <vt:lpstr>TLS 1.3 handshake: 1 RTT</vt:lpstr>
      <vt:lpstr>TLS 1.3 handshake: 0 RTT</vt:lpstr>
      <vt:lpstr>Chapter 8 outline</vt:lpstr>
      <vt:lpstr>IP Sec</vt:lpstr>
      <vt:lpstr>Two IPsec protocols</vt:lpstr>
      <vt:lpstr>Security associations (SAs) </vt:lpstr>
      <vt:lpstr>IPsec datagram</vt:lpstr>
      <vt:lpstr>ESP tunnel mode: actions</vt:lpstr>
      <vt:lpstr>IPsec sequence numbers</vt:lpstr>
      <vt:lpstr>Security Policy Database (SPD)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8 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8 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8 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宇涵 王</cp:lastModifiedBy>
  <cp:revision>1075</cp:revision>
  <dcterms:created xsi:type="dcterms:W3CDTF">2020-01-18T07:24:59Z</dcterms:created>
  <dcterms:modified xsi:type="dcterms:W3CDTF">2024-06-17T07:57:24Z</dcterms:modified>
</cp:coreProperties>
</file>