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notesSlides/notesSlide18.xml" ContentType="application/vnd.openxmlformats-officedocument.presentationml.notesSlide+xml"/>
  <Override PartName="/ppt/tags/tag45.xml" ContentType="application/vnd.openxmlformats-officedocument.presentationml.tags+xml"/>
  <Override PartName="/ppt/notesSlides/notesSlide19.xml" ContentType="application/vnd.openxmlformats-officedocument.presentationml.notesSlide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notesSlides/notesSlide23.xml" ContentType="application/vnd.openxmlformats-officedocument.presentationml.notesSlide+xml"/>
  <Override PartName="/ppt/tags/tag50.xml" ContentType="application/vnd.openxmlformats-officedocument.presentationml.tags+xml"/>
  <Override PartName="/ppt/notesSlides/notesSlide24.xml" ContentType="application/vnd.openxmlformats-officedocument.presentationml.notesSlide+xml"/>
  <Override PartName="/ppt/tags/tag51.xml" ContentType="application/vnd.openxmlformats-officedocument.presentationml.tags+xml"/>
  <Override PartName="/ppt/notesSlides/notesSlide25.xml" ContentType="application/vnd.openxmlformats-officedocument.presentationml.notesSlide+xml"/>
  <Override PartName="/ppt/tags/tag52.xml" ContentType="application/vnd.openxmlformats-officedocument.presentationml.tags+xml"/>
  <Override PartName="/ppt/notesSlides/notesSlide26.xml" ContentType="application/vnd.openxmlformats-officedocument.presentationml.notesSlide+xml"/>
  <Override PartName="/ppt/tags/tag53.xml" ContentType="application/vnd.openxmlformats-officedocument.presentationml.tags+xml"/>
  <Override PartName="/ppt/notesSlides/notesSlide27.xml" ContentType="application/vnd.openxmlformats-officedocument.presentationml.notesSlide+xml"/>
  <Override PartName="/ppt/tags/tag54.xml" ContentType="application/vnd.openxmlformats-officedocument.presentationml.tags+xml"/>
  <Override PartName="/ppt/notesSlides/notesSlide28.xml" ContentType="application/vnd.openxmlformats-officedocument.presentationml.notesSlide+xml"/>
  <Override PartName="/ppt/tags/tag55.xml" ContentType="application/vnd.openxmlformats-officedocument.presentationml.tags+xml"/>
  <Override PartName="/ppt/notesSlides/notesSlide2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0.xml" ContentType="application/vnd.openxmlformats-officedocument.presentationml.notesSlide+xml"/>
  <Override PartName="/ppt/tags/tag58.xml" ContentType="application/vnd.openxmlformats-officedocument.presentationml.tags+xml"/>
  <Override PartName="/ppt/notesSlides/notesSlide31.xml" ContentType="application/vnd.openxmlformats-officedocument.presentationml.notesSlide+xml"/>
  <Override PartName="/ppt/tags/tag59.xml" ContentType="application/vnd.openxmlformats-officedocument.presentationml.tags+xml"/>
  <Override PartName="/ppt/notesSlides/notesSlide32.xml" ContentType="application/vnd.openxmlformats-officedocument.presentationml.notesSlide+xml"/>
  <Override PartName="/ppt/tags/tag60.xml" ContentType="application/vnd.openxmlformats-officedocument.presentationml.tags+xml"/>
  <Override PartName="/ppt/notesSlides/notesSlide33.xml" ContentType="application/vnd.openxmlformats-officedocument.presentationml.notesSlide+xml"/>
  <Override PartName="/ppt/tags/tag61.xml" ContentType="application/vnd.openxmlformats-officedocument.presentationml.tags+xml"/>
  <Override PartName="/ppt/notesSlides/notesSlide34.xml" ContentType="application/vnd.openxmlformats-officedocument.presentationml.notesSlide+xml"/>
  <Override PartName="/ppt/tags/tag62.xml" ContentType="application/vnd.openxmlformats-officedocument.presentationml.tags+xml"/>
  <Override PartName="/ppt/notesSlides/notesSlide35.xml" ContentType="application/vnd.openxmlformats-officedocument.presentationml.notesSlide+xml"/>
  <Override PartName="/ppt/tags/tag63.xml" ContentType="application/vnd.openxmlformats-officedocument.presentationml.tags+xml"/>
  <Override PartName="/ppt/notesSlides/notesSlide36.xml" ContentType="application/vnd.openxmlformats-officedocument.presentationml.notesSlide+xml"/>
  <Override PartName="/ppt/tags/tag64.xml" ContentType="application/vnd.openxmlformats-officedocument.presentationml.tags+xml"/>
  <Override PartName="/ppt/notesSlides/notesSlide37.xml" ContentType="application/vnd.openxmlformats-officedocument.presentationml.notesSlide+xml"/>
  <Override PartName="/ppt/tags/tag65.xml" ContentType="application/vnd.openxmlformats-officedocument.presentationml.tags+xml"/>
  <Override PartName="/ppt/notesSlides/notesSlide38.xml" ContentType="application/vnd.openxmlformats-officedocument.presentationml.notesSlide+xml"/>
  <Override PartName="/ppt/tags/tag66.xml" ContentType="application/vnd.openxmlformats-officedocument.presentationml.tags+xml"/>
  <Override PartName="/ppt/notesSlides/notesSlide39.xml" ContentType="application/vnd.openxmlformats-officedocument.presentationml.notesSlide+xml"/>
  <Override PartName="/ppt/tags/tag67.xml" ContentType="application/vnd.openxmlformats-officedocument.presentationml.tags+xml"/>
  <Override PartName="/ppt/notesSlides/notesSlide4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1.xml" ContentType="application/vnd.openxmlformats-officedocument.presentationml.notesSlide+xml"/>
  <Override PartName="/ppt/tags/tag70.xml" ContentType="application/vnd.openxmlformats-officedocument.presentationml.tags+xml"/>
  <Override PartName="/ppt/notesSlides/notesSlide4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3.xml" ContentType="application/vnd.openxmlformats-officedocument.presentationml.notesSlide+xml"/>
  <Override PartName="/ppt/tags/tag74.xml" ContentType="application/vnd.openxmlformats-officedocument.presentationml.tags+xml"/>
  <Override PartName="/ppt/notesSlides/notesSlide44.xml" ContentType="application/vnd.openxmlformats-officedocument.presentationml.notesSlide+xml"/>
  <Override PartName="/ppt/tags/tag75.xml" ContentType="application/vnd.openxmlformats-officedocument.presentationml.tags+xml"/>
  <Override PartName="/ppt/notesSlides/notesSlide45.xml" ContentType="application/vnd.openxmlformats-officedocument.presentationml.notesSlide+xml"/>
  <Override PartName="/ppt/tags/tag76.xml" ContentType="application/vnd.openxmlformats-officedocument.presentationml.tags+xml"/>
  <Override PartName="/ppt/notesSlides/notesSlide46.xml" ContentType="application/vnd.openxmlformats-officedocument.presentationml.notesSlide+xml"/>
  <Override PartName="/ppt/tags/tag77.xml" ContentType="application/vnd.openxmlformats-officedocument.presentationml.tags+xml"/>
  <Override PartName="/ppt/notesSlides/notesSlide47.xml" ContentType="application/vnd.openxmlformats-officedocument.presentationml.notesSlide+xml"/>
  <Override PartName="/ppt/tags/tag78.xml" ContentType="application/vnd.openxmlformats-officedocument.presentationml.tags+xml"/>
  <Override PartName="/ppt/notesSlides/notesSlide48.xml" ContentType="application/vnd.openxmlformats-officedocument.presentationml.notesSlide+xml"/>
  <Override PartName="/ppt/tags/tag79.xml" ContentType="application/vnd.openxmlformats-officedocument.presentationml.tags+xml"/>
  <Override PartName="/ppt/notesSlides/notesSlide49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0.xml" ContentType="application/vnd.openxmlformats-officedocument.presentationml.notesSlide+xml"/>
  <Override PartName="/ppt/tags/tag85.xml" ContentType="application/vnd.openxmlformats-officedocument.presentationml.tags+xml"/>
  <Override PartName="/ppt/notesSlides/notesSlide51.xml" ContentType="application/vnd.openxmlformats-officedocument.presentationml.notesSlide+xml"/>
  <Override PartName="/ppt/tags/tag86.xml" ContentType="application/vnd.openxmlformats-officedocument.presentationml.tags+xml"/>
  <Override PartName="/ppt/notesSlides/notesSlide52.xml" ContentType="application/vnd.openxmlformats-officedocument.presentationml.notesSlide+xml"/>
  <Override PartName="/ppt/tags/tag87.xml" ContentType="application/vnd.openxmlformats-officedocument.presentationml.tags+xml"/>
  <Override PartName="/ppt/notesSlides/notesSlide5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4.xml" ContentType="application/vnd.openxmlformats-officedocument.presentationml.notesSlide+xml"/>
  <Override PartName="/ppt/tags/tag91.xml" ContentType="application/vnd.openxmlformats-officedocument.presentationml.tags+xml"/>
  <Override PartName="/ppt/notesSlides/notesSlide55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5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5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60.xml" ContentType="application/vnd.openxmlformats-officedocument.presentationml.notesSlide+xml"/>
  <Override PartName="/ppt/tags/tag102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0" r:id="rId4"/>
    <p:sldId id="279" r:id="rId5"/>
    <p:sldId id="262" r:id="rId6"/>
    <p:sldId id="280" r:id="rId7"/>
    <p:sldId id="281" r:id="rId8"/>
    <p:sldId id="403" r:id="rId9"/>
    <p:sldId id="288" r:id="rId10"/>
    <p:sldId id="271" r:id="rId11"/>
    <p:sldId id="282" r:id="rId12"/>
    <p:sldId id="289" r:id="rId13"/>
    <p:sldId id="290" r:id="rId14"/>
    <p:sldId id="284" r:id="rId15"/>
    <p:sldId id="283" r:id="rId16"/>
    <p:sldId id="285" r:id="rId17"/>
    <p:sldId id="292" r:id="rId18"/>
    <p:sldId id="286" r:id="rId19"/>
    <p:sldId id="307" r:id="rId20"/>
    <p:sldId id="308" r:id="rId21"/>
    <p:sldId id="309" r:id="rId22"/>
    <p:sldId id="310" r:id="rId23"/>
    <p:sldId id="311" r:id="rId24"/>
    <p:sldId id="312" r:id="rId25"/>
    <p:sldId id="346" r:id="rId26"/>
    <p:sldId id="347" r:id="rId27"/>
    <p:sldId id="348" r:id="rId28"/>
    <p:sldId id="349" r:id="rId29"/>
    <p:sldId id="321" r:id="rId30"/>
    <p:sldId id="322" r:id="rId31"/>
    <p:sldId id="323" r:id="rId32"/>
    <p:sldId id="324" r:id="rId33"/>
    <p:sldId id="466" r:id="rId34"/>
    <p:sldId id="325" r:id="rId35"/>
    <p:sldId id="379" r:id="rId36"/>
    <p:sldId id="380" r:id="rId37"/>
    <p:sldId id="381" r:id="rId38"/>
    <p:sldId id="382" r:id="rId39"/>
    <p:sldId id="383" r:id="rId40"/>
    <p:sldId id="385" r:id="rId41"/>
    <p:sldId id="386" r:id="rId42"/>
    <p:sldId id="384" r:id="rId43"/>
    <p:sldId id="328" r:id="rId44"/>
    <p:sldId id="278" r:id="rId45"/>
    <p:sldId id="494" r:id="rId46"/>
    <p:sldId id="495" r:id="rId47"/>
    <p:sldId id="326" r:id="rId48"/>
    <p:sldId id="332" r:id="rId49"/>
    <p:sldId id="333" r:id="rId50"/>
    <p:sldId id="334" r:id="rId51"/>
    <p:sldId id="335" r:id="rId52"/>
    <p:sldId id="455" r:id="rId53"/>
    <p:sldId id="336" r:id="rId54"/>
    <p:sldId id="337" r:id="rId55"/>
    <p:sldId id="327" r:id="rId56"/>
    <p:sldId id="338" r:id="rId57"/>
    <p:sldId id="341" r:id="rId58"/>
    <p:sldId id="404" r:id="rId59"/>
    <p:sldId id="405" r:id="rId60"/>
    <p:sldId id="339" r:id="rId61"/>
    <p:sldId id="340" r:id="rId62"/>
    <p:sldId id="342" r:id="rId63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下面我们给出一些通用记号。</a:t>
            </a:r>
          </a:p>
          <a:p>
            <a:r>
              <a:rPr lang="zh-CN" altLang="en-US" dirty="0"/>
              <a:t>第一个是任取符号，表示对于任何集合</a:t>
            </a:r>
            <a:r>
              <a:rPr lang="en-US" altLang="zh-CN" dirty="0"/>
              <a:t>A</a:t>
            </a:r>
            <a:r>
              <a:rPr lang="zh-CN" altLang="en-US" dirty="0"/>
              <a:t>中的元素</a:t>
            </a:r>
            <a:r>
              <a:rPr lang="en-US" altLang="zh-CN" dirty="0"/>
              <a:t>x</a:t>
            </a:r>
          </a:p>
          <a:p>
            <a:r>
              <a:rPr lang="zh-CN" altLang="en-US" dirty="0">
                <a:sym typeface="+mn-ea"/>
              </a:rPr>
              <a:t>第二个是存在符号，表示存在集合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中的元素</a:t>
            </a:r>
            <a:r>
              <a:rPr lang="en-US" altLang="zh-CN" dirty="0">
                <a:sym typeface="+mn-ea"/>
              </a:rPr>
              <a:t>x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第三个是存在唯一符号，表示存在唯一集合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中的元素</a:t>
            </a:r>
            <a:r>
              <a:rPr lang="en-US" altLang="zh-CN" dirty="0">
                <a:sym typeface="+mn-ea"/>
              </a:rPr>
              <a:t>x</a:t>
            </a:r>
            <a:endParaRPr lang="en-US" altLang="zh-CN" dirty="0"/>
          </a:p>
          <a:p>
            <a:endParaRPr lang="en-US" altLang="zh-CN" dirty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设P，Q为两个论断，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⇒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”表示“如果P则Q”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 </a:t>
            </a:r>
            <a:r>
              <a:rPr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”表示“P当且仅当Q”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第二部分我们来学习子集和幂集的概念。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首先，我们给出子集的定义，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设A，B为两个集合，如果A的元素均是B的元素，</a:t>
            </a:r>
          </a:p>
          <a:p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则称A为B的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A包含于B（B包含A）</a:t>
            </a:r>
          </a:p>
          <a:p>
            <a:endParaRPr lang="zh-CN" altLang="en-US" dirty="0"/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且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A≠B,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真子集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接下来我们给出集合相等和幂集的定义</a:t>
            </a:r>
          </a:p>
          <a:p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定义２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设A，B是两个集合，如果A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B，B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A，则称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A与B相等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= B</a:t>
            </a:r>
            <a:r>
              <a:rPr 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  A = B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 且 B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 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x∈A，必有x∈B，B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x∈B，必有x∈A </a:t>
            </a:r>
          </a:p>
          <a:p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定义3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幂集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：由集合A的所有子集组成的集合, 称为集合A的幂集 (power set), 记作 P(A) 或 2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P(A) = {B| B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A}。A的所有子集作为元素组成的集合成为A的幂集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下面我们来看下包含关系的性质。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集合的包含关系具有反身性、反对称性、传递性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 A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	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反身性/自反性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若A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B且B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则A=B  (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反对称性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 若A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B且B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C, 则A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传递性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对于任意集合Ａ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Ａ． 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与A称为A的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平凡子集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让我们来看两个例子。</a:t>
            </a:r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包含两个元素小</a:t>
            </a:r>
            <a:r>
              <a:rPr lang="en-US" altLang="zh-CN" dirty="0"/>
              <a:t>a</a:t>
            </a:r>
            <a:r>
              <a:rPr lang="zh-CN" altLang="en-US" dirty="0"/>
              <a:t>和小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的幂集包含四个元素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当集合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包含三个元素小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、小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和小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的幂集包含八个元素。</a:t>
            </a:r>
          </a:p>
          <a:p>
            <a:r>
              <a:rPr lang="zh-CN" altLang="en-US" dirty="0">
                <a:sym typeface="+mn-ea"/>
              </a:rPr>
              <a:t>其中包含一个元素的集合有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个元素子集包含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/>
              <a:t>接下来我们给出定理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设Ａ是有限集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|2</a:t>
            </a:r>
            <a:r>
              <a:rPr lang="en-US" altLang="zh-CN" i="1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|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en-US" altLang="zh-CN" i="1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endParaRPr lang="en-US" altLang="zh-CN" baseline="30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第三部分我们来学习下集合的运算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首先我们给出集合并集的定义，集合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A与B的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并集</a:t>
            </a: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A∪B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，包含集合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中的元素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接下来我们来看个例子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A=｛1, 2, 3｝，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B=｛｛1｝，2，3，4｝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	A∪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=A；A∪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｛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｝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=｛1，2，3，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A∪B=｛｛1｝，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2，3，4｝</a:t>
            </a:r>
          </a:p>
          <a:p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A与B的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A∩B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表示集合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都包含的元素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A＝｛a，b，c｝，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B＝｛｛a｝，b，c，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｝，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 A∩B＝｛b，c｝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定义３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设A，B是两个集合，如果A∩B＝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，则称A与B是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分离的或不交的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设A是一个集合族，如果A的元素是两两分离的，则称A为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分离族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德国数学家G.Cantor在1874-1897年发表的一系列论文奠定了集合论的基础，</a:t>
            </a:r>
          </a:p>
          <a:p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从那以后，集合论的概念和结果被广泛地应用于数学的各个学科，使数学科学受到了深刻的影响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接下来我们来看下集合并、交、差、补运算的一些性质</a:t>
            </a:r>
          </a:p>
          <a:p>
            <a:r>
              <a:rPr lang="zh-CN" altLang="en-US" dirty="0"/>
              <a:t>第一个是幂等律，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下面我们给出集合对称差的定义。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定义８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为两个集合，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对称差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定义如下，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表示属于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或属于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但是不同时属于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在康托尔建立的集合论基础上，策梅洛和弗兰克尔进一步提出了公理集合论，</a:t>
            </a:r>
          </a:p>
          <a:p>
            <a:r>
              <a:rPr lang="zh-CN" altLang="en-US" dirty="0"/>
              <a:t>更进一步，斯克伦提出了</a:t>
            </a:r>
            <a:r>
              <a:rPr lang="en-US" altLang="zh-CN" dirty="0"/>
              <a:t>ZFS</a:t>
            </a:r>
            <a:r>
              <a:rPr lang="zh-CN" altLang="en-US" dirty="0"/>
              <a:t>公理集合论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下面我们来看定理</a:t>
            </a:r>
            <a:r>
              <a:rPr lang="en-US" altLang="zh-CN" dirty="0"/>
              <a:t>4</a:t>
            </a:r>
            <a:r>
              <a:rPr lang="zh-CN" altLang="en-US" dirty="0"/>
              <a:t>，表示对称差性质。</a:t>
            </a:r>
          </a:p>
          <a:p>
            <a:pPr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是三个集合，</a:t>
            </a:r>
          </a:p>
          <a:p>
            <a:pPr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第一，相同集合的对称差为空集。</a:t>
            </a:r>
          </a:p>
          <a:p>
            <a:pPr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第二，对称差满足交换律</a:t>
            </a:r>
          </a:p>
          <a:p>
            <a:pPr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第三，对称差满足结合律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下面我们开始集合论的学习，首先我们给出集合的概念。</a:t>
            </a:r>
          </a:p>
          <a:p>
            <a:endParaRPr lang="zh-CN" altLang="en-US" dirty="0"/>
          </a:p>
          <a:p>
            <a:r>
              <a:rPr lang="zh-CN" altLang="en-US" dirty="0"/>
              <a:t>集合概念：一组明确的、互不相同的事物组成的整体。组成集合的各个事物（个体）称为该集合的元素。</a:t>
            </a:r>
          </a:p>
          <a:p>
            <a:r>
              <a:rPr lang="zh-CN" altLang="en-US" dirty="0"/>
              <a:t>需要注意的事，组成集合的元素需要明确且互不相同。</a:t>
            </a:r>
          </a:p>
          <a:p>
            <a:endParaRPr lang="zh-CN" altLang="en-US" dirty="0"/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当事物是集合A的元素时，称元素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属于集合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a∈A 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当事物不是集合A的元素时，称元素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不属于集合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endParaRPr 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空集表示不包含任何元素的集合。记为。全集通常记为</a:t>
            </a:r>
            <a:r>
              <a:rPr lang="en-US" altLang="zh-CN" dirty="0"/>
              <a:t>U</a:t>
            </a:r>
          </a:p>
          <a:p>
            <a:endParaRPr lang="en-US" altLang="zh-CN" dirty="0"/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集合中元素的个数称为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基数(cardinality)或势(potential)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用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|A|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或#A表示。</a:t>
            </a: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基数是有限数的集合称为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有限集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 否则称为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无限集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下面我们来看几个例子。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下面我们给出常见的集合表示方法。</a:t>
            </a:r>
          </a:p>
          <a:p>
            <a:endParaRPr lang="zh-CN" altLang="en-US" dirty="0"/>
          </a:p>
          <a:p>
            <a:r>
              <a:rPr lang="zh-CN" altLang="en-US" dirty="0"/>
              <a:t>第一种是全部列举法，该方法列出集合包含所有的元素。</a:t>
            </a:r>
          </a:p>
          <a:p>
            <a:r>
              <a:rPr lang="zh-CN" altLang="en-US" dirty="0">
                <a:sym typeface="+mn-ea"/>
              </a:rPr>
              <a:t>第二种是部分列举法，列举出具有规律的部分元素，通过部分列举可以推出全部元素。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第一种是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概括法</a:t>
            </a:r>
            <a:r>
              <a:rPr lang="zh-CN" altLang="en-US" dirty="0">
                <a:sym typeface="+mn-ea"/>
              </a:rPr>
              <a:t>，也称为属性法，该方法列出集合元素所具备的性质。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此外还有文氏图，巴斯克范式和递归定义法等表示方法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如图所示，文氏图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下面我们给出集合族的概念，一个集合，如果其每个元素均为集合，则称之为集合族</a:t>
            </a:r>
          </a:p>
          <a:p>
            <a:endParaRPr lang="zh-CN" altLang="en-US" dirty="0"/>
          </a:p>
          <a:p>
            <a:r>
              <a:rPr lang="zh-CN" altLang="en-US" dirty="0"/>
              <a:t>来看几个集合族的例子。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这是常用集合符号，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表示自然数，</a:t>
            </a:r>
            <a:r>
              <a:rPr lang="en-US" altLang="zh-CN" dirty="0"/>
              <a:t>Z</a:t>
            </a:r>
            <a:r>
              <a:rPr lang="zh-CN" altLang="en-US" dirty="0"/>
              <a:t>表示整数，</a:t>
            </a:r>
          </a:p>
          <a:p>
            <a:r>
              <a:rPr lang="en-US" altLang="zh-CN" dirty="0"/>
              <a:t>N+</a:t>
            </a:r>
            <a:r>
              <a:rPr lang="zh-CN" altLang="en-US" dirty="0"/>
              <a:t>或</a:t>
            </a:r>
            <a:r>
              <a:rPr lang="en-US" altLang="zh-CN" dirty="0"/>
              <a:t>Z+</a:t>
            </a:r>
            <a:r>
              <a:rPr lang="zh-CN" altLang="en-US" dirty="0"/>
              <a:t>表示正整数集</a:t>
            </a:r>
          </a:p>
          <a:p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有理数集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b="1" baseline="300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正有理数集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实数集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b="1" baseline="300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正实数集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" Target="slide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" Target="slide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" Target="slide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notesSlide" Target="../notesSlides/notesSlide3.xml"/><Relationship Id="rId3" Type="http://schemas.openxmlformats.org/officeDocument/2006/relationships/tags" Target="../tags/tag11.xml"/><Relationship Id="rId21" Type="http://schemas.openxmlformats.org/officeDocument/2006/relationships/image" Target="../media/image5.jpe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image" Target="../media/image4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image" Target="../media/image7.jpeg"/><Relationship Id="rId10" Type="http://schemas.openxmlformats.org/officeDocument/2006/relationships/tags" Target="../tags/tag18.xml"/><Relationship Id="rId19" Type="http://schemas.openxmlformats.org/officeDocument/2006/relationships/image" Target="../media/image3.jpe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" Target="slide1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4.wmf"/><Relationship Id="rId3" Type="http://schemas.openxmlformats.org/officeDocument/2006/relationships/tags" Target="../tags/tag82.xml"/><Relationship Id="rId7" Type="http://schemas.openxmlformats.org/officeDocument/2006/relationships/notesSlide" Target="../notesSlides/notesSlide50.xml"/><Relationship Id="rId12" Type="http://schemas.openxmlformats.org/officeDocument/2006/relationships/oleObject" Target="../embeddings/oleObject3.bin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3.wmf"/><Relationship Id="rId5" Type="http://schemas.openxmlformats.org/officeDocument/2006/relationships/tags" Target="../tags/tag84.xml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2.bin"/><Relationship Id="rId4" Type="http://schemas.openxmlformats.org/officeDocument/2006/relationships/tags" Target="../tags/tag83.xml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" Target="slide1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集合论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常用集合符号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：所有自然数（包括０）组成的集合（自然数集），N = {0,1,2,3….}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：所有整数所组成的集合（整数集），Z = {…,-3,-2,-1,0,1,2,3,…}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b="1" baseline="300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或Z</a:t>
            </a:r>
            <a:r>
              <a:rPr sz="2800" b="1" baseline="300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：所有正整数所组成的集合（正整数集），Z⁺ = {1,2,3,…..}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：所有有理数所组成的集合（有理数集）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sz="2800" b="1" baseline="300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：所有正有理数组成的集合（正有理数集）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：所有实数组成的集合（实数集）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b="1" baseline="30000" dirty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：所有正实数组成的集合（正实数集）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通用记号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∀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x∈A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”表示“任取x∈A”或“对于任意x∈A”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∃x∈A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”表示“存在x∈A”，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∃|x∈A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”表示“存在唯一x∈A”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设P，Q为两个论断，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⇒</a:t>
            </a:r>
            <a:r>
              <a:rPr 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”表示“如果P则Q”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sz="28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sz="28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 </a:t>
            </a:r>
            <a:r>
              <a:rPr sz="2800" b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”表示“P当且仅当Q”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94155" y="608297"/>
            <a:ext cx="4649536" cy="532190"/>
            <a:chOff x="5689600" y="1501170"/>
            <a:chExt cx="4649536" cy="532190"/>
          </a:xfrm>
        </p:grpSpPr>
        <p:sp>
          <p:nvSpPr>
            <p:cNvPr id="32" name="平行四边形 31"/>
            <p:cNvSpPr/>
            <p:nvPr/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72249" y="1501170"/>
              <a:ext cx="376688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4155" y="183644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/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/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子集、幂集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794155" y="308168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/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6" action="ppaction://hlinksldjump"/>
              </p:cNvPr>
              <p:cNvSpPr txBox="1"/>
              <p:nvPr/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集合的运算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94155" y="5555642"/>
            <a:ext cx="5066271" cy="535940"/>
            <a:chOff x="5689600" y="4580720"/>
            <a:chExt cx="4893702" cy="535970"/>
          </a:xfrm>
        </p:grpSpPr>
        <p:sp>
          <p:nvSpPr>
            <p:cNvPr id="41" name="平行四边形 40"/>
            <p:cNvSpPr/>
            <p:nvPr/>
          </p:nvSpPr>
          <p:spPr>
            <a:xfrm>
              <a:off x="6375400" y="4903789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689600" y="4580720"/>
              <a:ext cx="4893702" cy="521999"/>
              <a:chOff x="5143500" y="2273300"/>
              <a:chExt cx="4893702" cy="521999"/>
            </a:xfrm>
          </p:grpSpPr>
          <p:sp>
            <p:nvSpPr>
              <p:cNvPr id="43" name="平行四边形 4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44" name="文本框 43">
                <a:hlinkClick r:id="" action="ppaction://noaction"/>
              </p:cNvPr>
              <p:cNvSpPr txBox="1"/>
              <p:nvPr/>
            </p:nvSpPr>
            <p:spPr>
              <a:xfrm>
                <a:off x="6026149" y="2273300"/>
                <a:ext cx="4011053" cy="52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多重集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794155" y="431866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6" action="ppaction://hlinksldjump"/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有序ｎ元组与笛卡尔积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定义１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设A，B为两个集合，如果A的元素均是B的元素，则称A为B的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或称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A包含于B（B包含A）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，记为</a:t>
            </a: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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 A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x∈A，必有x∈B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且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A≠B,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真子集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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⊈B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表示A不是B的子集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383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集合相等与幂集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614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定义２</a:t>
            </a:r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设A，B是两个集合，如果A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B，B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A，则称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A与B相等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= B</a:t>
            </a:r>
            <a:r>
              <a:rPr 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  A = B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 且 B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 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x∈A，必有x∈B，B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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x∈B，必有x∈A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定义3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幂集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：由集合A的所有子集组成的集合, 称为集合A的幂集 (power set), 记作 P(A) 或 2</a:t>
            </a:r>
            <a:r>
              <a:rPr lang="en-US" altLang="zh-CN" sz="28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  P(A) = {B| B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A}。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A的所有子集作为元素组成的集合成为A的幂集 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383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集合的包含关系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集合的包含关系具有反身性、反对称性、传递性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 A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	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反身性/自反性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若A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B且B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则A=B  (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反对称性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 若A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B且B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C, 则A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传递性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对于任意集合Ａ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Ａ． 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与A称为A的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平凡子集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幂集例子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例子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 = {a,b} 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P(A) = {ø, {a},{b},{a,b}}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求出集合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 = {a,  b,  c}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的所有子集。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|S|=3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 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个元素的子集, 只有一个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个: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1个元素的子集, 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个:  {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a},  {b},  {c}；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个元素的子集, 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个:  {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  b},  {a,  c},  {b,  c}；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个元素的子集, 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个:  {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a,  b,  c} 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共有子集数: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+C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(1+1)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2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8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A={{a,b},c}, </a:t>
            </a: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P(A)={, {{a,b}}, {c}, {{a,b},c} }</a:t>
            </a: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定理１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设Ａ是有限集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|2</a:t>
            </a:r>
            <a:r>
              <a:rPr lang="en-US" altLang="zh-CN" sz="2800" i="1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|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8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en-US" altLang="zh-CN" sz="2800" i="1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endParaRPr lang="en-US" altLang="zh-CN" sz="2800" baseline="30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algn="l">
              <a:lnSpc>
                <a:spcPct val="110000"/>
              </a:lnSpc>
              <a:buFontTx/>
              <a:buNone/>
            </a:pPr>
            <a:endParaRPr lang="zh-CN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SzTx/>
              <a:buFont typeface="Wingdings" panose="05000000000000000000" charset="0"/>
              <a:buChar char="l"/>
            </a:pPr>
            <a:endParaRPr lang="zh-CN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94155" y="608297"/>
            <a:ext cx="4649536" cy="532190"/>
            <a:chOff x="5689600" y="1501170"/>
            <a:chExt cx="4649536" cy="532190"/>
          </a:xfrm>
        </p:grpSpPr>
        <p:sp>
          <p:nvSpPr>
            <p:cNvPr id="32" name="平行四边形 31"/>
            <p:cNvSpPr/>
            <p:nvPr/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72249" y="1501170"/>
              <a:ext cx="376688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4155" y="183644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/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/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子集、幂集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794155" y="308168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/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6" action="ppaction://hlinksldjump"/>
              </p:cNvPr>
              <p:cNvSpPr txBox="1"/>
              <p:nvPr/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集合的运算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94155" y="5555642"/>
            <a:ext cx="5066271" cy="535940"/>
            <a:chOff x="5689600" y="4580720"/>
            <a:chExt cx="4893702" cy="535970"/>
          </a:xfrm>
        </p:grpSpPr>
        <p:sp>
          <p:nvSpPr>
            <p:cNvPr id="41" name="平行四边形 40"/>
            <p:cNvSpPr/>
            <p:nvPr/>
          </p:nvSpPr>
          <p:spPr>
            <a:xfrm>
              <a:off x="6375400" y="4903789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689600" y="4580720"/>
              <a:ext cx="4893702" cy="521999"/>
              <a:chOff x="5143500" y="2273300"/>
              <a:chExt cx="4893702" cy="521999"/>
            </a:xfrm>
          </p:grpSpPr>
          <p:sp>
            <p:nvSpPr>
              <p:cNvPr id="43" name="平行四边形 4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44" name="文本框 43">
                <a:hlinkClick r:id="" action="ppaction://noaction"/>
              </p:cNvPr>
              <p:cNvSpPr txBox="1"/>
              <p:nvPr/>
            </p:nvSpPr>
            <p:spPr>
              <a:xfrm>
                <a:off x="6026149" y="2273300"/>
                <a:ext cx="4011053" cy="52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多重集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794155" y="431866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6" action="ppaction://hlinksldjump"/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有序ｎ元组与笛卡尔积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定义１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A与B的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并集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 =｛ x | x∈A 或 x∈B 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例如，设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A=｛1, 2, 3｝，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B=｛｛1｝，2，3，4｝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	A∪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=A；A∪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｛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｝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=｛1，2，3，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A∪B=｛｛1｝，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2，3，4｝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330" y="2735580"/>
            <a:ext cx="3958590" cy="31756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交集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A与B的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A∩B＝｛x | x∈A，并且x∈B｝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例如，设　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A＝｛a，b，c｝，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B＝｛｛a｝，b，c，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 A∩B＝｛b，c｝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745" y="2668905"/>
            <a:ext cx="4070350" cy="3314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94155" y="608297"/>
            <a:ext cx="4649536" cy="532190"/>
            <a:chOff x="5689600" y="1501170"/>
            <a:chExt cx="4649536" cy="532190"/>
          </a:xfrm>
        </p:grpSpPr>
        <p:sp>
          <p:nvSpPr>
            <p:cNvPr id="32" name="平行四边形 31"/>
            <p:cNvSpPr/>
            <p:nvPr/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72249" y="1501170"/>
              <a:ext cx="376688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4155" y="183644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/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/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子集、幂集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794155" y="308168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/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6" action="ppaction://hlinksldjump"/>
              </p:cNvPr>
              <p:cNvSpPr txBox="1"/>
              <p:nvPr/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集合的运算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94155" y="5555642"/>
            <a:ext cx="5066271" cy="535940"/>
            <a:chOff x="5689600" y="4580720"/>
            <a:chExt cx="4893702" cy="535970"/>
          </a:xfrm>
        </p:grpSpPr>
        <p:sp>
          <p:nvSpPr>
            <p:cNvPr id="41" name="平行四边形 40"/>
            <p:cNvSpPr/>
            <p:nvPr/>
          </p:nvSpPr>
          <p:spPr>
            <a:xfrm>
              <a:off x="6375400" y="4903789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689600" y="4580720"/>
              <a:ext cx="4893702" cy="521999"/>
              <a:chOff x="5143500" y="2273300"/>
              <a:chExt cx="4893702" cy="521999"/>
            </a:xfrm>
          </p:grpSpPr>
          <p:sp>
            <p:nvSpPr>
              <p:cNvPr id="43" name="平行四边形 4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44" name="文本框 43">
                <a:hlinkClick r:id="" action="ppaction://noaction"/>
              </p:cNvPr>
              <p:cNvSpPr txBox="1"/>
              <p:nvPr/>
            </p:nvSpPr>
            <p:spPr>
              <a:xfrm>
                <a:off x="6026149" y="2273300"/>
                <a:ext cx="4011053" cy="52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多重集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794155" y="431866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6" action="ppaction://hlinksldjump"/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有序ｎ元组与笛卡尔积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分离族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定义３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设A，B是两个集合，如果A∩B＝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，则称A与B是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分离的或不交的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设A是一个集合族，如果A的元素是两两分离的，则称A为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分离族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｛1，2｝与｛3，4｝是分离的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｛｛a，b｝，｛d，c｝，｛f｝｝是一个分离族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差集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定义４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设A，B是两个集合，由属于A但不属于B的元素构成的集合称为A与B的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，或称为B在A中的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相对补集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A－B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A－B＝｛x | x∈A，x</a:t>
            </a:r>
            <a:r>
              <a:rPr 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A＝｛a，b，c｝，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B＝｛｛a｝，b，c，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 A - B＝｛a｝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165" y="3159125"/>
            <a:ext cx="4161155" cy="3355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补集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77265"/>
            <a:ext cx="11725275" cy="553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定义５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集合A在全集U中的相对补集U－A称为A的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绝对补集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简称补集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记为 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A’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～A ＝ U－A，或 A’ ＝ U－A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A＝｛a，b，c｝， U={a, b, c,…., z}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B＝｛｛a｝，b，c，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 ～A ＝｛d，e,…,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z｝; ～B ＝｛a，d, e,…, z｝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全集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任意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A，B，有 A－B＝A∩～B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410" y="2200275"/>
            <a:ext cx="2978150" cy="2456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62522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集合并、交、差、补运算性质 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670" y="972185"/>
            <a:ext cx="11212195" cy="5338445"/>
          </a:xfrm>
        </p:spPr>
        <p:txBody>
          <a:bodyPr>
            <a:noAutofit/>
          </a:bodyPr>
          <a:lstStyle/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定理１　设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为全集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的子集，则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（１）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          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幂等律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（２）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B∪A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B∩A        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交换律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（３）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B∪C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 ＝ （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 ∪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A∩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B∩C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 ＝ （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） ∩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B∪C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 （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）∪（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A∪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B∩C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 （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）∩（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     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62522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集合并、交、差、补运算性质 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" y="984885"/>
            <a:ext cx="11580495" cy="5588000"/>
          </a:xfrm>
        </p:spPr>
        <p:txBody>
          <a:bodyPr>
            <a:normAutofit/>
          </a:bodyPr>
          <a:lstStyle/>
          <a:p>
            <a:pPr indent="-81280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）～（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　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           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  Morgan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（６）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吸收律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（７）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A∪U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（８）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A∩U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　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                            (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单位律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（９）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A∪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A∩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　～（～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）＝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                    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反身律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集合恒等证明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" y="984885"/>
            <a:ext cx="11580495" cy="5588000"/>
          </a:xfrm>
        </p:spPr>
        <p:txBody>
          <a:bodyPr>
            <a:normAutofit lnSpcReduction="10000"/>
          </a:bodyPr>
          <a:lstStyle/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证明集合相等的方法之一；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公式推导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kumimoji="1"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(B∩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 = (A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B)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(A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C)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A – (B∩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～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(B∩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</a:t>
            </a:r>
            <a:endParaRPr kumimoji="1" lang="zh-CN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 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～ 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          = (A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～ 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B)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(A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～ 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          = (A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B)</a:t>
            </a:r>
            <a:r>
              <a:rPr kumimoji="1" lang="zh-CN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(A 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kumimoji="1"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C) 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Math1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集合恒等证明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" y="984885"/>
            <a:ext cx="11580495" cy="5588000"/>
          </a:xfrm>
        </p:spPr>
        <p:txBody>
          <a:bodyPr>
            <a:normAutofit/>
          </a:bodyPr>
          <a:lstStyle/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：证明 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C) = (A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B)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(A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</a:t>
            </a:r>
            <a:r>
              <a:rPr lang="en-US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</a:t>
            </a:r>
          </a:p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 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C)  =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C’)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= </a:t>
            </a:r>
            <a:r>
              <a:rPr lang="en-US" altLang="en-US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A</a:t>
            </a:r>
            <a:r>
              <a:rPr lang="en-US" altLang="zh-CN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C’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en-US" sz="28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</a:p>
          <a:p>
            <a:pPr algn="l">
              <a:lnSpc>
                <a:spcPct val="120000"/>
              </a:lnSpc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B) 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(A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 = 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B)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(A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C)’ </a:t>
            </a:r>
          </a:p>
          <a:p>
            <a:pPr algn="l">
              <a:lnSpc>
                <a:spcPct val="120000"/>
              </a:lnSpc>
              <a:buSzTx/>
              <a:buFontTx/>
              <a:buNone/>
            </a:pP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	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=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B)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(A’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C’)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=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A’)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C’)</a:t>
            </a:r>
            <a:endParaRPr lang="zh-CN" altLang="zh-CN" sz="28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Math1" pitchFamily="2" charset="2"/>
            </a:endParaRPr>
          </a:p>
          <a:p>
            <a:pPr algn="l">
              <a:lnSpc>
                <a:spcPct val="120000"/>
              </a:lnSpc>
              <a:buSzTx/>
              <a:buFontTx/>
              <a:buNone/>
            </a:pP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	</a:t>
            </a: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 </a:t>
            </a:r>
            <a:r>
              <a:rPr lang="zh-CN" altLang="en-US" sz="28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= </a:t>
            </a:r>
            <a:r>
              <a:rPr lang="en-US" altLang="en-US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B</a:t>
            </a:r>
            <a:r>
              <a:rPr lang="en-US" altLang="zh-CN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en-US" altLang="en-US" sz="2800" kern="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ath1" pitchFamily="2" charset="2"/>
              </a:rPr>
              <a:t>C’</a:t>
            </a:r>
            <a:endParaRPr lang="zh-CN" altLang="en-US" sz="2800" kern="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Math1" pitchFamily="2" charset="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endParaRPr kumimoji="1" lang="en-US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Math1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集合恒等证明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" y="984885"/>
            <a:ext cx="11580495" cy="5588000"/>
          </a:xfrm>
        </p:spPr>
        <p:txBody>
          <a:bodyPr>
            <a:normAutofit lnSpcReduction="10000"/>
          </a:bodyPr>
          <a:lstStyle/>
          <a:p>
            <a:pPr indent="-8128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证明集合相等的方法之二；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利用集合的基本定义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kern="0" dirty="0"/>
          </a:p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b="1" dirty="0">
              <a:solidFill>
                <a:srgbClr val="18660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当且仅当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P(A)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P(B)</a:t>
            </a: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证明：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充分性: 对任意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{x}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P(A)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{x}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P(B)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必要性: 对任意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(A)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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(B)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P(A)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P(B)；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baseline="30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endParaRPr kumimoji="1" lang="en-US" altLang="zh-CN" sz="2800" baseline="30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Math1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集合恒等证明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10" y="984885"/>
            <a:ext cx="11580495" cy="5588000"/>
          </a:xfrm>
        </p:spPr>
        <p:txBody>
          <a:bodyPr>
            <a:normAutofit/>
          </a:bodyPr>
          <a:lstStyle/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P(A∩B)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P(A)∩P(B)</a:t>
            </a:r>
            <a:endParaRPr lang="zh-CN" altLang="en-US" sz="28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解：对任意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P(A∩B)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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A∩B                  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幂集的定义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 ∧ x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                     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的定义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(A) ∧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(B)      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幂集的定义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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P(A)∩P(B)                      ∩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的定义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charset="0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P(A∩B)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P(A)∩P(B)。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baseline="30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</a:pPr>
            <a:endParaRPr kumimoji="1" lang="en-US" altLang="zh-CN" sz="2800" baseline="30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Math1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6802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对称差 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120" y="1046480"/>
            <a:ext cx="10422255" cy="5518785"/>
          </a:xfrm>
        </p:spPr>
        <p:txBody>
          <a:bodyPr>
            <a:noAutofit/>
          </a:bodyPr>
          <a:lstStyle/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定义８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为两个集合，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对称差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定义如下</a:t>
            </a:r>
          </a:p>
          <a:p>
            <a:pPr algn="ctr" fontAlgn="auto">
              <a:lnSpc>
                <a:spcPct val="150000"/>
              </a:lnSpc>
              <a:buFont typeface="Wingdings" panose="05000000000000000000" charset="0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）∪（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例如，设</a:t>
            </a: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＝｛｛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，｛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＝｛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</a:t>
            </a: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 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＝｛｛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｝，｛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集合论创始人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928370"/>
            <a:ext cx="8721090" cy="5772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德国数学家G.Cantor在1874-1897年发表的一系列论文奠定了集合论的基础，从那以后，集合论的概念和结果被广泛地应用于数学的各个学科，使数学科学受到了深刻的影响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主要贡献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集合论的建立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超穷数理论的建立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康托尔悖论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920" y="1175385"/>
            <a:ext cx="2796540" cy="3270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5946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对称差定理 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974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dirty="0">
                <a:solidFill>
                  <a:schemeClr val="tx1"/>
                </a:solidFill>
              </a:rPr>
              <a:t>定理３</a:t>
            </a:r>
            <a:r>
              <a:rPr lang="zh-CN" altLang="en-US" sz="2800" b="0" dirty="0">
                <a:solidFill>
                  <a:schemeClr val="tx1"/>
                </a:solidFill>
              </a:rPr>
              <a:t>　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为两个集合，则</a:t>
            </a:r>
          </a:p>
          <a:p>
            <a:pPr marL="22860" indent="0" algn="ctr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 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A∩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）∪（～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）＝（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A∪B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）－（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A∩B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证明：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）∪（～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）∪～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∩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）∪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∪～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）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∪～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∩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∪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））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∪～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∩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∪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∩U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A∪B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∩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∪～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=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A∪B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∩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～（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∩ 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A∪B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）－（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5946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对称差定理 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定理４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　设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是三个集合，则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（１）　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（２）　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（３）　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对任意集合</a:t>
            </a:r>
            <a:r>
              <a:rPr lang="en-US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A, B, C,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判别下列命题的正确性? 为什么？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(1)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  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；		         (2)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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};	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 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{{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}}；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 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}}；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 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}}；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(1) N  (2)Y  (3)Y  (4)N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   (6)Y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90932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lnSpc>
                <a:spcPts val="236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) 若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C；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(8)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若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C；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(9)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若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C；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(10)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若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C；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解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: (7)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真。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	 (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)假。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反例: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A={a}, B={b, {a}}, C={d, b, {a}}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但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	 (9)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假。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反例: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A={a},  B={a,  b},  C={a,  {a,  b}}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但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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	 (10)</a:t>
            </a:r>
            <a:r>
              <a:rPr lang="zh-CN" altLang="zh-CN" sz="2800" dirty="0">
                <a:solidFill>
                  <a:schemeClr val="tx1"/>
                </a:solidFill>
                <a:sym typeface="+mn-ea"/>
              </a:rPr>
              <a:t>假。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反例: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A={b},  B={a,  b}, C={a, {a,  b}}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ts val="236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则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B, B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C,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但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C。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22860" indent="0" algn="l" defTabSz="304800">
              <a:lnSpc>
                <a:spcPts val="23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6179" name="Line 3"/>
          <p:cNvSpPr>
            <a:spLocks noChangeShapeType="1"/>
          </p:cNvSpPr>
          <p:nvPr/>
        </p:nvSpPr>
        <p:spPr bwMode="auto">
          <a:xfrm flipH="1">
            <a:off x="5184057" y="3864729"/>
            <a:ext cx="72008" cy="260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5184057" y="5774174"/>
            <a:ext cx="72008" cy="260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05180"/>
            <a:ext cx="11576050" cy="60001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给出下列集合的幂集: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(1)	{{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{1,  a}}}；(2) {0,  1,  {a}}；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(3)  P(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)； 	        (4) P(P(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(1)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= {{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{1,  a}}}, 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 =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{1,  a}}} }。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(2)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= {0,  1,  {a}}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P(B) =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0}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{1},  {{a}},  {0,  1},  </a:t>
            </a: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                    {0,  {a}},  {1,  {a}},  {0,  1,  {a}}}。 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(3)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因为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 =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}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所以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)) =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(4) P(P(P(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))) =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,  {},  {{}},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,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P(A–B)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是否等于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P(A)–P(B)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不一定。 </a:t>
            </a:r>
            <a:endParaRPr lang="zh-CN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 – B)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但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 – P(B))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一般地, 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 – B)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(P(A) – P(B))∪{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x=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(A–B)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且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(P(A)–P(B))∪{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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对任意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 – 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 – B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∧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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(A) ∧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(P(A) – P(B))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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P(A–B) = P(A)–P(B)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设|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A| = 88,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问：</a:t>
            </a:r>
            <a:endParaRPr lang="zh-CN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(1) 可构成多少个子集? 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(2)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其中子集元素为偶数的有多少个?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(3) 有几个子集元素为89个。</a:t>
            </a: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kern="0" dirty="0">
              <a:sym typeface="+mn-ea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 (1)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可构成2</a:t>
            </a:r>
            <a:r>
              <a:rPr lang="zh-CN" altLang="en-US" sz="2800" b="0" kern="0" baseline="30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88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个子集。		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(2) 子集元素为偶数的有2</a:t>
            </a:r>
            <a:r>
              <a:rPr lang="zh-CN" altLang="en-US" sz="2800" b="0" kern="0" baseline="30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en-US" altLang="zh-CN" sz="2800" b="0" kern="0" baseline="30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(3) 0个,  不可能有89个元素的子集。</a:t>
            </a:r>
            <a:endParaRPr lang="zh-CN" altLang="en-US" sz="2800" b="0" dirty="0">
              <a:ln w="11430"/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just" defTabSz="304800">
              <a:lnSpc>
                <a:spcPts val="44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 eaLnBrk="1" hangingPunct="1">
              <a:buFont typeface="Wingdings" panose="05000000000000000000" charset="0"/>
              <a:buChar char="Ø"/>
            </a:pPr>
            <a:r>
              <a:rPr lang="zh-CN" altLang="en-US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计算以下各式： 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marL="22860" indent="0" algn="just" eaLnBrk="1" hangingPunct="1">
              <a:buFont typeface="Wingdings" panose="05000000000000000000" charset="0"/>
              <a:buNone/>
            </a:pP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(1)	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∩{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}；		(2) 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 – 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zh-CN" sz="28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eaLnBrk="1" hangingPunct="1">
              <a:buFont typeface="Wingdings" panose="05000000000000000000" charset="0"/>
              <a:buNone/>
            </a:pP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(3)	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 – 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}；  (4) 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 – {{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}}。</a:t>
            </a:r>
            <a:endParaRPr lang="zh-CN" altLang="zh-CN" sz="28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eaLnBrk="1" hangingPunct="1">
              <a:buFont typeface="Wingdings" panose="05000000000000000000" charset="0"/>
              <a:buNone/>
            </a:pP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：(1) 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；		     (2) {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{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}}；</a:t>
            </a:r>
            <a:endParaRPr lang="en-US" altLang="zh-CN" sz="2800" b="0" dirty="0">
              <a:ln w="11430">
                <a:noFill/>
              </a:ln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just" eaLnBrk="1" hangingPunct="1">
              <a:buFont typeface="Wingdings" panose="05000000000000000000" charset="0"/>
              <a:buNone/>
            </a:pP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(3) {{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}}；	   (4) {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ln w="11430">
                  <a:noFill/>
                </a:ln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判别下列命题是否正确? 为什么? 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(1)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 = A∩C,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= C；</a:t>
            </a: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不一定。如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A= {a},  B= {a, b},  C = {a, c}, 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                   </a:t>
            </a: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有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 = A∩C,  </a:t>
            </a: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但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≠ C。</a:t>
            </a: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(2)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若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A∪B = A∪C,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= C；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不一定。如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= {a},  B = {a,  c},  C = {c}, 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                   </a:t>
            </a: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有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A∪B = A∪C,  </a:t>
            </a: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但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≠ C。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endParaRPr lang="en-US" altLang="zh-CN" sz="2400" kern="0" dirty="0"/>
          </a:p>
          <a:p>
            <a:pPr algn="just">
              <a:lnSpc>
                <a:spcPct val="120000"/>
              </a:lnSpc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(3)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= 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C,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= C。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正确。若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= 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对任意</a:t>
            </a:r>
            <a:r>
              <a:rPr lang="en-US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B,  </a:t>
            </a:r>
            <a:endParaRPr lang="en-US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如 </a:t>
            </a:r>
            <a:r>
              <a:rPr lang="en-US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A  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由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en-US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A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∧x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 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A∩C ,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C,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所以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同理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 ,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所以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B=C。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如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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因为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∪B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由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A∩B∧x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∪B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B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但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∧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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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C,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所以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endParaRPr lang="zh-CN" altLang="en-US" sz="2400" b="1" dirty="0">
              <a:solidFill>
                <a:srgbClr val="18660C"/>
              </a:solidFill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endParaRPr lang="en-US" altLang="zh-CN" sz="2400" kern="0" dirty="0"/>
          </a:p>
          <a:p>
            <a:pPr algn="just">
              <a:lnSpc>
                <a:spcPct val="120000"/>
              </a:lnSpc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集合论发展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478990" y="1035944"/>
            <a:ext cx="3760628" cy="1756554"/>
            <a:chOff x="0" y="0"/>
            <a:chExt cx="2968" cy="1551"/>
          </a:xfrm>
        </p:grpSpPr>
        <p:pic>
          <p:nvPicPr>
            <p:cNvPr id="9234" name="Picture 4" descr="cantor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1052" cy="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5" descr="01-01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" y="0"/>
              <a:ext cx="35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5" y="1320"/>
              <a:ext cx="7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康托尔</a:t>
              </a:r>
            </a:p>
          </p:txBody>
        </p:sp>
        <p:sp>
          <p:nvSpPr>
            <p:cNvPr id="9237" name="Rectangle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78" y="412"/>
              <a:ext cx="1290" cy="385"/>
            </a:xfrm>
            <a:prstGeom prst="rect">
              <a:avLst/>
            </a:prstGeom>
            <a:solidFill>
              <a:srgbClr val="74B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朴素集合论</a:t>
              </a:r>
            </a:p>
          </p:txBody>
        </p:sp>
        <p:sp>
          <p:nvSpPr>
            <p:cNvPr id="9238" name="AutoShape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2" y="447"/>
              <a:ext cx="615" cy="261"/>
            </a:xfrm>
            <a:prstGeom prst="rightArrow">
              <a:avLst>
                <a:gd name="adj1" fmla="val 50000"/>
                <a:gd name="adj2" fmla="val 58908"/>
              </a:avLst>
            </a:prstGeom>
            <a:solidFill>
              <a:srgbClr val="FFFF66">
                <a:alpha val="56862"/>
              </a:srgbClr>
            </a:solidFill>
            <a:ln w="12700">
              <a:solidFill>
                <a:srgbClr val="003300"/>
              </a:solidFill>
              <a:miter lim="800000"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6" name="Group 9"/>
          <p:cNvGrpSpPr/>
          <p:nvPr/>
        </p:nvGrpSpPr>
        <p:grpSpPr bwMode="auto">
          <a:xfrm>
            <a:off x="2812509" y="2815632"/>
            <a:ext cx="5309829" cy="2126154"/>
            <a:chOff x="0" y="0"/>
            <a:chExt cx="3344" cy="1339"/>
          </a:xfrm>
        </p:grpSpPr>
        <p:pic>
          <p:nvPicPr>
            <p:cNvPr id="9228" name="Picture 10" descr="3792cb395e8464e63a87cebf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" y="0"/>
              <a:ext cx="68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Rectangle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9" y="886"/>
              <a:ext cx="56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策梅洛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</a:t>
              </a:r>
            </a:p>
          </p:txBody>
        </p:sp>
        <p:sp>
          <p:nvSpPr>
            <p:cNvPr id="9230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85" y="925"/>
              <a:ext cx="1459" cy="354"/>
            </a:xfrm>
            <a:prstGeom prst="rect">
              <a:avLst/>
            </a:prstGeom>
            <a:solidFill>
              <a:srgbClr val="74B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ZF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公理集合论</a:t>
              </a:r>
            </a:p>
          </p:txBody>
        </p:sp>
        <p:pic>
          <p:nvPicPr>
            <p:cNvPr id="9231" name="Picture 13" descr="Fraenkel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" y="0"/>
              <a:ext cx="72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10" y="918"/>
              <a:ext cx="65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弗兰克尔</a:t>
              </a:r>
            </a:p>
          </p:txBody>
        </p:sp>
        <p:sp>
          <p:nvSpPr>
            <p:cNvPr id="9233" name="AutoShap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1078"/>
              <a:ext cx="1884" cy="261"/>
            </a:xfrm>
            <a:prstGeom prst="rightArrow">
              <a:avLst>
                <a:gd name="adj1" fmla="val 50000"/>
                <a:gd name="adj2" fmla="val 180460"/>
              </a:avLst>
            </a:prstGeom>
            <a:solidFill>
              <a:srgbClr val="FFFF66">
                <a:alpha val="45882"/>
              </a:srgbClr>
            </a:solidFill>
            <a:ln w="12700">
              <a:solidFill>
                <a:srgbClr val="003300"/>
              </a:solidFill>
              <a:miter lim="800000"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Group 16"/>
          <p:cNvGrpSpPr/>
          <p:nvPr/>
        </p:nvGrpSpPr>
        <p:grpSpPr bwMode="auto">
          <a:xfrm>
            <a:off x="5264177" y="5080929"/>
            <a:ext cx="4663566" cy="1643443"/>
            <a:chOff x="518" y="83"/>
            <a:chExt cx="2937" cy="1035"/>
          </a:xfrm>
        </p:grpSpPr>
        <p:sp>
          <p:nvSpPr>
            <p:cNvPr id="9224" name="AutoShape 1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76" y="541"/>
              <a:ext cx="820" cy="250"/>
            </a:xfrm>
            <a:prstGeom prst="rightArrow">
              <a:avLst>
                <a:gd name="adj1" fmla="val 50000"/>
                <a:gd name="adj2" fmla="val 112553"/>
              </a:avLst>
            </a:prstGeom>
            <a:solidFill>
              <a:srgbClr val="FFFF66">
                <a:alpha val="21960"/>
              </a:srgbClr>
            </a:solidFill>
            <a:ln w="12700">
              <a:solidFill>
                <a:srgbClr val="003300"/>
              </a:solidFill>
              <a:miter lim="800000"/>
            </a:ln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9225" name="Picture 18" descr="Skolem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83"/>
              <a:ext cx="658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6" name="Rectangle 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4" y="850"/>
              <a:ext cx="53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斯科伦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</a:t>
              </a:r>
            </a:p>
          </p:txBody>
        </p:sp>
        <p:sp>
          <p:nvSpPr>
            <p:cNvPr id="9227" name="Rectangle 2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96" y="498"/>
              <a:ext cx="1459" cy="354"/>
            </a:xfrm>
            <a:prstGeom prst="rect">
              <a:avLst/>
            </a:prstGeom>
            <a:solidFill>
              <a:srgbClr val="74B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•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»"/>
                <a:defRPr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ZFS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公理集合论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407140" cy="5899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集合、元素和属于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是集合论的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三个未加形式定义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的原始概念, </a:t>
            </a:r>
          </a:p>
          <a:p>
            <a:pPr marL="22860" indent="0" algn="just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集合论中的其它概念均源自这三个基本概念。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集合常用表示法：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列举法、描述法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、文氏图、归纳定义和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BNF。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集合间的两个基本关系是：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包含和相等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元素、集合和集合族体现了集合的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不同层次关系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必须加以严格区分。</a:t>
            </a:r>
            <a:endParaRPr lang="zh-CN" altLang="zh-CN" sz="2800" b="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endParaRPr lang="zh-CN" altLang="en-US" sz="2400" b="1" dirty="0">
              <a:solidFill>
                <a:srgbClr val="18660C"/>
              </a:solidFill>
            </a:endParaRPr>
          </a:p>
          <a:p>
            <a:pPr algn="just">
              <a:lnSpc>
                <a:spcPct val="120000"/>
              </a:lnSpc>
              <a:buSzTx/>
              <a:buFontTx/>
              <a:buNone/>
            </a:pPr>
            <a:endParaRPr lang="en-US" altLang="zh-CN" sz="2400" kern="0" dirty="0"/>
          </a:p>
          <a:p>
            <a:pPr algn="just">
              <a:lnSpc>
                <a:spcPct val="120000"/>
              </a:lnSpc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407140" cy="5899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两个特殊的集合：空集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和全集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U。</a:t>
            </a:r>
          </a:p>
          <a:p>
            <a:pPr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是“最小”的集合,  全集是相对的,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不存在“最大”的集合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集合的交、并、相对补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差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、绝对补和对称差这五种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运算</a:t>
            </a:r>
          </a:p>
          <a:p>
            <a:pPr marL="22860"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在其幂集中是封闭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集合运算性质体现在常见的基本定律（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个）中。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SzTx/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集合恒等式证明的常用方法有: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基本定义法、公式法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集合中元素的个数称为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基数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SzTx/>
              <a:buFontTx/>
              <a:buNone/>
            </a:pPr>
            <a:endParaRPr lang="en-US" altLang="zh-CN" sz="2400" kern="0" dirty="0"/>
          </a:p>
          <a:p>
            <a:pPr algn="just">
              <a:lnSpc>
                <a:spcPct val="120000"/>
              </a:lnSpc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48774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ym typeface="+mn-ea"/>
              </a:rPr>
              <a:t>集合的运算 课堂练习题</a:t>
            </a:r>
            <a:endParaRPr 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899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1:假设A、B、C为任意集合，证明或否定下列命题。</a:t>
            </a:r>
            <a:endParaRPr lang="en-US" altLang="zh-CN" sz="24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.如果A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∪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B=</a:t>
            </a:r>
            <a:r>
              <a:rPr lang="en-US" altLang="zh-CN" sz="2400" b="0" kern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A，那么B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=Ø。</a:t>
            </a:r>
            <a:endParaRPr lang="en-US" altLang="zh-CN" sz="24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.如果A – B = </a:t>
            </a:r>
            <a:r>
              <a:rPr lang="en-US" altLang="zh-CN" sz="2400" b="0" kern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B，那么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A=B=Ø。</a:t>
            </a:r>
            <a:endParaRPr lang="en-US" altLang="zh-CN" sz="24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（3）. 如果A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B，且B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C，则 A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C。</a:t>
            </a:r>
            <a:endParaRPr lang="zh-CN" altLang="en-US" sz="24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225" indent="0" algn="l">
              <a:spcBef>
                <a:spcPct val="0"/>
              </a:spcBef>
              <a:buSzTx/>
              <a:buNone/>
            </a:pP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若A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≠Ø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并且A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B=A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C，则 B=C。</a:t>
            </a:r>
            <a:endParaRPr lang="en-US" altLang="zh-CN" sz="24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225" indent="0" algn="l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.P(A)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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P(B)</a:t>
            </a:r>
            <a:r>
              <a:rPr lang="zh-CN" altLang="en-US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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</a:t>
            </a:r>
            <a:r>
              <a:rPr lang="en-US" altLang="zh-CN" sz="24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B)</a:t>
            </a:r>
            <a:endParaRPr lang="zh-CN" altLang="en-US" sz="24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SzTx/>
              <a:buFontTx/>
              <a:buNone/>
            </a:pPr>
            <a:endParaRPr lang="zh-CN" altLang="en-US" sz="2400" b="1" dirty="0">
              <a:solidFill>
                <a:srgbClr val="18660C"/>
              </a:solidFill>
            </a:endParaRPr>
          </a:p>
          <a:p>
            <a:pPr algn="l">
              <a:lnSpc>
                <a:spcPct val="120000"/>
              </a:lnSpc>
              <a:buSzTx/>
              <a:buFontTx/>
              <a:buNone/>
            </a:pPr>
            <a:endParaRPr lang="en-US" altLang="zh-CN" sz="2400" kern="0" dirty="0"/>
          </a:p>
          <a:p>
            <a:pPr algn="just">
              <a:lnSpc>
                <a:spcPct val="120000"/>
              </a:lnSpc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0035" y="4584700"/>
            <a:ext cx="11652885" cy="1764665"/>
          </a:xfrm>
        </p:spPr>
        <p:txBody>
          <a:bodyPr>
            <a:no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2:如果 A={{Ø}}，B={Ø}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求：</a:t>
            </a:r>
            <a:r>
              <a:rPr lang="en-US" altLang="zh-CN" sz="2800" dirty="0">
                <a:sym typeface="Symbol" panose="05050102010706020507" pitchFamily="18" charset="2"/>
              </a:rPr>
              <a:t>P(AB)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(P(AB)A)B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（</a:t>
            </a:r>
            <a:r>
              <a:rPr lang="en-US" altLang="zh-CN" sz="2800" dirty="0">
                <a:sym typeface="Symbol" panose="05050102010706020507" pitchFamily="18" charset="2"/>
              </a:rPr>
              <a:t>P(AB)A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– A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097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作业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习题一 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习题二 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 eaLnBrk="1" hangingPunct="1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习题三 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94155" y="608297"/>
            <a:ext cx="4649536" cy="532190"/>
            <a:chOff x="5689600" y="1501170"/>
            <a:chExt cx="4649536" cy="532190"/>
          </a:xfrm>
        </p:grpSpPr>
        <p:sp>
          <p:nvSpPr>
            <p:cNvPr id="32" name="平行四边形 31"/>
            <p:cNvSpPr/>
            <p:nvPr/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72249" y="1501170"/>
              <a:ext cx="376688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4155" y="183644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/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/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子集、幂集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794155" y="308168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/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6" action="ppaction://hlinksldjump"/>
              </p:cNvPr>
              <p:cNvSpPr txBox="1"/>
              <p:nvPr/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集合的运算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94155" y="5555642"/>
            <a:ext cx="5066271" cy="535940"/>
            <a:chOff x="5689600" y="4580720"/>
            <a:chExt cx="4893702" cy="535970"/>
          </a:xfrm>
        </p:grpSpPr>
        <p:sp>
          <p:nvSpPr>
            <p:cNvPr id="41" name="平行四边形 40"/>
            <p:cNvSpPr/>
            <p:nvPr/>
          </p:nvSpPr>
          <p:spPr>
            <a:xfrm>
              <a:off x="6375400" y="4903789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689600" y="4580720"/>
              <a:ext cx="4893702" cy="521999"/>
              <a:chOff x="5143500" y="2273300"/>
              <a:chExt cx="4893702" cy="521999"/>
            </a:xfrm>
          </p:grpSpPr>
          <p:sp>
            <p:nvSpPr>
              <p:cNvPr id="43" name="平行四边形 4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44" name="文本框 43">
                <a:hlinkClick r:id="" action="ppaction://noaction"/>
              </p:cNvPr>
              <p:cNvSpPr txBox="1"/>
              <p:nvPr/>
            </p:nvSpPr>
            <p:spPr>
              <a:xfrm>
                <a:off x="6026149" y="2273300"/>
                <a:ext cx="4011053" cy="52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多重集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794155" y="431866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6" action="ppaction://hlinksldjump"/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有序ｎ元组与笛卡尔积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P(A–B)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是否等于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P(A)–P(B)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不一定。 </a:t>
            </a:r>
            <a:endParaRPr lang="zh-CN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 – B)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但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 – P(B))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一般地, 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 – B)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(P(A) – P(B))∪{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x=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(A–B)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且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(P(A)–P(B))∪{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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对任意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 – 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 – B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∧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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(A) ∧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(P(A) – P(B))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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P(A–B) = P(A)–P(B)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5090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集合的运算 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例题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P(A–B)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是否等于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P(A)–P(B)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不一定。 </a:t>
            </a:r>
            <a:endParaRPr lang="zh-CN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 – B)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但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 – P(B))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一般地, 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 – B)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(P(A) – P(B))∪{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x=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(A–B)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且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(P(A)–P(B))∪{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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对任意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 – 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</a:t>
            </a:r>
            <a:r>
              <a:rPr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⇒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 – B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</a:t>
            </a:r>
            <a:r>
              <a:rPr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⇒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∧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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</a:t>
            </a:r>
            <a:r>
              <a:rPr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⇒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(A) ∧ x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P(B)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             </a:t>
            </a:r>
            <a:r>
              <a:rPr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⇒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(P(A) – P(B))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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P(A–B) 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P(A)–P(B)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有序对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640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概念：有序对-有先后顺序的两个元素</a:t>
            </a:r>
          </a:p>
          <a:p>
            <a:pPr algn="just">
              <a:buFont typeface="Wingdings" panose="05000000000000000000" charset="0"/>
              <a:buChar char="Ø"/>
            </a:pPr>
            <a:endParaRPr kumimoji="1"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定义１：两个有序对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〈x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y〉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〈u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v〉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，当其元素依次对应相等时，</a:t>
            </a:r>
          </a:p>
          <a:p>
            <a:pPr marL="22860" indent="0" algn="just">
              <a:buFont typeface="Wingdings" panose="05000000000000000000" charset="0"/>
              <a:buNone/>
            </a:pP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称这两个有序对相等，记为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〈x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y〉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〈u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v〉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，即</a:t>
            </a:r>
            <a:endParaRPr kumimoji="1" lang="zh-CN" altLang="en-US" sz="2800" b="0" dirty="0">
              <a:ln w="11430"/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〈x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y〉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〈u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v〉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 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x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u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endParaRPr kumimoji="1" lang="en-US" altLang="zh-CN" sz="2800" b="0" dirty="0">
              <a:ln w="11430"/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buFont typeface="Wingdings" panose="05000000000000000000" charset="0"/>
              <a:buChar char="Ø"/>
            </a:pPr>
            <a:endParaRPr kumimoji="1" lang="en-US" altLang="zh-CN" sz="2800" b="0" dirty="0">
              <a:ln w="11430"/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2783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有序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元祖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76050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个有确定次序的事物构成的整体称为一个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有序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元组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n-tuple 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 </a:t>
            </a:r>
            <a:endParaRPr kumimoji="1" lang="en-US" altLang="zh-CN" sz="2800" b="0" kern="12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225" indent="0" algn="just"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&lt;a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&gt;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或 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225" indent="0" algn="just"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个元素（或第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个分量）：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baseline="-2500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(1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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i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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buFont typeface="Wingdings" panose="05000000000000000000" charset="0"/>
              <a:buChar char="Ø"/>
            </a:pPr>
            <a:endParaRPr kumimoji="1"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：两个有序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元组相等 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225" indent="0" algn="ctr">
              <a:buSzTx/>
              <a:buNone/>
            </a:pP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&lt;a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a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,…,a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&gt; = &lt;b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b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</a:t>
            </a:r>
            <a:r>
              <a:rPr lang="en-US" altLang="zh-CN" sz="2800" kern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kern="0" baseline="-2500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</a:p>
          <a:p>
            <a:pPr marL="22225" indent="0" algn="ctr"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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=b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a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=b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 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,…,a</a:t>
            </a:r>
            <a:r>
              <a:rPr lang="en-US" altLang="zh-CN" sz="2800" kern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en-US" altLang="zh-CN" sz="2800" kern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800" kern="0" baseline="-2500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endParaRPr lang="en-US" altLang="zh-CN" sz="280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just">
              <a:buFont typeface="Wingdings" panose="05000000000000000000" charset="0"/>
              <a:buChar char="Ø"/>
            </a:pPr>
            <a:endParaRPr kumimoji="1" lang="en-US" altLang="zh-CN" sz="2800" b="0" kern="0" dirty="0">
              <a:ln w="11430"/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笛卡尔积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89535" y="843280"/>
            <a:ext cx="119018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定义３　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为两个集合，集合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〈x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y〉|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x∈A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y∈B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｝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称为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笛卡尔积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kumimoji="1"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800" b="0" dirty="0"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例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= {a,  b,  c},  B = {0, 1}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，求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B×A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A×B={&lt;a,0&gt;,&lt;a,1&gt;,&lt;b,0&gt;,&lt;b,1&gt;,&lt;c,0&gt;,&lt;c,1&gt;}</a:t>
            </a:r>
          </a:p>
          <a:p>
            <a:pPr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B×A={&lt;0,a&gt;,&lt;1,a&gt;,&lt;0,b&gt;,&lt;1,b&gt;,&lt;0,c&gt;,&lt;1,c&gt;}</a:t>
            </a:r>
          </a:p>
          <a:p>
            <a:pPr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笛卡尔积不满足交换律</a:t>
            </a:r>
          </a:p>
          <a:p>
            <a:pPr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集合概念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758825"/>
            <a:ext cx="11201400" cy="5982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明确的、互不相同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的事物组成的整体。组成集合的各个事物（个体）称为该集合的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r>
              <a:rPr 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当事物a是集合A的元素时，称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a属于A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a∈A </a:t>
            </a:r>
            <a:endParaRPr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当事物a不是集合A的元素时，称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a不属于A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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集合例子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偶素数集合{2}。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二进制的基数集合{0, 1}。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英文字母(大写和小写)的集合。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笛卡尔积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eaLnBrk="1" hangingPunct="1"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定理１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　设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为三个集合，则有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eaLnBrk="1" hangingPunct="1">
              <a:buFont typeface="Wingdings" panose="05000000000000000000" charset="0"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（１）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B∪C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）∪（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eaLnBrk="1" hangingPunct="1">
              <a:buFont typeface="Wingdings" panose="05000000000000000000" charset="0"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（２）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B∩C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）∩（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A×C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eaLnBrk="1" hangingPunct="1">
              <a:buFont typeface="Wingdings" panose="05000000000000000000" charset="0"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（３）（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B∪C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×A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B×A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）∪（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C×A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eaLnBrk="1" hangingPunct="1">
              <a:buFont typeface="Wingdings" panose="05000000000000000000" charset="0"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（４）（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B∩C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×A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B×A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）∩（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C×A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笛卡尔积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定义４　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,…,A</a:t>
            </a:r>
            <a:r>
              <a:rPr lang="en-US" altLang="zh-CN" sz="2800" b="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个集合，集合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称为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 A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,…, A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的笛卡尔积</a:t>
            </a: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对任意集合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A×A×…×A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个）常记为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zh-CN" altLang="en-US" sz="2400" b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微软雅黑" panose="020B0503020204020204" charset="-122"/>
              <a:sym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定理２　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b="0" dirty="0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sz="2800" b="0" baseline="-25000" dirty="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sz="2800" b="0" dirty="0">
                <a:solidFill>
                  <a:schemeClr val="tx1"/>
                </a:solidFill>
                <a:sym typeface="+mn-ea"/>
              </a:rPr>
              <a:t>, A</a:t>
            </a:r>
            <a:r>
              <a:rPr lang="en-US" altLang="zh-CN" sz="2800" b="0" baseline="-25000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2800" b="0" dirty="0">
                <a:solidFill>
                  <a:schemeClr val="tx1"/>
                </a:solidFill>
                <a:sym typeface="+mn-ea"/>
              </a:rPr>
              <a:t>,…, A</a:t>
            </a:r>
            <a:r>
              <a:rPr lang="en-US" altLang="zh-CN" sz="2800" b="0" baseline="-25000" dirty="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是有限集，则</a:t>
            </a:r>
            <a:endParaRPr lang="zh-CN" altLang="en-US" sz="28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+mn-ea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1073451"/>
              </p:ext>
            </p:extLst>
          </p:nvPr>
        </p:nvGraphicFramePr>
        <p:xfrm>
          <a:off x="1930559" y="1624310"/>
          <a:ext cx="8271837" cy="54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228600" progId="Equation.DSMT4">
                  <p:embed/>
                </p:oleObj>
              </mc:Choice>
              <mc:Fallback>
                <p:oleObj name="Equation" r:id="rId8" imgW="3429000" imgH="228600" progId="Equation.DSMT4">
                  <p:embed/>
                  <p:pic>
                    <p:nvPicPr>
                      <p:cNvPr id="0" name="图片 3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559" y="1624310"/>
                        <a:ext cx="8271837" cy="542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303135" y="2936240"/>
          <a:ext cx="574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200" imgH="203200" progId="Equation.DSMT4">
                  <p:embed/>
                </p:oleObj>
              </mc:Choice>
              <mc:Fallback>
                <p:oleObj name="Equation" r:id="rId10" imgW="203200" imgH="203200" progId="Equation.DSMT4">
                  <p:embed/>
                  <p:pic>
                    <p:nvPicPr>
                      <p:cNvPr id="0" name="图片 3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135" y="2936240"/>
                        <a:ext cx="574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620016" y="4962367"/>
            <a:ext cx="6699465" cy="623888"/>
            <a:chOff x="2825535" y="2819401"/>
            <a:chExt cx="6699465" cy="623888"/>
          </a:xfrm>
        </p:grpSpPr>
        <p:graphicFrame>
          <p:nvGraphicFramePr>
            <p:cNvPr id="9220" name="Object 5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2825535" y="2819401"/>
            <a:ext cx="3446462" cy="623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44600" imgH="228600" progId="Equation.DSMT4">
                    <p:embed/>
                  </p:oleObj>
                </mc:Choice>
                <mc:Fallback>
                  <p:oleObj name="Equation" r:id="rId12" imgW="1244600" imgH="228600" progId="Equation.DSMT4">
                    <p:embed/>
                    <p:pic>
                      <p:nvPicPr>
                        <p:cNvPr id="0" name="图片 4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535" y="2819401"/>
                          <a:ext cx="3446462" cy="62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4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6248400" y="2819401"/>
            <a:ext cx="3276600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54100" imgH="203200" progId="Equation.DSMT4">
                    <p:embed/>
                  </p:oleObj>
                </mc:Choice>
                <mc:Fallback>
                  <p:oleObj name="Equation" r:id="rId14" imgW="1054100" imgH="203200" progId="Equation.DSMT4">
                    <p:embed/>
                    <p:pic>
                      <p:nvPicPr>
                        <p:cNvPr id="0" name="图片 4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819401"/>
                          <a:ext cx="3276600" cy="619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笛卡尔积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89535" y="843280"/>
            <a:ext cx="119018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例 设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｝，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｝，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＝｛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｝，求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×C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</a:p>
          <a:p>
            <a:pPr marL="22860" indent="0"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A×(B×C)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A×B×C</a:t>
            </a:r>
            <a:endParaRPr lang="en-US" altLang="zh-CN" sz="2800" b="0" dirty="0"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marL="22860" indent="0"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〈a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1〉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〈a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2〉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1〉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2〉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｝ </a:t>
            </a:r>
          </a:p>
          <a:p>
            <a:pPr marL="22860" indent="0"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A×B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×C 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〈〈a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1〉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〈〈a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2〉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</a:p>
          <a:p>
            <a:pPr marL="22860" indent="0" algn="l" defTabSz="304800">
              <a:lnSpc>
                <a:spcPts val="406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         〈〈b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1〉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〈〈b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2〉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｝</a:t>
            </a:r>
          </a:p>
          <a:p>
            <a:pPr algn="l">
              <a:lnSpc>
                <a:spcPts val="406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A×(B×C)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〈1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〉〉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〉〉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      〈b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〈1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〉〉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〈b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〈2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〉〉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｝</a:t>
            </a: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A×B×C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〈b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｝</a:t>
            </a:r>
          </a:p>
          <a:p>
            <a:pPr algn="l">
              <a:lnSpc>
                <a:spcPts val="4060"/>
              </a:lnSpc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笛卡尔积不满足结合律</a:t>
            </a:r>
          </a:p>
          <a:p>
            <a:pPr algn="l">
              <a:lnSpc>
                <a:spcPts val="4060"/>
              </a:lnSpc>
              <a:spcBef>
                <a:spcPct val="0"/>
              </a:spcBef>
              <a:buFontTx/>
              <a:buNone/>
            </a:pP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  <a:buFontTx/>
              <a:buNone/>
            </a:pPr>
            <a:endParaRPr kumimoji="1" lang="zh-CN" altLang="en-US" sz="2800" b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154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笛卡尔积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051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eaLnBrk="1" hangingPunct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B, C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是任意三个集合,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是非空集合, 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(1)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的充分必要条件是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C;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(2) A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的充分必要条件是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A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B。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>
              <a:lnSpc>
                <a:spcPct val="110000"/>
              </a:lnSpc>
              <a:buSzTx/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证明：</a:t>
            </a:r>
          </a:p>
          <a:p>
            <a:pPr marL="22860" indent="0" algn="l">
              <a:lnSpc>
                <a:spcPct val="110000"/>
              </a:lnSpc>
              <a:buSzTx/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）必要性: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因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非空, 存在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。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若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B,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则对任意的 ‹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c›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C, </a:t>
            </a:r>
          </a:p>
          <a:p>
            <a:pPr marL="22860" indent="0" algn="l">
              <a:lnSpc>
                <a:spcPct val="110000"/>
              </a:lnSpc>
              <a:buSzTx/>
              <a:buFont typeface="Wingdings" panose="05000000000000000000" charset="0"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其中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B,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,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必有‹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c›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C,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所以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C。</a:t>
            </a:r>
            <a:endParaRPr lang="en-US" altLang="zh-CN" sz="28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充分性: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对任意的‹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c›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其中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, 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。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若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C,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则‹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c›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C,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其中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。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所以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B。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2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）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同理可证(2)。		</a:t>
            </a:r>
            <a:endParaRPr kumimoji="1" lang="zh-CN" altLang="en-US" sz="28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3154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笛卡尔积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例题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设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 B,  C,  D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为四个非空集合, 则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A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D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的充分必要条件是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C, B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D</a:t>
            </a:r>
          </a:p>
          <a:p>
            <a:pPr algn="l" eaLnBrk="1" hangingPunct="1">
              <a:lnSpc>
                <a:spcPct val="120000"/>
              </a:lnSpc>
              <a:buFontTx/>
              <a:buNone/>
            </a:pP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证明：（</a:t>
            </a: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）必要性: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若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D,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又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A, B, C, D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都不是空集,  </a:t>
            </a: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                  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对任意的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,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,   ‹a,  b›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D, </a:t>
            </a: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                   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则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,  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b="0" kern="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D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,  </a:t>
            </a:r>
            <a:r>
              <a:rPr lang="zh-CN" altLang="en-US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因此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C, B 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D。</a:t>
            </a:r>
            <a:endParaRPr lang="en-US" altLang="zh-CN" sz="28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         </a:t>
            </a:r>
            <a:r>
              <a:rPr lang="zh-CN" altLang="en-US" sz="280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充分性: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若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C,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因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非空,  故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B。</a:t>
            </a:r>
            <a:endParaRPr lang="en-US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   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又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D,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因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非空,  </a:t>
            </a:r>
          </a:p>
          <a:p>
            <a:pPr algn="l" defTabSz="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                 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又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D。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由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的</a:t>
            </a:r>
            <a:r>
              <a:rPr lang="zh-CN" altLang="en-US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传递性, 可得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B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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C 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D。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b="0" kern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	</a:t>
            </a:r>
            <a:endParaRPr lang="zh-CN" altLang="zh-CN" sz="2400" b="0" kern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en-US" altLang="zh-CN" sz="24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94155" y="608297"/>
            <a:ext cx="4649536" cy="532190"/>
            <a:chOff x="5689600" y="1501170"/>
            <a:chExt cx="4649536" cy="532190"/>
          </a:xfrm>
        </p:grpSpPr>
        <p:sp>
          <p:nvSpPr>
            <p:cNvPr id="32" name="平行四边形 31"/>
            <p:cNvSpPr/>
            <p:nvPr/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72249" y="1501170"/>
              <a:ext cx="376688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集合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4155" y="183644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/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/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子集、幂集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794155" y="308168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/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6" action="ppaction://hlinksldjump"/>
              </p:cNvPr>
              <p:cNvSpPr txBox="1"/>
              <p:nvPr/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集合的运算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94155" y="5555642"/>
            <a:ext cx="5066271" cy="535940"/>
            <a:chOff x="5689600" y="4580720"/>
            <a:chExt cx="4893702" cy="535970"/>
          </a:xfrm>
        </p:grpSpPr>
        <p:sp>
          <p:nvSpPr>
            <p:cNvPr id="41" name="平行四边形 40"/>
            <p:cNvSpPr/>
            <p:nvPr/>
          </p:nvSpPr>
          <p:spPr>
            <a:xfrm>
              <a:off x="6375400" y="4903789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689600" y="4580720"/>
              <a:ext cx="4893702" cy="521999"/>
              <a:chOff x="5143500" y="2273300"/>
              <a:chExt cx="4893702" cy="521999"/>
            </a:xfrm>
          </p:grpSpPr>
          <p:sp>
            <p:nvSpPr>
              <p:cNvPr id="43" name="平行四边形 42"/>
              <p:cNvSpPr/>
              <p:nvPr/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44" name="文本框 43">
                <a:hlinkClick r:id="" action="ppaction://noaction"/>
              </p:cNvPr>
              <p:cNvSpPr txBox="1"/>
              <p:nvPr/>
            </p:nvSpPr>
            <p:spPr>
              <a:xfrm>
                <a:off x="6026149" y="2273300"/>
                <a:ext cx="4011053" cy="52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多重集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794155" y="431866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1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6" action="ppaction://hlinksldjump"/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有序ｎ元组与笛卡尔积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如果有一组事物，其中可以有某些事物不加区别</a:t>
            </a: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（或说某些事物可重复出现多次，且出现几次就看作是几个事物），</a:t>
            </a: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这组事物构成的整体就称为一个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多重集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例如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{1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4}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      {a, a, a, a, a, a, a, b}</a:t>
            </a:r>
            <a:endParaRPr lang="zh-CN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zh-CN" sz="2800" b="0" kern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元素a出现的次数称为a在A中的重复度 --</a:t>
            </a: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一个多重集</a:t>
            </a:r>
            <a:r>
              <a:rPr lang="en-US" altLang="zh-CN" sz="2800" b="0" i="1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，如果任何事物在</a:t>
            </a:r>
            <a:r>
              <a:rPr lang="en-US" altLang="zh-CN" sz="2800" b="0" i="1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中的重复度只能为１或０，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则该多重集就是一个通常意义下的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endParaRPr lang="zh-CN" altLang="zh-CN" sz="2800" b="0" kern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en-US" altLang="zh-CN" sz="24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7136428" y="4289030"/>
          <a:ext cx="112908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500" imgH="203200" progId="Equation.DSMT4">
                  <p:embed/>
                </p:oleObj>
              </mc:Choice>
              <mc:Fallback>
                <p:oleObj name="Equation" r:id="rId4" imgW="444500" imgH="203200" progId="Equation.DSMT4">
                  <p:embed/>
                  <p:pic>
                    <p:nvPicPr>
                      <p:cNvPr id="0" name="图片 5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428" y="4289030"/>
                        <a:ext cx="1129085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46840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定义１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　设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是两个多重集，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与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的并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A∪B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是一个多重集 ，  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任一元素在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A∪B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中的重复度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等于该元素在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中重复度的最大值，即：</a:t>
            </a:r>
            <a:endParaRPr lang="zh-CN" altLang="en-US" sz="2800" b="0" dirty="0">
              <a:ln w="11430"/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zh-CN" altLang="zh-CN" sz="2800" b="0" kern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zh-CN" sz="28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</a:rPr>
              <a:t>A＝｛a，a，a，c，d，d｝，Ｂ＝｛a，a，b，c，c｝，则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kern="0" dirty="0">
                <a:solidFill>
                  <a:schemeClr val="tx1"/>
                </a:solidFill>
                <a:latin typeface="+mn-ea"/>
                <a:ea typeface="+mn-ea"/>
              </a:rPr>
              <a:t>   Ａ∪Ｂ＝｛a，a，a，b，c，c，d，d｝</a:t>
            </a: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en-US" altLang="zh-CN" sz="24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291" name="Object 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67936" y="2429004"/>
          <a:ext cx="5410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2000" imgH="228600" progId="Equation.DSMT4">
                  <p:embed/>
                </p:oleObj>
              </mc:Choice>
              <mc:Fallback>
                <p:oleObj name="Equation" r:id="rId5" imgW="2032000" imgH="228600" progId="Equation.DSMT4">
                  <p:embed/>
                  <p:pic>
                    <p:nvPicPr>
                      <p:cNvPr id="0" name="图片 6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936" y="2429004"/>
                        <a:ext cx="5410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546840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　设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是两个多重集，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与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的交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A∩B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是一个多重集 ，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任一元素在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A ∩ B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中的重复度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等于该元素在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中重复度的最小值，即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800" b="0" dirty="0">
              <a:ln w="11430"/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800" b="0" dirty="0">
              <a:ln w="11430"/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0" dirty="0">
                <a:ln w="11430"/>
                <a:solidFill>
                  <a:schemeClr val="tx1"/>
                </a:solidFill>
                <a:latin typeface="+mn-ea"/>
                <a:ea typeface="+mn-ea"/>
              </a:rPr>
              <a:t>A＝｛a，a，a，c，d，d｝　B＝｛a，a，b，c，c｝，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dirty="0">
                <a:ln w="11430"/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800" b="0" dirty="0">
                <a:ln w="11430"/>
                <a:solidFill>
                  <a:schemeClr val="tx1"/>
                </a:solidFill>
                <a:latin typeface="+mn-ea"/>
                <a:ea typeface="+mn-ea"/>
              </a:rPr>
              <a:t>A∩B＝｛a，a，c｝</a:t>
            </a: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en-US" altLang="zh-CN" sz="24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435018" y="2517651"/>
          <a:ext cx="5049192" cy="58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600" imgH="228600" progId="Equation.DSMT4">
                  <p:embed/>
                </p:oleObj>
              </mc:Choice>
              <mc:Fallback>
                <p:oleObj name="Equation" r:id="rId5" imgW="2006600" imgH="228600" progId="Equation.DSMT4">
                  <p:embed/>
                  <p:pic>
                    <p:nvPicPr>
                      <p:cNvPr id="0" name="图片 7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18" y="2517651"/>
                        <a:ext cx="5049192" cy="58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非负差 </a:t>
            </a:r>
          </a:p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en-US" altLang="zh-CN" sz="24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92325" y="1080770"/>
          <a:ext cx="4424680" cy="141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431800" progId="Equation.DSMT4">
                  <p:embed/>
                </p:oleObj>
              </mc:Choice>
              <mc:Fallback>
                <p:oleObj name="Equation" r:id="rId5" imgW="1346200" imgH="431800" progId="Equation.DSMT4">
                  <p:embed/>
                  <p:pic>
                    <p:nvPicPr>
                      <p:cNvPr id="0" name="图片 8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080770"/>
                        <a:ext cx="4424680" cy="141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集合概念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036955"/>
            <a:ext cx="11201400" cy="575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，记为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; 全集，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记为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U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集合中元素的个数称为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基数(cardinality)或势(potential)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用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|A|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或#A表示。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基数是有限数的集合称为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有限集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 否则称为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无限集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365125" eaLnBrk="1" hangingPunct="1">
              <a:buFont typeface="Wingdings" panose="05000000000000000000" charset="0"/>
              <a:buChar char="Ø"/>
            </a:pPr>
            <a:endParaRPr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65125" eaLnBrk="1" hangingPunct="1"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例子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79475" lvl="1" indent="-342900" eaLnBrk="1" hangingPunct="1"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|=0;  </a:t>
            </a:r>
          </a:p>
          <a:p>
            <a:pPr marL="879475" lvl="1" indent="-342900" eaLnBrk="1" hangingPunct="1"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|{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}|=1;  </a:t>
            </a:r>
          </a:p>
          <a:p>
            <a:pPr marL="879475" lvl="1" indent="-342900" eaLnBrk="1" hangingPunct="1"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|{0,1}|=2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</a:p>
          <a:p>
            <a:pPr marL="879475" lvl="1" indent="-342900" eaLnBrk="1" hangingPunct="1"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|{A,B,C, …, X,Y,Z}|=26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82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定义３　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设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是两个多重集，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与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的差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－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是一个多重集，</a:t>
            </a: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    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任一元素在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－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中的重复度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等于</a:t>
            </a:r>
          </a:p>
          <a:p>
            <a:pPr marL="22860" indent="0"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       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该元素在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中重复度与其在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中重复度的非负差，即</a:t>
            </a:r>
            <a:endParaRPr lang="zh-CN" altLang="en-US" sz="2800" b="0" dirty="0">
              <a:ln w="11430"/>
              <a:solidFill>
                <a:schemeClr val="tx1"/>
              </a:solidFill>
              <a:latin typeface="+mn-ea"/>
              <a:ea typeface="+mn-ea"/>
            </a:endParaRPr>
          </a:p>
          <a:p>
            <a:pPr algn="l" defTabSz="3048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kumimoji="1" lang="en-US" altLang="zh-CN" sz="2800" b="0" kern="0" dirty="0">
                <a:ln w="11430"/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A＝｛a，a，a，b，b，c，d，d，e｝，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kumimoji="1" lang="en-US" altLang="zh-CN" sz="2800" b="0" kern="0" dirty="0">
                <a:ln w="11430"/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B＝｛a，a，b，b，b，c，c，d，d，f｝，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kumimoji="1" lang="en-US" altLang="zh-CN" sz="2800" b="0" kern="0" dirty="0">
                <a:ln w="11430"/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则A－B＝｛a，e｝</a:t>
            </a:r>
          </a:p>
        </p:txBody>
      </p:sp>
      <p:graphicFrame>
        <p:nvGraphicFramePr>
          <p:cNvPr id="14344" name="Object 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56476" y="3160138"/>
          <a:ext cx="4427048" cy="53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1000" imgH="203200" progId="Equation.DSMT4">
                  <p:embed/>
                </p:oleObj>
              </mc:Choice>
              <mc:Fallback>
                <p:oleObj name="Equation" r:id="rId5" imgW="1651000" imgH="203200" progId="Equation.DSMT4">
                  <p:embed/>
                  <p:pic>
                    <p:nvPicPr>
                      <p:cNvPr id="0" name="图片 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76" y="3160138"/>
                        <a:ext cx="4427048" cy="53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多重集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5694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定义４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　设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是两个多重集，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与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＋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是一个多重集，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   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任一元素在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中的重复度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等于该元素在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中重复度的和，即</a:t>
            </a:r>
            <a:endParaRPr lang="zh-CN" altLang="en-US" sz="2800" b="0" dirty="0">
              <a:ln w="11430"/>
              <a:solidFill>
                <a:schemeClr val="tx1"/>
              </a:solidFill>
              <a:latin typeface="+mn-ea"/>
              <a:ea typeface="+mn-ea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zh-CN" altLang="zh-CN" sz="2400" b="0" kern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r>
              <a:rPr kumimoji="1" lang="en-US" altLang="zh-CN" sz="2800" b="0" kern="0" dirty="0">
                <a:ln w="11430"/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A＝｛a，a，b，c，c｝，B＝｛a，b，b，d｝</a:t>
            </a: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kumimoji="1" lang="en-US" altLang="zh-CN" sz="2800" b="0" kern="0" dirty="0">
                <a:ln w="11430"/>
                <a:solidFill>
                  <a:schemeClr val="tx1"/>
                </a:solidFill>
                <a:uFillTx/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   则A＋B＝｛a，a，a，b，b，b，c，c，d｝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41345" y="2491105"/>
          <a:ext cx="5286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203200" progId="Equation.DSMT4">
                  <p:embed/>
                </p:oleObj>
              </mc:Choice>
              <mc:Fallback>
                <p:oleObj name="Equation" r:id="rId5" imgW="1663700" imgH="203200" progId="Equation.DSMT4">
                  <p:embed/>
                  <p:pic>
                    <p:nvPicPr>
                      <p:cNvPr id="0" name="图片 9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45" y="2491105"/>
                        <a:ext cx="52863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课后作业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/>
        </p:nvSpPr>
        <p:spPr>
          <a:xfrm>
            <a:off x="280035" y="843280"/>
            <a:ext cx="11711305" cy="22104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52381" tIns="76190" rIns="0" bIns="76190" numCol="1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04800" indent="-281940" algn="l" defTabSz="304800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v"/>
              <a:tabLst>
                <a:tab pos="304165" algn="l"/>
                <a:tab pos="608965" algn="l"/>
                <a:tab pos="913765" algn="l"/>
                <a:tab pos="1218565" algn="l"/>
                <a:tab pos="1523365" algn="l"/>
                <a:tab pos="1828165" algn="l"/>
                <a:tab pos="2132965" algn="l"/>
                <a:tab pos="2437765" algn="l"/>
                <a:tab pos="2742565" algn="l"/>
                <a:tab pos="3047365" algn="l"/>
                <a:tab pos="11275695" algn="r"/>
              </a:tabLst>
              <a:defRPr sz="21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755650" indent="-283845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Ø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34110" indent="-18796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7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522095" indent="-198120" algn="l" defTabSz="205105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18660C"/>
              </a:buClr>
              <a:buFont typeface="Wingdings" panose="05000000000000000000" pitchFamily="2" charset="2"/>
              <a:buChar char="§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500" b="1" cap="none" spc="0" baseline="0">
                <a:ln w="11430"/>
                <a:solidFill>
                  <a:srgbClr val="18660C"/>
                </a:solidFill>
                <a:effectLst/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189992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660C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 b="1">
                <a:solidFill>
                  <a:srgbClr val="18660C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343217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6pPr>
            <a:lvl7pPr marL="391604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7pPr>
            <a:lvl8pPr marL="4399915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8pPr>
            <a:lvl9pPr marL="4883150" indent="-241935" algn="l" defTabSz="20510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281940" algn="l"/>
                <a:tab pos="755650" algn="l"/>
                <a:tab pos="1133475" algn="l"/>
                <a:tab pos="1521460" algn="l"/>
                <a:tab pos="1804035" algn="l"/>
                <a:tab pos="2085975" algn="l"/>
                <a:tab pos="2373630" algn="l"/>
                <a:tab pos="2655570" algn="l"/>
                <a:tab pos="2942590" algn="l"/>
                <a:tab pos="3225165" algn="l"/>
                <a:tab pos="8444230" algn="r"/>
              </a:tabLst>
              <a:defRPr sz="13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+mn-cs"/>
              </a:defRPr>
            </a:lvl9pPr>
          </a:lstStyle>
          <a:p>
            <a:pPr algn="l" eaLnBrk="1" hangingPunct="1">
              <a:buFont typeface="Wingdings" panose="05000000000000000000" charset="0"/>
              <a:buChar char="Ø"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作业：</a:t>
            </a:r>
            <a:endParaRPr lang="en-US" altLang="zh-CN" sz="32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习题四   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2860" indent="0" algn="l">
              <a:spcBef>
                <a:spcPct val="0"/>
              </a:spcBef>
              <a:buFont typeface="Wingdings" panose="05000000000000000000" charset="0"/>
              <a:buNone/>
            </a:pPr>
            <a:endParaRPr lang="zh-CN" altLang="zh-CN" sz="2400" b="0" kern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zh-CN" sz="2400" b="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 typeface="Wingdings" panose="05000000000000000000" charset="0"/>
              <a:buChar char="Ø"/>
            </a:pPr>
            <a:endParaRPr kumimoji="1" lang="en-US" altLang="zh-CN" sz="2400" b="0" kern="0" dirty="0">
              <a:ln w="11430"/>
              <a:solidFill>
                <a:schemeClr val="tx1"/>
              </a:solidFill>
              <a:uFillTx/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468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集合的表示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036955"/>
            <a:ext cx="11201400" cy="574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（１）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全部列举法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（２）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部分列举法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（３）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概括法、属性法、谓词法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A＝｛x | x具有性质Ｐ｝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/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sp>
        <p:nvSpPr>
          <p:cNvPr id="3" name="矩形 2"/>
          <p:cNvSpPr/>
          <p:nvPr/>
        </p:nvSpPr>
        <p:spPr>
          <a:xfrm>
            <a:off x="886877" y="1835430"/>
            <a:ext cx="5634508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例:A={a,b,c}={a,c,b}={b,a,c}</a:t>
            </a:r>
          </a:p>
          <a:p>
            <a:pPr>
              <a:buFontTx/>
              <a:buNone/>
            </a:pPr>
            <a:r>
              <a:rPr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={b,c,a}= {c,a,b}={c,b,a}</a:t>
            </a:r>
          </a:p>
        </p:txBody>
      </p:sp>
      <p:sp>
        <p:nvSpPr>
          <p:cNvPr id="4" name="矩形 3"/>
          <p:cNvSpPr/>
          <p:nvPr/>
        </p:nvSpPr>
        <p:spPr>
          <a:xfrm>
            <a:off x="887269" y="3452142"/>
            <a:ext cx="5339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None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例:Z = {+1, -1, +2, -2, …}, </a:t>
            </a:r>
          </a:p>
        </p:txBody>
      </p:sp>
      <p:sp>
        <p:nvSpPr>
          <p:cNvPr id="5" name="矩形 4"/>
          <p:cNvSpPr/>
          <p:nvPr/>
        </p:nvSpPr>
        <p:spPr>
          <a:xfrm>
            <a:off x="887145" y="5402560"/>
            <a:ext cx="81838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例：R+ = { 所有的正实数 } = {x|x是任意正实数}</a:t>
            </a:r>
          </a:p>
          <a:p>
            <a:pPr algn="l">
              <a:buClrTx/>
              <a:buSzTx/>
              <a:buFontTx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例：正奇数集合 Odd = {2n + 1 | 且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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N}。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2468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集合的表示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036955"/>
            <a:ext cx="11201400" cy="574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维恩图（文氏图）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文氏图是利用平面上的点来做成对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集合的图解方法。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一般使用平面上的方形或圆形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表示一个集合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巴克斯范式、递归定义法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sp>
        <p:nvSpPr>
          <p:cNvPr id="6" name="Oval 22"/>
          <p:cNvSpPr>
            <a:spLocks noChangeAspect="1" noChangeArrowheads="1"/>
          </p:cNvSpPr>
          <p:nvPr/>
        </p:nvSpPr>
        <p:spPr bwMode="auto">
          <a:xfrm>
            <a:off x="6672064" y="3356992"/>
            <a:ext cx="2597150" cy="2597148"/>
          </a:xfrm>
          <a:prstGeom prst="ellipse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 w="28575">
            <a:solidFill>
              <a:srgbClr val="7030A0"/>
            </a:solidFill>
            <a:prstDash val="sysDash"/>
          </a:ln>
        </p:spPr>
        <p:txBody>
          <a:bodyPr vert="horz" wrap="square" lIns="36000" tIns="36000" rIns="36000" bIns="36000" numCol="1" rtlCol="0" anchor="ctr" anchorCtr="0" compatLnSpc="1"/>
          <a:lstStyle/>
          <a:p>
            <a:endParaRPr lang="en-US" altLang="en-US" sz="12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Oval 24"/>
          <p:cNvSpPr>
            <a:spLocks noChangeAspect="1" noChangeArrowheads="1"/>
          </p:cNvSpPr>
          <p:nvPr/>
        </p:nvSpPr>
        <p:spPr bwMode="auto">
          <a:xfrm>
            <a:off x="6111649" y="1046472"/>
            <a:ext cx="3451225" cy="3451225"/>
          </a:xfrm>
          <a:prstGeom prst="ellipse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28575">
            <a:solidFill>
              <a:srgbClr val="7030A0"/>
            </a:solidFill>
            <a:prstDash val="sysDash"/>
          </a:ln>
        </p:spPr>
        <p:txBody>
          <a:bodyPr vert="horz" wrap="square" lIns="36000" tIns="36000" rIns="36000" bIns="36000" numCol="1" rtlCol="0" anchor="ctr" anchorCtr="0" compatLnSpc="1"/>
          <a:lstStyle/>
          <a:p>
            <a:endParaRPr lang="en-US" altLang="en-US" sz="120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4967062" y="2209924"/>
            <a:ext cx="2870200" cy="2870200"/>
          </a:xfrm>
          <a:prstGeom prst="ellipse">
            <a:avLst/>
          </a:prstGeom>
          <a:solidFill>
            <a:srgbClr val="008000">
              <a:alpha val="69804"/>
            </a:srgbClr>
          </a:solidFill>
          <a:ln w="28575">
            <a:solidFill>
              <a:schemeClr val="bg1"/>
            </a:solidFill>
            <a:prstDash val="sysDash"/>
          </a:ln>
        </p:spPr>
        <p:txBody>
          <a:bodyPr vert="horz" wrap="square" lIns="36000" tIns="36000" rIns="36000" bIns="36000" numCol="1" rtlCol="0" anchor="ctr" anchorCtr="0" compatLnSpc="1"/>
          <a:lstStyle/>
          <a:p>
            <a:endParaRPr lang="en-US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73218" y="2020937"/>
            <a:ext cx="3600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11" name="矩形 10"/>
          <p:cNvSpPr/>
          <p:nvPr/>
        </p:nvSpPr>
        <p:spPr>
          <a:xfrm>
            <a:off x="8059959" y="4948510"/>
            <a:ext cx="3600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2" name="矩形 11"/>
          <p:cNvSpPr/>
          <p:nvPr/>
        </p:nvSpPr>
        <p:spPr>
          <a:xfrm>
            <a:off x="5538390" y="3356992"/>
            <a:ext cx="3600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n w="11430"/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repeatCount="2000" autoRev="1" fill="remove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2000" autoRev="1" fill="remove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" presetClass="emph" presetSubtype="2" repeatCount="3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repeatCount="3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3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repeatCount="2000" autoRev="1" fill="remove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2000" autoRev="1" fill="remove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mph" presetSubtype="2" repeatCount="3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repeatCount="3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" presetClass="emph" presetSubtype="0" repeatCount="2000" autoRev="1" fill="remove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0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2000" autoRev="1" fill="remove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" presetClass="emph" presetSubtype="2" repeatCount="3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repeatCount="3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0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8" grpId="0" bldLvl="0" animBg="1"/>
      <p:bldP spid="8" grpId="1" bldLvl="0" animBg="1"/>
      <p:bldP spid="9" grpId="0" bldLvl="0" animBg="1"/>
      <p:bldP spid="9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976" y="115142"/>
            <a:ext cx="1554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集合族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036955"/>
            <a:ext cx="11201400" cy="537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一个集合，如果其每个元素均为集合，则称之为</a:t>
            </a:r>
            <a:r>
              <a:rPr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集合族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例子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{{1，2}，{A}}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{{a},{{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}},{1,2},{A}}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求和为8的不同正整数的集合的集合族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marL="457200" lvl="1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{{8},{1,7},{2,6},{3,5},{1,2,5}, {1,3,4}}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lkODc5ZTAxNzdkOTVkMTRhODUzNTFlY2IxMGY3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7375</Words>
  <Application>Microsoft Office PowerPoint</Application>
  <PresentationFormat>宽屏</PresentationFormat>
  <Paragraphs>758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等线</vt:lpstr>
      <vt:lpstr>黑体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Wingdings</vt:lpstr>
      <vt:lpstr>WPS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宇涵 王</cp:lastModifiedBy>
  <cp:revision>389</cp:revision>
  <dcterms:created xsi:type="dcterms:W3CDTF">2023-08-09T12:44:00Z</dcterms:created>
  <dcterms:modified xsi:type="dcterms:W3CDTF">2024-06-05T12:59:07Z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