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1185" r:id="rId6"/>
    <p:sldId id="1256" r:id="rId7"/>
    <p:sldId id="1257" r:id="rId8"/>
    <p:sldId id="1258" r:id="rId9"/>
    <p:sldId id="1259" r:id="rId10"/>
    <p:sldId id="1260" r:id="rId11"/>
    <p:sldId id="1261" r:id="rId12"/>
    <p:sldId id="1262" r:id="rId13"/>
    <p:sldId id="1266" r:id="rId14"/>
    <p:sldId id="1263" r:id="rId15"/>
    <p:sldId id="1264" r:id="rId16"/>
    <p:sldId id="1267" r:id="rId17"/>
    <p:sldId id="1268" r:id="rId18"/>
    <p:sldId id="1269" r:id="rId19"/>
    <p:sldId id="1270" r:id="rId20"/>
    <p:sldId id="1302" r:id="rId21"/>
    <p:sldId id="1271" r:id="rId22"/>
    <p:sldId id="1272" r:id="rId23"/>
    <p:sldId id="1273" r:id="rId24"/>
    <p:sldId id="1289" r:id="rId25"/>
    <p:sldId id="1278" r:id="rId26"/>
    <p:sldId id="1274" r:id="rId27"/>
    <p:sldId id="1279" r:id="rId28"/>
    <p:sldId id="1280" r:id="rId29"/>
    <p:sldId id="1281" r:id="rId30"/>
    <p:sldId id="1282" r:id="rId31"/>
    <p:sldId id="1283" r:id="rId32"/>
    <p:sldId id="1284" r:id="rId33"/>
    <p:sldId id="1285" r:id="rId34"/>
    <p:sldId id="1286" r:id="rId35"/>
    <p:sldId id="1287" r:id="rId36"/>
    <p:sldId id="1290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gs" Target="tags/tag69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FE2F5-0424-4811-BE6E-8EA8669E6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A6956-AAD1-4D45-8455-FD6DBC1116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tags" Target="../tags/tag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tags" Target="../tags/tag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notesSlide" Target="../notesSlides/notesSlide2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tags" Target="../tags/tag5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5.bin"/><Relationship Id="rId1" Type="http://schemas.openxmlformats.org/officeDocument/2006/relationships/tags" Target="../tags/tag6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6.bin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26.wmf"/><Relationship Id="rId2" Type="http://schemas.openxmlformats.org/officeDocument/2006/relationships/oleObject" Target="../embeddings/oleObject8.bin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tags" Target="../tags/tag6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6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515" y="858423"/>
            <a:ext cx="12192000" cy="17306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离散数学</a:t>
            </a:r>
            <a:r>
              <a:rPr lang="en-US" altLang="zh-CN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Discrete Mathematics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7995" y="2886075"/>
            <a:ext cx="7318375" cy="17856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主讲教师：王君义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联系方式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：junyiwang@sdu.edu.cn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0" y="5330190"/>
            <a:ext cx="478472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习题一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2075180"/>
            <a:ext cx="42316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第十章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970685" y="11194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树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970685" y="297246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生成树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4970685" y="4842537"/>
            <a:ext cx="4878071" cy="549275"/>
            <a:chOff x="5689600" y="2273300"/>
            <a:chExt cx="4710116" cy="549489"/>
          </a:xfrm>
        </p:grpSpPr>
        <p:sp>
          <p:nvSpPr>
            <p:cNvPr id="6" name="平行四边形 5"/>
            <p:cNvSpPr/>
            <p:nvPr>
              <p:custDataLst>
                <p:tags r:id="rId10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8" name="平行四边形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有向树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若图G的生成子图T是树，则称T为G的生成树．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2083435"/>
            <a:ext cx="11127105" cy="36569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G是连通图当且仅当G有生成树．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权图G中带权最小的生成树称为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最小生成树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或最优树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最小生成树的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Kruskal算法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输入：简单连通图G ，权函数w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输出：最小生成树T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思想：设有赋权图G，既然我们要寻找G的最小生成树，我们所取边的权当然是越小越好，采用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贪心策略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我们首先找到G的权最小的边，并取出来．然后，在剩下的边中再找出权最小且与已选出的边不构成回路的，再把它取出来，…，一直下去，直到选不出边．在上述过程中，我们得到的图是无回路的．进一步地，我们可证明我们最终得到的是一棵最小生成树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" y="1162685"/>
            <a:ext cx="11527790" cy="3917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上面的算法能执行吗？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会终止吗？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每次执行结果一样不一样？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定理２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Kruskal算法得到的图T*是G的最小生成树．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58545"/>
            <a:ext cx="10668635" cy="52793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3742941" name="文本框 1073742940"/>
          <p:cNvSpPr txBox="1"/>
          <p:nvPr/>
        </p:nvSpPr>
        <p:spPr>
          <a:xfrm>
            <a:off x="2968625" y="245999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7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42" name="文本框 1073742941"/>
          <p:cNvSpPr txBox="1"/>
          <p:nvPr/>
        </p:nvSpPr>
        <p:spPr>
          <a:xfrm>
            <a:off x="3055620" y="5019040"/>
            <a:ext cx="414655" cy="324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2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43" name="文本框 1073742942"/>
          <p:cNvSpPr txBox="1"/>
          <p:nvPr/>
        </p:nvSpPr>
        <p:spPr>
          <a:xfrm>
            <a:off x="6122035" y="501904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4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44" name="文本框 1073742943"/>
          <p:cNvSpPr txBox="1"/>
          <p:nvPr/>
        </p:nvSpPr>
        <p:spPr>
          <a:xfrm>
            <a:off x="5793740" y="432054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3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45" name="文本框 1073742944"/>
          <p:cNvSpPr txBox="1"/>
          <p:nvPr/>
        </p:nvSpPr>
        <p:spPr>
          <a:xfrm>
            <a:off x="5375910" y="587502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6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46" name="文本框 1073742945"/>
          <p:cNvSpPr txBox="1"/>
          <p:nvPr/>
        </p:nvSpPr>
        <p:spPr>
          <a:xfrm>
            <a:off x="3718560" y="4465320"/>
            <a:ext cx="711200" cy="6572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4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47" name="文本框 1073742946"/>
          <p:cNvSpPr txBox="1"/>
          <p:nvPr/>
        </p:nvSpPr>
        <p:spPr>
          <a:xfrm>
            <a:off x="5375910" y="3545840"/>
            <a:ext cx="412750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7</a:t>
            </a:r>
            <a:endParaRPr lang="zh-CN" altLang="en-US" sz="2800"/>
          </a:p>
          <a:p>
            <a:endParaRPr lang="zh-CN" altLang="en-US" sz="2800"/>
          </a:p>
        </p:txBody>
      </p:sp>
      <p:grpSp>
        <p:nvGrpSpPr>
          <p:cNvPr id="4" name="组合 3"/>
          <p:cNvGrpSpPr/>
          <p:nvPr/>
        </p:nvGrpSpPr>
        <p:grpSpPr>
          <a:xfrm rot="0">
            <a:off x="2452370" y="1827530"/>
            <a:ext cx="6477635" cy="4065270"/>
            <a:chOff x="9522" y="9237"/>
            <a:chExt cx="3063" cy="1563"/>
          </a:xfrm>
        </p:grpSpPr>
        <p:sp>
          <p:nvSpPr>
            <p:cNvPr id="5" name="直接连接符 4"/>
            <p:cNvSpPr/>
            <p:nvPr/>
          </p:nvSpPr>
          <p:spPr>
            <a:xfrm flipH="1" flipV="1">
              <a:off x="11865" y="9237"/>
              <a:ext cx="720" cy="78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" name="直接连接符 5"/>
            <p:cNvSpPr/>
            <p:nvPr/>
          </p:nvSpPr>
          <p:spPr>
            <a:xfrm>
              <a:off x="9522" y="10020"/>
              <a:ext cx="720" cy="78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7" name="直接连接符 6"/>
            <p:cNvSpPr/>
            <p:nvPr/>
          </p:nvSpPr>
          <p:spPr>
            <a:xfrm flipV="1">
              <a:off x="11865" y="10020"/>
              <a:ext cx="720" cy="78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" name="直接连接符 7"/>
            <p:cNvSpPr/>
            <p:nvPr/>
          </p:nvSpPr>
          <p:spPr>
            <a:xfrm flipH="1" flipV="1">
              <a:off x="10245" y="9237"/>
              <a:ext cx="16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9" name="直接连接符 8"/>
            <p:cNvSpPr/>
            <p:nvPr/>
          </p:nvSpPr>
          <p:spPr>
            <a:xfrm flipH="1">
              <a:off x="9525" y="9237"/>
              <a:ext cx="72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0" name="直接连接符 9"/>
            <p:cNvSpPr/>
            <p:nvPr/>
          </p:nvSpPr>
          <p:spPr>
            <a:xfrm>
              <a:off x="9525" y="10017"/>
              <a:ext cx="234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1" name="直接连接符 10"/>
            <p:cNvSpPr/>
            <p:nvPr/>
          </p:nvSpPr>
          <p:spPr>
            <a:xfrm flipH="1">
              <a:off x="10242" y="9237"/>
              <a:ext cx="0" cy="156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9525" y="10017"/>
              <a:ext cx="23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3" name="直接连接符 12"/>
            <p:cNvSpPr/>
            <p:nvPr/>
          </p:nvSpPr>
          <p:spPr>
            <a:xfrm flipH="1" flipV="1">
              <a:off x="10245" y="10797"/>
              <a:ext cx="16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14" name="直接连接符 13"/>
            <p:cNvSpPr/>
            <p:nvPr/>
          </p:nvSpPr>
          <p:spPr>
            <a:xfrm flipH="1">
              <a:off x="11865" y="9237"/>
              <a:ext cx="0" cy="15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5" name="直接连接符 14"/>
            <p:cNvSpPr/>
            <p:nvPr/>
          </p:nvSpPr>
          <p:spPr>
            <a:xfrm flipV="1">
              <a:off x="10245" y="10017"/>
              <a:ext cx="162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7" name="直接连接符 16"/>
            <p:cNvSpPr/>
            <p:nvPr/>
          </p:nvSpPr>
          <p:spPr>
            <a:xfrm flipH="1">
              <a:off x="10242" y="9237"/>
              <a:ext cx="1620" cy="78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8" name="直接连接符 17"/>
            <p:cNvSpPr/>
            <p:nvPr/>
          </p:nvSpPr>
          <p:spPr>
            <a:xfrm>
              <a:off x="10245" y="9237"/>
              <a:ext cx="234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9" name="直接连接符 18"/>
            <p:cNvSpPr/>
            <p:nvPr/>
          </p:nvSpPr>
          <p:spPr>
            <a:xfrm flipH="1">
              <a:off x="11865" y="10020"/>
              <a:ext cx="72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oval" w="sm" len="sm"/>
            </a:ln>
          </p:spPr>
        </p:sp>
      </p:grpSp>
      <p:sp>
        <p:nvSpPr>
          <p:cNvPr id="1073742963" name="文本框 1073742962"/>
          <p:cNvSpPr txBox="1"/>
          <p:nvPr/>
        </p:nvSpPr>
        <p:spPr>
          <a:xfrm>
            <a:off x="3995420" y="2794000"/>
            <a:ext cx="414655" cy="324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1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65" name="文本框 1073742964"/>
          <p:cNvSpPr txBox="1"/>
          <p:nvPr/>
        </p:nvSpPr>
        <p:spPr>
          <a:xfrm>
            <a:off x="5219700" y="197993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3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66" name="文本框 1073742965"/>
          <p:cNvSpPr txBox="1"/>
          <p:nvPr/>
        </p:nvSpPr>
        <p:spPr>
          <a:xfrm>
            <a:off x="5207635" y="2638425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2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68" name="文本框 1073742967"/>
          <p:cNvSpPr txBox="1"/>
          <p:nvPr/>
        </p:nvSpPr>
        <p:spPr>
          <a:xfrm>
            <a:off x="7161530" y="229489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5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69" name="文本框 1073742968"/>
          <p:cNvSpPr txBox="1"/>
          <p:nvPr/>
        </p:nvSpPr>
        <p:spPr>
          <a:xfrm>
            <a:off x="8417560" y="266319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1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70" name="文本框 1073742969"/>
          <p:cNvSpPr txBox="1"/>
          <p:nvPr/>
        </p:nvSpPr>
        <p:spPr>
          <a:xfrm>
            <a:off x="7999730" y="505841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6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71" name="文本框 1073742970"/>
          <p:cNvSpPr txBox="1"/>
          <p:nvPr/>
        </p:nvSpPr>
        <p:spPr>
          <a:xfrm>
            <a:off x="7047865" y="458978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4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73" name="文本框 1073742972"/>
          <p:cNvSpPr txBox="1"/>
          <p:nvPr/>
        </p:nvSpPr>
        <p:spPr>
          <a:xfrm>
            <a:off x="8161020" y="3820160"/>
            <a:ext cx="414655" cy="3257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3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74" name="文本框 1073742973"/>
          <p:cNvSpPr txBox="1"/>
          <p:nvPr/>
        </p:nvSpPr>
        <p:spPr>
          <a:xfrm>
            <a:off x="3063875" y="3443605"/>
            <a:ext cx="412750" cy="324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8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79" name="文本框 1073742978"/>
          <p:cNvSpPr txBox="1"/>
          <p:nvPr/>
        </p:nvSpPr>
        <p:spPr>
          <a:xfrm>
            <a:off x="5266690" y="1390650"/>
            <a:ext cx="344170" cy="4730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r>
              <a:rPr lang="zh-CN" altLang="en-US" sz="2800"/>
              <a:t>2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073742980" name="文本框 1073742979"/>
          <p:cNvSpPr txBox="1"/>
          <p:nvPr/>
        </p:nvSpPr>
        <p:spPr>
          <a:xfrm>
            <a:off x="4023995" y="4718050"/>
            <a:ext cx="709930" cy="7778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/>
          <a:p>
            <a:pPr>
              <a:lnSpc>
                <a:spcPts val="1800"/>
              </a:lnSpc>
            </a:pPr>
            <a:endParaRPr lang="zh-CN" altLang="en-US" sz="2800"/>
          </a:p>
          <a:p>
            <a:endParaRPr lang="zh-CN" altLang="en-US" sz="2800"/>
          </a:p>
        </p:txBody>
      </p:sp>
      <p:cxnSp>
        <p:nvCxnSpPr>
          <p:cNvPr id="20" name="直接连接符 19"/>
          <p:cNvCxnSpPr>
            <a:stCxn id="18" idx="0"/>
            <a:endCxn id="17" idx="1"/>
          </p:cNvCxnSpPr>
          <p:nvPr/>
        </p:nvCxnSpPr>
        <p:spPr>
          <a:xfrm flipH="1">
            <a:off x="3975100" y="1827530"/>
            <a:ext cx="6350" cy="2028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3956050" y="1805305"/>
            <a:ext cx="3472180" cy="2061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9" idx="0"/>
          </p:cNvCxnSpPr>
          <p:nvPr/>
        </p:nvCxnSpPr>
        <p:spPr>
          <a:xfrm flipH="1" flipV="1">
            <a:off x="7386320" y="1817370"/>
            <a:ext cx="1543685" cy="2046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9" idx="1"/>
          </p:cNvCxnSpPr>
          <p:nvPr/>
        </p:nvCxnSpPr>
        <p:spPr>
          <a:xfrm flipV="1">
            <a:off x="7407275" y="3855720"/>
            <a:ext cx="1521460" cy="8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0"/>
          </p:cNvCxnSpPr>
          <p:nvPr/>
        </p:nvCxnSpPr>
        <p:spPr>
          <a:xfrm flipH="1" flipV="1">
            <a:off x="2444115" y="3849370"/>
            <a:ext cx="1537335" cy="2035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3985895" y="3837305"/>
            <a:ext cx="3436620" cy="2038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7" idx="0"/>
          </p:cNvCxnSpPr>
          <p:nvPr/>
        </p:nvCxnSpPr>
        <p:spPr>
          <a:xfrm>
            <a:off x="7404735" y="3873500"/>
            <a:ext cx="2540" cy="2019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937000" y="178816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421255" y="383159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937000" y="382016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937000" y="584390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364095" y="180530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364095" y="382016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894445" y="382016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364095" y="584390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29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Prim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（普里姆）算法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780540"/>
            <a:ext cx="11283950" cy="44773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2075180"/>
            <a:ext cx="42316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第十章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970685" y="11194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树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970685" y="297246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生成树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4970685" y="4842537"/>
            <a:ext cx="4878071" cy="549275"/>
            <a:chOff x="5689600" y="2273300"/>
            <a:chExt cx="4710116" cy="549489"/>
          </a:xfrm>
        </p:grpSpPr>
        <p:sp>
          <p:nvSpPr>
            <p:cNvPr id="6" name="平行四边形 5"/>
            <p:cNvSpPr/>
            <p:nvPr>
              <p:custDataLst>
                <p:tags r:id="rId10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8" name="平行四边形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有向树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1017270"/>
            <a:ext cx="10882630" cy="51631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生成树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求最小生成树的另一种方法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破圈法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§2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002155"/>
            <a:ext cx="11228070" cy="34194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850" y="2075180"/>
            <a:ext cx="42316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第十章</a:t>
            </a:r>
            <a:r>
              <a:rPr lang="en-US" alt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sz="5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sz="5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970685" y="1119472"/>
            <a:ext cx="5179060" cy="532190"/>
            <a:chOff x="5689600" y="1501170"/>
            <a:chExt cx="5179060" cy="532190"/>
          </a:xfrm>
        </p:grpSpPr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6375400" y="1820459"/>
              <a:ext cx="3963736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平行四边形 3"/>
            <p:cNvSpPr/>
            <p:nvPr>
              <p:custDataLst>
                <p:tags r:id="rId3"/>
              </p:custDataLst>
            </p:nvPr>
          </p:nvSpPr>
          <p:spPr>
            <a:xfrm>
              <a:off x="5689600" y="1551970"/>
              <a:ext cx="736600" cy="438150"/>
            </a:xfrm>
            <a:prstGeom prst="parallelogram">
              <a:avLst>
                <a:gd name="adj" fmla="val 31818"/>
              </a:avLst>
            </a:prstGeom>
            <a:solidFill>
              <a:schemeClr val="bg1"/>
            </a:solidFill>
            <a:ln w="28575"/>
            <a:effectLst>
              <a:outerShdw dist="50800" dir="2700000" algn="tl" rotWithShape="0">
                <a:srgbClr val="00C1CE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6572250" y="1501170"/>
              <a:ext cx="429641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树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4970685" y="2972462"/>
            <a:ext cx="4878071" cy="549275"/>
            <a:chOff x="5689600" y="2273300"/>
            <a:chExt cx="4710116" cy="549489"/>
          </a:xfrm>
        </p:grpSpPr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18" name="平行四边形 17"/>
              <p:cNvSpPr/>
              <p:nvPr>
                <p:custDataLst>
                  <p:tags r:id="rId7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生成树</a:t>
                </a:r>
                <a:endParaRPr lang="zh-CN" altLang="en-US" sz="28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9"/>
            </p:custDataLst>
          </p:nvPr>
        </p:nvGrpSpPr>
        <p:grpSpPr>
          <a:xfrm>
            <a:off x="4970685" y="4842537"/>
            <a:ext cx="4878071" cy="549275"/>
            <a:chOff x="5689600" y="2273300"/>
            <a:chExt cx="4710116" cy="549489"/>
          </a:xfrm>
        </p:grpSpPr>
        <p:sp>
          <p:nvSpPr>
            <p:cNvPr id="6" name="平行四边形 5"/>
            <p:cNvSpPr/>
            <p:nvPr>
              <p:custDataLst>
                <p:tags r:id="rId10"/>
              </p:custDataLst>
            </p:nvPr>
          </p:nvSpPr>
          <p:spPr>
            <a:xfrm>
              <a:off x="6375400" y="2609888"/>
              <a:ext cx="3803650" cy="212901"/>
            </a:xfrm>
            <a:prstGeom prst="parallelogram">
              <a:avLst>
                <a:gd name="adj" fmla="val 31818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 anchorCtr="0"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9600" y="2273300"/>
              <a:ext cx="4710116" cy="522173"/>
              <a:chOff x="5689600" y="2273300"/>
              <a:chExt cx="4710116" cy="522173"/>
            </a:xfrm>
          </p:grpSpPr>
          <p:sp>
            <p:nvSpPr>
              <p:cNvPr id="8" name="平行四边形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689600" y="2324100"/>
                <a:ext cx="736600" cy="438150"/>
              </a:xfrm>
              <a:prstGeom prst="parallelogram">
                <a:avLst>
                  <a:gd name="adj" fmla="val 31818"/>
                </a:avLst>
              </a:prstGeom>
              <a:solidFill>
                <a:schemeClr val="bg1"/>
              </a:solidFill>
              <a:ln w="28575"/>
              <a:effectLst>
                <a:outerShdw dist="50800" dir="2700000" algn="tl" rotWithShape="0">
                  <a:srgbClr val="00C1CE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ctr"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572517" y="2273300"/>
                <a:ext cx="3827199" cy="52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有向树</a:t>
                </a:r>
                <a:endParaRPr lang="zh-CN" altLang="en-US" sz="28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设D是一个有向图，如果在不考虑弧的方向时D是一棵树(即D的底图是一棵树)则称D为一棵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有向树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2598420"/>
            <a:ext cx="10437495" cy="34150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定义２　若一棵有向树中恰有一个顶点的入度为０，其余所有顶点的入度均为1，则称该有向树为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有根树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(或树形图)，入度为０的顶点称为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742565"/>
            <a:ext cx="11138535" cy="2573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115" y="2316480"/>
            <a:ext cx="3855720" cy="3814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设T是一棵有根树，r是T的根，则r到其余每个顶点恰有一条有向路．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有根树的画法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定义３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设u是有根树的分枝点，若从u到s有一条弧〈u，s〉，则称s为u的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儿子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，u为s的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父亲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；同一父亲的儿子称为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兄弟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；若从u到v有一条有向路，则称v是u的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子孙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，u是v的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祖先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；从根到某一顶点的路长称为该顶点的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路长或层数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，从根到树叶的最大层数，称为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有根树的高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图3.3(a)中，r是树根，a1，a2是r的儿子(r是a1，a2的父亲)，b1，b2，b3是a1的儿子(a1是b1，b2，b3的父亲)，b1，b2，b3也是a1，r的子孙(a1，r是b1，b2，b3的祖先)；a1与a2是兄弟，b1，b2，b3也是兄弟；a1，a2的层数为1，而b1，b2，b3的层数为２；该有根树的树高为２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60"/>
          <p:cNvGraphicFramePr>
            <a:graphicFrameLocks noChangeAspect="1"/>
          </p:cNvGraphicFramePr>
          <p:nvPr/>
        </p:nvGraphicFramePr>
        <p:xfrm>
          <a:off x="4413885" y="3429000"/>
          <a:ext cx="3286125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95425" imgH="1457325" progId="Word.Picture.8">
                  <p:embed/>
                </p:oleObj>
              </mc:Choice>
              <mc:Fallback>
                <p:oleObj name="" r:id="rId2" imgW="14954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3885" y="3429000"/>
                        <a:ext cx="3286125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定义４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设u是有根树T的一个顶点，V</a:t>
            </a:r>
            <a:r>
              <a:rPr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是u及其子孙构成的顶点集，V</a:t>
            </a:r>
            <a:r>
              <a:rPr sz="2800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的导出子图称为T的以u为根的子树．例如，图3.3(b)是图3.3(a)的以a</a:t>
            </a:r>
            <a:r>
              <a:rPr sz="2800" baseline="-25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为根的子树．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60"/>
          <p:cNvGraphicFramePr>
            <a:graphicFrameLocks noChangeAspect="1"/>
          </p:cNvGraphicFramePr>
          <p:nvPr/>
        </p:nvGraphicFramePr>
        <p:xfrm>
          <a:off x="2002155" y="2944495"/>
          <a:ext cx="3538855" cy="34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95425" imgH="1457325" progId="Word.Picture.8">
                  <p:embed/>
                </p:oleObj>
              </mc:Choice>
              <mc:Fallback>
                <p:oleObj name="" r:id="rId2" imgW="14954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2155" y="2944495"/>
                        <a:ext cx="3538855" cy="345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1"/>
          <p:cNvGraphicFramePr>
            <a:graphicFrameLocks noChangeAspect="1"/>
          </p:cNvGraphicFramePr>
          <p:nvPr/>
        </p:nvGraphicFramePr>
        <p:xfrm>
          <a:off x="6075680" y="2874645"/>
          <a:ext cx="3384550" cy="330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495425" imgH="1457325" progId="Word.Picture.8">
                  <p:embed/>
                </p:oleObj>
              </mc:Choice>
              <mc:Fallback>
                <p:oleObj name="" r:id="rId4" imgW="1495425" imgH="1457325" progId="Word.Picture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5680" y="2874645"/>
                        <a:ext cx="3384550" cy="330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连通无回路的图称为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，树中度为1的点称为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树叶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，度大于1的点称为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分枝点或内点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，每个连通分支均为树的图称为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森林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47"/>
          <p:cNvGraphicFramePr>
            <a:graphicFrameLocks noChangeAspect="1"/>
          </p:cNvGraphicFramePr>
          <p:nvPr/>
        </p:nvGraphicFramePr>
        <p:xfrm>
          <a:off x="1928495" y="2468245"/>
          <a:ext cx="2345055" cy="370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23925" imgH="1457325" progId="Word.Picture.8">
                  <p:embed/>
                </p:oleObj>
              </mc:Choice>
              <mc:Fallback>
                <p:oleObj name="" r:id="rId2" imgW="9239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8495" y="2468245"/>
                        <a:ext cx="2345055" cy="3703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8"/>
          <p:cNvGraphicFramePr>
            <a:graphicFrameLocks noChangeAspect="1"/>
          </p:cNvGraphicFramePr>
          <p:nvPr/>
        </p:nvGraphicFramePr>
        <p:xfrm>
          <a:off x="5291455" y="2753360"/>
          <a:ext cx="3669665" cy="33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609725" imgH="1457325" progId="Word.Picture.8">
                  <p:embed/>
                </p:oleObj>
              </mc:Choice>
              <mc:Fallback>
                <p:oleObj name="" r:id="rId4" imgW="1609725" imgH="1457325" progId="Word.Picture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1455" y="2753360"/>
                        <a:ext cx="3669665" cy="3326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定义５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在有根树中，将每个分枝点发出的弧从左到右依次标以正整数1，2，3，…，则该有根树称为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有序树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62"/>
          <p:cNvGraphicFramePr>
            <a:graphicFrameLocks noChangeAspect="1"/>
          </p:cNvGraphicFramePr>
          <p:nvPr/>
        </p:nvGraphicFramePr>
        <p:xfrm>
          <a:off x="1575435" y="2818765"/>
          <a:ext cx="3988435" cy="361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609725" imgH="1457325" progId="Word.Picture.8">
                  <p:embed/>
                </p:oleObj>
              </mc:Choice>
              <mc:Fallback>
                <p:oleObj name="" r:id="rId2" imgW="1609725" imgH="14573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5435" y="2818765"/>
                        <a:ext cx="3988435" cy="3615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3"/>
          <p:cNvGraphicFramePr>
            <a:graphicFrameLocks noChangeAspect="1"/>
          </p:cNvGraphicFramePr>
          <p:nvPr/>
        </p:nvGraphicFramePr>
        <p:xfrm>
          <a:off x="5956300" y="2818765"/>
          <a:ext cx="3651885" cy="331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609725" imgH="1457325" progId="Word.Picture.8">
                  <p:embed/>
                </p:oleObj>
              </mc:Choice>
              <mc:Fallback>
                <p:oleObj name="" r:id="rId4" imgW="1609725" imgH="1457325" progId="Word.Picture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6300" y="2818765"/>
                        <a:ext cx="3651885" cy="3310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定义６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在有序树中，如果每个顶点v都满足ｄ</a:t>
            </a:r>
            <a:r>
              <a:rPr sz="2800" baseline="30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(v)≤m，则称该有序树为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m叉树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，如果每个顶点</a:t>
            </a:r>
            <a:r>
              <a:rPr 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（分支点）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v都满足ｄ</a:t>
            </a:r>
            <a:r>
              <a:rPr sz="2800" baseline="30000"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＋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(v)＝m，称该有序树为</a:t>
            </a:r>
            <a:r>
              <a:rPr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正则m叉树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一类重要的m叉树是二叉树和正则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二叉树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，对于二叉树，一个分枝点的两个(或一个)儿子按其位置分别称为左儿子、右儿子，以左、右儿子为根的子树分别称为左子树、右子树．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4486275"/>
            <a:ext cx="8329295" cy="1905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在正则m叉树中，分枝点数i与树叶数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(m－1)i＝</a:t>
            </a:r>
            <a:r>
              <a:rPr 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－1．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定理３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设T是正则m叉树，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表示分枝点的路长总和，L表示树叶的路长总和，则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L＝(m－1)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I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＋mi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其中，i是分枝点数．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有向树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§3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111885"/>
            <a:ext cx="4484370" cy="4850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5" y="1111885"/>
            <a:ext cx="4434840" cy="4856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习题三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3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定理1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设图T是有n个顶点、ε条边的非平凡图，则下列各条等价．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 T是树．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 T中无回路，且ε＝n－1．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 T连通，且ε＝n－1．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  T中无回路，且在T的任意两个不相邻点之间添加一边恰得一条回路．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(5)  T连通，删去任一边则不连通．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(6)  T的任意两个不同顶点之间恰有一条路．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233045" y="934720"/>
            <a:ext cx="11656695" cy="5554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定理２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任意一棵非平凡树T中，至少有两片树叶．</a:t>
            </a:r>
            <a:endParaRPr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证明　设T有n个顶点，则T的边数ε(T)＝n－1，从而由总度数与边数的关系知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　　             　　　　　　　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       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因为T是连通非平凡图，T中任意一点v均满足d(v)≥1，若T中度为1的点即树叶不超过1个，则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与(1)式矛盾，从而T中至少有两片树叶．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52"/>
          <p:cNvGraphicFramePr>
            <a:graphicFrameLocks noChangeAspect="1"/>
          </p:cNvGraphicFramePr>
          <p:nvPr/>
        </p:nvGraphicFramePr>
        <p:xfrm>
          <a:off x="4798060" y="3072765"/>
          <a:ext cx="252666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015365" imgH="304800" progId="Equation.3">
                  <p:embed/>
                </p:oleObj>
              </mc:Choice>
              <mc:Fallback>
                <p:oleObj name="" r:id="rId2" imgW="1015365" imgH="304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8060" y="3072765"/>
                        <a:ext cx="2526665" cy="758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3"/>
          <p:cNvGraphicFramePr>
            <a:graphicFrameLocks noChangeAspect="1"/>
          </p:cNvGraphicFramePr>
          <p:nvPr/>
        </p:nvGraphicFramePr>
        <p:xfrm>
          <a:off x="4669155" y="4780280"/>
          <a:ext cx="27844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1192530" imgH="304800" progId="Equation.3">
                  <p:embed/>
                </p:oleObj>
              </mc:Choice>
              <mc:Fallback>
                <p:oleObj name="" r:id="rId4" imgW="1192530" imgH="3048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9155" y="4780280"/>
                        <a:ext cx="278447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1028700"/>
            <a:ext cx="8638540" cy="2064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3559810"/>
            <a:ext cx="8743950" cy="2439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0" y="1028700"/>
            <a:ext cx="2786380" cy="217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930" y="3559810"/>
            <a:ext cx="2787015" cy="26498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963930"/>
            <a:ext cx="8007350" cy="781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1876425"/>
            <a:ext cx="9219565" cy="43954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960120"/>
            <a:ext cx="9767570" cy="700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1777365"/>
            <a:ext cx="9346565" cy="48615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207645" y="759460"/>
            <a:ext cx="11725275" cy="19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3"/>
          <p:cNvSpPr>
            <a:spLocks noChangeArrowheads="1"/>
          </p:cNvSpPr>
          <p:nvPr/>
        </p:nvSpPr>
        <p:spPr bwMode="auto">
          <a:xfrm>
            <a:off x="280670" y="114935"/>
            <a:ext cx="53975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树</a:t>
            </a:r>
            <a:endParaRPr lang="zh-CN" altLang="en-US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08185" y="116205"/>
            <a:ext cx="23247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zh-CN" altLang="en-US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第十章</a:t>
            </a:r>
            <a:r>
              <a:rPr lang="en-US" altLang="zh-CN" sz="3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§1</a:t>
            </a:r>
            <a:endParaRPr lang="en-US" altLang="zh-CN" sz="36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994410"/>
            <a:ext cx="8602980" cy="686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1816735"/>
            <a:ext cx="8769985" cy="47542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2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2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2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2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2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2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4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0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1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2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3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4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5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commondata" val="eyJoZGlkIjoiNDI1NGQ4MDY4NjMxYWVlMzc3ODM2NDE0MmU1ODUxYzYifQ=="/>
</p:tagLst>
</file>

<file path=ppt/tags/tag7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8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ags/tag9.xml><?xml version="1.0" encoding="utf-8"?>
<p:tagLst xmlns:p="http://schemas.openxmlformats.org/presentationml/2006/main">
  <p:tag name="KSO_WM_DIAGRAM_VIRTUALLY_FRAME" val="{&quot;height&quot;:500.3047244094488,&quot;left&quot;:371.59251968503935,&quot;top&quot;:19.397401574803148,&quot;width&quot;:502.470236220472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WPS 演示</Application>
  <PresentationFormat>宽屏</PresentationFormat>
  <Paragraphs>377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微软雅黑</vt:lpstr>
      <vt:lpstr>Calibri</vt:lpstr>
      <vt:lpstr>等线</vt:lpstr>
      <vt:lpstr>Wingdings</vt:lpstr>
      <vt:lpstr>Arial Unicode MS</vt:lpstr>
      <vt:lpstr>WPS</vt:lpstr>
      <vt:lpstr>Word.Picture.8</vt:lpstr>
      <vt:lpstr>Word.Picture.8</vt:lpstr>
      <vt:lpstr>Equation.3</vt:lpstr>
      <vt:lpstr>Equation.3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15</dc:creator>
  <cp:lastModifiedBy>Junyi Wang</cp:lastModifiedBy>
  <cp:revision>1568</cp:revision>
  <dcterms:created xsi:type="dcterms:W3CDTF">2023-08-09T12:44:00Z</dcterms:created>
  <dcterms:modified xsi:type="dcterms:W3CDTF">2024-05-16T05:29:34Z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4AA061BBC766487CAA6B45421A3D2F64_13</vt:lpwstr>
  </property>
  <property fmtid="{D5CDD505-2E9C-101B-9397-08002B2CF9AE}" pid="3" name="KSOProductBuildVer">
    <vt:lpwstr>2052-12.1.0.16729</vt:lpwstr>
  </property>
</Properties>
</file>