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notesSlides/notesSlide23.xml" ContentType="application/vnd.openxmlformats-officedocument.presentationml.notesSlide+xml"/>
  <Override PartName="/ppt/tags/tag62.xml" ContentType="application/vnd.openxmlformats-officedocument.presentationml.tags+xml"/>
  <Override PartName="/ppt/notesSlides/notesSlide24.xml" ContentType="application/vnd.openxmlformats-officedocument.presentationml.notesSlide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notesSlides/notesSlide26.xml" ContentType="application/vnd.openxmlformats-officedocument.presentationml.notesSlide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8.xml" ContentType="application/vnd.openxmlformats-officedocument.presentationml.notesSlide+xml"/>
  <Override PartName="/ppt/tags/tag68.xml" ContentType="application/vnd.openxmlformats-officedocument.presentationml.tags+xml"/>
  <Override PartName="/ppt/notesSlides/notesSlide2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7" r:id="rId24"/>
    <p:sldId id="513" r:id="rId25"/>
    <p:sldId id="514" r:id="rId26"/>
    <p:sldId id="515" r:id="rId27"/>
    <p:sldId id="522" r:id="rId28"/>
    <p:sldId id="523" r:id="rId29"/>
    <p:sldId id="524" r:id="rId30"/>
    <p:sldId id="526" r:id="rId31"/>
    <p:sldId id="525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slide" Target="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notesSlide" Target="../notesSlides/notesSlide2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slide" Target="slide1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9" Type="http://schemas.openxmlformats.org/officeDocument/2006/relationships/oleObject" Target="../embeddings/oleObject31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9.wmf"/><Relationship Id="rId42" Type="http://schemas.openxmlformats.org/officeDocument/2006/relationships/image" Target="../media/image33.wmf"/><Relationship Id="rId47" Type="http://schemas.openxmlformats.org/officeDocument/2006/relationships/oleObject" Target="../embeddings/oleObject35.bin"/><Relationship Id="rId50" Type="http://schemas.openxmlformats.org/officeDocument/2006/relationships/oleObject" Target="../embeddings/oleObject37.bin"/><Relationship Id="rId7" Type="http://schemas.openxmlformats.org/officeDocument/2006/relationships/oleObject" Target="../embeddings/oleObject15.bin"/><Relationship Id="rId2" Type="http://schemas.openxmlformats.org/officeDocument/2006/relationships/tags" Target="../tags/tag67.xml"/><Relationship Id="rId16" Type="http://schemas.openxmlformats.org/officeDocument/2006/relationships/image" Target="../media/image20.wmf"/><Relationship Id="rId29" Type="http://schemas.openxmlformats.org/officeDocument/2006/relationships/oleObject" Target="../embeddings/oleObject26.bin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32.wmf"/><Relationship Id="rId45" Type="http://schemas.openxmlformats.org/officeDocument/2006/relationships/oleObject" Target="../embeddings/oleObject34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49" Type="http://schemas.openxmlformats.org/officeDocument/2006/relationships/oleObject" Target="../embeddings/oleObject36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34.wmf"/><Relationship Id="rId4" Type="http://schemas.openxmlformats.org/officeDocument/2006/relationships/notesSlide" Target="../notesSlides/notesSlide28.xml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3.bin"/><Relationship Id="rId48" Type="http://schemas.openxmlformats.org/officeDocument/2006/relationships/image" Target="../media/image36.wmf"/><Relationship Id="rId8" Type="http://schemas.openxmlformats.org/officeDocument/2006/relationships/image" Target="../media/image16.wmf"/><Relationship Id="rId51" Type="http://schemas.openxmlformats.org/officeDocument/2006/relationships/oleObject" Target="../embeddings/oleObject38.bin"/><Relationship Id="rId3" Type="http://schemas.openxmlformats.org/officeDocument/2006/relationships/slideLayout" Target="../slideLayouts/slideLayout1.xml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31.wmf"/><Relationship Id="rId46" Type="http://schemas.openxmlformats.org/officeDocument/2006/relationships/image" Target="../media/image35.wmf"/><Relationship Id="rId20" Type="http://schemas.openxmlformats.org/officeDocument/2006/relationships/image" Target="../media/image22.wmf"/><Relationship Id="rId41" Type="http://schemas.openxmlformats.org/officeDocument/2006/relationships/oleObject" Target="../embeddings/oleObject32.bin"/><Relationship Id="rId1" Type="http://schemas.openxmlformats.org/officeDocument/2006/relationships/tags" Target="../tags/tag66.xml"/><Relationship Id="rId6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515" y="858423"/>
            <a:ext cx="121920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离散数学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集合论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无限集</a:t>
            </a:r>
          </a:p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Discrete Mathematics</a:t>
            </a: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7995" y="2886075"/>
            <a:ext cx="7318375" cy="1785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主讲教师：王君义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：junyiwang@sdu.edu.cn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20" y="5330190"/>
            <a:ext cx="4784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760095"/>
            <a:ext cx="11699240" cy="5845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例6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（- ∞ ，+ ∞ ）～（0，+1）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Sigmoid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是一个平滑可微的函数。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igmoid函数-S函数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挤压函数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∞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 ∞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 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+1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输出范围是0到1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严格单调递增（若x1&gt;x2则f(x1)&gt;f(x2)；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x&gt;0,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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f(x)&gt;0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(0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∞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+∞)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253615" y="1449705"/>
          <a:ext cx="2411730" cy="105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365" imgH="393700" progId="Equation.DSMT4">
                  <p:embed/>
                </p:oleObj>
              </mc:Choice>
              <mc:Fallback>
                <p:oleObj name="Equation" r:id="rId4" imgW="888365" imgH="393700" progId="Equation.DSMT4">
                  <p:embed/>
                  <p:pic>
                    <p:nvPicPr>
                      <p:cNvPr id="0" name="图片 16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615" y="1449705"/>
                        <a:ext cx="2411730" cy="1057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无限集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可以</a:t>
            </a:r>
            <a:r>
              <a:rPr lang="zh-CN" altLang="en-US" sz="2800" dirty="0">
                <a:sym typeface="+mn-ea"/>
              </a:rPr>
              <a:t>与其真子集等势！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2410" y="2379345"/>
            <a:ext cx="10626725" cy="2767997"/>
            <a:chOff x="2743200" y="2295526"/>
            <a:chExt cx="7266834" cy="1577312"/>
          </a:xfrm>
        </p:grpSpPr>
        <p:sp>
          <p:nvSpPr>
            <p:cNvPr id="13315" name="矩形 1"/>
            <p:cNvSpPr>
              <a:spLocks noChangeArrowheads="1"/>
            </p:cNvSpPr>
            <p:nvPr/>
          </p:nvSpPr>
          <p:spPr bwMode="auto">
            <a:xfrm>
              <a:off x="2767013" y="2295526"/>
              <a:ext cx="1730055" cy="36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sz="3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zh-CN" altLang="en-US" sz="3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13316" name="矩形 2"/>
            <p:cNvSpPr>
              <a:spLocks noChangeArrowheads="1"/>
            </p:cNvSpPr>
            <p:nvPr/>
          </p:nvSpPr>
          <p:spPr bwMode="auto">
            <a:xfrm>
              <a:off x="4083050" y="2295526"/>
              <a:ext cx="1856631" cy="36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317" name="矩形 5"/>
            <p:cNvSpPr>
              <a:spLocks noChangeArrowheads="1"/>
            </p:cNvSpPr>
            <p:nvPr/>
          </p:nvSpPr>
          <p:spPr bwMode="auto">
            <a:xfrm>
              <a:off x="5270500" y="2297113"/>
              <a:ext cx="2956078" cy="36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318" name="矩形 6"/>
            <p:cNvSpPr>
              <a:spLocks noChangeArrowheads="1"/>
            </p:cNvSpPr>
            <p:nvPr/>
          </p:nvSpPr>
          <p:spPr bwMode="auto">
            <a:xfrm>
              <a:off x="2743200" y="2947988"/>
              <a:ext cx="6875947" cy="36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，∞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3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∞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0)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13319" name="矩形 7"/>
            <p:cNvSpPr>
              <a:spLocks noChangeArrowheads="1"/>
            </p:cNvSpPr>
            <p:nvPr/>
          </p:nvSpPr>
          <p:spPr bwMode="auto">
            <a:xfrm>
              <a:off x="7848600" y="2947988"/>
              <a:ext cx="2161434" cy="36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sz="360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3320" name="矩形 6"/>
            <p:cNvSpPr>
              <a:spLocks noChangeArrowheads="1"/>
            </p:cNvSpPr>
            <p:nvPr/>
          </p:nvSpPr>
          <p:spPr bwMode="auto">
            <a:xfrm>
              <a:off x="2746375" y="3505201"/>
              <a:ext cx="3541845" cy="36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3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∞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∞)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为任意集合，则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       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	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	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即等势关系是一个等价关系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定理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为正整数集，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                 A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i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｝，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i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｝为两个集合族，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     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且满足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∩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 = 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≠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～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…) ,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11900" y="4563745"/>
            <a:ext cx="2005330" cy="970280"/>
            <a:chOff x="6145414" y="3800826"/>
            <a:chExt cx="2339163" cy="1015071"/>
          </a:xfrm>
        </p:grpSpPr>
        <p:graphicFrame>
          <p:nvGraphicFramePr>
            <p:cNvPr id="15362" name="Object 7"/>
            <p:cNvGraphicFramePr>
              <a:graphicFrameLocks noChangeAspect="1"/>
            </p:cNvGraphicFramePr>
            <p:nvPr/>
          </p:nvGraphicFramePr>
          <p:xfrm>
            <a:off x="6145414" y="3825297"/>
            <a:ext cx="7366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04800" imgH="405765" progId="Equation.DSMT4">
                    <p:embed/>
                  </p:oleObj>
                </mc:Choice>
                <mc:Fallback>
                  <p:oleObj name="Equation" r:id="rId5" imgW="304800" imgH="405765" progId="Equation.DSMT4">
                    <p:embed/>
                    <p:pic>
                      <p:nvPicPr>
                        <p:cNvPr id="0" name="图片 17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5414" y="3825297"/>
                          <a:ext cx="736600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6"/>
            <p:cNvGraphicFramePr>
              <a:graphicFrameLocks noChangeAspect="1"/>
            </p:cNvGraphicFramePr>
            <p:nvPr/>
          </p:nvGraphicFramePr>
          <p:xfrm>
            <a:off x="7747977" y="3800826"/>
            <a:ext cx="7366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800" imgH="405765" progId="Equation.DSMT4">
                    <p:embed/>
                  </p:oleObj>
                </mc:Choice>
                <mc:Fallback>
                  <p:oleObj name="Equation" r:id="rId7" imgW="304800" imgH="405765" progId="Equation.DSMT4">
                    <p:embed/>
                    <p:pic>
                      <p:nvPicPr>
                        <p:cNvPr id="0" name="图片 17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7977" y="3800826"/>
                          <a:ext cx="736600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7" name="Rectangle 9"/>
            <p:cNvSpPr>
              <a:spLocks noChangeArrowheads="1"/>
            </p:cNvSpPr>
            <p:nvPr/>
          </p:nvSpPr>
          <p:spPr bwMode="auto">
            <a:xfrm>
              <a:off x="6927214" y="3918687"/>
              <a:ext cx="748923" cy="803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endParaRPr lang="zh-CN" altLang="en-US" sz="5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6340" y="3380740"/>
            <a:ext cx="5758815" cy="1052195"/>
            <a:chOff x="6023992" y="3381476"/>
            <a:chExt cx="5106485" cy="728619"/>
          </a:xfrm>
        </p:grpSpPr>
        <p:grpSp>
          <p:nvGrpSpPr>
            <p:cNvPr id="5" name="组合 4"/>
            <p:cNvGrpSpPr/>
            <p:nvPr/>
          </p:nvGrpSpPr>
          <p:grpSpPr>
            <a:xfrm>
              <a:off x="6023992" y="3381476"/>
              <a:ext cx="1820962" cy="728619"/>
              <a:chOff x="3525044" y="4754563"/>
              <a:chExt cx="2108994" cy="1066800"/>
            </a:xfrm>
          </p:grpSpPr>
          <p:graphicFrame>
            <p:nvGraphicFramePr>
              <p:cNvPr id="15364" name="Object 5"/>
              <p:cNvGraphicFramePr>
                <a:graphicFrameLocks noChangeAspect="1"/>
              </p:cNvGraphicFramePr>
              <p:nvPr/>
            </p:nvGraphicFramePr>
            <p:xfrm>
              <a:off x="3525044" y="4754563"/>
              <a:ext cx="793750" cy="1066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04800" imgH="405765" progId="Equation.DSMT4">
                      <p:embed/>
                    </p:oleObj>
                  </mc:Choice>
                  <mc:Fallback>
                    <p:oleObj name="Equation" r:id="rId9" imgW="304800" imgH="405765" progId="Equation.DSMT4">
                      <p:embed/>
                      <p:pic>
                        <p:nvPicPr>
                          <p:cNvPr id="0" name="图片 175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5044" y="4754563"/>
                            <a:ext cx="793750" cy="1066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4"/>
              <p:cNvGraphicFramePr>
                <a:graphicFrameLocks noChangeAspect="1"/>
              </p:cNvGraphicFramePr>
              <p:nvPr/>
            </p:nvGraphicFramePr>
            <p:xfrm>
              <a:off x="4953000" y="4830763"/>
              <a:ext cx="681038" cy="914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04800" imgH="405765" progId="Equation.DSMT4">
                      <p:embed/>
                    </p:oleObj>
                  </mc:Choice>
                  <mc:Fallback>
                    <p:oleObj name="Equation" r:id="rId11" imgW="304800" imgH="405765" progId="Equation.DSMT4">
                      <p:embed/>
                      <p:pic>
                        <p:nvPicPr>
                          <p:cNvPr id="0" name="图片 175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3000" y="4830763"/>
                            <a:ext cx="681038" cy="914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9" name="Rectangle 11"/>
              <p:cNvSpPr>
                <a:spLocks noChangeArrowheads="1"/>
              </p:cNvSpPr>
              <p:nvPr/>
            </p:nvSpPr>
            <p:spPr bwMode="auto">
              <a:xfrm>
                <a:off x="4210437" y="4867874"/>
                <a:ext cx="971680" cy="841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～</a:t>
                </a:r>
                <a:endParaRPr lang="zh-CN" altLang="en-US" sz="6000" dirty="0"/>
              </a:p>
            </p:txBody>
          </p:sp>
        </p:grpSp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7871339" y="3493540"/>
              <a:ext cx="3259138" cy="361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36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52805"/>
            <a:ext cx="11699240" cy="5675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n w="11430"/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定理</a:t>
            </a:r>
            <a:r>
              <a:rPr lang="en-US" altLang="zh-CN" sz="2800" b="1" dirty="0">
                <a:ln w="11430"/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dirty="0">
                <a:ln w="11430"/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　无限集必与它的一个真子集等势</a:t>
            </a:r>
            <a:r>
              <a:rPr lang="en-US" altLang="zh-CN" sz="2800" dirty="0">
                <a:ln w="11430"/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.</a:t>
            </a:r>
            <a:endParaRPr lang="zh-CN" altLang="en-US" sz="2800" dirty="0">
              <a:ln w="11430"/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sym typeface="+mn-ea"/>
              </a:rPr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sym typeface="+mn-ea"/>
              </a:rPr>
              <a:t>     </a:t>
            </a:r>
            <a:r>
              <a:rPr lang="zh-CN" altLang="en-US" sz="2800" dirty="0">
                <a:sym typeface="+mn-ea"/>
              </a:rPr>
              <a:t>证明：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为无限集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	    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取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取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–{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取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–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得到一列彼此相异的元素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		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  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–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…}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∪{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…}.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	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–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}=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∪{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…}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	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作函数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		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 f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 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 = 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baseline="-250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　　　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		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 f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双射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，故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能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与真子集等势</a:t>
            </a:r>
            <a:r>
              <a:rPr lang="zh-CN" altLang="en-US" sz="2800" dirty="0">
                <a:sym typeface="+mn-ea"/>
              </a:rPr>
              <a:t>，是无限集与有限集的根本区别</a:t>
            </a:r>
            <a:r>
              <a:rPr lang="en-US" altLang="zh-CN" sz="2800" dirty="0">
                <a:sym typeface="+mn-ea"/>
              </a:rPr>
              <a:t>!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80035" y="2486025"/>
            <a:ext cx="10938510" cy="2870153"/>
            <a:chOff x="2457235" y="2295526"/>
            <a:chExt cx="6918707" cy="112170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2767013" y="2295526"/>
              <a:ext cx="1555801" cy="22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zh-CN" altLang="en-US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3" name="矩形 2"/>
            <p:cNvSpPr>
              <a:spLocks noChangeArrowheads="1"/>
            </p:cNvSpPr>
            <p:nvPr/>
          </p:nvSpPr>
          <p:spPr bwMode="auto">
            <a:xfrm>
              <a:off x="4083050" y="2295526"/>
              <a:ext cx="1668754" cy="22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5270500" y="2297113"/>
              <a:ext cx="2645032" cy="22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矩形 6"/>
            <p:cNvSpPr>
              <a:spLocks noChangeArrowheads="1"/>
            </p:cNvSpPr>
            <p:nvPr/>
          </p:nvSpPr>
          <p:spPr bwMode="auto">
            <a:xfrm>
              <a:off x="2457235" y="2728786"/>
              <a:ext cx="6128414" cy="22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(0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，∞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dirty="0"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∞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0)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10" name="矩形 7"/>
            <p:cNvSpPr>
              <a:spLocks noChangeArrowheads="1"/>
            </p:cNvSpPr>
            <p:nvPr/>
          </p:nvSpPr>
          <p:spPr bwMode="auto">
            <a:xfrm>
              <a:off x="7437009" y="2708855"/>
              <a:ext cx="1938933" cy="22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2540000" y="3189162"/>
              <a:ext cx="3165524" cy="22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(0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1)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～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∞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∞)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等势关系是一个等价关系</a:t>
            </a:r>
            <a:endParaRPr lang="zh-CN" altLang="en-US" sz="2800" dirty="0"/>
          </a:p>
          <a:p>
            <a:pPr fontAlgn="auto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互相等势的所有集合放在一起，给出一个专门的标志，也就是对于每个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等价类</a:t>
            </a:r>
            <a:r>
              <a:rPr lang="zh-CN" altLang="en-US" sz="2800" dirty="0">
                <a:sym typeface="+mn-ea"/>
              </a:rPr>
              <a:t>给出一个标志</a:t>
            </a:r>
            <a:endParaRPr lang="zh-CN" altLang="en-US" sz="2800" dirty="0"/>
          </a:p>
          <a:p>
            <a:pPr fontAlgn="auto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这个标志就称为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集合的势</a:t>
            </a:r>
            <a:r>
              <a:rPr lang="en-US" altLang="zh-CN" sz="2800" dirty="0">
                <a:solidFill>
                  <a:srgbClr val="18630D"/>
                </a:solidFill>
                <a:sym typeface="+mn-ea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基数 </a:t>
            </a:r>
            <a:r>
              <a:rPr lang="en-US" altLang="zh-CN" sz="2800" dirty="0">
                <a:sym typeface="+mn-ea"/>
              </a:rPr>
              <a:t>Cardinality</a:t>
            </a:r>
            <a:r>
              <a:rPr lang="en-US" altLang="zh-CN" sz="2800" dirty="0">
                <a:solidFill>
                  <a:srgbClr val="18630D"/>
                </a:solidFill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的势用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｝等势的集合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即具有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个元素的集合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势为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空集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势为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等势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的集合的势为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阿列夫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等势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的集合（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）的势为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 = 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B|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 =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是两个集合，若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    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且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的某子集等势，则称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的势小于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的势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，记为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A|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B|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用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A|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B|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表示“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A|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小于或等于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 ”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存在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的单射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5802789" y="1340768"/>
          <a:ext cx="3921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000" imgH="165100" progId="Equation.DSMT4">
                  <p:embed/>
                </p:oleObj>
              </mc:Choice>
              <mc:Fallback>
                <p:oleObj name="Equation" r:id="rId4" imgW="127000" imgH="165100" progId="Equation.DSMT4">
                  <p:embed/>
                  <p:pic>
                    <p:nvPicPr>
                      <p:cNvPr id="0" name="图片 18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789" y="1340768"/>
                        <a:ext cx="39211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026795"/>
            <a:ext cx="11699240" cy="541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例６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|(0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1)|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，即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实数集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2</a:t>
            </a:r>
            <a:r>
              <a:rPr lang="zh-CN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Ø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Cantor</a:t>
            </a:r>
            <a:r>
              <a:rPr lang="zh-CN" altLang="en-US" sz="2800" dirty="0">
                <a:sym typeface="+mn-ea"/>
              </a:rPr>
              <a:t>康托尔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猜想：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solidFill>
                  <a:srgbClr val="18630D"/>
                </a:solidFill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18630D"/>
                </a:solidFill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aseline="60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60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18630D"/>
                </a:solidFill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dirty="0">
                <a:solidFill>
                  <a:srgbClr val="18630D"/>
                </a:solidFill>
                <a:latin typeface="Times New Roman" panose="02020603050405020304" pitchFamily="18" charset="0"/>
                <a:sym typeface="+mn-ea"/>
              </a:rPr>
              <a:t>…</a:t>
            </a:r>
            <a:endParaRPr lang="en-US" altLang="zh-CN" sz="2800" dirty="0">
              <a:solidFill>
                <a:srgbClr val="18630D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之间不存在其他势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这就是著名的连续统假设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dirty="0">
                <a:latin typeface="Constantia" panose="02030602050306030303" pitchFamily="18" charset="0"/>
                <a:sym typeface="+mn-ea"/>
              </a:rPr>
              <a:t>David Hilbert,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1900</a:t>
            </a:r>
            <a:r>
              <a:rPr lang="zh-CN" altLang="en-US" sz="2800" dirty="0">
                <a:latin typeface="Constantia" panose="02030602050306030303" pitchFamily="18" charset="0"/>
                <a:sym typeface="+mn-ea"/>
              </a:rPr>
              <a:t>年法国世界数学大会所提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23</a:t>
            </a:r>
            <a:r>
              <a:rPr lang="zh-CN" altLang="en-US" sz="2800" dirty="0">
                <a:latin typeface="Constantia" panose="02030602050306030303" pitchFamily="18" charset="0"/>
                <a:sym typeface="+mn-ea"/>
              </a:rPr>
              <a:t>个问题的第一个问题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关于著名的连续统假设问题吸引了很多数学家的兴趣，进行研究。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无限集</a:t>
            </a: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1084547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14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15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16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集合的势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719225" y="238000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11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可数集</a:t>
                </a: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719225" y="369255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8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9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19" action="ppaction://hlinksldjump"/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连续势集</a:t>
                </a: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719225" y="499684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19" action="ppaction://hlinksldjump"/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关于集合论的讨论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为任意集合，则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2)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3)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|≤|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 = |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|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charset="0"/>
              <a:buChar char="Ø"/>
            </a:pPr>
            <a:r>
              <a:rPr lang="zh-CN" altLang="en-US" sz="2800" b="1" kern="0" dirty="0">
                <a:latin typeface="Times New Roman" panose="02020603050405020304" pitchFamily="18" charset="0"/>
                <a:sym typeface="+mn-ea"/>
              </a:rPr>
              <a:t>定理６</a:t>
            </a:r>
            <a:r>
              <a:rPr lang="en-US" altLang="zh-CN" sz="2800" b="1" kern="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b="1" kern="0" dirty="0">
                <a:latin typeface="Times New Roman" panose="02020603050405020304" pitchFamily="18" charset="0"/>
                <a:sym typeface="+mn-ea"/>
              </a:rPr>
              <a:t>三歧定理</a:t>
            </a:r>
            <a:r>
              <a:rPr lang="en-US" altLang="zh-CN" sz="2800" b="1" kern="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对任意集合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A|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 = |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|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恰有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一个成立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例７　证明［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1).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证明　令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:(0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1) →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1]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) =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∈(0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1)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	                       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1)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到［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］的单射，故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|(0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1)|≤|[0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1]| ;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                         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令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: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］→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1)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g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) = 1/4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1/2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,   </a:t>
            </a:r>
            <a:r>
              <a:rPr lang="en-US" altLang="zh-CN" sz="28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,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                          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[0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1]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1)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的单射，故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|[0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1]|≤|(0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1)|</a:t>
            </a:r>
            <a:r>
              <a:rPr lang="en-US" altLang="zh-CN" sz="2800" kern="0" dirty="0">
                <a:sym typeface="+mn-ea"/>
              </a:rPr>
              <a:t>,</a:t>
            </a:r>
            <a:endParaRPr lang="en-US" altLang="zh-CN" sz="2800" kern="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sym typeface="+mn-ea"/>
              </a:rPr>
              <a:t>                              </a:t>
            </a:r>
            <a:r>
              <a:rPr lang="zh-CN" altLang="en-US" sz="2800" kern="0" dirty="0">
                <a:sym typeface="+mn-ea"/>
              </a:rPr>
              <a:t>由定理５可得，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|[0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1]|=|(0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1)|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所以［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］～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1).</a:t>
            </a:r>
            <a:endParaRPr lang="en-US" altLang="zh-CN" sz="2800" kern="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72490"/>
            <a:ext cx="11699240" cy="584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定理７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(Cantor)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对任意集合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，必有　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    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康托给出了定理的证明。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结论 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i="1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|2</a:t>
            </a:r>
            <a:r>
              <a:rPr lang="en-US" altLang="zh-CN" sz="2800" i="1" kern="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引出了。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康托尔悖论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由于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是任意集合，因此也可以是所有集合构成的集合，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既然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2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  <a:sym typeface="+mn-ea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是一个集合，故必有	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2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  <a:sym typeface="+mn-ea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 C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|C|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|2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  <a:sym typeface="+mn-ea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|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因此，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|2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  <a:sym typeface="+mn-ea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| ≤ |C|.  </a:t>
            </a: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所以，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|C|=|2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  <a:sym typeface="+mn-ea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sym typeface="+mn-ea"/>
              </a:rPr>
              <a:t>|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，任意集合与其幂集的元素一样多</a:t>
            </a:r>
            <a:r>
              <a:rPr lang="zh-CN" altLang="en-US" sz="2800" dirty="0">
                <a:solidFill>
                  <a:srgbClr val="18630D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en-US" altLang="zh-CN" sz="2800" dirty="0">
              <a:solidFill>
                <a:srgbClr val="18630D"/>
              </a:solidFill>
              <a:latin typeface="Times New Roman" panose="02020603050405020304" pitchFamily="18" charset="0"/>
            </a:endParaRPr>
          </a:p>
          <a:p>
            <a:pPr marL="0" indent="0" algn="l" eaLnBrk="1" hangingPunct="1">
              <a:buFont typeface="Wingdings" panose="05000000000000000000" charset="0"/>
              <a:buNone/>
            </a:pP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013850" y="2670113"/>
          <a:ext cx="32607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51200" imgH="6705600" progId="Equation.DSMT4">
                  <p:embed/>
                </p:oleObj>
              </mc:Choice>
              <mc:Fallback>
                <p:oleObj name="Equation" r:id="rId4" imgW="28651200" imgH="6705600" progId="Equation.DSMT4">
                  <p:embed/>
                  <p:pic>
                    <p:nvPicPr>
                      <p:cNvPr id="0" name="图片 23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850" y="2670113"/>
                        <a:ext cx="32607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无限集</a:t>
            </a: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1084547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14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15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16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集合的势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719225" y="238000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11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可数集</a:t>
                </a: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719225" y="369255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8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9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19" action="ppaction://hlinksldjump"/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连续势集</a:t>
                </a: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719225" y="499684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19" action="ppaction://hlinksldjump"/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关于集合论的讨论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可数集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51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</a:t>
            </a:r>
            <a:r>
              <a:rPr lang="en-US" altLang="zh-CN" sz="2800" b="1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　与自然数集</a:t>
            </a:r>
            <a:r>
              <a:rPr lang="en-US" altLang="zh-CN" sz="2800" b="1" dirty="0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等势的（或说势为</a:t>
            </a:r>
            <a:r>
              <a:rPr lang="zh-CN" altLang="en-US" sz="2800" dirty="0">
                <a:sym typeface="Symbol" panose="05050102010706020507" pitchFamily="18" charset="2"/>
              </a:rPr>
              <a:t></a:t>
            </a:r>
            <a:r>
              <a:rPr lang="en-US" altLang="zh-CN" sz="2800" baseline="-25000" dirty="0">
                <a:sym typeface="+mn-ea"/>
              </a:rPr>
              <a:t>0</a:t>
            </a:r>
            <a:r>
              <a:rPr lang="zh-CN" altLang="en-US" sz="2800" dirty="0">
                <a:sym typeface="+mn-ea"/>
              </a:rPr>
              <a:t>的）集合称为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可数集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可列集</a:t>
            </a:r>
            <a:r>
              <a:rPr lang="en-US" altLang="zh-CN" sz="2800" dirty="0">
                <a:sym typeface="+mn-ea"/>
              </a:rPr>
              <a:t>). 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一个集合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，如果是可数集，也说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具有可数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可列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个元素</a:t>
            </a:r>
            <a:r>
              <a:rPr lang="en-US" altLang="zh-CN" sz="2800" dirty="0">
                <a:sym typeface="+mn-ea"/>
              </a:rPr>
              <a:t>. 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+mn-ea"/>
                <a:sym typeface="+mn-ea"/>
              </a:rPr>
              <a:t>引理</a:t>
            </a:r>
            <a:r>
              <a:rPr lang="en-US" altLang="zh-CN" sz="2800" b="1" dirty="0">
                <a:latin typeface="+mn-ea"/>
                <a:sym typeface="+mn-ea"/>
              </a:rPr>
              <a:t>1</a:t>
            </a:r>
            <a:r>
              <a:rPr lang="zh-CN" altLang="en-US" sz="2800" dirty="0">
                <a:latin typeface="+mn-ea"/>
                <a:sym typeface="+mn-ea"/>
              </a:rPr>
              <a:t>　对任意集合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zh-CN" altLang="en-US" sz="2800" dirty="0">
                <a:latin typeface="+mn-ea"/>
                <a:sym typeface="+mn-ea"/>
              </a:rPr>
              <a:t>，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zh-CN" altLang="en-US" sz="2800" dirty="0">
                <a:latin typeface="+mn-ea"/>
                <a:sym typeface="+mn-ea"/>
              </a:rPr>
              <a:t>是可数集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sym typeface="+mn-ea"/>
              </a:rPr>
              <a:t>当且仅当</a:t>
            </a:r>
            <a:r>
              <a:rPr lang="zh-CN" altLang="en-US" sz="2800" dirty="0">
                <a:latin typeface="+mn-ea"/>
                <a:sym typeface="+mn-ea"/>
              </a:rPr>
              <a:t> 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zh-CN" altLang="en-US" sz="2800" dirty="0">
                <a:latin typeface="+mn-ea"/>
                <a:sym typeface="+mn-ea"/>
              </a:rPr>
              <a:t>的元素可不重复的排成如下一个无穷序列</a:t>
            </a:r>
            <a:endParaRPr lang="en-US" altLang="zh-CN" sz="2800" i="1" dirty="0">
              <a:latin typeface="+mn-ea"/>
              <a:ea typeface="+mn-ea"/>
            </a:endParaRPr>
          </a:p>
          <a:p>
            <a:pPr marL="22225" indent="0" fontAlgn="auto">
              <a:lnSpc>
                <a:spcPct val="150000"/>
              </a:lnSpc>
              <a:buNone/>
            </a:pPr>
            <a:r>
              <a:rPr lang="en-US" altLang="zh-CN" sz="2800" i="1" dirty="0">
                <a:latin typeface="+mn-ea"/>
                <a:sym typeface="+mn-ea"/>
              </a:rPr>
              <a:t>                                   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…,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… </a:t>
            </a:r>
          </a:p>
          <a:p>
            <a:pPr marL="22225" indent="0" fontAlgn="auto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证明：设A是可数集, 即A～N，则存在双射f：N→A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13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引理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可数集的无穷子集必是可数集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lang="zh-CN" altLang="en-US" sz="2800" b="1" kern="0" dirty="0">
                <a:latin typeface="Times New Roman" panose="02020603050405020304" pitchFamily="18" charset="0"/>
                <a:sym typeface="+mn-ea"/>
              </a:rPr>
              <a:t>证明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是一可数集，则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的元素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可排成</a:t>
            </a:r>
            <a:endParaRPr lang="zh-CN" altLang="en-US" sz="2800" i="1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…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	           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的任一无穷子集，则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的元素构成上述序列的一个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子列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        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从而按其在上面序列中的顺序排成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endParaRPr lang="zh-CN" altLang="en-US" sz="2800" kern="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	     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故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为可数集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.</a:t>
            </a:r>
            <a:r>
              <a:rPr lang="en-US" altLang="zh-CN" sz="2800" kern="0" dirty="0">
                <a:sym typeface="+mn-ea"/>
              </a:rPr>
              <a:t> </a:t>
            </a:r>
            <a:endParaRPr lang="en-US" altLang="zh-CN" sz="2800" kern="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endParaRPr lang="en-US" altLang="zh-CN" sz="2800" kern="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4993005" y="4416081"/>
          <a:ext cx="2362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897600" imgH="5791200" progId="Equation.DSMT4">
                  <p:embed/>
                </p:oleObj>
              </mc:Choice>
              <mc:Fallback>
                <p:oleObj name="Equation" r:id="rId4" imgW="18897600" imgH="5791200" progId="Equation.DSMT4">
                  <p:embed/>
                  <p:pic>
                    <p:nvPicPr>
                      <p:cNvPr id="0" name="图片 20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005" y="4416081"/>
                        <a:ext cx="23622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45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+mn-ea"/>
                <a:sym typeface="+mn-ea"/>
              </a:rPr>
              <a:t>定理</a:t>
            </a:r>
            <a:r>
              <a:rPr lang="en-US" altLang="zh-CN" sz="2800" b="1" dirty="0">
                <a:latin typeface="+mn-ea"/>
                <a:sym typeface="+mn-ea"/>
              </a:rPr>
              <a:t>1</a:t>
            </a:r>
            <a:r>
              <a:rPr lang="zh-CN" altLang="en-US" sz="2800" dirty="0">
                <a:latin typeface="+mn-ea"/>
                <a:sym typeface="+mn-ea"/>
              </a:rPr>
              <a:t>　任何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sym typeface="+mn-ea"/>
              </a:rPr>
              <a:t>无限集必有可数子集</a:t>
            </a:r>
            <a:r>
              <a:rPr lang="en-US" altLang="zh-CN" sz="2800" dirty="0">
                <a:latin typeface="+mn-ea"/>
                <a:sym typeface="+mn-ea"/>
              </a:rPr>
              <a:t>.</a:t>
            </a:r>
            <a:endParaRPr lang="en-US" altLang="zh-CN" sz="28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+mn-ea"/>
                <a:sym typeface="+mn-ea"/>
              </a:rPr>
              <a:t>	</a:t>
            </a:r>
            <a:r>
              <a:rPr lang="zh-CN" altLang="en-US" sz="2800" dirty="0">
                <a:latin typeface="+mn-ea"/>
                <a:sym typeface="+mn-ea"/>
              </a:rPr>
              <a:t>证明　设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zh-CN" altLang="en-US" sz="2800" dirty="0">
                <a:latin typeface="+mn-ea"/>
                <a:sym typeface="+mn-ea"/>
              </a:rPr>
              <a:t>是无限集，可从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zh-CN" altLang="en-US" sz="2800" dirty="0">
                <a:latin typeface="+mn-ea"/>
                <a:sym typeface="+mn-ea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sym typeface="+mn-ea"/>
              </a:rPr>
              <a:t>取出</a:t>
            </a:r>
            <a:r>
              <a:rPr lang="zh-CN" altLang="en-US" sz="2800" dirty="0">
                <a:latin typeface="+mn-ea"/>
                <a:sym typeface="+mn-ea"/>
              </a:rPr>
              <a:t>一列彼此相异的元素</a:t>
            </a:r>
            <a:endParaRPr lang="zh-CN" altLang="en-US" sz="2800" i="1" dirty="0">
              <a:latin typeface="+mn-ea"/>
              <a:ea typeface="+mn-ea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en-US" altLang="zh-CN" sz="2800" baseline="-25000" dirty="0">
                <a:latin typeface="+mn-ea"/>
                <a:sym typeface="+mn-ea"/>
              </a:rPr>
              <a:t>0</a:t>
            </a:r>
            <a:r>
              <a:rPr lang="zh-CN" altLang="en-US" sz="2800" dirty="0">
                <a:latin typeface="+mn-ea"/>
                <a:sym typeface="+mn-ea"/>
              </a:rPr>
              <a:t>，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en-US" altLang="zh-CN" sz="2800" baseline="-25000" dirty="0">
                <a:latin typeface="+mn-ea"/>
                <a:sym typeface="+mn-ea"/>
              </a:rPr>
              <a:t>1</a:t>
            </a:r>
            <a:r>
              <a:rPr lang="zh-CN" altLang="en-US" sz="2800" dirty="0">
                <a:latin typeface="+mn-ea"/>
                <a:sym typeface="+mn-ea"/>
              </a:rPr>
              <a:t>，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en-US" altLang="zh-CN" sz="2800" baseline="-25000" dirty="0">
                <a:latin typeface="+mn-ea"/>
                <a:sym typeface="+mn-ea"/>
              </a:rPr>
              <a:t>2</a:t>
            </a:r>
            <a:r>
              <a:rPr lang="zh-CN" altLang="en-US" sz="2800" dirty="0">
                <a:latin typeface="+mn-ea"/>
                <a:sym typeface="+mn-ea"/>
              </a:rPr>
              <a:t>，</a:t>
            </a:r>
            <a:r>
              <a:rPr lang="en-US" altLang="zh-CN" sz="2800" dirty="0">
                <a:latin typeface="+mn-ea"/>
                <a:sym typeface="+mn-ea"/>
              </a:rPr>
              <a:t>…</a:t>
            </a:r>
            <a:endParaRPr lang="en-US" altLang="zh-CN" sz="28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+mn-ea"/>
                <a:sym typeface="+mn-ea"/>
              </a:rPr>
              <a:t>	</a:t>
            </a:r>
            <a:r>
              <a:rPr lang="zh-CN" altLang="en-US" sz="2800" dirty="0">
                <a:latin typeface="+mn-ea"/>
                <a:sym typeface="+mn-ea"/>
              </a:rPr>
              <a:t>这些元素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sym typeface="+mn-ea"/>
              </a:rPr>
              <a:t>构成</a:t>
            </a:r>
            <a:r>
              <a:rPr lang="en-US" altLang="zh-CN" sz="2800" i="1" dirty="0">
                <a:latin typeface="+mn-ea"/>
                <a:sym typeface="+mn-ea"/>
              </a:rPr>
              <a:t>A</a:t>
            </a:r>
            <a:r>
              <a:rPr lang="zh-CN" altLang="en-US" sz="2800" dirty="0">
                <a:latin typeface="+mn-ea"/>
                <a:sym typeface="+mn-ea"/>
              </a:rPr>
              <a:t>的一个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sym typeface="+mn-ea"/>
              </a:rPr>
              <a:t>可数子集</a:t>
            </a:r>
            <a:r>
              <a:rPr lang="en-US" altLang="zh-CN" sz="2800" dirty="0">
                <a:latin typeface="+mn-ea"/>
                <a:sym typeface="+mn-ea"/>
              </a:rPr>
              <a:t>. </a:t>
            </a:r>
            <a:endParaRPr lang="en-US" altLang="zh-CN" sz="28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kern="0" dirty="0">
                <a:latin typeface="Verdana" panose="020B0604030504040204" pitchFamily="34" charset="0"/>
                <a:sym typeface="+mn-ea"/>
              </a:rPr>
              <a:t>整数集</a:t>
            </a:r>
            <a:r>
              <a:rPr lang="en-US" altLang="zh-CN" sz="2800" kern="0" dirty="0">
                <a:latin typeface="Verdana" panose="020B0604030504040204" pitchFamily="34" charset="0"/>
                <a:sym typeface="+mn-ea"/>
              </a:rPr>
              <a:t>Z</a:t>
            </a:r>
            <a:r>
              <a:rPr lang="zh-CN" altLang="en-US" sz="2800" kern="0" dirty="0">
                <a:latin typeface="Verdana" panose="020B0604030504040204" pitchFamily="34" charset="0"/>
                <a:sym typeface="+mn-ea"/>
              </a:rPr>
              <a:t>，</a:t>
            </a:r>
            <a:r>
              <a:rPr lang="zh-CN" altLang="zh-CN" sz="2800" kern="0" dirty="0">
                <a:latin typeface="Verdana" panose="020B0604030504040204" pitchFamily="34" charset="0"/>
                <a:sym typeface="+mn-ea"/>
              </a:rPr>
              <a:t>  R</a:t>
            </a:r>
            <a:r>
              <a:rPr lang="en-US" altLang="zh-CN" sz="2800" kern="0" baseline="-14000" dirty="0">
                <a:latin typeface="Verdana" panose="020B0604030504040204" pitchFamily="34" charset="0"/>
                <a:sym typeface="+mn-ea"/>
              </a:rPr>
              <a:t>3</a:t>
            </a:r>
            <a:r>
              <a:rPr lang="zh-CN" altLang="zh-CN" sz="2800" kern="0" dirty="0">
                <a:latin typeface="Verdana" panose="020B0604030504040204" pitchFamily="34" charset="0"/>
                <a:sym typeface="+mn-ea"/>
              </a:rPr>
              <a:t>={(a,b)|(a-b)/</a:t>
            </a:r>
            <a:r>
              <a:rPr lang="en-US" altLang="zh-CN" sz="2800" kern="0" dirty="0">
                <a:latin typeface="Verdana" panose="020B0604030504040204" pitchFamily="34" charset="0"/>
                <a:sym typeface="+mn-ea"/>
              </a:rPr>
              <a:t>3</a:t>
            </a:r>
            <a:r>
              <a:rPr lang="zh-CN" altLang="zh-CN" sz="2800" kern="0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kern="0" dirty="0">
                <a:latin typeface="Verdana" panose="020B0604030504040204" pitchFamily="34" charset="0"/>
                <a:sym typeface="Symbol" panose="05050102010706020507" pitchFamily="18" charset="2"/>
              </a:rPr>
              <a:t>Z </a:t>
            </a:r>
            <a:r>
              <a:rPr lang="zh-CN" altLang="zh-CN" sz="2800" kern="0" dirty="0">
                <a:latin typeface="Verdana" panose="020B0604030504040204" pitchFamily="34" charset="0"/>
                <a:sym typeface="Symbol" panose="05050102010706020507" pitchFamily="18" charset="2"/>
              </a:rPr>
              <a:t>整数</a:t>
            </a:r>
            <a:r>
              <a:rPr lang="zh-CN" altLang="zh-CN" sz="2800" kern="0" dirty="0">
                <a:latin typeface="Verdana" panose="020B0604030504040204" pitchFamily="34" charset="0"/>
                <a:sym typeface="+mn-ea"/>
              </a:rPr>
              <a:t>}</a:t>
            </a:r>
            <a:endParaRPr lang="zh-CN" altLang="zh-CN" sz="2800" kern="0" dirty="0">
              <a:latin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ym typeface="+mn-ea"/>
              </a:rPr>
              <a:t>                             [</a:t>
            </a:r>
            <a:r>
              <a:rPr lang="en-US" altLang="zh-CN" sz="2800" kern="0" dirty="0">
                <a:latin typeface="Cambria Math" panose="02040503050406030204" pitchFamily="18" charset="0"/>
                <a:sym typeface="+mn-ea"/>
              </a:rPr>
              <a:t>0</a:t>
            </a:r>
            <a:r>
              <a:rPr lang="en-US" altLang="zh-CN" sz="2800" kern="0" dirty="0">
                <a:sym typeface="+mn-ea"/>
              </a:rPr>
              <a:t>]</a:t>
            </a:r>
            <a:r>
              <a:rPr lang="en-US" altLang="zh-CN" sz="2800" kern="0" baseline="-25000" dirty="0">
                <a:latin typeface="Cambria Math" panose="02040503050406030204" pitchFamily="18" charset="0"/>
                <a:sym typeface="+mn-ea"/>
              </a:rPr>
              <a:t>3</a:t>
            </a:r>
            <a:r>
              <a:rPr lang="en-US" altLang="zh-CN" sz="2800" kern="0" dirty="0">
                <a:sym typeface="+mn-ea"/>
              </a:rPr>
              <a:t> = {…, </a:t>
            </a:r>
            <a:r>
              <a:rPr lang="en-US" altLang="zh-CN" sz="2800" kern="0" dirty="0">
                <a:latin typeface="Cambria Math" panose="02040503050406030204" pitchFamily="18" charset="0"/>
                <a:sym typeface="+mn-ea"/>
              </a:rPr>
              <a:t>−6, −3 , 0, 3 , 6 ,9, …}                       </a:t>
            </a:r>
            <a:endParaRPr lang="en-US" altLang="zh-CN" sz="2800" kern="0" dirty="0">
              <a:latin typeface="Cambria Math" panose="02040503050406030204" pitchFamily="18" charset="0"/>
            </a:endParaRPr>
          </a:p>
          <a:p>
            <a:pPr lvl="1">
              <a:lnSpc>
                <a:spcPct val="80000"/>
              </a:lnSpc>
              <a:buSzTx/>
              <a:buFont typeface="Wingdings 2" panose="05020102010507070707" pitchFamily="18" charset="2"/>
              <a:buNone/>
              <a:defRPr/>
            </a:pPr>
            <a:r>
              <a:rPr lang="en-US" altLang="zh-CN" sz="2800" kern="0" dirty="0">
                <a:sym typeface="+mn-ea"/>
              </a:rPr>
              <a:t>                       [</a:t>
            </a:r>
            <a:r>
              <a:rPr lang="en-US" altLang="zh-CN" sz="2800" kern="0" dirty="0">
                <a:latin typeface="Cambria Math" panose="02040503050406030204" pitchFamily="18" charset="0"/>
                <a:sym typeface="+mn-ea"/>
              </a:rPr>
              <a:t>1</a:t>
            </a:r>
            <a:r>
              <a:rPr lang="en-US" altLang="zh-CN" sz="2800" kern="0" dirty="0">
                <a:sym typeface="+mn-ea"/>
              </a:rPr>
              <a:t>]</a:t>
            </a:r>
            <a:r>
              <a:rPr lang="en-US" altLang="zh-CN" sz="2800" kern="0" baseline="-25000" dirty="0">
                <a:latin typeface="Cambria Math" panose="02040503050406030204" pitchFamily="18" charset="0"/>
                <a:sym typeface="+mn-ea"/>
              </a:rPr>
              <a:t>3</a:t>
            </a:r>
            <a:r>
              <a:rPr lang="en-US" altLang="zh-CN" sz="2800" kern="0" dirty="0">
                <a:sym typeface="+mn-ea"/>
              </a:rPr>
              <a:t> = {…, </a:t>
            </a:r>
            <a:r>
              <a:rPr lang="en-US" altLang="zh-CN" sz="2800" kern="0" dirty="0">
                <a:latin typeface="Cambria Math" panose="02040503050406030204" pitchFamily="18" charset="0"/>
                <a:sym typeface="+mn-ea"/>
              </a:rPr>
              <a:t>−5, −2 , 1, 4 , 7 ,10, …}</a:t>
            </a:r>
            <a:endParaRPr lang="en-US" altLang="zh-CN" sz="2800" kern="0" dirty="0">
              <a:latin typeface="Cambria Math" panose="02040503050406030204" pitchFamily="18" charset="0"/>
            </a:endParaRPr>
          </a:p>
          <a:p>
            <a:pPr lvl="1">
              <a:lnSpc>
                <a:spcPct val="80000"/>
              </a:lnSpc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lang="en-US" altLang="zh-CN" sz="2800" kern="0" dirty="0">
                <a:sym typeface="+mn-ea"/>
              </a:rPr>
              <a:t>                       [</a:t>
            </a:r>
            <a:r>
              <a:rPr lang="en-US" altLang="zh-CN" sz="2800" kern="0" dirty="0">
                <a:latin typeface="Cambria Math" panose="02040503050406030204" pitchFamily="18" charset="0"/>
                <a:sym typeface="+mn-ea"/>
              </a:rPr>
              <a:t>2</a:t>
            </a:r>
            <a:r>
              <a:rPr lang="en-US" altLang="zh-CN" sz="2800" kern="0" dirty="0">
                <a:sym typeface="+mn-ea"/>
              </a:rPr>
              <a:t>]</a:t>
            </a:r>
            <a:r>
              <a:rPr lang="en-US" altLang="zh-CN" sz="2800" kern="0" baseline="-25000" dirty="0">
                <a:latin typeface="Cambria Math" panose="02040503050406030204" pitchFamily="18" charset="0"/>
                <a:sym typeface="+mn-ea"/>
              </a:rPr>
              <a:t>3</a:t>
            </a:r>
            <a:r>
              <a:rPr lang="en-US" altLang="zh-CN" sz="2800" kern="0" dirty="0">
                <a:sym typeface="+mn-ea"/>
              </a:rPr>
              <a:t> = {…, </a:t>
            </a:r>
            <a:r>
              <a:rPr lang="en-US" altLang="zh-CN" sz="2800" kern="0" dirty="0">
                <a:latin typeface="Cambria Math" panose="02040503050406030204" pitchFamily="18" charset="0"/>
                <a:sym typeface="+mn-ea"/>
              </a:rPr>
              <a:t>−4, −1 , 2, 5 , 8 , 11,…}      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可数集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54405"/>
            <a:ext cx="11699240" cy="576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可数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集中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加入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或删除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有限个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元素，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仍为可数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charset="0"/>
              <a:buChar char="Ø"/>
            </a:pPr>
            <a:r>
              <a:rPr lang="zh-CN" altLang="en-US" sz="2800" b="1" kern="0" dirty="0">
                <a:latin typeface="Times New Roman" panose="02020603050405020304" pitchFamily="18" charset="0"/>
                <a:sym typeface="+mn-ea"/>
              </a:rPr>
              <a:t>定理</a:t>
            </a:r>
            <a:r>
              <a:rPr lang="en-US" altLang="zh-CN" sz="2800" b="1" kern="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为可数集，则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是可数集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2800" kern="0" dirty="0">
                <a:sym typeface="+mn-ea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证明　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(Ⅰ)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∩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因为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是可数集，根据引理1可设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 =｛a1，a2，…，an，…｝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 =｛b1，b2，…，bn，…｝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其中, a1，a2，…，an，…互不相同，b1，b2，…，bn，…互不相同. 则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 =｛a1， b1，a2，b2，…，an，bn，…｝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从而易知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是可数集.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(Ⅱ)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∩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≠ </a:t>
            </a:r>
            <a:r>
              <a:rPr lang="en-US" altLang="zh-CN" sz="28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.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令</a:t>
            </a: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   , 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A’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 且 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∩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A’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.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由于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是可数集，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A’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必为可数集或有限集，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sz="2800" kern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800" kern="0" dirty="0">
                <a:latin typeface="Times New Roman" panose="02020603050405020304" pitchFamily="18" charset="0"/>
                <a:sym typeface="+mn-ea"/>
              </a:rPr>
              <a:t>                 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故由情况(Ⅰ)及定理2知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A’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 即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kern="0" dirty="0">
                <a:latin typeface="Times New Roman" panose="02020603050405020304" pitchFamily="18" charset="0"/>
                <a:sym typeface="+mn-ea"/>
              </a:rPr>
              <a:t>为可数集. 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  <p:graphicFrame>
        <p:nvGraphicFramePr>
          <p:cNvPr id="3" name="Object 48"/>
          <p:cNvGraphicFramePr>
            <a:graphicFrameLocks noChangeAspect="1"/>
          </p:cNvGraphicFramePr>
          <p:nvPr/>
        </p:nvGraphicFramePr>
        <p:xfrm>
          <a:off x="1990090" y="5387340"/>
          <a:ext cx="140843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265" imgH="203200" progId="Equation.3">
                  <p:embed/>
                </p:oleObj>
              </mc:Choice>
              <mc:Fallback>
                <p:oleObj r:id="rId4" imgW="7232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0090" y="5387340"/>
                        <a:ext cx="1408430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可数集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1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推论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个可数集，则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∪…∪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必为可数集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为一列可数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集，则          是可数</a:t>
            </a:r>
            <a:r>
              <a:rPr lang="zh-CN" altLang="en-US" sz="2800" dirty="0">
                <a:sym typeface="+mn-ea"/>
              </a:rPr>
              <a:t>集</a:t>
            </a:r>
            <a:r>
              <a:rPr lang="en-US" altLang="zh-CN" sz="2800" dirty="0">
                <a:sym typeface="+mn-ea"/>
              </a:rPr>
              <a:t>.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1842135" y="3429000"/>
          <a:ext cx="748030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600" imgH="431800" progId="Equation.DSMT4">
                  <p:embed/>
                </p:oleObj>
              </mc:Choice>
              <mc:Fallback>
                <p:oleObj name="Equation" r:id="rId4" imgW="355600" imgH="431800" progId="Equation.DSMT4">
                  <p:embed/>
                  <p:pic>
                    <p:nvPicPr>
                      <p:cNvPr id="0" name="图片 21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135" y="3429000"/>
                        <a:ext cx="748030" cy="910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可数集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882015"/>
            <a:ext cx="11699240" cy="534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例，有理数集</a:t>
            </a:r>
            <a:r>
              <a:rPr lang="en-US" altLang="zh-CN" sz="2800" b="1" dirty="0">
                <a:sym typeface="+mn-ea"/>
              </a:rPr>
              <a:t>Q</a:t>
            </a:r>
            <a:r>
              <a:rPr lang="zh-CN" altLang="en-US" sz="2800" dirty="0">
                <a:sym typeface="+mn-ea"/>
              </a:rPr>
              <a:t>可数</a:t>
            </a:r>
            <a:r>
              <a:rPr lang="en-US" altLang="zh-CN" sz="2800" dirty="0">
                <a:sym typeface="+mn-ea"/>
              </a:rPr>
              <a:t>.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689343" y="1803564"/>
            <a:ext cx="4514034" cy="4720881"/>
            <a:chOff x="2165044" y="2514600"/>
            <a:chExt cx="2622558" cy="3621790"/>
          </a:xfrm>
        </p:grpSpPr>
        <p:sp>
          <p:nvSpPr>
            <p:cNvPr id="32773" name="矩形 2"/>
            <p:cNvSpPr>
              <a:spLocks noChangeArrowheads="1"/>
            </p:cNvSpPr>
            <p:nvPr/>
          </p:nvSpPr>
          <p:spPr bwMode="auto">
            <a:xfrm>
              <a:off x="2248551" y="2864763"/>
              <a:ext cx="328899" cy="354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宋体" panose="02010600030101010101" pitchFamily="2" charset="-122"/>
                </a:rPr>
                <a:t>↙</a:t>
              </a:r>
              <a:endParaRPr lang="zh-CN" altLang="en-US" sz="1800" dirty="0"/>
            </a:p>
          </p:txBody>
        </p:sp>
        <p:grpSp>
          <p:nvGrpSpPr>
            <p:cNvPr id="32774" name="组合 28"/>
            <p:cNvGrpSpPr/>
            <p:nvPr/>
          </p:nvGrpSpPr>
          <p:grpSpPr bwMode="auto">
            <a:xfrm>
              <a:off x="2165044" y="2514600"/>
              <a:ext cx="2622558" cy="3621790"/>
              <a:chOff x="2143529" y="2520950"/>
              <a:chExt cx="2622558" cy="3621790"/>
            </a:xfrm>
          </p:grpSpPr>
          <p:graphicFrame>
            <p:nvGraphicFramePr>
              <p:cNvPr id="32775" name="对象 1"/>
              <p:cNvGraphicFramePr>
                <a:graphicFrameLocks noChangeAspect="1"/>
              </p:cNvGraphicFramePr>
              <p:nvPr/>
            </p:nvGraphicFramePr>
            <p:xfrm>
              <a:off x="2151761" y="2549462"/>
              <a:ext cx="522478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31800" imgH="393700" progId="Equation.DSMT4">
                      <p:embed/>
                    </p:oleObj>
                  </mc:Choice>
                  <mc:Fallback>
                    <p:oleObj name="Equation" r:id="rId5" imgW="431800" imgH="393700" progId="Equation.DSMT4">
                      <p:embed/>
                      <p:pic>
                        <p:nvPicPr>
                          <p:cNvPr id="0" name="图片 232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1761" y="2549462"/>
                            <a:ext cx="522478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6" name="对象 4"/>
              <p:cNvGraphicFramePr>
                <a:graphicFrameLocks noChangeAspect="1"/>
              </p:cNvGraphicFramePr>
              <p:nvPr/>
            </p:nvGraphicFramePr>
            <p:xfrm>
              <a:off x="2795691" y="2549462"/>
              <a:ext cx="553212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457200" imgH="393700" progId="Equation.DSMT4">
                      <p:embed/>
                    </p:oleObj>
                  </mc:Choice>
                  <mc:Fallback>
                    <p:oleObj name="Equation" r:id="rId7" imgW="457200" imgH="393700" progId="Equation.DSMT4">
                      <p:embed/>
                      <p:pic>
                        <p:nvPicPr>
                          <p:cNvPr id="0" name="图片 23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5691" y="2549462"/>
                            <a:ext cx="553212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7" name="对象 5"/>
              <p:cNvGraphicFramePr>
                <a:graphicFrameLocks noChangeAspect="1"/>
              </p:cNvGraphicFramePr>
              <p:nvPr/>
            </p:nvGraphicFramePr>
            <p:xfrm>
              <a:off x="3516313" y="2520950"/>
              <a:ext cx="5524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457200" imgH="393700" progId="Equation.DSMT4">
                      <p:embed/>
                    </p:oleObj>
                  </mc:Choice>
                  <mc:Fallback>
                    <p:oleObj name="Equation" r:id="rId9" imgW="457200" imgH="393700" progId="Equation.DSMT4">
                      <p:embed/>
                      <p:pic>
                        <p:nvPicPr>
                          <p:cNvPr id="0" name="图片 23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6313" y="2520950"/>
                            <a:ext cx="5524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8" name="对象 6"/>
              <p:cNvGraphicFramePr>
                <a:graphicFrameLocks noChangeAspect="1"/>
              </p:cNvGraphicFramePr>
              <p:nvPr/>
            </p:nvGraphicFramePr>
            <p:xfrm>
              <a:off x="2143529" y="3103182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52400" imgH="393700" progId="Equation.DSMT4">
                      <p:embed/>
                    </p:oleObj>
                  </mc:Choice>
                  <mc:Fallback>
                    <p:oleObj name="Equation" r:id="rId11" imgW="152400" imgH="393700" progId="Equation.DSMT4">
                      <p:embed/>
                      <p:pic>
                        <p:nvPicPr>
                          <p:cNvPr id="0" name="图片 23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529" y="3103182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9" name="对象 7"/>
              <p:cNvGraphicFramePr>
                <a:graphicFrameLocks noChangeAspect="1"/>
              </p:cNvGraphicFramePr>
              <p:nvPr/>
            </p:nvGraphicFramePr>
            <p:xfrm>
              <a:off x="2904261" y="3123315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52400" imgH="393700" progId="Equation.DSMT4">
                      <p:embed/>
                    </p:oleObj>
                  </mc:Choice>
                  <mc:Fallback>
                    <p:oleObj name="Equation" r:id="rId13" imgW="152400" imgH="393700" progId="Equation.DSMT4">
                      <p:embed/>
                      <p:pic>
                        <p:nvPicPr>
                          <p:cNvPr id="0" name="图片 23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261" y="3123315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0" name="对象 8"/>
              <p:cNvGraphicFramePr>
                <a:graphicFrameLocks noChangeAspect="1"/>
              </p:cNvGraphicFramePr>
              <p:nvPr/>
            </p:nvGraphicFramePr>
            <p:xfrm>
              <a:off x="3569099" y="3076479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52400" imgH="393700" progId="Equation.DSMT4">
                      <p:embed/>
                    </p:oleObj>
                  </mc:Choice>
                  <mc:Fallback>
                    <p:oleObj name="Equation" r:id="rId15" imgW="152400" imgH="393700" progId="Equation.DSMT4">
                      <p:embed/>
                      <p:pic>
                        <p:nvPicPr>
                          <p:cNvPr id="0" name="图片 23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9099" y="3076479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1" name="对象 9"/>
              <p:cNvGraphicFramePr>
                <a:graphicFrameLocks noChangeAspect="1"/>
              </p:cNvGraphicFramePr>
              <p:nvPr/>
            </p:nvGraphicFramePr>
            <p:xfrm>
              <a:off x="2203283" y="3759772"/>
              <a:ext cx="169037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39700" imgH="393700" progId="Equation.DSMT4">
                      <p:embed/>
                    </p:oleObj>
                  </mc:Choice>
                  <mc:Fallback>
                    <p:oleObj name="Equation" r:id="rId17" imgW="139700" imgH="393700" progId="Equation.DSMT4">
                      <p:embed/>
                      <p:pic>
                        <p:nvPicPr>
                          <p:cNvPr id="0" name="图片 23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3283" y="3759772"/>
                            <a:ext cx="169037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2" name="矩形 13"/>
              <p:cNvSpPr>
                <a:spLocks noChangeArrowheads="1"/>
              </p:cNvSpPr>
              <p:nvPr/>
            </p:nvSpPr>
            <p:spPr bwMode="auto">
              <a:xfrm>
                <a:off x="2648612" y="3436232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宋体" panose="02010600030101010101" pitchFamily="2" charset="-122"/>
                  </a:rPr>
                  <a:t>↙</a:t>
                </a:r>
                <a:endParaRPr lang="zh-CN" altLang="en-US" sz="1800"/>
              </a:p>
            </p:txBody>
          </p:sp>
          <p:graphicFrame>
            <p:nvGraphicFramePr>
              <p:cNvPr id="32783" name="对象 14"/>
              <p:cNvGraphicFramePr>
                <a:graphicFrameLocks noChangeAspect="1"/>
              </p:cNvGraphicFramePr>
              <p:nvPr/>
            </p:nvGraphicFramePr>
            <p:xfrm>
              <a:off x="2528339" y="3103182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52400" imgH="393700" progId="Equation.DSMT4">
                      <p:embed/>
                    </p:oleObj>
                  </mc:Choice>
                  <mc:Fallback>
                    <p:oleObj name="Equation" r:id="rId19" imgW="152400" imgH="393700" progId="Equation.DSMT4">
                      <p:embed/>
                      <p:pic>
                        <p:nvPicPr>
                          <p:cNvPr id="0" name="图片 23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339" y="3103182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4" name="对象 15"/>
              <p:cNvGraphicFramePr>
                <a:graphicFrameLocks noChangeAspect="1"/>
              </p:cNvGraphicFramePr>
              <p:nvPr/>
            </p:nvGraphicFramePr>
            <p:xfrm>
              <a:off x="3260683" y="3128509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52400" imgH="393700" progId="Equation.DSMT4">
                      <p:embed/>
                    </p:oleObj>
                  </mc:Choice>
                  <mc:Fallback>
                    <p:oleObj name="Equation" r:id="rId21" imgW="152400" imgH="393700" progId="Equation.DSMT4">
                      <p:embed/>
                      <p:pic>
                        <p:nvPicPr>
                          <p:cNvPr id="0" name="图片 23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0683" y="3128509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5" name="对象 17"/>
              <p:cNvGraphicFramePr>
                <a:graphicFrameLocks noChangeAspect="1"/>
              </p:cNvGraphicFramePr>
              <p:nvPr/>
            </p:nvGraphicFramePr>
            <p:xfrm>
              <a:off x="3893409" y="3077756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52400" imgH="393700" progId="Equation.DSMT4">
                      <p:embed/>
                    </p:oleObj>
                  </mc:Choice>
                  <mc:Fallback>
                    <p:oleObj name="Equation" r:id="rId23" imgW="152400" imgH="393700" progId="Equation.DSMT4">
                      <p:embed/>
                      <p:pic>
                        <p:nvPicPr>
                          <p:cNvPr id="0" name="图片 232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3409" y="3077756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6" name="对象 18"/>
              <p:cNvGraphicFramePr>
                <a:graphicFrameLocks noChangeAspect="1"/>
              </p:cNvGraphicFramePr>
              <p:nvPr/>
            </p:nvGraphicFramePr>
            <p:xfrm>
              <a:off x="2528761" y="3760407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52400" imgH="393700" progId="Equation.DSMT4">
                      <p:embed/>
                    </p:oleObj>
                  </mc:Choice>
                  <mc:Fallback>
                    <p:oleObj name="Equation" r:id="rId25" imgW="152400" imgH="393700" progId="Equation.DSMT4">
                      <p:embed/>
                      <p:pic>
                        <p:nvPicPr>
                          <p:cNvPr id="0" name="图片 232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761" y="3760407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7" name="对象 19"/>
              <p:cNvGraphicFramePr>
                <a:graphicFrameLocks noChangeAspect="1"/>
              </p:cNvGraphicFramePr>
              <p:nvPr/>
            </p:nvGraphicFramePr>
            <p:xfrm>
              <a:off x="2903260" y="3754967"/>
              <a:ext cx="169037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39700" imgH="393700" progId="Equation.DSMT4">
                      <p:embed/>
                    </p:oleObj>
                  </mc:Choice>
                  <mc:Fallback>
                    <p:oleObj name="Equation" r:id="rId27" imgW="139700" imgH="393700" progId="Equation.DSMT4">
                      <p:embed/>
                      <p:pic>
                        <p:nvPicPr>
                          <p:cNvPr id="0" name="图片 232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3260" y="3754967"/>
                            <a:ext cx="169037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8" name="对象 20"/>
              <p:cNvGraphicFramePr>
                <a:graphicFrameLocks noChangeAspect="1"/>
              </p:cNvGraphicFramePr>
              <p:nvPr/>
            </p:nvGraphicFramePr>
            <p:xfrm>
              <a:off x="3213341" y="3741794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52400" imgH="393700" progId="Equation.DSMT4">
                      <p:embed/>
                    </p:oleObj>
                  </mc:Choice>
                  <mc:Fallback>
                    <p:oleObj name="Equation" r:id="rId29" imgW="152400" imgH="393700" progId="Equation.DSMT4">
                      <p:embed/>
                      <p:pic>
                        <p:nvPicPr>
                          <p:cNvPr id="0" name="图片 232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3341" y="3741794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9" name="对象 21"/>
              <p:cNvGraphicFramePr>
                <a:graphicFrameLocks noChangeAspect="1"/>
              </p:cNvGraphicFramePr>
              <p:nvPr/>
            </p:nvGraphicFramePr>
            <p:xfrm>
              <a:off x="3503358" y="3759772"/>
              <a:ext cx="169037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39700" imgH="393700" progId="Equation.DSMT4">
                      <p:embed/>
                    </p:oleObj>
                  </mc:Choice>
                  <mc:Fallback>
                    <p:oleObj name="Equation" r:id="rId31" imgW="139700" imgH="393700" progId="Equation.DSMT4">
                      <p:embed/>
                      <p:pic>
                        <p:nvPicPr>
                          <p:cNvPr id="0" name="图片 232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3358" y="3759772"/>
                            <a:ext cx="169037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0" name="对象 22"/>
              <p:cNvGraphicFramePr>
                <a:graphicFrameLocks noChangeAspect="1"/>
              </p:cNvGraphicFramePr>
              <p:nvPr/>
            </p:nvGraphicFramePr>
            <p:xfrm>
              <a:off x="2179511" y="4368420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52400" imgH="393700" progId="Equation.DSMT4">
                      <p:embed/>
                    </p:oleObj>
                  </mc:Choice>
                  <mc:Fallback>
                    <p:oleObj name="Equation" r:id="rId33" imgW="152400" imgH="393700" progId="Equation.DSMT4">
                      <p:embed/>
                      <p:pic>
                        <p:nvPicPr>
                          <p:cNvPr id="0" name="图片 232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9511" y="4368420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1" name="对象 23"/>
              <p:cNvGraphicFramePr>
                <a:graphicFrameLocks noChangeAspect="1"/>
              </p:cNvGraphicFramePr>
              <p:nvPr/>
            </p:nvGraphicFramePr>
            <p:xfrm>
              <a:off x="2561525" y="4368420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152400" imgH="393700" progId="Equation.DSMT4">
                      <p:embed/>
                    </p:oleObj>
                  </mc:Choice>
                  <mc:Fallback>
                    <p:oleObj name="Equation" r:id="rId35" imgW="152400" imgH="393700" progId="Equation.DSMT4">
                      <p:embed/>
                      <p:pic>
                        <p:nvPicPr>
                          <p:cNvPr id="0" name="图片 232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1525" y="4368420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2" name="对象 24"/>
              <p:cNvGraphicFramePr>
                <a:graphicFrameLocks noChangeAspect="1"/>
              </p:cNvGraphicFramePr>
              <p:nvPr/>
            </p:nvGraphicFramePr>
            <p:xfrm>
              <a:off x="2853673" y="4368420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152400" imgH="393700" progId="Equation.DSMT4">
                      <p:embed/>
                    </p:oleObj>
                  </mc:Choice>
                  <mc:Fallback>
                    <p:oleObj name="Equation" r:id="rId37" imgW="152400" imgH="393700" progId="Equation.DSMT4">
                      <p:embed/>
                      <p:pic>
                        <p:nvPicPr>
                          <p:cNvPr id="0" name="图片 23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3673" y="4368420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3" name="对象 25"/>
              <p:cNvGraphicFramePr>
                <a:graphicFrameLocks noChangeAspect="1"/>
              </p:cNvGraphicFramePr>
              <p:nvPr/>
            </p:nvGraphicFramePr>
            <p:xfrm>
              <a:off x="3178227" y="4398168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152400" imgH="393700" progId="Equation.DSMT4">
                      <p:embed/>
                    </p:oleObj>
                  </mc:Choice>
                  <mc:Fallback>
                    <p:oleObj name="Equation" r:id="rId39" imgW="152400" imgH="393700" progId="Equation.DSMT4">
                      <p:embed/>
                      <p:pic>
                        <p:nvPicPr>
                          <p:cNvPr id="0" name="图片 232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8227" y="4398168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4" name="对象 26"/>
              <p:cNvGraphicFramePr>
                <a:graphicFrameLocks noChangeAspect="1"/>
              </p:cNvGraphicFramePr>
              <p:nvPr/>
            </p:nvGraphicFramePr>
            <p:xfrm>
              <a:off x="3506589" y="4405712"/>
              <a:ext cx="184404" cy="476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152400" imgH="393700" progId="Equation.DSMT4">
                      <p:embed/>
                    </p:oleObj>
                  </mc:Choice>
                  <mc:Fallback>
                    <p:oleObj name="Equation" r:id="rId41" imgW="152400" imgH="393700" progId="Equation.DSMT4">
                      <p:embed/>
                      <p:pic>
                        <p:nvPicPr>
                          <p:cNvPr id="0" name="图片 23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6589" y="4405712"/>
                            <a:ext cx="184404" cy="476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5" name="矩形 3"/>
              <p:cNvSpPr>
                <a:spLocks noChangeArrowheads="1"/>
              </p:cNvSpPr>
              <p:nvPr/>
            </p:nvSpPr>
            <p:spPr bwMode="auto">
              <a:xfrm>
                <a:off x="2145863" y="3483292"/>
                <a:ext cx="256572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ym typeface="Symbol" panose="05050102010706020507" pitchFamily="18" charset="2"/>
                  </a:rPr>
                  <a:t></a:t>
                </a:r>
                <a:endParaRPr lang="zh-CN" altLang="en-US" sz="1800"/>
              </a:p>
            </p:txBody>
          </p:sp>
          <p:sp>
            <p:nvSpPr>
              <p:cNvPr id="32796" name="矩形 12"/>
              <p:cNvSpPr>
                <a:spLocks noChangeArrowheads="1"/>
              </p:cNvSpPr>
              <p:nvPr/>
            </p:nvSpPr>
            <p:spPr bwMode="auto">
              <a:xfrm>
                <a:off x="2336626" y="3454202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宋体" panose="02010600030101010101" pitchFamily="2" charset="-122"/>
                  </a:rPr>
                  <a:t>↗</a:t>
                </a:r>
                <a:endParaRPr lang="zh-CN" altLang="en-US" sz="1800"/>
              </a:p>
            </p:txBody>
          </p:sp>
          <p:sp>
            <p:nvSpPr>
              <p:cNvPr id="32797" name="矩形 27"/>
              <p:cNvSpPr>
                <a:spLocks noChangeArrowheads="1"/>
              </p:cNvSpPr>
              <p:nvPr/>
            </p:nvSpPr>
            <p:spPr bwMode="auto">
              <a:xfrm>
                <a:off x="2589509" y="2879308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宋体" panose="02010600030101010101" pitchFamily="2" charset="-122"/>
                  </a:rPr>
                  <a:t>↗</a:t>
                </a:r>
                <a:endParaRPr lang="zh-CN" altLang="en-US" sz="1800"/>
              </a:p>
            </p:txBody>
          </p:sp>
          <p:sp>
            <p:nvSpPr>
              <p:cNvPr id="32798" name="矩形 30"/>
              <p:cNvSpPr>
                <a:spLocks noChangeArrowheads="1"/>
              </p:cNvSpPr>
              <p:nvPr/>
            </p:nvSpPr>
            <p:spPr bwMode="auto">
              <a:xfrm>
                <a:off x="2915779" y="2900514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↙</a:t>
                </a:r>
                <a:endParaRPr lang="zh-CN" altLang="en-US" sz="1800" dirty="0"/>
              </a:p>
            </p:txBody>
          </p:sp>
          <p:sp>
            <p:nvSpPr>
              <p:cNvPr id="32799" name="矩形 31"/>
              <p:cNvSpPr>
                <a:spLocks noChangeArrowheads="1"/>
              </p:cNvSpPr>
              <p:nvPr/>
            </p:nvSpPr>
            <p:spPr bwMode="auto">
              <a:xfrm>
                <a:off x="2305851" y="4095355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↙</a:t>
                </a:r>
                <a:endParaRPr lang="zh-CN" altLang="en-US" sz="1800" dirty="0"/>
              </a:p>
            </p:txBody>
          </p:sp>
          <p:sp>
            <p:nvSpPr>
              <p:cNvPr id="32800" name="矩形 32"/>
              <p:cNvSpPr>
                <a:spLocks noChangeArrowheads="1"/>
              </p:cNvSpPr>
              <p:nvPr/>
            </p:nvSpPr>
            <p:spPr bwMode="auto">
              <a:xfrm>
                <a:off x="2145863" y="4842257"/>
                <a:ext cx="256572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ym typeface="Symbol" panose="05050102010706020507" pitchFamily="18" charset="2"/>
                  </a:rPr>
                  <a:t></a:t>
                </a:r>
                <a:endParaRPr lang="zh-CN" altLang="en-US" sz="1800"/>
              </a:p>
            </p:txBody>
          </p:sp>
          <p:sp>
            <p:nvSpPr>
              <p:cNvPr id="32801" name="矩形 33"/>
              <p:cNvSpPr>
                <a:spLocks noChangeArrowheads="1"/>
              </p:cNvSpPr>
              <p:nvPr/>
            </p:nvSpPr>
            <p:spPr bwMode="auto">
              <a:xfrm>
                <a:off x="2353851" y="4749482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↗</a:t>
                </a:r>
                <a:endParaRPr lang="zh-CN" altLang="en-US" sz="1800" dirty="0"/>
              </a:p>
            </p:txBody>
          </p:sp>
          <p:graphicFrame>
            <p:nvGraphicFramePr>
              <p:cNvPr id="32802" name="对象 34"/>
              <p:cNvGraphicFramePr>
                <a:graphicFrameLocks noChangeAspect="1"/>
              </p:cNvGraphicFramePr>
              <p:nvPr/>
            </p:nvGraphicFramePr>
            <p:xfrm>
              <a:off x="2190750" y="5129213"/>
              <a:ext cx="1714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3" imgW="139700" imgH="393700" progId="Equation.DSMT4">
                      <p:embed/>
                    </p:oleObj>
                  </mc:Choice>
                  <mc:Fallback>
                    <p:oleObj name="Equation" r:id="rId43" imgW="139700" imgH="393700" progId="Equation.DSMT4">
                      <p:embed/>
                      <p:pic>
                        <p:nvPicPr>
                          <p:cNvPr id="0" name="图片 232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0750" y="5129213"/>
                            <a:ext cx="1714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03" name="矩形 35"/>
              <p:cNvSpPr>
                <a:spLocks noChangeArrowheads="1"/>
              </p:cNvSpPr>
              <p:nvPr/>
            </p:nvSpPr>
            <p:spPr bwMode="auto">
              <a:xfrm>
                <a:off x="2666157" y="4124299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↗</a:t>
                </a:r>
                <a:endParaRPr lang="zh-CN" altLang="en-US" sz="1800" dirty="0"/>
              </a:p>
            </p:txBody>
          </p:sp>
          <p:sp>
            <p:nvSpPr>
              <p:cNvPr id="32804" name="矩形 36"/>
              <p:cNvSpPr>
                <a:spLocks noChangeArrowheads="1"/>
              </p:cNvSpPr>
              <p:nvPr/>
            </p:nvSpPr>
            <p:spPr bwMode="auto">
              <a:xfrm>
                <a:off x="3025415" y="3488590"/>
                <a:ext cx="328899" cy="35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宋体" panose="02010600030101010101" pitchFamily="2" charset="-122"/>
                  </a:rPr>
                  <a:t>↗</a:t>
                </a:r>
                <a:endParaRPr lang="zh-CN" altLang="en-US" sz="1800"/>
              </a:p>
            </p:txBody>
          </p:sp>
          <p:sp>
            <p:nvSpPr>
              <p:cNvPr id="32805" name="矩形 37"/>
              <p:cNvSpPr>
                <a:spLocks noChangeArrowheads="1"/>
              </p:cNvSpPr>
              <p:nvPr/>
            </p:nvSpPr>
            <p:spPr bwMode="auto">
              <a:xfrm>
                <a:off x="3371563" y="2863256"/>
                <a:ext cx="227228" cy="283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↗</a:t>
                </a:r>
                <a:endParaRPr lang="zh-CN" altLang="en-US" sz="1800" dirty="0"/>
              </a:p>
            </p:txBody>
          </p:sp>
          <p:graphicFrame>
            <p:nvGraphicFramePr>
              <p:cNvPr id="32806" name="对象 38"/>
              <p:cNvGraphicFramePr>
                <a:graphicFrameLocks noChangeAspect="1"/>
              </p:cNvGraphicFramePr>
              <p:nvPr/>
            </p:nvGraphicFramePr>
            <p:xfrm>
              <a:off x="2199496" y="5637018"/>
              <a:ext cx="205775" cy="5057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5" imgW="76200" imgH="190500" progId="Equation.DSMT4">
                      <p:embed/>
                    </p:oleObj>
                  </mc:Choice>
                  <mc:Fallback>
                    <p:oleObj name="Equation" r:id="rId45" imgW="76200" imgH="190500" progId="Equation.DSMT4">
                      <p:embed/>
                      <p:pic>
                        <p:nvPicPr>
                          <p:cNvPr id="0" name="图片 232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9496" y="5637018"/>
                            <a:ext cx="205775" cy="5057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7" name="对象 39"/>
              <p:cNvGraphicFramePr>
                <a:graphicFrameLocks noChangeAspect="1"/>
              </p:cNvGraphicFramePr>
              <p:nvPr/>
            </p:nvGraphicFramePr>
            <p:xfrm>
              <a:off x="4171927" y="2642361"/>
              <a:ext cx="594160" cy="290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7" imgW="177165" imgH="88900" progId="Equation.DSMT4">
                      <p:embed/>
                    </p:oleObj>
                  </mc:Choice>
                  <mc:Fallback>
                    <p:oleObj name="Equation" r:id="rId47" imgW="177165" imgH="88900" progId="Equation.DSMT4">
                      <p:embed/>
                      <p:pic>
                        <p:nvPicPr>
                          <p:cNvPr id="0" name="图片 232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1927" y="2642361"/>
                            <a:ext cx="594160" cy="290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8" name="对象 40"/>
              <p:cNvGraphicFramePr>
                <a:graphicFrameLocks noChangeAspect="1"/>
              </p:cNvGraphicFramePr>
              <p:nvPr/>
            </p:nvGraphicFramePr>
            <p:xfrm>
              <a:off x="4003148" y="3207750"/>
              <a:ext cx="594160" cy="290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9" imgW="177165" imgH="88900" progId="Equation.DSMT4">
                      <p:embed/>
                    </p:oleObj>
                  </mc:Choice>
                  <mc:Fallback>
                    <p:oleObj name="Equation" r:id="rId49" imgW="177165" imgH="88900" progId="Equation.DSMT4">
                      <p:embed/>
                      <p:pic>
                        <p:nvPicPr>
                          <p:cNvPr id="0" name="图片 232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3148" y="3207750"/>
                            <a:ext cx="594160" cy="290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9" name="对象 41"/>
              <p:cNvGraphicFramePr>
                <a:graphicFrameLocks noChangeAspect="1"/>
              </p:cNvGraphicFramePr>
              <p:nvPr/>
            </p:nvGraphicFramePr>
            <p:xfrm>
              <a:off x="3706068" y="3839329"/>
              <a:ext cx="594160" cy="290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0" imgW="177165" imgH="88900" progId="Equation.DSMT4">
                      <p:embed/>
                    </p:oleObj>
                  </mc:Choice>
                  <mc:Fallback>
                    <p:oleObj name="Equation" r:id="rId50" imgW="177165" imgH="88900" progId="Equation.DSMT4">
                      <p:embed/>
                      <p:pic>
                        <p:nvPicPr>
                          <p:cNvPr id="0" name="图片 23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6068" y="3839329"/>
                            <a:ext cx="594160" cy="290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0" name="对象 42"/>
              <p:cNvGraphicFramePr>
                <a:graphicFrameLocks noChangeAspect="1"/>
              </p:cNvGraphicFramePr>
              <p:nvPr/>
            </p:nvGraphicFramePr>
            <p:xfrm>
              <a:off x="3576265" y="4478783"/>
              <a:ext cx="594160" cy="290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1" imgW="177165" imgH="88900" progId="Equation.DSMT4">
                      <p:embed/>
                    </p:oleObj>
                  </mc:Choice>
                  <mc:Fallback>
                    <p:oleObj name="Equation" r:id="rId51" imgW="177165" imgH="88900" progId="Equation.DSMT4">
                      <p:embed/>
                      <p:pic>
                        <p:nvPicPr>
                          <p:cNvPr id="0" name="图片 23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6265" y="4478783"/>
                            <a:ext cx="594160" cy="290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文本框 2"/>
          <p:cNvSpPr txBox="1"/>
          <p:nvPr/>
        </p:nvSpPr>
        <p:spPr>
          <a:xfrm>
            <a:off x="5203190" y="1000125"/>
            <a:ext cx="6729095" cy="5524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sym typeface="+mn-ea"/>
              </a:rPr>
              <a:t>每个正理数都出现在阵列中，按照箭头方向依次重新排序，略去已经出现过的数就得到全体正有理数的一个无穷序列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{ r1,r2 ,r3, …}</a:t>
            </a:r>
          </a:p>
          <a:p>
            <a:pPr indent="0" algn="l" fontAlgn="auto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18630D"/>
                </a:solidFill>
                <a:sym typeface="+mn-ea"/>
              </a:rPr>
              <a:t>Q={0,r1,-r1,r2,-r2,r3,…}</a:t>
            </a:r>
            <a:endParaRPr lang="en-US" altLang="zh-CN" sz="2800" dirty="0">
              <a:solidFill>
                <a:srgbClr val="18630D"/>
              </a:solidFill>
            </a:endParaRPr>
          </a:p>
          <a:p>
            <a:pPr indent="0" algn="l" fontAlgn="auto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None/>
            </a:pPr>
            <a:r>
              <a:rPr lang="zh-CN" altLang="en-US" sz="2800" kern="0" dirty="0">
                <a:sym typeface="+mn-ea"/>
              </a:rPr>
              <a:t>所以 有理数集</a:t>
            </a:r>
            <a:r>
              <a:rPr lang="en-US" altLang="zh-CN" sz="2800" kern="0" dirty="0">
                <a:sym typeface="+mn-ea"/>
              </a:rPr>
              <a:t>Q</a:t>
            </a:r>
            <a:r>
              <a:rPr lang="zh-CN" altLang="en-US" sz="2800" kern="0" dirty="0">
                <a:sym typeface="+mn-ea"/>
              </a:rPr>
              <a:t>可数</a:t>
            </a:r>
            <a:r>
              <a:rPr lang="en-US" altLang="zh-CN" sz="2800" kern="0" dirty="0">
                <a:sym typeface="+mn-ea"/>
              </a:rPr>
              <a:t>.</a:t>
            </a:r>
            <a:endParaRPr lang="en-US" altLang="zh-CN" sz="2800" kern="0" dirty="0"/>
          </a:p>
          <a:p>
            <a:pPr marL="0" indent="0" algn="l" eaLnBrk="1" hangingPunct="1"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marL="0" indent="0" algn="l" eaLnBrk="1" hangingPunct="1"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如何判断集合元素一样多？ 无限集？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对于两个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有限集</a:t>
            </a:r>
            <a:r>
              <a:rPr lang="en-US" altLang="zh-CN" sz="2800" i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800" i="1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，当且仅当可以将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与</a:t>
            </a:r>
            <a:r>
              <a:rPr lang="en-US" altLang="zh-CN" sz="2800" i="1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的元素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两两配对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即建立双射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时，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与</a:t>
            </a:r>
            <a:r>
              <a:rPr lang="en-US" altLang="zh-CN" sz="2800" i="1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具有同样多的元素</a:t>
            </a:r>
            <a:r>
              <a:rPr lang="en-US" altLang="zh-CN" sz="2800" dirty="0">
                <a:sym typeface="+mn-ea"/>
              </a:rPr>
              <a:t>. 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可数集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1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推论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为可数集，则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必为可数集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kern="0" dirty="0">
                <a:latin typeface="Times New Roman" panose="02020603050405020304" pitchFamily="18" charset="0"/>
                <a:sym typeface="+mn-ea"/>
              </a:rPr>
              <a:t>定理５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为无限集，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为可数集或有限集，则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kern="0" dirty="0"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kern="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可数集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1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Russell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悖论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是一个集合，由集合的概念知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恰有一个成立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将集合分成两类：满足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的集合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归于第一类，满足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的集合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归于第二类，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是第二类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: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｝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应属于哪一类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?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，则由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的定义知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…….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任意两个集合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，如果存在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双射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等势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，记为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我们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规定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～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sym typeface="+mn-ea"/>
              </a:rPr>
              <a:t>. 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两个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有限集</a:t>
            </a:r>
            <a:r>
              <a:rPr lang="zh-CN" altLang="en-US" sz="2800" dirty="0">
                <a:sym typeface="+mn-ea"/>
              </a:rPr>
              <a:t>等势，当且仅当它们具有同样多的元素</a:t>
            </a:r>
            <a:r>
              <a:rPr lang="en-US" altLang="zh-CN" sz="2800" dirty="0">
                <a:sym typeface="+mn-ea"/>
              </a:rPr>
              <a:t>.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=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      E =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令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是如下映射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　　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↓    ↓    ↓　  　  ↓　　　　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…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>
                <a:sym typeface="+mn-ea"/>
              </a:rPr>
              <a:t>           </a:t>
            </a:r>
            <a:r>
              <a:rPr lang="zh-CN" altLang="en-US" sz="2800" dirty="0">
                <a:sym typeface="+mn-ea"/>
              </a:rPr>
              <a:t>即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|→2i 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i∈</a:t>
            </a:r>
            <a:r>
              <a:rPr lang="en-US" altLang="zh-CN" sz="2800" b="1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的双射，故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43280"/>
            <a:ext cx="11699240" cy="586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  设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=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		       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   Z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=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是如下映射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2" fontAlgn="auto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2" fontAlgn="auto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	↓    ↓     ↓    ↓    ↓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　　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2" fontAlgn="auto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即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 =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的双射，故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1612687" y="4176872"/>
          <a:ext cx="2016224" cy="155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500" imgH="736600" progId="Equation.DSMT4">
                  <p:embed/>
                </p:oleObj>
              </mc:Choice>
              <mc:Fallback>
                <p:oleObj name="Equation" r:id="rId4" imgW="952500" imgH="736600" progId="Equation.DSMT4">
                  <p:embed/>
                  <p:pic>
                    <p:nvPicPr>
                      <p:cNvPr id="0" name="图片 13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87" y="4176872"/>
                        <a:ext cx="2016224" cy="1552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实数区间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 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证明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如令 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- a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＋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∈(0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可以验证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b)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的双射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x1≠x2 ; (b-a)x1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a≠(b-a)x2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a; f(x1)≠f(x2)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单射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∈(a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b);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y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=(b-a)x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x=(y-a)/(b-a)∈(0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满射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，∞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∞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1)→(0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	           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                  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)=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　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∈(0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zh-CN" altLang="en-US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可以验证</a:t>
            </a:r>
            <a:r>
              <a:rPr lang="en-US" altLang="zh-CN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</a:t>
            </a:r>
            <a:r>
              <a:rPr lang="zh-CN" altLang="en-US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</a:t>
            </a:r>
            <a:r>
              <a:rPr lang="en-US" altLang="zh-CN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</a:t>
            </a:r>
            <a:r>
              <a:rPr lang="zh-CN" altLang="en-US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</a:t>
            </a:r>
            <a:r>
              <a:rPr lang="zh-CN" altLang="en-US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</a:t>
            </a:r>
            <a:r>
              <a:rPr lang="en-US" altLang="zh-CN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</a:t>
            </a:r>
            <a:r>
              <a:rPr lang="zh-CN" altLang="en-US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∞</a:t>
            </a:r>
            <a:r>
              <a:rPr lang="en-US" altLang="zh-CN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800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的双射</a:t>
            </a:r>
            <a:endParaRPr lang="en-US" altLang="zh-CN" sz="2800" dirty="0">
              <a:ln w="11430"/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800" dirty="0">
              <a:ln w="11430"/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2889414" y="2876292"/>
          <a:ext cx="936104" cy="106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" imgH="393700" progId="Equation.DSMT4">
                  <p:embed/>
                </p:oleObj>
              </mc:Choice>
              <mc:Fallback>
                <p:oleObj name="Equation" r:id="rId4" imgW="342900" imgH="393700" progId="Equation.DSMT4">
                  <p:embed/>
                  <p:pic>
                    <p:nvPicPr>
                      <p:cNvPr id="0" name="图片 14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414" y="2876292"/>
                        <a:ext cx="936104" cy="1065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集合的势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５　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，其中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为实数集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 =                     ,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∈(0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1).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双射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，故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2952115" y="2309495"/>
          <a:ext cx="1887220" cy="101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393700" progId="Equation.DSMT4">
                  <p:embed/>
                </p:oleObj>
              </mc:Choice>
              <mc:Fallback>
                <p:oleObj name="Equation" r:id="rId4" imgW="787400" imgH="393700" progId="Equation.DSMT4">
                  <p:embed/>
                  <p:pic>
                    <p:nvPicPr>
                      <p:cNvPr id="0" name="图片 15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15" y="2309495"/>
                        <a:ext cx="1887220" cy="1016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lkODc5ZTAxNzdkOTVkMTRhODUzNTFlY2IxMGY3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2895</Words>
  <Application>Microsoft Office PowerPoint</Application>
  <PresentationFormat>宽屏</PresentationFormat>
  <Paragraphs>318</Paragraphs>
  <Slides>31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等线</vt:lpstr>
      <vt:lpstr>宋体</vt:lpstr>
      <vt:lpstr>微软雅黑</vt:lpstr>
      <vt:lpstr>Arial</vt:lpstr>
      <vt:lpstr>Calibri</vt:lpstr>
      <vt:lpstr>Cambria Math</vt:lpstr>
      <vt:lpstr>Consolas</vt:lpstr>
      <vt:lpstr>Constantia</vt:lpstr>
      <vt:lpstr>Symbol</vt:lpstr>
      <vt:lpstr>Times New Roman</vt:lpstr>
      <vt:lpstr>Verdana</vt:lpstr>
      <vt:lpstr>Wingdings</vt:lpstr>
      <vt:lpstr>Wingdings 2</vt:lpstr>
      <vt:lpstr>WPS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15</dc:creator>
  <cp:lastModifiedBy>宇涵 王</cp:lastModifiedBy>
  <cp:revision>729</cp:revision>
  <dcterms:created xsi:type="dcterms:W3CDTF">2023-08-09T12:44:00Z</dcterms:created>
  <dcterms:modified xsi:type="dcterms:W3CDTF">2024-06-09T07:14:02Z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C7A0185E01B146D184E453F6E3184C1C_13</vt:lpwstr>
  </property>
  <property fmtid="{D5CDD505-2E9C-101B-9397-08002B2CF9AE}" pid="3" name="KSOProductBuildVer">
    <vt:lpwstr>2052-12.1.0.16388</vt:lpwstr>
  </property>
</Properties>
</file>