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notesSlides/notesSlide29.xml" ContentType="application/vnd.openxmlformats-officedocument.presentationml.notesSlide+xml"/>
  <Override PartName="/ppt/tags/tag80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notesSlides/notesSlide31.xml" ContentType="application/vnd.openxmlformats-officedocument.presentationml.notesSlide+xml"/>
  <Override PartName="/ppt/tags/tag82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notesSlides/notesSlide3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notesSlides/notesSlide36.xml" ContentType="application/vnd.openxmlformats-officedocument.presentationml.notesSlide+xml"/>
  <Override PartName="/ppt/tags/tag107.xml" ContentType="application/vnd.openxmlformats-officedocument.presentationml.tags+xml"/>
  <Override PartName="/ppt/notesSlides/notesSlide37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8.xml" ContentType="application/vnd.openxmlformats-officedocument.presentationml.notesSlide+xml"/>
  <Override PartName="/ppt/tags/tag1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1.xml" ContentType="application/vnd.openxmlformats-officedocument.presentationml.tags+xml"/>
  <Override PartName="/ppt/notesSlides/notesSlide40.xml" ContentType="application/vnd.openxmlformats-officedocument.presentationml.notesSlide+xml"/>
  <Override PartName="/ppt/tags/tag112.xml" ContentType="application/vnd.openxmlformats-officedocument.presentationml.tags+xml"/>
  <Override PartName="/ppt/notesSlides/notesSlide4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3.xml" ContentType="application/vnd.openxmlformats-officedocument.presentationml.notesSlide+xml"/>
  <Override PartName="/ppt/tags/tag117.xml" ContentType="application/vnd.openxmlformats-officedocument.presentationml.tags+xml"/>
  <Override PartName="/ppt/notesSlides/notesSlide44.xml" ContentType="application/vnd.openxmlformats-officedocument.presentationml.notesSlide+xml"/>
  <Override PartName="/ppt/tags/tag118.xml" ContentType="application/vnd.openxmlformats-officedocument.presentationml.tags+xml"/>
  <Override PartName="/ppt/notesSlides/notesSlide4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6.xml" ContentType="application/vnd.openxmlformats-officedocument.presentationml.notesSlide+xml"/>
  <Override PartName="/ppt/tags/tag121.xml" ContentType="application/vnd.openxmlformats-officedocument.presentationml.tags+xml"/>
  <Override PartName="/ppt/notesSlides/notesSlide47.xml" ContentType="application/vnd.openxmlformats-officedocument.presentationml.notesSlide+xml"/>
  <Override PartName="/ppt/tags/tag122.xml" ContentType="application/vnd.openxmlformats-officedocument.presentationml.tags+xml"/>
  <Override PartName="/ppt/notesSlides/notesSlide48.xml" ContentType="application/vnd.openxmlformats-officedocument.presentationml.notesSlide+xml"/>
  <Override PartName="/ppt/tags/tag123.xml" ContentType="application/vnd.openxmlformats-officedocument.presentationml.tags+xml"/>
  <Override PartName="/ppt/notesSlides/notesSlide49.xml" ContentType="application/vnd.openxmlformats-officedocument.presentationml.notesSlide+xml"/>
  <Override PartName="/ppt/tags/tag124.xml" ContentType="application/vnd.openxmlformats-officedocument.presentationml.tags+xml"/>
  <Override PartName="/ppt/notesSlides/notesSlide5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5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52.xml" ContentType="application/vnd.openxmlformats-officedocument.presentationml.notesSlide+xml"/>
  <Override PartName="/ppt/tags/tag147.xml" ContentType="application/vnd.openxmlformats-officedocument.presentationml.tags+xml"/>
  <Override PartName="/ppt/notesSlides/notesSlide5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4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5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7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58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59.xml" ContentType="application/vnd.openxmlformats-officedocument.presentationml.notesSlide+xml"/>
  <Override PartName="/ppt/tags/tag178.xml" ContentType="application/vnd.openxmlformats-officedocument.presentationml.tags+xml"/>
  <Override PartName="/ppt/notesSlides/notesSlide60.xml" ContentType="application/vnd.openxmlformats-officedocument.presentationml.notesSlide+xml"/>
  <Override PartName="/ppt/tags/tag179.xml" ContentType="application/vnd.openxmlformats-officedocument.presentationml.tags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0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98" r:id="rId29"/>
    <p:sldId id="632" r:id="rId30"/>
    <p:sldId id="551" r:id="rId31"/>
    <p:sldId id="553" r:id="rId32"/>
    <p:sldId id="554" r:id="rId33"/>
    <p:sldId id="555" r:id="rId34"/>
    <p:sldId id="556" r:id="rId35"/>
    <p:sldId id="557" r:id="rId36"/>
    <p:sldId id="560" r:id="rId37"/>
    <p:sldId id="558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9" r:id="rId54"/>
    <p:sldId id="589" r:id="rId55"/>
    <p:sldId id="590" r:id="rId56"/>
    <p:sldId id="591" r:id="rId57"/>
    <p:sldId id="592" r:id="rId58"/>
    <p:sldId id="593" r:id="rId59"/>
    <p:sldId id="588" r:id="rId60"/>
    <p:sldId id="578" r:id="rId61"/>
    <p:sldId id="580" r:id="rId62"/>
    <p:sldId id="581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" Target="slide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slide" Target="slide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" Type="http://schemas.openxmlformats.org/officeDocument/2006/relationships/tags" Target="../tags/tag8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" Target="slide1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6.bin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tags" Target="../tags/tag129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slide" Target="slide1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18" Type="http://schemas.openxmlformats.org/officeDocument/2006/relationships/tags" Target="../tags/tag173.xml"/><Relationship Id="rId3" Type="http://schemas.openxmlformats.org/officeDocument/2006/relationships/tags" Target="../tags/tag15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tags" Target="../tags/tag172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20" Type="http://schemas.openxmlformats.org/officeDocument/2006/relationships/tags" Target="../tags/tag175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23" Type="http://schemas.openxmlformats.org/officeDocument/2006/relationships/slide" Target="slide1.xml"/><Relationship Id="rId10" Type="http://schemas.openxmlformats.org/officeDocument/2006/relationships/tags" Target="../tags/tag165.xml"/><Relationship Id="rId19" Type="http://schemas.openxmlformats.org/officeDocument/2006/relationships/tags" Target="../tags/tag174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Relationship Id="rId2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代数结构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366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例６</a:t>
            </a:r>
            <a:r>
              <a:rPr lang="zh-CN" altLang="en-US" sz="2800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为正整数，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为模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剩余类 的集合：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＝｛［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］，［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定义运算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[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 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，规定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		［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］＝［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•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其中，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通常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整数的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加法和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乘法</a:t>
            </a:r>
            <a:r>
              <a:rPr lang="zh-CN" altLang="en-US" sz="2800" dirty="0">
                <a:sym typeface="+mn-ea"/>
              </a:rPr>
              <a:t>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01065"/>
            <a:ext cx="11699240" cy="5761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是不是二元运算？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由剩余类［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唯一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确定，而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与代表元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的选取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无关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  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］，［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    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n|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　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n|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知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 |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）－（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故　　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当另外选取［i］和［j］的代表元时运算结果不变，因此，［i＋j］由［i］，［j］唯一确定，从而＋n确为二元运算，同理可证，×n也为二元运算．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7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元运算，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，恒有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对运算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封闭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在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上是封闭的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自然数集对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乘法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封闭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自然数集对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减法不是封闭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）上的并、交封闭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有限集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可用一个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来表示</a:t>
            </a:r>
            <a:r>
              <a:rPr lang="zh-CN" altLang="en-US" sz="2800" dirty="0">
                <a:sym typeface="+mn-ea"/>
              </a:rPr>
              <a:t>：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320799" name="对象 320798"/>
          <p:cNvGraphicFramePr/>
          <p:nvPr/>
        </p:nvGraphicFramePr>
        <p:xfrm>
          <a:off x="3402965" y="2011045"/>
          <a:ext cx="53340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4700" imgH="1600200" progId="Equation.DSMT4">
                  <p:embed/>
                </p:oleObj>
              </mc:Choice>
              <mc:Fallback>
                <p:oleObj r:id="rId5" imgW="2044700" imgH="1600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965" y="2011045"/>
                        <a:ext cx="5334000" cy="419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例７　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{[0]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[2]}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的运算表分别</a:t>
            </a:r>
            <a:r>
              <a:rPr lang="zh-CN" altLang="en-US" sz="2800" dirty="0">
                <a:sym typeface="+mn-ea"/>
              </a:rPr>
              <a:t>为：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321661" name="表格 321660"/>
          <p:cNvGraphicFramePr/>
          <p:nvPr/>
        </p:nvGraphicFramePr>
        <p:xfrm>
          <a:off x="684530" y="2239645"/>
          <a:ext cx="4399280" cy="2938780"/>
        </p:xfrm>
        <a:graphic>
          <a:graphicData uri="http://schemas.openxmlformats.org/drawingml/2006/table">
            <a:tbl>
              <a:tblPr/>
              <a:tblGrid>
                <a:gridCol w="109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83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28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 dirty="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1660" name="表格 321659"/>
          <p:cNvGraphicFramePr/>
          <p:nvPr/>
        </p:nvGraphicFramePr>
        <p:xfrm>
          <a:off x="5786755" y="2239645"/>
          <a:ext cx="4196080" cy="2717800"/>
        </p:xfrm>
        <a:graphic>
          <a:graphicData uri="http://schemas.openxmlformats.org/drawingml/2006/table">
            <a:tbl>
              <a:tblPr/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altLang="zh-CN" sz="28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4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44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例８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的映射构成的集合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中有四个元素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，如下</a:t>
            </a:r>
            <a:r>
              <a:rPr lang="zh-CN" altLang="en-US" sz="2800" dirty="0">
                <a:sym typeface="+mn-ea"/>
              </a:rPr>
              <a:t>：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95145" y="2705100"/>
            <a:ext cx="8550275" cy="2929890"/>
            <a:chOff x="1560" y="5160"/>
            <a:chExt cx="10780" cy="3698"/>
          </a:xfrm>
        </p:grpSpPr>
        <p:sp>
          <p:nvSpPr>
            <p:cNvPr id="323589" name="文本框 323588"/>
            <p:cNvSpPr txBox="1"/>
            <p:nvPr/>
          </p:nvSpPr>
          <p:spPr>
            <a:xfrm>
              <a:off x="4320" y="5205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590" name="文本框 323589"/>
            <p:cNvSpPr txBox="1"/>
            <p:nvPr/>
          </p:nvSpPr>
          <p:spPr>
            <a:xfrm>
              <a:off x="4333" y="6553"/>
              <a:ext cx="762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1" name="文本框 323590"/>
            <p:cNvSpPr txBox="1"/>
            <p:nvPr/>
          </p:nvSpPr>
          <p:spPr>
            <a:xfrm>
              <a:off x="11578" y="6615"/>
              <a:ext cx="762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2" name="文本框 323591"/>
            <p:cNvSpPr txBox="1"/>
            <p:nvPr/>
          </p:nvSpPr>
          <p:spPr>
            <a:xfrm>
              <a:off x="11520" y="5215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593" name="文本框 323592"/>
            <p:cNvSpPr txBox="1"/>
            <p:nvPr/>
          </p:nvSpPr>
          <p:spPr>
            <a:xfrm>
              <a:off x="10038" y="6683"/>
              <a:ext cx="762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4" name="文本框 323593"/>
            <p:cNvSpPr txBox="1"/>
            <p:nvPr/>
          </p:nvSpPr>
          <p:spPr>
            <a:xfrm>
              <a:off x="8815" y="6615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5" name="文本框 323594"/>
            <p:cNvSpPr txBox="1"/>
            <p:nvPr/>
          </p:nvSpPr>
          <p:spPr>
            <a:xfrm>
              <a:off x="8760" y="5205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596" name="文本框 323595"/>
            <p:cNvSpPr txBox="1"/>
            <p:nvPr/>
          </p:nvSpPr>
          <p:spPr>
            <a:xfrm>
              <a:off x="7283" y="6638"/>
              <a:ext cx="762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7" name="文本框 323596"/>
            <p:cNvSpPr txBox="1"/>
            <p:nvPr/>
          </p:nvSpPr>
          <p:spPr>
            <a:xfrm>
              <a:off x="7253" y="5238"/>
              <a:ext cx="765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598" name="文本框 323597"/>
            <p:cNvSpPr txBox="1"/>
            <p:nvPr/>
          </p:nvSpPr>
          <p:spPr>
            <a:xfrm>
              <a:off x="6038" y="6623"/>
              <a:ext cx="762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599" name="文本框 323598"/>
            <p:cNvSpPr txBox="1"/>
            <p:nvPr/>
          </p:nvSpPr>
          <p:spPr>
            <a:xfrm>
              <a:off x="5995" y="5193"/>
              <a:ext cx="765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600" name="文本框 323599"/>
            <p:cNvSpPr txBox="1"/>
            <p:nvPr/>
          </p:nvSpPr>
          <p:spPr>
            <a:xfrm>
              <a:off x="3283" y="6743"/>
              <a:ext cx="762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601" name="文本框 323600"/>
            <p:cNvSpPr txBox="1"/>
            <p:nvPr/>
          </p:nvSpPr>
          <p:spPr>
            <a:xfrm>
              <a:off x="3240" y="5205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602" name="文本框 323601"/>
            <p:cNvSpPr txBox="1"/>
            <p:nvPr/>
          </p:nvSpPr>
          <p:spPr>
            <a:xfrm>
              <a:off x="1560" y="6693"/>
              <a:ext cx="763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3603" name="文本框 323602"/>
            <p:cNvSpPr txBox="1"/>
            <p:nvPr/>
          </p:nvSpPr>
          <p:spPr>
            <a:xfrm>
              <a:off x="1560" y="5160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604" name="直接连接符 323603"/>
            <p:cNvSpPr/>
            <p:nvPr/>
          </p:nvSpPr>
          <p:spPr>
            <a:xfrm>
              <a:off x="2050" y="5693"/>
              <a:ext cx="131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05" name="直接连接符 323604"/>
            <p:cNvSpPr/>
            <p:nvPr/>
          </p:nvSpPr>
          <p:spPr>
            <a:xfrm>
              <a:off x="2068" y="7218"/>
              <a:ext cx="131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06" name="直接连接符 323605"/>
            <p:cNvSpPr/>
            <p:nvPr/>
          </p:nvSpPr>
          <p:spPr>
            <a:xfrm>
              <a:off x="4768" y="5760"/>
              <a:ext cx="1285" cy="13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07" name="直接连接符 323606"/>
            <p:cNvSpPr/>
            <p:nvPr/>
          </p:nvSpPr>
          <p:spPr>
            <a:xfrm flipV="1">
              <a:off x="4855" y="5693"/>
              <a:ext cx="1198" cy="1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08" name="直接连接符 323607"/>
            <p:cNvSpPr/>
            <p:nvPr/>
          </p:nvSpPr>
          <p:spPr>
            <a:xfrm flipV="1">
              <a:off x="7743" y="5880"/>
              <a:ext cx="1017" cy="12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09" name="直接连接符 323608"/>
            <p:cNvSpPr/>
            <p:nvPr/>
          </p:nvSpPr>
          <p:spPr>
            <a:xfrm flipV="1">
              <a:off x="10560" y="7173"/>
              <a:ext cx="1040" cy="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10" name="直接连接符 323609"/>
            <p:cNvSpPr/>
            <p:nvPr/>
          </p:nvSpPr>
          <p:spPr>
            <a:xfrm flipV="1">
              <a:off x="7800" y="5640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11" name="直接连接符 323610"/>
            <p:cNvSpPr/>
            <p:nvPr/>
          </p:nvSpPr>
          <p:spPr>
            <a:xfrm>
              <a:off x="10560" y="5760"/>
              <a:ext cx="1040" cy="12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3612" name="直接连接符 323611"/>
            <p:cNvSpPr/>
            <p:nvPr/>
          </p:nvSpPr>
          <p:spPr>
            <a:xfrm>
              <a:off x="3453" y="569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3" name="直接连接符 323612"/>
            <p:cNvSpPr/>
            <p:nvPr/>
          </p:nvSpPr>
          <p:spPr>
            <a:xfrm>
              <a:off x="3483" y="7240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4" name="直接连接符 323613"/>
            <p:cNvSpPr/>
            <p:nvPr/>
          </p:nvSpPr>
          <p:spPr>
            <a:xfrm>
              <a:off x="6268" y="569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5" name="直接连接符 323614"/>
            <p:cNvSpPr/>
            <p:nvPr/>
          </p:nvSpPr>
          <p:spPr>
            <a:xfrm>
              <a:off x="6268" y="7105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6" name="直接连接符 323615"/>
            <p:cNvSpPr/>
            <p:nvPr/>
          </p:nvSpPr>
          <p:spPr>
            <a:xfrm>
              <a:off x="9190" y="569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7" name="直接连接符 323616"/>
            <p:cNvSpPr/>
            <p:nvPr/>
          </p:nvSpPr>
          <p:spPr>
            <a:xfrm>
              <a:off x="9245" y="7105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8" name="直接连接符 323617"/>
            <p:cNvSpPr/>
            <p:nvPr/>
          </p:nvSpPr>
          <p:spPr>
            <a:xfrm>
              <a:off x="11633" y="569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19" name="直接连接符 323618"/>
            <p:cNvSpPr/>
            <p:nvPr/>
          </p:nvSpPr>
          <p:spPr>
            <a:xfrm>
              <a:off x="11675" y="7173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3620" name="文本框 323619"/>
            <p:cNvSpPr txBox="1"/>
            <p:nvPr/>
          </p:nvSpPr>
          <p:spPr>
            <a:xfrm>
              <a:off x="9953" y="5228"/>
              <a:ext cx="765" cy="10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3621" name="文本框 323620"/>
            <p:cNvSpPr txBox="1"/>
            <p:nvPr/>
          </p:nvSpPr>
          <p:spPr>
            <a:xfrm>
              <a:off x="2400" y="7800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0</a:t>
              </a:r>
              <a:endParaRPr lang="en-US" altLang="zh-CN" sz="4400" baseline="-25000"/>
            </a:p>
          </p:txBody>
        </p:sp>
        <p:sp>
          <p:nvSpPr>
            <p:cNvPr id="323622" name="文本框 323621"/>
            <p:cNvSpPr txBox="1"/>
            <p:nvPr/>
          </p:nvSpPr>
          <p:spPr>
            <a:xfrm>
              <a:off x="5040" y="7800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endParaRPr lang="en-US" altLang="zh-CN" sz="4400" baseline="-25000"/>
            </a:p>
          </p:txBody>
        </p:sp>
        <p:sp>
          <p:nvSpPr>
            <p:cNvPr id="323623" name="文本框 323622"/>
            <p:cNvSpPr txBox="1"/>
            <p:nvPr/>
          </p:nvSpPr>
          <p:spPr>
            <a:xfrm>
              <a:off x="8040" y="7680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endParaRPr lang="en-US" altLang="zh-CN" sz="4400" baseline="-25000"/>
            </a:p>
          </p:txBody>
        </p:sp>
        <p:sp>
          <p:nvSpPr>
            <p:cNvPr id="323624" name="文本框 323623"/>
            <p:cNvSpPr txBox="1"/>
            <p:nvPr/>
          </p:nvSpPr>
          <p:spPr>
            <a:xfrm>
              <a:off x="10680" y="7800"/>
              <a:ext cx="763" cy="10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3</a:t>
              </a:r>
              <a:endParaRPr lang="en-US" altLang="zh-CN" sz="4400" baseline="-25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中的函数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复合</a:t>
            </a:r>
            <a:r>
              <a:rPr lang="zh-CN" altLang="en-US" sz="2800" dirty="0">
                <a:sym typeface="+mn-ea"/>
              </a:rPr>
              <a:t>的运算表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324700" name="表格 324699"/>
          <p:cNvGraphicFramePr/>
          <p:nvPr/>
        </p:nvGraphicFramePr>
        <p:xfrm>
          <a:off x="460375" y="2163445"/>
          <a:ext cx="4331335" cy="3302000"/>
        </p:xfrm>
        <a:graphic>
          <a:graphicData uri="http://schemas.openxmlformats.org/drawingml/2006/table">
            <a:tbl>
              <a:tblPr/>
              <a:tblGrid>
                <a:gridCol w="89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597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3200" dirty="0">
                          <a:sym typeface="Symbol" panose="05050102010706020507" pitchFamily="18" charset="2"/>
                        </a:rPr>
                        <a:t></a:t>
                      </a:r>
                      <a:endParaRPr lang="zh-CN" altLang="en-US" sz="3200" dirty="0">
                        <a:sym typeface="Symbol" panose="05050102010706020507" pitchFamily="18" charset="2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 i="1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4738" name="组合 324737"/>
          <p:cNvGrpSpPr/>
          <p:nvPr/>
        </p:nvGrpSpPr>
        <p:grpSpPr>
          <a:xfrm>
            <a:off x="5922645" y="1052195"/>
            <a:ext cx="3208020" cy="2264410"/>
            <a:chOff x="3392" y="1056"/>
            <a:chExt cx="2080" cy="1479"/>
          </a:xfrm>
        </p:grpSpPr>
        <p:sp>
          <p:nvSpPr>
            <p:cNvPr id="324701" name="文本框 324700"/>
            <p:cNvSpPr txBox="1"/>
            <p:nvPr/>
          </p:nvSpPr>
          <p:spPr>
            <a:xfrm>
              <a:off x="4496" y="1074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02" name="文本框 324701"/>
            <p:cNvSpPr txBox="1"/>
            <p:nvPr/>
          </p:nvSpPr>
          <p:spPr>
            <a:xfrm>
              <a:off x="4501" y="1613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03" name="文本框 324702"/>
            <p:cNvSpPr txBox="1"/>
            <p:nvPr/>
          </p:nvSpPr>
          <p:spPr>
            <a:xfrm>
              <a:off x="5161" y="1635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04" name="文本框 324703"/>
            <p:cNvSpPr txBox="1"/>
            <p:nvPr/>
          </p:nvSpPr>
          <p:spPr>
            <a:xfrm>
              <a:off x="5166" y="1069"/>
              <a:ext cx="306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05" name="文本框 324704"/>
            <p:cNvSpPr txBox="1"/>
            <p:nvPr/>
          </p:nvSpPr>
          <p:spPr>
            <a:xfrm>
              <a:off x="4081" y="1689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06" name="文本框 324705"/>
            <p:cNvSpPr txBox="1"/>
            <p:nvPr/>
          </p:nvSpPr>
          <p:spPr>
            <a:xfrm>
              <a:off x="4064" y="1074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07" name="文本框 324706"/>
            <p:cNvSpPr txBox="1"/>
            <p:nvPr/>
          </p:nvSpPr>
          <p:spPr>
            <a:xfrm>
              <a:off x="3392" y="1669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08" name="文本框 324707"/>
            <p:cNvSpPr txBox="1"/>
            <p:nvPr/>
          </p:nvSpPr>
          <p:spPr>
            <a:xfrm>
              <a:off x="3392" y="1056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09" name="直接连接符 324708"/>
            <p:cNvSpPr/>
            <p:nvPr/>
          </p:nvSpPr>
          <p:spPr>
            <a:xfrm>
              <a:off x="3588" y="1269"/>
              <a:ext cx="5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10" name="直接连接符 324709"/>
            <p:cNvSpPr/>
            <p:nvPr/>
          </p:nvSpPr>
          <p:spPr>
            <a:xfrm>
              <a:off x="3595" y="1879"/>
              <a:ext cx="5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11" name="直接连接符 324710"/>
            <p:cNvSpPr/>
            <p:nvPr/>
          </p:nvSpPr>
          <p:spPr>
            <a:xfrm>
              <a:off x="4675" y="1296"/>
              <a:ext cx="514" cy="5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12" name="直接连接符 324711"/>
            <p:cNvSpPr/>
            <p:nvPr/>
          </p:nvSpPr>
          <p:spPr>
            <a:xfrm flipV="1">
              <a:off x="4710" y="1269"/>
              <a:ext cx="479" cy="5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13" name="直接连接符 324712"/>
            <p:cNvSpPr/>
            <p:nvPr/>
          </p:nvSpPr>
          <p:spPr>
            <a:xfrm>
              <a:off x="4149" y="1269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14" name="直接连接符 324713"/>
            <p:cNvSpPr/>
            <p:nvPr/>
          </p:nvSpPr>
          <p:spPr>
            <a:xfrm>
              <a:off x="4161" y="1888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15" name="直接连接符 324714"/>
            <p:cNvSpPr/>
            <p:nvPr/>
          </p:nvSpPr>
          <p:spPr>
            <a:xfrm>
              <a:off x="5275" y="1269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16" name="直接连接符 324715"/>
            <p:cNvSpPr/>
            <p:nvPr/>
          </p:nvSpPr>
          <p:spPr>
            <a:xfrm>
              <a:off x="5275" y="1834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17" name="文本框 324716"/>
            <p:cNvSpPr txBox="1"/>
            <p:nvPr/>
          </p:nvSpPr>
          <p:spPr>
            <a:xfrm>
              <a:off x="3728" y="2112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endParaRPr lang="en-US" altLang="zh-CN" sz="4000" baseline="-25000"/>
            </a:p>
          </p:txBody>
        </p:sp>
        <p:sp>
          <p:nvSpPr>
            <p:cNvPr id="324718" name="文本框 324717"/>
            <p:cNvSpPr txBox="1"/>
            <p:nvPr/>
          </p:nvSpPr>
          <p:spPr>
            <a:xfrm>
              <a:off x="4784" y="2112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en-US" altLang="zh-CN" sz="4000" baseline="-25000"/>
            </a:p>
          </p:txBody>
        </p:sp>
      </p:grpSp>
      <p:grpSp>
        <p:nvGrpSpPr>
          <p:cNvPr id="324737" name="组合 324736"/>
          <p:cNvGrpSpPr/>
          <p:nvPr/>
        </p:nvGrpSpPr>
        <p:grpSpPr>
          <a:xfrm>
            <a:off x="6028690" y="4191000"/>
            <a:ext cx="3272790" cy="2211705"/>
            <a:chOff x="2880" y="2619"/>
            <a:chExt cx="2035" cy="1461"/>
          </a:xfrm>
        </p:grpSpPr>
        <p:sp>
          <p:nvSpPr>
            <p:cNvPr id="324719" name="文本框 324718"/>
            <p:cNvSpPr txBox="1"/>
            <p:nvPr/>
          </p:nvSpPr>
          <p:spPr>
            <a:xfrm>
              <a:off x="4610" y="3183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20" name="文本框 324719"/>
            <p:cNvSpPr txBox="1"/>
            <p:nvPr/>
          </p:nvSpPr>
          <p:spPr>
            <a:xfrm>
              <a:off x="4587" y="2623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21" name="文本框 324720"/>
            <p:cNvSpPr txBox="1"/>
            <p:nvPr/>
          </p:nvSpPr>
          <p:spPr>
            <a:xfrm>
              <a:off x="3994" y="3210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22" name="文本框 324721"/>
            <p:cNvSpPr txBox="1"/>
            <p:nvPr/>
          </p:nvSpPr>
          <p:spPr>
            <a:xfrm>
              <a:off x="3505" y="3183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23" name="文本框 324722"/>
            <p:cNvSpPr txBox="1"/>
            <p:nvPr/>
          </p:nvSpPr>
          <p:spPr>
            <a:xfrm>
              <a:off x="3483" y="2619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24" name="文本框 324723"/>
            <p:cNvSpPr txBox="1"/>
            <p:nvPr/>
          </p:nvSpPr>
          <p:spPr>
            <a:xfrm>
              <a:off x="2892" y="3192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4400"/>
            </a:p>
          </p:txBody>
        </p:sp>
        <p:sp>
          <p:nvSpPr>
            <p:cNvPr id="324725" name="文本框 324724"/>
            <p:cNvSpPr txBox="1"/>
            <p:nvPr/>
          </p:nvSpPr>
          <p:spPr>
            <a:xfrm>
              <a:off x="2880" y="2632"/>
              <a:ext cx="306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26" name="直接连接符 324725"/>
            <p:cNvSpPr/>
            <p:nvPr/>
          </p:nvSpPr>
          <p:spPr>
            <a:xfrm flipV="1">
              <a:off x="3076" y="2889"/>
              <a:ext cx="407" cy="5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27" name="直接连接符 324726"/>
            <p:cNvSpPr/>
            <p:nvPr/>
          </p:nvSpPr>
          <p:spPr>
            <a:xfrm flipV="1">
              <a:off x="4203" y="3406"/>
              <a:ext cx="416" cy="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28" name="直接连接符 324727"/>
            <p:cNvSpPr/>
            <p:nvPr/>
          </p:nvSpPr>
          <p:spPr>
            <a:xfrm flipV="1">
              <a:off x="3099" y="2793"/>
              <a:ext cx="3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29" name="直接连接符 324728"/>
            <p:cNvSpPr/>
            <p:nvPr/>
          </p:nvSpPr>
          <p:spPr>
            <a:xfrm>
              <a:off x="4203" y="2841"/>
              <a:ext cx="416" cy="4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triangle" w="sm" len="sm"/>
            </a:ln>
          </p:spPr>
        </p:sp>
        <p:sp>
          <p:nvSpPr>
            <p:cNvPr id="324730" name="直接连接符 324729"/>
            <p:cNvSpPr/>
            <p:nvPr/>
          </p:nvSpPr>
          <p:spPr>
            <a:xfrm>
              <a:off x="3655" y="2814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31" name="直接连接符 324730"/>
            <p:cNvSpPr/>
            <p:nvPr/>
          </p:nvSpPr>
          <p:spPr>
            <a:xfrm>
              <a:off x="3677" y="3379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32" name="直接连接符 324731"/>
            <p:cNvSpPr/>
            <p:nvPr/>
          </p:nvSpPr>
          <p:spPr>
            <a:xfrm>
              <a:off x="4632" y="2814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33" name="直接连接符 324732"/>
            <p:cNvSpPr/>
            <p:nvPr/>
          </p:nvSpPr>
          <p:spPr>
            <a:xfrm>
              <a:off x="4649" y="3406"/>
              <a:ext cx="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324734" name="文本框 324733"/>
            <p:cNvSpPr txBox="1"/>
            <p:nvPr/>
          </p:nvSpPr>
          <p:spPr>
            <a:xfrm>
              <a:off x="3960" y="2628"/>
              <a:ext cx="306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4400"/>
            </a:p>
          </p:txBody>
        </p:sp>
        <p:sp>
          <p:nvSpPr>
            <p:cNvPr id="324735" name="文本框 324734"/>
            <p:cNvSpPr txBox="1"/>
            <p:nvPr/>
          </p:nvSpPr>
          <p:spPr>
            <a:xfrm>
              <a:off x="3195" y="3609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aseline="-25000"/>
            </a:p>
          </p:txBody>
        </p:sp>
        <p:sp>
          <p:nvSpPr>
            <p:cNvPr id="324736" name="文本框 324735"/>
            <p:cNvSpPr txBox="1"/>
            <p:nvPr/>
          </p:nvSpPr>
          <p:spPr>
            <a:xfrm>
              <a:off x="4251" y="3657"/>
              <a:ext cx="305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aseline="-25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22960"/>
            <a:ext cx="11699240" cy="6035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为集合，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，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上的运算．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，有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(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 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（可结合的）；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，有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交换律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（可交换的）；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，有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满足左分配律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（左可分配）；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，有（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称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满足右分配律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（右可分配）；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既满足左分配律，又满足右分配律，称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分配律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（可分配）．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988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时，必有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左消去律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如果对任意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时，必有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右消去律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若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既满足左消去律，</a:t>
            </a:r>
            <a:r>
              <a:rPr lang="zh-CN" altLang="en-US" sz="2800" dirty="0">
                <a:sym typeface="+mn-ea"/>
              </a:rPr>
              <a:t>又满足右消去律，称其满足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消去律</a:t>
            </a:r>
            <a:r>
              <a:rPr lang="zh-CN" altLang="en-US" sz="2800" dirty="0">
                <a:sym typeface="+mn-ea"/>
              </a:rPr>
              <a:t>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9155"/>
            <a:ext cx="11699240" cy="5618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整数集上的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加法、乘法 </a:t>
            </a:r>
            <a:r>
              <a:rPr lang="zh-CN" altLang="en-US" sz="2800" dirty="0">
                <a:sym typeface="+mn-ea"/>
              </a:rPr>
              <a:t>满足哪些运算律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/>
              <a:t>整数集上的加法、乘法均满足结合律、交换律，减法既不满足交换律，也不满足结合律；乘法对加法、减法均满足分配律；加法、减法满足消去律．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设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是一集合，</a:t>
            </a:r>
            <a:r>
              <a:rPr lang="en-US" altLang="zh-CN" sz="2800" i="1">
                <a:sym typeface="+mn-ea"/>
              </a:rPr>
              <a:t>P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i="1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）上的并、交运算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满足结合律、交换律、分配律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不满足消去律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运算表怎么表现运算律？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代数结构</a:t>
            </a: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7289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9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20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187073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5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代数系统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02961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2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23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同态与同构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18023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9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23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同余关系与商代数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4719225" y="5330852"/>
            <a:ext cx="6129912" cy="541020"/>
            <a:chOff x="5689600" y="3045430"/>
            <a:chExt cx="6129912" cy="541224"/>
          </a:xfrm>
        </p:grpSpPr>
        <p:sp>
          <p:nvSpPr>
            <p:cNvPr id="14" name="平行四边形 13"/>
            <p:cNvSpPr/>
            <p:nvPr>
              <p:custDataLst>
                <p:tags r:id="rId6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17" name="平行四边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20" name="文本框 19">
                <a:hlinkClick r:id="rId23" action="ppaction://hlinksldjump"/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作业：习题一 </a:t>
            </a:r>
            <a:r>
              <a:rPr lang="en-US" altLang="zh-CN" sz="36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3600">
                <a:solidFill>
                  <a:schemeClr val="tx1"/>
                </a:solidFill>
                <a:sym typeface="+mn-ea"/>
              </a:rPr>
              <a:t>3</a:t>
            </a:r>
            <a:endParaRPr lang="en-US" altLang="zh-CN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第四章</a:t>
            </a:r>
            <a:r>
              <a:rPr lang="en-US" alt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代数结构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7289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9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20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187073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5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代数系统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02961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2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23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同态与同构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18023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9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23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同余关系与商代数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4719225" y="5330852"/>
            <a:ext cx="6129912" cy="541020"/>
            <a:chOff x="5689600" y="3045430"/>
            <a:chExt cx="6129912" cy="541224"/>
          </a:xfrm>
        </p:grpSpPr>
        <p:sp>
          <p:nvSpPr>
            <p:cNvPr id="14" name="平行四边形 13"/>
            <p:cNvSpPr/>
            <p:nvPr>
              <p:custDataLst>
                <p:tags r:id="rId6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17" name="平行四边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20" name="文本框 19">
                <a:hlinkClick r:id="rId23" action="ppaction://hlinksldjump"/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444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b="1" dirty="0">
                <a:sym typeface="+mn-ea"/>
              </a:rPr>
              <a:t>定义１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是一个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非空集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合，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 err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i="1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上的运算（其元数可以不同），我们说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在运算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 err="1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i="1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下构成一个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代数系统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记为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．在不引起混乱的情况下，也可将其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简记为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〉．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，＋〉，〈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〉，〈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，＋，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3600" dirty="0">
                <a:sym typeface="+mn-ea"/>
              </a:rPr>
              <a:t>． </a:t>
            </a:r>
            <a:endParaRPr lang="en-US" altLang="zh-CN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71855"/>
            <a:ext cx="1169924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sym typeface="+mn-ea"/>
              </a:rPr>
              <a:t>设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是一个集合，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）与集合的并和交运算构成代数系统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∪&gt;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∩&gt;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∪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∩&gt;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模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剩余类集</a:t>
            </a: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36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在运算＋</a:t>
            </a:r>
            <a:r>
              <a:rPr lang="en-US" altLang="zh-CN" sz="36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36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下可构成代数系统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36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&gt;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是一个集合，在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上规定运算 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如下：</a:t>
            </a:r>
            <a:endParaRPr lang="zh-CN" altLang="en-US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>
              <a:buNone/>
            </a:pP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 err="1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36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36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3600" i="1" dirty="0">
                <a:latin typeface="Times New Roman" panose="02020603050405020304" pitchFamily="18" charset="0"/>
                <a:sym typeface="+mn-ea"/>
              </a:rPr>
              <a:t>x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3600" dirty="0">
                <a:latin typeface="Times New Roman" panose="02020603050405020304" pitchFamily="18" charset="0"/>
                <a:sym typeface="+mn-ea"/>
              </a:rPr>
              <a:t>则得到一个代数系统  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*&gt;</a:t>
            </a:r>
            <a:r>
              <a:rPr lang="en-US" altLang="zh-CN" sz="36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是代数系统，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封闭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子代数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任一代数系统均为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自身的子代数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62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是一个代数系统，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，有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左单位元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（左恒等元）；设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，有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xe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右单位元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（右恒等元）；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中的一个元素如果既是左单位元，又是右单位元，则称之为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（恒等元）．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，＋〉，〈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〉，〈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&lt;P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),∪&gt;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),∩&gt;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，任何元素均为右单位元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设代数系统〈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〉中既有左单位元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，又有右单位元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 </a:t>
            </a:r>
            <a:r>
              <a:rPr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 因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为左单位元，故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，又因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为右单位元，故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，所以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 err="1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推论　 代数系统〈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〉中的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存在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必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唯一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定义４</a:t>
            </a:r>
            <a:r>
              <a:rPr lang="zh-CN" altLang="en-US" sz="2800" dirty="0"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代数系统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, *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是单位元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对于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如果存在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，使得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ba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为左可逆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的，且称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左逆元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如果存在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，使得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ac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右可逆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的，且称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右逆元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如果存在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a'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，使得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a'a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aa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'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可逆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的，且称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a'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逆元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0900"/>
            <a:ext cx="11699240" cy="5727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〈N，＋〉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〈Z，＋〉，〈Q，＋〉，〈R，＋〉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〈N，·〉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〈Z，·〉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〈Q，·〉，〈R，·〉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〈P（A），∪〉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〈P（A），∩〉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〈Zn，＋n〉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aphicFrame>
        <p:nvGraphicFramePr>
          <p:cNvPr id="3" name="Object 96"/>
          <p:cNvGraphicFramePr>
            <a:graphicFrameLocks noChangeAspect="1"/>
          </p:cNvGraphicFramePr>
          <p:nvPr/>
        </p:nvGraphicFramePr>
        <p:xfrm>
          <a:off x="8355330" y="3255645"/>
          <a:ext cx="28702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7000" imgH="227965" progId="Equation.3">
                  <p:embed/>
                </p:oleObj>
              </mc:Choice>
              <mc:Fallback>
                <p:oleObj r:id="rId4" imgW="127000" imgH="2279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5330" y="3255645"/>
                        <a:ext cx="287020" cy="516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2132965" y="850900"/>
            <a:ext cx="9861550" cy="541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0可逆，其逆元为0，其它元素均不可逆．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对任何元素x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，－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x为x的逆元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1可逆，其逆元为1，其它元素均不可逆．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1和 – 1可逆，１的逆元为１，– 1的逆元为 – 1，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中0不可逆，当x≠0时，x的逆元为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1/x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  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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的逆元，其它元素无逆元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A为A的逆元，其它元素无逆元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［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n－i］为［i］的逆元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850900"/>
            <a:ext cx="11699240" cy="5727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例５　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设A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＝｛１，２，３，４，５｝，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A中运算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的运算表如表２．１．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１为单位元，２和４均为３的左逆元，５为３的右逆元，但３不存在逆元．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480945" y="2003425"/>
          <a:ext cx="5887085" cy="3021330"/>
        </p:xfrm>
        <a:graphic>
          <a:graphicData uri="http://schemas.openxmlformats.org/drawingml/2006/table">
            <a:tbl>
              <a:tblPr/>
              <a:tblGrid>
                <a:gridCol w="76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定义１</a:t>
            </a:r>
            <a:r>
              <a:rPr lang="zh-CN" altLang="en-US" sz="2800" dirty="0">
                <a:sym typeface="+mn-ea"/>
              </a:rPr>
              <a:t>　设A是一个集合，A×A到A的映射称为A上的二元运算．一般地，A</a:t>
            </a:r>
            <a:r>
              <a:rPr lang="zh-CN" altLang="en-US" sz="2800" baseline="30000" dirty="0">
                <a:solidFill>
                  <a:schemeClr val="tx1"/>
                </a:solidFill>
                <a:uFillTx/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到A的映射称为A上的n元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运算</a:t>
            </a:r>
            <a:r>
              <a:rPr lang="zh-CN" altLang="en-US" sz="2800" dirty="0">
                <a:sym typeface="+mn-ea"/>
              </a:rPr>
              <a:t>． 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设f是A上的n元运算，对任意的x</a:t>
            </a:r>
            <a:r>
              <a:rPr sz="2800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sz="2800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，…，x</a:t>
            </a:r>
            <a:r>
              <a:rPr sz="2800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∈A，f（〈x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，…，x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〉）称作x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，…，x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在f下的运算结果，并简记为f（x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，…，x</a:t>
            </a:r>
            <a:r>
              <a:rPr sz="2800" baseline="-25000" dirty="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是代数系统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单位元，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左逆元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及右逆元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均存在，则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 e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ba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ec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推论　设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有单位元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的代数系统，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．如果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逆元存在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必定唯一</a:t>
            </a:r>
            <a:r>
              <a:rPr lang="zh-CN" altLang="en-US" sz="2800" dirty="0">
                <a:sym typeface="+mn-ea"/>
              </a:rPr>
              <a:t>．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〉是一个代数系统，如果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满足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幂等元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代数系统的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存在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必为幂等元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〉，〈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∩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任何元素均为幂等元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88060"/>
            <a:ext cx="11699240" cy="56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〉的性质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关于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的性质：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结合律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([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])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交换律 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					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单位元 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[0]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[0]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逆元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[0]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33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的性质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关于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的性质．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结合律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([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 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]) 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err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]×</a:t>
            </a:r>
            <a:r>
              <a:rPr lang="en-US" altLang="zh-CN" sz="2800" i="1" baseline="-2500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([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 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])</a:t>
            </a:r>
            <a:endParaRPr lang="en-US" altLang="zh-CN" sz="2800" i="1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交换律 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］                           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单位元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 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[1]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[1] 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]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2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的性质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对＋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的分配律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］）＝（［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］）＋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 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代数系统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作业：习题二 1，3，4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第四章</a:t>
            </a:r>
            <a:r>
              <a:rPr lang="en-US" alt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代数结构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7289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9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20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187073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5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代数系统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02961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2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23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同态与同构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18023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9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23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同余关系与商代数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4719225" y="5330852"/>
            <a:ext cx="6129912" cy="541020"/>
            <a:chOff x="5689600" y="3045430"/>
            <a:chExt cx="6129912" cy="541224"/>
          </a:xfrm>
        </p:grpSpPr>
        <p:sp>
          <p:nvSpPr>
            <p:cNvPr id="14" name="平行四边形 13"/>
            <p:cNvSpPr/>
            <p:nvPr>
              <p:custDataLst>
                <p:tags r:id="rId6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17" name="平行四边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20" name="文本框 19">
                <a:hlinkClick r:id="rId23" action="ppaction://hlinksldjump"/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对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保持运算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，即：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有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同态映射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例１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是两个代数系统，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的单位元．令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为零同态．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959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例２　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定义如下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)=8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的同态，但不是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a+b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=8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a+b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=8a+8b=f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+f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	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=8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8a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8b=f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 ·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定义２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为两个代数系统，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Ｂ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Ｂ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是单射，称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为满射，称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满同态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，称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Ｂ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下的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同态象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，记为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     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是双射，称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同构映射（同构）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，这时称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映射下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  记为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     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1356995" y="3242310"/>
          <a:ext cx="434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700" imgH="266065" progId="Equation.DSMT4">
                  <p:embed/>
                </p:oleObj>
              </mc:Choice>
              <mc:Fallback>
                <p:oleObj r:id="rId5" imgW="139700" imgH="2660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995" y="3242310"/>
                        <a:ext cx="4349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763377"/>
              </p:ext>
            </p:extLst>
          </p:nvPr>
        </p:nvGraphicFramePr>
        <p:xfrm>
          <a:off x="6766192" y="4004310"/>
          <a:ext cx="4349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39700" imgH="266700" progId="Equation.DSMT4">
                  <p:embed/>
                </p:oleObj>
              </mc:Choice>
              <mc:Fallback>
                <p:oleObj r:id="rId7" imgW="139700" imgH="266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6192" y="4004310"/>
                        <a:ext cx="4349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例１</a:t>
            </a:r>
            <a:r>
              <a:rPr lang="zh-CN" altLang="en-US" sz="2800" dirty="0">
                <a:sym typeface="+mn-ea"/>
              </a:rPr>
              <a:t>　数的加法是实数集R上的二元运算．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因为对任意〈a，b〉∈R×R，通过加法可唯一确定一个实数c ＝a＋b，故加法是R×R到R的映射；即是R上的二元运算．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同样，数的乘法、减法都是实数集R上的二元运算．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存在</a:t>
            </a:r>
            <a:r>
              <a:rPr lang="zh-CN" altLang="en-US" sz="2800" dirty="0">
                <a:sym typeface="+mn-ea"/>
              </a:rPr>
              <a:t>同态映射</a:t>
            </a:r>
            <a:r>
              <a:rPr lang="en-US" altLang="zh-CN" sz="2800" i="1" dirty="0">
                <a:sym typeface="+mn-ea"/>
              </a:rPr>
              <a:t>f</a:t>
            </a:r>
            <a:r>
              <a:rPr lang="zh-CN" altLang="en-US" sz="2800" dirty="0">
                <a:sym typeface="+mn-ea"/>
              </a:rPr>
              <a:t>，使 </a:t>
            </a:r>
            <a:r>
              <a:rPr lang="en-US" altLang="zh-CN" sz="2800" i="1" dirty="0">
                <a:sym typeface="+mn-ea"/>
              </a:rPr>
              <a:t>f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～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，称代数系统</a:t>
            </a:r>
            <a:r>
              <a:rPr lang="en-US" altLang="zh-CN" sz="2800" dirty="0">
                <a:sym typeface="+mn-ea"/>
              </a:rPr>
              <a:t>〈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，◦</a:t>
            </a:r>
            <a:r>
              <a:rPr lang="en-US" altLang="zh-CN" sz="2800" dirty="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>
                <a:sym typeface="+mn-ea"/>
              </a:rPr>
              <a:t>〈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，*</a:t>
            </a:r>
            <a:r>
              <a:rPr lang="en-US" altLang="zh-CN" sz="2800" dirty="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的同态象，并记为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～</a:t>
            </a:r>
            <a:r>
              <a:rPr lang="en-US" altLang="zh-CN" sz="2800" i="1" dirty="0">
                <a:sym typeface="+mn-ea"/>
              </a:rPr>
              <a:t>B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；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存在</a:t>
            </a:r>
            <a:r>
              <a:rPr lang="zh-CN" altLang="en-US" sz="2800" dirty="0">
                <a:sym typeface="+mn-ea"/>
              </a:rPr>
              <a:t>同构映射</a:t>
            </a:r>
            <a:r>
              <a:rPr lang="en-US" altLang="zh-CN" sz="2800" i="1" dirty="0">
                <a:sym typeface="+mn-ea"/>
              </a:rPr>
              <a:t>f</a:t>
            </a:r>
            <a:r>
              <a:rPr lang="zh-CN" altLang="en-US" sz="2800" dirty="0">
                <a:sym typeface="+mn-ea"/>
              </a:rPr>
              <a:t>，使 </a:t>
            </a:r>
            <a:r>
              <a:rPr lang="en-US" altLang="zh-CN" sz="2800" i="1" dirty="0">
                <a:sym typeface="+mn-ea"/>
              </a:rPr>
              <a:t>f</a:t>
            </a:r>
            <a:r>
              <a:rPr lang="zh-CN" altLang="en-US" sz="2800" dirty="0">
                <a:sym typeface="+mn-ea"/>
              </a:rPr>
              <a:t>：</a:t>
            </a:r>
            <a:r>
              <a:rPr lang="en-US" altLang="zh-CN" sz="2800" i="1" dirty="0"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 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，称两个代数系统</a:t>
            </a:r>
            <a:r>
              <a:rPr lang="en-US" altLang="zh-CN" sz="2800" dirty="0">
                <a:sym typeface="+mn-ea"/>
              </a:rPr>
              <a:t>〈</a:t>
            </a:r>
            <a:r>
              <a:rPr lang="en-US" altLang="zh-CN" sz="2800" i="1" dirty="0">
                <a:sym typeface="+mn-ea"/>
              </a:rPr>
              <a:t>A</a:t>
            </a:r>
            <a:r>
              <a:rPr lang="zh-CN" altLang="en-US" sz="2800" dirty="0">
                <a:sym typeface="+mn-ea"/>
              </a:rPr>
              <a:t>，*</a:t>
            </a:r>
            <a:r>
              <a:rPr lang="en-US" altLang="zh-CN" sz="2800" dirty="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〈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，◦</a:t>
            </a:r>
            <a:r>
              <a:rPr lang="en-US" altLang="zh-CN" sz="2800" dirty="0">
                <a:sym typeface="+mn-ea"/>
              </a:rPr>
              <a:t>〉</a:t>
            </a:r>
            <a:r>
              <a:rPr lang="zh-CN" altLang="en-US" sz="2800" dirty="0">
                <a:sym typeface="+mn-ea"/>
              </a:rPr>
              <a:t>是同构的，并记为</a:t>
            </a:r>
            <a:r>
              <a:rPr lang="en-US" altLang="zh-CN" sz="2800" i="1" dirty="0"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 </a:t>
            </a:r>
            <a:r>
              <a:rPr lang="en-US" altLang="zh-CN" sz="2800" i="1" dirty="0">
                <a:sym typeface="+mn-ea"/>
              </a:rPr>
              <a:t>B</a:t>
            </a:r>
            <a:r>
              <a:rPr lang="zh-CN" altLang="en-US" sz="2800" dirty="0">
                <a:sym typeface="+mn-ea"/>
              </a:rPr>
              <a:t>．</a:t>
            </a: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例３　对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，令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］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是满射，且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故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同样讨论可知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例４　用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表示正实数集，考虑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，令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e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，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∈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,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是双射，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并且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	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x+y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30000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故　　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&gt;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  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&gt;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◦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同态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且当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均为单同态、满同态、同构时，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也必是单同态、满同态、同构．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5231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保持运算．</a:t>
            </a:r>
            <a:br>
              <a:rPr lang="zh-CN" altLang="en-US" sz="2800" dirty="0">
                <a:latin typeface="Times New Roman" panose="02020603050405020304" pitchFamily="18" charset="0"/>
                <a:sym typeface="+mn-ea"/>
              </a:rPr>
            </a:b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（ｇ◦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））△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）△（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因而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的同态．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46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endParaRPr lang="zh-CN" altLang="en-US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 由函数的性质可知，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的双射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;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又，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记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），故</a:t>
            </a:r>
            <a:endParaRPr lang="zh-CN" altLang="en-US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	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）*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sym typeface="+mn-ea"/>
              </a:rPr>
              <a:t>– 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560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（满同态保持结合律）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设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 满足结合律，则 ◦ 也必满足结合律．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由于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的满同态，故必存在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，使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，于是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 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＝（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）*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）◦（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定理４（满同态保持交换律）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，*满足交换律，则 ◦ 必满足交换律．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55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定理５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（满同态保持单位元）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   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）是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的单位元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由于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是满同态，必存在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使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，因此，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◦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同理　　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……</a:t>
            </a:r>
            <a:endParaRPr lang="en-US" altLang="zh-CN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56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定理６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（满同态保持逆元）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设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分别为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a'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且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a'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的逆元，则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）是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）的逆元．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	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'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'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baseline="-250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同理　　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故　　　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）是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）的逆元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5279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例２</a:t>
            </a:r>
            <a:r>
              <a:rPr lang="zh-CN" altLang="en-US" sz="2800" dirty="0">
                <a:sym typeface="+mn-ea"/>
              </a:rPr>
              <a:t>　数的除法不是实数集R上的二元运算．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因为0不能做除数，某些实数对〈a，b〉不能通过除法唯一确定一个与之相应的实数（比如，2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0无意义），即除法不是一个R×R到R的映射，即不是R上的二元运算．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但是，任何非0实数a，b，通过除法可唯一确定一个非0实数ab，故除法是非0实数集上的二元运算．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（同态保持幂等元）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 设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的同态，若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是幂等元，则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也是幂等元．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证：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）◦ 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定义３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为一个代数系统，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到自身的同态称为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到自身的同构称为Ａ的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自同构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例５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是一个代数系统，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上的恒等映射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自同构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若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中存在单位元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自同态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同态与同构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作业 ：习题三   </a:t>
            </a:r>
            <a:r>
              <a:rPr lang="en-US" altLang="zh-CN" sz="3600" dirty="0">
                <a:solidFill>
                  <a:schemeClr val="tx1"/>
                </a:solidFill>
                <a:sym typeface="+mn-ea"/>
              </a:rPr>
              <a:t>2,3,4,6 </a:t>
            </a:r>
            <a:endParaRPr lang="en-US" altLang="zh-CN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第四章</a:t>
            </a:r>
            <a:r>
              <a:rPr lang="en-US" alt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代数结构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7289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9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20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187073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5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代数系统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02961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2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23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同态与同构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18023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9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23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同余关系与商代数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4719225" y="5330852"/>
            <a:ext cx="6129912" cy="541020"/>
            <a:chOff x="5689600" y="3045430"/>
            <a:chExt cx="6129912" cy="541224"/>
          </a:xfrm>
        </p:grpSpPr>
        <p:sp>
          <p:nvSpPr>
            <p:cNvPr id="14" name="平行四边形 13"/>
            <p:cNvSpPr/>
            <p:nvPr>
              <p:custDataLst>
                <p:tags r:id="rId6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17" name="平行四边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20" name="文本框 19">
                <a:hlinkClick r:id="rId23" action="ppaction://hlinksldjump"/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48082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同余关系与商代数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定义１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是一个代数系统，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上的等价关系，如果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当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 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 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时，必有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  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则称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同余关系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例２　整数集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上的模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同余关系是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及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 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上的同余关系</a:t>
            </a:r>
            <a:r>
              <a:rPr lang="zh-CN" altLang="en-US" sz="2800" dirty="0">
                <a:sym typeface="+mn-ea"/>
              </a:rPr>
              <a:t>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48082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同余关系与商代数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上的同余关系，在商集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| 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上合理地引入一个运算：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令 ◦ 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上的运算，由下式定义：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]◦[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]∈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代数系统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，称为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商代数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48082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同余关系与商代数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的商代数为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/R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其中，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/R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{[0]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[1]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1]},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运算 ◦ 由下式定义：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］◦［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的商代数为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的商代数为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48082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同余关系与商代数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上的同余关系，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的商代数，令 </a:t>
            </a:r>
            <a:br>
              <a:rPr lang="zh-CN" altLang="en-US" sz="2800" dirty="0">
                <a:latin typeface="Times New Roman" panose="02020603050405020304" pitchFamily="18" charset="0"/>
                <a:sym typeface="+mn-ea"/>
              </a:rPr>
            </a:b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，定义如下：</a:t>
            </a:r>
            <a:endParaRPr lang="zh-CN" altLang="en-US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	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］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　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i="1" dirty="0">
                <a:sym typeface="Symbol" panose="05050102010706020507" pitchFamily="18" charset="2"/>
              </a:rPr>
              <a:t></a:t>
            </a:r>
            <a:r>
              <a:rPr lang="zh-CN" altLang="en-US" sz="2800" i="1" dirty="0"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自然同态</a:t>
            </a:r>
            <a:r>
              <a:rPr lang="zh-CN" altLang="en-US" sz="2800" dirty="0">
                <a:sym typeface="+mn-ea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480822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同余关系与商代数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定理２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的同态，由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上按下式定义关系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上的同余关系．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定理３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～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为由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确定的同余关系，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的商代数，则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A/E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835" y="2380615"/>
            <a:ext cx="3774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第四章</a:t>
            </a:r>
            <a:r>
              <a:rPr lang="en-US" alt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代数结构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719225" y="728947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19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20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运算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4719225" y="1870737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15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代数系统</a:t>
                </a: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4719225" y="3029612"/>
            <a:ext cx="5045075" cy="541020"/>
            <a:chOff x="5689600" y="3045430"/>
            <a:chExt cx="5045075" cy="541224"/>
          </a:xfrm>
        </p:grpSpPr>
        <p:sp>
          <p:nvSpPr>
            <p:cNvPr id="34" name="平行四边形 33"/>
            <p:cNvSpPr/>
            <p:nvPr>
              <p:custDataLst>
                <p:tags r:id="rId12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89600" y="3045430"/>
              <a:ext cx="5045075" cy="522167"/>
              <a:chOff x="5143500" y="2273300"/>
              <a:chExt cx="5045075" cy="522167"/>
            </a:xfrm>
          </p:grpSpPr>
          <p:sp>
            <p:nvSpPr>
              <p:cNvPr id="23" name="平行四边形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</a:p>
            </p:txBody>
          </p:sp>
          <p:sp>
            <p:nvSpPr>
              <p:cNvPr id="25" name="文本框 24">
                <a:hlinkClick r:id="rId23" action="ppaction://hlinksldjump"/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026150" y="2273300"/>
                <a:ext cx="4162425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同态与同构</a:t>
                </a: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719225" y="4180232"/>
            <a:ext cx="6129912" cy="541020"/>
            <a:chOff x="5689600" y="3045430"/>
            <a:chExt cx="6129912" cy="541224"/>
          </a:xfrm>
        </p:grpSpPr>
        <p:sp>
          <p:nvSpPr>
            <p:cNvPr id="6" name="平行四边形 5"/>
            <p:cNvSpPr/>
            <p:nvPr>
              <p:custDataLst>
                <p:tags r:id="rId9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8" name="平行四边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04</a:t>
                </a:r>
              </a:p>
            </p:txBody>
          </p:sp>
          <p:sp>
            <p:nvSpPr>
              <p:cNvPr id="9" name="文本框 8">
                <a:hlinkClick r:id="rId23" action="ppaction://hlinksldjump"/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同余关系与商代数</a:t>
                </a:r>
              </a:p>
            </p:txBody>
          </p:sp>
        </p:grpSp>
      </p:grpSp>
      <p:grpSp>
        <p:nvGrpSpPr>
          <p:cNvPr id="13" name="组合 12"/>
          <p:cNvGrpSpPr/>
          <p:nvPr>
            <p:custDataLst>
              <p:tags r:id="rId5"/>
            </p:custDataLst>
          </p:nvPr>
        </p:nvGrpSpPr>
        <p:grpSpPr>
          <a:xfrm>
            <a:off x="4719225" y="5330852"/>
            <a:ext cx="6129912" cy="541020"/>
            <a:chOff x="5689600" y="3045430"/>
            <a:chExt cx="6129912" cy="541224"/>
          </a:xfrm>
        </p:grpSpPr>
        <p:sp>
          <p:nvSpPr>
            <p:cNvPr id="14" name="平行四边形 13"/>
            <p:cNvSpPr/>
            <p:nvPr>
              <p:custDataLst>
                <p:tags r:id="rId6"/>
              </p:custDataLst>
            </p:nvPr>
          </p:nvSpPr>
          <p:spPr>
            <a:xfrm>
              <a:off x="6375400" y="3373753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89600" y="3045430"/>
              <a:ext cx="6129912" cy="522167"/>
              <a:chOff x="5143500" y="2273300"/>
              <a:chExt cx="6129912" cy="522167"/>
            </a:xfrm>
          </p:grpSpPr>
          <p:sp>
            <p:nvSpPr>
              <p:cNvPr id="17" name="平行四边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51435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</a:t>
                </a:r>
              </a:p>
            </p:txBody>
          </p:sp>
          <p:sp>
            <p:nvSpPr>
              <p:cNvPr id="20" name="文本框 19">
                <a:hlinkClick r:id="rId23" action="ppaction://hlinksldjump"/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026150" y="2273300"/>
                <a:ext cx="5247262" cy="52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直积</a:t>
                </a: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例３</a:t>
            </a:r>
            <a:r>
              <a:rPr lang="zh-CN" altLang="en-US" sz="2800" dirty="0">
                <a:sym typeface="+mn-ea"/>
              </a:rPr>
              <a:t>　设S是一个集合，集合的并、交是P（S）上的二元运算．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因为对任意〈A，B〉∈P（S）×P（S），通过集合的并（交）可唯一确定P（S）的一个元素A∪B（或A∩B），故集合的并（交）是P（S）上的二元运算．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sym typeface="+mn-ea"/>
              </a:rPr>
              <a:t>例４</a:t>
            </a:r>
            <a:r>
              <a:rPr lang="zh-CN" altLang="en-US" sz="2800" dirty="0">
                <a:sym typeface="+mn-ea"/>
              </a:rPr>
              <a:t>　设R是实数集，令 f：〈a，b〉</a:t>
            </a:r>
            <a:r>
              <a:rPr lang="en-US" altLang="zh-CN" sz="2800" dirty="0">
                <a:sym typeface="+mn-ea"/>
              </a:rPr>
              <a:t>      </a:t>
            </a:r>
            <a:r>
              <a:rPr lang="zh-CN" altLang="en-US" sz="2800" dirty="0">
                <a:sym typeface="+mn-ea"/>
              </a:rPr>
              <a:t>a＋b－ab　　a，b∈R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则f是R上的二元运算．</a:t>
            </a: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6226810" y="4554220"/>
          <a:ext cx="48641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3200" imgH="152400" progId="Equation.3">
                  <p:embed/>
                </p:oleObj>
              </mc:Choice>
              <mc:Fallback>
                <p:oleObj r:id="rId4" imgW="203200" imgH="152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6810" y="4554220"/>
                        <a:ext cx="48641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8606790" y="4554220"/>
          <a:ext cx="38163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" imgH="165100" progId="Equation.3">
                  <p:embed/>
                </p:oleObj>
              </mc:Choice>
              <mc:Fallback>
                <p:oleObj r:id="rId6" imgW="152400" imgH="1651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06790" y="4554220"/>
                        <a:ext cx="381635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直积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定义１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为两个代数系统，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称为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的直积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，其中，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的笛卡尔积，△ 定义如下：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〉△〈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v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	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直积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直积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能够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保持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的某些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性质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 *，◦均满足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（交换律），则 △ 也必满足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（交换律）；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中分别有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单位元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的单位元；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分别有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逆元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x'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y'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的逆元． 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直积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760730"/>
            <a:ext cx="11699240" cy="618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定理１　设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，◦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为两个代数系统，分别有单位元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，则在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的直积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存在子代数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使　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　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证明　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｝＝｛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〉|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　</a:t>
            </a: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　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</a:p>
          <a:p>
            <a:pPr marL="0" indent="0" fontAlgn="auto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  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〉△〈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，△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构成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的子代数，考虑映射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→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S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 fontAlgn="auto">
              <a:lnSpc>
                <a:spcPct val="100000"/>
              </a:lnSpc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	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=〈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显然，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为双射，又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〉△〈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〉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）△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保持运算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，因此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同理可证，若令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例５</a:t>
            </a:r>
            <a:r>
              <a:rPr lang="zh-CN" altLang="en-US" sz="2800" b="1" dirty="0">
                <a:sym typeface="+mn-ea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是实数集，令　　　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       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 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  |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min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　　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 &lt;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  |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 max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 b="1" dirty="0" err="1">
                <a:latin typeface="Times New Roman" panose="02020603050405020304" pitchFamily="18" charset="0"/>
                <a:sym typeface="+mn-ea"/>
              </a:rPr>
              <a:t>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均为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上的二元运算．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今后主要讨论二元运算，简称“运算”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/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ym typeface="+mn-ea"/>
              </a:rPr>
              <a:t>用一些称作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运算符</a:t>
            </a:r>
            <a:r>
              <a:rPr lang="zh-CN" altLang="en-US" sz="2800" dirty="0"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特殊符号</a:t>
            </a:r>
            <a:r>
              <a:rPr lang="zh-CN" altLang="en-US" sz="2800" dirty="0">
                <a:sym typeface="+mn-ea"/>
              </a:rPr>
              <a:t>，表示二元运算，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	比如：</a:t>
            </a: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·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，＋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×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将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在某运算“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下的运算结果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 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记为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简写成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37522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233045" y="1104265"/>
            <a:ext cx="11699240" cy="4610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实数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加法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实数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乘法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sym typeface="+mn-ea"/>
              </a:rPr>
              <a:t>·</a:t>
            </a:r>
            <a:r>
              <a:rPr lang="en-US" altLang="zh-CN" sz="2800" i="1" dirty="0" err="1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集合并、交运算：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∩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运算：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ab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定义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运算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◦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 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min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max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｛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｝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第四章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lkODc5ZTAxNzdkOTVkMTRhODUzNTFlY2IxMGY3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3*237"/>
  <p:tag name="TABLE_ENDDRAG_RECT" val="188*143*463*23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500.3047244094488,&quot;left&quot;:371.59251968503935,&quot;top&quot;:19.397401574803148,&quot;width&quot;:482.67023622047236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00.3047244094488,&quot;left&quot;:371.59251968503935,&quot;top&quot;:19.397401574803148,&quot;width&quot;:482.6702362204723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5779</Words>
  <Application>Microsoft Office PowerPoint</Application>
  <PresentationFormat>宽屏</PresentationFormat>
  <Paragraphs>689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WPS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宇涵 王</cp:lastModifiedBy>
  <cp:revision>799</cp:revision>
  <dcterms:created xsi:type="dcterms:W3CDTF">2023-08-09T12:44:00Z</dcterms:created>
  <dcterms:modified xsi:type="dcterms:W3CDTF">2024-06-09T08:01:18Z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359AB4C86D6B436D832E9104FD1E7CB7_13</vt:lpwstr>
  </property>
  <property fmtid="{D5CDD505-2E9C-101B-9397-08002B2CF9AE}" pid="3" name="KSOProductBuildVer">
    <vt:lpwstr>2052-12.1.0.16417</vt:lpwstr>
  </property>
</Properties>
</file>