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719" r:id="rId7"/>
    <p:sldId id="720" r:id="rId8"/>
    <p:sldId id="721" r:id="rId9"/>
    <p:sldId id="722" r:id="rId10"/>
    <p:sldId id="731" r:id="rId11"/>
    <p:sldId id="732" r:id="rId12"/>
    <p:sldId id="779" r:id="rId13"/>
    <p:sldId id="780" r:id="rId14"/>
    <p:sldId id="723" r:id="rId15"/>
    <p:sldId id="724" r:id="rId16"/>
    <p:sldId id="725" r:id="rId17"/>
    <p:sldId id="781" r:id="rId18"/>
    <p:sldId id="782" r:id="rId19"/>
    <p:sldId id="783" r:id="rId20"/>
    <p:sldId id="726" r:id="rId21"/>
    <p:sldId id="733" r:id="rId22"/>
    <p:sldId id="727" r:id="rId23"/>
    <p:sldId id="742" r:id="rId24"/>
    <p:sldId id="818" r:id="rId25"/>
    <p:sldId id="747" r:id="rId26"/>
    <p:sldId id="748" r:id="rId27"/>
    <p:sldId id="754" r:id="rId28"/>
    <p:sldId id="819" r:id="rId29"/>
    <p:sldId id="820" r:id="rId30"/>
    <p:sldId id="821" r:id="rId31"/>
    <p:sldId id="822" r:id="rId32"/>
    <p:sldId id="823" r:id="rId33"/>
    <p:sldId id="824" r:id="rId34"/>
    <p:sldId id="825" r:id="rId35"/>
    <p:sldId id="752" r:id="rId36"/>
    <p:sldId id="826" r:id="rId37"/>
    <p:sldId id="827" r:id="rId38"/>
    <p:sldId id="749" r:id="rId39"/>
    <p:sldId id="750" r:id="rId40"/>
    <p:sldId id="751" r:id="rId41"/>
    <p:sldId id="829" r:id="rId42"/>
    <p:sldId id="828" r:id="rId43"/>
    <p:sldId id="753" r:id="rId44"/>
    <p:sldId id="755" r:id="rId45"/>
    <p:sldId id="756" r:id="rId46"/>
    <p:sldId id="833" r:id="rId47"/>
    <p:sldId id="832" r:id="rId48"/>
    <p:sldId id="758" r:id="rId49"/>
    <p:sldId id="757" r:id="rId50"/>
    <p:sldId id="764" r:id="rId51"/>
    <p:sldId id="765" r:id="rId52"/>
    <p:sldId id="766" r:id="rId53"/>
    <p:sldId id="770" r:id="rId54"/>
    <p:sldId id="771" r:id="rId55"/>
    <p:sldId id="767" r:id="rId56"/>
    <p:sldId id="774" r:id="rId57"/>
    <p:sldId id="769" r:id="rId58"/>
    <p:sldId id="768" r:id="rId59"/>
    <p:sldId id="775" r:id="rId60"/>
    <p:sldId id="776" r:id="rId61"/>
    <p:sldId id="772" r:id="rId62"/>
    <p:sldId id="777" r:id="rId63"/>
    <p:sldId id="778" r:id="rId64"/>
    <p:sldId id="773" r:id="rId65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12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9" Type="http://schemas.openxmlformats.org/officeDocument/2006/relationships/notesSlide" Target="../notesSlides/notesSlide18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slide" Target="slide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slide" Target="slide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tags" Target="../tags/tag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5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6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6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tags" Target="../tags/tag6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6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tags" Target="../tags/tag6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tags" Target="../tags/tag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tags" Target="../tags/tag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tags" Target="../tags/tag73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9.bin"/><Relationship Id="rId2" Type="http://schemas.openxmlformats.org/officeDocument/2006/relationships/tags" Target="../tags/tag75.xml"/><Relationship Id="rId13" Type="http://schemas.openxmlformats.org/officeDocument/2006/relationships/notesSlide" Target="../notesSlides/notesSlide40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5.wmf"/><Relationship Id="rId1" Type="http://schemas.openxmlformats.org/officeDocument/2006/relationships/tags" Target="../tags/tag74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tags" Target="../tags/tag78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0" Type="http://schemas.openxmlformats.org/officeDocument/2006/relationships/notesSlide" Target="../notesSlides/notesSlide43.xml"/><Relationship Id="rId1" Type="http://schemas.openxmlformats.org/officeDocument/2006/relationships/tags" Target="../tags/tag79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9" Type="http://schemas.openxmlformats.org/officeDocument/2006/relationships/notesSlide" Target="../notesSlides/notesSlide45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slide" Target="slide1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15.bin"/><Relationship Id="rId1" Type="http://schemas.openxmlformats.org/officeDocument/2006/relationships/tags" Target="../tags/tag112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18.bin"/><Relationship Id="rId2" Type="http://schemas.openxmlformats.org/officeDocument/2006/relationships/tags" Target="../tags/tag114.xml"/><Relationship Id="rId11" Type="http://schemas.openxmlformats.org/officeDocument/2006/relationships/notesSlide" Target="../notesSlides/notesSlide57.xml"/><Relationship Id="rId10" Type="http://schemas.openxmlformats.org/officeDocument/2006/relationships/vmlDrawing" Target="../drawings/vmlDrawing9.vml"/><Relationship Id="rId1" Type="http://schemas.openxmlformats.org/officeDocument/2006/relationships/tags" Target="../tags/tag1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0.xml"/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环与域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761365"/>
            <a:ext cx="4400550" cy="9906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的一些初步性质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" y="1751965"/>
            <a:ext cx="10972800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" y="2694940"/>
            <a:ext cx="10924540" cy="3489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的一些初步性质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759460"/>
            <a:ext cx="5692775" cy="70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537335"/>
            <a:ext cx="9699625" cy="4883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为幺半群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的单位元，通常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用１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表示，这时称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为有单位元的环或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有１的环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的环，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中有逆元，则称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．并把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在半群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中的逆元，称为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中的逆元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有１的环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所有可逆元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在乘法运算下构成一个群，该群记为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，并称为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的乘法群</a:t>
            </a:r>
            <a:r>
              <a:rPr lang="en-US" altLang="zh-CN" sz="2800" dirty="0">
                <a:sym typeface="+mn-ea"/>
              </a:rPr>
              <a:t>.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＝｛０｝称为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零环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的环，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且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不只含一个元素，则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１≠０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若１＝０，则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= 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１＝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０＝０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故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只含一个元素０，矛盾．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以后提到有单位元的环时，总指非零环．因此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１≠０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总成立．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当环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的乘法运算满足交换律，即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为（可）交换半群时，称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（可）交换环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全体偶数按普通加法和普通乘法构成环，环的类型是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A.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B.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可交换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D.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不可交换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BC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A.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B.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可交换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D.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不可交换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AC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3841750"/>
            <a:ext cx="7813040" cy="618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A.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B.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可交换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D.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不可交换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AC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实系数多项式的全体按普通加法和普通乘法可以构成的环的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类型为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A.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B.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可交换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D.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不可交换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AC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209040"/>
            <a:ext cx="7684770" cy="570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全体n阶方阵按矩阵的加法和乘法可以构成的环的类型为：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A.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B.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无单位元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可交换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D.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不可交换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AD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868616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作业：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7</a:t>
            </a:r>
            <a:endParaRPr lang="en-US" altLang="zh-CN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第六章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环与域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860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定义及基本性质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214632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整环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除环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 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723667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理想与商环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529275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域的特征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素域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第六章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环与域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860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定义及基本性质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214632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整环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除环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723667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理想与商环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529275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域的特征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素域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在剩余环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中，有［２］≠［０］，［３］≠［０］，但［２］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［３］＝［０］．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定义１　设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为一个环，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中存在非零元素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＝０），则称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（右）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的左、右零因子统称为零因子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995680"/>
            <a:ext cx="11392535" cy="920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" y="1791335"/>
            <a:ext cx="9127490" cy="3456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135" y="2150110"/>
            <a:ext cx="2757805" cy="1305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例１　对于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剩余环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不是素数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必存在零因子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中的零元为［０］．因为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不是素数，故存在整数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，１＜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因此 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］≠［０］，［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］≠［０］，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但	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］＝［０］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即［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］是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一对零因子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例２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用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２阶实数矩阵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集合，＋，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表示矩阵的加法与乘法，则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是一个环。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936365" y="2607945"/>
          <a:ext cx="4267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371600" imgH="431800" progId="Equation.DSMT4">
                  <p:embed/>
                </p:oleObj>
              </mc:Choice>
              <mc:Fallback>
                <p:oleObj name="" r:id="rId3" imgW="13716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6365" y="2607945"/>
                        <a:ext cx="42672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乘法消去律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成立．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反之亦然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中无零因子，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≠0,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如果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＝０，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）＝０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中无零因子，故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即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同理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ca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反之，设环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中乘法消去律成立，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中有零因子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，使得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０，由消去律得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矛盾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．故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中必无零因子．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3335655" y="1683385"/>
          <a:ext cx="5521325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2298700" imgH="406400" progId="Equation.DSMT4">
                  <p:embed/>
                </p:oleObj>
              </mc:Choice>
              <mc:Fallback>
                <p:oleObj name="" r:id="rId2" imgW="2298700" imgH="406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5655" y="1683385"/>
                        <a:ext cx="5521325" cy="984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交换环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整环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例３　整数环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是一个整环，高斯环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[i]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是一个整环．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例４　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是一个素数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是一个整环．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ym typeface="+mn-ea"/>
              </a:rPr>
              <a:t>	（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［０］，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则</a:t>
            </a:r>
            <a:br>
              <a:rPr lang="zh-CN" altLang="en-US" sz="2800" dirty="0">
                <a:latin typeface="Times New Roman" panose="02020603050405020304" pitchFamily="18" charset="0"/>
                <a:sym typeface="+mn-ea"/>
              </a:rPr>
            </a:b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］＝［０］，因而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．故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］＝［０］ 或 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］＝［０］）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是整环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为素数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575435"/>
            <a:ext cx="11617325" cy="3707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813435"/>
            <a:ext cx="9796145" cy="1350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2177415"/>
            <a:ext cx="8434705" cy="4378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986155"/>
            <a:ext cx="9424035" cy="5003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045845"/>
            <a:ext cx="8220075" cy="5435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是一个代数系统，其中，＋，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均为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二元运算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（１）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Abel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（２）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半群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（３）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 ＋ 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分配律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，即　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）＋（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 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，其中的运算 ＋ 称作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乘法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 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乘法优先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于加法，可省略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885825"/>
            <a:ext cx="9531350" cy="5631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857250"/>
            <a:ext cx="10159365" cy="56191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1057275"/>
            <a:ext cx="10977245" cy="36804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定义３</a:t>
            </a:r>
            <a:r>
              <a:rPr lang="zh-CN" altLang="en-US" sz="2800" dirty="0"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是一个有１的环，            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是一个群，则称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除环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可交换的除环称为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（１）有单位元的环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是除环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中非零元均可逆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的乘法群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=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– {0}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（２）有单位元的环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是交换环且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中非零元素均</a:t>
            </a:r>
            <a:r>
              <a:rPr lang="zh-CN" altLang="en-US" sz="2800" dirty="0">
                <a:sym typeface="+mn-ea"/>
              </a:rPr>
              <a:t>可逆．</a:t>
            </a:r>
            <a:endParaRPr lang="zh-CN" altLang="en-US" sz="2800" dirty="0"/>
          </a:p>
          <a:p>
            <a:pPr eaLnBrk="1" hangingPunct="1"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5308600" y="1233170"/>
          <a:ext cx="1574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723900" imgH="241300" progId="Equation.DSMT4">
                  <p:embed/>
                </p:oleObj>
              </mc:Choice>
              <mc:Fallback>
                <p:oleObj name="" r:id="rId2" imgW="723900" imgH="241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600" y="1233170"/>
                        <a:ext cx="15748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8041005" y="1316990"/>
          <a:ext cx="331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152400" imgH="203200" progId="Equation.DSMT4">
                  <p:embed/>
                </p:oleObj>
              </mc:Choice>
              <mc:Fallback>
                <p:oleObj name="" r:id="rId4" imgW="152400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1005" y="1316990"/>
                        <a:ext cx="3317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079500"/>
            <a:ext cx="9944735" cy="4899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4180" y="4383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（零</a:t>
            </a:r>
            <a:r>
              <a:rPr lang="zh-CN" altLang="en-US" b="1">
                <a:solidFill>
                  <a:srgbClr val="FF0000"/>
                </a:solidFill>
              </a:rPr>
              <a:t>元）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1173480"/>
            <a:ext cx="10586720" cy="502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43730" y="4552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零元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ym typeface="+mn-ea"/>
              </a:rPr>
              <a:t>例５</a:t>
            </a:r>
            <a:r>
              <a:rPr lang="zh-CN" altLang="en-US" sz="2800" dirty="0"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均是域，分别称为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有理数域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实数域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例６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  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为通常数的加法和乘法，则 </a:t>
            </a:r>
            <a:br>
              <a:rPr lang="zh-CN" altLang="en-US" sz="2800" dirty="0">
                <a:latin typeface="Times New Roman" panose="02020603050405020304" pitchFamily="18" charset="0"/>
                <a:sym typeface="+mn-ea"/>
              </a:rPr>
            </a:b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sym typeface="+mn-ea"/>
              </a:rPr>
              <a:t>是域．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2133600" y="3186430"/>
          <a:ext cx="3962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600200" imgH="228600" progId="Equation.DSMT4">
                  <p:embed/>
                </p:oleObj>
              </mc:Choice>
              <mc:Fallback>
                <p:oleObj name="" r:id="rId2" imgW="1600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600" y="3186430"/>
                        <a:ext cx="39624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1033145" y="3816985"/>
          <a:ext cx="11001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444500" imgH="241300" progId="Equation.DSMT4">
                  <p:embed/>
                </p:oleObj>
              </mc:Choice>
              <mc:Fallback>
                <p:oleObj name="" r:id="rId4" imgW="4445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145" y="3816985"/>
                        <a:ext cx="1100138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环，且｜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｜≥２，则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除环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需要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-{0}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为群．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TW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由于｜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TW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｜≥２，故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-{0}</a:t>
            </a:r>
            <a:r>
              <a:rPr lang="zh-TW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非空</a:t>
            </a:r>
            <a:r>
              <a:rPr lang="zh-TW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，又，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TW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中不含零因子，故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-{0}</a:t>
            </a:r>
            <a:r>
              <a:rPr lang="zh-TW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lang="zh-TW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封闭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，从而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-{0}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必构成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半群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，且由定理１知，在该半群中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消去律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成立，从而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-{0}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满足消去律的有限半群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，故必为群．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推论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有限整环必为域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是一个有限整环，知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为域（这个域称为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素域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推论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为素数，则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为域．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974090"/>
            <a:ext cx="8769350" cy="5511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例１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是一个环，称作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整数环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２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也为环．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例２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是虚数单位，即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＝－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，令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）关于数的加法＋、乘法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构成环，通常称作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高斯环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923925"/>
            <a:ext cx="11013440" cy="52793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是一个域，若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，可将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写成     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–1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）写成    ，在这种记号下，有以下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性质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成立．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ym typeface="+mn-ea"/>
              </a:rPr>
              <a:t>	（１）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０，则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           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ad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bc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（２）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０，则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9" name="Object 9"/>
          <p:cNvGraphicFramePr>
            <a:graphicFrameLocks noChangeAspect="1"/>
          </p:cNvGraphicFramePr>
          <p:nvPr/>
        </p:nvGraphicFramePr>
        <p:xfrm>
          <a:off x="2351405" y="447167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990600" imgH="368300" progId="Equation.DSMT4">
                  <p:embed/>
                </p:oleObj>
              </mc:Choice>
              <mc:Fallback>
                <p:oleObj name="" r:id="rId3" imgW="990600" imgH="368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405" y="4471670"/>
                        <a:ext cx="243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3496310" y="2992755"/>
          <a:ext cx="1651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660400" imgH="393700" progId="Equation.DSMT4">
                  <p:embed/>
                </p:oleObj>
              </mc:Choice>
              <mc:Fallback>
                <p:oleObj name="" r:id="rId5" imgW="6604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6310" y="2992755"/>
                        <a:ext cx="165100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对象 463875"/>
          <p:cNvGraphicFramePr/>
          <p:nvPr/>
        </p:nvGraphicFramePr>
        <p:xfrm>
          <a:off x="6513830" y="1104265"/>
          <a:ext cx="322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39700" imgH="368300" progId="Equation.DSMT4">
                  <p:embed/>
                </p:oleObj>
              </mc:Choice>
              <mc:Fallback>
                <p:oleObj name="" r:id="rId7" imgW="139700" imgH="36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3830" y="1104265"/>
                        <a:ext cx="3222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10342245" y="1104265"/>
          <a:ext cx="3825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52400" imgH="393700" progId="Equation.DSMT4">
                  <p:embed/>
                </p:oleObj>
              </mc:Choice>
              <mc:Fallback>
                <p:oleObj name="" r:id="rId9" imgW="152400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42245" y="1104265"/>
                        <a:ext cx="38258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（３）设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（４）设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</a:t>
            </a:r>
            <a:r>
              <a:rPr lang="zh-CN" altLang="en-US" sz="2800" dirty="0">
                <a:sym typeface="+mn-ea"/>
              </a:rPr>
              <a:t>则</a:t>
            </a:r>
            <a:r>
              <a:rPr lang="en-US" altLang="zh-CN" sz="2800" dirty="0">
                <a:sym typeface="+mn-ea"/>
              </a:rPr>
              <a:t>.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2395855" y="2003425"/>
          <a:ext cx="1752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647700" imgH="355600" progId="Equation.DSMT4">
                  <p:embed/>
                </p:oleObj>
              </mc:Choice>
              <mc:Fallback>
                <p:oleObj name="" r:id="rId3" imgW="647700" imgH="355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5855" y="2003425"/>
                        <a:ext cx="175260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2395855" y="3954145"/>
          <a:ext cx="19812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660400" imgH="368300" progId="Equation.DSMT4">
                  <p:embed/>
                </p:oleObj>
              </mc:Choice>
              <mc:Fallback>
                <p:oleObj name="" r:id="rId5" imgW="660400" imgH="368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5855" y="3954145"/>
                        <a:ext cx="1981200" cy="1119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457960"/>
            <a:ext cx="5102860" cy="3429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05" y="876300"/>
            <a:ext cx="6856095" cy="5595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854075"/>
            <a:ext cx="5235575" cy="73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" y="1649095"/>
            <a:ext cx="4704715" cy="681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" y="2331085"/>
            <a:ext cx="10550525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95" y="3220085"/>
            <a:ext cx="4422775" cy="645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95" y="3935730"/>
            <a:ext cx="6855460" cy="695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95" y="4631690"/>
            <a:ext cx="9227185" cy="1259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795" y="5781675"/>
            <a:ext cx="6781800" cy="819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8170" y="9931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错误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96510" y="17786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正确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9590" y="25107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正确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4570" y="33127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正确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47255" y="40538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正确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6905" y="49193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错误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35800" y="60083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正确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4" grpId="0"/>
      <p:bldP spid="13" grpId="0"/>
      <p:bldP spid="11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tx1"/>
                </a:solidFill>
                <a:sym typeface="+mn-ea"/>
              </a:rPr>
              <a:t>作业：</a:t>
            </a:r>
            <a:r>
              <a:rPr lang="en-US" altLang="zh-CN" sz="4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sym typeface="+mn-ea"/>
              </a:rPr>
              <a:t>5</a:t>
            </a:r>
            <a:endParaRPr lang="en-US" altLang="zh-CN" sz="4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第六章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环与域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860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定义及基本性质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214632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整环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除环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723667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*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理想与商环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529275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域的特征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素域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，若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的加法与乘法运算下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也构成域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扩域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（或扩张）．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０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（其中，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－｛０｝，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－｛０｝），故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１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的任意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子域必含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０，１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（１）　在加法群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中，每个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非零元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都具有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同样的周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（阶）．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（２）　如果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中非零元素的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周期为有限数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素数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　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（１）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０，用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的单位元，则：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　　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na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　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ea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０，且域中无零因子，故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　　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＝０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＝０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故，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的加法周期与单位元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相同．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例３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整数矩阵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所成集合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关于矩阵的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加法与乘法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作成一个环．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阶有理数矩阵集合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阶实数矩阵集合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在矩阵加法与乘法运算下也均构成环．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例４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的一切整（有理、实）系数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多项式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所成集合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）在多项式加法与乘法运算下构成环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（２）设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中非零元素的周期为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有限数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　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＞１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．如果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１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，１＜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aseline="-25000" dirty="0">
                <a:latin typeface="Times New Roman" panose="02020603050405020304" pitchFamily="18" charset="0"/>
                <a:sym typeface="+mn-ea"/>
              </a:rPr>
              <a:t>１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aseline="-25000" dirty="0">
                <a:latin typeface="Times New Roman" panose="02020603050405020304" pitchFamily="18" charset="0"/>
                <a:sym typeface="+mn-ea"/>
              </a:rPr>
              <a:t>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＝０知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＝０，由于域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无零因子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，因此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，与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的周期为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矛盾．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故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必为素数</a:t>
            </a:r>
            <a:r>
              <a:rPr lang="zh-CN" altLang="en-US" sz="2800" dirty="0">
                <a:sym typeface="+mn-ea"/>
              </a:rPr>
              <a:t>．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是一个域，若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周期为有限数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．若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中非零元的周期为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∞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为素数或者为０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例１　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是素数，则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剩余类环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是一个域，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容易看出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单位元［１］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的加法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周期为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，故知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的特征为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例２　有理数域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的特征为０．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因为对任意正整数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１＝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０．故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１的加法周期为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∞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的特征为０．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具有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相同的特征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证明：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运算相同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，具有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相同的０，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元有限域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特征必为素数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，且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若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元有限域，则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阶群，故１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周期必为有限数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．由定义，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的特征为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且由定理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知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为素数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是两个环，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: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R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,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保持运算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，即满足：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+ b ) =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b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)</a:t>
            </a:r>
            <a:endParaRPr lang="en-US" altLang="zh-CN" sz="2800" i="1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	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) =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)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f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)   ,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到环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的同态</a:t>
            </a:r>
            <a:r>
              <a:rPr lang="en-US" altLang="zh-CN" sz="2800">
                <a:sym typeface="+mn-ea"/>
              </a:rPr>
              <a:t>.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3630"/>
            <a:ext cx="11699240" cy="551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定理４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的特征为素数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中必存在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同构的子域 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的单位元，令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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因为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的加法周期为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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＝｛０，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，２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－１）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作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的映射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：［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|→ 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显然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双射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下证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保持运算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 　　</a:t>
            </a:r>
            <a:endParaRPr lang="zh-CN" altLang="en-US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］）＝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］）＋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］）＝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</a:t>
            </a:r>
            <a:r>
              <a:rPr lang="zh-TW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TW" sz="2800" i="1" err="1">
                <a:latin typeface="Times New Roman" panose="02020603050405020304" pitchFamily="18" charset="0"/>
                <a:sym typeface="+mn-ea"/>
              </a:rPr>
              <a:t>ij</a:t>
            </a:r>
            <a:r>
              <a:rPr lang="zh-TW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TW" sz="2800" i="1">
                <a:latin typeface="Times New Roman" panose="02020603050405020304" pitchFamily="18" charset="0"/>
                <a:sym typeface="+mn-ea"/>
              </a:rPr>
              <a:t>e</a:t>
            </a:r>
            <a:endParaRPr lang="en-US" altLang="zh-TW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＝（</a:t>
            </a:r>
            <a:r>
              <a:rPr lang="en-US" altLang="zh-TW" sz="2800" i="1" err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ie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·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（</a:t>
            </a:r>
            <a:r>
              <a:rPr lang="en-US" altLang="zh-TW" sz="2800" i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je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ea typeface="PMingLiU" pitchFamily="18" charset="-120"/>
                <a:sym typeface="Symbol" panose="05050102010706020507" pitchFamily="18" charset="2"/>
              </a:rPr>
              <a:t>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[</a:t>
            </a:r>
            <a:r>
              <a:rPr lang="en-US" altLang="zh-TW" sz="2800" i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]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）</a:t>
            </a:r>
            <a:r>
              <a:rPr lang="en-US" altLang="zh-TW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·</a:t>
            </a:r>
            <a:r>
              <a:rPr lang="en-US" altLang="zh-CN" sz="2800" i="1">
                <a:latin typeface="Times New Roman" panose="02020603050405020304" pitchFamily="18" charset="0"/>
                <a:ea typeface="PMingLiU" pitchFamily="18" charset="-120"/>
                <a:sym typeface="Symbol" panose="05050102010706020507" pitchFamily="18" charset="2"/>
              </a:rPr>
              <a:t>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[</a:t>
            </a:r>
            <a:r>
              <a:rPr lang="en-US" altLang="zh-TW" sz="2800" i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]</a:t>
            </a: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）</a:t>
            </a:r>
            <a:endParaRPr lang="zh-TW" altLang="en-US" sz="2800" dirty="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由</a:t>
            </a:r>
            <a:r>
              <a:rPr lang="zh-CN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此便知 </a:t>
            </a:r>
            <a:r>
              <a:rPr lang="en-US" altLang="zh-CN" sz="2800" i="1" dirty="0">
                <a:latin typeface="Times New Roman" panose="02020603050405020304" pitchFamily="18" charset="0"/>
                <a:ea typeface="PMingLiU" pitchFamily="18" charset="-120"/>
                <a:sym typeface="Symbol" panose="05050102010706020507" pitchFamily="18" charset="2"/>
              </a:rPr>
              <a:t></a:t>
            </a:r>
            <a:r>
              <a:rPr lang="en-US" altLang="zh-CN" sz="2800" i="1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是</a:t>
            </a:r>
            <a:r>
              <a:rPr lang="en-US" altLang="zh-CN" sz="2800" b="1" err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到</a:t>
            </a:r>
            <a:r>
              <a:rPr lang="en-US" altLang="zh-CN" sz="2800" b="1" err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ea typeface="PMingLiU" pitchFamily="18" charset="-120"/>
                <a:sym typeface="+mn-ea"/>
              </a:rPr>
              <a:t>'p</a:t>
            </a:r>
            <a:r>
              <a:rPr lang="zh-CN" altLang="en-US" sz="2800" dirty="0">
                <a:latin typeface="Times New Roman" panose="02020603050405020304" pitchFamily="18" charset="0"/>
                <a:ea typeface="PMingLiU" pitchFamily="18" charset="-120"/>
                <a:sym typeface="+mn-ea"/>
              </a:rPr>
              <a:t>的同构，即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+mn-ea"/>
              </a:rPr>
              <a:t>：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+mn-ea"/>
              </a:rPr>
              <a:t>Z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+mn-ea"/>
              </a:rPr>
              <a:t>p</a:t>
            </a:r>
            <a:r>
              <a:rPr lang="en-US" altLang="zh-CN" sz="280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Symbol" panose="05050102010706020507" pitchFamily="18" charset="2"/>
              </a:rPr>
              <a:t>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+mn-ea"/>
              </a:rPr>
              <a:t>Z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sym typeface="+mn-ea"/>
              </a:rPr>
              <a:t>'p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+mn-ea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是域，与之同构的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'p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必为域，从而是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的子域．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特征为素数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的任何子域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，必包含单位元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从而包含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的所有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整数倍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，故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baseline="-2500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因此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err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 i="1" baseline="-25000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的最小子域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从同构观点来看，特征为素数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域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含有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为其最小子域．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ie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｝与整数环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同构，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不能构成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的子域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若域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中含有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与有理数域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用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的单位元，令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	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        ｜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０｝，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作有理数域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‘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的映射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     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|→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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  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０．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9236" name="对象 479235"/>
          <p:cNvGraphicFramePr/>
          <p:nvPr/>
        </p:nvGraphicFramePr>
        <p:xfrm>
          <a:off x="4648200" y="3258820"/>
          <a:ext cx="587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41300" imgH="368300" progId="Equation.DSMT4">
                  <p:embed/>
                </p:oleObj>
              </mc:Choice>
              <mc:Fallback>
                <p:oleObj name="" r:id="rId2" imgW="241300" imgH="368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200" y="3258820"/>
                        <a:ext cx="5873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对象 479237"/>
          <p:cNvGraphicFramePr/>
          <p:nvPr/>
        </p:nvGraphicFramePr>
        <p:xfrm>
          <a:off x="1911985" y="5466715"/>
          <a:ext cx="446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77800" imgH="368300" progId="Equation.DSMT4">
                  <p:embed/>
                </p:oleObj>
              </mc:Choice>
              <mc:Fallback>
                <p:oleObj name="" r:id="rId4" imgW="177800" imgH="36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1985" y="5466715"/>
                        <a:ext cx="4460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对象 479239"/>
          <p:cNvGraphicFramePr/>
          <p:nvPr/>
        </p:nvGraphicFramePr>
        <p:xfrm>
          <a:off x="3054985" y="5466715"/>
          <a:ext cx="534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241300" imgH="368300" progId="Equation.DSMT4">
                  <p:embed/>
                </p:oleObj>
              </mc:Choice>
              <mc:Fallback>
                <p:oleObj name="" r:id="rId6" imgW="241300" imgH="368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4985" y="5466715"/>
                        <a:ext cx="5349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862965"/>
            <a:ext cx="11699240" cy="56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以上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定义是合理的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，即有理数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的象由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唯一确定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而与其表示方法无关：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设           ，则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nm'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故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nm'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．由于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mn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nm'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 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m'e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故（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m'e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同乘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n'e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aseline="30000">
                <a:latin typeface="Times New Roman" panose="02020603050405020304" pitchFamily="18" charset="0"/>
                <a:sym typeface="+mn-ea"/>
              </a:rPr>
              <a:t>–1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aseline="30000">
                <a:latin typeface="Times New Roman" panose="02020603050405020304" pitchFamily="18" charset="0"/>
                <a:sym typeface="+mn-ea"/>
              </a:rPr>
              <a:t>–1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，有                    或说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1284" name="对象 481283"/>
          <p:cNvGraphicFramePr/>
          <p:nvPr/>
        </p:nvGraphicFramePr>
        <p:xfrm>
          <a:off x="1070610" y="2143760"/>
          <a:ext cx="10604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08000" imgH="393700" progId="Equation.DSMT4">
                  <p:embed/>
                </p:oleObj>
              </mc:Choice>
              <mc:Fallback>
                <p:oleObj name="" r:id="rId3" imgW="5080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610" y="2143760"/>
                        <a:ext cx="106045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对象 481285"/>
          <p:cNvGraphicFramePr/>
          <p:nvPr/>
        </p:nvGraphicFramePr>
        <p:xfrm>
          <a:off x="4291965" y="5494655"/>
          <a:ext cx="13255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635000" imgH="393700" progId="Equation.DSMT4">
                  <p:embed/>
                </p:oleObj>
              </mc:Choice>
              <mc:Fallback>
                <p:oleObj name="" r:id="rId5" imgW="6350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1965" y="5494655"/>
                        <a:ext cx="1325563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对象 481286"/>
          <p:cNvGraphicFramePr/>
          <p:nvPr/>
        </p:nvGraphicFramePr>
        <p:xfrm>
          <a:off x="6729730" y="5494655"/>
          <a:ext cx="19351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926465" imgH="393700" progId="Equation.DSMT4">
                  <p:embed/>
                </p:oleObj>
              </mc:Choice>
              <mc:Fallback>
                <p:oleObj name="" r:id="rId7" imgW="926465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9730" y="5494655"/>
                        <a:ext cx="1935163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不难看出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是满射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，且容易验证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是单射、保持运算，因而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'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是域，知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是域，从而是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的子域，这样就证明了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中存在与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同构的子域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环与域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定义及基本性质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例５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构成环，称为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剩余环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例６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Abel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为其零元，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规定乘法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如下：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0,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是一个环．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特征为０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的域，则对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的任何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子域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必包含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，从而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包含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的所有整数倍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，由域的定义，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altLang="zh-CN" sz="2800" baseline="30000">
                <a:latin typeface="Times New Roman" panose="02020603050405020304" pitchFamily="18" charset="0"/>
                <a:sym typeface="+mn-ea"/>
              </a:rPr>
              <a:t>–1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及形如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me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 (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ne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aseline="30000">
                <a:latin typeface="Times New Roman" panose="02020603050405020304" pitchFamily="18" charset="0"/>
                <a:sym typeface="+mn-ea"/>
              </a:rPr>
              <a:t> –1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的元素均应包含在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中，故</a:t>
            </a:r>
            <a:br>
              <a:rPr lang="zh-CN" altLang="en-US" sz="2800" dirty="0">
                <a:latin typeface="Times New Roman" panose="02020603050405020304" pitchFamily="18" charset="0"/>
                <a:sym typeface="+mn-ea"/>
              </a:rPr>
            </a:b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‘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．因此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’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的最小子域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从同构观点来看，特征为０的域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包含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有理数域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最小子域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如果将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单位元记为１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元素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，可记作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可记作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特别地，对于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素域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，其中的元素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[1]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常记为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，在这种记号下，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＝｛０，１，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－１｝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2308" name="对象 482307"/>
          <p:cNvGraphicFramePr/>
          <p:nvPr/>
        </p:nvGraphicFramePr>
        <p:xfrm>
          <a:off x="3921125" y="1794510"/>
          <a:ext cx="61023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41300" imgH="368300" progId="Equation.DSMT4">
                  <p:embed/>
                </p:oleObj>
              </mc:Choice>
              <mc:Fallback>
                <p:oleObj name="" r:id="rId3" imgW="241300" imgH="368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25" y="1794510"/>
                        <a:ext cx="61023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对象 482309"/>
          <p:cNvGraphicFramePr/>
          <p:nvPr/>
        </p:nvGraphicFramePr>
        <p:xfrm>
          <a:off x="5846445" y="1794510"/>
          <a:ext cx="447040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77800" imgH="393065" progId="Equation.DSMT4">
                  <p:embed/>
                </p:oleObj>
              </mc:Choice>
              <mc:Fallback>
                <p:oleObj name="" r:id="rId5" imgW="177800" imgH="3930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6445" y="1794510"/>
                        <a:ext cx="447040" cy="886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域的特征、素域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作业：习题四 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的一些初步性质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是一个环，在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Abel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中，单位元用０表示，称为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零元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中的逆元用－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表示，称为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的负元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，且记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812800" indent="-812800" algn="ctr" fontAlgn="auto">
              <a:lnSpc>
                <a:spcPts val="436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ma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（共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个）．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零元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＋０＝０＋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3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负元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＝０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4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加法交换律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5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加法消去律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的一些初步性质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6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指数律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7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指数律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8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指数律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 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以上性质仅涉及加法运算，但环R中还有另一个二元运算—乘法，这两个运算被分配律联系起来，需要考虑由于这种联系而产生出的性质．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9	0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哪个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？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10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－（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11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的一些初步性质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87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＋（－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简记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，并把符号“－”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称作“减法”</a:t>
            </a:r>
            <a:r>
              <a:rPr lang="zh-CN" altLang="en-US" sz="2800" i="1" dirty="0">
                <a:sym typeface="+mn-ea"/>
              </a:rPr>
              <a:t>．</a:t>
            </a:r>
            <a:endParaRPr lang="zh-CN" altLang="en-US" sz="2800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12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b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c.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13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+…+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+…+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endParaRPr lang="en-US" altLang="zh-CN" sz="2800" baseline="-25000" dirty="0">
              <a:latin typeface="Times New Roman" panose="02020603050405020304" pitchFamily="18" charset="0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+…+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+…+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14	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15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  <a:p>
            <a:pPr fontAlgn="auto">
              <a:lnSpc>
                <a:spcPts val="436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第六章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2238375" y="3968750"/>
          <a:ext cx="3124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49400" imgH="419100" progId="Equation.DSMT4">
                  <p:embed/>
                </p:oleObj>
              </mc:Choice>
              <mc:Fallback>
                <p:oleObj name="" r:id="rId2" imgW="15494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8375" y="3968750"/>
                        <a:ext cx="31242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5514975" y="4121150"/>
          <a:ext cx="1801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698500" imgH="241300" progId="Equation.DSMT4">
                  <p:embed/>
                </p:oleObj>
              </mc:Choice>
              <mc:Fallback>
                <p:oleObj name="" r:id="rId4" imgW="6985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4975" y="4121150"/>
                        <a:ext cx="18018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commondata" val="eyJoZGlkIjoiNDI1NGQ4MDY4NjMxYWVlMzc3ODM2NDE0MmU1ODUxYzYifQ=="/>
</p:tagLst>
</file>

<file path=ppt/tags/tag1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3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3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3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6371</Words>
  <Application>WPS 演示</Application>
  <PresentationFormat>宽屏</PresentationFormat>
  <Paragraphs>582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62</vt:i4>
      </vt:variant>
    </vt:vector>
  </HeadingPairs>
  <TitlesOfParts>
    <vt:vector size="99" baseType="lpstr">
      <vt:lpstr>Arial</vt:lpstr>
      <vt:lpstr>宋体</vt:lpstr>
      <vt:lpstr>Wingdings</vt:lpstr>
      <vt:lpstr>Times New Roman</vt:lpstr>
      <vt:lpstr>微软雅黑</vt:lpstr>
      <vt:lpstr>Calibri</vt:lpstr>
      <vt:lpstr>等线</vt:lpstr>
      <vt:lpstr>Wingdings</vt:lpstr>
      <vt:lpstr>Symbol</vt:lpstr>
      <vt:lpstr>Arial Unicode MS</vt:lpstr>
      <vt:lpstr>PMingLiU</vt:lpstr>
      <vt:lpstr>MingLiU-ExtB</vt:lpstr>
      <vt:lpstr>PMingLiU</vt:lpstr>
      <vt:lpstr>Segoe Print</vt:lpstr>
      <vt:lpstr>WPS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Junyi Wang</cp:lastModifiedBy>
  <cp:revision>1028</cp:revision>
  <dcterms:created xsi:type="dcterms:W3CDTF">2023-08-09T12:44:00Z</dcterms:created>
  <dcterms:modified xsi:type="dcterms:W3CDTF">2024-04-11T07:22:44Z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359AB4C86D6B436D832E9104FD1E7CB7_13</vt:lpwstr>
  </property>
  <property fmtid="{D5CDD505-2E9C-101B-9397-08002B2CF9AE}" pid="3" name="KSOProductBuildVer">
    <vt:lpwstr>2052-12.1.0.16729</vt:lpwstr>
  </property>
</Properties>
</file>