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0" r:id="rId6"/>
    <p:sldId id="847" r:id="rId7"/>
    <p:sldId id="848" r:id="rId8"/>
    <p:sldId id="941" r:id="rId9"/>
    <p:sldId id="942" r:id="rId10"/>
    <p:sldId id="821" r:id="rId11"/>
    <p:sldId id="819" r:id="rId12"/>
    <p:sldId id="820" r:id="rId13"/>
    <p:sldId id="827" r:id="rId14"/>
    <p:sldId id="828" r:id="rId15"/>
    <p:sldId id="829" r:id="rId16"/>
    <p:sldId id="822" r:id="rId17"/>
    <p:sldId id="830" r:id="rId18"/>
    <p:sldId id="1017" r:id="rId19"/>
    <p:sldId id="831" r:id="rId20"/>
    <p:sldId id="870" r:id="rId21"/>
    <p:sldId id="818" r:id="rId22"/>
    <p:sldId id="832" r:id="rId23"/>
    <p:sldId id="833" r:id="rId24"/>
    <p:sldId id="834" r:id="rId25"/>
    <p:sldId id="835" r:id="rId26"/>
    <p:sldId id="836" r:id="rId27"/>
    <p:sldId id="837" r:id="rId28"/>
    <p:sldId id="838" r:id="rId29"/>
    <p:sldId id="839" r:id="rId30"/>
    <p:sldId id="840" r:id="rId31"/>
    <p:sldId id="1185" r:id="rId32"/>
    <p:sldId id="841" r:id="rId33"/>
    <p:sldId id="842" r:id="rId34"/>
    <p:sldId id="871" r:id="rId35"/>
    <p:sldId id="872" r:id="rId36"/>
    <p:sldId id="873" r:id="rId37"/>
    <p:sldId id="874" r:id="rId38"/>
    <p:sldId id="875" r:id="rId39"/>
    <p:sldId id="880" r:id="rId40"/>
    <p:sldId id="876" r:id="rId41"/>
    <p:sldId id="1084" r:id="rId42"/>
    <p:sldId id="881" r:id="rId43"/>
    <p:sldId id="882" r:id="rId44"/>
    <p:sldId id="883" r:id="rId45"/>
    <p:sldId id="884" r:id="rId46"/>
    <p:sldId id="885" r:id="rId47"/>
    <p:sldId id="886" r:id="rId48"/>
    <p:sldId id="887" r:id="rId49"/>
    <p:sldId id="1145" r:id="rId50"/>
    <p:sldId id="892" r:id="rId51"/>
    <p:sldId id="888" r:id="rId52"/>
    <p:sldId id="893" r:id="rId53"/>
    <p:sldId id="894" r:id="rId54"/>
    <p:sldId id="895" r:id="rId55"/>
    <p:sldId id="896" r:id="rId56"/>
    <p:sldId id="897" r:id="rId57"/>
    <p:sldId id="899" r:id="rId58"/>
    <p:sldId id="900" r:id="rId59"/>
    <p:sldId id="901" r:id="rId60"/>
    <p:sldId id="903" r:id="rId61"/>
    <p:sldId id="902" r:id="rId62"/>
    <p:sldId id="910" r:id="rId63"/>
    <p:sldId id="911" r:id="rId64"/>
    <p:sldId id="912" r:id="rId65"/>
    <p:sldId id="913" r:id="rId66"/>
    <p:sldId id="914" r:id="rId67"/>
    <p:sldId id="915" r:id="rId68"/>
    <p:sldId id="916" r:id="rId69"/>
    <p:sldId id="917" r:id="rId70"/>
    <p:sldId id="918" r:id="rId71"/>
    <p:sldId id="920" r:id="rId72"/>
    <p:sldId id="925" r:id="rId73"/>
    <p:sldId id="926" r:id="rId74"/>
    <p:sldId id="1130" r:id="rId75"/>
    <p:sldId id="919" r:id="rId76"/>
    <p:sldId id="921" r:id="rId77"/>
    <p:sldId id="922" r:id="rId78"/>
    <p:sldId id="923" r:id="rId79"/>
    <p:sldId id="927" r:id="rId80"/>
    <p:sldId id="924" r:id="rId81"/>
    <p:sldId id="929" r:id="rId82"/>
    <p:sldId id="928" r:id="rId83"/>
    <p:sldId id="930" r:id="rId84"/>
    <p:sldId id="931" r:id="rId85"/>
    <p:sldId id="932" r:id="rId86"/>
    <p:sldId id="933" r:id="rId87"/>
    <p:sldId id="934" r:id="rId88"/>
    <p:sldId id="935" r:id="rId89"/>
  </p:sldIdLst>
  <p:sldSz cx="12192000" cy="6858000"/>
  <p:notesSz cx="6858000" cy="9144000"/>
  <p:custDataLst>
    <p:tags r:id="rId9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ags" Target="tags/tag277.xml"/><Relationship Id="rId92" Type="http://schemas.openxmlformats.org/officeDocument/2006/relationships/tableStyles" Target="tableStyles.xml"/><Relationship Id="rId91" Type="http://schemas.openxmlformats.org/officeDocument/2006/relationships/viewProps" Target="viewProps.xml"/><Relationship Id="rId90" Type="http://schemas.openxmlformats.org/officeDocument/2006/relationships/presProps" Target="presProps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4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4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1" Type="http://schemas.openxmlformats.org/officeDocument/2006/relationships/notesSlide" Target="../notesSlides/notesSlide17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48.xml"/><Relationship Id="rId29" Type="http://schemas.openxmlformats.org/officeDocument/2006/relationships/tags" Target="../tags/tag73.xml"/><Relationship Id="rId28" Type="http://schemas.openxmlformats.org/officeDocument/2006/relationships/tags" Target="../tags/tag72.xml"/><Relationship Id="rId27" Type="http://schemas.openxmlformats.org/officeDocument/2006/relationships/tags" Target="../tags/tag71.xml"/><Relationship Id="rId26" Type="http://schemas.openxmlformats.org/officeDocument/2006/relationships/tags" Target="../tags/tag70.xml"/><Relationship Id="rId25" Type="http://schemas.openxmlformats.org/officeDocument/2006/relationships/tags" Target="../tags/tag69.xml"/><Relationship Id="rId24" Type="http://schemas.openxmlformats.org/officeDocument/2006/relationships/tags" Target="../tags/tag68.xml"/><Relationship Id="rId23" Type="http://schemas.openxmlformats.org/officeDocument/2006/relationships/tags" Target="../tags/tag67.xml"/><Relationship Id="rId22" Type="http://schemas.openxmlformats.org/officeDocument/2006/relationships/tags" Target="../tags/tag66.xml"/><Relationship Id="rId21" Type="http://schemas.openxmlformats.org/officeDocument/2006/relationships/tags" Target="../tags/tag65.xml"/><Relationship Id="rId20" Type="http://schemas.openxmlformats.org/officeDocument/2006/relationships/tags" Target="../tags/tag64.xml"/><Relationship Id="rId2" Type="http://schemas.openxmlformats.org/officeDocument/2006/relationships/tags" Target="../tags/tag47.xml"/><Relationship Id="rId19" Type="http://schemas.openxmlformats.org/officeDocument/2006/relationships/tags" Target="../tags/tag63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" Target="slide1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tags" Target="../tags/tag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1" Type="http://schemas.openxmlformats.org/officeDocument/2006/relationships/notesSlide" Target="../notesSlides/notesSlide1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9" Type="http://schemas.openxmlformats.org/officeDocument/2006/relationships/tags" Target="../tags/tag30.xml"/><Relationship Id="rId28" Type="http://schemas.openxmlformats.org/officeDocument/2006/relationships/tags" Target="../tags/tag29.xml"/><Relationship Id="rId27" Type="http://schemas.openxmlformats.org/officeDocument/2006/relationships/tags" Target="../tags/tag28.xml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4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slide" Target="slide1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1" Type="http://schemas.openxmlformats.org/officeDocument/2006/relationships/notesSlide" Target="../notesSlides/notesSlide36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94.xml"/><Relationship Id="rId29" Type="http://schemas.openxmlformats.org/officeDocument/2006/relationships/tags" Target="../tags/tag119.xml"/><Relationship Id="rId28" Type="http://schemas.openxmlformats.org/officeDocument/2006/relationships/tags" Target="../tags/tag118.xml"/><Relationship Id="rId27" Type="http://schemas.openxmlformats.org/officeDocument/2006/relationships/tags" Target="../tags/tag117.xml"/><Relationship Id="rId26" Type="http://schemas.openxmlformats.org/officeDocument/2006/relationships/tags" Target="../tags/tag116.xml"/><Relationship Id="rId25" Type="http://schemas.openxmlformats.org/officeDocument/2006/relationships/tags" Target="../tags/tag115.xml"/><Relationship Id="rId24" Type="http://schemas.openxmlformats.org/officeDocument/2006/relationships/tags" Target="../tags/tag114.xml"/><Relationship Id="rId23" Type="http://schemas.openxmlformats.org/officeDocument/2006/relationships/tags" Target="../tags/tag113.xml"/><Relationship Id="rId22" Type="http://schemas.openxmlformats.org/officeDocument/2006/relationships/tags" Target="../tags/tag112.xml"/><Relationship Id="rId21" Type="http://schemas.openxmlformats.org/officeDocument/2006/relationships/tags" Target="../tags/tag111.xml"/><Relationship Id="rId20" Type="http://schemas.openxmlformats.org/officeDocument/2006/relationships/tags" Target="../tags/tag110.xml"/><Relationship Id="rId2" Type="http://schemas.openxmlformats.org/officeDocument/2006/relationships/tags" Target="../tags/tag93.xml"/><Relationship Id="rId19" Type="http://schemas.openxmlformats.org/officeDocument/2006/relationships/tags" Target="../tags/tag109.xml"/><Relationship Id="rId18" Type="http://schemas.openxmlformats.org/officeDocument/2006/relationships/tags" Target="../tags/tag108.xml"/><Relationship Id="rId17" Type="http://schemas.openxmlformats.org/officeDocument/2006/relationships/tags" Target="../tags/tag107.xml"/><Relationship Id="rId16" Type="http://schemas.openxmlformats.org/officeDocument/2006/relationships/tags" Target="../tags/tag106.xml"/><Relationship Id="rId15" Type="http://schemas.openxmlformats.org/officeDocument/2006/relationships/tags" Target="../tags/tag105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slide" Target="slide1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tags" Target="../tags/tag9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tags" Target="../tags/tag1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1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tags" Target="../tags/tag12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1" Type="http://schemas.openxmlformats.org/officeDocument/2006/relationships/notesSlide" Target="../notesSlides/notesSlide47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132.xml"/><Relationship Id="rId29" Type="http://schemas.openxmlformats.org/officeDocument/2006/relationships/tags" Target="../tags/tag157.xml"/><Relationship Id="rId28" Type="http://schemas.openxmlformats.org/officeDocument/2006/relationships/tags" Target="../tags/tag156.xml"/><Relationship Id="rId27" Type="http://schemas.openxmlformats.org/officeDocument/2006/relationships/tags" Target="../tags/tag155.xml"/><Relationship Id="rId26" Type="http://schemas.openxmlformats.org/officeDocument/2006/relationships/tags" Target="../tags/tag154.xml"/><Relationship Id="rId25" Type="http://schemas.openxmlformats.org/officeDocument/2006/relationships/tags" Target="../tags/tag153.xml"/><Relationship Id="rId24" Type="http://schemas.openxmlformats.org/officeDocument/2006/relationships/tags" Target="../tags/tag152.xml"/><Relationship Id="rId23" Type="http://schemas.openxmlformats.org/officeDocument/2006/relationships/tags" Target="../tags/tag151.xml"/><Relationship Id="rId22" Type="http://schemas.openxmlformats.org/officeDocument/2006/relationships/tags" Target="../tags/tag150.xml"/><Relationship Id="rId21" Type="http://schemas.openxmlformats.org/officeDocument/2006/relationships/tags" Target="../tags/tag149.xml"/><Relationship Id="rId20" Type="http://schemas.openxmlformats.org/officeDocument/2006/relationships/tags" Target="../tags/tag148.xml"/><Relationship Id="rId2" Type="http://schemas.openxmlformats.org/officeDocument/2006/relationships/tags" Target="../tags/tag131.xml"/><Relationship Id="rId19" Type="http://schemas.openxmlformats.org/officeDocument/2006/relationships/tags" Target="../tags/tag147.xml"/><Relationship Id="rId18" Type="http://schemas.openxmlformats.org/officeDocument/2006/relationships/tags" Target="../tags/tag146.xml"/><Relationship Id="rId17" Type="http://schemas.openxmlformats.org/officeDocument/2006/relationships/tags" Target="../tags/tag145.xml"/><Relationship Id="rId16" Type="http://schemas.openxmlformats.org/officeDocument/2006/relationships/tags" Target="../tags/tag144.xml"/><Relationship Id="rId15" Type="http://schemas.openxmlformats.org/officeDocument/2006/relationships/tags" Target="../tags/tag143.xml"/><Relationship Id="rId14" Type="http://schemas.openxmlformats.org/officeDocument/2006/relationships/tags" Target="../tags/tag142.xml"/><Relationship Id="rId13" Type="http://schemas.openxmlformats.org/officeDocument/2006/relationships/tags" Target="../tags/tag141.xml"/><Relationship Id="rId12" Type="http://schemas.openxmlformats.org/officeDocument/2006/relationships/slide" Target="slide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tags" Target="../tags/tag13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3.xml"/></Relationships>
</file>

<file path=ppt/slides/_rels/slide5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tags" Target="../tags/tag164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tags" Target="../tags/tag16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6.xml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1" Type="http://schemas.openxmlformats.org/officeDocument/2006/relationships/notesSlide" Target="../notesSlides/notesSlide57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169.xml"/><Relationship Id="rId29" Type="http://schemas.openxmlformats.org/officeDocument/2006/relationships/tags" Target="../tags/tag194.xml"/><Relationship Id="rId28" Type="http://schemas.openxmlformats.org/officeDocument/2006/relationships/tags" Target="../tags/tag193.xml"/><Relationship Id="rId27" Type="http://schemas.openxmlformats.org/officeDocument/2006/relationships/tags" Target="../tags/tag192.xml"/><Relationship Id="rId26" Type="http://schemas.openxmlformats.org/officeDocument/2006/relationships/tags" Target="../tags/tag191.xml"/><Relationship Id="rId25" Type="http://schemas.openxmlformats.org/officeDocument/2006/relationships/tags" Target="../tags/tag190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tags" Target="../tags/tag168.xml"/><Relationship Id="rId19" Type="http://schemas.openxmlformats.org/officeDocument/2006/relationships/tags" Target="../tags/tag184.xml"/><Relationship Id="rId18" Type="http://schemas.openxmlformats.org/officeDocument/2006/relationships/tags" Target="../tags/tag183.xml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slide" Target="slide1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tags" Target="../tags/tag167.xml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tags" Target="../tags/tag19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3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6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33.png"/><Relationship Id="rId1" Type="http://schemas.openxmlformats.org/officeDocument/2006/relationships/tags" Target="../tags/tag19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9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tags" Target="../tags/tag20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4.xml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tags" Target="../tags/tag212.xml"/><Relationship Id="rId7" Type="http://schemas.openxmlformats.org/officeDocument/2006/relationships/tags" Target="../tags/tag211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1" Type="http://schemas.openxmlformats.org/officeDocument/2006/relationships/notesSlide" Target="../notesSlides/notesSlide68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207.xml"/><Relationship Id="rId29" Type="http://schemas.openxmlformats.org/officeDocument/2006/relationships/tags" Target="../tags/tag232.xml"/><Relationship Id="rId28" Type="http://schemas.openxmlformats.org/officeDocument/2006/relationships/tags" Target="../tags/tag231.xml"/><Relationship Id="rId27" Type="http://schemas.openxmlformats.org/officeDocument/2006/relationships/tags" Target="../tags/tag230.xml"/><Relationship Id="rId26" Type="http://schemas.openxmlformats.org/officeDocument/2006/relationships/tags" Target="../tags/tag229.xml"/><Relationship Id="rId25" Type="http://schemas.openxmlformats.org/officeDocument/2006/relationships/tags" Target="../tags/tag228.xml"/><Relationship Id="rId24" Type="http://schemas.openxmlformats.org/officeDocument/2006/relationships/tags" Target="../tags/tag227.xml"/><Relationship Id="rId23" Type="http://schemas.openxmlformats.org/officeDocument/2006/relationships/tags" Target="../tags/tag226.xml"/><Relationship Id="rId22" Type="http://schemas.openxmlformats.org/officeDocument/2006/relationships/tags" Target="../tags/tag225.xml"/><Relationship Id="rId21" Type="http://schemas.openxmlformats.org/officeDocument/2006/relationships/tags" Target="../tags/tag224.xml"/><Relationship Id="rId20" Type="http://schemas.openxmlformats.org/officeDocument/2006/relationships/tags" Target="../tags/tag223.xml"/><Relationship Id="rId2" Type="http://schemas.openxmlformats.org/officeDocument/2006/relationships/tags" Target="../tags/tag206.xml"/><Relationship Id="rId19" Type="http://schemas.openxmlformats.org/officeDocument/2006/relationships/tags" Target="../tags/tag222.xml"/><Relationship Id="rId18" Type="http://schemas.openxmlformats.org/officeDocument/2006/relationships/tags" Target="../tags/tag221.xml"/><Relationship Id="rId17" Type="http://schemas.openxmlformats.org/officeDocument/2006/relationships/tags" Target="../tags/tag220.xml"/><Relationship Id="rId16" Type="http://schemas.openxmlformats.org/officeDocument/2006/relationships/tags" Target="../tags/tag219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slide" Target="slide1.xml"/><Relationship Id="rId11" Type="http://schemas.openxmlformats.org/officeDocument/2006/relationships/tags" Target="../tags/tag215.xml"/><Relationship Id="rId10" Type="http://schemas.openxmlformats.org/officeDocument/2006/relationships/tags" Target="../tags/tag214.xml"/><Relationship Id="rId1" Type="http://schemas.openxmlformats.org/officeDocument/2006/relationships/tags" Target="../tags/tag20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4.xml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tags" Target="../tags/tag23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9.xml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tags" Target="../tags/tag248.xml"/><Relationship Id="rId8" Type="http://schemas.openxmlformats.org/officeDocument/2006/relationships/tags" Target="../tags/tag247.xml"/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1" Type="http://schemas.openxmlformats.org/officeDocument/2006/relationships/notesSlide" Target="../notesSlides/notesSlide76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242.xml"/><Relationship Id="rId29" Type="http://schemas.openxmlformats.org/officeDocument/2006/relationships/tags" Target="../tags/tag267.xml"/><Relationship Id="rId28" Type="http://schemas.openxmlformats.org/officeDocument/2006/relationships/tags" Target="../tags/tag266.xml"/><Relationship Id="rId27" Type="http://schemas.openxmlformats.org/officeDocument/2006/relationships/tags" Target="../tags/tag265.xml"/><Relationship Id="rId26" Type="http://schemas.openxmlformats.org/officeDocument/2006/relationships/tags" Target="../tags/tag264.xml"/><Relationship Id="rId25" Type="http://schemas.openxmlformats.org/officeDocument/2006/relationships/tags" Target="../tags/tag263.xml"/><Relationship Id="rId24" Type="http://schemas.openxmlformats.org/officeDocument/2006/relationships/tags" Target="../tags/tag262.xml"/><Relationship Id="rId23" Type="http://schemas.openxmlformats.org/officeDocument/2006/relationships/tags" Target="../tags/tag261.xml"/><Relationship Id="rId22" Type="http://schemas.openxmlformats.org/officeDocument/2006/relationships/tags" Target="../tags/tag260.xml"/><Relationship Id="rId21" Type="http://schemas.openxmlformats.org/officeDocument/2006/relationships/tags" Target="../tags/tag259.xml"/><Relationship Id="rId20" Type="http://schemas.openxmlformats.org/officeDocument/2006/relationships/tags" Target="../tags/tag258.xml"/><Relationship Id="rId2" Type="http://schemas.openxmlformats.org/officeDocument/2006/relationships/tags" Target="../tags/tag241.xml"/><Relationship Id="rId19" Type="http://schemas.openxmlformats.org/officeDocument/2006/relationships/tags" Target="../tags/tag257.xml"/><Relationship Id="rId18" Type="http://schemas.openxmlformats.org/officeDocument/2006/relationships/tags" Target="../tags/tag256.xml"/><Relationship Id="rId17" Type="http://schemas.openxmlformats.org/officeDocument/2006/relationships/tags" Target="../tags/tag255.xml"/><Relationship Id="rId16" Type="http://schemas.openxmlformats.org/officeDocument/2006/relationships/tags" Target="../tags/tag254.xml"/><Relationship Id="rId15" Type="http://schemas.openxmlformats.org/officeDocument/2006/relationships/tags" Target="../tags/tag253.xml"/><Relationship Id="rId14" Type="http://schemas.openxmlformats.org/officeDocument/2006/relationships/tags" Target="../tags/tag252.xml"/><Relationship Id="rId13" Type="http://schemas.openxmlformats.org/officeDocument/2006/relationships/tags" Target="../tags/tag251.xml"/><Relationship Id="rId12" Type="http://schemas.openxmlformats.org/officeDocument/2006/relationships/slide" Target="slide1.xml"/><Relationship Id="rId11" Type="http://schemas.openxmlformats.org/officeDocument/2006/relationships/tags" Target="../tags/tag250.xml"/><Relationship Id="rId10" Type="http://schemas.openxmlformats.org/officeDocument/2006/relationships/tags" Target="../tags/tag249.xml"/><Relationship Id="rId1" Type="http://schemas.openxmlformats.org/officeDocument/2006/relationships/tags" Target="../tags/tag24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1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1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6.wmf"/><Relationship Id="rId2" Type="http://schemas.openxmlformats.org/officeDocument/2006/relationships/oleObject" Target="../embeddings/oleObject1.bin"/><Relationship Id="rId1" Type="http://schemas.openxmlformats.org/officeDocument/2006/relationships/tags" Target="../tags/tag272.xml"/></Relationships>
</file>

<file path=ppt/slides/_rels/slide8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2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8.wmf"/><Relationship Id="rId2" Type="http://schemas.openxmlformats.org/officeDocument/2006/relationships/oleObject" Target="../embeddings/oleObject3.bin"/><Relationship Id="rId1" Type="http://schemas.openxmlformats.org/officeDocument/2006/relationships/tags" Target="../tags/tag273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3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39.wmf"/><Relationship Id="rId2" Type="http://schemas.openxmlformats.org/officeDocument/2006/relationships/oleObject" Target="../embeddings/oleObject4.bin"/><Relationship Id="rId1" Type="http://schemas.openxmlformats.org/officeDocument/2006/relationships/tags" Target="../tags/tag274.xml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4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1.wmf"/><Relationship Id="rId2" Type="http://schemas.openxmlformats.org/officeDocument/2006/relationships/oleObject" Target="../embeddings/oleObject6.bin"/><Relationship Id="rId1" Type="http://schemas.openxmlformats.org/officeDocument/2006/relationships/tags" Target="../tags/tag27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515" y="858423"/>
            <a:ext cx="121920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离散数学</a:t>
            </a:r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格</a:t>
            </a: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Discrete Mathematics</a:t>
            </a: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07995" y="2886075"/>
            <a:ext cx="7318375" cy="17856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主讲教师：王君义</a:t>
            </a:r>
            <a:endParaRPr lang="zh-CN" altLang="en-US" sz="3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联系方式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：junyiwang@sdu.edu.cn</a:t>
            </a:r>
            <a:endParaRPr lang="en-US" altLang="zh-CN" sz="3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en-US" altLang="zh-CN" sz="3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320" y="5330190"/>
            <a:ext cx="4784725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格——偏序集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定理１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设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是一个格，并运算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与交运算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满足如下性质：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 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　  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   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（幂等律）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 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（交换律）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（结合律）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 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                       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（吸收律）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格——偏序集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 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　  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   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（幂等律）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证明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 由于</a:t>
            </a:r>
            <a:r>
              <a:rPr lang="en-US" altLang="zh-CN" sz="2800" i="1" err="1">
                <a:sym typeface="+mn-ea"/>
              </a:rPr>
              <a:t>a</a:t>
            </a:r>
            <a:r>
              <a:rPr lang="en-US" altLang="zh-CN" sz="2800" err="1">
                <a:sym typeface="+mn-ea"/>
              </a:rPr>
              <a:t>≤</a:t>
            </a:r>
            <a:r>
              <a:rPr lang="en-US" altLang="zh-CN" sz="2800" i="1" err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，故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是｛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｝＝｛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｝的下界，又设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是｛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｝的任一下界，则</a:t>
            </a:r>
            <a:r>
              <a:rPr lang="en-US" altLang="zh-CN" sz="2800" i="1" err="1">
                <a:sym typeface="+mn-ea"/>
              </a:rPr>
              <a:t>c</a:t>
            </a:r>
            <a:r>
              <a:rPr lang="en-US" altLang="zh-CN" sz="2800" err="1">
                <a:sym typeface="+mn-ea"/>
              </a:rPr>
              <a:t>≤</a:t>
            </a:r>
            <a:r>
              <a:rPr lang="en-US" altLang="zh-CN" sz="2800" i="1" err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，故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是｛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｝的最大下界，即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a </a:t>
            </a:r>
            <a:r>
              <a:rPr lang="zh-CN" altLang="en-US" sz="2800" dirty="0">
                <a:sym typeface="+mn-ea"/>
              </a:rPr>
              <a:t>＝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，同理可证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a </a:t>
            </a:r>
            <a:r>
              <a:rPr lang="zh-CN" altLang="en-US" sz="2800" dirty="0">
                <a:sym typeface="+mn-ea"/>
              </a:rPr>
              <a:t>＝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，即</a:t>
            </a:r>
            <a:r>
              <a:rPr lang="en-US" altLang="zh-CN" sz="2800" i="1">
                <a:sym typeface="+mn-ea"/>
              </a:rPr>
              <a:t>L</a:t>
            </a:r>
            <a:r>
              <a:rPr lang="en-US" altLang="zh-CN" sz="2800" baseline="-25000">
                <a:sym typeface="+mn-ea"/>
              </a:rPr>
              <a:t>1</a:t>
            </a:r>
            <a:r>
              <a:rPr lang="zh-CN" altLang="en-US" sz="2800" dirty="0">
                <a:sym typeface="+mn-ea"/>
              </a:rPr>
              <a:t>成立．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格——偏序集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 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（交换律）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证明</a:t>
            </a:r>
            <a:endParaRPr lang="zh-CN" altLang="en-US" sz="2800" dirty="0"/>
          </a:p>
          <a:p>
            <a:pPr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 由于｛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｝＝｛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｝，故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 </a:t>
            </a:r>
            <a:r>
              <a:rPr lang="zh-CN" altLang="en-US" sz="2800" dirty="0">
                <a:sym typeface="+mn-ea"/>
              </a:rPr>
              <a:t>＝ 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，同理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 </a:t>
            </a:r>
            <a:r>
              <a:rPr lang="zh-CN" altLang="en-US" sz="2800" dirty="0">
                <a:sym typeface="+mn-ea"/>
              </a:rPr>
              <a:t>＝ 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．即</a:t>
            </a:r>
            <a:r>
              <a:rPr lang="en-US" altLang="zh-CN" sz="2800" i="1">
                <a:sym typeface="+mn-ea"/>
              </a:rPr>
              <a:t>L</a:t>
            </a:r>
            <a:r>
              <a:rPr lang="en-US" altLang="zh-CN" sz="2800" baseline="-25000">
                <a:sym typeface="+mn-ea"/>
              </a:rPr>
              <a:t>2</a:t>
            </a:r>
            <a:r>
              <a:rPr lang="zh-CN" altLang="en-US" sz="2800" dirty="0">
                <a:sym typeface="+mn-ea"/>
              </a:rPr>
              <a:t>成立．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格——偏序集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00430"/>
            <a:ext cx="11656695" cy="5589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（结合律）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zh-CN" sz="2800">
                <a:sym typeface="+mn-ea"/>
              </a:rPr>
              <a:t>(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+mn-ea"/>
              </a:rPr>
              <a:t>) * </a:t>
            </a:r>
            <a:r>
              <a:rPr lang="en-US" altLang="zh-CN" sz="2800" i="1">
                <a:sym typeface="+mn-ea"/>
              </a:rPr>
              <a:t>c </a:t>
            </a:r>
            <a:r>
              <a:rPr lang="en-US" altLang="zh-CN" sz="2800">
                <a:sym typeface="+mn-ea"/>
              </a:rPr>
              <a:t>≤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+mn-ea"/>
              </a:rPr>
              <a:t>≤ </a:t>
            </a:r>
            <a:r>
              <a:rPr lang="en-US" altLang="zh-CN" sz="2800" i="1">
                <a:sym typeface="+mn-ea"/>
              </a:rPr>
              <a:t>a</a:t>
            </a:r>
            <a:endParaRPr lang="en-US" altLang="zh-CN" sz="280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>
                <a:sym typeface="+mn-ea"/>
              </a:rPr>
              <a:t>    (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+mn-ea"/>
              </a:rPr>
              <a:t>) * </a:t>
            </a:r>
            <a:r>
              <a:rPr lang="en-US" altLang="zh-CN" sz="2800" i="1">
                <a:sym typeface="+mn-ea"/>
              </a:rPr>
              <a:t>c </a:t>
            </a:r>
            <a:r>
              <a:rPr lang="en-US" altLang="zh-CN" sz="2800">
                <a:sym typeface="+mn-ea"/>
              </a:rPr>
              <a:t>≤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+mn-ea"/>
              </a:rPr>
              <a:t>≤ </a:t>
            </a:r>
            <a:r>
              <a:rPr lang="en-US" altLang="zh-CN" sz="2800" i="1">
                <a:sym typeface="+mn-ea"/>
              </a:rPr>
              <a:t>b</a:t>
            </a:r>
            <a:endParaRPr lang="en-US" altLang="zh-CN" sz="280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>
                <a:sym typeface="+mn-ea"/>
              </a:rPr>
              <a:t>    (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+mn-ea"/>
              </a:rPr>
              <a:t>) * </a:t>
            </a:r>
            <a:r>
              <a:rPr lang="en-US" altLang="zh-CN" sz="2800" i="1">
                <a:sym typeface="+mn-ea"/>
              </a:rPr>
              <a:t>c </a:t>
            </a:r>
            <a:r>
              <a:rPr lang="en-US" altLang="zh-CN" sz="2800">
                <a:sym typeface="+mn-ea"/>
              </a:rPr>
              <a:t>≤ </a:t>
            </a:r>
            <a:r>
              <a:rPr lang="en-US" altLang="zh-CN" sz="2800" i="1">
                <a:sym typeface="+mn-ea"/>
              </a:rPr>
              <a:t>c</a:t>
            </a:r>
            <a:endParaRPr lang="en-US" altLang="zh-CN" sz="280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    </a:t>
            </a:r>
            <a:r>
              <a:rPr lang="zh-CN" altLang="en-US" sz="2800" dirty="0">
                <a:sym typeface="+mn-ea"/>
              </a:rPr>
              <a:t>因此，</a:t>
            </a:r>
            <a:r>
              <a:rPr lang="en-US" altLang="zh-CN" sz="2800">
                <a:sym typeface="+mn-ea"/>
              </a:rPr>
              <a:t>(</a:t>
            </a:r>
            <a:r>
              <a:rPr lang="en-US" altLang="zh-CN" sz="2800" i="1">
                <a:sym typeface="+mn-ea"/>
              </a:rPr>
              <a:t>a</a:t>
            </a:r>
            <a:r>
              <a:rPr lang="en-US" altLang="zh-CN" sz="2800">
                <a:sym typeface="+mn-ea"/>
              </a:rPr>
              <a:t>*</a:t>
            </a:r>
            <a:r>
              <a:rPr lang="en-US" altLang="zh-CN" sz="2800" i="1">
                <a:sym typeface="+mn-ea"/>
              </a:rPr>
              <a:t>b</a:t>
            </a:r>
            <a:r>
              <a:rPr lang="en-US" altLang="zh-CN" sz="2800">
                <a:sym typeface="+mn-ea"/>
              </a:rPr>
              <a:t>)</a:t>
            </a:r>
            <a:r>
              <a:rPr lang="en-US" altLang="zh-CN" sz="2800" i="1">
                <a:sym typeface="+mn-ea"/>
              </a:rPr>
              <a:t> </a:t>
            </a:r>
            <a:r>
              <a:rPr lang="en-US" altLang="zh-CN" sz="2800">
                <a:sym typeface="+mn-ea"/>
              </a:rPr>
              <a:t>*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是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的下界，从而小于等于其最大下界，即</a:t>
            </a:r>
            <a:endParaRPr lang="zh-CN" altLang="en-US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>
                <a:sym typeface="+mn-ea"/>
              </a:rPr>
              <a:t>    (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+mn-ea"/>
              </a:rPr>
              <a:t>) * </a:t>
            </a:r>
            <a:r>
              <a:rPr lang="en-US" altLang="zh-CN" sz="2800" i="1">
                <a:sym typeface="+mn-ea"/>
              </a:rPr>
              <a:t>c </a:t>
            </a:r>
            <a:r>
              <a:rPr lang="en-US" altLang="zh-CN" sz="2800">
                <a:sym typeface="+mn-ea"/>
              </a:rPr>
              <a:t>≤ 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c</a:t>
            </a:r>
            <a:r>
              <a:rPr lang="en-US" altLang="zh-CN" sz="2800">
                <a:sym typeface="+mn-ea"/>
              </a:rPr>
              <a:t> </a:t>
            </a:r>
            <a:endParaRPr lang="en-US" altLang="zh-CN" sz="280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     </a:t>
            </a:r>
            <a:r>
              <a:rPr lang="zh-CN" altLang="en-US" sz="2800" dirty="0">
                <a:sym typeface="+mn-ea"/>
              </a:rPr>
              <a:t>因此又知 </a:t>
            </a:r>
            <a:r>
              <a:rPr lang="en-US" altLang="zh-CN" sz="2800">
                <a:sym typeface="+mn-ea"/>
              </a:rPr>
              <a:t>(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+mn-ea"/>
              </a:rPr>
              <a:t>) * </a:t>
            </a:r>
            <a:r>
              <a:rPr lang="en-US" altLang="zh-CN" sz="2800" i="1">
                <a:sym typeface="+mn-ea"/>
              </a:rPr>
              <a:t>c </a:t>
            </a:r>
            <a:r>
              <a:rPr lang="zh-CN" altLang="en-US" sz="2800" dirty="0">
                <a:sym typeface="+mn-ea"/>
              </a:rPr>
              <a:t>是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c </a:t>
            </a:r>
            <a:r>
              <a:rPr lang="zh-CN" altLang="en-US" sz="2800" dirty="0">
                <a:sym typeface="+mn-ea"/>
              </a:rPr>
              <a:t>的下界，从而</a:t>
            </a:r>
            <a:endParaRPr lang="zh-CN" altLang="en-US" sz="28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dirty="0">
                <a:sym typeface="+mn-ea"/>
              </a:rPr>
              <a:t>              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( 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a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* 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b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) * 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c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≤ 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a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* ( 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b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* 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c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) </a:t>
            </a:r>
            <a:endParaRPr lang="en-US" altLang="zh-CN" sz="280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     </a:t>
            </a:r>
            <a:r>
              <a:rPr lang="zh-CN" altLang="en-US" sz="2800" dirty="0">
                <a:sym typeface="+mn-ea"/>
              </a:rPr>
              <a:t>同理              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a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* ( 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b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* 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c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) ≤ ( 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a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* 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b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) * 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c</a:t>
            </a:r>
            <a:endParaRPr lang="en-US" altLang="zh-CN" sz="280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    </a:t>
            </a:r>
            <a:r>
              <a:rPr lang="zh-CN" altLang="en-US" sz="2800" dirty="0">
                <a:sym typeface="+mn-ea"/>
              </a:rPr>
              <a:t>所以              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( 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c </a:t>
            </a:r>
            <a:r>
              <a:rPr lang="en-US" altLang="zh-CN" sz="2800">
                <a:sym typeface="+mn-ea"/>
              </a:rPr>
              <a:t>) </a:t>
            </a:r>
            <a:r>
              <a:rPr lang="zh-CN" altLang="en-US" sz="2800" dirty="0">
                <a:sym typeface="+mn-ea"/>
              </a:rPr>
              <a:t>＝ </a:t>
            </a:r>
            <a:r>
              <a:rPr lang="en-US" altLang="zh-CN" sz="2800">
                <a:sym typeface="+mn-ea"/>
              </a:rPr>
              <a:t>(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+mn-ea"/>
              </a:rPr>
              <a:t>) * </a:t>
            </a:r>
            <a:r>
              <a:rPr lang="en-US" altLang="zh-CN" sz="2800" i="1">
                <a:sym typeface="+mn-ea"/>
              </a:rPr>
              <a:t>c</a:t>
            </a:r>
            <a:endParaRPr lang="en-US" altLang="zh-CN" sz="2800" i="1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格——偏序集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 b="1" i="1">
                <a:solidFill>
                  <a:srgbClr val="FF0000"/>
                </a:solidFill>
                <a:sym typeface="+mn-ea"/>
              </a:rPr>
              <a:t>L</a:t>
            </a:r>
            <a:r>
              <a:rPr lang="en-US" altLang="zh-CN" sz="2800" b="1" baseline="-2500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a</a:t>
            </a:r>
            <a:r>
              <a:rPr lang="en-US" altLang="zh-CN" sz="2800">
                <a:sym typeface="+mn-ea"/>
              </a:rPr>
              <a:t>*</a:t>
            </a:r>
            <a:r>
              <a:rPr lang="zh-CN" altLang="en-GB" sz="2800" dirty="0">
                <a:sym typeface="+mn-ea"/>
              </a:rPr>
              <a:t>（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）＝ </a:t>
            </a:r>
            <a:r>
              <a:rPr lang="en-US" altLang="zh-CN" sz="2800" i="1">
                <a:sym typeface="+mn-ea"/>
              </a:rPr>
              <a:t>a</a:t>
            </a:r>
            <a:endParaRPr lang="en-US" altLang="zh-CN" sz="2800" i="1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由于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是｛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 err="1">
                <a:sym typeface="+mn-ea"/>
              </a:rPr>
              <a:t>a</a:t>
            </a:r>
            <a:r>
              <a:rPr lang="en-US" altLang="zh-CN" sz="2800" err="1">
                <a:sym typeface="Symbol" panose="05050102010706020507" pitchFamily="18" charset="2"/>
              </a:rPr>
              <a:t></a:t>
            </a:r>
            <a:r>
              <a:rPr lang="en-US" altLang="zh-CN" sz="2800" i="1" err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｝的下界，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故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a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≤ 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a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*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2800" i="1" err="1">
                <a:solidFill>
                  <a:srgbClr val="FF0000"/>
                </a:solidFill>
                <a:sym typeface="+mn-ea"/>
              </a:rPr>
              <a:t>a</a:t>
            </a:r>
            <a:r>
              <a:rPr lang="en-US" altLang="zh-CN" sz="2800" err="1">
                <a:solidFill>
                  <a:srgbClr val="FF0000"/>
                </a:solidFill>
                <a:sym typeface="Symbol" panose="05050102010706020507" pitchFamily="18" charset="2"/>
              </a:rPr>
              <a:t></a:t>
            </a:r>
            <a:r>
              <a:rPr lang="en-US" altLang="zh-CN" sz="2800" i="1" err="1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 sz="2800" dirty="0">
                <a:sym typeface="+mn-ea"/>
              </a:rPr>
              <a:t>，再由  </a:t>
            </a:r>
            <a:r>
              <a:rPr lang="en-US" altLang="zh-CN" sz="2800">
                <a:sym typeface="+mn-ea"/>
              </a:rPr>
              <a:t>*  </a:t>
            </a:r>
            <a:r>
              <a:rPr lang="zh-CN" altLang="en-US" sz="2800" dirty="0">
                <a:sym typeface="+mn-ea"/>
              </a:rPr>
              <a:t>的定义，</a:t>
            </a:r>
            <a:br>
              <a:rPr lang="zh-CN" altLang="en-US" sz="2800" dirty="0">
                <a:sym typeface="+mn-ea"/>
              </a:rPr>
            </a:br>
            <a:r>
              <a:rPr lang="en-US" altLang="zh-CN" sz="2800" i="1">
                <a:solidFill>
                  <a:srgbClr val="FF0000"/>
                </a:solidFill>
                <a:sym typeface="+mn-ea"/>
              </a:rPr>
              <a:t>a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*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a </a:t>
            </a:r>
            <a:r>
              <a:rPr lang="en-US" altLang="zh-CN" sz="2800">
                <a:solidFill>
                  <a:srgbClr val="FF0000"/>
                </a:solidFill>
                <a:sym typeface="Symbol" panose="05050102010706020507" pitchFamily="18" charset="2"/>
              </a:rPr>
              <a:t>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≤ 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，从而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</a:t>
            </a: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）＝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格——偏序集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" y="944880"/>
            <a:ext cx="7340600" cy="12490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" y="2823845"/>
            <a:ext cx="7728585" cy="71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615" y="1132840"/>
            <a:ext cx="1731010" cy="2402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70" y="4457065"/>
            <a:ext cx="7567295" cy="7086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4130" y="4062730"/>
            <a:ext cx="2244090" cy="26181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3225" y="20732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错误</a:t>
            </a:r>
            <a:endParaRPr lang="zh-CN" altLang="en-US" sz="28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2415" y="3429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是</a:t>
            </a:r>
            <a:endParaRPr lang="zh-CN" altLang="en-US" sz="28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2415" y="515112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是</a:t>
            </a:r>
            <a:endParaRPr lang="zh-CN" altLang="en-US" sz="2800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928370"/>
            <a:ext cx="11941810" cy="2243455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格——偏序集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59245" y="259524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正确</a:t>
            </a:r>
            <a:endParaRPr lang="zh-CN" altLang="en-US" sz="2800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格——偏序集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3600">
                <a:sym typeface="+mn-ea"/>
              </a:rPr>
              <a:t>习 题 一 3</a:t>
            </a:r>
            <a:r>
              <a:rPr lang="zh-CN" altLang="en-US" sz="3600" dirty="0">
                <a:sym typeface="+mn-ea"/>
              </a:rPr>
              <a:t>，</a:t>
            </a:r>
            <a:r>
              <a:rPr lang="en-US" altLang="zh-CN" sz="3600">
                <a:sym typeface="+mn-ea"/>
              </a:rPr>
              <a:t>4 </a:t>
            </a:r>
            <a:endParaRPr lang="zh-CN" altLang="en-US" sz="3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3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835" y="2380615"/>
            <a:ext cx="3774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第七章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格</a:t>
            </a:r>
            <a:endParaRPr 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4719225" y="547972"/>
            <a:ext cx="5179060" cy="532190"/>
            <a:chOff x="5689600" y="1501170"/>
            <a:chExt cx="5179060" cy="532190"/>
          </a:xfrm>
        </p:grpSpPr>
        <p:sp>
          <p:nvSpPr>
            <p:cNvPr id="32" name="平行四边形 31"/>
            <p:cNvSpPr/>
            <p:nvPr>
              <p:custDataLst>
                <p:tags r:id="rId2"/>
              </p:custDataLst>
            </p:nvPr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>
              <p:custDataLst>
                <p:tags r:id="rId3"/>
              </p:custDataLst>
            </p:nvPr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6572250" y="1501170"/>
              <a:ext cx="42964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格——偏序集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4719225" y="1374802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>
              <p:custDataLst>
                <p:tags r:id="rId6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>
                <p:custDataLst>
                  <p:tags r:id="rId7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格——代数系统 </a:t>
                </a:r>
                <a:endParaRPr lang="zh-CN" altLang="en-US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>
            <a:off x="4719225" y="3062632"/>
            <a:ext cx="5045075" cy="541020"/>
            <a:chOff x="5689600" y="3045430"/>
            <a:chExt cx="5045075" cy="541224"/>
          </a:xfrm>
        </p:grpSpPr>
        <p:sp>
          <p:nvSpPr>
            <p:cNvPr id="34" name="平行四边形 33"/>
            <p:cNvSpPr/>
            <p:nvPr>
              <p:custDataLst>
                <p:tags r:id="rId10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89600" y="3045430"/>
              <a:ext cx="5045075" cy="522167"/>
              <a:chOff x="5143500" y="2273300"/>
              <a:chExt cx="5045075" cy="522167"/>
            </a:xfrm>
          </p:grpSpPr>
          <p:sp>
            <p:nvSpPr>
              <p:cNvPr id="23" name="平行四边形 22"/>
              <p:cNvSpPr/>
              <p:nvPr>
                <p:custDataLst>
                  <p:tags r:id="rId11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hlinkClick r:id="rId12" action="ppaction://hlinksldjump"/>
              </p:cNvPr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026150" y="2273300"/>
                <a:ext cx="4162425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完全格　有界格　补格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14"/>
            </p:custDataLst>
          </p:nvPr>
        </p:nvGrpSpPr>
        <p:grpSpPr>
          <a:xfrm>
            <a:off x="4719225" y="3898292"/>
            <a:ext cx="6129912" cy="541020"/>
            <a:chOff x="5689600" y="3045430"/>
            <a:chExt cx="6129912" cy="541224"/>
          </a:xfrm>
        </p:grpSpPr>
        <p:sp>
          <p:nvSpPr>
            <p:cNvPr id="6" name="平行四边形 5"/>
            <p:cNvSpPr/>
            <p:nvPr>
              <p:custDataLst>
                <p:tags r:id="rId15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8" name="平行四边形 7"/>
              <p:cNvSpPr/>
              <p:nvPr>
                <p:custDataLst>
                  <p:tags r:id="rId16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>
                <a:hlinkClick r:id="rId12" action="ppaction://hlinksldjump"/>
              </p:cNvPr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分配格与模格</a:t>
                </a:r>
                <a:endParaRPr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13" name="组合 12"/>
          <p:cNvGrpSpPr/>
          <p:nvPr>
            <p:custDataLst>
              <p:tags r:id="rId18"/>
            </p:custDataLst>
          </p:nvPr>
        </p:nvGrpSpPr>
        <p:grpSpPr>
          <a:xfrm>
            <a:off x="4719225" y="2218717"/>
            <a:ext cx="4878071" cy="549275"/>
            <a:chOff x="5689600" y="2273300"/>
            <a:chExt cx="4710116" cy="549489"/>
          </a:xfrm>
        </p:grpSpPr>
        <p:sp>
          <p:nvSpPr>
            <p:cNvPr id="14" name="平行四边形 13"/>
            <p:cNvSpPr/>
            <p:nvPr>
              <p:custDataLst>
                <p:tags r:id="rId19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7" name="平行四边形 16"/>
              <p:cNvSpPr/>
              <p:nvPr>
                <p:custDataLst>
                  <p:tags r:id="rId20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子格与格同态 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1" name="组合 20"/>
          <p:cNvGrpSpPr/>
          <p:nvPr>
            <p:custDataLst>
              <p:tags r:id="rId22"/>
            </p:custDataLst>
          </p:nvPr>
        </p:nvGrpSpPr>
        <p:grpSpPr>
          <a:xfrm>
            <a:off x="4719225" y="4733952"/>
            <a:ext cx="6129912" cy="541020"/>
            <a:chOff x="5689600" y="3045430"/>
            <a:chExt cx="6129912" cy="541224"/>
          </a:xfrm>
        </p:grpSpPr>
        <p:sp>
          <p:nvSpPr>
            <p:cNvPr id="24" name="平行四边形 23"/>
            <p:cNvSpPr/>
            <p:nvPr>
              <p:custDataLst>
                <p:tags r:id="rId23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27" name="平行四边形 26"/>
              <p:cNvSpPr/>
              <p:nvPr>
                <p:custDataLst>
                  <p:tags r:id="rId24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06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>
                <a:hlinkClick r:id="rId12" action="ppaction://hlinksldjump"/>
              </p:cNvPr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布尔代数</a:t>
                </a:r>
                <a:endParaRPr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30" name="组合 29"/>
          <p:cNvGrpSpPr/>
          <p:nvPr>
            <p:custDataLst>
              <p:tags r:id="rId26"/>
            </p:custDataLst>
          </p:nvPr>
        </p:nvGrpSpPr>
        <p:grpSpPr>
          <a:xfrm>
            <a:off x="4719225" y="5569612"/>
            <a:ext cx="6129912" cy="541020"/>
            <a:chOff x="5689600" y="3045430"/>
            <a:chExt cx="6129912" cy="541224"/>
          </a:xfrm>
        </p:grpSpPr>
        <p:sp>
          <p:nvSpPr>
            <p:cNvPr id="31" name="平行四边形 30"/>
            <p:cNvSpPr/>
            <p:nvPr>
              <p:custDataLst>
                <p:tags r:id="rId27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36" name="平行四边形 35"/>
              <p:cNvSpPr/>
              <p:nvPr>
                <p:custDataLst>
                  <p:tags r:id="rId28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09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hlinkClick r:id="rId12" action="ppaction://hlinksldjump"/>
              </p:cNvPr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布尔</a:t>
                </a:r>
                <a:r>
                  <a:rPr lang="zh-CN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表达式</a:t>
                </a:r>
                <a:endParaRPr lang="zh-CN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格——代数系统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格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中自然存在两个运算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，从而派生出一个代数系统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与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满足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baseline="-25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１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－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baseline="-25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４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反之，若给定一个代数系统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，其中，运算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与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满足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１－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４，是否一定能找到一个与该代数系统对应的格？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835" y="2380615"/>
            <a:ext cx="3774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第七章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格</a:t>
            </a:r>
            <a:endParaRPr 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4719225" y="547972"/>
            <a:ext cx="5179060" cy="532190"/>
            <a:chOff x="5689600" y="1501170"/>
            <a:chExt cx="5179060" cy="532190"/>
          </a:xfrm>
        </p:grpSpPr>
        <p:sp>
          <p:nvSpPr>
            <p:cNvPr id="32" name="平行四边形 31"/>
            <p:cNvSpPr/>
            <p:nvPr>
              <p:custDataLst>
                <p:tags r:id="rId2"/>
              </p:custDataLst>
            </p:nvPr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>
              <p:custDataLst>
                <p:tags r:id="rId3"/>
              </p:custDataLst>
            </p:nvPr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6572250" y="1501170"/>
              <a:ext cx="42964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格——偏序集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4719225" y="1374802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>
              <p:custDataLst>
                <p:tags r:id="rId6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>
                <p:custDataLst>
                  <p:tags r:id="rId7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格——代数系统 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>
            <a:off x="4719225" y="3062632"/>
            <a:ext cx="5045075" cy="541020"/>
            <a:chOff x="5689600" y="3045430"/>
            <a:chExt cx="5045075" cy="541224"/>
          </a:xfrm>
        </p:grpSpPr>
        <p:sp>
          <p:nvSpPr>
            <p:cNvPr id="34" name="平行四边形 33"/>
            <p:cNvSpPr/>
            <p:nvPr>
              <p:custDataLst>
                <p:tags r:id="rId10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89600" y="3045430"/>
              <a:ext cx="5045075" cy="522167"/>
              <a:chOff x="5143500" y="2273300"/>
              <a:chExt cx="5045075" cy="522167"/>
            </a:xfrm>
          </p:grpSpPr>
          <p:sp>
            <p:nvSpPr>
              <p:cNvPr id="23" name="平行四边形 22"/>
              <p:cNvSpPr/>
              <p:nvPr>
                <p:custDataLst>
                  <p:tags r:id="rId11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hlinkClick r:id="rId12" action="ppaction://hlinksldjump"/>
              </p:cNvPr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026150" y="2273300"/>
                <a:ext cx="4162425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完全格　有界格　补格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14"/>
            </p:custDataLst>
          </p:nvPr>
        </p:nvGrpSpPr>
        <p:grpSpPr>
          <a:xfrm>
            <a:off x="4719225" y="3898292"/>
            <a:ext cx="6129912" cy="541020"/>
            <a:chOff x="5689600" y="3045430"/>
            <a:chExt cx="6129912" cy="541224"/>
          </a:xfrm>
        </p:grpSpPr>
        <p:sp>
          <p:nvSpPr>
            <p:cNvPr id="6" name="平行四边形 5"/>
            <p:cNvSpPr/>
            <p:nvPr>
              <p:custDataLst>
                <p:tags r:id="rId15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8" name="平行四边形 7"/>
              <p:cNvSpPr/>
              <p:nvPr>
                <p:custDataLst>
                  <p:tags r:id="rId16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>
                <a:hlinkClick r:id="rId12" action="ppaction://hlinksldjump"/>
              </p:cNvPr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分配格与模格</a:t>
                </a:r>
                <a:endParaRPr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13" name="组合 12"/>
          <p:cNvGrpSpPr/>
          <p:nvPr>
            <p:custDataLst>
              <p:tags r:id="rId18"/>
            </p:custDataLst>
          </p:nvPr>
        </p:nvGrpSpPr>
        <p:grpSpPr>
          <a:xfrm>
            <a:off x="4719225" y="2218717"/>
            <a:ext cx="4878071" cy="549275"/>
            <a:chOff x="5689600" y="2273300"/>
            <a:chExt cx="4710116" cy="549489"/>
          </a:xfrm>
        </p:grpSpPr>
        <p:sp>
          <p:nvSpPr>
            <p:cNvPr id="14" name="平行四边形 13"/>
            <p:cNvSpPr/>
            <p:nvPr>
              <p:custDataLst>
                <p:tags r:id="rId19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7" name="平行四边形 16"/>
              <p:cNvSpPr/>
              <p:nvPr>
                <p:custDataLst>
                  <p:tags r:id="rId20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子格与格同态 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1" name="组合 20"/>
          <p:cNvGrpSpPr/>
          <p:nvPr>
            <p:custDataLst>
              <p:tags r:id="rId22"/>
            </p:custDataLst>
          </p:nvPr>
        </p:nvGrpSpPr>
        <p:grpSpPr>
          <a:xfrm>
            <a:off x="4719225" y="4733952"/>
            <a:ext cx="6129912" cy="541020"/>
            <a:chOff x="5689600" y="3045430"/>
            <a:chExt cx="6129912" cy="541224"/>
          </a:xfrm>
        </p:grpSpPr>
        <p:sp>
          <p:nvSpPr>
            <p:cNvPr id="24" name="平行四边形 23"/>
            <p:cNvSpPr/>
            <p:nvPr>
              <p:custDataLst>
                <p:tags r:id="rId23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27" name="平行四边形 26"/>
              <p:cNvSpPr/>
              <p:nvPr>
                <p:custDataLst>
                  <p:tags r:id="rId24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06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>
                <a:hlinkClick r:id="rId12" action="ppaction://hlinksldjump"/>
              </p:cNvPr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布尔代数</a:t>
                </a:r>
                <a:endParaRPr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30" name="组合 29"/>
          <p:cNvGrpSpPr/>
          <p:nvPr>
            <p:custDataLst>
              <p:tags r:id="rId26"/>
            </p:custDataLst>
          </p:nvPr>
        </p:nvGrpSpPr>
        <p:grpSpPr>
          <a:xfrm>
            <a:off x="4719225" y="5569612"/>
            <a:ext cx="6129912" cy="541020"/>
            <a:chOff x="5689600" y="3045430"/>
            <a:chExt cx="6129912" cy="541224"/>
          </a:xfrm>
        </p:grpSpPr>
        <p:sp>
          <p:nvSpPr>
            <p:cNvPr id="31" name="平行四边形 30"/>
            <p:cNvSpPr/>
            <p:nvPr>
              <p:custDataLst>
                <p:tags r:id="rId27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36" name="平行四边形 35"/>
              <p:cNvSpPr/>
              <p:nvPr>
                <p:custDataLst>
                  <p:tags r:id="rId28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09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hlinkClick r:id="rId12" action="ppaction://hlinksldjump"/>
              </p:cNvPr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布尔</a:t>
                </a:r>
                <a:r>
                  <a:rPr lang="zh-CN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表达式</a:t>
                </a:r>
                <a:endParaRPr lang="zh-CN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格——代数系统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定理１</a:t>
            </a:r>
            <a:r>
              <a:rPr lang="zh-CN" altLang="en-US" sz="2800" dirty="0">
                <a:sym typeface="+mn-ea"/>
              </a:rPr>
              <a:t>　设</a:t>
            </a:r>
            <a:r>
              <a:rPr lang="zh-CN" altLang="en-US" sz="2800">
                <a:sym typeface="+mn-ea"/>
              </a:rPr>
              <a:t>〈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≤</a:t>
            </a:r>
            <a:r>
              <a:rPr lang="zh-CN" altLang="en-US" sz="2800">
                <a:sym typeface="+mn-ea"/>
              </a:rPr>
              <a:t>〉</a:t>
            </a:r>
            <a:r>
              <a:rPr lang="zh-CN" altLang="en-US" sz="2800" dirty="0">
                <a:sym typeface="+mn-ea"/>
              </a:rPr>
              <a:t>是一个格，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>
                <a:sym typeface="+mn-ea"/>
              </a:rPr>
              <a:t>			则对任意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 err="1">
                <a:sym typeface="+mn-ea"/>
              </a:rPr>
              <a:t>b</a:t>
            </a:r>
            <a:r>
              <a:rPr lang="en-US" altLang="zh-CN" sz="2800" err="1">
                <a:sym typeface="+mn-ea"/>
              </a:rPr>
              <a:t>∈</a:t>
            </a:r>
            <a:r>
              <a:rPr lang="en-US" altLang="zh-CN" sz="2800" i="1" err="1">
                <a:sym typeface="+mn-ea"/>
              </a:rPr>
              <a:t>L</a:t>
            </a:r>
            <a:endParaRPr lang="en-US" altLang="zh-CN" sz="2800" i="1"/>
          </a:p>
          <a:p>
            <a:pPr>
              <a:buNone/>
            </a:pPr>
            <a:r>
              <a:rPr lang="en-US" altLang="zh-CN" sz="2800" i="1">
                <a:sym typeface="+mn-ea"/>
              </a:rPr>
              <a:t>			a</a:t>
            </a:r>
            <a:r>
              <a:rPr lang="en-GB" altLang="zh-CN" sz="2800">
                <a:sym typeface="+mn-ea"/>
              </a:rPr>
              <a:t>≤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Symbol" panose="05050102010706020507" pitchFamily="18" charset="2"/>
              </a:rPr>
              <a:t>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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b</a:t>
            </a:r>
            <a:endParaRPr lang="en-US" altLang="zh-CN" sz="2800" i="1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证明：</a:t>
            </a:r>
            <a:r>
              <a:rPr lang="zh-CN" altLang="en-US" sz="2800" i="1" dirty="0">
                <a:sym typeface="+mn-ea"/>
              </a:rPr>
              <a:t>       </a:t>
            </a:r>
            <a:r>
              <a:rPr lang="en-US" altLang="zh-CN" sz="2800" i="1" err="1">
                <a:sym typeface="+mn-ea"/>
              </a:rPr>
              <a:t>a≤b</a:t>
            </a:r>
            <a:r>
              <a:rPr lang="en-US" altLang="zh-CN" sz="2800" i="1">
                <a:sym typeface="+mn-ea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</a:t>
            </a:r>
            <a:r>
              <a:rPr lang="en-US" altLang="zh-CN" sz="2800" i="1">
                <a:sym typeface="+mn-ea"/>
              </a:rPr>
              <a:t> a * b</a:t>
            </a:r>
            <a:r>
              <a:rPr lang="zh-CN" altLang="en-US" sz="2800" i="1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a</a:t>
            </a:r>
            <a:endParaRPr lang="en-US" altLang="zh-CN" sz="2800" i="1"/>
          </a:p>
          <a:p>
            <a:pPr>
              <a:buNone/>
            </a:pPr>
            <a:r>
              <a:rPr lang="en-US" altLang="zh-CN" sz="2800" i="1" dirty="0">
                <a:sym typeface="+mn-ea"/>
              </a:rPr>
              <a:t>	</a:t>
            </a:r>
            <a:r>
              <a:rPr lang="zh-CN" altLang="en-US" sz="2800" dirty="0">
                <a:sym typeface="+mn-ea"/>
              </a:rPr>
              <a:t>设</a:t>
            </a:r>
            <a:r>
              <a:rPr lang="en-US" altLang="zh-CN" sz="2800" i="1" err="1">
                <a:sym typeface="+mn-ea"/>
              </a:rPr>
              <a:t>a≤b</a:t>
            </a:r>
            <a:r>
              <a:rPr lang="zh-CN" altLang="en-US" sz="2800" i="1" dirty="0">
                <a:sym typeface="+mn-ea"/>
              </a:rPr>
              <a:t>，</a:t>
            </a:r>
            <a:r>
              <a:rPr lang="zh-CN" altLang="en-US" sz="2800" dirty="0">
                <a:sym typeface="+mn-ea"/>
              </a:rPr>
              <a:t>则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是｛</a:t>
            </a:r>
            <a:r>
              <a:rPr lang="en-US" altLang="zh-CN" sz="2800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｝的下界</a:t>
            </a:r>
            <a:r>
              <a:rPr lang="zh-CN" altLang="en-US" sz="2800" i="1" dirty="0">
                <a:sym typeface="+mn-ea"/>
              </a:rPr>
              <a:t>，</a:t>
            </a:r>
            <a:r>
              <a:rPr lang="zh-CN" altLang="en-US" sz="2800" dirty="0">
                <a:sym typeface="+mn-ea"/>
              </a:rPr>
              <a:t>故</a:t>
            </a:r>
            <a:r>
              <a:rPr lang="en-US" altLang="zh-CN" sz="2800" i="1" err="1">
                <a:sym typeface="+mn-ea"/>
              </a:rPr>
              <a:t>a≤a</a:t>
            </a:r>
            <a:r>
              <a:rPr lang="en-US" altLang="zh-CN" sz="2800" i="1">
                <a:sym typeface="+mn-ea"/>
              </a:rPr>
              <a:t> * b</a:t>
            </a:r>
            <a:r>
              <a:rPr lang="zh-CN" altLang="en-US" sz="2800" i="1" dirty="0">
                <a:sym typeface="+mn-ea"/>
              </a:rPr>
              <a:t>，</a:t>
            </a:r>
            <a:r>
              <a:rPr lang="zh-CN" altLang="en-US" sz="2800" dirty="0">
                <a:sym typeface="+mn-ea"/>
              </a:rPr>
              <a:t>又</a:t>
            </a:r>
            <a:r>
              <a:rPr lang="en-US" altLang="zh-CN" sz="2800" i="1">
                <a:sym typeface="+mn-ea"/>
              </a:rPr>
              <a:t>a * </a:t>
            </a:r>
            <a:r>
              <a:rPr lang="en-US" altLang="zh-CN" sz="2800" i="1" err="1">
                <a:sym typeface="+mn-ea"/>
              </a:rPr>
              <a:t>b≤a</a:t>
            </a:r>
            <a:r>
              <a:rPr lang="zh-CN" altLang="en-US" sz="2800" i="1" dirty="0">
                <a:sym typeface="+mn-ea"/>
              </a:rPr>
              <a:t>，</a:t>
            </a:r>
            <a:r>
              <a:rPr lang="zh-CN" altLang="en-US" sz="2800" dirty="0">
                <a:sym typeface="+mn-ea"/>
              </a:rPr>
              <a:t>从而</a:t>
            </a:r>
            <a:r>
              <a:rPr lang="en-US" altLang="zh-CN" sz="2800" i="1">
                <a:sym typeface="+mn-ea"/>
              </a:rPr>
              <a:t>a * b</a:t>
            </a:r>
            <a:r>
              <a:rPr lang="zh-CN" altLang="en-US" sz="2800" i="1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；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i="1" dirty="0">
                <a:sym typeface="+mn-ea"/>
              </a:rPr>
              <a:t>   </a:t>
            </a:r>
            <a:r>
              <a:rPr lang="zh-CN" altLang="en-US" sz="2800" dirty="0">
                <a:sym typeface="+mn-ea"/>
              </a:rPr>
              <a:t>反之，设</a:t>
            </a:r>
            <a:r>
              <a:rPr lang="en-US" altLang="zh-CN" sz="2800" i="1">
                <a:sym typeface="+mn-ea"/>
              </a:rPr>
              <a:t>a * b</a:t>
            </a:r>
            <a:r>
              <a:rPr lang="zh-CN" altLang="en-US" sz="2800" i="1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i="1" dirty="0">
                <a:sym typeface="+mn-ea"/>
              </a:rPr>
              <a:t>，</a:t>
            </a:r>
            <a:r>
              <a:rPr lang="zh-CN" altLang="en-US" sz="2800" dirty="0">
                <a:sym typeface="+mn-ea"/>
              </a:rPr>
              <a:t>则由</a:t>
            </a:r>
            <a:r>
              <a:rPr lang="en-US" altLang="zh-CN" sz="2800" i="1">
                <a:sym typeface="+mn-ea"/>
              </a:rPr>
              <a:t>a * </a:t>
            </a:r>
            <a:r>
              <a:rPr lang="en-US" altLang="zh-CN" sz="2800" i="1" err="1">
                <a:sym typeface="+mn-ea"/>
              </a:rPr>
              <a:t>b≤b</a:t>
            </a:r>
            <a:r>
              <a:rPr lang="zh-CN" altLang="en-US" sz="2800" dirty="0">
                <a:sym typeface="+mn-ea"/>
              </a:rPr>
              <a:t>即知</a:t>
            </a:r>
            <a:r>
              <a:rPr lang="zh-CN" altLang="en-US" sz="2800" i="1" dirty="0">
                <a:sym typeface="+mn-ea"/>
              </a:rPr>
              <a:t> </a:t>
            </a:r>
            <a:r>
              <a:rPr lang="en-US" altLang="zh-CN" sz="2800" i="1" err="1">
                <a:sym typeface="+mn-ea"/>
              </a:rPr>
              <a:t>a≤b</a:t>
            </a:r>
            <a:r>
              <a:rPr lang="zh-CN" altLang="en-US" sz="2800" i="1" dirty="0">
                <a:sym typeface="+mn-ea"/>
              </a:rPr>
              <a:t>．</a:t>
            </a:r>
            <a:endParaRPr lang="zh-CN" altLang="en-US" sz="2800" i="1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同理可证</a:t>
            </a:r>
            <a:r>
              <a:rPr lang="zh-CN" altLang="en-US" sz="2800" i="1" dirty="0">
                <a:sym typeface="+mn-ea"/>
              </a:rPr>
              <a:t>     </a:t>
            </a:r>
            <a:r>
              <a:rPr lang="en-US" altLang="zh-CN" sz="2800" i="1" err="1">
                <a:sym typeface="+mn-ea"/>
              </a:rPr>
              <a:t>a≤b </a:t>
            </a:r>
            <a:r>
              <a:rPr lang="en-US" altLang="zh-CN" sz="2800">
                <a:sym typeface="Symbol" panose="05050102010706020507" pitchFamily="18" charset="2"/>
              </a:rPr>
              <a:t>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 err="1">
                <a:sym typeface="+mn-ea"/>
              </a:rPr>
              <a:t> a</a:t>
            </a:r>
            <a:r>
              <a:rPr lang="en-US" altLang="zh-CN" sz="2800" i="1">
                <a:sym typeface="+mn-ea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 i="1">
                <a:sym typeface="+mn-ea"/>
              </a:rPr>
              <a:t> b</a:t>
            </a:r>
            <a:r>
              <a:rPr lang="zh-CN" altLang="en-US" sz="2800" i="1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b</a:t>
            </a:r>
            <a:r>
              <a:rPr lang="en-US" altLang="zh-CN" sz="2800">
                <a:sym typeface="+mn-ea"/>
              </a:rPr>
              <a:t> 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格——代数系统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如何定义偏序？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偏序 </a:t>
            </a:r>
            <a:r>
              <a:rPr lang="en-US" altLang="zh-CN" sz="2800" dirty="0">
                <a:sym typeface="+mn-ea"/>
              </a:rPr>
              <a:t>≤ </a:t>
            </a:r>
            <a:r>
              <a:rPr lang="zh-CN" altLang="en-US" sz="2800" dirty="0">
                <a:sym typeface="+mn-ea"/>
              </a:rPr>
              <a:t>必须满足</a:t>
            </a:r>
            <a:endParaRPr lang="zh-CN" altLang="en-US" sz="2800" i="1" dirty="0"/>
          </a:p>
          <a:p>
            <a:pPr>
              <a:buNone/>
            </a:pPr>
            <a:r>
              <a:rPr lang="zh-CN" altLang="en-US" sz="2800" i="1">
                <a:sym typeface="+mn-ea"/>
              </a:rPr>
              <a:t>		</a:t>
            </a:r>
            <a:r>
              <a:rPr lang="en-US" altLang="zh-CN" sz="2800" i="1">
                <a:sym typeface="+mn-ea"/>
              </a:rPr>
              <a:t>a</a:t>
            </a:r>
            <a:r>
              <a:rPr lang="en-GB" altLang="zh-CN" sz="2800">
                <a:sym typeface="+mn-ea"/>
              </a:rPr>
              <a:t>≤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Symbol" panose="05050102010706020507" pitchFamily="18" charset="2"/>
              </a:rPr>
              <a:t>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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b</a:t>
            </a:r>
            <a:r>
              <a:rPr lang="en-US" altLang="zh-CN" sz="2800">
                <a:sym typeface="+mn-ea"/>
              </a:rPr>
              <a:t> </a:t>
            </a:r>
            <a:endParaRPr lang="en-US" altLang="zh-CN" sz="2800"/>
          </a:p>
          <a:p>
            <a:pPr>
              <a:buNone/>
            </a:pPr>
            <a:endParaRPr lang="en-US" altLang="zh-CN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用</a:t>
            </a:r>
            <a:r>
              <a:rPr lang="en-US" altLang="zh-CN" sz="2800" i="1">
                <a:sym typeface="+mn-ea"/>
              </a:rPr>
              <a:t>a</a:t>
            </a:r>
            <a:r>
              <a:rPr lang="en-GB" altLang="zh-CN" sz="2800">
                <a:sym typeface="+mn-ea"/>
              </a:rPr>
              <a:t>≤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Symbol" panose="05050102010706020507" pitchFamily="18" charset="2"/>
              </a:rPr>
              <a:t>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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定义偏序</a:t>
            </a:r>
            <a:r>
              <a:rPr lang="en-US" altLang="zh-CN" sz="2800" dirty="0">
                <a:sym typeface="+mn-ea"/>
              </a:rPr>
              <a:t>≤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首先要求给定的运算 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与 </a:t>
            </a:r>
            <a:r>
              <a:rPr lang="en-US" altLang="zh-CN" sz="2800" dirty="0">
                <a:sym typeface="+mn-ea"/>
              </a:rPr>
              <a:t>*</a:t>
            </a:r>
            <a:r>
              <a:rPr lang="zh-CN" altLang="en-US" sz="2800" dirty="0">
                <a:sym typeface="+mn-ea"/>
              </a:rPr>
              <a:t>满足　</a:t>
            </a:r>
            <a:endParaRPr lang="zh-CN" altLang="en-US" sz="2800" i="1" dirty="0"/>
          </a:p>
          <a:p>
            <a:pPr>
              <a:buNone/>
            </a:pPr>
            <a:r>
              <a:rPr lang="zh-CN" altLang="en-US" sz="2800" i="1">
                <a:sym typeface="+mn-ea"/>
              </a:rPr>
              <a:t>		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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b</a:t>
            </a:r>
            <a:r>
              <a:rPr lang="en-US" altLang="zh-CN" sz="2800">
                <a:sym typeface="+mn-ea"/>
              </a:rPr>
              <a:t> 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格——代数系统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引理　设</a:t>
            </a:r>
            <a:r>
              <a:rPr lang="zh-CN" altLang="en-US" sz="2800">
                <a:sym typeface="+mn-ea"/>
              </a:rPr>
              <a:t>〈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* </a:t>
            </a:r>
            <a:r>
              <a:rPr lang="zh-CN" altLang="en-US" sz="2800">
                <a:sym typeface="+mn-ea"/>
              </a:rPr>
              <a:t>〉</a:t>
            </a:r>
            <a:r>
              <a:rPr lang="zh-CN" altLang="en-US" sz="2800" dirty="0">
                <a:sym typeface="+mn-ea"/>
              </a:rPr>
              <a:t>是一个代数系统，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* </a:t>
            </a:r>
            <a:r>
              <a:rPr lang="zh-CN" altLang="en-US" sz="2800" dirty="0">
                <a:sym typeface="+mn-ea"/>
              </a:rPr>
              <a:t>满足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baseline="-25000" dirty="0">
                <a:sym typeface="+mn-ea"/>
              </a:rPr>
              <a:t>１</a:t>
            </a:r>
            <a:r>
              <a:rPr lang="zh-CN" altLang="en-US" sz="2800" dirty="0">
                <a:sym typeface="+mn-ea"/>
              </a:rPr>
              <a:t>－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baseline="-25000" dirty="0">
                <a:sym typeface="+mn-ea"/>
              </a:rPr>
              <a:t>４</a:t>
            </a:r>
            <a:r>
              <a:rPr lang="zh-CN" altLang="en-US" sz="2800" dirty="0">
                <a:sym typeface="+mn-ea"/>
              </a:rPr>
              <a:t>，则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i="1">
                <a:sym typeface="+mn-ea"/>
              </a:rPr>
              <a:t>			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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．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证明　设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，则</a:t>
            </a:r>
            <a:endParaRPr lang="zh-CN" altLang="en-US" sz="2800" i="1" dirty="0"/>
          </a:p>
          <a:p>
            <a:pPr>
              <a:buNone/>
            </a:pPr>
            <a:r>
              <a:rPr lang="zh-CN" altLang="en-US" sz="2800" i="1">
                <a:sym typeface="+mn-ea"/>
              </a:rPr>
              <a:t>	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＝（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）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en-US" altLang="zh-CN" sz="2800" i="1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b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i="1">
                <a:sym typeface="+mn-ea"/>
              </a:rPr>
              <a:t>b</a:t>
            </a:r>
            <a:r>
              <a:rPr lang="en-US" altLang="zh-CN" sz="2800">
                <a:sym typeface="+mn-ea"/>
              </a:rPr>
              <a:t> *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）＝</a:t>
            </a:r>
            <a:r>
              <a:rPr lang="en-US" altLang="zh-CN" sz="2800" i="1">
                <a:sym typeface="+mn-ea"/>
              </a:rPr>
              <a:t>b</a:t>
            </a:r>
            <a:endParaRPr lang="en-US" altLang="zh-CN" sz="2800"/>
          </a:p>
          <a:p>
            <a:pPr>
              <a:buNone/>
            </a:pPr>
            <a:r>
              <a:rPr lang="en-US" altLang="zh-CN" sz="2800" dirty="0">
                <a:sym typeface="+mn-ea"/>
              </a:rPr>
              <a:t>	</a:t>
            </a:r>
            <a:r>
              <a:rPr lang="zh-CN" altLang="en-US" sz="2800" dirty="0">
                <a:sym typeface="+mn-ea"/>
              </a:rPr>
              <a:t>反之，设　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b </a:t>
            </a:r>
            <a:r>
              <a:rPr lang="zh-CN" altLang="en-US" sz="2800" dirty="0">
                <a:sym typeface="+mn-ea"/>
              </a:rPr>
              <a:t>则</a:t>
            </a:r>
            <a:endParaRPr lang="zh-CN" altLang="en-US" sz="2800" i="1" dirty="0"/>
          </a:p>
          <a:p>
            <a:pPr>
              <a:buNone/>
            </a:pPr>
            <a:r>
              <a:rPr lang="zh-CN" altLang="en-US" sz="2800" i="1">
                <a:sym typeface="+mn-ea"/>
              </a:rPr>
              <a:t>		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</a:t>
            </a:r>
            <a:r>
              <a:rPr lang="zh-CN" altLang="en-GB" sz="2800" dirty="0">
                <a:sym typeface="+mn-ea"/>
              </a:rPr>
              <a:t>（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）＝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。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格——代数系统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用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i="1">
                <a:sym typeface="+mn-ea"/>
              </a:rPr>
              <a:t>			</a:t>
            </a:r>
            <a:r>
              <a:rPr lang="en-US" altLang="zh-CN" sz="2800" i="1">
                <a:sym typeface="+mn-ea"/>
              </a:rPr>
              <a:t>a</a:t>
            </a:r>
            <a:r>
              <a:rPr lang="en-GB" altLang="zh-CN" sz="2800">
                <a:sym typeface="+mn-ea"/>
              </a:rPr>
              <a:t>≤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Symbol" panose="05050102010706020507" pitchFamily="18" charset="2"/>
              </a:rPr>
              <a:t>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a</a:t>
            </a:r>
            <a:endParaRPr lang="en-US" altLang="zh-CN" sz="2800" i="1"/>
          </a:p>
          <a:p>
            <a:pPr>
              <a:buNone/>
            </a:pPr>
            <a:r>
              <a:rPr lang="en-US" altLang="zh-CN" sz="2800" dirty="0">
                <a:sym typeface="+mn-ea"/>
              </a:rPr>
              <a:t>	</a:t>
            </a:r>
            <a:r>
              <a:rPr lang="zh-CN" altLang="en-US" sz="2800" dirty="0">
                <a:sym typeface="+mn-ea"/>
              </a:rPr>
              <a:t>规定关系 </a:t>
            </a:r>
            <a:r>
              <a:rPr lang="en-US" altLang="zh-CN" sz="2800" dirty="0">
                <a:sym typeface="+mn-ea"/>
              </a:rPr>
              <a:t>≤ </a:t>
            </a:r>
            <a:r>
              <a:rPr lang="zh-CN" altLang="en-US" sz="2800" dirty="0">
                <a:sym typeface="+mn-ea"/>
              </a:rPr>
              <a:t>是可行的</a:t>
            </a:r>
            <a:endParaRPr lang="zh-CN" altLang="en-US" sz="2800" dirty="0"/>
          </a:p>
          <a:p>
            <a:pPr>
              <a:buNone/>
            </a:pP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但这样规定的关系 </a:t>
            </a:r>
            <a:r>
              <a:rPr lang="en-US" altLang="zh-CN" sz="2800" dirty="0">
                <a:sym typeface="+mn-ea"/>
              </a:rPr>
              <a:t>≤ </a:t>
            </a:r>
            <a:r>
              <a:rPr lang="zh-CN" altLang="en-US" sz="2800" dirty="0">
                <a:sym typeface="+mn-ea"/>
              </a:rPr>
              <a:t>是否一定是要求的偏序关系呢？ 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格——代数系统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b="1" dirty="0">
                <a:sym typeface="+mn-ea"/>
              </a:rPr>
              <a:t>定理２</a:t>
            </a:r>
            <a:r>
              <a:rPr lang="zh-CN" altLang="en-US" sz="2800" dirty="0">
                <a:sym typeface="+mn-ea"/>
              </a:rPr>
              <a:t>　设</a:t>
            </a:r>
            <a:r>
              <a:rPr lang="zh-CN" altLang="en-US" sz="2800">
                <a:sym typeface="+mn-ea"/>
              </a:rPr>
              <a:t>〈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* </a:t>
            </a:r>
            <a:r>
              <a:rPr lang="zh-CN" altLang="en-US" sz="2800">
                <a:sym typeface="+mn-ea"/>
              </a:rPr>
              <a:t>〉</a:t>
            </a:r>
            <a:r>
              <a:rPr lang="zh-CN" altLang="en-US" sz="2800" dirty="0">
                <a:sym typeface="+mn-ea"/>
              </a:rPr>
              <a:t>是一个代数系统，运算 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与 </a:t>
            </a:r>
            <a:r>
              <a:rPr lang="en-US" altLang="zh-CN" sz="2800" dirty="0">
                <a:sym typeface="+mn-ea"/>
              </a:rPr>
              <a:t>* </a:t>
            </a:r>
            <a:r>
              <a:rPr lang="zh-CN" altLang="en-US" sz="2800" dirty="0">
                <a:sym typeface="+mn-ea"/>
              </a:rPr>
              <a:t>满足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baseline="-25000" dirty="0">
                <a:sym typeface="+mn-ea"/>
              </a:rPr>
              <a:t>１</a:t>
            </a:r>
            <a:r>
              <a:rPr lang="zh-CN" altLang="en-US" sz="2800" dirty="0">
                <a:sym typeface="+mn-ea"/>
              </a:rPr>
              <a:t>－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baseline="-25000" dirty="0">
                <a:sym typeface="+mn-ea"/>
              </a:rPr>
              <a:t>４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	令 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上的关系 </a:t>
            </a:r>
            <a:r>
              <a:rPr lang="en-US" altLang="zh-CN" sz="2800" dirty="0">
                <a:sym typeface="+mn-ea"/>
              </a:rPr>
              <a:t>≤ </a:t>
            </a:r>
            <a:r>
              <a:rPr lang="zh-CN" altLang="en-US" sz="2800" dirty="0">
                <a:sym typeface="+mn-ea"/>
              </a:rPr>
              <a:t>定义如下：</a:t>
            </a:r>
            <a:endParaRPr lang="zh-CN" altLang="en-US" sz="2800" i="1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i="1">
                <a:sym typeface="+mn-ea"/>
              </a:rPr>
              <a:t>				</a:t>
            </a:r>
            <a:r>
              <a:rPr lang="en-US" altLang="zh-CN" sz="2800" i="1">
                <a:sym typeface="+mn-ea"/>
              </a:rPr>
              <a:t>a </a:t>
            </a:r>
            <a:r>
              <a:rPr lang="en-GB" altLang="zh-CN" sz="2800">
                <a:sym typeface="+mn-ea"/>
              </a:rPr>
              <a:t>≤ 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latin typeface="仿宋" panose="02010609060101010101" charset="-122"/>
                <a:sym typeface="Symbol" panose="05050102010706020507" pitchFamily="18" charset="2"/>
              </a:rPr>
              <a:t></a:t>
            </a:r>
            <a:r>
              <a:rPr lang="en-US" altLang="zh-CN" sz="2800" i="1">
                <a:sym typeface="+mn-ea"/>
              </a:rPr>
              <a:t> a </a:t>
            </a:r>
            <a:r>
              <a:rPr lang="en-GB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a</a:t>
            </a:r>
            <a:endParaRPr lang="en-US" altLang="zh-CN" sz="2800"/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sym typeface="+mn-ea"/>
              </a:rPr>
              <a:t>	</a:t>
            </a:r>
            <a:r>
              <a:rPr lang="zh-CN" altLang="en-US" sz="2800" dirty="0">
                <a:sym typeface="+mn-ea"/>
              </a:rPr>
              <a:t>则 </a:t>
            </a:r>
            <a:r>
              <a:rPr lang="en-US" altLang="zh-CN" sz="2800" dirty="0">
                <a:sym typeface="+mn-ea"/>
              </a:rPr>
              <a:t>≤ </a:t>
            </a:r>
            <a:r>
              <a:rPr lang="zh-CN" altLang="en-US" sz="2800" dirty="0">
                <a:sym typeface="+mn-ea"/>
              </a:rPr>
              <a:t>是一个偏序关系，且 </a:t>
            </a:r>
            <a:r>
              <a:rPr lang="zh-CN" altLang="en-GB" sz="2800" dirty="0">
                <a:sym typeface="Symbol" panose="05050102010706020507" pitchFamily="18" charset="2"/>
              </a:rPr>
              <a:t></a:t>
            </a:r>
            <a:r>
              <a:rPr lang="zh-CN" altLang="en-US" sz="2800" i="1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 err="1">
                <a:sym typeface="+mn-ea"/>
              </a:rPr>
              <a:t>b</a:t>
            </a:r>
            <a:r>
              <a:rPr lang="en-US" altLang="zh-CN" sz="2800" err="1">
                <a:sym typeface="+mn-ea"/>
              </a:rPr>
              <a:t>∈</a:t>
            </a:r>
            <a:r>
              <a:rPr lang="en-US" altLang="zh-CN" sz="2800" i="1" err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分别为</a:t>
            </a:r>
            <a:r>
              <a:rPr lang="en-US" altLang="zh-CN" sz="2800" i="1">
                <a:sym typeface="+mn-ea"/>
              </a:rPr>
              <a:t>a</a:t>
            </a:r>
            <a:r>
              <a:rPr lang="en-US" altLang="zh-CN" sz="2800">
                <a:sym typeface="+mn-ea"/>
              </a:rPr>
              <a:t>, </a:t>
            </a:r>
            <a:r>
              <a:rPr lang="en-US" altLang="zh-CN" sz="2800" i="1">
                <a:sym typeface="+mn-ea"/>
              </a:rPr>
              <a:t> b</a:t>
            </a:r>
            <a:r>
              <a:rPr lang="zh-CN" altLang="en-US" sz="2800" dirty="0">
                <a:sym typeface="+mn-ea"/>
              </a:rPr>
              <a:t>在</a:t>
            </a:r>
            <a:r>
              <a:rPr lang="zh-CN" altLang="en-US" sz="2800">
                <a:sym typeface="+mn-ea"/>
              </a:rPr>
              <a:t>〈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≤</a:t>
            </a:r>
            <a:r>
              <a:rPr lang="zh-CN" altLang="en-US" sz="2800">
                <a:sym typeface="+mn-ea"/>
              </a:rPr>
              <a:t>〉</a:t>
            </a:r>
            <a:r>
              <a:rPr lang="zh-CN" altLang="en-US" sz="2800" dirty="0">
                <a:sym typeface="+mn-ea"/>
              </a:rPr>
              <a:t>中的最大下界与最小上界，即 </a:t>
            </a:r>
            <a:endParaRPr lang="zh-CN" altLang="en-US" sz="2800" i="1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i="1">
                <a:sym typeface="+mn-ea"/>
              </a:rPr>
              <a:t>		</a:t>
            </a:r>
            <a:r>
              <a:rPr lang="en-US" altLang="zh-CN" sz="2800" i="1">
                <a:sym typeface="+mn-ea"/>
              </a:rPr>
              <a:t>a </a:t>
            </a:r>
            <a:r>
              <a:rPr lang="en-GB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＝</a:t>
            </a:r>
            <a:r>
              <a:rPr lang="en-US" altLang="zh-CN" sz="2800" err="1">
                <a:sym typeface="+mn-ea"/>
              </a:rPr>
              <a:t>inf</a:t>
            </a:r>
            <a:r>
              <a:rPr lang="zh-CN" altLang="en-GB" sz="2800" dirty="0">
                <a:sym typeface="+mn-ea"/>
              </a:rPr>
              <a:t>｛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GB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｝；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＝</a:t>
            </a:r>
            <a:r>
              <a:rPr lang="en-US" altLang="zh-CN" sz="2800">
                <a:sym typeface="+mn-ea"/>
              </a:rPr>
              <a:t>sup</a:t>
            </a:r>
            <a:r>
              <a:rPr lang="zh-CN" altLang="en-GB" sz="2800" dirty="0">
                <a:sym typeface="+mn-ea"/>
              </a:rPr>
              <a:t>｛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GB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｝</a:t>
            </a:r>
            <a:endParaRPr lang="zh-CN" altLang="en-GB" sz="2800" dirty="0"/>
          </a:p>
          <a:p>
            <a:pPr>
              <a:lnSpc>
                <a:spcPct val="90000"/>
              </a:lnSpc>
              <a:buNone/>
            </a:pPr>
            <a:r>
              <a:rPr lang="zh-CN" altLang="en-GB" sz="2800" dirty="0">
                <a:sym typeface="+mn-ea"/>
              </a:rPr>
              <a:t>	从而</a:t>
            </a:r>
            <a:r>
              <a:rPr lang="en-GB" altLang="zh-CN" sz="2800">
                <a:sym typeface="+mn-ea"/>
              </a:rPr>
              <a:t>〈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≤</a:t>
            </a:r>
            <a:r>
              <a:rPr lang="zh-CN" altLang="en-US" sz="2800">
                <a:sym typeface="+mn-ea"/>
              </a:rPr>
              <a:t>〉</a:t>
            </a:r>
            <a:r>
              <a:rPr lang="zh-CN" altLang="en-US" sz="2800" dirty="0">
                <a:sym typeface="+mn-ea"/>
              </a:rPr>
              <a:t>是一个格，其中的并、交运算恰为给定的 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与 </a:t>
            </a:r>
            <a:r>
              <a:rPr lang="en-US" altLang="zh-CN" sz="2800" dirty="0">
                <a:sym typeface="+mn-ea"/>
              </a:rPr>
              <a:t>*</a:t>
            </a:r>
            <a:r>
              <a:rPr lang="zh-CN" altLang="en-US" sz="2800" dirty="0">
                <a:sym typeface="+mn-ea"/>
              </a:rPr>
              <a:t>．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格——代数系统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证明 </a:t>
            </a:r>
            <a:r>
              <a:rPr lang="en-US" altLang="zh-CN" sz="2800" dirty="0">
                <a:sym typeface="+mn-ea"/>
              </a:rPr>
              <a:t>≤ </a:t>
            </a:r>
            <a:r>
              <a:rPr lang="zh-CN" altLang="en-US" sz="2800" dirty="0">
                <a:sym typeface="+mn-ea"/>
              </a:rPr>
              <a:t>为偏序关系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GB" sz="2800" dirty="0">
                <a:sym typeface="Symbol" panose="05050102010706020507" pitchFamily="18" charset="2"/>
              </a:rPr>
              <a:t></a:t>
            </a:r>
            <a:r>
              <a:rPr lang="en-US" altLang="zh-CN" sz="2800" i="1" err="1">
                <a:sym typeface="+mn-ea"/>
              </a:rPr>
              <a:t>a</a:t>
            </a:r>
            <a:r>
              <a:rPr lang="en-US" altLang="zh-CN" sz="2800" err="1">
                <a:sym typeface="+mn-ea"/>
              </a:rPr>
              <a:t>∈</a:t>
            </a:r>
            <a:r>
              <a:rPr lang="en-US" altLang="zh-CN" sz="2800" i="1" err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，因为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，故</a:t>
            </a:r>
            <a:r>
              <a:rPr lang="en-US" altLang="zh-CN" sz="2800" i="1" err="1">
                <a:sym typeface="+mn-ea"/>
              </a:rPr>
              <a:t>a</a:t>
            </a:r>
            <a:r>
              <a:rPr lang="en-US" altLang="zh-CN" sz="2800" err="1">
                <a:sym typeface="+mn-ea"/>
              </a:rPr>
              <a:t>≤</a:t>
            </a:r>
            <a:r>
              <a:rPr lang="en-US" altLang="zh-CN" sz="2800" i="1" err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，即</a:t>
            </a:r>
            <a:r>
              <a:rPr lang="en-US" altLang="zh-CN" sz="2800" dirty="0">
                <a:sym typeface="+mn-ea"/>
              </a:rPr>
              <a:t>≤</a:t>
            </a:r>
            <a:r>
              <a:rPr lang="zh-CN" altLang="en-US" sz="2800" dirty="0">
                <a:sym typeface="+mn-ea"/>
              </a:rPr>
              <a:t>满足自反性；</a:t>
            </a:r>
            <a:endParaRPr lang="zh-CN" altLang="en-US" sz="2800" dirty="0"/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GB" sz="2800" dirty="0">
                <a:sym typeface="Symbol" panose="05050102010706020507" pitchFamily="18" charset="2"/>
              </a:rPr>
              <a:t></a:t>
            </a:r>
            <a:r>
              <a:rPr lang="zh-CN" altLang="en-US" sz="2800" i="1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 err="1">
                <a:sym typeface="+mn-ea"/>
              </a:rPr>
              <a:t>b</a:t>
            </a:r>
            <a:r>
              <a:rPr lang="en-US" altLang="zh-CN" sz="2800" err="1">
                <a:sym typeface="+mn-ea"/>
              </a:rPr>
              <a:t>∈</a:t>
            </a:r>
            <a:r>
              <a:rPr lang="en-US" altLang="zh-CN" sz="2800" i="1" err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，设</a:t>
            </a:r>
            <a:r>
              <a:rPr lang="en-US" altLang="zh-CN" sz="2800" i="1" err="1">
                <a:sym typeface="+mn-ea"/>
              </a:rPr>
              <a:t>a</a:t>
            </a:r>
            <a:r>
              <a:rPr lang="en-US" altLang="zh-CN" sz="2800" err="1">
                <a:sym typeface="+mn-ea"/>
              </a:rPr>
              <a:t>≤</a:t>
            </a:r>
            <a:r>
              <a:rPr lang="en-US" altLang="zh-CN" sz="2800" i="1" err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 err="1">
                <a:sym typeface="+mn-ea"/>
              </a:rPr>
              <a:t>b</a:t>
            </a:r>
            <a:r>
              <a:rPr lang="en-US" altLang="zh-CN" sz="2800" err="1">
                <a:sym typeface="+mn-ea"/>
              </a:rPr>
              <a:t>≤</a:t>
            </a:r>
            <a:r>
              <a:rPr lang="en-US" altLang="zh-CN" sz="2800" i="1" err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，则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</a:t>
            </a:r>
            <a:r>
              <a:rPr lang="en-US" altLang="zh-CN" sz="2800">
                <a:sym typeface="+mn-ea"/>
              </a:rPr>
              <a:t> *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，因为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b</a:t>
            </a:r>
            <a:r>
              <a:rPr lang="en-US" altLang="zh-CN" sz="2800">
                <a:sym typeface="+mn-ea"/>
              </a:rPr>
              <a:t> *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，故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，即 </a:t>
            </a:r>
            <a:r>
              <a:rPr lang="en-US" altLang="zh-CN" sz="2800" dirty="0">
                <a:sym typeface="+mn-ea"/>
              </a:rPr>
              <a:t>≤ </a:t>
            </a:r>
            <a:r>
              <a:rPr lang="zh-CN" altLang="en-US" sz="2800" dirty="0">
                <a:sym typeface="+mn-ea"/>
              </a:rPr>
              <a:t>满足反对称性；</a:t>
            </a:r>
            <a:endParaRPr lang="zh-CN" altLang="en-US" sz="2800" dirty="0"/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GB" sz="2800" dirty="0">
                <a:sym typeface="Symbol" panose="05050102010706020507" pitchFamily="18" charset="2"/>
              </a:rPr>
              <a:t></a:t>
            </a:r>
            <a:r>
              <a:rPr lang="zh-CN" altLang="en-US" sz="2800" i="1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 err="1">
                <a:sym typeface="+mn-ea"/>
              </a:rPr>
              <a:t>c</a:t>
            </a:r>
            <a:r>
              <a:rPr lang="en-US" altLang="zh-CN" sz="2800" err="1">
                <a:sym typeface="+mn-ea"/>
              </a:rPr>
              <a:t>∈</a:t>
            </a:r>
            <a:r>
              <a:rPr lang="en-US" altLang="zh-CN" sz="2800" i="1" err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，设</a:t>
            </a:r>
            <a:r>
              <a:rPr lang="en-US" altLang="zh-CN" sz="2800" i="1" err="1">
                <a:sym typeface="+mn-ea"/>
              </a:rPr>
              <a:t>a</a:t>
            </a:r>
            <a:r>
              <a:rPr lang="en-US" altLang="zh-CN" sz="2800" err="1">
                <a:sym typeface="+mn-ea"/>
              </a:rPr>
              <a:t>≤</a:t>
            </a:r>
            <a:r>
              <a:rPr lang="en-US" altLang="zh-CN" sz="2800" i="1" err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 err="1">
                <a:sym typeface="+mn-ea"/>
              </a:rPr>
              <a:t>b</a:t>
            </a:r>
            <a:r>
              <a:rPr lang="en-US" altLang="zh-CN" sz="2800" err="1">
                <a:sym typeface="+mn-ea"/>
              </a:rPr>
              <a:t>≤</a:t>
            </a:r>
            <a:r>
              <a:rPr lang="en-US" altLang="zh-CN" sz="2800" i="1" err="1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，则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</a:t>
            </a:r>
            <a:r>
              <a:rPr lang="en-US" altLang="zh-CN" sz="2800">
                <a:sym typeface="+mn-ea"/>
              </a:rPr>
              <a:t> * 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，故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＝（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）</a:t>
            </a:r>
            <a:r>
              <a:rPr lang="en-US" altLang="zh-CN" sz="2800" dirty="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</a:t>
            </a: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i="1">
                <a:sym typeface="+mn-ea"/>
              </a:rPr>
              <a:t>b</a:t>
            </a:r>
            <a:r>
              <a:rPr lang="en-US" altLang="zh-CN" sz="2800">
                <a:sym typeface="+mn-ea"/>
              </a:rPr>
              <a:t> * 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）＝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，即</a:t>
            </a:r>
            <a:r>
              <a:rPr lang="en-US" altLang="zh-CN" sz="2800" i="1" err="1">
                <a:sym typeface="+mn-ea"/>
              </a:rPr>
              <a:t>a</a:t>
            </a:r>
            <a:r>
              <a:rPr lang="en-US" altLang="zh-CN" sz="2800" err="1">
                <a:sym typeface="+mn-ea"/>
              </a:rPr>
              <a:t>≤</a:t>
            </a:r>
            <a:r>
              <a:rPr lang="en-US" altLang="zh-CN" sz="2800" i="1" err="1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，故</a:t>
            </a:r>
            <a:r>
              <a:rPr lang="en-US" altLang="zh-CN" sz="2800" dirty="0">
                <a:sym typeface="+mn-ea"/>
              </a:rPr>
              <a:t>≤</a:t>
            </a:r>
            <a:r>
              <a:rPr lang="zh-CN" altLang="en-US" sz="2800" dirty="0">
                <a:sym typeface="+mn-ea"/>
              </a:rPr>
              <a:t>满足传递性． 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格——代数系统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证</a:t>
            </a:r>
            <a:r>
              <a:rPr lang="zh-CN" altLang="en-US" sz="2800">
                <a:sym typeface="+mn-ea"/>
              </a:rPr>
              <a:t>〈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≤</a:t>
            </a:r>
            <a:r>
              <a:rPr lang="zh-CN" altLang="en-US" sz="2800">
                <a:sym typeface="+mn-ea"/>
              </a:rPr>
              <a:t>〉</a:t>
            </a:r>
            <a:r>
              <a:rPr lang="zh-CN" altLang="en-US" sz="2800" dirty="0">
                <a:sym typeface="+mn-ea"/>
              </a:rPr>
              <a:t>为要求的格 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GB" sz="2800" dirty="0">
                <a:sym typeface="Symbol" panose="05050102010706020507" pitchFamily="18" charset="2"/>
              </a:rPr>
              <a:t></a:t>
            </a:r>
            <a:r>
              <a:rPr lang="zh-CN" altLang="en-US" sz="2800" i="1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 err="1">
                <a:sym typeface="+mn-ea"/>
              </a:rPr>
              <a:t>b</a:t>
            </a:r>
            <a:r>
              <a:rPr lang="en-US" altLang="zh-CN" sz="2800" err="1">
                <a:sym typeface="+mn-ea"/>
              </a:rPr>
              <a:t>∈</a:t>
            </a:r>
            <a:r>
              <a:rPr lang="en-US" altLang="zh-CN" sz="2800" i="1" err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，（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）</a:t>
            </a:r>
            <a:r>
              <a:rPr lang="en-US" altLang="zh-CN" sz="2800" dirty="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a </a:t>
            </a:r>
            <a:r>
              <a:rPr lang="zh-CN" altLang="en-US" sz="2800" dirty="0">
                <a:sym typeface="+mn-ea"/>
              </a:rPr>
              <a:t>＝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</a:t>
            </a: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）＝（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）</a:t>
            </a:r>
            <a:r>
              <a:rPr lang="en-US" altLang="zh-CN" sz="2800" dirty="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 </a:t>
            </a:r>
            <a:r>
              <a:rPr lang="zh-CN" altLang="en-US" sz="2800" dirty="0">
                <a:sym typeface="+mn-ea"/>
              </a:rPr>
              <a:t>＝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，故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 err="1">
                <a:sym typeface="+mn-ea"/>
              </a:rPr>
              <a:t>b</a:t>
            </a:r>
            <a:r>
              <a:rPr lang="en-US" altLang="zh-CN" sz="2800" err="1">
                <a:sym typeface="+mn-ea"/>
              </a:rPr>
              <a:t>≤</a:t>
            </a:r>
            <a:r>
              <a:rPr lang="en-US" altLang="zh-CN" sz="2800" i="1" err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，同理</a:t>
            </a:r>
            <a:br>
              <a:rPr lang="zh-CN" altLang="en-US" sz="2800" dirty="0">
                <a:sym typeface="+mn-ea"/>
              </a:rPr>
            </a:b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 err="1">
                <a:sym typeface="+mn-ea"/>
              </a:rPr>
              <a:t>b</a:t>
            </a:r>
            <a:r>
              <a:rPr lang="en-US" altLang="zh-CN" sz="2800" err="1">
                <a:sym typeface="+mn-ea"/>
              </a:rPr>
              <a:t>≤</a:t>
            </a:r>
            <a:r>
              <a:rPr lang="en-US" altLang="zh-CN" sz="2800" i="1" err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，因此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是｛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｝的下界，又设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是｛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｝的任一下界，即</a:t>
            </a:r>
            <a:r>
              <a:rPr lang="en-US" altLang="zh-CN" sz="2800" i="1" err="1">
                <a:sym typeface="+mn-ea"/>
              </a:rPr>
              <a:t>c</a:t>
            </a:r>
            <a:r>
              <a:rPr lang="en-US" altLang="zh-CN" sz="2800" err="1">
                <a:sym typeface="+mn-ea"/>
              </a:rPr>
              <a:t>≤</a:t>
            </a:r>
            <a:r>
              <a:rPr lang="en-US" altLang="zh-CN" sz="2800" i="1" err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 err="1">
                <a:sym typeface="+mn-ea"/>
              </a:rPr>
              <a:t>c</a:t>
            </a:r>
            <a:r>
              <a:rPr lang="en-US" altLang="zh-CN" sz="2800" err="1">
                <a:sym typeface="+mn-ea"/>
              </a:rPr>
              <a:t>≤</a:t>
            </a:r>
            <a:r>
              <a:rPr lang="en-US" altLang="zh-CN" sz="2800" i="1" err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，则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，于是（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）</a:t>
            </a:r>
            <a:r>
              <a:rPr lang="en-US" altLang="zh-CN" sz="2800" dirty="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</a:t>
            </a: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i="1">
                <a:sym typeface="+mn-ea"/>
              </a:rPr>
              <a:t>b</a:t>
            </a:r>
            <a:r>
              <a:rPr lang="en-US" altLang="zh-CN" sz="2800">
                <a:sym typeface="+mn-ea"/>
              </a:rPr>
              <a:t> * 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）＝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＝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，即</a:t>
            </a:r>
            <a:r>
              <a:rPr lang="en-US" altLang="zh-CN" sz="2800" i="1" err="1">
                <a:sym typeface="+mn-ea"/>
              </a:rPr>
              <a:t>c</a:t>
            </a:r>
            <a:r>
              <a:rPr lang="en-US" altLang="zh-CN" sz="2800" err="1">
                <a:sym typeface="+mn-ea"/>
              </a:rPr>
              <a:t>≤</a:t>
            </a:r>
            <a:r>
              <a:rPr lang="en-US" altLang="zh-CN" sz="2800" i="1" err="1">
                <a:sym typeface="+mn-ea"/>
              </a:rPr>
              <a:t>a</a:t>
            </a:r>
            <a:r>
              <a:rPr lang="en-US" altLang="zh-CN" sz="2800" i="1">
                <a:sym typeface="+mn-ea"/>
              </a:rPr>
              <a:t>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，所以</a:t>
            </a:r>
            <a:r>
              <a:rPr lang="en-US" altLang="zh-CN" sz="2800" b="1" i="1">
                <a:solidFill>
                  <a:srgbClr val="FF0000"/>
                </a:solidFill>
                <a:sym typeface="+mn-ea"/>
              </a:rPr>
              <a:t>a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* </a:t>
            </a:r>
            <a:r>
              <a:rPr lang="en-US" altLang="zh-CN" sz="2800" b="1" i="1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是｛</a:t>
            </a:r>
            <a:r>
              <a:rPr lang="en-US" altLang="zh-CN" sz="2800" b="1" i="1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sz="2800" b="1" i="1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｝的最大下界，即</a:t>
            </a:r>
            <a:r>
              <a:rPr lang="en-US" altLang="zh-CN" sz="2800" b="1" i="1">
                <a:solidFill>
                  <a:srgbClr val="FF0000"/>
                </a:solidFill>
                <a:sym typeface="+mn-ea"/>
              </a:rPr>
              <a:t>a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* </a:t>
            </a:r>
            <a:r>
              <a:rPr lang="en-US" altLang="zh-CN" sz="2800" b="1" i="1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＝</a:t>
            </a:r>
            <a:r>
              <a:rPr lang="en-US" altLang="zh-CN" sz="2800" b="1" err="1">
                <a:solidFill>
                  <a:srgbClr val="FF0000"/>
                </a:solidFill>
                <a:sym typeface="+mn-ea"/>
              </a:rPr>
              <a:t>inf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｛</a:t>
            </a:r>
            <a:r>
              <a:rPr lang="en-US" altLang="zh-CN" sz="2800" b="1" i="1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sz="2800" b="1" i="1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｝</a:t>
            </a:r>
            <a:endParaRPr lang="zh-CN" altLang="en-US" sz="2800" dirty="0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同理可证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＝</a:t>
            </a:r>
            <a:r>
              <a:rPr lang="en-US" altLang="zh-CN" sz="2800">
                <a:sym typeface="+mn-ea"/>
              </a:rPr>
              <a:t>sup</a:t>
            </a:r>
            <a:r>
              <a:rPr lang="zh-CN" altLang="en-US" sz="2800" dirty="0">
                <a:sym typeface="+mn-ea"/>
              </a:rPr>
              <a:t>｛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｝，这就证明了</a:t>
            </a:r>
            <a:r>
              <a:rPr lang="zh-CN" altLang="en-US" sz="2800">
                <a:sym typeface="+mn-ea"/>
              </a:rPr>
              <a:t>〈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≤</a:t>
            </a:r>
            <a:r>
              <a:rPr lang="zh-CN" altLang="en-US" sz="2800">
                <a:sym typeface="+mn-ea"/>
              </a:rPr>
              <a:t>〉</a:t>
            </a:r>
            <a:r>
              <a:rPr lang="zh-CN" altLang="en-US" sz="2800" dirty="0">
                <a:sym typeface="+mn-ea"/>
              </a:rPr>
              <a:t>是格且其中的并、交运算分别为 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*</a:t>
            </a:r>
            <a:r>
              <a:rPr lang="en-US" altLang="zh-CN" sz="2800">
                <a:sym typeface="+mn-ea"/>
              </a:rPr>
              <a:t>. 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格——代数系统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定义１</a:t>
            </a:r>
            <a:r>
              <a:rPr lang="zh-CN" altLang="en-US" sz="2800" dirty="0">
                <a:sym typeface="+mn-ea"/>
              </a:rPr>
              <a:t>　设</a:t>
            </a:r>
            <a:r>
              <a:rPr lang="zh-CN" altLang="en-US" sz="2800">
                <a:sym typeface="+mn-ea"/>
              </a:rPr>
              <a:t>〈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* </a:t>
            </a:r>
            <a:r>
              <a:rPr lang="zh-CN" altLang="en-US" sz="2800">
                <a:sym typeface="+mn-ea"/>
              </a:rPr>
              <a:t>〉</a:t>
            </a:r>
            <a:r>
              <a:rPr lang="zh-CN" altLang="en-US" sz="2800" dirty="0">
                <a:sym typeface="+mn-ea"/>
              </a:rPr>
              <a:t>是一个代数系统，如果 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*</a:t>
            </a:r>
            <a:r>
              <a:rPr lang="zh-CN" altLang="en-US" sz="2800" dirty="0">
                <a:sym typeface="+mn-ea"/>
              </a:rPr>
              <a:t>满足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baseline="-25000" dirty="0">
                <a:sym typeface="+mn-ea"/>
              </a:rPr>
              <a:t>１</a:t>
            </a:r>
            <a:r>
              <a:rPr lang="zh-CN" altLang="en-US" sz="2800" dirty="0">
                <a:sym typeface="+mn-ea"/>
              </a:rPr>
              <a:t>－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baseline="-25000" dirty="0">
                <a:sym typeface="+mn-ea"/>
              </a:rPr>
              <a:t>４</a:t>
            </a:r>
            <a:r>
              <a:rPr lang="zh-CN" altLang="en-US" sz="2800" dirty="0">
                <a:sym typeface="+mn-ea"/>
              </a:rPr>
              <a:t>，则称</a:t>
            </a:r>
            <a:r>
              <a:rPr lang="zh-CN" altLang="en-US" sz="2800">
                <a:sym typeface="+mn-ea"/>
              </a:rPr>
              <a:t>〈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* </a:t>
            </a:r>
            <a:r>
              <a:rPr lang="zh-CN" altLang="en-US" sz="2800">
                <a:sym typeface="+mn-ea"/>
              </a:rPr>
              <a:t>〉</a:t>
            </a:r>
            <a:r>
              <a:rPr lang="zh-CN" altLang="en-US" sz="2800" dirty="0">
                <a:sym typeface="+mn-ea"/>
              </a:rPr>
              <a:t>为格．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格——代数系统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仿宋" panose="02010609060101010101" charset="-122"/>
                <a:sym typeface="+mn-ea"/>
              </a:rPr>
              <a:t>例１</a:t>
            </a:r>
            <a:r>
              <a:rPr lang="zh-CN" altLang="en-US" sz="2800" b="1" dirty="0">
                <a:latin typeface="仿宋" panose="02010609060101010101" charset="-122"/>
                <a:sym typeface="+mn-ea"/>
              </a:rPr>
              <a:t>　</a:t>
            </a:r>
            <a:r>
              <a:rPr lang="zh-CN" altLang="en-US" sz="2800" dirty="0">
                <a:latin typeface="仿宋" panose="02010609060101010101" charset="-122"/>
                <a:sym typeface="+mn-ea"/>
              </a:rPr>
              <a:t>设</a:t>
            </a:r>
            <a:r>
              <a:rPr lang="en-US" altLang="zh-CN" sz="2800" b="1">
                <a:sym typeface="+mn-ea"/>
              </a:rPr>
              <a:t>N</a:t>
            </a:r>
            <a:r>
              <a:rPr lang="zh-CN" altLang="en-US" sz="2800" dirty="0">
                <a:sym typeface="+mn-ea"/>
              </a:rPr>
              <a:t>是自然数集合，对任意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 err="1">
                <a:sym typeface="+mn-ea"/>
              </a:rPr>
              <a:t>b</a:t>
            </a:r>
            <a:r>
              <a:rPr lang="en-US" altLang="zh-CN" sz="2800" err="1">
                <a:sym typeface="+mn-ea"/>
              </a:rPr>
              <a:t>∈</a:t>
            </a:r>
            <a:r>
              <a:rPr lang="en-US" altLang="zh-CN" sz="2800" b="1" err="1">
                <a:sym typeface="+mn-ea"/>
              </a:rPr>
              <a:t>N</a:t>
            </a:r>
            <a:r>
              <a:rPr lang="zh-CN" altLang="en-US" sz="2800" dirty="0">
                <a:sym typeface="+mn-ea"/>
              </a:rPr>
              <a:t>，规定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＝（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）（即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的最大公因数），</a:t>
            </a:r>
            <a:r>
              <a:rPr lang="zh-CN" altLang="en-US" sz="2800" i="1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＝［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］（即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的最小公倍数），由于任意两自然数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都有唯一确定的最大公因数与最小公倍数，故 </a:t>
            </a:r>
            <a:r>
              <a:rPr lang="en-US" altLang="zh-CN" sz="2800" dirty="0">
                <a:sym typeface="+mn-ea"/>
              </a:rPr>
              <a:t>*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是</a:t>
            </a:r>
            <a:r>
              <a:rPr lang="en-US" altLang="zh-CN" sz="2800" b="1">
                <a:sym typeface="+mn-ea"/>
              </a:rPr>
              <a:t>N</a:t>
            </a:r>
            <a:r>
              <a:rPr lang="zh-CN" altLang="en-US" sz="2800" dirty="0">
                <a:sym typeface="+mn-ea"/>
              </a:rPr>
              <a:t>上的两个运算．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>
                <a:sym typeface="+mn-ea"/>
              </a:rPr>
              <a:t>L</a:t>
            </a:r>
            <a:r>
              <a:rPr lang="en-US" altLang="zh-CN" sz="2800" baseline="-25000">
                <a:sym typeface="+mn-ea"/>
              </a:rPr>
              <a:t>1</a:t>
            </a:r>
            <a:r>
              <a:rPr lang="en-US" altLang="zh-CN" sz="2800">
                <a:sym typeface="+mn-ea"/>
              </a:rPr>
              <a:t>~L</a:t>
            </a:r>
            <a:r>
              <a:rPr lang="en-US" altLang="zh-CN" sz="2800" baseline="-25000">
                <a:sym typeface="+mn-ea"/>
              </a:rPr>
              <a:t>2</a:t>
            </a:r>
            <a:r>
              <a:rPr lang="en-US" altLang="zh-CN" sz="2800">
                <a:sym typeface="+mn-ea"/>
              </a:rPr>
              <a:t>~L</a:t>
            </a:r>
            <a:r>
              <a:rPr lang="en-US" altLang="zh-CN" sz="2800" baseline="-25000">
                <a:sym typeface="+mn-ea"/>
              </a:rPr>
              <a:t>3</a:t>
            </a:r>
            <a:r>
              <a:rPr lang="en-US" altLang="zh-CN" sz="2800">
                <a:sym typeface="+mn-ea"/>
              </a:rPr>
              <a:t>~L</a:t>
            </a:r>
            <a:r>
              <a:rPr lang="en-US" altLang="zh-CN" sz="2800" baseline="-25000">
                <a:sym typeface="+mn-ea"/>
              </a:rPr>
              <a:t>4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是不是成立</a:t>
            </a:r>
            <a:r>
              <a:rPr lang="zh-CN" altLang="en-US" sz="2800" dirty="0">
                <a:latin typeface="仿宋" panose="02010609060101010101" charset="-122"/>
                <a:sym typeface="+mn-ea"/>
              </a:rPr>
              <a:t>？</a:t>
            </a:r>
            <a:endParaRPr lang="zh-CN" altLang="en-US" sz="2800" dirty="0">
              <a:latin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格——偏序集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定理１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设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是一个格，并运算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与交运算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满足如下性质：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 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　  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   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（幂等律）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 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（交换律）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（结合律）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 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                       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（吸收律）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格——偏序集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定义１</a:t>
            </a:r>
            <a:r>
              <a:rPr lang="zh-CN" altLang="en-US" sz="2800" dirty="0">
                <a:sym typeface="+mn-ea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 ,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是一个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偏序集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，如果 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 , 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｛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 , 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｝必有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最小上界和最大下界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，则称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 ,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为格．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格——代数系统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例２　设</a:t>
            </a:r>
            <a:r>
              <a:rPr lang="en-GB" altLang="zh-CN" sz="2800" i="1">
                <a:sym typeface="+mn-ea"/>
              </a:rPr>
              <a:t>S</a:t>
            </a:r>
            <a:r>
              <a:rPr lang="zh-CN" altLang="en-GB" sz="2800" dirty="0">
                <a:sym typeface="+mn-ea"/>
              </a:rPr>
              <a:t>是一个集合，∪，∩为集合的并、交运算，则</a:t>
            </a:r>
            <a:r>
              <a:rPr lang="en-GB" altLang="zh-CN" sz="2800">
                <a:sym typeface="+mn-ea"/>
              </a:rPr>
              <a:t>〈</a:t>
            </a:r>
            <a:r>
              <a:rPr lang="en-GB" altLang="zh-CN" sz="2800" i="1">
                <a:sym typeface="+mn-ea"/>
              </a:rPr>
              <a:t>P</a:t>
            </a:r>
            <a:r>
              <a:rPr lang="zh-CN" altLang="en-GB" sz="2800" dirty="0">
                <a:sym typeface="+mn-ea"/>
              </a:rPr>
              <a:t>（</a:t>
            </a:r>
            <a:r>
              <a:rPr lang="en-GB" altLang="zh-CN" sz="2800" i="1">
                <a:sym typeface="+mn-ea"/>
              </a:rPr>
              <a:t>S</a:t>
            </a:r>
            <a:r>
              <a:rPr lang="zh-CN" altLang="en-GB" sz="2800" dirty="0">
                <a:sym typeface="+mn-ea"/>
              </a:rPr>
              <a:t>），∪，∩</a:t>
            </a:r>
            <a:r>
              <a:rPr lang="en-GB" altLang="zh-CN" sz="2800">
                <a:sym typeface="+mn-ea"/>
              </a:rPr>
              <a:t>〉</a:t>
            </a:r>
            <a:r>
              <a:rPr lang="zh-CN" altLang="en-GB" sz="2800" dirty="0">
                <a:sym typeface="+mn-ea"/>
              </a:rPr>
              <a:t>是格，且其中的偏序为集合的包含关系．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格——代数系统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定理３</a:t>
            </a:r>
            <a:r>
              <a:rPr lang="zh-CN" altLang="en-US" sz="2800" dirty="0">
                <a:sym typeface="+mn-ea"/>
              </a:rPr>
              <a:t>　设</a:t>
            </a:r>
            <a:r>
              <a:rPr lang="zh-CN" altLang="en-US" sz="2800">
                <a:sym typeface="+mn-ea"/>
              </a:rPr>
              <a:t>〈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≤</a:t>
            </a:r>
            <a:r>
              <a:rPr lang="zh-CN" altLang="en-US" sz="2800">
                <a:sym typeface="+mn-ea"/>
              </a:rPr>
              <a:t>〉</a:t>
            </a:r>
            <a:r>
              <a:rPr lang="zh-CN" altLang="en-US" sz="2800" dirty="0">
                <a:sym typeface="+mn-ea"/>
              </a:rPr>
              <a:t>是格，</a:t>
            </a:r>
            <a:r>
              <a:rPr lang="en-US" altLang="zh-CN" sz="2800" i="1">
                <a:sym typeface="+mn-ea"/>
              </a:rPr>
              <a:t>a 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 err="1">
                <a:sym typeface="+mn-ea"/>
              </a:rPr>
              <a:t>b</a:t>
            </a:r>
            <a:r>
              <a:rPr lang="en-US" altLang="zh-CN" sz="2800" err="1">
                <a:sym typeface="+mn-ea"/>
              </a:rPr>
              <a:t>∈</a:t>
            </a:r>
            <a:r>
              <a:rPr lang="en-US" altLang="zh-CN" sz="2800" i="1" err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，则</a:t>
            </a:r>
            <a:endParaRPr lang="zh-CN" altLang="en-GB" sz="2800" dirty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sym typeface="+mn-ea"/>
              </a:rPr>
              <a:t>  </a:t>
            </a:r>
            <a:r>
              <a:rPr lang="zh-CN" altLang="en-GB" sz="2800" dirty="0">
                <a:sym typeface="+mn-ea"/>
              </a:rPr>
              <a:t>（１）</a:t>
            </a:r>
            <a:r>
              <a:rPr lang="en-US" altLang="zh-CN" sz="2800" i="1">
                <a:sym typeface="+mn-ea"/>
              </a:rPr>
              <a:t>a </a:t>
            </a:r>
            <a:r>
              <a:rPr lang="en-GB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en-GB" altLang="zh-CN" sz="2800">
                <a:sym typeface="+mn-ea"/>
              </a:rPr>
              <a:t>≤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　　</a:t>
            </a:r>
            <a:r>
              <a:rPr lang="en-US" altLang="zh-CN" sz="2800" i="1">
                <a:sym typeface="+mn-ea"/>
              </a:rPr>
              <a:t>a </a:t>
            </a:r>
            <a:r>
              <a:rPr lang="en-GB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en-GB" altLang="zh-CN" sz="2800">
                <a:sym typeface="+mn-ea"/>
              </a:rPr>
              <a:t>≤</a:t>
            </a:r>
            <a:r>
              <a:rPr lang="en-US" altLang="zh-CN" sz="2800" i="1">
                <a:sym typeface="+mn-ea"/>
              </a:rPr>
              <a:t>b</a:t>
            </a:r>
            <a:endParaRPr lang="en-US" altLang="zh-CN" sz="28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sym typeface="+mn-ea"/>
              </a:rPr>
              <a:t>  </a:t>
            </a:r>
            <a:r>
              <a:rPr lang="zh-CN" altLang="en-US" sz="2800" dirty="0">
                <a:sym typeface="+mn-ea"/>
              </a:rPr>
              <a:t>（２）</a:t>
            </a:r>
            <a:r>
              <a:rPr lang="en-US" altLang="zh-CN" sz="2800" i="1" err="1">
                <a:sym typeface="+mn-ea"/>
              </a:rPr>
              <a:t>a</a:t>
            </a:r>
            <a:r>
              <a:rPr lang="en-US" altLang="zh-CN" sz="2800" err="1">
                <a:sym typeface="+mn-ea"/>
              </a:rPr>
              <a:t>≤</a:t>
            </a:r>
            <a:r>
              <a:rPr lang="en-US" altLang="zh-CN" sz="2800" i="1" err="1">
                <a:sym typeface="+mn-ea"/>
              </a:rPr>
              <a:t>a</a:t>
            </a:r>
            <a:r>
              <a:rPr lang="en-US" altLang="zh-CN" sz="2800" i="1">
                <a:sym typeface="+mn-ea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　  </a:t>
            </a:r>
            <a:r>
              <a:rPr lang="en-US" altLang="zh-CN" sz="2800" i="1" err="1">
                <a:sym typeface="+mn-ea"/>
              </a:rPr>
              <a:t>b</a:t>
            </a:r>
            <a:r>
              <a:rPr lang="en-US" altLang="zh-CN" sz="2800" err="1">
                <a:sym typeface="+mn-ea"/>
              </a:rPr>
              <a:t>≤</a:t>
            </a:r>
            <a:r>
              <a:rPr lang="en-US" altLang="zh-CN" sz="2800" i="1" err="1">
                <a:sym typeface="+mn-ea"/>
              </a:rPr>
              <a:t>a</a:t>
            </a:r>
            <a:r>
              <a:rPr lang="en-US" altLang="zh-CN" sz="2800" i="1">
                <a:sym typeface="+mn-ea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endParaRPr lang="en-US" altLang="zh-CN" sz="2800" i="1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格——代数系统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定理４</a:t>
            </a:r>
            <a:r>
              <a:rPr lang="zh-CN" altLang="en-US" sz="2800" dirty="0">
                <a:sym typeface="+mn-ea"/>
              </a:rPr>
              <a:t>　设</a:t>
            </a:r>
            <a:r>
              <a:rPr lang="zh-CN" altLang="en-US" sz="2800">
                <a:sym typeface="+mn-ea"/>
              </a:rPr>
              <a:t>〈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≤</a:t>
            </a:r>
            <a:r>
              <a:rPr lang="zh-CN" altLang="en-US" sz="2800">
                <a:sym typeface="+mn-ea"/>
              </a:rPr>
              <a:t>〉</a:t>
            </a:r>
            <a:r>
              <a:rPr lang="zh-CN" altLang="en-US" sz="2800" dirty="0">
                <a:sym typeface="+mn-ea"/>
              </a:rPr>
              <a:t>是格，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 err="1">
                <a:sym typeface="+mn-ea"/>
              </a:rPr>
              <a:t>c</a:t>
            </a:r>
            <a:r>
              <a:rPr lang="en-US" altLang="zh-CN" sz="2800" err="1">
                <a:sym typeface="+mn-ea"/>
              </a:rPr>
              <a:t>∈</a:t>
            </a:r>
            <a:r>
              <a:rPr lang="en-US" altLang="zh-CN" sz="2800" i="1" err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．</a:t>
            </a:r>
            <a:endParaRPr lang="zh-CN" altLang="en-US" sz="2800" dirty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sym typeface="+mn-ea"/>
              </a:rPr>
              <a:t>    </a:t>
            </a:r>
            <a:r>
              <a:rPr lang="zh-CN" altLang="en-US" sz="2800" dirty="0">
                <a:sym typeface="+mn-ea"/>
              </a:rPr>
              <a:t>若　</a:t>
            </a:r>
            <a:r>
              <a:rPr lang="en-US" altLang="zh-CN" sz="2800" i="1">
                <a:sym typeface="+mn-ea"/>
              </a:rPr>
              <a:t>c</a:t>
            </a:r>
            <a:r>
              <a:rPr lang="en-GB" altLang="zh-CN" sz="2800">
                <a:sym typeface="+mn-ea"/>
              </a:rPr>
              <a:t>≤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GB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c</a:t>
            </a:r>
            <a:r>
              <a:rPr lang="en-GB" altLang="zh-CN" sz="2800">
                <a:sym typeface="+mn-ea"/>
              </a:rPr>
              <a:t>≤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则</a:t>
            </a:r>
            <a:r>
              <a:rPr lang="zh-CN" altLang="en-GB" sz="2800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c</a:t>
            </a:r>
            <a:r>
              <a:rPr lang="en-GB" altLang="zh-CN" sz="2800">
                <a:sym typeface="+mn-ea"/>
              </a:rPr>
              <a:t>≤</a:t>
            </a:r>
            <a:r>
              <a:rPr lang="en-US" altLang="zh-CN" sz="2800" i="1">
                <a:sym typeface="+mn-ea"/>
              </a:rPr>
              <a:t>a </a:t>
            </a:r>
            <a:r>
              <a:rPr lang="en-GB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endParaRPr lang="en-US" altLang="zh-CN" sz="28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sym typeface="+mn-ea"/>
              </a:rPr>
              <a:t>    </a:t>
            </a:r>
            <a:r>
              <a:rPr lang="zh-CN" altLang="en-US" sz="2800" dirty="0">
                <a:sym typeface="+mn-ea"/>
              </a:rPr>
              <a:t>若　</a:t>
            </a:r>
            <a:r>
              <a:rPr lang="en-US" altLang="zh-CN" sz="2800" i="1">
                <a:sym typeface="+mn-ea"/>
              </a:rPr>
              <a:t>a</a:t>
            </a:r>
            <a:r>
              <a:rPr lang="en-GB" altLang="zh-CN" sz="2800">
                <a:sym typeface="+mn-ea"/>
              </a:rPr>
              <a:t>≤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GB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</a:t>
            </a:r>
            <a:r>
              <a:rPr lang="en-GB" altLang="zh-CN" sz="2800">
                <a:sym typeface="+mn-ea"/>
              </a:rPr>
              <a:t>≤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则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en-GB" altLang="zh-CN" sz="2800">
                <a:sym typeface="+mn-ea"/>
              </a:rPr>
              <a:t>≤</a:t>
            </a:r>
            <a:r>
              <a:rPr lang="en-US" altLang="zh-CN" sz="2800" i="1">
                <a:sym typeface="+mn-ea"/>
              </a:rPr>
              <a:t>c            </a:t>
            </a:r>
            <a:endParaRPr lang="en-GB" altLang="zh-CN" sz="28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sym typeface="+mn-ea"/>
              </a:rPr>
              <a:t>    </a:t>
            </a:r>
            <a:r>
              <a:rPr lang="zh-CN" altLang="en-GB" sz="2800" dirty="0">
                <a:sym typeface="+mn-ea"/>
              </a:rPr>
              <a:t>以上两定理由并、交运算的定义立即可得到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格——代数系统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07645" y="926465"/>
            <a:ext cx="11656695" cy="58178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定理５</a:t>
            </a:r>
            <a:r>
              <a:rPr lang="zh-CN" altLang="en-US" sz="2800" dirty="0">
                <a:sym typeface="+mn-ea"/>
              </a:rPr>
              <a:t>　设</a:t>
            </a:r>
            <a:r>
              <a:rPr lang="zh-CN" altLang="en-US" sz="2800">
                <a:sym typeface="+mn-ea"/>
              </a:rPr>
              <a:t>〈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≤</a:t>
            </a:r>
            <a:r>
              <a:rPr lang="zh-CN" altLang="en-US" sz="2800">
                <a:sym typeface="+mn-ea"/>
              </a:rPr>
              <a:t>〉</a:t>
            </a:r>
            <a:r>
              <a:rPr lang="zh-CN" altLang="en-US" sz="2800" dirty="0">
                <a:sym typeface="+mn-ea"/>
              </a:rPr>
              <a:t>是一个格，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baseline="-25000" dirty="0">
                <a:sym typeface="+mn-ea"/>
              </a:rPr>
              <a:t>１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baseline="-25000" dirty="0">
                <a:sym typeface="+mn-ea"/>
              </a:rPr>
              <a:t>２</a:t>
            </a:r>
            <a:r>
              <a:rPr lang="zh-CN" altLang="en-US" sz="2800" i="1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baseline="-25000" dirty="0">
                <a:sym typeface="+mn-ea"/>
              </a:rPr>
              <a:t>１</a:t>
            </a:r>
            <a:r>
              <a:rPr lang="zh-CN" altLang="en-US" sz="2800" i="1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baseline="-25000" dirty="0">
                <a:sym typeface="+mn-ea"/>
              </a:rPr>
              <a:t>２</a:t>
            </a:r>
            <a:r>
              <a:rPr lang="zh-CN" altLang="en-US" sz="2800" i="1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∈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，如果  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GB" sz="2800" baseline="-25000" dirty="0">
                <a:sym typeface="+mn-ea"/>
              </a:rPr>
              <a:t>１</a:t>
            </a:r>
            <a:r>
              <a:rPr lang="zh-CN" altLang="en-GB" sz="2800" dirty="0">
                <a:sym typeface="+mn-ea"/>
              </a:rPr>
              <a:t>≤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baseline="-25000" dirty="0">
                <a:sym typeface="+mn-ea"/>
              </a:rPr>
              <a:t>１</a:t>
            </a:r>
            <a:r>
              <a:rPr lang="zh-CN" altLang="en-GB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GB" sz="2800" baseline="-25000" dirty="0">
                <a:sym typeface="+mn-ea"/>
              </a:rPr>
              <a:t>２</a:t>
            </a:r>
            <a:r>
              <a:rPr lang="zh-CN" altLang="en-GB" sz="2800" dirty="0">
                <a:sym typeface="+mn-ea"/>
              </a:rPr>
              <a:t>≤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baseline="-25000" dirty="0">
                <a:sym typeface="+mn-ea"/>
              </a:rPr>
              <a:t>２</a:t>
            </a:r>
            <a:r>
              <a:rPr lang="zh-CN" altLang="en-GB" sz="2800" dirty="0">
                <a:sym typeface="+mn-ea"/>
              </a:rPr>
              <a:t>，则       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GB" sz="2800" baseline="-25000" dirty="0">
                <a:sym typeface="+mn-ea"/>
              </a:rPr>
              <a:t>１</a:t>
            </a:r>
            <a:r>
              <a:rPr lang="zh-CN" altLang="en-GB" sz="2800" dirty="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GB" sz="2800" baseline="-25000" dirty="0">
                <a:sym typeface="+mn-ea"/>
              </a:rPr>
              <a:t>２</a:t>
            </a:r>
            <a:r>
              <a:rPr lang="zh-CN" altLang="en-GB" sz="2800" dirty="0">
                <a:sym typeface="+mn-ea"/>
              </a:rPr>
              <a:t>≤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baseline="-25000" dirty="0">
                <a:sym typeface="+mn-ea"/>
              </a:rPr>
              <a:t>１</a:t>
            </a:r>
            <a:r>
              <a:rPr lang="zh-CN" altLang="en-GB" sz="2800" dirty="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baseline="-25000" dirty="0">
                <a:sym typeface="+mn-ea"/>
              </a:rPr>
              <a:t>２</a:t>
            </a:r>
            <a:r>
              <a:rPr lang="zh-CN" altLang="en-GB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GB" sz="2800" baseline="-25000" dirty="0">
                <a:sym typeface="+mn-ea"/>
              </a:rPr>
              <a:t>１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baseline="-25000" dirty="0">
                <a:sym typeface="+mn-ea"/>
              </a:rPr>
              <a:t>２</a:t>
            </a:r>
            <a:r>
              <a:rPr lang="zh-CN" altLang="en-GB" sz="2800" dirty="0">
                <a:sym typeface="+mn-ea"/>
              </a:rPr>
              <a:t>≤ 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baseline="-25000" dirty="0">
                <a:sym typeface="+mn-ea"/>
              </a:rPr>
              <a:t>１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baseline="-25000" dirty="0">
                <a:sym typeface="+mn-ea"/>
              </a:rPr>
              <a:t>２</a:t>
            </a:r>
            <a:endParaRPr lang="zh-CN" altLang="en-GB" sz="2800" dirty="0"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GB" sz="2800" dirty="0">
                <a:sym typeface="+mn-ea"/>
              </a:rPr>
              <a:t>证明：</a:t>
            </a:r>
            <a:endParaRPr lang="zh-CN" altLang="en-GB" sz="2800" dirty="0"/>
          </a:p>
          <a:p>
            <a:pPr fontAlgn="auto">
              <a:lnSpc>
                <a:spcPct val="150000"/>
              </a:lnSpc>
              <a:buNone/>
            </a:pPr>
            <a:r>
              <a:rPr lang="zh-CN" altLang="en-US" sz="2800" i="1">
                <a:sym typeface="+mn-ea"/>
              </a:rPr>
              <a:t>	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GB" sz="2800" baseline="-25000" dirty="0">
                <a:sym typeface="+mn-ea"/>
              </a:rPr>
              <a:t>１</a:t>
            </a:r>
            <a:r>
              <a:rPr lang="zh-CN" altLang="en-GB" sz="2800" dirty="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baseline="-25000" dirty="0">
                <a:sym typeface="+mn-ea"/>
              </a:rPr>
              <a:t>２</a:t>
            </a:r>
            <a:r>
              <a:rPr lang="zh-CN" altLang="en-GB" sz="2800" dirty="0">
                <a:sym typeface="+mn-ea"/>
              </a:rPr>
              <a:t>≤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GB" sz="2800" baseline="-25000" dirty="0">
                <a:sym typeface="+mn-ea"/>
              </a:rPr>
              <a:t>１</a:t>
            </a:r>
            <a:r>
              <a:rPr lang="zh-CN" altLang="en-GB" sz="2800" dirty="0">
                <a:sym typeface="+mn-ea"/>
              </a:rPr>
              <a:t>≤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baseline="-25000" dirty="0">
                <a:sym typeface="+mn-ea"/>
              </a:rPr>
              <a:t>１</a:t>
            </a:r>
            <a:r>
              <a:rPr lang="zh-CN" altLang="en-GB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GB" sz="2800" baseline="-25000" dirty="0">
                <a:sym typeface="+mn-ea"/>
              </a:rPr>
              <a:t>１</a:t>
            </a:r>
            <a:r>
              <a:rPr lang="zh-CN" altLang="en-GB" sz="2800" dirty="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baseline="-25000" dirty="0">
                <a:sym typeface="+mn-ea"/>
              </a:rPr>
              <a:t>２</a:t>
            </a:r>
            <a:r>
              <a:rPr lang="zh-CN" altLang="en-GB" sz="2800" dirty="0">
                <a:sym typeface="+mn-ea"/>
              </a:rPr>
              <a:t>≤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baseline="-25000" dirty="0">
                <a:sym typeface="+mn-ea"/>
              </a:rPr>
              <a:t>２</a:t>
            </a:r>
            <a:r>
              <a:rPr lang="en-US" altLang="zh-CN" sz="2800" baseline="-25000" dirty="0">
                <a:sym typeface="+mn-ea"/>
              </a:rPr>
              <a:t> </a:t>
            </a:r>
            <a:r>
              <a:rPr lang="zh-CN" altLang="en-GB" sz="2800" dirty="0">
                <a:sym typeface="+mn-ea"/>
              </a:rPr>
              <a:t>≤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baseline="-25000" dirty="0">
                <a:sym typeface="+mn-ea"/>
              </a:rPr>
              <a:t>２</a:t>
            </a:r>
            <a:r>
              <a:rPr lang="zh-CN" altLang="en-GB" sz="2800" dirty="0">
                <a:sym typeface="+mn-ea"/>
              </a:rPr>
              <a:t>   </a:t>
            </a:r>
            <a:endParaRPr lang="zh-CN" altLang="en-GB" sz="2800" dirty="0"/>
          </a:p>
          <a:p>
            <a:pPr fontAlgn="auto">
              <a:lnSpc>
                <a:spcPct val="150000"/>
              </a:lnSpc>
              <a:buNone/>
            </a:pPr>
            <a:r>
              <a:rPr lang="zh-CN" altLang="en-GB" sz="2800" dirty="0">
                <a:sym typeface="+mn-ea"/>
              </a:rPr>
              <a:t>	故 </a:t>
            </a:r>
            <a:r>
              <a:rPr lang="en-GB" altLang="zh-CN" sz="2800">
                <a:sym typeface="+mn-ea"/>
              </a:rPr>
              <a:t>(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GB" sz="2800" baseline="-25000" dirty="0">
                <a:sym typeface="+mn-ea"/>
              </a:rPr>
              <a:t>１</a:t>
            </a:r>
            <a:r>
              <a:rPr lang="zh-CN" altLang="en-GB" sz="2800" dirty="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baseline="-25000" dirty="0">
                <a:sym typeface="+mn-ea"/>
              </a:rPr>
              <a:t>２</a:t>
            </a:r>
            <a:r>
              <a:rPr lang="en-GB" altLang="zh-CN" sz="2800">
                <a:sym typeface="+mn-ea"/>
              </a:rPr>
              <a:t>)</a:t>
            </a:r>
            <a:r>
              <a:rPr lang="en-US" altLang="en-GB" sz="2800">
                <a:sym typeface="+mn-ea"/>
              </a:rPr>
              <a:t> </a:t>
            </a:r>
            <a:r>
              <a:rPr lang="en-GB" altLang="zh-CN" sz="2800">
                <a:sym typeface="+mn-ea"/>
              </a:rPr>
              <a:t>≤</a:t>
            </a:r>
            <a:r>
              <a:rPr lang="en-US" altLang="en-GB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baseline="-25000" dirty="0">
                <a:sym typeface="+mn-ea"/>
              </a:rPr>
              <a:t>１</a:t>
            </a:r>
            <a:r>
              <a:rPr lang="zh-CN" altLang="en-GB" sz="2800" dirty="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baseline="-25000" dirty="0">
                <a:sym typeface="+mn-ea"/>
              </a:rPr>
              <a:t>２</a:t>
            </a:r>
            <a:endParaRPr lang="zh-CN" altLang="en-GB" sz="2800" dirty="0"/>
          </a:p>
          <a:p>
            <a:pPr fontAlgn="auto">
              <a:lnSpc>
                <a:spcPct val="150000"/>
              </a:lnSpc>
              <a:buNone/>
            </a:pPr>
            <a:r>
              <a:rPr lang="zh-CN" altLang="en-GB" sz="2800" dirty="0">
                <a:sym typeface="+mn-ea"/>
              </a:rPr>
              <a:t>	又   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GB" sz="2800" baseline="-25000" dirty="0">
                <a:sym typeface="+mn-ea"/>
              </a:rPr>
              <a:t>１</a:t>
            </a:r>
            <a:r>
              <a:rPr lang="zh-CN" altLang="en-GB" sz="2800" dirty="0">
                <a:sym typeface="+mn-ea"/>
              </a:rPr>
              <a:t>≤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baseline="-25000" dirty="0">
                <a:sym typeface="+mn-ea"/>
              </a:rPr>
              <a:t>１</a:t>
            </a:r>
            <a:r>
              <a:rPr lang="zh-CN" altLang="en-GB" sz="2800" dirty="0">
                <a:sym typeface="+mn-ea"/>
              </a:rPr>
              <a:t>≤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baseline="-25000" dirty="0">
                <a:sym typeface="+mn-ea"/>
              </a:rPr>
              <a:t>１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baseline="-25000" dirty="0">
                <a:sym typeface="+mn-ea"/>
              </a:rPr>
              <a:t>２</a:t>
            </a:r>
            <a:r>
              <a:rPr lang="zh-CN" altLang="en-GB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baseline="-25000" dirty="0">
                <a:sym typeface="+mn-ea"/>
              </a:rPr>
              <a:t>２</a:t>
            </a:r>
            <a:r>
              <a:rPr lang="zh-CN" altLang="en-GB" sz="2800" dirty="0">
                <a:sym typeface="+mn-ea"/>
              </a:rPr>
              <a:t>≤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baseline="-25000" dirty="0">
                <a:sym typeface="+mn-ea"/>
              </a:rPr>
              <a:t>２</a:t>
            </a:r>
            <a:r>
              <a:rPr lang="zh-CN" altLang="en-GB" sz="2800" dirty="0">
                <a:sym typeface="+mn-ea"/>
              </a:rPr>
              <a:t>≤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baseline="-25000" dirty="0">
                <a:sym typeface="+mn-ea"/>
              </a:rPr>
              <a:t>１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baseline="-25000" dirty="0">
                <a:sym typeface="+mn-ea"/>
              </a:rPr>
              <a:t>２</a:t>
            </a:r>
            <a:endParaRPr lang="zh-CN" altLang="en-GB" sz="2800" dirty="0"/>
          </a:p>
          <a:p>
            <a:pPr fontAlgn="auto">
              <a:lnSpc>
                <a:spcPct val="150000"/>
              </a:lnSpc>
              <a:buNone/>
            </a:pPr>
            <a:r>
              <a:rPr lang="zh-CN" altLang="en-GB" sz="2800" dirty="0">
                <a:sym typeface="+mn-ea"/>
              </a:rPr>
              <a:t>	故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GB" sz="2800" baseline="-25000" dirty="0">
                <a:sym typeface="+mn-ea"/>
              </a:rPr>
              <a:t>１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baseline="-25000" dirty="0">
                <a:sym typeface="+mn-ea"/>
              </a:rPr>
              <a:t>２</a:t>
            </a:r>
            <a:r>
              <a:rPr lang="en-US" altLang="zh-CN" sz="2800" dirty="0">
                <a:sym typeface="+mn-ea"/>
              </a:rPr>
              <a:t>≤ </a:t>
            </a:r>
            <a:r>
              <a:rPr lang="en-GB" altLang="zh-CN" sz="2800">
                <a:sym typeface="+mn-ea"/>
              </a:rPr>
              <a:t>(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baseline="-25000" dirty="0">
                <a:sym typeface="+mn-ea"/>
              </a:rPr>
              <a:t>１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baseline="-25000" dirty="0">
                <a:sym typeface="+mn-ea"/>
              </a:rPr>
              <a:t>２</a:t>
            </a:r>
            <a:r>
              <a:rPr lang="en-GB" altLang="zh-CN" sz="2800">
                <a:sym typeface="+mn-ea"/>
              </a:rPr>
              <a:t>)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格——代数系统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推论</a:t>
            </a:r>
            <a:r>
              <a:rPr lang="en-US" altLang="zh-CN" sz="2800" dirty="0">
                <a:sym typeface="+mn-ea"/>
              </a:rPr>
              <a:t>  </a:t>
            </a:r>
            <a:r>
              <a:rPr lang="zh-CN" altLang="en-US" sz="2800" dirty="0">
                <a:sym typeface="+mn-ea"/>
              </a:rPr>
              <a:t>设</a:t>
            </a:r>
            <a:r>
              <a:rPr lang="zh-CN" altLang="en-US" sz="2800">
                <a:sym typeface="+mn-ea"/>
              </a:rPr>
              <a:t>〈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≤</a:t>
            </a:r>
            <a:r>
              <a:rPr lang="zh-CN" altLang="en-US" sz="2800">
                <a:sym typeface="+mn-ea"/>
              </a:rPr>
              <a:t>〉</a:t>
            </a:r>
            <a:r>
              <a:rPr lang="zh-CN" altLang="en-US" sz="2800" dirty="0">
                <a:sym typeface="+mn-ea"/>
              </a:rPr>
              <a:t>是一个格，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 err="1">
                <a:sym typeface="+mn-ea"/>
              </a:rPr>
              <a:t>c</a:t>
            </a:r>
            <a:r>
              <a:rPr lang="en-US" altLang="zh-CN" sz="2800" err="1">
                <a:sym typeface="+mn-ea"/>
              </a:rPr>
              <a:t>∈</a:t>
            </a:r>
            <a:r>
              <a:rPr lang="en-US" altLang="zh-CN" sz="2800" i="1" err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，</a:t>
            </a:r>
            <a:r>
              <a:rPr lang="zh-CN" altLang="en-GB" sz="2800" dirty="0">
                <a:sym typeface="+mn-ea"/>
              </a:rPr>
              <a:t> </a:t>
            </a:r>
            <a:endParaRPr lang="zh-CN" altLang="en-GB" sz="2800" dirty="0"/>
          </a:p>
          <a:p>
            <a:pPr fontAlgn="auto">
              <a:lnSpc>
                <a:spcPct val="150000"/>
              </a:lnSpc>
              <a:buNone/>
            </a:pPr>
            <a:r>
              <a:rPr lang="zh-CN" altLang="en-GB" sz="2800" dirty="0">
                <a:sym typeface="+mn-ea"/>
              </a:rPr>
              <a:t>	若</a:t>
            </a:r>
            <a:r>
              <a:rPr lang="en-US" altLang="zh-CN" sz="2800" i="1">
                <a:sym typeface="+mn-ea"/>
              </a:rPr>
              <a:t>a </a:t>
            </a:r>
            <a:r>
              <a:rPr lang="en-GB" altLang="zh-CN" sz="2800">
                <a:sym typeface="+mn-ea"/>
              </a:rPr>
              <a:t>≤</a:t>
            </a:r>
            <a:r>
              <a:rPr lang="en-US" altLang="en-GB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， 则</a:t>
            </a:r>
            <a:r>
              <a:rPr lang="en-US" altLang="zh-CN" sz="2800" dirty="0">
                <a:sym typeface="+mn-ea"/>
              </a:rPr>
              <a:t>     </a:t>
            </a:r>
            <a:r>
              <a:rPr lang="en-US" altLang="zh-CN" sz="2800" i="1">
                <a:sym typeface="+mn-ea"/>
              </a:rPr>
              <a:t>a </a:t>
            </a:r>
            <a:r>
              <a:rPr lang="en-GB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c </a:t>
            </a:r>
            <a:r>
              <a:rPr lang="en-GB" altLang="zh-CN" sz="2800">
                <a:sym typeface="+mn-ea"/>
              </a:rPr>
              <a:t>≤</a:t>
            </a:r>
            <a:r>
              <a:rPr lang="en-US" altLang="en-GB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 </a:t>
            </a:r>
            <a:r>
              <a:rPr lang="en-GB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US" sz="2800" i="1" dirty="0">
                <a:sym typeface="+mn-ea"/>
              </a:rPr>
              <a:t>，</a:t>
            </a:r>
            <a:r>
              <a:rPr lang="zh-CN" altLang="en-US" sz="2800" i="1">
                <a:sym typeface="+mn-ea"/>
              </a:rPr>
              <a:t>	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c </a:t>
            </a:r>
            <a:r>
              <a:rPr lang="en-GB" altLang="zh-CN" sz="2800">
                <a:sym typeface="+mn-ea"/>
              </a:rPr>
              <a:t>≤</a:t>
            </a:r>
            <a:r>
              <a:rPr lang="en-US" altLang="en-GB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c</a:t>
            </a:r>
            <a:endParaRPr lang="en-US" altLang="zh-CN" sz="280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格——代数系统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761365"/>
            <a:ext cx="11656695" cy="57283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定理</a:t>
            </a:r>
            <a:r>
              <a:rPr lang="zh-CN" altLang="en-GB" sz="2800" b="1" dirty="0">
                <a:sym typeface="+mn-ea"/>
              </a:rPr>
              <a:t>６</a:t>
            </a:r>
            <a:r>
              <a:rPr lang="en-US" altLang="zh-CN" sz="2800" b="1" dirty="0">
                <a:sym typeface="+mn-ea"/>
              </a:rPr>
              <a:t>   </a:t>
            </a:r>
            <a:r>
              <a:rPr lang="zh-CN" altLang="en-GB" sz="2800" dirty="0">
                <a:latin typeface="仿宋" panose="02010609060101010101" charset="-122"/>
                <a:sym typeface="+mn-ea"/>
              </a:rPr>
              <a:t>设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是一个格</a:t>
            </a:r>
            <a:r>
              <a:rPr lang="zh-CN" altLang="en-GB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GB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c</a:t>
            </a:r>
            <a:r>
              <a:rPr lang="en-GB" altLang="zh-CN" sz="2800">
                <a:sym typeface="+mn-ea"/>
              </a:rPr>
              <a:t>∈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GB" sz="2800" dirty="0">
                <a:sym typeface="+mn-ea"/>
              </a:rPr>
              <a:t>，则</a:t>
            </a:r>
            <a:endParaRPr lang="zh-CN" altLang="en-US" sz="2800" i="1" dirty="0"/>
          </a:p>
          <a:p>
            <a:pPr>
              <a:buNone/>
            </a:pPr>
            <a:r>
              <a:rPr lang="zh-CN" altLang="en-US" sz="2800" i="1">
                <a:sym typeface="+mn-ea"/>
              </a:rPr>
              <a:t>	</a:t>
            </a:r>
            <a:r>
              <a:rPr lang="en-US" altLang="zh-CN" sz="2800" i="1">
                <a:sym typeface="+mn-ea"/>
              </a:rPr>
              <a:t>a </a:t>
            </a:r>
            <a:r>
              <a:rPr lang="en-GB" altLang="zh-CN" sz="2800">
                <a:sym typeface="+mn-ea"/>
              </a:rPr>
              <a:t>*</a:t>
            </a:r>
            <a:r>
              <a:rPr lang="zh-CN" altLang="en-GB" sz="2800" dirty="0">
                <a:sym typeface="+mn-ea"/>
              </a:rPr>
              <a:t>（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GB" sz="2800" dirty="0">
                <a:sym typeface="+mn-ea"/>
              </a:rPr>
              <a:t>）≥（</a:t>
            </a:r>
            <a:r>
              <a:rPr lang="en-US" altLang="zh-CN" sz="2800" i="1">
                <a:sym typeface="+mn-ea"/>
              </a:rPr>
              <a:t>a </a:t>
            </a:r>
            <a:r>
              <a:rPr lang="en-GB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）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zh-CN" altLang="en-GB" sz="2800" dirty="0">
                <a:sym typeface="+mn-ea"/>
              </a:rPr>
              <a:t>（</a:t>
            </a:r>
            <a:r>
              <a:rPr lang="en-US" altLang="zh-CN" sz="2800" i="1">
                <a:sym typeface="+mn-ea"/>
              </a:rPr>
              <a:t>a </a:t>
            </a:r>
            <a:r>
              <a:rPr lang="en-GB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GB" sz="2800" dirty="0">
                <a:sym typeface="+mn-ea"/>
              </a:rPr>
              <a:t>）</a:t>
            </a:r>
            <a:endParaRPr lang="zh-CN" altLang="en-US" sz="2800" i="1" dirty="0"/>
          </a:p>
          <a:p>
            <a:pPr>
              <a:buNone/>
            </a:pPr>
            <a:r>
              <a:rPr lang="zh-CN" altLang="en-US" sz="2800" i="1">
                <a:sym typeface="+mn-ea"/>
              </a:rPr>
              <a:t>	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zh-CN" altLang="en-GB" sz="2800" dirty="0">
                <a:sym typeface="+mn-ea"/>
              </a:rPr>
              <a:t>（</a:t>
            </a:r>
            <a:r>
              <a:rPr lang="en-US" altLang="zh-CN" sz="2800" i="1">
                <a:sym typeface="+mn-ea"/>
              </a:rPr>
              <a:t>b </a:t>
            </a:r>
            <a:r>
              <a:rPr lang="en-GB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GB" sz="2800" dirty="0">
                <a:sym typeface="+mn-ea"/>
              </a:rPr>
              <a:t>）≤（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）*（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GB" sz="2800" dirty="0">
                <a:sym typeface="+mn-ea"/>
              </a:rPr>
              <a:t>）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仿宋" panose="02010609060101010101" charset="-122"/>
                <a:sym typeface="+mn-ea"/>
              </a:rPr>
              <a:t>证明：</a:t>
            </a:r>
            <a:r>
              <a:rPr lang="zh-CN" altLang="en-GB" sz="2800" dirty="0">
                <a:sym typeface="+mn-ea"/>
              </a:rPr>
              <a:t>因为　</a:t>
            </a:r>
            <a:r>
              <a:rPr lang="zh-CN" altLang="en-US" sz="2800" dirty="0">
                <a:sym typeface="+mn-ea"/>
              </a:rPr>
              <a:t>  </a:t>
            </a:r>
            <a:r>
              <a:rPr lang="en-US" altLang="zh-CN" sz="2800" i="1">
                <a:sym typeface="+mn-ea"/>
              </a:rPr>
              <a:t>b </a:t>
            </a:r>
            <a:r>
              <a:rPr lang="en-GB" altLang="zh-CN" sz="2800">
                <a:sym typeface="+mn-ea"/>
              </a:rPr>
              <a:t>≤ 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c</a:t>
            </a:r>
            <a:endParaRPr lang="en-US" altLang="zh-CN" sz="2800"/>
          </a:p>
          <a:p>
            <a:pPr>
              <a:buNone/>
            </a:pPr>
            <a:r>
              <a:rPr lang="en-US" altLang="zh-CN" sz="2800" dirty="0">
                <a:sym typeface="+mn-ea"/>
              </a:rPr>
              <a:t>	</a:t>
            </a:r>
            <a:r>
              <a:rPr lang="zh-CN" altLang="en-US" sz="2800" dirty="0">
                <a:sym typeface="+mn-ea"/>
              </a:rPr>
              <a:t>故　　　 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 </a:t>
            </a:r>
            <a:r>
              <a:rPr lang="en-GB" altLang="zh-CN" sz="2800">
                <a:sym typeface="+mn-ea"/>
              </a:rPr>
              <a:t>≤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</a:t>
            </a:r>
            <a:r>
              <a:rPr lang="zh-CN" altLang="en-GB" sz="2800" dirty="0">
                <a:sym typeface="+mn-ea"/>
              </a:rPr>
              <a:t>（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GB" sz="2800" dirty="0">
                <a:sym typeface="+mn-ea"/>
              </a:rPr>
              <a:t>）</a:t>
            </a:r>
            <a:endParaRPr lang="zh-CN" altLang="en-GB" sz="2800" dirty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ym typeface="+mn-ea"/>
              </a:rPr>
              <a:t>    </a:t>
            </a:r>
            <a:r>
              <a:rPr lang="zh-CN" altLang="en-GB" sz="2800" dirty="0">
                <a:sym typeface="+mn-ea"/>
              </a:rPr>
              <a:t>又　　　        </a:t>
            </a:r>
            <a:r>
              <a:rPr lang="en-US" altLang="zh-CN" sz="2800" i="1">
                <a:sym typeface="+mn-ea"/>
              </a:rPr>
              <a:t>c </a:t>
            </a:r>
            <a:r>
              <a:rPr lang="en-GB" altLang="zh-CN" sz="2800">
                <a:sym typeface="+mn-ea"/>
              </a:rPr>
              <a:t>≤ 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c</a:t>
            </a:r>
            <a:endParaRPr lang="en-US" altLang="zh-CN" sz="28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ym typeface="+mn-ea"/>
              </a:rPr>
              <a:t>    </a:t>
            </a:r>
            <a:r>
              <a:rPr lang="zh-CN" altLang="en-US" sz="2800" dirty="0">
                <a:sym typeface="+mn-ea"/>
              </a:rPr>
              <a:t>故　　     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c </a:t>
            </a:r>
            <a:r>
              <a:rPr lang="en-US" altLang="zh-CN" sz="2800">
                <a:sym typeface="+mn-ea"/>
              </a:rPr>
              <a:t>≤ </a:t>
            </a:r>
            <a:r>
              <a:rPr lang="en-US" altLang="zh-CN" sz="2800" i="1">
                <a:sym typeface="+mn-ea"/>
              </a:rPr>
              <a:t>a </a:t>
            </a:r>
            <a:r>
              <a:rPr lang="en-US" altLang="zh-CN" sz="2800">
                <a:sym typeface="+mn-ea"/>
              </a:rPr>
              <a:t>*</a:t>
            </a: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）</a:t>
            </a:r>
            <a:endParaRPr lang="zh-CN" altLang="en-US" sz="2800" dirty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ym typeface="+mn-ea"/>
              </a:rPr>
              <a:t>     </a:t>
            </a:r>
            <a:r>
              <a:rPr lang="zh-CN" altLang="en-US" sz="2800" dirty="0">
                <a:sym typeface="+mn-ea"/>
              </a:rPr>
              <a:t>所以</a:t>
            </a:r>
            <a:r>
              <a:rPr lang="zh-CN" altLang="en-GB" sz="2800" dirty="0">
                <a:sym typeface="+mn-ea"/>
              </a:rPr>
              <a:t>（</a:t>
            </a:r>
            <a:r>
              <a:rPr lang="en-US" altLang="zh-CN" sz="2800" i="1">
                <a:sym typeface="+mn-ea"/>
              </a:rPr>
              <a:t>a </a:t>
            </a:r>
            <a:r>
              <a:rPr lang="en-GB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）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zh-CN" altLang="en-GB" sz="2800" dirty="0">
                <a:sym typeface="+mn-ea"/>
              </a:rPr>
              <a:t>（</a:t>
            </a:r>
            <a:r>
              <a:rPr lang="en-US" altLang="zh-CN" sz="2800" i="1">
                <a:sym typeface="+mn-ea"/>
              </a:rPr>
              <a:t>a </a:t>
            </a:r>
            <a:r>
              <a:rPr lang="en-GB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GB" sz="2800" dirty="0">
                <a:sym typeface="+mn-ea"/>
              </a:rPr>
              <a:t>）≤ </a:t>
            </a:r>
            <a:r>
              <a:rPr lang="en-US" altLang="zh-CN" sz="2800" i="1">
                <a:sym typeface="+mn-ea"/>
              </a:rPr>
              <a:t>a </a:t>
            </a:r>
            <a:r>
              <a:rPr lang="en-GB" altLang="zh-CN" sz="2800">
                <a:sym typeface="+mn-ea"/>
              </a:rPr>
              <a:t>*</a:t>
            </a:r>
            <a:r>
              <a:rPr lang="zh-CN" altLang="en-GB" sz="2800" dirty="0">
                <a:sym typeface="+mn-ea"/>
              </a:rPr>
              <a:t>（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GB" sz="2800" dirty="0">
                <a:sym typeface="+mn-ea"/>
              </a:rPr>
              <a:t>）</a:t>
            </a:r>
            <a:endParaRPr lang="zh-CN" altLang="en-US" sz="2800" dirty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ym typeface="+mn-ea"/>
              </a:rPr>
              <a:t>     </a:t>
            </a:r>
            <a:r>
              <a:rPr lang="zh-CN" altLang="en-US" sz="2800" dirty="0">
                <a:sym typeface="+mn-ea"/>
              </a:rPr>
              <a:t>即</a:t>
            </a:r>
            <a:r>
              <a:rPr lang="zh-CN" altLang="en-GB" sz="2800" dirty="0">
                <a:sym typeface="+mn-ea"/>
              </a:rPr>
              <a:t>      </a:t>
            </a:r>
            <a:r>
              <a:rPr lang="en-US" altLang="zh-CN" sz="2800" i="1">
                <a:sym typeface="+mn-ea"/>
              </a:rPr>
              <a:t>a </a:t>
            </a:r>
            <a:r>
              <a:rPr lang="en-GB" altLang="zh-CN" sz="2800">
                <a:sym typeface="+mn-ea"/>
              </a:rPr>
              <a:t>*</a:t>
            </a:r>
            <a:r>
              <a:rPr lang="zh-CN" altLang="en-GB" sz="2800" dirty="0">
                <a:sym typeface="+mn-ea"/>
              </a:rPr>
              <a:t>（</a:t>
            </a:r>
            <a:r>
              <a:rPr lang="en-US" altLang="zh-CN" sz="2800" i="1">
                <a:sym typeface="+mn-ea"/>
              </a:rPr>
              <a:t>b </a:t>
            </a:r>
            <a:r>
              <a:rPr lang="en-US" altLang="zh-CN" sz="280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GB" sz="2800" dirty="0">
                <a:sym typeface="+mn-ea"/>
              </a:rPr>
              <a:t>）≥（</a:t>
            </a:r>
            <a:r>
              <a:rPr lang="en-US" altLang="zh-CN" sz="2800" i="1">
                <a:sym typeface="+mn-ea"/>
              </a:rPr>
              <a:t>a </a:t>
            </a:r>
            <a:r>
              <a:rPr lang="en-GB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GB" sz="2800" dirty="0">
                <a:sym typeface="+mn-ea"/>
              </a:rPr>
              <a:t>）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zh-CN" altLang="en-GB" sz="2800" dirty="0">
                <a:sym typeface="+mn-ea"/>
              </a:rPr>
              <a:t>（</a:t>
            </a:r>
            <a:r>
              <a:rPr lang="en-US" altLang="zh-CN" sz="2800" i="1">
                <a:sym typeface="+mn-ea"/>
              </a:rPr>
              <a:t>a </a:t>
            </a:r>
            <a:r>
              <a:rPr lang="en-GB" altLang="zh-CN" sz="2800">
                <a:sym typeface="+mn-ea"/>
              </a:rPr>
              <a:t>* </a:t>
            </a:r>
            <a:r>
              <a:rPr lang="en-US" altLang="zh-CN" sz="2800" i="1">
                <a:sym typeface="+mn-ea"/>
              </a:rPr>
              <a:t>c</a:t>
            </a:r>
            <a:r>
              <a:rPr lang="zh-CN" altLang="en-GB" sz="2800" dirty="0">
                <a:sym typeface="+mn-ea"/>
              </a:rPr>
              <a:t>）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格——代数系统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作业：</a:t>
            </a:r>
            <a:r>
              <a:rPr lang="en-US" altLang="zh-CN" sz="2800">
                <a:sym typeface="+mn-ea"/>
              </a:rPr>
              <a:t>习 题 </a:t>
            </a:r>
            <a:r>
              <a:rPr lang="zh-CN" altLang="en-US" sz="2800">
                <a:sym typeface="+mn-ea"/>
              </a:rPr>
              <a:t>二</a:t>
            </a:r>
            <a:r>
              <a:rPr lang="en-US" altLang="zh-CN" sz="2800">
                <a:sym typeface="+mn-ea"/>
              </a:rPr>
              <a:t>  </a:t>
            </a:r>
            <a:r>
              <a:rPr lang="en-US" altLang="zh-CN" sz="2800">
                <a:sym typeface="+mn-ea"/>
              </a:rPr>
              <a:t>1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835" y="2380615"/>
            <a:ext cx="3774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第七章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格</a:t>
            </a:r>
            <a:endParaRPr 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4719225" y="547972"/>
            <a:ext cx="5179060" cy="532190"/>
            <a:chOff x="5689600" y="1501170"/>
            <a:chExt cx="5179060" cy="532190"/>
          </a:xfrm>
        </p:grpSpPr>
        <p:sp>
          <p:nvSpPr>
            <p:cNvPr id="32" name="平行四边形 31"/>
            <p:cNvSpPr/>
            <p:nvPr>
              <p:custDataLst>
                <p:tags r:id="rId2"/>
              </p:custDataLst>
            </p:nvPr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>
              <p:custDataLst>
                <p:tags r:id="rId3"/>
              </p:custDataLst>
            </p:nvPr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6572250" y="1501170"/>
              <a:ext cx="42964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格——偏序集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4719225" y="1374802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>
              <p:custDataLst>
                <p:tags r:id="rId6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>
                <p:custDataLst>
                  <p:tags r:id="rId7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格——代数系统 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>
            <a:off x="4719225" y="3062632"/>
            <a:ext cx="5045075" cy="541020"/>
            <a:chOff x="5689600" y="3045430"/>
            <a:chExt cx="5045075" cy="541224"/>
          </a:xfrm>
        </p:grpSpPr>
        <p:sp>
          <p:nvSpPr>
            <p:cNvPr id="34" name="平行四边形 33"/>
            <p:cNvSpPr/>
            <p:nvPr>
              <p:custDataLst>
                <p:tags r:id="rId10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89600" y="3045430"/>
              <a:ext cx="5045075" cy="522167"/>
              <a:chOff x="5143500" y="2273300"/>
              <a:chExt cx="5045075" cy="522167"/>
            </a:xfrm>
          </p:grpSpPr>
          <p:sp>
            <p:nvSpPr>
              <p:cNvPr id="23" name="平行四边形 22"/>
              <p:cNvSpPr/>
              <p:nvPr>
                <p:custDataLst>
                  <p:tags r:id="rId11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hlinkClick r:id="rId12" action="ppaction://hlinksldjump"/>
              </p:cNvPr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026150" y="2273300"/>
                <a:ext cx="4162425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完全格　有界格　补格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14"/>
            </p:custDataLst>
          </p:nvPr>
        </p:nvGrpSpPr>
        <p:grpSpPr>
          <a:xfrm>
            <a:off x="4719225" y="3898292"/>
            <a:ext cx="6129912" cy="541020"/>
            <a:chOff x="5689600" y="3045430"/>
            <a:chExt cx="6129912" cy="541224"/>
          </a:xfrm>
        </p:grpSpPr>
        <p:sp>
          <p:nvSpPr>
            <p:cNvPr id="6" name="平行四边形 5"/>
            <p:cNvSpPr/>
            <p:nvPr>
              <p:custDataLst>
                <p:tags r:id="rId15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8" name="平行四边形 7"/>
              <p:cNvSpPr/>
              <p:nvPr>
                <p:custDataLst>
                  <p:tags r:id="rId16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>
                <a:hlinkClick r:id="rId12" action="ppaction://hlinksldjump"/>
              </p:cNvPr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分配格与模格</a:t>
                </a:r>
                <a:endParaRPr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13" name="组合 12"/>
          <p:cNvGrpSpPr/>
          <p:nvPr>
            <p:custDataLst>
              <p:tags r:id="rId18"/>
            </p:custDataLst>
          </p:nvPr>
        </p:nvGrpSpPr>
        <p:grpSpPr>
          <a:xfrm>
            <a:off x="4719225" y="2218717"/>
            <a:ext cx="4878071" cy="549275"/>
            <a:chOff x="5689600" y="2273300"/>
            <a:chExt cx="4710116" cy="549489"/>
          </a:xfrm>
        </p:grpSpPr>
        <p:sp>
          <p:nvSpPr>
            <p:cNvPr id="14" name="平行四边形 13"/>
            <p:cNvSpPr/>
            <p:nvPr>
              <p:custDataLst>
                <p:tags r:id="rId19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7" name="平行四边形 16"/>
              <p:cNvSpPr/>
              <p:nvPr>
                <p:custDataLst>
                  <p:tags r:id="rId20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子格与格同态 </a:t>
                </a:r>
                <a:endParaRPr lang="zh-CN" altLang="en-US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1" name="组合 20"/>
          <p:cNvGrpSpPr/>
          <p:nvPr>
            <p:custDataLst>
              <p:tags r:id="rId22"/>
            </p:custDataLst>
          </p:nvPr>
        </p:nvGrpSpPr>
        <p:grpSpPr>
          <a:xfrm>
            <a:off x="4719225" y="4733952"/>
            <a:ext cx="6129912" cy="541020"/>
            <a:chOff x="5689600" y="3045430"/>
            <a:chExt cx="6129912" cy="541224"/>
          </a:xfrm>
        </p:grpSpPr>
        <p:sp>
          <p:nvSpPr>
            <p:cNvPr id="24" name="平行四边形 23"/>
            <p:cNvSpPr/>
            <p:nvPr>
              <p:custDataLst>
                <p:tags r:id="rId23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27" name="平行四边形 26"/>
              <p:cNvSpPr/>
              <p:nvPr>
                <p:custDataLst>
                  <p:tags r:id="rId24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06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>
                <a:hlinkClick r:id="rId12" action="ppaction://hlinksldjump"/>
              </p:cNvPr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布尔代数</a:t>
                </a:r>
                <a:endParaRPr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30" name="组合 29"/>
          <p:cNvGrpSpPr/>
          <p:nvPr>
            <p:custDataLst>
              <p:tags r:id="rId26"/>
            </p:custDataLst>
          </p:nvPr>
        </p:nvGrpSpPr>
        <p:grpSpPr>
          <a:xfrm>
            <a:off x="4719225" y="5569612"/>
            <a:ext cx="6129912" cy="541020"/>
            <a:chOff x="5689600" y="3045430"/>
            <a:chExt cx="6129912" cy="541224"/>
          </a:xfrm>
        </p:grpSpPr>
        <p:sp>
          <p:nvSpPr>
            <p:cNvPr id="31" name="平行四边形 30"/>
            <p:cNvSpPr/>
            <p:nvPr>
              <p:custDataLst>
                <p:tags r:id="rId27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36" name="平行四边形 35"/>
              <p:cNvSpPr/>
              <p:nvPr>
                <p:custDataLst>
                  <p:tags r:id="rId28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09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hlinkClick r:id="rId12" action="ppaction://hlinksldjump"/>
              </p:cNvPr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布尔</a:t>
                </a:r>
                <a:r>
                  <a:rPr lang="zh-CN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表达式</a:t>
                </a:r>
                <a:endParaRPr lang="zh-CN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子格与格同态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定义１　设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是一个格，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的非空子集，如果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关于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封闭，则说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的子格．</a:t>
            </a:r>
            <a:endParaRPr lang="zh-CN" alt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GB" sz="2800" dirty="0">
                <a:solidFill>
                  <a:srgbClr val="FF0000"/>
                </a:solidFill>
                <a:sym typeface="+mn-ea"/>
              </a:rPr>
              <a:t>子格 是不是格？</a:t>
            </a:r>
            <a:endParaRPr lang="zh-CN" altLang="en-GB" sz="28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子格与格同态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例１　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对任意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b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，规定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）（即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的最大公因数），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＝［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］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（即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的最小公倍数）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令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</a:t>
            </a:r>
            <a:r>
              <a:rPr lang="en-GB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中所有偶数构成的集合，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GB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的子格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格——偏序集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 smtClean="0">
                <a:latin typeface="Times New Roman" panose="02020603050405020304" pitchFamily="18" charset="0"/>
                <a:sym typeface="+mn-ea"/>
              </a:rPr>
              <a:t>定义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i="1" dirty="0" smtClean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 dirty="0" smtClean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上的关系，如果</a:t>
            </a:r>
            <a:r>
              <a:rPr lang="en-US" altLang="zh-CN" sz="2800" i="1" dirty="0" smtClean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是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自反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的、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反对称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的、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传递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的，则称</a:t>
            </a:r>
            <a:r>
              <a:rPr lang="en-US" altLang="zh-CN" sz="2800" i="1" dirty="0" smtClean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 dirty="0" smtClean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上的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偏序关系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，简称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偏序</a:t>
            </a:r>
            <a:r>
              <a:rPr lang="zh-CN" altLang="en-US" sz="2800" dirty="0" smtClean="0">
                <a:sym typeface="+mn-ea"/>
              </a:rPr>
              <a:t>． </a:t>
            </a:r>
            <a:endParaRPr lang="zh-CN" altLang="en-US" sz="2800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为一集合，如果在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上定义了一个偏序关系≤，则称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在偏序关系≤下构成一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偏序集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记为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〈P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≼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〉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，也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简记为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子格与格同态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" y="977900"/>
            <a:ext cx="10930890" cy="53149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子格与格同态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设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，≤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是一个格，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令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＝｛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|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GB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∈</a:t>
            </a:r>
            <a:r>
              <a:rPr lang="en-GB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｝，则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的子格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令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］＝｛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|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GB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∈</a:t>
            </a:r>
            <a:r>
              <a:rPr lang="en-GB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｝</a:t>
            </a:r>
            <a:endParaRPr lang="zh-CN" alt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则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］是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的子格</a:t>
            </a:r>
            <a:r>
              <a:rPr lang="zh-CN" altLang="en-GB" sz="2800" dirty="0">
                <a:sym typeface="+mn-ea"/>
              </a:rPr>
              <a:t>，通常称为</a:t>
            </a:r>
            <a:r>
              <a:rPr lang="en-GB" altLang="zh-CN" sz="2800" i="1">
                <a:sym typeface="+mn-ea"/>
              </a:rPr>
              <a:t>L</a:t>
            </a:r>
            <a:r>
              <a:rPr lang="zh-CN" altLang="en-GB" sz="2800" dirty="0">
                <a:sym typeface="+mn-ea"/>
              </a:rPr>
              <a:t>的一个闭区间．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子格与格同态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，≤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             </a:t>
            </a:r>
            <a:r>
              <a:rPr lang="en-US" altLang="en-GB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，≤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endParaRPr lang="en-GB" altLang="zh-CN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＝｛１，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，０｝，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，≤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本身是一个格，但它不是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，≤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的子</a:t>
            </a:r>
            <a:r>
              <a:rPr lang="zh-CN" altLang="en-GB" sz="2800" dirty="0">
                <a:sym typeface="+mn-ea"/>
              </a:rPr>
              <a:t>格．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8071" name="图片 88070" descr="3_1_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10" y="921385"/>
            <a:ext cx="1612265" cy="22580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8070" name="图片 88069" descr="3_1_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330" y="921385"/>
            <a:ext cx="1610360" cy="22059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子格与格同态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义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，* 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L‘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，∪，∩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是两个格</a:t>
            </a:r>
            <a:endParaRPr lang="zh-CN" alt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GB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L'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，如果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，有</a:t>
            </a:r>
            <a:endParaRPr lang="zh-CN" altLang="en-GB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）＝ 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）∪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GB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）＝ 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）∩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则称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是格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到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L‘  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同态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．</a:t>
            </a:r>
            <a:endParaRPr lang="zh-CN" alt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单、满同态，同构．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～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L'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 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L'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子格与格同态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定理１</a:t>
            </a:r>
            <a:r>
              <a:rPr lang="en-US" altLang="zh-CN" sz="2800" dirty="0">
                <a:sym typeface="+mn-ea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是格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到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L‘ 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的同态，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则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是偏序集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到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L‘ 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保序映射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endParaRPr lang="zh-CN" alt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即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GB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GB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GB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∈</a:t>
            </a:r>
            <a:r>
              <a:rPr lang="en-GB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，当</a:t>
            </a:r>
            <a:r>
              <a:rPr lang="en-GB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GB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en-GB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时，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）≤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GB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en-GB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en-GB" sz="2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GB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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 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 </a:t>
            </a:r>
            <a:r>
              <a:rPr lang="en-GB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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）*  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）＝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 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）＝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</a:t>
            </a:r>
            <a:r>
              <a:rPr lang="en-US" altLang="en-GB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）≤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GB" sz="2800" dirty="0">
                <a:sym typeface="+mn-ea"/>
              </a:rPr>
              <a:t> 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子格与格同态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保序映射未必是同态 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GB" altLang="zh-CN" sz="280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GB" altLang="zh-CN" sz="280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GB" altLang="zh-CN" sz="280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GB" altLang="zh-CN" sz="280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|→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３，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|→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２，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en-GB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|→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２，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en-GB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|→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１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则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到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L' 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的保序映射，但</a:t>
            </a:r>
            <a:endParaRPr lang="zh-CN" altLang="en-GB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）＝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１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en-GB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）*  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）＝２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因此，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不是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到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L' 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的同态．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1141" name="图片 91140" descr="3_2_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10" y="1456055"/>
            <a:ext cx="1976120" cy="27063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1140" name="图片 91139" descr="3_2_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610" y="1379855"/>
            <a:ext cx="1933575" cy="27057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子格与格同态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定理２</a:t>
            </a:r>
            <a:r>
              <a:rPr lang="zh-CN" altLang="en-US" sz="2800" dirty="0"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是格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到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L‘ 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的双射，则</a:t>
            </a:r>
            <a:endParaRPr lang="en-GB" altLang="zh-CN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到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L' 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的同构，当且仅当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）≤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证明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设f是L到L' 的同构．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对任意a，b∈L，若a≤b，由定理１知f（a）≤f（b）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反之，若f（a）≤f（b），则f（a）* f（b）＝ f（a），另一方面，根据同态的定义，f（a）*  f（b）＝f（a * b），所以f（a * b）＝f（a），因为f是双射，故知a * b＝a，即a≤b．这样就证明了a≤b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f（a）≤f（b）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子格与格同态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设对任意a，b∈L，a≤b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f（a）≤f（b）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取x，y∈L，则x * y ≤ x，x * y ≤ y，故 f（x * y）≤f（x）， f（x * y）≤f（y），因此，</a:t>
            </a:r>
            <a:r>
              <a:rPr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f（x * y）≤f（x）* f（y）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又因为f是双射，故必存在z∈L，使f（x）* f（y）＝f（z），此时必有，f（z）≤f（x），f（z）≤f（y），从而z ≤ x，z ≤ y，于是 z≤x * y，f（z）≤f（x * y），即</a:t>
            </a:r>
            <a:r>
              <a:rPr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f（x）* f（y）≤f（x * y）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总之，</a:t>
            </a:r>
            <a:r>
              <a:rPr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f（x * y）＝f（x）* f（y）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，类似可证f（x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y）＝f（x）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f（y），所以，f是L到L'  的同构．  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835" y="2380615"/>
            <a:ext cx="3774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第七章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格</a:t>
            </a:r>
            <a:endParaRPr 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4719225" y="547972"/>
            <a:ext cx="5179060" cy="532190"/>
            <a:chOff x="5689600" y="1501170"/>
            <a:chExt cx="5179060" cy="532190"/>
          </a:xfrm>
        </p:grpSpPr>
        <p:sp>
          <p:nvSpPr>
            <p:cNvPr id="32" name="平行四边形 31"/>
            <p:cNvSpPr/>
            <p:nvPr>
              <p:custDataLst>
                <p:tags r:id="rId2"/>
              </p:custDataLst>
            </p:nvPr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>
              <p:custDataLst>
                <p:tags r:id="rId3"/>
              </p:custDataLst>
            </p:nvPr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6572250" y="1501170"/>
              <a:ext cx="42964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格——偏序集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4719225" y="1374802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>
              <p:custDataLst>
                <p:tags r:id="rId6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>
                <p:custDataLst>
                  <p:tags r:id="rId7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格——代数系统 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>
            <a:off x="4719225" y="3062632"/>
            <a:ext cx="5045075" cy="541020"/>
            <a:chOff x="5689600" y="3045430"/>
            <a:chExt cx="5045075" cy="541224"/>
          </a:xfrm>
        </p:grpSpPr>
        <p:sp>
          <p:nvSpPr>
            <p:cNvPr id="34" name="平行四边形 33"/>
            <p:cNvSpPr/>
            <p:nvPr>
              <p:custDataLst>
                <p:tags r:id="rId10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89600" y="3045430"/>
              <a:ext cx="5045075" cy="522167"/>
              <a:chOff x="5143500" y="2273300"/>
              <a:chExt cx="5045075" cy="522167"/>
            </a:xfrm>
          </p:grpSpPr>
          <p:sp>
            <p:nvSpPr>
              <p:cNvPr id="23" name="平行四边形 22"/>
              <p:cNvSpPr/>
              <p:nvPr>
                <p:custDataLst>
                  <p:tags r:id="rId11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hlinkClick r:id="rId12" action="ppaction://hlinksldjump"/>
              </p:cNvPr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026150" y="2273300"/>
                <a:ext cx="4162425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完全格　有界格　补格</a:t>
                </a:r>
                <a:endParaRPr lang="zh-CN" altLang="en-US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14"/>
            </p:custDataLst>
          </p:nvPr>
        </p:nvGrpSpPr>
        <p:grpSpPr>
          <a:xfrm>
            <a:off x="4719225" y="3898292"/>
            <a:ext cx="6129912" cy="541020"/>
            <a:chOff x="5689600" y="3045430"/>
            <a:chExt cx="6129912" cy="541224"/>
          </a:xfrm>
        </p:grpSpPr>
        <p:sp>
          <p:nvSpPr>
            <p:cNvPr id="6" name="平行四边形 5"/>
            <p:cNvSpPr/>
            <p:nvPr>
              <p:custDataLst>
                <p:tags r:id="rId15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8" name="平行四边形 7"/>
              <p:cNvSpPr/>
              <p:nvPr>
                <p:custDataLst>
                  <p:tags r:id="rId16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>
                <a:hlinkClick r:id="rId12" action="ppaction://hlinksldjump"/>
              </p:cNvPr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分配格与模格</a:t>
                </a:r>
                <a:endParaRPr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13" name="组合 12"/>
          <p:cNvGrpSpPr/>
          <p:nvPr>
            <p:custDataLst>
              <p:tags r:id="rId18"/>
            </p:custDataLst>
          </p:nvPr>
        </p:nvGrpSpPr>
        <p:grpSpPr>
          <a:xfrm>
            <a:off x="4719225" y="2218717"/>
            <a:ext cx="4878071" cy="549275"/>
            <a:chOff x="5689600" y="2273300"/>
            <a:chExt cx="4710116" cy="549489"/>
          </a:xfrm>
        </p:grpSpPr>
        <p:sp>
          <p:nvSpPr>
            <p:cNvPr id="14" name="平行四边形 13"/>
            <p:cNvSpPr/>
            <p:nvPr>
              <p:custDataLst>
                <p:tags r:id="rId19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7" name="平行四边形 16"/>
              <p:cNvSpPr/>
              <p:nvPr>
                <p:custDataLst>
                  <p:tags r:id="rId20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子格与格同态 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1" name="组合 20"/>
          <p:cNvGrpSpPr/>
          <p:nvPr>
            <p:custDataLst>
              <p:tags r:id="rId22"/>
            </p:custDataLst>
          </p:nvPr>
        </p:nvGrpSpPr>
        <p:grpSpPr>
          <a:xfrm>
            <a:off x="4719225" y="4733952"/>
            <a:ext cx="6129912" cy="541020"/>
            <a:chOff x="5689600" y="3045430"/>
            <a:chExt cx="6129912" cy="541224"/>
          </a:xfrm>
        </p:grpSpPr>
        <p:sp>
          <p:nvSpPr>
            <p:cNvPr id="24" name="平行四边形 23"/>
            <p:cNvSpPr/>
            <p:nvPr>
              <p:custDataLst>
                <p:tags r:id="rId23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27" name="平行四边形 26"/>
              <p:cNvSpPr/>
              <p:nvPr>
                <p:custDataLst>
                  <p:tags r:id="rId24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06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>
                <a:hlinkClick r:id="rId12" action="ppaction://hlinksldjump"/>
              </p:cNvPr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布尔代数</a:t>
                </a:r>
                <a:endParaRPr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30" name="组合 29"/>
          <p:cNvGrpSpPr/>
          <p:nvPr>
            <p:custDataLst>
              <p:tags r:id="rId26"/>
            </p:custDataLst>
          </p:nvPr>
        </p:nvGrpSpPr>
        <p:grpSpPr>
          <a:xfrm>
            <a:off x="4719225" y="5569612"/>
            <a:ext cx="6129912" cy="541020"/>
            <a:chOff x="5689600" y="3045430"/>
            <a:chExt cx="6129912" cy="541224"/>
          </a:xfrm>
        </p:grpSpPr>
        <p:sp>
          <p:nvSpPr>
            <p:cNvPr id="31" name="平行四边形 30"/>
            <p:cNvSpPr/>
            <p:nvPr>
              <p:custDataLst>
                <p:tags r:id="rId27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36" name="平行四边形 35"/>
              <p:cNvSpPr/>
              <p:nvPr>
                <p:custDataLst>
                  <p:tags r:id="rId28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09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hlinkClick r:id="rId12" action="ppaction://hlinksldjump"/>
              </p:cNvPr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布尔</a:t>
                </a:r>
                <a:r>
                  <a:rPr lang="zh-CN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表达式</a:t>
                </a:r>
                <a:endParaRPr lang="zh-CN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完全格　有界格　补格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定义１</a:t>
            </a:r>
            <a:r>
              <a:rPr lang="zh-CN" altLang="en-US" sz="2800" dirty="0">
                <a:sym typeface="+mn-ea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，≤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是一个格，如果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的任意子集均有最小上界和最大下界，则称其为</a:t>
            </a:r>
            <a:r>
              <a:rPr lang="zh-CN" alt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完全格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．</a:t>
            </a:r>
            <a:endParaRPr lang="zh-CN" alt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有限格必为完全格．</a:t>
            </a:r>
            <a:endParaRPr lang="zh-CN" alt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整数集</a:t>
            </a:r>
            <a:r>
              <a:rPr lang="en-GB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在通常数的小于等于关系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下是一个格，其子集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＝｛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，－４，－２，０，２，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｝既无最小上界也无最大下界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格——偏序集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396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〈P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，≤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〉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是偏序集，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P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a∈P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ts val="39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x∈A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，都有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x≤a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，称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上界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．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ts val="39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x∈A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，都有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a≤x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，称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下界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．</a:t>
            </a:r>
            <a:endParaRPr lang="zh-CN" altLang="en-US" sz="2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ts val="396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396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 smtClean="0">
                <a:latin typeface="Times New Roman" panose="02020603050405020304" pitchFamily="18" charset="0"/>
                <a:sym typeface="+mn-ea"/>
              </a:rPr>
              <a:t>定义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〈P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，≤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是偏序集，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A 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P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，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0" indent="0" fontAlgn="auto">
              <a:lnSpc>
                <a:spcPts val="39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若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的上界，且对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的任意上界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，有</a:t>
            </a:r>
            <a:r>
              <a:rPr lang="en-US" altLang="zh-CN" sz="2800" dirty="0" err="1" smtClean="0">
                <a:latin typeface="Times New Roman" panose="02020603050405020304" pitchFamily="18" charset="0"/>
                <a:sym typeface="+mn-ea"/>
              </a:rPr>
              <a:t>a≤b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，则称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的最小上界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（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上确界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），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0" indent="0" fontAlgn="auto">
              <a:lnSpc>
                <a:spcPts val="39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若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的下界，且对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的任意下界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，有</a:t>
            </a:r>
            <a:r>
              <a:rPr lang="en-US" altLang="zh-CN" sz="2800" dirty="0" err="1" smtClean="0">
                <a:latin typeface="Times New Roman" panose="02020603050405020304" pitchFamily="18" charset="0"/>
                <a:sym typeface="+mn-ea"/>
              </a:rPr>
              <a:t>b≤a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，则称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的最大下界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（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下确界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）．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完全格　有界格　补格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例１</a:t>
            </a:r>
            <a:r>
              <a:rPr lang="zh-CN" altLang="en-GB" sz="2800" dirty="0">
                <a:sym typeface="+mn-ea"/>
              </a:rPr>
              <a:t> 实数闭区间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［０，１］在通常的小于等于关系 ≤ 下是完全格， 实数开区间（０，１）则不然．</a:t>
            </a:r>
            <a:endParaRPr lang="zh-CN" alt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例２　集合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的幂集格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），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GB" sz="2800" dirty="0">
                <a:sym typeface="+mn-ea"/>
              </a:rPr>
              <a:t>是完全格．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完全格　有界格　补格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824865"/>
            <a:ext cx="11656695" cy="5664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定义２</a:t>
            </a:r>
            <a:r>
              <a:rPr lang="zh-CN" altLang="en-US" sz="2800" dirty="0">
                <a:sym typeface="+mn-ea"/>
              </a:rPr>
              <a:t>　设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，≤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是一个格，如果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中存在最大元与最小元，则称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有界格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．</a:t>
            </a:r>
            <a:endParaRPr lang="zh-CN" alt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endParaRPr lang="zh-CN" alt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最大元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也称为全上界或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单位元，用１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表示；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最小元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也称为全下界或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零元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表示，对应地，有界格也称为有单位元和零元的格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endParaRPr lang="zh-CN" altLang="en-US" sz="2800" dirty="0"/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完全格必为有界格 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完全格　有界格　补格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例３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是集合，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的幂集格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），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是有界格，其单位元为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，零元为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例４　实数开区间（０，１）在通常小于等于关系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下构成的格不是</a:t>
            </a:r>
            <a:r>
              <a:rPr lang="zh-CN" altLang="en-US" sz="2800" dirty="0">
                <a:sym typeface="+mn-ea"/>
              </a:rPr>
              <a:t>有界格，而闭区间［０，１］是有界格．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完全格　有界格　补格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定理１</a:t>
            </a:r>
            <a:r>
              <a:rPr lang="en-US" altLang="zh-CN" sz="2800" dirty="0">
                <a:sym typeface="+mn-ea"/>
              </a:rPr>
              <a:t>   </a:t>
            </a:r>
            <a:r>
              <a:rPr lang="zh-CN" altLang="en-US" sz="2800" dirty="0">
                <a:sym typeface="+mn-ea"/>
              </a:rPr>
              <a:t>设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是一个有界格，则对任意</a:t>
            </a:r>
            <a:r>
              <a:rPr lang="en-GB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GB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∈</a:t>
            </a:r>
            <a:r>
              <a:rPr lang="en-GB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，有</a:t>
            </a:r>
            <a:endParaRPr lang="zh-CN" altLang="en-GB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x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０＝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　　　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０＝０</a:t>
            </a:r>
            <a:endParaRPr lang="zh-CN" altLang="en-GB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x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１＝１，　　 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 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１＝ 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完全格　有界格　补格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定义３</a:t>
            </a:r>
            <a:r>
              <a:rPr lang="zh-CN" altLang="en-US" sz="2800" dirty="0">
                <a:sym typeface="+mn-ea"/>
              </a:rPr>
              <a:t>　设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是一个有界格，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，如果存在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使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＝１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则称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补元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完全格　有界格　补格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例５　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），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GB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的幂集格，则对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）中任意元素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知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－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的补元．</a:t>
            </a:r>
            <a:endParaRPr lang="zh-CN" alt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例６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4_1_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60" y="2690495"/>
            <a:ext cx="2219325" cy="31070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 descr="4_1_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190" y="2645410"/>
            <a:ext cx="2155825" cy="3017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855" y="5913755"/>
            <a:ext cx="2730500" cy="793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645" y="5713095"/>
            <a:ext cx="3020695" cy="9474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完全格　有界格　补格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定理２</a:t>
            </a:r>
            <a:r>
              <a:rPr lang="zh-CN" altLang="en-US" sz="2800" dirty="0">
                <a:sym typeface="+mn-ea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是有界格，则单位元１是零元０的唯一补元 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定义４</a:t>
            </a:r>
            <a:r>
              <a:rPr lang="zh-CN" altLang="en-US" sz="2800" dirty="0">
                <a:sym typeface="+mn-ea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是一个有界格，如果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中每个元素都有补元，则称其为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补格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或有补格．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集合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的幂集格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GB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）是</a:t>
            </a:r>
            <a:r>
              <a:rPr lang="zh-CN" altLang="en-US" sz="2800" dirty="0">
                <a:sym typeface="+mn-ea"/>
              </a:rPr>
              <a:t>补格</a:t>
            </a:r>
            <a:endParaRPr lang="zh-CN" altLang="en-US" sz="2800" dirty="0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补格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      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非补格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8_1_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25670"/>
            <a:ext cx="1223963" cy="1676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 descr="4_2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725670"/>
            <a:ext cx="1223963" cy="1676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4_2_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4725670"/>
            <a:ext cx="1196975" cy="1676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4_2_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625" y="4725670"/>
            <a:ext cx="1196975" cy="1676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4_2_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025" y="4725670"/>
            <a:ext cx="1196975" cy="167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4181475" y="6205220"/>
            <a:ext cx="10858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1" hangingPunct="1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完全格　有界格　补格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作业：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3600" dirty="0">
                <a:sym typeface="+mn-ea"/>
              </a:rPr>
              <a:t>习题</a:t>
            </a:r>
            <a:r>
              <a:rPr lang="en-US" altLang="zh-CN" sz="3600">
                <a:sym typeface="+mn-ea"/>
              </a:rPr>
              <a:t>4         3</a:t>
            </a:r>
            <a:r>
              <a:rPr lang="zh-CN" altLang="en-US" sz="3600" dirty="0">
                <a:sym typeface="+mn-ea"/>
              </a:rPr>
              <a:t>，</a:t>
            </a:r>
            <a:r>
              <a:rPr lang="en-US" altLang="zh-CN" sz="3600">
                <a:sym typeface="+mn-ea"/>
              </a:rPr>
              <a:t>4</a:t>
            </a:r>
            <a:endParaRPr lang="en-US" altLang="zh-CN" sz="360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sz="3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835" y="2380615"/>
            <a:ext cx="3774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第七章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格</a:t>
            </a:r>
            <a:endParaRPr 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4719225" y="547972"/>
            <a:ext cx="5179060" cy="532190"/>
            <a:chOff x="5689600" y="1501170"/>
            <a:chExt cx="5179060" cy="532190"/>
          </a:xfrm>
        </p:grpSpPr>
        <p:sp>
          <p:nvSpPr>
            <p:cNvPr id="32" name="平行四边形 31"/>
            <p:cNvSpPr/>
            <p:nvPr>
              <p:custDataLst>
                <p:tags r:id="rId2"/>
              </p:custDataLst>
            </p:nvPr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>
              <p:custDataLst>
                <p:tags r:id="rId3"/>
              </p:custDataLst>
            </p:nvPr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6572250" y="1501170"/>
              <a:ext cx="42964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格——偏序集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4719225" y="1374802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>
              <p:custDataLst>
                <p:tags r:id="rId6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>
                <p:custDataLst>
                  <p:tags r:id="rId7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格——代数系统 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>
            <a:off x="4719225" y="3062632"/>
            <a:ext cx="5045075" cy="541020"/>
            <a:chOff x="5689600" y="3045430"/>
            <a:chExt cx="5045075" cy="541224"/>
          </a:xfrm>
        </p:grpSpPr>
        <p:sp>
          <p:nvSpPr>
            <p:cNvPr id="34" name="平行四边形 33"/>
            <p:cNvSpPr/>
            <p:nvPr>
              <p:custDataLst>
                <p:tags r:id="rId10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89600" y="3045430"/>
              <a:ext cx="5045075" cy="522167"/>
              <a:chOff x="5143500" y="2273300"/>
              <a:chExt cx="5045075" cy="522167"/>
            </a:xfrm>
          </p:grpSpPr>
          <p:sp>
            <p:nvSpPr>
              <p:cNvPr id="23" name="平行四边形 22"/>
              <p:cNvSpPr/>
              <p:nvPr>
                <p:custDataLst>
                  <p:tags r:id="rId11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hlinkClick r:id="rId12" action="ppaction://hlinksldjump"/>
              </p:cNvPr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026150" y="2273300"/>
                <a:ext cx="4162425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完全格　有界格　补格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14"/>
            </p:custDataLst>
          </p:nvPr>
        </p:nvGrpSpPr>
        <p:grpSpPr>
          <a:xfrm>
            <a:off x="4719225" y="3898292"/>
            <a:ext cx="6129912" cy="541020"/>
            <a:chOff x="5689600" y="3045430"/>
            <a:chExt cx="6129912" cy="541224"/>
          </a:xfrm>
        </p:grpSpPr>
        <p:sp>
          <p:nvSpPr>
            <p:cNvPr id="6" name="平行四边形 5"/>
            <p:cNvSpPr/>
            <p:nvPr>
              <p:custDataLst>
                <p:tags r:id="rId15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8" name="平行四边形 7"/>
              <p:cNvSpPr/>
              <p:nvPr>
                <p:custDataLst>
                  <p:tags r:id="rId16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>
                <a:hlinkClick r:id="rId12" action="ppaction://hlinksldjump"/>
              </p:cNvPr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分配格与模格</a:t>
                </a:r>
                <a:endParaRPr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13" name="组合 12"/>
          <p:cNvGrpSpPr/>
          <p:nvPr>
            <p:custDataLst>
              <p:tags r:id="rId18"/>
            </p:custDataLst>
          </p:nvPr>
        </p:nvGrpSpPr>
        <p:grpSpPr>
          <a:xfrm>
            <a:off x="4719225" y="2218717"/>
            <a:ext cx="4878071" cy="549275"/>
            <a:chOff x="5689600" y="2273300"/>
            <a:chExt cx="4710116" cy="549489"/>
          </a:xfrm>
        </p:grpSpPr>
        <p:sp>
          <p:nvSpPr>
            <p:cNvPr id="14" name="平行四边形 13"/>
            <p:cNvSpPr/>
            <p:nvPr>
              <p:custDataLst>
                <p:tags r:id="rId19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7" name="平行四边形 16"/>
              <p:cNvSpPr/>
              <p:nvPr>
                <p:custDataLst>
                  <p:tags r:id="rId20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子格与格同态 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1" name="组合 20"/>
          <p:cNvGrpSpPr/>
          <p:nvPr>
            <p:custDataLst>
              <p:tags r:id="rId22"/>
            </p:custDataLst>
          </p:nvPr>
        </p:nvGrpSpPr>
        <p:grpSpPr>
          <a:xfrm>
            <a:off x="4719225" y="4733952"/>
            <a:ext cx="6129912" cy="541020"/>
            <a:chOff x="5689600" y="3045430"/>
            <a:chExt cx="6129912" cy="541224"/>
          </a:xfrm>
        </p:grpSpPr>
        <p:sp>
          <p:nvSpPr>
            <p:cNvPr id="24" name="平行四边形 23"/>
            <p:cNvSpPr/>
            <p:nvPr>
              <p:custDataLst>
                <p:tags r:id="rId23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27" name="平行四边形 26"/>
              <p:cNvSpPr/>
              <p:nvPr>
                <p:custDataLst>
                  <p:tags r:id="rId24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06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>
                <a:hlinkClick r:id="rId12" action="ppaction://hlinksldjump"/>
              </p:cNvPr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布尔代数</a:t>
                </a:r>
                <a:endParaRPr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30" name="组合 29"/>
          <p:cNvGrpSpPr/>
          <p:nvPr>
            <p:custDataLst>
              <p:tags r:id="rId26"/>
            </p:custDataLst>
          </p:nvPr>
        </p:nvGrpSpPr>
        <p:grpSpPr>
          <a:xfrm>
            <a:off x="4719225" y="5569612"/>
            <a:ext cx="6129912" cy="541020"/>
            <a:chOff x="5689600" y="3045430"/>
            <a:chExt cx="6129912" cy="541224"/>
          </a:xfrm>
        </p:grpSpPr>
        <p:sp>
          <p:nvSpPr>
            <p:cNvPr id="31" name="平行四边形 30"/>
            <p:cNvSpPr/>
            <p:nvPr>
              <p:custDataLst>
                <p:tags r:id="rId27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36" name="平行四边形 35"/>
              <p:cNvSpPr/>
              <p:nvPr>
                <p:custDataLst>
                  <p:tags r:id="rId28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09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hlinkClick r:id="rId12" action="ppaction://hlinksldjump"/>
              </p:cNvPr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布尔</a:t>
                </a:r>
                <a:r>
                  <a:rPr lang="zh-CN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表达式</a:t>
                </a:r>
                <a:endParaRPr lang="zh-CN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分配格与模格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定义１</a:t>
            </a:r>
            <a:r>
              <a:rPr lang="zh-CN" altLang="en-US" sz="2800" dirty="0">
                <a:sym typeface="+mn-ea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是一个格，如果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中的并、交运算互相可分配，即对任意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endParaRPr lang="en-US" altLang="zh-CN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）＝（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）＝（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则称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分配格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§5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6500" name="图片 106499" descr="4_2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985" y="3029585"/>
            <a:ext cx="2253615" cy="3155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985" y="3507105"/>
            <a:ext cx="3276600" cy="22015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格——偏序集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" y="1165225"/>
            <a:ext cx="11066145" cy="48469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分配格与模格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定理１</a:t>
            </a:r>
            <a:r>
              <a:rPr lang="zh-CN" altLang="en-US" sz="2800" dirty="0">
                <a:sym typeface="+mn-ea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是一个格，如果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中的交对并可分配，则并对交必可分配．反之亦然．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证明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）＝（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则　（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＝（（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（（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交对并分配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吸收律，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交对并分配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</a:t>
            </a:r>
            <a:r>
              <a:rPr 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结合律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）</a:t>
            </a:r>
            <a:r>
              <a:rPr lang="en-US" altLang="zh-CN" sz="2800" dirty="0">
                <a:sym typeface="+mn-ea"/>
              </a:rPr>
              <a:t>                          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吸收</a:t>
            </a:r>
            <a:r>
              <a:rPr 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§5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分配格与模格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858520"/>
            <a:ext cx="11656695" cy="563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例１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集合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的幂集格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）是分配格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例２　下图所示的两个格都不是分配格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§5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8549" name="图片 108548" descr="5_2_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65" y="2844165"/>
            <a:ext cx="1917065" cy="26847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548" name="图片 108547" descr="4_1_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705" y="2947670"/>
            <a:ext cx="1844040" cy="2581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945640" y="5528945"/>
            <a:ext cx="8553450" cy="8813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buNone/>
            </a:pP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0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）＝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                                  c *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）＝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* 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　　　　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（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）＝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ｅ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ｅ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ｅ     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* 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* 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）＝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分配格与模格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定理２</a:t>
            </a:r>
            <a:r>
              <a:rPr lang="zh-CN" altLang="en-US" sz="2800" dirty="0">
                <a:sym typeface="+mn-ea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是一个分配格，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则　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c.</a:t>
            </a:r>
            <a:endParaRPr lang="en-US" altLang="zh-CN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>
              <a:buNone/>
            </a:pP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b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）＝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*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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l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*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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）＝（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*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*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l"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＝（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* c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*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c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l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＝（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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＝（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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l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§5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分配格与模格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推论</a:t>
            </a:r>
            <a:r>
              <a:rPr lang="zh-CN" altLang="en-US" sz="2800" dirty="0">
                <a:sym typeface="+mn-ea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是一个分配格，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的补元若存在则是唯一的．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证明　设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１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２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都是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的补元，则由补元的定义，有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１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＝０＝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２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１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＝１＝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２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>
                <a:latin typeface="Arial" panose="020B0604020202020204" pitchFamily="34" charset="0"/>
                <a:sym typeface="+mn-ea"/>
              </a:rPr>
              <a:t>…</a:t>
            </a:r>
            <a:endParaRPr lang="en-US" altLang="zh-CN" sz="280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§5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分配格与模格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例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endParaRPr lang="en-US" altLang="zh-CN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＝１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但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≠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dirty="0" smtClean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§5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1620" name="图片 111619" descr="5_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90" y="1104265"/>
            <a:ext cx="2692400" cy="3769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分配格与模格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定义２</a:t>
            </a:r>
            <a:r>
              <a:rPr lang="zh-CN" altLang="en-US" sz="2800" dirty="0">
                <a:sym typeface="+mn-ea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是一个格，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≥ 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时必有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５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　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          （模律）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则称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模格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（或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Dedekind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格）．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§5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分配格与模格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定理３</a:t>
            </a:r>
            <a:r>
              <a:rPr lang="zh-CN" altLang="en-US" sz="2800" dirty="0">
                <a:sym typeface="+mn-ea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分配格必是模格．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证明　设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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是一分配格，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，若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，则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，从而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）＝（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）＝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所以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是模格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§5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分配格与模格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定理４</a:t>
            </a:r>
            <a:r>
              <a:rPr lang="zh-CN" altLang="en-US" sz="2800" dirty="0">
                <a:sym typeface="+mn-ea"/>
              </a:rPr>
              <a:t>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是模格当且仅当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由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，可推出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buNone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证明　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: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是模格，</a:t>
            </a:r>
            <a:endParaRPr lang="zh-CN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buNone/>
            </a:pP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则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）＝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　　　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）＝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　　　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§5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分配格与模格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证明　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: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≥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，则　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≤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）＝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因此　　　　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 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≤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又　　　　　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＝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故　　　　　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＝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另一方面   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＝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（（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）＝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所以   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＝（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　　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（１）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同理　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＝（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　　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（２）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又因为　　　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≥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≥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   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故</a:t>
            </a:r>
            <a:r>
              <a:rPr lang="en-US" altLang="zh-CN" i="1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≥</a:t>
            </a:r>
            <a:r>
              <a:rPr lang="en-US" altLang="zh-CN" i="1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 </a:t>
            </a:r>
            <a:r>
              <a:rPr lang="en-US" altLang="zh-CN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又  　　　　</a:t>
            </a:r>
            <a:r>
              <a:rPr lang="en-US" altLang="zh-CN" i="1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≥</a:t>
            </a:r>
            <a:r>
              <a:rPr lang="en-US" altLang="zh-CN" i="1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 </a:t>
            </a:r>
            <a:r>
              <a:rPr lang="en-US" altLang="zh-CN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所以 </a:t>
            </a:r>
            <a:r>
              <a:rPr lang="en-US" altLang="zh-CN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i="1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≥</a:t>
            </a:r>
            <a:r>
              <a:rPr lang="en-US" altLang="zh-CN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 </a:t>
            </a:r>
            <a:r>
              <a:rPr lang="en-US" altLang="zh-CN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注意（１），（２）及定理条件便知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）＝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§5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835" y="2380615"/>
            <a:ext cx="3774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第七章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格</a:t>
            </a:r>
            <a:endParaRPr 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4719225" y="547972"/>
            <a:ext cx="5179060" cy="532190"/>
            <a:chOff x="5689600" y="1501170"/>
            <a:chExt cx="5179060" cy="532190"/>
          </a:xfrm>
        </p:grpSpPr>
        <p:sp>
          <p:nvSpPr>
            <p:cNvPr id="32" name="平行四边形 31"/>
            <p:cNvSpPr/>
            <p:nvPr>
              <p:custDataLst>
                <p:tags r:id="rId2"/>
              </p:custDataLst>
            </p:nvPr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>
              <p:custDataLst>
                <p:tags r:id="rId3"/>
              </p:custDataLst>
            </p:nvPr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6572250" y="1501170"/>
              <a:ext cx="42964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格——偏序集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4719225" y="1374802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>
              <p:custDataLst>
                <p:tags r:id="rId6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>
                <p:custDataLst>
                  <p:tags r:id="rId7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格——代数系统 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>
            <a:off x="4719225" y="3062632"/>
            <a:ext cx="5045075" cy="541020"/>
            <a:chOff x="5689600" y="3045430"/>
            <a:chExt cx="5045075" cy="541224"/>
          </a:xfrm>
        </p:grpSpPr>
        <p:sp>
          <p:nvSpPr>
            <p:cNvPr id="34" name="平行四边形 33"/>
            <p:cNvSpPr/>
            <p:nvPr>
              <p:custDataLst>
                <p:tags r:id="rId10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89600" y="3045430"/>
              <a:ext cx="5045075" cy="522167"/>
              <a:chOff x="5143500" y="2273300"/>
              <a:chExt cx="5045075" cy="522167"/>
            </a:xfrm>
          </p:grpSpPr>
          <p:sp>
            <p:nvSpPr>
              <p:cNvPr id="23" name="平行四边形 22"/>
              <p:cNvSpPr/>
              <p:nvPr>
                <p:custDataLst>
                  <p:tags r:id="rId11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hlinkClick r:id="rId12" action="ppaction://hlinksldjump"/>
              </p:cNvPr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026150" y="2273300"/>
                <a:ext cx="4162425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完全格　有界格　补格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14"/>
            </p:custDataLst>
          </p:nvPr>
        </p:nvGrpSpPr>
        <p:grpSpPr>
          <a:xfrm>
            <a:off x="4719225" y="3898292"/>
            <a:ext cx="6129912" cy="541020"/>
            <a:chOff x="5689600" y="3045430"/>
            <a:chExt cx="6129912" cy="541224"/>
          </a:xfrm>
        </p:grpSpPr>
        <p:sp>
          <p:nvSpPr>
            <p:cNvPr id="6" name="平行四边形 5"/>
            <p:cNvSpPr/>
            <p:nvPr>
              <p:custDataLst>
                <p:tags r:id="rId15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8" name="平行四边形 7"/>
              <p:cNvSpPr/>
              <p:nvPr>
                <p:custDataLst>
                  <p:tags r:id="rId16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>
                <a:hlinkClick r:id="rId12" action="ppaction://hlinksldjump"/>
              </p:cNvPr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分配格与模格</a:t>
                </a:r>
                <a:endParaRPr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13" name="组合 12"/>
          <p:cNvGrpSpPr/>
          <p:nvPr>
            <p:custDataLst>
              <p:tags r:id="rId18"/>
            </p:custDataLst>
          </p:nvPr>
        </p:nvGrpSpPr>
        <p:grpSpPr>
          <a:xfrm>
            <a:off x="4719225" y="2218717"/>
            <a:ext cx="4878071" cy="549275"/>
            <a:chOff x="5689600" y="2273300"/>
            <a:chExt cx="4710116" cy="549489"/>
          </a:xfrm>
        </p:grpSpPr>
        <p:sp>
          <p:nvSpPr>
            <p:cNvPr id="14" name="平行四边形 13"/>
            <p:cNvSpPr/>
            <p:nvPr>
              <p:custDataLst>
                <p:tags r:id="rId19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7" name="平行四边形 16"/>
              <p:cNvSpPr/>
              <p:nvPr>
                <p:custDataLst>
                  <p:tags r:id="rId20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子格与格同态 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1" name="组合 20"/>
          <p:cNvGrpSpPr/>
          <p:nvPr>
            <p:custDataLst>
              <p:tags r:id="rId22"/>
            </p:custDataLst>
          </p:nvPr>
        </p:nvGrpSpPr>
        <p:grpSpPr>
          <a:xfrm>
            <a:off x="4719225" y="4733952"/>
            <a:ext cx="6129912" cy="541020"/>
            <a:chOff x="5689600" y="3045430"/>
            <a:chExt cx="6129912" cy="541224"/>
          </a:xfrm>
        </p:grpSpPr>
        <p:sp>
          <p:nvSpPr>
            <p:cNvPr id="24" name="平行四边形 23"/>
            <p:cNvSpPr/>
            <p:nvPr>
              <p:custDataLst>
                <p:tags r:id="rId23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27" name="平行四边形 26"/>
              <p:cNvSpPr/>
              <p:nvPr>
                <p:custDataLst>
                  <p:tags r:id="rId24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06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>
                <a:hlinkClick r:id="rId12" action="ppaction://hlinksldjump"/>
              </p:cNvPr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布尔代数</a:t>
                </a:r>
                <a:endParaRPr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30" name="组合 29"/>
          <p:cNvGrpSpPr/>
          <p:nvPr>
            <p:custDataLst>
              <p:tags r:id="rId26"/>
            </p:custDataLst>
          </p:nvPr>
        </p:nvGrpSpPr>
        <p:grpSpPr>
          <a:xfrm>
            <a:off x="4719225" y="5569612"/>
            <a:ext cx="6129912" cy="541020"/>
            <a:chOff x="5689600" y="3045430"/>
            <a:chExt cx="6129912" cy="541224"/>
          </a:xfrm>
        </p:grpSpPr>
        <p:sp>
          <p:nvSpPr>
            <p:cNvPr id="31" name="平行四边形 30"/>
            <p:cNvSpPr/>
            <p:nvPr>
              <p:custDataLst>
                <p:tags r:id="rId27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36" name="平行四边形 35"/>
              <p:cNvSpPr/>
              <p:nvPr>
                <p:custDataLst>
                  <p:tags r:id="rId28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09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hlinkClick r:id="rId12" action="ppaction://hlinksldjump"/>
              </p:cNvPr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布尔</a:t>
                </a:r>
                <a:r>
                  <a:rPr lang="zh-CN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表达式</a:t>
                </a:r>
                <a:endParaRPr lang="zh-CN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格——偏序集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格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不是格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3256" name="图片 53255" descr="1_2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380490"/>
            <a:ext cx="1102995" cy="17233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5" name="图片 53254" descr="1_2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325" y="1290955"/>
            <a:ext cx="1102995" cy="17233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4" name="图片 53253" descr="1_2_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130" y="1290955"/>
            <a:ext cx="1102995" cy="17233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3" name="图片 53252" descr="1_2_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405" y="1290955"/>
            <a:ext cx="1102995" cy="17233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2" name="图片 53251" descr="1_2_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5905" y="1329055"/>
            <a:ext cx="1102995" cy="17233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60" name="矩形 53259"/>
          <p:cNvSpPr/>
          <p:nvPr/>
        </p:nvSpPr>
        <p:spPr>
          <a:xfrm>
            <a:off x="4443730" y="1329055"/>
            <a:ext cx="1379220" cy="51562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noAutofit/>
          </a:bodyPr>
          <a:p>
            <a:pPr algn="ctr" eaLnBrk="1" hangingPunct="1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dirty="0"/>
          </a:p>
        </p:txBody>
      </p:sp>
      <p:sp>
        <p:nvSpPr>
          <p:cNvPr id="53267" name="矩形 53266"/>
          <p:cNvSpPr/>
          <p:nvPr/>
        </p:nvSpPr>
        <p:spPr>
          <a:xfrm>
            <a:off x="4194175" y="1767205"/>
            <a:ext cx="1861820" cy="51562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noAutofit/>
          </a:bodyPr>
          <a:p>
            <a:pPr algn="ctr" eaLnBrk="1" hangingPunct="1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altLang="zh-CN" dirty="0"/>
          </a:p>
        </p:txBody>
      </p:sp>
      <p:sp>
        <p:nvSpPr>
          <p:cNvPr id="53261" name="矩形 53260"/>
          <p:cNvSpPr/>
          <p:nvPr/>
        </p:nvSpPr>
        <p:spPr>
          <a:xfrm>
            <a:off x="5501005" y="4346575"/>
            <a:ext cx="1282700" cy="47815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noAutofit/>
          </a:bodyPr>
          <a:p>
            <a:pPr algn="ctr" eaLnBrk="1" hangingPunct="1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dirty="0"/>
          </a:p>
        </p:txBody>
      </p:sp>
      <p:pic>
        <p:nvPicPr>
          <p:cNvPr id="53264" name="图片 53263" descr="1_3_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200" y="4270375"/>
            <a:ext cx="1162050" cy="18154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63" name="图片 53262" descr="1_3_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9355" y="4270375"/>
            <a:ext cx="1162050" cy="18154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62" name="图片 53261" descr="1_3_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0155" y="4182745"/>
            <a:ext cx="1162050" cy="18154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0" grpId="0"/>
      <p:bldP spid="53267" grpId="0"/>
      <p:bldP spid="5326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布尔代数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859790"/>
            <a:ext cx="11656695" cy="562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定义１</a:t>
            </a:r>
            <a:r>
              <a:rPr lang="zh-CN" altLang="en-US" sz="2800" dirty="0">
                <a:sym typeface="+mn-ea"/>
              </a:rPr>
              <a:t>　一个格，如果既是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补格</a:t>
            </a:r>
            <a:r>
              <a:rPr lang="zh-CN" altLang="en-US" sz="2800" dirty="0">
                <a:sym typeface="+mn-ea"/>
              </a:rPr>
              <a:t>又是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分配格</a:t>
            </a:r>
            <a:r>
              <a:rPr lang="zh-CN" altLang="en-US" sz="2800" dirty="0">
                <a:sym typeface="+mn-ea"/>
              </a:rPr>
              <a:t>则称其为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布尔代数</a:t>
            </a:r>
            <a:r>
              <a:rPr lang="zh-CN" altLang="en-US" sz="2800" dirty="0">
                <a:sym typeface="+mn-ea"/>
              </a:rPr>
              <a:t>．</a:t>
            </a:r>
            <a:endParaRPr lang="zh-CN" altLang="en-US" sz="2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endParaRPr lang="en-US" altLang="zh-CN" sz="280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格：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800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-L</a:t>
            </a:r>
            <a:r>
              <a:rPr lang="en-US" altLang="zh-CN" sz="2800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en-US" altLang="zh-CN" sz="2800" baseline="-250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有界格：存在最大元与最小元</a:t>
            </a:r>
            <a:endParaRPr lang="zh-CN" altLang="en-US" sz="2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补格：有界格，对所有a∈L，存在补元</a:t>
            </a:r>
            <a:r>
              <a:rPr lang="en-US" altLang="zh-CN" sz="2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endParaRPr lang="en-US" altLang="zh-CN" sz="2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分配格：并、交运算互相可分配</a:t>
            </a:r>
            <a:endParaRPr lang="zh-CN" altLang="en-US" sz="2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§6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布尔代数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例１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是一个集合，则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∩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是一个布尔代数，称为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b="1" dirty="0">
                <a:sym typeface="+mn-ea"/>
              </a:rPr>
              <a:t>幂集代数</a:t>
            </a:r>
            <a:r>
              <a:rPr lang="zh-CN" altLang="en-US" sz="2800" dirty="0">
                <a:sym typeface="+mn-ea"/>
              </a:rPr>
              <a:t>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例２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是一个全序集，且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∣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∣≥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３，则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不是布尔代数．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取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≠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０，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≠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１，则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无补元．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布尔代数每个元素的补元唯一，用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a' </a:t>
            </a:r>
            <a:r>
              <a:rPr lang="zh-CN" altLang="en-US" sz="2800" dirty="0">
                <a:sym typeface="+mn-ea"/>
              </a:rPr>
              <a:t>表示．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§6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布尔代数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§6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" y="1104265"/>
            <a:ext cx="8648700" cy="16478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布尔代数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定理１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是一个布尔代数，则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　　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a'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（反身性）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　　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a'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b'  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　　　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 </a:t>
            </a:r>
            <a:r>
              <a:rPr lang="zh-CN" alt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a'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b'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De Morgan</a:t>
            </a:r>
            <a:r>
              <a:rPr lang="zh-CN" altLang="en-US" sz="2800" dirty="0">
                <a:sym typeface="+mn-ea"/>
              </a:rPr>
              <a:t>律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§6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布尔代数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证明　　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a'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b'</a:t>
            </a:r>
            <a:endParaRPr lang="en-US" altLang="zh-CN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a'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b'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＝（（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a'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b'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＝（（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a'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b'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a'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b'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 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a'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b'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a'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b'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＝１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dirty="0" smtClean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§6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布尔代数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布尔代数可以记成</a:t>
            </a:r>
            <a:endParaRPr lang="zh-CN" altLang="en-US" sz="2800" dirty="0"/>
          </a:p>
          <a:p>
            <a:pPr lvl="1"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§6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布尔代数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作业：习题</a:t>
            </a:r>
            <a:r>
              <a:rPr lang="en-US" altLang="zh-CN" sz="2800">
                <a:sym typeface="+mn-ea"/>
              </a:rPr>
              <a:t>6</a:t>
            </a:r>
            <a:r>
              <a:rPr lang="zh-CN" altLang="en-US" sz="2800" dirty="0">
                <a:sym typeface="+mn-ea"/>
              </a:rPr>
              <a:t>，第</a:t>
            </a:r>
            <a:r>
              <a:rPr lang="en-US" altLang="zh-CN" sz="2800">
                <a:sym typeface="+mn-ea"/>
              </a:rPr>
              <a:t>2 </a:t>
            </a:r>
            <a:r>
              <a:rPr lang="zh-CN" altLang="en-US" sz="2800" dirty="0">
                <a:sym typeface="+mn-ea"/>
              </a:rPr>
              <a:t>题</a:t>
            </a:r>
            <a:endParaRPr lang="zh-CN" altLang="en-US" sz="2800" dirty="0"/>
          </a:p>
          <a:p>
            <a:pPr>
              <a:buFont typeface="Wingdings" panose="05000000000000000000" charset="0"/>
              <a:buChar char="Ø"/>
            </a:pPr>
            <a:endParaRPr lang="zh-CN" altLang="en-US" sz="2800" dirty="0"/>
          </a:p>
          <a:p>
            <a:pPr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是一个布尔代数，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，若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不成立，证明有非零元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使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 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§6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835" y="2380615"/>
            <a:ext cx="3774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第七章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格</a:t>
            </a:r>
            <a:endParaRPr 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4719225" y="547972"/>
            <a:ext cx="5179060" cy="532190"/>
            <a:chOff x="5689600" y="1501170"/>
            <a:chExt cx="5179060" cy="532190"/>
          </a:xfrm>
        </p:grpSpPr>
        <p:sp>
          <p:nvSpPr>
            <p:cNvPr id="32" name="平行四边形 31"/>
            <p:cNvSpPr/>
            <p:nvPr>
              <p:custDataLst>
                <p:tags r:id="rId2"/>
              </p:custDataLst>
            </p:nvPr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>
              <p:custDataLst>
                <p:tags r:id="rId3"/>
              </p:custDataLst>
            </p:nvPr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6572250" y="1501170"/>
              <a:ext cx="42964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格——偏序集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4719225" y="1374802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>
              <p:custDataLst>
                <p:tags r:id="rId6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>
                <p:custDataLst>
                  <p:tags r:id="rId7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格——代数系统 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>
            <a:off x="4719225" y="3062632"/>
            <a:ext cx="5045075" cy="541020"/>
            <a:chOff x="5689600" y="3045430"/>
            <a:chExt cx="5045075" cy="541224"/>
          </a:xfrm>
        </p:grpSpPr>
        <p:sp>
          <p:nvSpPr>
            <p:cNvPr id="34" name="平行四边形 33"/>
            <p:cNvSpPr/>
            <p:nvPr>
              <p:custDataLst>
                <p:tags r:id="rId10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89600" y="3045430"/>
              <a:ext cx="5045075" cy="522167"/>
              <a:chOff x="5143500" y="2273300"/>
              <a:chExt cx="5045075" cy="522167"/>
            </a:xfrm>
          </p:grpSpPr>
          <p:sp>
            <p:nvSpPr>
              <p:cNvPr id="23" name="平行四边形 22"/>
              <p:cNvSpPr/>
              <p:nvPr>
                <p:custDataLst>
                  <p:tags r:id="rId11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hlinkClick r:id="rId12" action="ppaction://hlinksldjump"/>
              </p:cNvPr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026150" y="2273300"/>
                <a:ext cx="4162425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完全格　有界格　补格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14"/>
            </p:custDataLst>
          </p:nvPr>
        </p:nvGrpSpPr>
        <p:grpSpPr>
          <a:xfrm>
            <a:off x="4719225" y="3898292"/>
            <a:ext cx="6129912" cy="541020"/>
            <a:chOff x="5689600" y="3045430"/>
            <a:chExt cx="6129912" cy="541224"/>
          </a:xfrm>
        </p:grpSpPr>
        <p:sp>
          <p:nvSpPr>
            <p:cNvPr id="6" name="平行四边形 5"/>
            <p:cNvSpPr/>
            <p:nvPr>
              <p:custDataLst>
                <p:tags r:id="rId15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8" name="平行四边形 7"/>
              <p:cNvSpPr/>
              <p:nvPr>
                <p:custDataLst>
                  <p:tags r:id="rId16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>
                <a:hlinkClick r:id="rId12" action="ppaction://hlinksldjump"/>
              </p:cNvPr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分配格与模格</a:t>
                </a:r>
                <a:endParaRPr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13" name="组合 12"/>
          <p:cNvGrpSpPr/>
          <p:nvPr>
            <p:custDataLst>
              <p:tags r:id="rId18"/>
            </p:custDataLst>
          </p:nvPr>
        </p:nvGrpSpPr>
        <p:grpSpPr>
          <a:xfrm>
            <a:off x="4719225" y="2218717"/>
            <a:ext cx="4878071" cy="549275"/>
            <a:chOff x="5689600" y="2273300"/>
            <a:chExt cx="4710116" cy="549489"/>
          </a:xfrm>
        </p:grpSpPr>
        <p:sp>
          <p:nvSpPr>
            <p:cNvPr id="14" name="平行四边形 13"/>
            <p:cNvSpPr/>
            <p:nvPr>
              <p:custDataLst>
                <p:tags r:id="rId19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7" name="平行四边形 16"/>
              <p:cNvSpPr/>
              <p:nvPr>
                <p:custDataLst>
                  <p:tags r:id="rId20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子格与格同态 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1" name="组合 20"/>
          <p:cNvGrpSpPr/>
          <p:nvPr>
            <p:custDataLst>
              <p:tags r:id="rId22"/>
            </p:custDataLst>
          </p:nvPr>
        </p:nvGrpSpPr>
        <p:grpSpPr>
          <a:xfrm>
            <a:off x="4719225" y="4733952"/>
            <a:ext cx="6129912" cy="541020"/>
            <a:chOff x="5689600" y="3045430"/>
            <a:chExt cx="6129912" cy="541224"/>
          </a:xfrm>
        </p:grpSpPr>
        <p:sp>
          <p:nvSpPr>
            <p:cNvPr id="24" name="平行四边形 23"/>
            <p:cNvSpPr/>
            <p:nvPr>
              <p:custDataLst>
                <p:tags r:id="rId23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27" name="平行四边形 26"/>
              <p:cNvSpPr/>
              <p:nvPr>
                <p:custDataLst>
                  <p:tags r:id="rId24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06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>
                <a:hlinkClick r:id="rId12" action="ppaction://hlinksldjump"/>
              </p:cNvPr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布尔代数</a:t>
                </a:r>
                <a:endParaRPr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30" name="组合 29"/>
          <p:cNvGrpSpPr/>
          <p:nvPr>
            <p:custDataLst>
              <p:tags r:id="rId26"/>
            </p:custDataLst>
          </p:nvPr>
        </p:nvGrpSpPr>
        <p:grpSpPr>
          <a:xfrm>
            <a:off x="4719225" y="5569612"/>
            <a:ext cx="6129912" cy="541020"/>
            <a:chOff x="5689600" y="3045430"/>
            <a:chExt cx="6129912" cy="541224"/>
          </a:xfrm>
        </p:grpSpPr>
        <p:sp>
          <p:nvSpPr>
            <p:cNvPr id="31" name="平行四边形 30"/>
            <p:cNvSpPr/>
            <p:nvPr>
              <p:custDataLst>
                <p:tags r:id="rId27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36" name="平行四边形 35"/>
              <p:cNvSpPr/>
              <p:nvPr>
                <p:custDataLst>
                  <p:tags r:id="rId28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09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hlinkClick r:id="rId12" action="ppaction://hlinksldjump"/>
              </p:cNvPr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布尔</a:t>
                </a:r>
                <a:r>
                  <a:rPr lang="zh-CN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表达式</a:t>
                </a:r>
                <a:endParaRPr lang="zh-CN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布尔表达式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定义１</a:t>
            </a:r>
            <a:r>
              <a:rPr lang="zh-CN" altLang="en-US" sz="2800" dirty="0">
                <a:sym typeface="+mn-ea"/>
              </a:rPr>
              <a:t>　设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是一个布尔代数，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上的变量，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上由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生成的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布尔表达式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归纳定义如下：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indent="-812800" fontAlgn="auto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中的元素是布尔表达式．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indent="-812800" fontAlgn="auto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（２）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上的任一变量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是布尔表达式．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indent="-812800" fontAlgn="auto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（３）如果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是布尔表达式．则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+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‘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（必要时加括号）是布尔表达式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indent="-812800" fontAlgn="auto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（４）通过有限次使用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得到的符号串是布尔表达式．</a:t>
            </a:r>
            <a:r>
              <a:rPr lang="zh-CN" altLang="en-US" sz="2800" dirty="0">
                <a:sym typeface="+mn-ea"/>
              </a:rPr>
              <a:t> 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§9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布尔表达式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例１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＝｛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｝，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）上的变量，则符号串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，｛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｝，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｛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｝，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∩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，～（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∪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∩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｛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｝均是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）上由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生成的布尔表达式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§9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格——偏序集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例３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设</a:t>
            </a:r>
            <a:r>
              <a:rPr lang="en-US" altLang="zh-CN" sz="2800" i="1">
                <a:sym typeface="+mn-ea"/>
              </a:rPr>
              <a:t>S</a:t>
            </a:r>
            <a:r>
              <a:rPr lang="zh-CN" altLang="en-US" sz="2800" dirty="0">
                <a:sym typeface="+mn-ea"/>
              </a:rPr>
              <a:t>是集合</a:t>
            </a:r>
            <a:r>
              <a:rPr lang="en-US" altLang="zh-CN" sz="2800">
                <a:sym typeface="+mn-ea"/>
              </a:rPr>
              <a:t>, </a:t>
            </a:r>
            <a:r>
              <a:rPr lang="zh-CN" altLang="en-US" sz="2800" dirty="0">
                <a:sym typeface="+mn-ea"/>
              </a:rPr>
              <a:t>则</a:t>
            </a:r>
            <a:r>
              <a:rPr lang="zh-CN" altLang="en-US" sz="2800">
                <a:sym typeface="+mn-ea"/>
              </a:rPr>
              <a:t>〈</a:t>
            </a:r>
            <a:r>
              <a:rPr lang="en-US" altLang="zh-CN" sz="2800" i="1">
                <a:sym typeface="+mn-ea"/>
              </a:rPr>
              <a:t>P</a:t>
            </a: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i="1">
                <a:sym typeface="+mn-ea"/>
              </a:rPr>
              <a:t>S</a:t>
            </a:r>
            <a:r>
              <a:rPr lang="zh-CN" altLang="en-US" sz="2800" dirty="0">
                <a:sym typeface="+mn-ea"/>
              </a:rPr>
              <a:t>），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zh-CN" altLang="en-US" sz="2800">
                <a:sym typeface="+mn-ea"/>
              </a:rPr>
              <a:t>〉</a:t>
            </a:r>
            <a:r>
              <a:rPr lang="zh-CN" altLang="en-US" sz="2800" dirty="0">
                <a:sym typeface="+mn-ea"/>
              </a:rPr>
              <a:t>是一个格，</a:t>
            </a:r>
            <a:endParaRPr lang="zh-CN" altLang="en-US" sz="2800" dirty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sym typeface="+mn-ea"/>
              </a:rPr>
              <a:t>    </a:t>
            </a:r>
            <a:r>
              <a:rPr lang="zh-CN" altLang="en-US" sz="2800" dirty="0">
                <a:sym typeface="+mn-ea"/>
              </a:rPr>
              <a:t>对任意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</a:t>
            </a:r>
            <a:r>
              <a:rPr lang="en-US" altLang="zh-CN" sz="2800">
                <a:sym typeface="+mn-ea"/>
              </a:rPr>
              <a:t>∈</a:t>
            </a:r>
            <a:r>
              <a:rPr lang="en-US" altLang="zh-CN" sz="2800" i="1">
                <a:sym typeface="+mn-ea"/>
              </a:rPr>
              <a:t>P</a:t>
            </a: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i="1">
                <a:sym typeface="+mn-ea"/>
              </a:rPr>
              <a:t>S</a:t>
            </a:r>
            <a:r>
              <a:rPr lang="zh-CN" altLang="en-US" sz="2800" dirty="0">
                <a:sym typeface="+mn-ea"/>
              </a:rPr>
              <a:t>），</a:t>
            </a:r>
            <a:r>
              <a:rPr lang="en-US" altLang="zh-CN" sz="2800" i="1">
                <a:sym typeface="+mn-ea"/>
              </a:rPr>
              <a:t>A</a:t>
            </a:r>
            <a:r>
              <a:rPr lang="en-US" altLang="zh-CN" sz="2800">
                <a:sym typeface="+mn-ea"/>
              </a:rPr>
              <a:t>∪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是｛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｝的最小上界，</a:t>
            </a:r>
            <a:r>
              <a:rPr lang="en-US" altLang="zh-CN" sz="2800" i="1">
                <a:sym typeface="+mn-ea"/>
              </a:rPr>
              <a:t>A</a:t>
            </a:r>
            <a:r>
              <a:rPr lang="en-US" altLang="zh-CN" sz="2800">
                <a:sym typeface="+mn-ea"/>
              </a:rPr>
              <a:t>∩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是｛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｝的最大下界．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例４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设</a:t>
            </a:r>
            <a:r>
              <a:rPr lang="en-US" altLang="zh-CN" sz="2800" b="1">
                <a:sym typeface="+mn-ea"/>
              </a:rPr>
              <a:t>N</a:t>
            </a:r>
            <a:r>
              <a:rPr lang="zh-CN" altLang="en-US" sz="2800" dirty="0">
                <a:sym typeface="+mn-ea"/>
              </a:rPr>
              <a:t>是自然数集合，</a:t>
            </a:r>
            <a:r>
              <a:rPr lang="en-US" altLang="zh-CN" sz="2800" dirty="0">
                <a:sym typeface="+mn-ea"/>
              </a:rPr>
              <a:t>≤ </a:t>
            </a:r>
            <a:r>
              <a:rPr lang="zh-CN" altLang="en-US" sz="2800" dirty="0">
                <a:sym typeface="+mn-ea"/>
              </a:rPr>
              <a:t>为通常自然数的小于等于关系，则</a:t>
            </a:r>
            <a:r>
              <a:rPr lang="zh-CN" altLang="en-US" sz="2800">
                <a:sym typeface="+mn-ea"/>
              </a:rPr>
              <a:t>〈</a:t>
            </a:r>
            <a:r>
              <a:rPr lang="en-US" altLang="zh-CN" sz="2800" b="1">
                <a:sym typeface="+mn-ea"/>
              </a:rPr>
              <a:t>N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≤</a:t>
            </a:r>
            <a:r>
              <a:rPr lang="zh-CN" altLang="en-US" sz="2800">
                <a:sym typeface="+mn-ea"/>
              </a:rPr>
              <a:t>〉</a:t>
            </a:r>
            <a:r>
              <a:rPr lang="zh-CN" altLang="en-US" sz="2800" dirty="0">
                <a:sym typeface="+mn-ea"/>
              </a:rPr>
              <a:t>是一个格。对任意</a:t>
            </a:r>
            <a:r>
              <a:rPr lang="en-US" altLang="zh-CN" sz="2800" i="1">
                <a:sym typeface="+mn-ea"/>
              </a:rPr>
              <a:t>i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 err="1">
                <a:sym typeface="+mn-ea"/>
              </a:rPr>
              <a:t>j</a:t>
            </a:r>
            <a:r>
              <a:rPr lang="en-US" altLang="zh-CN" sz="2800" err="1">
                <a:sym typeface="+mn-ea"/>
              </a:rPr>
              <a:t>∈</a:t>
            </a:r>
            <a:r>
              <a:rPr lang="en-US" altLang="zh-CN" sz="2800" b="1" err="1">
                <a:sym typeface="+mn-ea"/>
              </a:rPr>
              <a:t>N</a:t>
            </a:r>
            <a:r>
              <a:rPr lang="zh-CN" altLang="en-US" sz="2800" b="1" dirty="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min</a:t>
            </a:r>
            <a:r>
              <a:rPr lang="zh-CN" altLang="en-US" sz="2800" dirty="0">
                <a:sym typeface="+mn-ea"/>
              </a:rPr>
              <a:t>｛</a:t>
            </a:r>
            <a:r>
              <a:rPr lang="en-US" altLang="zh-CN" sz="2800" i="1">
                <a:sym typeface="+mn-ea"/>
              </a:rPr>
              <a:t>i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j</a:t>
            </a:r>
            <a:r>
              <a:rPr lang="zh-CN" altLang="en-US" sz="2800" dirty="0">
                <a:sym typeface="+mn-ea"/>
              </a:rPr>
              <a:t>｝为</a:t>
            </a:r>
            <a:r>
              <a:rPr lang="en-US" altLang="zh-CN" sz="2800" i="1">
                <a:sym typeface="+mn-ea"/>
              </a:rPr>
              <a:t>i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j</a:t>
            </a:r>
            <a:r>
              <a:rPr lang="zh-CN" altLang="en-US" sz="2800" dirty="0">
                <a:sym typeface="+mn-ea"/>
              </a:rPr>
              <a:t>的最大下界，</a:t>
            </a:r>
            <a:r>
              <a:rPr lang="en-US" altLang="zh-CN" sz="2800">
                <a:sym typeface="+mn-ea"/>
              </a:rPr>
              <a:t>max</a:t>
            </a:r>
            <a:r>
              <a:rPr lang="zh-CN" altLang="en-US" sz="2800" dirty="0">
                <a:sym typeface="+mn-ea"/>
              </a:rPr>
              <a:t>｛</a:t>
            </a:r>
            <a:r>
              <a:rPr lang="en-US" altLang="zh-CN" sz="2800" i="1">
                <a:sym typeface="+mn-ea"/>
              </a:rPr>
              <a:t>i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j</a:t>
            </a:r>
            <a:r>
              <a:rPr lang="zh-CN" altLang="en-US" sz="2800" dirty="0">
                <a:sym typeface="+mn-ea"/>
              </a:rPr>
              <a:t>｝为</a:t>
            </a:r>
            <a:r>
              <a:rPr lang="en-US" altLang="zh-CN" sz="2800" i="1">
                <a:sym typeface="+mn-ea"/>
              </a:rPr>
              <a:t>i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j</a:t>
            </a:r>
            <a:r>
              <a:rPr lang="zh-CN" altLang="en-US" sz="2800" dirty="0">
                <a:sym typeface="+mn-ea"/>
              </a:rPr>
              <a:t>的最小上界．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布尔表达式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69645"/>
            <a:ext cx="11656695" cy="552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由定义可见，布尔表达式只是一个形式符号串，但是, 如果其中变量x</a:t>
            </a:r>
            <a:r>
              <a:rPr lang="zh-CN" altLang="en-US" sz="2800" baseline="-25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，x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，…，x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取定为B上的一组值a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，a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，…，a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，从表达式f（a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，a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，…，a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）可计算出一个值，这个值是B中的元素，换言之，给定一个有序n元组〈a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，a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，…，a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〉∈B</a:t>
            </a:r>
            <a:r>
              <a:rPr lang="en-US" altLang="zh-CN" sz="2800" i="1" baseline="30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，通过布尔表达式f（x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，x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，…，x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）可唯一确定B中的一个元素f（a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，a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，…，a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f（x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，x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，…，x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）可视为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i="1" baseline="30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到B的映射，这时，称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f（x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，x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，…，x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为布尔函数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§9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布尔表达式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例２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＝｛０，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，１｝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）＝（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x‘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x+y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’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x‘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（０，０）＝０　　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（１，０） ＝０　　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)+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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'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+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 </a:t>
            </a:r>
            <a:endParaRPr lang="en-US" altLang="zh-CN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dirty="0" smtClean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§9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3124" name="组合 133123"/>
          <p:cNvGrpSpPr/>
          <p:nvPr/>
        </p:nvGrpSpPr>
        <p:grpSpPr>
          <a:xfrm>
            <a:off x="4355465" y="2523490"/>
            <a:ext cx="1946275" cy="2421890"/>
            <a:chOff x="6714" y="3038"/>
            <a:chExt cx="2140" cy="3074"/>
          </a:xfrm>
        </p:grpSpPr>
        <p:grpSp>
          <p:nvGrpSpPr>
            <p:cNvPr id="133125" name="组合 133124"/>
            <p:cNvGrpSpPr/>
            <p:nvPr/>
          </p:nvGrpSpPr>
          <p:grpSpPr>
            <a:xfrm>
              <a:off x="6714" y="3038"/>
              <a:ext cx="2140" cy="2678"/>
              <a:chOff x="4144" y="3188"/>
              <a:chExt cx="2140" cy="2678"/>
            </a:xfrm>
          </p:grpSpPr>
          <p:grpSp>
            <p:nvGrpSpPr>
              <p:cNvPr id="133126" name="组合 133125"/>
              <p:cNvGrpSpPr/>
              <p:nvPr/>
            </p:nvGrpSpPr>
            <p:grpSpPr>
              <a:xfrm>
                <a:off x="4544" y="3619"/>
                <a:ext cx="1080" cy="1872"/>
                <a:chOff x="4554" y="3616"/>
                <a:chExt cx="1080" cy="1872"/>
              </a:xfrm>
            </p:grpSpPr>
            <p:sp>
              <p:nvSpPr>
                <p:cNvPr id="133127" name="直接连接符 133126"/>
                <p:cNvSpPr/>
                <p:nvPr/>
              </p:nvSpPr>
              <p:spPr>
                <a:xfrm>
                  <a:off x="4554" y="4552"/>
                  <a:ext cx="540" cy="93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33128" name="直接连接符 133127"/>
                <p:cNvSpPr/>
                <p:nvPr/>
              </p:nvSpPr>
              <p:spPr>
                <a:xfrm flipV="1">
                  <a:off x="5094" y="4552"/>
                  <a:ext cx="540" cy="93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33129" name="直接连接符 133128"/>
                <p:cNvSpPr/>
                <p:nvPr/>
              </p:nvSpPr>
              <p:spPr>
                <a:xfrm flipV="1">
                  <a:off x="4554" y="3616"/>
                  <a:ext cx="540" cy="93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33130" name="直接连接符 133129"/>
                <p:cNvSpPr/>
                <p:nvPr/>
              </p:nvSpPr>
              <p:spPr>
                <a:xfrm>
                  <a:off x="5094" y="3616"/>
                  <a:ext cx="540" cy="93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33131" name="文本框 133130"/>
              <p:cNvSpPr txBox="1"/>
              <p:nvPr/>
            </p:nvSpPr>
            <p:spPr>
              <a:xfrm>
                <a:off x="4904" y="3188"/>
                <a:ext cx="72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1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132" name="文本框 133131"/>
              <p:cNvSpPr txBox="1"/>
              <p:nvPr/>
            </p:nvSpPr>
            <p:spPr>
              <a:xfrm>
                <a:off x="4914" y="5398"/>
                <a:ext cx="72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0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133" name="文本框 133132"/>
              <p:cNvSpPr txBox="1"/>
              <p:nvPr/>
            </p:nvSpPr>
            <p:spPr>
              <a:xfrm>
                <a:off x="4144" y="4300"/>
                <a:ext cx="72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16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</a:t>
                </a:r>
                <a:endParaRPr lang="en-US" altLang="zh-CN" sz="1600" i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33134" name="文本框 133133"/>
              <p:cNvSpPr txBox="1"/>
              <p:nvPr/>
            </p:nvSpPr>
            <p:spPr>
              <a:xfrm>
                <a:off x="5564" y="4296"/>
                <a:ext cx="72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16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  <a:endParaRPr lang="en-US" altLang="zh-CN" sz="1600" i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33135" name="文本框 133134"/>
            <p:cNvSpPr txBox="1"/>
            <p:nvPr/>
          </p:nvSpPr>
          <p:spPr>
            <a:xfrm>
              <a:off x="7324" y="5644"/>
              <a:ext cx="90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zh-CN" altLang="en-US" sz="1600" dirty="0">
                  <a:latin typeface="Times New Roman" panose="02020603050405020304" pitchFamily="18" charset="0"/>
                </a:rPr>
                <a:t>图</a:t>
              </a:r>
              <a:r>
                <a:rPr lang="en-US" altLang="zh-CN" sz="1600">
                  <a:latin typeface="Times New Roman" panose="02020603050405020304" pitchFamily="18" charset="0"/>
                </a:rPr>
                <a:t>9.1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布尔表达式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定义２</a:t>
            </a:r>
            <a:r>
              <a:rPr lang="zh-CN" altLang="en-US" sz="2800" dirty="0">
                <a:sym typeface="+mn-ea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是一个布尔代数，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上的变量，形如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的布尔表达式称为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生成的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极小项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，其中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例如，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* 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' * 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'  是由x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生成的极小项，但不是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生成的极小项，也不是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生成的极小项，x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*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' * 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是由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生成的极小项，但不是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生成的极小项．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§9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4150" name="对象 134149"/>
          <p:cNvGraphicFramePr/>
          <p:nvPr/>
        </p:nvGraphicFramePr>
        <p:xfrm>
          <a:off x="3972560" y="1861820"/>
          <a:ext cx="25146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889000" imgH="228600" progId="Equation.DSMT4">
                  <p:embed/>
                </p:oleObj>
              </mc:Choice>
              <mc:Fallback>
                <p:oleObj name="" r:id="rId2" imgW="889000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72560" y="1861820"/>
                        <a:ext cx="2514600" cy="646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对象 134150"/>
          <p:cNvGraphicFramePr/>
          <p:nvPr/>
        </p:nvGraphicFramePr>
        <p:xfrm>
          <a:off x="9391650" y="2467610"/>
          <a:ext cx="454660" cy="55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152400" imgH="228600" progId="Equation.DSMT4">
                  <p:embed/>
                </p:oleObj>
              </mc:Choice>
              <mc:Fallback>
                <p:oleObj name="" r:id="rId4" imgW="1524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91650" y="2467610"/>
                        <a:ext cx="454660" cy="551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布尔表达式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为了表示的方便，我们下面给出极小项的一种编码方式．设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，x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，…，x</a:t>
            </a:r>
            <a:r>
              <a:rPr lang="zh-CN" altLang="en-US" sz="2800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是布尔代数B上的变量，对极小项， 令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极小项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 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对应二进制数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００１，极小项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对应二进制数１１０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§9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-2147482539"/>
          <p:cNvGraphicFramePr>
            <a:graphicFrameLocks noChangeAspect="1"/>
          </p:cNvGraphicFramePr>
          <p:nvPr/>
        </p:nvGraphicFramePr>
        <p:xfrm>
          <a:off x="4619625" y="2541270"/>
          <a:ext cx="2973705" cy="142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926465" imgH="444500" progId="Equation.3">
                  <p:embed/>
                </p:oleObj>
              </mc:Choice>
              <mc:Fallback>
                <p:oleObj name="" r:id="rId2" imgW="926465" imgH="444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19625" y="2541270"/>
                        <a:ext cx="2973705" cy="1426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布尔表达式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定理１</a:t>
            </a:r>
            <a:r>
              <a:rPr lang="zh-CN" altLang="en-US" sz="2800" dirty="0">
                <a:sym typeface="+mn-ea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是布尔代数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上的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个变量，由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生成的极小项具有如下性质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）极小项共有２</a:t>
            </a:r>
            <a:r>
              <a:rPr lang="en-US" altLang="zh-CN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dirty="0" smtClean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§9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6196" name="对象 136195"/>
          <p:cNvGraphicFramePr/>
          <p:nvPr/>
        </p:nvGraphicFramePr>
        <p:xfrm>
          <a:off x="1444625" y="3429000"/>
          <a:ext cx="39624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" imgW="1320165" imgH="444500" progId="Equation.DSMT4">
                  <p:embed/>
                </p:oleObj>
              </mc:Choice>
              <mc:Fallback>
                <p:oleObj name="" r:id="rId2" imgW="1320165" imgH="4445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4625" y="3429000"/>
                        <a:ext cx="3962400" cy="1339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对象 136197"/>
          <p:cNvGraphicFramePr/>
          <p:nvPr/>
        </p:nvGraphicFramePr>
        <p:xfrm>
          <a:off x="1444625" y="5182235"/>
          <a:ext cx="18288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4" imgW="596900" imgH="381000" progId="Equation.DSMT4">
                  <p:embed/>
                </p:oleObj>
              </mc:Choice>
              <mc:Fallback>
                <p:oleObj name="" r:id="rId4" imgW="596900" imgH="3810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4625" y="5182235"/>
                        <a:ext cx="1828800" cy="1166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布尔表达式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定义３</a:t>
            </a:r>
            <a:r>
              <a:rPr lang="zh-CN" altLang="en-US" sz="2800" dirty="0">
                <a:sym typeface="+mn-ea"/>
              </a:rPr>
              <a:t>　设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是布尔代数，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＝０，１，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，２</a:t>
            </a:r>
            <a:r>
              <a:rPr lang="en-US" altLang="zh-CN" sz="28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－１），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上的变量，形如</a:t>
            </a:r>
            <a:endParaRPr lang="zh-CN" alt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的布尔表达式称为由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生成的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积和范式（极小项范式）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0, 1, …,2</a:t>
            </a:r>
            <a:r>
              <a:rPr lang="en-US" altLang="zh-CN" sz="28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）称为积和范式的系数</a:t>
            </a:r>
            <a:r>
              <a:rPr lang="zh-CN" altLang="en-US" sz="2800" dirty="0">
                <a:sym typeface="+mn-ea"/>
              </a:rPr>
              <a:t>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§9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7220" name="对象 137219"/>
          <p:cNvGraphicFramePr/>
          <p:nvPr/>
        </p:nvGraphicFramePr>
        <p:xfrm>
          <a:off x="4643755" y="2547620"/>
          <a:ext cx="2217738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" imgW="723900" imgH="381000" progId="Equation.DSMT4">
                  <p:embed/>
                </p:oleObj>
              </mc:Choice>
              <mc:Fallback>
                <p:oleObj name="" r:id="rId2" imgW="723900" imgH="3810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3755" y="2547620"/>
                        <a:ext cx="2217738" cy="1166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布尔表达式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定理３</a:t>
            </a:r>
            <a:r>
              <a:rPr lang="zh-CN" altLang="en-US" sz="2800" dirty="0">
                <a:sym typeface="+mn-ea"/>
              </a:rPr>
              <a:t>　布尔代数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上任一布尔表达式</a:t>
            </a:r>
            <a:endParaRPr lang="zh-CN" altLang="en-US" sz="2800" dirty="0"/>
          </a:p>
          <a:p>
            <a:pPr lvl="1">
              <a:buNone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sym typeface="+mn-ea"/>
              </a:rPr>
              <a:t>）均可化为积和范式 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定理３表明，一个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布尔函数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）可由其在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０，０，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，０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０，０，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，１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〈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１，１，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，１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这２</a:t>
            </a:r>
            <a:r>
              <a:rPr lang="en-US" altLang="zh-CN" sz="28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个点处的值完全确定，就象一条直线可由直线上两点决定一样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尽管一条直线上有无穷多</a:t>
            </a:r>
            <a:r>
              <a:rPr lang="zh-CN" altLang="en-US" sz="2800" dirty="0">
                <a:sym typeface="+mn-ea"/>
              </a:rPr>
              <a:t>个点． 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§9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格——偏序集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56695" cy="538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在格</a:t>
            </a:r>
            <a:r>
              <a:rPr lang="zh-CN" altLang="en-US" sz="2800">
                <a:sym typeface="+mn-ea"/>
              </a:rPr>
              <a:t>〈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≤</a:t>
            </a:r>
            <a:r>
              <a:rPr lang="zh-CN" altLang="en-US" sz="2800">
                <a:sym typeface="+mn-ea"/>
              </a:rPr>
              <a:t>〉</a:t>
            </a:r>
            <a:r>
              <a:rPr lang="zh-CN" altLang="en-US" sz="2800" dirty="0">
                <a:sym typeface="+mn-ea"/>
              </a:rPr>
              <a:t>中，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a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, 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的最小上界用 </a:t>
            </a:r>
            <a:r>
              <a:rPr lang="en-US" altLang="zh-CN" sz="2800" i="1" err="1">
                <a:solidFill>
                  <a:srgbClr val="FF0000"/>
                </a:solidFill>
                <a:sym typeface="+mn-ea"/>
              </a:rPr>
              <a:t>a</a:t>
            </a:r>
            <a:r>
              <a:rPr lang="en-US" altLang="zh-CN" sz="2800" err="1">
                <a:solidFill>
                  <a:srgbClr val="FF0000"/>
                </a:solidFill>
                <a:sym typeface="Symbol" panose="05050102010706020507" pitchFamily="18" charset="2"/>
              </a:rPr>
              <a:t></a:t>
            </a:r>
            <a:r>
              <a:rPr lang="en-US" altLang="zh-CN" sz="2800" i="1" err="1">
                <a:solidFill>
                  <a:srgbClr val="FF0000"/>
                </a:solidFill>
                <a:sym typeface="+mn-ea"/>
              </a:rPr>
              <a:t>b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表示，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a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, 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的最大下界用 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a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*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表示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.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GB" sz="2800" dirty="0">
                <a:sym typeface="Symbol" panose="05050102010706020507" pitchFamily="18" charset="2"/>
              </a:rPr>
              <a:t></a:t>
            </a:r>
            <a:r>
              <a:rPr lang="zh-CN" altLang="en-US" sz="2800" i="1" dirty="0">
                <a:sym typeface="+mn-ea"/>
              </a:rPr>
              <a:t> </a:t>
            </a:r>
            <a:r>
              <a:rPr lang="en-US" altLang="zh-CN" sz="2800" i="1">
                <a:sym typeface="+mn-ea"/>
              </a:rPr>
              <a:t>a</a:t>
            </a:r>
            <a:r>
              <a:rPr lang="en-US" altLang="zh-CN" sz="2800">
                <a:sym typeface="+mn-ea"/>
              </a:rPr>
              <a:t>, </a:t>
            </a:r>
            <a:r>
              <a:rPr lang="en-US" altLang="zh-CN" sz="2800" i="1" err="1">
                <a:sym typeface="+mn-ea"/>
              </a:rPr>
              <a:t>b</a:t>
            </a:r>
            <a:r>
              <a:rPr lang="en-US" altLang="zh-CN" sz="2800" err="1">
                <a:sym typeface="+mn-ea"/>
              </a:rPr>
              <a:t>∈</a:t>
            </a:r>
            <a:r>
              <a:rPr lang="en-US" altLang="zh-CN" sz="2800" i="1" err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，由最小上界、最大下界的唯一性，</a:t>
            </a:r>
            <a:r>
              <a:rPr lang="en-US" altLang="zh-CN" sz="2800" i="1" err="1">
                <a:sym typeface="+mn-ea"/>
              </a:rPr>
              <a:t>a</a:t>
            </a:r>
            <a:r>
              <a:rPr lang="en-US" altLang="zh-CN" sz="2800" err="1">
                <a:sym typeface="Symbol" panose="05050102010706020507" pitchFamily="18" charset="2"/>
              </a:rPr>
              <a:t></a:t>
            </a:r>
            <a:r>
              <a:rPr lang="en-US" altLang="zh-CN" sz="2800" i="1" err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i="1">
                <a:sym typeface="+mn-ea"/>
              </a:rPr>
              <a:t>a</a:t>
            </a:r>
            <a:r>
              <a:rPr lang="en-US" altLang="zh-CN" sz="2800">
                <a:sym typeface="+mn-ea"/>
              </a:rPr>
              <a:t>*</a:t>
            </a:r>
            <a:r>
              <a:rPr lang="en-US" altLang="zh-CN" sz="2800" i="1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都在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上唯一确定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将 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en-US" altLang="zh-CN" sz="2800">
                <a:sym typeface="+mn-ea"/>
              </a:rPr>
              <a:t>, * </a:t>
            </a:r>
            <a:r>
              <a:rPr lang="zh-CN" altLang="en-US" sz="2800" dirty="0">
                <a:sym typeface="+mn-ea"/>
              </a:rPr>
              <a:t>视为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上的两个运算，通常称为</a:t>
            </a:r>
            <a:r>
              <a:rPr lang="zh-CN" altLang="en-US" sz="2800">
                <a:sym typeface="+mn-ea"/>
              </a:rPr>
              <a:t>〈</a:t>
            </a:r>
            <a:r>
              <a:rPr lang="en-US" altLang="zh-CN" sz="2800" i="1">
                <a:sym typeface="+mn-ea"/>
              </a:rPr>
              <a:t>L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≤</a:t>
            </a:r>
            <a:r>
              <a:rPr lang="zh-CN" altLang="en-US" sz="2800">
                <a:sym typeface="+mn-ea"/>
              </a:rPr>
              <a:t>〉</a:t>
            </a:r>
            <a:r>
              <a:rPr lang="zh-CN" altLang="en-US" sz="2800" dirty="0">
                <a:sym typeface="+mn-ea"/>
              </a:rPr>
              <a:t>上的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并运算</a:t>
            </a:r>
            <a:r>
              <a:rPr lang="zh-CN" altLang="en-US" sz="2800" dirty="0">
                <a:sym typeface="+mn-ea"/>
              </a:rPr>
              <a:t>与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交运算</a:t>
            </a:r>
            <a:r>
              <a:rPr lang="zh-CN" altLang="en-US" sz="2800" dirty="0">
                <a:sym typeface="+mn-ea"/>
              </a:rPr>
              <a:t>． 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第七章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0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01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0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0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0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05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06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07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08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09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1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1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11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1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13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14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15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1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17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18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19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3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31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3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3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3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35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3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3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38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39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4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41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4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43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44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45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4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4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48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49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5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5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51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52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53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5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55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56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57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68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69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7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7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71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7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7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7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75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7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7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78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79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8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80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81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82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8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8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85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8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8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88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89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9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90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91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92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93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94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0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0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08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09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1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1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11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1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1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1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15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1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1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18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219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2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20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221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2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2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2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25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26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227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228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229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30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231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232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24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41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4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4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4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45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4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4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48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49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5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25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51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5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53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254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255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25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5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58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59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6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26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61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262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263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26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65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266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267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commondata" val="eyJoZGlkIjoiMDlkODc5ZTAxNzdkOTVkMTRhODUzNTFlY2IxMGY3NTcifQ=="/>
</p:tagLst>
</file>

<file path=ppt/tags/tag28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29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30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4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48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49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1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5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8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9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60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61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6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6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6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65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6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67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68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69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7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71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72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73.xml><?xml version="1.0" encoding="utf-8"?>
<p:tagLst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9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9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95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9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9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98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99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11075</Words>
  <Application>WPS 演示</Application>
  <PresentationFormat>宽屏</PresentationFormat>
  <Paragraphs>1067</Paragraphs>
  <Slides>86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86</vt:i4>
      </vt:variant>
    </vt:vector>
  </HeadingPairs>
  <TitlesOfParts>
    <vt:vector size="105" baseType="lpstr">
      <vt:lpstr>Arial</vt:lpstr>
      <vt:lpstr>宋体</vt:lpstr>
      <vt:lpstr>Wingdings</vt:lpstr>
      <vt:lpstr>Times New Roman</vt:lpstr>
      <vt:lpstr>微软雅黑</vt:lpstr>
      <vt:lpstr>Calibri</vt:lpstr>
      <vt:lpstr>等线</vt:lpstr>
      <vt:lpstr>Wingdings</vt:lpstr>
      <vt:lpstr>Symbol</vt:lpstr>
      <vt:lpstr>Arial Unicode MS</vt:lpstr>
      <vt:lpstr>仿宋</vt:lpstr>
      <vt:lpstr>Symbol</vt:lpstr>
      <vt:lpstr>WPS</vt:lpstr>
      <vt:lpstr>Equation.DSMT4</vt:lpstr>
      <vt:lpstr>Equation.DSMT4</vt:lpstr>
      <vt:lpstr>Equation.3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Blade 15</dc:creator>
  <cp:lastModifiedBy>Junyi Wang</cp:lastModifiedBy>
  <cp:revision>1187</cp:revision>
  <dcterms:created xsi:type="dcterms:W3CDTF">2023-08-09T12:44:00Z</dcterms:created>
  <dcterms:modified xsi:type="dcterms:W3CDTF">2024-04-22T00:49:17Z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359AB4C86D6B436D832E9104FD1E7CB7_13</vt:lpwstr>
  </property>
  <property fmtid="{D5CDD505-2E9C-101B-9397-08002B2CF9AE}" pid="3" name="KSOProductBuildVer">
    <vt:lpwstr>2052-12.1.0.16729</vt:lpwstr>
  </property>
</Properties>
</file>