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498" r:id="rId2"/>
    <p:sldId id="782" r:id="rId3"/>
    <p:sldId id="789" r:id="rId4"/>
    <p:sldId id="795" r:id="rId5"/>
    <p:sldId id="790" r:id="rId6"/>
    <p:sldId id="791" r:id="rId7"/>
    <p:sldId id="792" r:id="rId8"/>
    <p:sldId id="796" r:id="rId9"/>
  </p:sldIdLst>
  <p:sldSz cx="9144000" cy="6858000" type="screen4x3"/>
  <p:notesSz cx="7099300" cy="10234613"/>
  <p:custDataLst>
    <p:tags r:id="rId12"/>
  </p:custDataLst>
  <p:kinsoku lang="zh-CN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5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398"/>
    <a:srgbClr val="A50021"/>
    <a:srgbClr val="993300"/>
    <a:srgbClr val="6D6D6D"/>
    <a:srgbClr val="818181"/>
    <a:srgbClr val="469CDC"/>
    <a:srgbClr val="008000"/>
    <a:srgbClr val="FF5B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9"/>
    <p:restoredTop sz="86212"/>
  </p:normalViewPr>
  <p:slideViewPr>
    <p:cSldViewPr snapToGrid="0" showGuides="1">
      <p:cViewPr varScale="1">
        <p:scale>
          <a:sx n="74" d="100"/>
          <a:sy n="74" d="100"/>
        </p:scale>
        <p:origin x="1843" y="62"/>
      </p:cViewPr>
      <p:guideLst>
        <p:guide orient="horz" pos="2160"/>
        <p:guide pos="28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6690"/>
    </p:cViewPr>
  </p:sorterViewPr>
  <p:gridSpacing cx="45003" cy="4500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幻灯片图像占位符 2049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644525"/>
            <a:ext cx="5135563" cy="3851275"/>
          </a:xfrm>
          <a:prstGeom prst="rect">
            <a:avLst/>
          </a:prstGeom>
          <a:noFill/>
          <a:ln w="12700">
            <a:noFill/>
          </a:ln>
        </p:spPr>
      </p:sp>
      <p:sp>
        <p:nvSpPr>
          <p:cNvPr id="3075" name="文本占位符 2050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533400" y="4860925"/>
            <a:ext cx="6118225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269" tIns="49255" rIns="100269" bIns="49255" numCol="1" anchor="t" anchorCtr="0" compatLnSpc="1"/>
          <a:lstStyle/>
          <a:p>
            <a:pPr marL="0" marR="0" lvl="0" indent="0" algn="just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We want this to be in font 11 and justify.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just" rtl="0" eaLnBrk="0" fontAlgn="base" hangingPunct="0">
      <a:lnSpc>
        <a:spcPct val="90000"/>
      </a:lnSpc>
      <a:spcBef>
        <a:spcPct val="4000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742950" lvl="1" indent="-285750" algn="l" rtl="0" eaLnBrk="0" fontAlgn="base" hangingPunct="0">
      <a:lnSpc>
        <a:spcPct val="90000"/>
      </a:lnSpc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1143000" lvl="2" indent="-228600" algn="l" rtl="0" eaLnBrk="0" fontAlgn="base" hangingPunct="0">
      <a:lnSpc>
        <a:spcPct val="90000"/>
      </a:lnSpc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600200" lvl="3" indent="-228600" algn="l" rtl="0" eaLnBrk="0" fontAlgn="base" hangingPunct="0">
      <a:lnSpc>
        <a:spcPct val="90000"/>
      </a:lnSpc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2057400" lvl="4" indent="-228600" algn="l" rtl="0" eaLnBrk="0" fontAlgn="base" hangingPunct="0">
      <a:lnSpc>
        <a:spcPct val="90000"/>
      </a:lnSpc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2126" y="128588"/>
            <a:ext cx="2201863" cy="33496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36538" y="128588"/>
            <a:ext cx="6477943" cy="33496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236538" y="128588"/>
            <a:ext cx="8807450" cy="33496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295400"/>
            <a:ext cx="4013835" cy="218281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2965" y="1295400"/>
            <a:ext cx="4013835" cy="218281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 vert="horz" wrap="square" lIns="63500" tIns="25400" rIns="63500" bIns="25400" numCol="1" anchor="t" anchorCtr="0" compatLnSpc="1">
            <a:sp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Pct val="100000"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236538" y="128588"/>
            <a:ext cx="8807450" cy="528637"/>
          </a:xfrm>
          <a:prstGeom prst="rect">
            <a:avLst/>
          </a:prstGeom>
          <a:noFill/>
          <a:ln w="12700">
            <a:noFill/>
          </a:ln>
        </p:spPr>
        <p:txBody>
          <a:bodyPr lIns="63500" tIns="25400" rIns="63500" bIns="25400">
            <a:spAutoFit/>
          </a:bodyPr>
          <a:lstStyle/>
          <a:p>
            <a:pPr lvl="0"/>
            <a:r>
              <a:rPr lang="en-US" altLang="zh-CN" dirty="0"/>
              <a:t>Title</a:t>
            </a:r>
          </a:p>
        </p:txBody>
      </p:sp>
      <p:sp>
        <p:nvSpPr>
          <p:cNvPr id="1027" name="文本占位符 1028"/>
          <p:cNvSpPr>
            <a:spLocks noGrp="1"/>
          </p:cNvSpPr>
          <p:nvPr>
            <p:ph type="body"/>
          </p:nvPr>
        </p:nvSpPr>
        <p:spPr>
          <a:xfrm>
            <a:off x="495300" y="1295400"/>
            <a:ext cx="8191500" cy="2182813"/>
          </a:xfrm>
          <a:prstGeom prst="rect">
            <a:avLst/>
          </a:prstGeom>
          <a:noFill/>
          <a:ln w="12700">
            <a:noFill/>
          </a:ln>
        </p:spPr>
        <p:txBody>
          <a:bodyPr lIns="63500" tIns="25400" rIns="63500" bIns="25400">
            <a:spAutoFit/>
          </a:bodyPr>
          <a:lstStyle/>
          <a:p>
            <a:pPr lvl="0"/>
            <a:r>
              <a:rPr lang="en-US" altLang="zh-CN" dirty="0"/>
              <a:t>This is our 1st Level Bullet</a:t>
            </a:r>
          </a:p>
          <a:p>
            <a:pPr lvl="1"/>
            <a:r>
              <a:rPr lang="en-US" altLang="zh-CN" dirty="0"/>
              <a:t>This is our 2nd level bullet</a:t>
            </a:r>
          </a:p>
          <a:p>
            <a:pPr lvl="2"/>
            <a:r>
              <a:rPr lang="en-US" altLang="zh-CN" dirty="0"/>
              <a:t>This is our 3rd level bullet</a:t>
            </a:r>
          </a:p>
          <a:p>
            <a:pPr lvl="0"/>
            <a:r>
              <a:rPr lang="en-US" altLang="zh-CN" dirty="0"/>
              <a:t>This is our next 1st Level Bullet</a:t>
            </a:r>
          </a:p>
          <a:p>
            <a:pPr lvl="1"/>
            <a:r>
              <a:rPr lang="en-US" altLang="zh-CN" dirty="0"/>
              <a:t>This is our 2nd level bullet</a:t>
            </a:r>
          </a:p>
          <a:p>
            <a:pPr lvl="2"/>
            <a:r>
              <a:rPr lang="en-US" altLang="zh-CN" dirty="0"/>
              <a:t>This is our 3rd level bullet</a:t>
            </a:r>
          </a:p>
        </p:txBody>
      </p:sp>
      <p:sp>
        <p:nvSpPr>
          <p:cNvPr id="1028" name="直接连接符 1029"/>
          <p:cNvSpPr/>
          <p:nvPr userDrawn="1"/>
        </p:nvSpPr>
        <p:spPr>
          <a:xfrm>
            <a:off x="246063" y="682625"/>
            <a:ext cx="8651875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 kern="1200">
          <a:solidFill>
            <a:srgbClr val="CC3300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03200" indent="-203200" algn="l" rtl="0" eaLnBrk="0" fontAlgn="base" hangingPunct="0">
        <a:spcBef>
          <a:spcPct val="35000"/>
        </a:spcBef>
        <a:spcAft>
          <a:spcPct val="0"/>
        </a:spcAft>
        <a:buSzPct val="100000"/>
        <a:buChar char="°"/>
        <a:defRPr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190500" algn="l" rtl="0" eaLnBrk="0" fontAlgn="base" hangingPunct="0">
        <a:spcBef>
          <a:spcPct val="35000"/>
        </a:spcBef>
        <a:spcAft>
          <a:spcPct val="0"/>
        </a:spcAft>
        <a:buSzPct val="100000"/>
        <a:buChar char="•"/>
        <a:defRPr b="1" kern="1200">
          <a:solidFill>
            <a:schemeClr val="accent2"/>
          </a:solidFill>
          <a:latin typeface="+mn-lt"/>
          <a:ea typeface="+mn-ea"/>
          <a:cs typeface="+mn-cs"/>
        </a:defRPr>
      </a:lvl2pPr>
      <a:lvl3pPr marL="1257300" lvl="2" indent="-342900" algn="l" rtl="0" eaLnBrk="0" fontAlgn="base" hangingPunct="0">
        <a:spcBef>
          <a:spcPct val="35000"/>
        </a:spcBef>
        <a:spcAft>
          <a:spcPct val="0"/>
        </a:spcAft>
        <a:buSzPct val="100000"/>
        <a:buChar char="-"/>
        <a:defRPr b="1" kern="1200">
          <a:solidFill>
            <a:srgbClr val="B7011F"/>
          </a:solidFill>
          <a:latin typeface="+mn-lt"/>
          <a:ea typeface="+mn-ea"/>
          <a:cs typeface="+mn-cs"/>
        </a:defRPr>
      </a:lvl3pPr>
      <a:lvl4pPr marL="1714500" lvl="3" indent="-3429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71700" lvl="4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spcBef>
          <a:spcPct val="0"/>
        </a:spcBef>
        <a:spcAft>
          <a:spcPct val="0"/>
        </a:spcAft>
        <a:buNone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spcBef>
          <a:spcPct val="0"/>
        </a:spcBef>
        <a:spcAft>
          <a:spcPct val="0"/>
        </a:spcAft>
        <a:buNone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spcBef>
          <a:spcPct val="0"/>
        </a:spcBef>
        <a:spcAft>
          <a:spcPct val="0"/>
        </a:spcAft>
        <a:buNone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spcBef>
          <a:spcPct val="0"/>
        </a:spcBef>
        <a:spcAft>
          <a:spcPct val="0"/>
        </a:spcAft>
        <a:buNone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spcBef>
          <a:spcPct val="0"/>
        </a:spcBef>
        <a:spcAft>
          <a:spcPct val="0"/>
        </a:spcAft>
        <a:buNone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spcBef>
          <a:spcPct val="0"/>
        </a:spcBef>
        <a:spcAft>
          <a:spcPct val="0"/>
        </a:spcAft>
        <a:buNone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spcBef>
          <a:spcPct val="0"/>
        </a:spcBef>
        <a:spcAft>
          <a:spcPct val="0"/>
        </a:spcAft>
        <a:buNone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spcBef>
          <a:spcPct val="0"/>
        </a:spcBef>
        <a:spcAft>
          <a:spcPct val="0"/>
        </a:spcAft>
        <a:buNone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ctrTitle" idx="4294967295"/>
          </p:nvPr>
        </p:nvSpPr>
        <p:spPr>
          <a:xfrm>
            <a:off x="476250" y="1731963"/>
            <a:ext cx="8145463" cy="2911475"/>
          </a:xfrm>
        </p:spPr>
        <p:txBody>
          <a:bodyPr vert="horz" wrap="square" lIns="91440" tIns="45720" rIns="91440" bIns="45720" anchor="ctr" anchorCtr="0">
            <a:spAutoFit/>
          </a:bodyPr>
          <a:lstStyle>
            <a:lvl1pPr lvl="0">
              <a:buClrTx/>
              <a:buSzTx/>
              <a:buFontTx/>
              <a:defRPr/>
            </a:lvl1pPr>
          </a:lstStyle>
          <a:p>
            <a:pPr lvl="0" eaLnBrk="1" hangingPunct="1">
              <a:lnSpc>
                <a:spcPct val="120000"/>
              </a:lnSpc>
            </a:pPr>
            <a:br>
              <a:rPr lang="en-US" altLang="zh-CN" dirty="0"/>
            </a:br>
            <a:br>
              <a:rPr lang="zh-CN" altLang="en-US" dirty="0">
                <a:solidFill>
                  <a:srgbClr val="FF0000"/>
                </a:solidFill>
              </a:rPr>
            </a:br>
            <a:r>
              <a:rPr lang="zh-CN" altLang="en-US" sz="4400" dirty="0">
                <a:solidFill>
                  <a:srgbClr val="FF0000"/>
                </a:solidFill>
              </a:rPr>
              <a:t>计算机系统原理</a:t>
            </a:r>
            <a:r>
              <a:rPr lang="en-US" altLang="zh-CN" sz="4400" dirty="0">
                <a:solidFill>
                  <a:srgbClr val="FF0000"/>
                </a:solidFill>
              </a:rPr>
              <a:t>—</a:t>
            </a:r>
            <a:r>
              <a:rPr lang="zh-CN" altLang="en-US" sz="4400" dirty="0">
                <a:solidFill>
                  <a:srgbClr val="FF0000"/>
                </a:solidFill>
              </a:rPr>
              <a:t>习题课</a:t>
            </a:r>
            <a:b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950273"/>
          <p:cNvSpPr>
            <a:spLocks noGrp="1"/>
          </p:cNvSpPr>
          <p:nvPr>
            <p:ph type="title"/>
          </p:nvPr>
        </p:nvSpPr>
        <p:spPr/>
        <p:txBody>
          <a:bodyPr vert="horz" wrap="square" lIns="63500" tIns="25400" rIns="63500" bIns="25400" anchor="t" anchorCtr="0">
            <a:spAutoFit/>
          </a:bodyPr>
          <a:lstStyle/>
          <a:p>
            <a:r>
              <a:rPr lang="zh-CN" altLang="en-US" dirty="0"/>
              <a:t>习题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099" name="文本占位符 950274"/>
          <p:cNvSpPr>
            <a:spLocks noGrp="1"/>
          </p:cNvSpPr>
          <p:nvPr>
            <p:ph idx="1"/>
          </p:nvPr>
        </p:nvSpPr>
        <p:spPr>
          <a:xfrm>
            <a:off x="436563" y="857539"/>
            <a:ext cx="8191500" cy="1158875"/>
          </a:xfrm>
        </p:spPr>
        <p:txBody>
          <a:bodyPr vert="horz" wrap="square" lIns="63500" tIns="25400" rIns="63500" bIns="25400" anchor="t" anchorCtr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假设同一套指令集用不同的方法设计了两种机器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。机器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的时钟周期为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0.8ns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，机器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的时钟周期为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1.2ns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。某个程序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在机器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上运行时的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。堆与程序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来说，那台机制的执行速度更快，快多少？</a:t>
            </a:r>
            <a:endParaRPr lang="zh-CN" altLang="en-US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占位符 950274"/>
          <p:cNvSpPr txBox="1"/>
          <p:nvPr/>
        </p:nvSpPr>
        <p:spPr>
          <a:xfrm>
            <a:off x="436563" y="3559175"/>
            <a:ext cx="8191500" cy="328613"/>
          </a:xfrm>
          <a:prstGeom prst="rect">
            <a:avLst/>
          </a:prstGeom>
          <a:noFill/>
          <a:ln w="12700">
            <a:noFill/>
          </a:ln>
        </p:spPr>
        <p:txBody>
          <a:bodyPr lIns="63500" tIns="25400" rIns="63500" bIns="25400">
            <a:spAutoFit/>
          </a:bodyPr>
          <a:lstStyle>
            <a:lvl1pPr marL="203200" indent="-203200" algn="l" rtl="0" eaLnBrk="0" fontAlgn="base" hangingPunct="0">
              <a:spcBef>
                <a:spcPct val="35000"/>
              </a:spcBef>
              <a:spcAft>
                <a:spcPct val="0"/>
              </a:spcAft>
              <a:buSzPct val="100000"/>
              <a:buChar char="°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190500" algn="l" rtl="0" eaLnBrk="0" fontAlgn="base" hangingPunct="0">
              <a:spcBef>
                <a:spcPct val="35000"/>
              </a:spcBef>
              <a:spcAft>
                <a:spcPct val="0"/>
              </a:spcAft>
              <a:buSzPct val="100000"/>
              <a:buChar char="•"/>
              <a:defRPr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257300" lvl="2" indent="-342900" algn="l" rtl="0" eaLnBrk="0" fontAlgn="base" hangingPunct="0">
              <a:spcBef>
                <a:spcPct val="35000"/>
              </a:spcBef>
              <a:spcAft>
                <a:spcPct val="0"/>
              </a:spcAft>
              <a:buSzPct val="100000"/>
              <a:buChar char="-"/>
              <a:defRPr b="1" kern="1200">
                <a:solidFill>
                  <a:srgbClr val="B7011F"/>
                </a:solidFill>
                <a:latin typeface="+mn-lt"/>
                <a:ea typeface="+mn-ea"/>
                <a:cs typeface="+mn-cs"/>
              </a:defRPr>
            </a:lvl3pPr>
            <a:lvl4pPr marL="1714500" lvl="3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lvl="4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03200" lvl="0" indent="-20320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如何评价两台属性不同的处理器的运行速度？为什么？</a:t>
            </a:r>
            <a:endParaRPr lang="zh-CN" altLang="en-US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957441"/>
          <p:cNvSpPr>
            <a:spLocks noGrp="1"/>
          </p:cNvSpPr>
          <p:nvPr>
            <p:ph type="title"/>
          </p:nvPr>
        </p:nvSpPr>
        <p:spPr/>
        <p:txBody>
          <a:bodyPr vert="horz" wrap="square" lIns="63500" tIns="25400" rIns="63500" bIns="25400" anchor="t" anchorCtr="0">
            <a:spAutoFit/>
          </a:bodyPr>
          <a:lstStyle/>
          <a:p>
            <a:r>
              <a:rPr lang="zh-CN" altLang="en-US" dirty="0"/>
              <a:t>习题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123" name="内容占位符 957442"/>
          <p:cNvSpPr>
            <a:spLocks noGrp="1"/>
          </p:cNvSpPr>
          <p:nvPr>
            <p:ph idx="1"/>
          </p:nvPr>
        </p:nvSpPr>
        <p:spPr>
          <a:xfrm>
            <a:off x="476250" y="954088"/>
            <a:ext cx="8191500" cy="727075"/>
          </a:xfrm>
        </p:spPr>
        <p:txBody>
          <a:bodyPr vert="horz" wrap="square" lIns="63500" tIns="25400" rIns="63500" bIns="25400" anchor="t" anchorCtr="0">
            <a:spAutoFit/>
          </a:bodyPr>
          <a:lstStyle/>
          <a:p>
            <a:pPr>
              <a:buNone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叙述公式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= (-1)</a:t>
            </a:r>
            <a:r>
              <a:rPr lang="en-US" altLang="zh-CN" sz="22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*M*R</a:t>
            </a:r>
            <a:r>
              <a:rPr lang="en-US" altLang="zh-CN" sz="22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中各个参数的含义，将下列实数转换为以上形式（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16.125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4" name="内容占位符 957442"/>
          <p:cNvSpPr txBox="1"/>
          <p:nvPr/>
        </p:nvSpPr>
        <p:spPr>
          <a:xfrm>
            <a:off x="476250" y="4260850"/>
            <a:ext cx="8191500" cy="390525"/>
          </a:xfrm>
          <a:prstGeom prst="rect">
            <a:avLst/>
          </a:prstGeom>
          <a:noFill/>
          <a:ln w="12700">
            <a:noFill/>
          </a:ln>
        </p:spPr>
        <p:txBody>
          <a:bodyPr lIns="63500" tIns="25400" rIns="63500" bIns="25400">
            <a:spAutoFit/>
          </a:bodyPr>
          <a:lstStyle>
            <a:lvl1pPr marL="203200" indent="-203200" algn="l" rtl="0" eaLnBrk="0" fontAlgn="base" hangingPunct="0">
              <a:spcBef>
                <a:spcPct val="35000"/>
              </a:spcBef>
              <a:spcAft>
                <a:spcPct val="0"/>
              </a:spcAft>
              <a:buSzPct val="100000"/>
              <a:buChar char="°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190500" algn="l" rtl="0" eaLnBrk="0" fontAlgn="base" hangingPunct="0">
              <a:spcBef>
                <a:spcPct val="35000"/>
              </a:spcBef>
              <a:spcAft>
                <a:spcPct val="0"/>
              </a:spcAft>
              <a:buSzPct val="100000"/>
              <a:buChar char="•"/>
              <a:defRPr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257300" lvl="2" indent="-342900" algn="l" rtl="0" eaLnBrk="0" fontAlgn="base" hangingPunct="0">
              <a:spcBef>
                <a:spcPct val="35000"/>
              </a:spcBef>
              <a:spcAft>
                <a:spcPct val="0"/>
              </a:spcAft>
              <a:buSzPct val="100000"/>
              <a:buChar char="-"/>
              <a:defRPr b="1" kern="1200">
                <a:solidFill>
                  <a:srgbClr val="B7011F"/>
                </a:solidFill>
                <a:latin typeface="+mn-lt"/>
                <a:ea typeface="+mn-ea"/>
                <a:cs typeface="+mn-cs"/>
              </a:defRPr>
            </a:lvl3pPr>
            <a:lvl4pPr marL="1714500" lvl="3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lvl="4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03200" lvl="0" indent="-203200">
              <a:buNone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IEEE 754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单精度浮点数格式表示下列十进制数：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1.75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-1/8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236538" y="128588"/>
            <a:ext cx="8807450" cy="532130"/>
          </a:xfrm>
        </p:spPr>
        <p:txBody>
          <a:bodyPr vert="horz" wrap="square" lIns="63500" tIns="25400" rIns="63500" bIns="25400" anchor="t" anchorCtr="0">
            <a:spAutoFit/>
          </a:bodyPr>
          <a:lstStyle/>
          <a:p>
            <a:r>
              <a:rPr lang="zh-CN" altLang="en-US" dirty="0"/>
              <a:t>习题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495300" y="1295400"/>
            <a:ext cx="8191500" cy="604838"/>
          </a:xfrm>
        </p:spPr>
        <p:txBody>
          <a:bodyPr vert="horz" wrap="square" lIns="63500" tIns="25400" rIns="63500" bIns="25400" anchor="t" anchorCtr="0">
            <a:spAutoFit/>
          </a:bodyPr>
          <a:lstStyle/>
          <a:p>
            <a:r>
              <a:rPr lang="en-US" altLang="zh-CN" dirty="0"/>
              <a:t>32</a:t>
            </a:r>
            <a:r>
              <a:rPr lang="zh-CN" altLang="zh-CN" dirty="0"/>
              <a:t>位整数</a:t>
            </a:r>
            <a:r>
              <a:rPr lang="en-US" altLang="zh-CN" dirty="0"/>
              <a:t>12345678H</a:t>
            </a:r>
            <a:r>
              <a:rPr lang="zh-CN" altLang="zh-CN" dirty="0"/>
              <a:t>，存放在</a:t>
            </a:r>
            <a:r>
              <a:rPr lang="en-US" altLang="zh-CN" dirty="0"/>
              <a:t>8000H</a:t>
            </a:r>
            <a:r>
              <a:rPr lang="zh-CN" altLang="zh-CN" dirty="0"/>
              <a:t>、</a:t>
            </a:r>
            <a:r>
              <a:rPr lang="en-US" altLang="zh-CN" dirty="0"/>
              <a:t>8001H</a:t>
            </a:r>
            <a:r>
              <a:rPr lang="zh-CN" altLang="zh-CN" dirty="0"/>
              <a:t>、</a:t>
            </a:r>
            <a:r>
              <a:rPr lang="en-US" altLang="zh-CN" dirty="0"/>
              <a:t>8002H</a:t>
            </a:r>
            <a:r>
              <a:rPr lang="zh-CN" altLang="zh-CN" dirty="0"/>
              <a:t>、</a:t>
            </a:r>
            <a:r>
              <a:rPr lang="en-US" altLang="zh-CN" dirty="0"/>
              <a:t>8003H</a:t>
            </a:r>
            <a:r>
              <a:rPr lang="zh-CN" altLang="zh-CN" dirty="0"/>
              <a:t>地址单元中，分别采用大端和小端方式的存储，请给出图示描述。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957441"/>
          <p:cNvSpPr>
            <a:spLocks noGrp="1"/>
          </p:cNvSpPr>
          <p:nvPr>
            <p:ph type="title"/>
          </p:nvPr>
        </p:nvSpPr>
        <p:spPr>
          <a:xfrm>
            <a:off x="236538" y="128588"/>
            <a:ext cx="8807450" cy="532130"/>
          </a:xfrm>
        </p:spPr>
        <p:txBody>
          <a:bodyPr vert="horz" wrap="square" lIns="63500" tIns="25400" rIns="63500" bIns="25400" anchor="t" anchorCtr="0">
            <a:spAutoFit/>
          </a:bodyPr>
          <a:lstStyle/>
          <a:p>
            <a:r>
              <a:rPr lang="zh-CN" altLang="en-US" dirty="0"/>
              <a:t>习题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957443" name="内容占位符 95744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 bwMode="auto">
          <a:xfrm>
            <a:off x="544513" y="1002119"/>
            <a:ext cx="8191500" cy="1096903"/>
          </a:xfrm>
          <a:blipFill>
            <a:blip r:embed="rId2"/>
            <a:stretch>
              <a:fillRect l="-1265" t="-5556"/>
            </a:stretch>
          </a:blipFill>
          <a:ln w="9525"/>
          <a:effectLst/>
          <a:scene3d>
            <a:camera prst="orthographicFront"/>
            <a:lightRig rig="balanced" dir="t"/>
          </a:scene3d>
          <a:sp3d prstMaterial="plastic"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spAutoFit/>
          </a:bodyPr>
          <a:lstStyle/>
          <a:p>
            <a:pPr marL="203200" marR="0" lvl="0" indent="-2032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Pct val="100000"/>
              <a:buFontTx/>
              <a:buChar char="°"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957441"/>
          <p:cNvSpPr>
            <a:spLocks noGrp="1"/>
          </p:cNvSpPr>
          <p:nvPr>
            <p:ph type="title"/>
          </p:nvPr>
        </p:nvSpPr>
        <p:spPr/>
        <p:txBody>
          <a:bodyPr vert="horz" wrap="square" lIns="63500" tIns="25400" rIns="63500" bIns="25400" anchor="t" anchorCtr="0">
            <a:spAutoFit/>
          </a:bodyPr>
          <a:lstStyle/>
          <a:p>
            <a:r>
              <a:rPr lang="zh-CN" altLang="en-US" dirty="0"/>
              <a:t>习题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8195" name="内容占位符 957442"/>
          <p:cNvSpPr>
            <a:spLocks noGrp="1"/>
          </p:cNvSpPr>
          <p:nvPr>
            <p:ph idx="1"/>
          </p:nvPr>
        </p:nvSpPr>
        <p:spPr>
          <a:xfrm>
            <a:off x="323850" y="914400"/>
            <a:ext cx="8191500" cy="4384675"/>
          </a:xfrm>
        </p:spPr>
        <p:txBody>
          <a:bodyPr vert="horz" wrap="square" lIns="63500" tIns="25400" rIns="63500" bIns="25400" anchor="t" anchorCtr="0">
            <a:spAutoFit/>
          </a:bodyPr>
          <a:lstStyle/>
          <a:p>
            <a:pPr>
              <a:buNone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假定一个带转发的无极流水线中执行以下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MIPS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程序段，则怎样调整指令序列使其性能达到最好？并画出其五级流水线结构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loop:  lw $2, 10($6)		</a:t>
            </a:r>
          </a:p>
          <a:p>
            <a:pPr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    add $2, $2, $3 </a:t>
            </a:r>
          </a:p>
          <a:p>
            <a:pPr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lw $3, 20($)7</a:t>
            </a:r>
          </a:p>
          <a:p>
            <a:pPr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add $6, $4, $7</a:t>
            </a:r>
          </a:p>
          <a:p>
            <a:pPr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sub $3, $4, $6</a:t>
            </a:r>
          </a:p>
          <a:p>
            <a:pPr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lw $2, 30($8)</a:t>
            </a:r>
          </a:p>
          <a:p>
            <a:pPr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beq $2, $8, loop</a:t>
            </a:r>
          </a:p>
          <a:p>
            <a:pPr>
              <a:buNone/>
            </a:pP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957441"/>
          <p:cNvSpPr>
            <a:spLocks noGrp="1"/>
          </p:cNvSpPr>
          <p:nvPr>
            <p:ph type="title"/>
          </p:nvPr>
        </p:nvSpPr>
        <p:spPr/>
        <p:txBody>
          <a:bodyPr vert="horz" wrap="square" lIns="63500" tIns="25400" rIns="63500" bIns="25400" anchor="t" anchorCtr="0">
            <a:spAutoFit/>
          </a:bodyPr>
          <a:lstStyle/>
          <a:p>
            <a:r>
              <a:rPr lang="zh-CN" altLang="en-US" dirty="0"/>
              <a:t>习题</a:t>
            </a:r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9219" name="内容占位符 957442"/>
          <p:cNvSpPr>
            <a:spLocks noGrp="1"/>
          </p:cNvSpPr>
          <p:nvPr>
            <p:ph idx="1"/>
          </p:nvPr>
        </p:nvSpPr>
        <p:spPr>
          <a:xfrm>
            <a:off x="317500" y="817563"/>
            <a:ext cx="8645525" cy="482600"/>
          </a:xfrm>
        </p:spPr>
        <p:txBody>
          <a:bodyPr vert="horz" wrap="square" lIns="63500" tIns="25400" rIns="63500" bIns="25400" anchor="t" anchorCtr="0">
            <a:spAutoFit/>
          </a:bodyPr>
          <a:lstStyle/>
          <a:p>
            <a:pPr algn="just"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某计算机的主存地址空间为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256MB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，按字节编址。独立数据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行（每行：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位有效位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+tag+data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），主存与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交换的块为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64B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，采用直接映射方式。对于程序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和程序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9220" name="内容占位符 957442"/>
          <p:cNvSpPr txBox="1"/>
          <p:nvPr/>
        </p:nvSpPr>
        <p:spPr>
          <a:xfrm>
            <a:off x="736600" y="1858963"/>
            <a:ext cx="3281363" cy="2314575"/>
          </a:xfrm>
          <a:prstGeom prst="rect">
            <a:avLst/>
          </a:prstGeom>
          <a:noFill/>
          <a:ln w="12700">
            <a:noFill/>
          </a:ln>
        </p:spPr>
        <p:txBody>
          <a:bodyPr lIns="63500" tIns="25400" rIns="63500" bIns="25400">
            <a:spAutoFit/>
          </a:bodyPr>
          <a:lstStyle>
            <a:lvl1pPr marL="203200" indent="-203200" algn="l" rtl="0" eaLnBrk="0" fontAlgn="base" hangingPunct="0">
              <a:spcBef>
                <a:spcPct val="35000"/>
              </a:spcBef>
              <a:spcAft>
                <a:spcPct val="0"/>
              </a:spcAft>
              <a:buSzPct val="100000"/>
              <a:buChar char="°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190500" algn="l" rtl="0" eaLnBrk="0" fontAlgn="base" hangingPunct="0">
              <a:spcBef>
                <a:spcPct val="35000"/>
              </a:spcBef>
              <a:spcAft>
                <a:spcPct val="0"/>
              </a:spcAft>
              <a:buSzPct val="100000"/>
              <a:buChar char="•"/>
              <a:defRPr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257300" lvl="2" indent="-342900" algn="l" rtl="0" eaLnBrk="0" fontAlgn="base" hangingPunct="0">
              <a:spcBef>
                <a:spcPct val="35000"/>
              </a:spcBef>
              <a:spcAft>
                <a:spcPct val="0"/>
              </a:spcAft>
              <a:buSzPct val="100000"/>
              <a:buChar char="-"/>
              <a:defRPr b="1" kern="1200">
                <a:solidFill>
                  <a:srgbClr val="B7011F"/>
                </a:solidFill>
                <a:latin typeface="+mn-lt"/>
                <a:ea typeface="+mn-ea"/>
                <a:cs typeface="+mn-cs"/>
              </a:defRPr>
            </a:lvl3pPr>
            <a:lvl4pPr marL="1714500" lvl="3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lvl="4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None/>
            </a:pPr>
            <a:r>
              <a:rPr lang="zh-CN" altLang="en-US" sz="1200" dirty="0"/>
              <a:t>程序</a:t>
            </a:r>
            <a:r>
              <a:rPr lang="en-US" altLang="zh-CN" sz="1200" dirty="0"/>
              <a:t>A</a:t>
            </a:r>
          </a:p>
          <a:p>
            <a:pPr marL="0" lvl="0" indent="0">
              <a:buNone/>
            </a:pPr>
            <a:r>
              <a:rPr lang="en-US" altLang="zh-CN" sz="1200" dirty="0"/>
              <a:t>int a[256][256];</a:t>
            </a:r>
          </a:p>
          <a:p>
            <a:pPr marL="0" lvl="0" indent="0">
              <a:buNone/>
            </a:pPr>
            <a:r>
              <a:rPr lang="en-US" altLang="zh-CN" sz="1200" dirty="0"/>
              <a:t>……		</a:t>
            </a:r>
          </a:p>
          <a:p>
            <a:pPr marL="0" lvl="0" indent="0">
              <a:buNone/>
            </a:pPr>
            <a:r>
              <a:rPr lang="en-US" altLang="zh-CN" sz="1200" dirty="0"/>
              <a:t>int sum_array{ 		</a:t>
            </a:r>
          </a:p>
          <a:p>
            <a:pPr marL="0" lvl="0" indent="0">
              <a:buNone/>
            </a:pPr>
            <a:r>
              <a:rPr lang="en-US" altLang="zh-CN" sz="1200" dirty="0"/>
              <a:t>  int i,j,sum=0;</a:t>
            </a:r>
          </a:p>
          <a:p>
            <a:pPr marL="0" lvl="0" indent="0">
              <a:buNone/>
            </a:pPr>
            <a:r>
              <a:rPr lang="en-US" altLang="zh-CN" sz="1200" dirty="0"/>
              <a:t>  for(i=0;i&lt;256;i++)</a:t>
            </a:r>
          </a:p>
          <a:p>
            <a:pPr marL="0" lvl="0" indent="0">
              <a:buNone/>
            </a:pPr>
            <a:r>
              <a:rPr lang="en-US" altLang="zh-CN" sz="1200" dirty="0"/>
              <a:t>    for(j=0;j&lt;256;j++) 	</a:t>
            </a:r>
          </a:p>
          <a:p>
            <a:pPr marL="0" lvl="0" indent="0">
              <a:buNone/>
            </a:pPr>
            <a:r>
              <a:rPr lang="en-US" altLang="zh-CN" sz="1200" dirty="0"/>
              <a:t>         sum+=a[i][j];	</a:t>
            </a:r>
          </a:p>
          <a:p>
            <a:pPr marL="0" lvl="0" indent="0"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1" name="内容占位符 957442"/>
          <p:cNvSpPr txBox="1"/>
          <p:nvPr/>
        </p:nvSpPr>
        <p:spPr>
          <a:xfrm>
            <a:off x="5473700" y="1858963"/>
            <a:ext cx="3281363" cy="2314575"/>
          </a:xfrm>
          <a:prstGeom prst="rect">
            <a:avLst/>
          </a:prstGeom>
          <a:noFill/>
          <a:ln w="12700">
            <a:noFill/>
          </a:ln>
        </p:spPr>
        <p:txBody>
          <a:bodyPr lIns="63500" tIns="25400" rIns="63500" bIns="25400">
            <a:spAutoFit/>
          </a:bodyPr>
          <a:lstStyle>
            <a:lvl1pPr marL="203200" indent="-203200" algn="l" rtl="0" eaLnBrk="0" fontAlgn="base" hangingPunct="0">
              <a:spcBef>
                <a:spcPct val="35000"/>
              </a:spcBef>
              <a:spcAft>
                <a:spcPct val="0"/>
              </a:spcAft>
              <a:buSzPct val="100000"/>
              <a:buChar char="°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190500" algn="l" rtl="0" eaLnBrk="0" fontAlgn="base" hangingPunct="0">
              <a:spcBef>
                <a:spcPct val="35000"/>
              </a:spcBef>
              <a:spcAft>
                <a:spcPct val="0"/>
              </a:spcAft>
              <a:buSzPct val="100000"/>
              <a:buChar char="•"/>
              <a:defRPr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257300" lvl="2" indent="-342900" algn="l" rtl="0" eaLnBrk="0" fontAlgn="base" hangingPunct="0">
              <a:spcBef>
                <a:spcPct val="35000"/>
              </a:spcBef>
              <a:spcAft>
                <a:spcPct val="0"/>
              </a:spcAft>
              <a:buSzPct val="100000"/>
              <a:buChar char="-"/>
              <a:defRPr b="1" kern="1200">
                <a:solidFill>
                  <a:srgbClr val="B7011F"/>
                </a:solidFill>
                <a:latin typeface="+mn-lt"/>
                <a:ea typeface="+mn-ea"/>
                <a:cs typeface="+mn-cs"/>
              </a:defRPr>
            </a:lvl3pPr>
            <a:lvl4pPr marL="1714500" lvl="3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lvl="4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None/>
            </a:pPr>
            <a:r>
              <a:rPr lang="zh-CN" altLang="en-US" sz="1200" dirty="0"/>
              <a:t>程序</a:t>
            </a:r>
            <a:r>
              <a:rPr lang="en-US" altLang="zh-CN" sz="1200" dirty="0"/>
              <a:t>B</a:t>
            </a:r>
          </a:p>
          <a:p>
            <a:pPr marL="0" lvl="0" indent="0">
              <a:buNone/>
            </a:pPr>
            <a:r>
              <a:rPr lang="en-US" altLang="zh-CN" sz="1200" dirty="0"/>
              <a:t>int a[256][256];</a:t>
            </a:r>
          </a:p>
          <a:p>
            <a:pPr marL="0" lvl="0" indent="0">
              <a:buNone/>
            </a:pPr>
            <a:r>
              <a:rPr lang="en-US" altLang="zh-CN" sz="1200" dirty="0"/>
              <a:t>……		</a:t>
            </a:r>
          </a:p>
          <a:p>
            <a:pPr marL="0" lvl="0" indent="0">
              <a:buNone/>
            </a:pPr>
            <a:r>
              <a:rPr lang="en-US" altLang="zh-CN" sz="1200" dirty="0"/>
              <a:t>int sum_array{ 		</a:t>
            </a:r>
          </a:p>
          <a:p>
            <a:pPr marL="0" lvl="0" indent="0">
              <a:buNone/>
            </a:pPr>
            <a:r>
              <a:rPr lang="en-US" altLang="zh-CN" sz="1200" dirty="0"/>
              <a:t>  int i,j,sum=0;</a:t>
            </a:r>
          </a:p>
          <a:p>
            <a:pPr marL="0" lvl="0" indent="0">
              <a:buNone/>
            </a:pPr>
            <a:r>
              <a:rPr lang="en-US" altLang="zh-CN" sz="1200" dirty="0"/>
              <a:t>  for(i=0;i&lt;256;i++)</a:t>
            </a:r>
          </a:p>
          <a:p>
            <a:pPr marL="0" lvl="0" indent="0">
              <a:buNone/>
            </a:pPr>
            <a:r>
              <a:rPr lang="en-US" altLang="zh-CN" sz="1200" dirty="0"/>
              <a:t>    for(j=0;j&lt;256;j++) 	</a:t>
            </a:r>
          </a:p>
          <a:p>
            <a:pPr marL="0" lvl="0" indent="0">
              <a:buNone/>
            </a:pPr>
            <a:r>
              <a:rPr lang="en-US" altLang="zh-CN" sz="1200" dirty="0"/>
              <a:t>         sum+=a[j][i];	</a:t>
            </a:r>
          </a:p>
          <a:p>
            <a:pPr marL="0" lvl="0" indent="0"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2" name="内容占位符 957442"/>
          <p:cNvSpPr txBox="1"/>
          <p:nvPr/>
        </p:nvSpPr>
        <p:spPr>
          <a:xfrm>
            <a:off x="109538" y="4429125"/>
            <a:ext cx="8645525" cy="1395413"/>
          </a:xfrm>
          <a:prstGeom prst="rect">
            <a:avLst/>
          </a:prstGeom>
          <a:noFill/>
          <a:ln w="12700">
            <a:noFill/>
          </a:ln>
        </p:spPr>
        <p:txBody>
          <a:bodyPr lIns="63500" tIns="25400" rIns="63500" bIns="25400">
            <a:spAutoFit/>
          </a:bodyPr>
          <a:lstStyle>
            <a:lvl1pPr marL="203200" indent="-203200" algn="l" rtl="0" eaLnBrk="0" fontAlgn="base" hangingPunct="0">
              <a:spcBef>
                <a:spcPct val="35000"/>
              </a:spcBef>
              <a:spcAft>
                <a:spcPct val="0"/>
              </a:spcAft>
              <a:buSzPct val="100000"/>
              <a:buChar char="°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190500" algn="l" rtl="0" eaLnBrk="0" fontAlgn="base" hangingPunct="0">
              <a:spcBef>
                <a:spcPct val="35000"/>
              </a:spcBef>
              <a:spcAft>
                <a:spcPct val="0"/>
              </a:spcAft>
              <a:buSzPct val="100000"/>
              <a:buChar char="•"/>
              <a:defRPr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257300" lvl="2" indent="-342900" algn="l" rtl="0" eaLnBrk="0" fontAlgn="base" hangingPunct="0">
              <a:spcBef>
                <a:spcPct val="35000"/>
              </a:spcBef>
              <a:spcAft>
                <a:spcPct val="0"/>
              </a:spcAft>
              <a:buSzPct val="100000"/>
              <a:buChar char="-"/>
              <a:defRPr b="1" kern="1200">
                <a:solidFill>
                  <a:srgbClr val="B7011F"/>
                </a:solidFill>
                <a:latin typeface="+mn-lt"/>
                <a:ea typeface="+mn-ea"/>
                <a:cs typeface="+mn-cs"/>
              </a:defRPr>
            </a:lvl3pPr>
            <a:lvl4pPr marL="1714500" lvl="3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lvl="4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03200" lvl="0" indent="-203200" algn="just"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类型数据为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sum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利用寄存器，数组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按行优先方式存放，首地址为（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。回答下列问题：</a:t>
            </a:r>
          </a:p>
          <a:p>
            <a:pPr marL="203200" lvl="0" indent="-203200" algn="just"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）计算该数据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的容量。</a:t>
            </a:r>
          </a:p>
          <a:p>
            <a:pPr marL="203200" lvl="0" indent="-203200" algn="just"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）数组元素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a[0][31]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a[1][1]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各自所在的主存块对应的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行号分别是多少？（行号从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开始）</a:t>
            </a:r>
          </a:p>
          <a:p>
            <a:pPr marL="203200" lvl="0" indent="-203200" algn="just"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）程序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和程序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的数据访问命中率各是多少？哪种方法效率更好？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63500" tIns="25400" rIns="63500" bIns="25400" anchor="t" anchorCtr="0">
            <a:spAutoFit/>
          </a:bodyPr>
          <a:lstStyle/>
          <a:p>
            <a:r>
              <a:rPr lang="zh-CN" altLang="en-US" dirty="0"/>
              <a:t>习题</a:t>
            </a:r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495300" y="1295400"/>
            <a:ext cx="8191500" cy="1158875"/>
          </a:xfrm>
        </p:spPr>
        <p:txBody>
          <a:bodyPr vert="horz" wrap="square" lIns="63500" tIns="25400" rIns="63500" bIns="25400" anchor="t" anchorCtr="0">
            <a:spAutoFit/>
          </a:bodyPr>
          <a:lstStyle/>
          <a:p>
            <a:r>
              <a:rPr lang="zh-CN" altLang="en-US" dirty="0"/>
              <a:t>假定一个虚拟存储系统的虚拟地址为</a:t>
            </a:r>
            <a:r>
              <a:rPr lang="en-US" altLang="zh-CN" dirty="0"/>
              <a:t>40</a:t>
            </a:r>
            <a:r>
              <a:rPr lang="zh-CN" altLang="en-US" dirty="0"/>
              <a:t>位，物理地址为</a:t>
            </a:r>
            <a:r>
              <a:rPr lang="en-US" altLang="zh-CN" dirty="0"/>
              <a:t>36</a:t>
            </a:r>
            <a:r>
              <a:rPr lang="zh-CN" altLang="en-US" dirty="0"/>
              <a:t>位，页大小位</a:t>
            </a:r>
            <a:r>
              <a:rPr lang="en-US" altLang="zh-CN" dirty="0"/>
              <a:t>16KB.</a:t>
            </a:r>
            <a:r>
              <a:rPr lang="zh-CN" altLang="en-US" dirty="0"/>
              <a:t>若页表中有有效位、访问权限位、修改位、使用位、共占</a:t>
            </a:r>
            <a:r>
              <a:rPr lang="en-US" altLang="zh-CN" dirty="0"/>
              <a:t>4</a:t>
            </a:r>
            <a:r>
              <a:rPr lang="zh-CN" altLang="en-US" dirty="0"/>
              <a:t>位，磁盘地址不记录在页表中，则该存储系统每个进程的页表大小为多少？如果按计算出来的实际大小构建页表，则会出现什么问题？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DI0NzY2YTRlZjQzOWNjMDUxNWQ1NTE4OTY5NzlmMDkifQ=="/>
</p:tagLst>
</file>

<file path=ppt/theme/theme1.xml><?xml version="1.0" encoding="utf-8"?>
<a:theme xmlns:a="http://schemas.openxmlformats.org/drawingml/2006/main" name="lecture1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436D0"/>
      </a:accent6>
      <a:hlink>
        <a:srgbClr val="00DFCA"/>
      </a:hlink>
      <a:folHlink>
        <a:srgbClr val="EAEC5E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ecture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436D0"/>
      </a:accent6>
      <a:hlink>
        <a:srgbClr val="00DFCA"/>
      </a:hlink>
      <a:folHlink>
        <a:srgbClr val="EAEC5E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436D0"/>
      </a:accent6>
      <a:hlink>
        <a:srgbClr val="00DFCA"/>
      </a:hlink>
      <a:folHlink>
        <a:srgbClr val="EAEC5E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 Folder:C152 Spring95:lecture1</Template>
  <TotalTime>12</TotalTime>
  <Pages>40</Pages>
  <Words>665</Words>
  <Application>Microsoft Office PowerPoint</Application>
  <PresentationFormat>全屏显示(4:3)</PresentationFormat>
  <Paragraphs>46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微软雅黑</vt:lpstr>
      <vt:lpstr>Arial</vt:lpstr>
      <vt:lpstr>lecture1</vt:lpstr>
      <vt:lpstr>  计算机系统原理—习题课 </vt:lpstr>
      <vt:lpstr>习题1</vt:lpstr>
      <vt:lpstr>习题2</vt:lpstr>
      <vt:lpstr>习题3</vt:lpstr>
      <vt:lpstr>习题4</vt:lpstr>
      <vt:lpstr>习题5</vt:lpstr>
      <vt:lpstr>习题6</vt:lpstr>
      <vt:lpstr>习题7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ECE4680: Computer Organization &amp; Architecture</dc:title>
  <dc:subject>Designing a Multiple Cycle Processor</dc:subject>
  <dc:creator>gchen</dc:creator>
  <cp:lastModifiedBy>宇涵 王</cp:lastModifiedBy>
  <cp:revision>1836</cp:revision>
  <cp:lastPrinted>1998-02-02T13:15:00Z</cp:lastPrinted>
  <dcterms:created xsi:type="dcterms:W3CDTF">1996-09-09T11:33:00Z</dcterms:created>
  <dcterms:modified xsi:type="dcterms:W3CDTF">2023-12-27T08:59:21Z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r8>2</vt:r8>
  </property>
  <property fmtid="{D5CDD505-2E9C-101B-9397-08002B2CF9AE}" pid="3" name="GraphicType">
    <vt:r8>2</vt:r8>
  </property>
  <property fmtid="{D5CDD505-2E9C-101B-9397-08002B2CF9AE}" pid="4" name="Compression">
    <vt:r8>100</vt:r8>
  </property>
  <property fmtid="{D5CDD505-2E9C-101B-9397-08002B2CF9AE}" pid="5" name="ScreenSize">
    <vt:r8>2</vt:r8>
  </property>
  <property fmtid="{D5CDD505-2E9C-101B-9397-08002B2CF9AE}" pid="6" name="ScreenUsage">
    <vt:r8>2</vt:r8>
  </property>
  <property fmtid="{D5CDD505-2E9C-101B-9397-08002B2CF9AE}" pid="7" name="MailAddress">
    <vt:lpwstr>vipin@eng.wayne.edu</vt:lpwstr>
  </property>
  <property fmtid="{D5CDD505-2E9C-101B-9397-08002B2CF9AE}" pid="8" name="HomePage">
    <vt:lpwstr>http://www.pdcl.eng.wayne.edu/~vipin</vt:lpwstr>
  </property>
  <property fmtid="{D5CDD505-2E9C-101B-9397-08002B2CF9AE}" pid="9" name="Other">
    <vt:lpwstr>Vipin Chaudhary_x000d_
Dept. of Electrical &amp; Computer Engineering_x000d_
Wayne State University</vt:lpwstr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r8>15132390</vt:r8>
  </property>
  <property fmtid="{D5CDD505-2E9C-101B-9397-08002B2CF9AE}" pid="14" name="TextColor">
    <vt:r8>0</vt:r8>
  </property>
  <property fmtid="{D5CDD505-2E9C-101B-9397-08002B2CF9AE}" pid="15" name="LinkColor">
    <vt:r8>16711782</vt:r8>
  </property>
  <property fmtid="{D5CDD505-2E9C-101B-9397-08002B2CF9AE}" pid="16" name="VisitedColor">
    <vt:r8>10040268</vt:r8>
  </property>
  <property fmtid="{D5CDD505-2E9C-101B-9397-08002B2CF9AE}" pid="17" name="TransparentButton">
    <vt:r8>0</vt:r8>
  </property>
  <property fmtid="{D5CDD505-2E9C-101B-9397-08002B2CF9AE}" pid="18" name="ButtonType">
    <vt:r8>3</vt:r8>
  </property>
  <property fmtid="{D5CDD505-2E9C-101B-9397-08002B2CF9AE}" pid="19" name="ShowNotes">
    <vt:bool>true</vt:bool>
  </property>
  <property fmtid="{D5CDD505-2E9C-101B-9397-08002B2CF9AE}" pid="20" name="NavBtnPos">
    <vt:r8>1</vt:r8>
  </property>
  <property fmtid="{D5CDD505-2E9C-101B-9397-08002B2CF9AE}" pid="21" name="OutputDir">
    <vt:lpwstr>C:\WINDOWS\Desktop\VIPIN\WSU\ACADEMIC\COURSES\ECE468\SLIDES\web</vt:lpwstr>
  </property>
  <property fmtid="{D5CDD505-2E9C-101B-9397-08002B2CF9AE}" pid="22" name="KSOProductBuildVer">
    <vt:lpwstr>2052-12.1.0.15990</vt:lpwstr>
  </property>
  <property fmtid="{D5CDD505-2E9C-101B-9397-08002B2CF9AE}" pid="23" name="ICV">
    <vt:lpwstr>0121275D108F4BADA2D7EEAE8B2FE131_12</vt:lpwstr>
  </property>
</Properties>
</file>