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78"/>
  </p:handoutMasterIdLst>
  <p:sldIdLst>
    <p:sldId id="373" r:id="rId3"/>
    <p:sldId id="518" r:id="rId4"/>
    <p:sldId id="257" r:id="rId5"/>
    <p:sldId id="353" r:id="rId6"/>
    <p:sldId id="258" r:id="rId7"/>
    <p:sldId id="542" r:id="rId8"/>
    <p:sldId id="371" r:id="rId9"/>
    <p:sldId id="543" r:id="rId10"/>
    <p:sldId id="544" r:id="rId11"/>
    <p:sldId id="545" r:id="rId12"/>
    <p:sldId id="546" r:id="rId13"/>
    <p:sldId id="348" r:id="rId14"/>
    <p:sldId id="261" r:id="rId15"/>
    <p:sldId id="417" r:id="rId16"/>
    <p:sldId id="547" r:id="rId17"/>
    <p:sldId id="548" r:id="rId18"/>
    <p:sldId id="264" r:id="rId19"/>
    <p:sldId id="266" r:id="rId20"/>
    <p:sldId id="354" r:id="rId21"/>
    <p:sldId id="267" r:id="rId22"/>
    <p:sldId id="355" r:id="rId23"/>
    <p:sldId id="268" r:id="rId24"/>
    <p:sldId id="271" r:id="rId25"/>
    <p:sldId id="269" r:id="rId26"/>
    <p:sldId id="270" r:id="rId27"/>
    <p:sldId id="529" r:id="rId28"/>
    <p:sldId id="519" r:id="rId29"/>
    <p:sldId id="520" r:id="rId30"/>
    <p:sldId id="521" r:id="rId31"/>
    <p:sldId id="522" r:id="rId32"/>
    <p:sldId id="523" r:id="rId33"/>
    <p:sldId id="524" r:id="rId34"/>
    <p:sldId id="525" r:id="rId35"/>
    <p:sldId id="526" r:id="rId36"/>
    <p:sldId id="527" r:id="rId37"/>
    <p:sldId id="528" r:id="rId38"/>
    <p:sldId id="281" r:id="rId39"/>
    <p:sldId id="360" r:id="rId40"/>
    <p:sldId id="283" r:id="rId41"/>
    <p:sldId id="285" r:id="rId42"/>
    <p:sldId id="286" r:id="rId43"/>
    <p:sldId id="287" r:id="rId44"/>
    <p:sldId id="361" r:id="rId45"/>
    <p:sldId id="530" r:id="rId46"/>
    <p:sldId id="531" r:id="rId47"/>
    <p:sldId id="289" r:id="rId48"/>
    <p:sldId id="363" r:id="rId49"/>
    <p:sldId id="290" r:id="rId50"/>
    <p:sldId id="291" r:id="rId51"/>
    <p:sldId id="292" r:id="rId52"/>
    <p:sldId id="293" r:id="rId53"/>
    <p:sldId id="374" r:id="rId54"/>
    <p:sldId id="294" r:id="rId55"/>
    <p:sldId id="295" r:id="rId56"/>
    <p:sldId id="297" r:id="rId57"/>
    <p:sldId id="364" r:id="rId58"/>
    <p:sldId id="298" r:id="rId59"/>
    <p:sldId id="299" r:id="rId60"/>
    <p:sldId id="300" r:id="rId61"/>
    <p:sldId id="301" r:id="rId62"/>
    <p:sldId id="365" r:id="rId63"/>
    <p:sldId id="303" r:id="rId64"/>
    <p:sldId id="554" r:id="rId65"/>
    <p:sldId id="555" r:id="rId66"/>
    <p:sldId id="304" r:id="rId67"/>
    <p:sldId id="366" r:id="rId68"/>
    <p:sldId id="553" r:id="rId69"/>
    <p:sldId id="305" r:id="rId70"/>
    <p:sldId id="307" r:id="rId71"/>
    <p:sldId id="345" r:id="rId72"/>
    <p:sldId id="534" r:id="rId73"/>
    <p:sldId id="535" r:id="rId74"/>
    <p:sldId id="556" r:id="rId75"/>
    <p:sldId id="557" r:id="rId76"/>
    <p:sldId id="549" r:id="rId77"/>
  </p:sldIdLst>
  <p:sldSz cx="9144000" cy="6858000" type="screen4x3"/>
  <p:notesSz cx="6858000" cy="9144000"/>
  <p:custDataLst>
    <p:tags r:id="rId8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455"/>
    <a:srgbClr val="00B0F0"/>
    <a:srgbClr val="808080"/>
    <a:srgbClr val="44546A"/>
    <a:srgbClr val="0033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14" autoAdjust="0"/>
    <p:restoredTop sz="94660"/>
  </p:normalViewPr>
  <p:slideViewPr>
    <p:cSldViewPr snapToGrid="0">
      <p:cViewPr varScale="1">
        <p:scale>
          <a:sx n="88" d="100"/>
          <a:sy n="88" d="100"/>
        </p:scale>
        <p:origin x="-1176" y="-77"/>
      </p:cViewPr>
      <p:guideLst>
        <p:guide orient="horz" pos="2160"/>
        <p:guide pos="2880"/>
      </p:guideLst>
    </p:cSldViewPr>
  </p:slideViewPr>
  <p:notesTextViewPr>
    <p:cViewPr>
      <p:scale>
        <a:sx n="1" d="1"/>
        <a:sy n="1" d="1"/>
      </p:scale>
      <p:origin x="0" y="0"/>
    </p:cViewPr>
  </p:notesTextViewPr>
  <p:notesViewPr>
    <p:cSldViewPr snapToGrid="0">
      <p:cViewPr varScale="1">
        <p:scale>
          <a:sx n="99" d="100"/>
          <a:sy n="99" d="100"/>
        </p:scale>
        <p:origin x="1392" y="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tags" Target="tags/tag1.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4.emf"/><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41.emf"/><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47.emf"/><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77.emf"/><Relationship Id="rId4" Type="http://schemas.openxmlformats.org/officeDocument/2006/relationships/image" Target="../media/image76.emf"/><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88.emf"/><Relationship Id="rId5" Type="http://schemas.openxmlformats.org/officeDocument/2006/relationships/image" Target="../media/image87.emf"/><Relationship Id="rId4" Type="http://schemas.openxmlformats.org/officeDocument/2006/relationships/image" Target="../media/image86.emf"/><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image" Target="../media/image9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109.emf"/><Relationship Id="rId5" Type="http://schemas.openxmlformats.org/officeDocument/2006/relationships/image" Target="../media/image108.emf"/><Relationship Id="rId4" Type="http://schemas.openxmlformats.org/officeDocument/2006/relationships/image" Target="../media/image107.emf"/><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image" Target="../media/image113.emf"/></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119.emf"/><Relationship Id="rId4" Type="http://schemas.openxmlformats.org/officeDocument/2006/relationships/image" Target="../media/image118.emf"/><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s>
</file>

<file path=ppt/drawings/_rels/vmlDrawing37.vml.rels><?xml version="1.0" encoding="UTF-8" standalone="yes"?>
<Relationships xmlns="http://schemas.openxmlformats.org/package/2006/relationships"><Relationship Id="rId5" Type="http://schemas.openxmlformats.org/officeDocument/2006/relationships/image" Target="../media/image111.emf"/><Relationship Id="rId4" Type="http://schemas.openxmlformats.org/officeDocument/2006/relationships/image" Target="../media/image124.emf"/><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image" Target="../media/image121.emf"/></Relationships>
</file>

<file path=ppt/drawings/_rels/vmlDrawing38.vml.rels><?xml version="1.0" encoding="UTF-8" standalone="yes"?>
<Relationships xmlns="http://schemas.openxmlformats.org/package/2006/relationships"><Relationship Id="rId6" Type="http://schemas.openxmlformats.org/officeDocument/2006/relationships/image" Target="../media/image130.emf"/><Relationship Id="rId5" Type="http://schemas.openxmlformats.org/officeDocument/2006/relationships/image" Target="../media/image129.emf"/><Relationship Id="rId4" Type="http://schemas.openxmlformats.org/officeDocument/2006/relationships/image" Target="../media/image128.emf"/><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32.emf"/><Relationship Id="rId1" Type="http://schemas.openxmlformats.org/officeDocument/2006/relationships/image" Target="../media/image1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137.emf"/><Relationship Id="rId3" Type="http://schemas.openxmlformats.org/officeDocument/2006/relationships/image" Target="../media/image136.emf"/><Relationship Id="rId2" Type="http://schemas.openxmlformats.org/officeDocument/2006/relationships/image" Target="../media/image134.emf"/><Relationship Id="rId1" Type="http://schemas.openxmlformats.org/officeDocument/2006/relationships/image" Target="../media/image133.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image" Target="../media/image140.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42.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4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45.vml.rels><?xml version="1.0" encoding="UTF-8" standalone="yes"?>
<Relationships xmlns="http://schemas.openxmlformats.org/package/2006/relationships"><Relationship Id="rId5" Type="http://schemas.openxmlformats.org/officeDocument/2006/relationships/image" Target="../media/image150.emf"/><Relationship Id="rId4" Type="http://schemas.openxmlformats.org/officeDocument/2006/relationships/image" Target="../media/image149.emf"/><Relationship Id="rId3" Type="http://schemas.openxmlformats.org/officeDocument/2006/relationships/image" Target="../media/image148.emf"/><Relationship Id="rId2" Type="http://schemas.openxmlformats.org/officeDocument/2006/relationships/image" Target="../media/image147.emf"/><Relationship Id="rId1" Type="http://schemas.openxmlformats.org/officeDocument/2006/relationships/image" Target="../media/image146.emf"/></Relationships>
</file>

<file path=ppt/drawings/_rels/vmlDrawing46.vml.rels><?xml version="1.0" encoding="UTF-8" standalone="yes"?>
<Relationships xmlns="http://schemas.openxmlformats.org/package/2006/relationships"><Relationship Id="rId4" Type="http://schemas.openxmlformats.org/officeDocument/2006/relationships/image" Target="../media/image154.emf"/><Relationship Id="rId3" Type="http://schemas.openxmlformats.org/officeDocument/2006/relationships/image" Target="../media/image153.emf"/><Relationship Id="rId2" Type="http://schemas.openxmlformats.org/officeDocument/2006/relationships/image" Target="../media/image152.emf"/><Relationship Id="rId1" Type="http://schemas.openxmlformats.org/officeDocument/2006/relationships/image" Target="../media/image151.e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59.emf"/><Relationship Id="rId3" Type="http://schemas.openxmlformats.org/officeDocument/2006/relationships/image" Target="../media/image158.emf"/><Relationship Id="rId2" Type="http://schemas.openxmlformats.org/officeDocument/2006/relationships/image" Target="../media/image156.emf"/><Relationship Id="rId1" Type="http://schemas.openxmlformats.org/officeDocument/2006/relationships/image" Target="../media/image155.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image" Target="../media/image140.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44.emf"/><Relationship Id="rId1" Type="http://schemas.openxmlformats.org/officeDocument/2006/relationships/image" Target="../media/image142.e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15.emf"/><Relationship Id="rId4" Type="http://schemas.openxmlformats.org/officeDocument/2006/relationships/image" Target="../media/image14.emf"/><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50.vml.rels><?xml version="1.0" encoding="UTF-8" standalone="yes"?>
<Relationships xmlns="http://schemas.openxmlformats.org/package/2006/relationships"><Relationship Id="rId4" Type="http://schemas.openxmlformats.org/officeDocument/2006/relationships/image" Target="../media/image163.emf"/><Relationship Id="rId3" Type="http://schemas.openxmlformats.org/officeDocument/2006/relationships/image" Target="../media/image162.emf"/><Relationship Id="rId2" Type="http://schemas.openxmlformats.org/officeDocument/2006/relationships/image" Target="../media/image161.emf"/><Relationship Id="rId1" Type="http://schemas.openxmlformats.org/officeDocument/2006/relationships/image" Target="../media/image160.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65.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image" Target="../media/image172.emf"/></Relationships>
</file>

<file path=ppt/drawings/_rels/vmlDrawing53.vml.rels><?xml version="1.0" encoding="UTF-8" standalone="yes"?>
<Relationships xmlns="http://schemas.openxmlformats.org/package/2006/relationships"><Relationship Id="rId5" Type="http://schemas.openxmlformats.org/officeDocument/2006/relationships/image" Target="../media/image179.emf"/><Relationship Id="rId4" Type="http://schemas.openxmlformats.org/officeDocument/2006/relationships/image" Target="../media/image178.emf"/><Relationship Id="rId3" Type="http://schemas.openxmlformats.org/officeDocument/2006/relationships/image" Target="../media/image177.emf"/><Relationship Id="rId2" Type="http://schemas.openxmlformats.org/officeDocument/2006/relationships/image" Target="../media/image176.emf"/><Relationship Id="rId1" Type="http://schemas.openxmlformats.org/officeDocument/2006/relationships/image" Target="../media/image175.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83.emf"/><Relationship Id="rId2" Type="http://schemas.openxmlformats.org/officeDocument/2006/relationships/image" Target="../media/image182.emf"/><Relationship Id="rId1" Type="http://schemas.openxmlformats.org/officeDocument/2006/relationships/image" Target="../media/image181.emf"/></Relationships>
</file>

<file path=ppt/drawings/_rels/vmlDrawing55.vml.rels><?xml version="1.0" encoding="UTF-8" standalone="yes"?>
<Relationships xmlns="http://schemas.openxmlformats.org/package/2006/relationships"><Relationship Id="rId6" Type="http://schemas.openxmlformats.org/officeDocument/2006/relationships/image" Target="../media/image189.emf"/><Relationship Id="rId5" Type="http://schemas.openxmlformats.org/officeDocument/2006/relationships/image" Target="../media/image188.emf"/><Relationship Id="rId4" Type="http://schemas.openxmlformats.org/officeDocument/2006/relationships/image" Target="../media/image187.emf"/><Relationship Id="rId3" Type="http://schemas.openxmlformats.org/officeDocument/2006/relationships/image" Target="../media/image186.emf"/><Relationship Id="rId2" Type="http://schemas.openxmlformats.org/officeDocument/2006/relationships/image" Target="../media/image185.emf"/><Relationship Id="rId1" Type="http://schemas.openxmlformats.org/officeDocument/2006/relationships/image" Target="../media/image184.e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0.emf"/><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29.emf"/><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AA441F-74F0-4721-AF72-B38DA252727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083F1-C383-4E62-A135-2172338644F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4546A"/>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5.emf"/><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4.emf"/><Relationship Id="rId7" Type="http://schemas.openxmlformats.org/officeDocument/2006/relationships/oleObject" Target="../embeddings/oleObject10.bin"/><Relationship Id="rId6" Type="http://schemas.openxmlformats.org/officeDocument/2006/relationships/image" Target="../media/image13.emf"/><Relationship Id="rId5" Type="http://schemas.openxmlformats.org/officeDocument/2006/relationships/oleObject" Target="../embeddings/oleObject9.bin"/><Relationship Id="rId4" Type="http://schemas.openxmlformats.org/officeDocument/2006/relationships/image" Target="../media/image12.emf"/><Relationship Id="rId3" Type="http://schemas.openxmlformats.org/officeDocument/2006/relationships/oleObject" Target="../embeddings/oleObject8.bin"/><Relationship Id="rId2" Type="http://schemas.openxmlformats.org/officeDocument/2006/relationships/image" Target="../media/image11.emf"/><Relationship Id="rId12" Type="http://schemas.openxmlformats.org/officeDocument/2006/relationships/vmlDrawing" Target="../drawings/vmlDrawing5.vml"/><Relationship Id="rId11" Type="http://schemas.openxmlformats.org/officeDocument/2006/relationships/slideLayout" Target="../slideLayouts/slideLayout4.xml"/><Relationship Id="rId10" Type="http://schemas.openxmlformats.org/officeDocument/2006/relationships/image" Target="../media/image15.emf"/><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9.emf"/><Relationship Id="rId7" Type="http://schemas.openxmlformats.org/officeDocument/2006/relationships/oleObject" Target="../embeddings/oleObject15.bin"/><Relationship Id="rId6" Type="http://schemas.openxmlformats.org/officeDocument/2006/relationships/image" Target="../media/image18.emf"/><Relationship Id="rId5" Type="http://schemas.openxmlformats.org/officeDocument/2006/relationships/oleObject" Target="../embeddings/oleObject14.bin"/><Relationship Id="rId4" Type="http://schemas.openxmlformats.org/officeDocument/2006/relationships/image" Target="../media/image17.emf"/><Relationship Id="rId3" Type="http://schemas.openxmlformats.org/officeDocument/2006/relationships/oleObject" Target="../embeddings/oleObject13.bin"/><Relationship Id="rId2" Type="http://schemas.openxmlformats.org/officeDocument/2006/relationships/image" Target="../media/image16.emf"/><Relationship Id="rId12" Type="http://schemas.openxmlformats.org/officeDocument/2006/relationships/vmlDrawing" Target="../drawings/vmlDrawing6.vml"/><Relationship Id="rId11" Type="http://schemas.openxmlformats.org/officeDocument/2006/relationships/slideLayout" Target="../slideLayouts/slideLayout4.xml"/><Relationship Id="rId10" Type="http://schemas.openxmlformats.org/officeDocument/2006/relationships/image" Target="../media/image20.emf"/><Relationship Id="rId1"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jpeg"/></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oleObject" Target="../embeddings/oleObject18.bin"/><Relationship Id="rId3" Type="http://schemas.openxmlformats.org/officeDocument/2006/relationships/image" Target="../media/image11.emf"/><Relationship Id="rId2" Type="http://schemas.openxmlformats.org/officeDocument/2006/relationships/oleObject" Target="../embeddings/oleObject17.bin"/><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4.xml"/><Relationship Id="rId4" Type="http://schemas.openxmlformats.org/officeDocument/2006/relationships/image" Target="../media/image25.emf"/><Relationship Id="rId3" Type="http://schemas.openxmlformats.org/officeDocument/2006/relationships/oleObject" Target="../embeddings/oleObject20.bin"/><Relationship Id="rId2" Type="http://schemas.openxmlformats.org/officeDocument/2006/relationships/image" Target="../media/image24.emf"/><Relationship Id="rId1"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emf"/><Relationship Id="rId7" Type="http://schemas.openxmlformats.org/officeDocument/2006/relationships/oleObject" Target="../embeddings/oleObject24.bin"/><Relationship Id="rId6" Type="http://schemas.openxmlformats.org/officeDocument/2006/relationships/image" Target="../media/image28.emf"/><Relationship Id="rId5" Type="http://schemas.openxmlformats.org/officeDocument/2006/relationships/oleObject" Target="../embeddings/oleObject23.bin"/><Relationship Id="rId4" Type="http://schemas.openxmlformats.org/officeDocument/2006/relationships/image" Target="../media/image27.emf"/><Relationship Id="rId3" Type="http://schemas.openxmlformats.org/officeDocument/2006/relationships/oleObject" Target="../embeddings/oleObject22.bin"/><Relationship Id="rId2" Type="http://schemas.openxmlformats.org/officeDocument/2006/relationships/image" Target="../media/image26.emf"/><Relationship Id="rId11" Type="http://schemas.openxmlformats.org/officeDocument/2006/relationships/vmlDrawing" Target="../drawings/vmlDrawing9.vml"/><Relationship Id="rId10" Type="http://schemas.openxmlformats.org/officeDocument/2006/relationships/slideLayout" Target="../slideLayouts/slideLayout4.xml"/><Relationship Id="rId1"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emf"/><Relationship Id="rId7" Type="http://schemas.openxmlformats.org/officeDocument/2006/relationships/oleObject" Target="../embeddings/oleObject28.bin"/><Relationship Id="rId6" Type="http://schemas.openxmlformats.org/officeDocument/2006/relationships/image" Target="../media/image33.emf"/><Relationship Id="rId5" Type="http://schemas.openxmlformats.org/officeDocument/2006/relationships/oleObject" Target="../embeddings/oleObject27.bin"/><Relationship Id="rId4" Type="http://schemas.openxmlformats.org/officeDocument/2006/relationships/image" Target="../media/image32.emf"/><Relationship Id="rId3" Type="http://schemas.openxmlformats.org/officeDocument/2006/relationships/oleObject" Target="../embeddings/oleObject26.bin"/><Relationship Id="rId2" Type="http://schemas.openxmlformats.org/officeDocument/2006/relationships/image" Target="../media/image31.emf"/><Relationship Id="rId11" Type="http://schemas.openxmlformats.org/officeDocument/2006/relationships/vmlDrawing" Target="../drawings/vmlDrawing10.vml"/><Relationship Id="rId10" Type="http://schemas.openxmlformats.org/officeDocument/2006/relationships/slideLayout" Target="../slideLayouts/slideLayout4.xml"/><Relationship Id="rId1"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4.xml"/><Relationship Id="rId4" Type="http://schemas.openxmlformats.org/officeDocument/2006/relationships/image" Target="../media/image22.png"/><Relationship Id="rId3" Type="http://schemas.openxmlformats.org/officeDocument/2006/relationships/image" Target="../media/image3.jpeg"/><Relationship Id="rId2" Type="http://schemas.openxmlformats.org/officeDocument/2006/relationships/image" Target="../media/image36.emf"/><Relationship Id="rId1"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37.emf"/><Relationship Id="rId1" Type="http://schemas.openxmlformats.org/officeDocument/2006/relationships/oleObject" Target="../embeddings/oleObject30.bin"/></Relationships>
</file>

<file path=ppt/slides/_rels/slide25.xml.rels><?xml version="1.0" encoding="UTF-8" standalone="yes"?>
<Relationships xmlns="http://schemas.openxmlformats.org/package/2006/relationships"><Relationship Id="rId9" Type="http://schemas.openxmlformats.org/officeDocument/2006/relationships/image" Target="../media/image41.emf"/><Relationship Id="rId8" Type="http://schemas.openxmlformats.org/officeDocument/2006/relationships/oleObject" Target="../embeddings/oleObject34.bin"/><Relationship Id="rId7" Type="http://schemas.openxmlformats.org/officeDocument/2006/relationships/image" Target="../media/image3.jpeg"/><Relationship Id="rId6" Type="http://schemas.openxmlformats.org/officeDocument/2006/relationships/image" Target="../media/image40.emf"/><Relationship Id="rId5" Type="http://schemas.openxmlformats.org/officeDocument/2006/relationships/oleObject" Target="../embeddings/oleObject33.bin"/><Relationship Id="rId4" Type="http://schemas.openxmlformats.org/officeDocument/2006/relationships/image" Target="../media/image39.emf"/><Relationship Id="rId3" Type="http://schemas.openxmlformats.org/officeDocument/2006/relationships/oleObject" Target="../embeddings/oleObject32.bin"/><Relationship Id="rId2" Type="http://schemas.openxmlformats.org/officeDocument/2006/relationships/image" Target="../media/image38.emf"/><Relationship Id="rId12" Type="http://schemas.openxmlformats.org/officeDocument/2006/relationships/vmlDrawing" Target="../drawings/vmlDrawing13.vml"/><Relationship Id="rId11" Type="http://schemas.openxmlformats.org/officeDocument/2006/relationships/slideLayout" Target="../slideLayouts/slideLayout4.xml"/><Relationship Id="rId10" Type="http://schemas.openxmlformats.org/officeDocument/2006/relationships/image" Target="../media/image22.png"/><Relationship Id="rId1"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4.xml"/><Relationship Id="rId4" Type="http://schemas.openxmlformats.org/officeDocument/2006/relationships/image" Target="../media/image43.emf"/><Relationship Id="rId3" Type="http://schemas.openxmlformats.org/officeDocument/2006/relationships/oleObject" Target="../embeddings/oleObject36.bin"/><Relationship Id="rId2" Type="http://schemas.openxmlformats.org/officeDocument/2006/relationships/image" Target="../media/image42.emf"/><Relationship Id="rId1" Type="http://schemas.openxmlformats.org/officeDocument/2006/relationships/oleObject" Target="../embeddings/oleObject35.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47.emf"/><Relationship Id="rId7" Type="http://schemas.openxmlformats.org/officeDocument/2006/relationships/oleObject" Target="../embeddings/oleObject40.bin"/><Relationship Id="rId6" Type="http://schemas.openxmlformats.org/officeDocument/2006/relationships/image" Target="../media/image46.emf"/><Relationship Id="rId5" Type="http://schemas.openxmlformats.org/officeDocument/2006/relationships/oleObject" Target="../embeddings/oleObject39.bin"/><Relationship Id="rId4" Type="http://schemas.openxmlformats.org/officeDocument/2006/relationships/image" Target="../media/image45.emf"/><Relationship Id="rId3" Type="http://schemas.openxmlformats.org/officeDocument/2006/relationships/oleObject" Target="../embeddings/oleObject38.bin"/><Relationship Id="rId2" Type="http://schemas.openxmlformats.org/officeDocument/2006/relationships/image" Target="../media/image44.emf"/><Relationship Id="rId10" Type="http://schemas.openxmlformats.org/officeDocument/2006/relationships/vmlDrawing" Target="../drawings/vmlDrawing15.vml"/><Relationship Id="rId1"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emf"/><Relationship Id="rId4" Type="http://schemas.openxmlformats.org/officeDocument/2006/relationships/oleObject" Target="../embeddings/oleObject42.bin"/><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oleObject" Target="../embeddings/oleObject4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22.png"/><Relationship Id="rId3" Type="http://schemas.openxmlformats.org/officeDocument/2006/relationships/image" Target="../media/image3.jpeg"/><Relationship Id="rId2" Type="http://schemas.openxmlformats.org/officeDocument/2006/relationships/image" Target="../media/image52.emf"/><Relationship Id="rId1" Type="http://schemas.openxmlformats.org/officeDocument/2006/relationships/oleObject" Target="../embeddings/oleObject43.bin"/></Relationships>
</file>

<file path=ppt/slides/_rels/slide31.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4.xml"/><Relationship Id="rId3" Type="http://schemas.openxmlformats.org/officeDocument/2006/relationships/image" Target="../media/image53.png"/><Relationship Id="rId2" Type="http://schemas.openxmlformats.org/officeDocument/2006/relationships/image" Target="../media/image55.emf"/><Relationship Id="rId1"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56.emf"/><Relationship Id="rId1" Type="http://schemas.openxmlformats.org/officeDocument/2006/relationships/oleObject" Target="../embeddings/oleObject45.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4.xml"/><Relationship Id="rId6" Type="http://schemas.openxmlformats.org/officeDocument/2006/relationships/image" Target="../media/image59.emf"/><Relationship Id="rId5" Type="http://schemas.openxmlformats.org/officeDocument/2006/relationships/oleObject" Target="../embeddings/oleObject48.bin"/><Relationship Id="rId4" Type="http://schemas.openxmlformats.org/officeDocument/2006/relationships/image" Target="../media/image58.emf"/><Relationship Id="rId3" Type="http://schemas.openxmlformats.org/officeDocument/2006/relationships/oleObject" Target="../embeddings/oleObject47.bin"/><Relationship Id="rId2" Type="http://schemas.openxmlformats.org/officeDocument/2006/relationships/image" Target="../media/image57.emf"/><Relationship Id="rId1" Type="http://schemas.openxmlformats.org/officeDocument/2006/relationships/oleObject" Target="../embeddings/oleObject46.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63.emf"/><Relationship Id="rId7" Type="http://schemas.openxmlformats.org/officeDocument/2006/relationships/oleObject" Target="../embeddings/oleObject52.bin"/><Relationship Id="rId6" Type="http://schemas.openxmlformats.org/officeDocument/2006/relationships/image" Target="../media/image62.emf"/><Relationship Id="rId5" Type="http://schemas.openxmlformats.org/officeDocument/2006/relationships/oleObject" Target="../embeddings/oleObject51.bin"/><Relationship Id="rId4" Type="http://schemas.openxmlformats.org/officeDocument/2006/relationships/image" Target="../media/image61.emf"/><Relationship Id="rId3" Type="http://schemas.openxmlformats.org/officeDocument/2006/relationships/oleObject" Target="../embeddings/oleObject50.bin"/><Relationship Id="rId2" Type="http://schemas.openxmlformats.org/officeDocument/2006/relationships/image" Target="../media/image60.emf"/><Relationship Id="rId15" Type="http://schemas.openxmlformats.org/officeDocument/2006/relationships/vmlDrawing" Target="../drawings/vmlDrawing21.vml"/><Relationship Id="rId14" Type="http://schemas.openxmlformats.org/officeDocument/2006/relationships/slideLayout" Target="../slideLayouts/slideLayout4.xml"/><Relationship Id="rId13" Type="http://schemas.openxmlformats.org/officeDocument/2006/relationships/image" Target="../media/image66.png"/><Relationship Id="rId12" Type="http://schemas.openxmlformats.org/officeDocument/2006/relationships/image" Target="../media/image65.emf"/><Relationship Id="rId11" Type="http://schemas.openxmlformats.org/officeDocument/2006/relationships/oleObject" Target="../embeddings/oleObject54.bin"/><Relationship Id="rId10" Type="http://schemas.openxmlformats.org/officeDocument/2006/relationships/image" Target="../media/image64.emf"/><Relationship Id="rId1" Type="http://schemas.openxmlformats.org/officeDocument/2006/relationships/oleObject" Target="../embeddings/oleObject49.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4.xml"/><Relationship Id="rId4" Type="http://schemas.openxmlformats.org/officeDocument/2006/relationships/image" Target="../media/image68.emf"/><Relationship Id="rId3" Type="http://schemas.openxmlformats.org/officeDocument/2006/relationships/oleObject" Target="../embeddings/oleObject56.bin"/><Relationship Id="rId2" Type="http://schemas.openxmlformats.org/officeDocument/2006/relationships/image" Target="../media/image67.emf"/><Relationship Id="rId1" Type="http://schemas.openxmlformats.org/officeDocument/2006/relationships/oleObject" Target="../embeddings/oleObject55.bin"/></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emf"/><Relationship Id="rId3" Type="http://schemas.openxmlformats.org/officeDocument/2006/relationships/oleObject" Target="../embeddings/oleObject58.bin"/><Relationship Id="rId2" Type="http://schemas.openxmlformats.org/officeDocument/2006/relationships/image" Target="../media/image69.emf"/><Relationship Id="rId1" Type="http://schemas.openxmlformats.org/officeDocument/2006/relationships/oleObject" Target="../embeddings/oleObject57.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63.bin"/><Relationship Id="rId8" Type="http://schemas.openxmlformats.org/officeDocument/2006/relationships/image" Target="../media/image76.emf"/><Relationship Id="rId7" Type="http://schemas.openxmlformats.org/officeDocument/2006/relationships/oleObject" Target="../embeddings/oleObject62.bin"/><Relationship Id="rId6" Type="http://schemas.openxmlformats.org/officeDocument/2006/relationships/image" Target="../media/image75.emf"/><Relationship Id="rId5" Type="http://schemas.openxmlformats.org/officeDocument/2006/relationships/oleObject" Target="../embeddings/oleObject61.bin"/><Relationship Id="rId4" Type="http://schemas.openxmlformats.org/officeDocument/2006/relationships/image" Target="../media/image74.emf"/><Relationship Id="rId3" Type="http://schemas.openxmlformats.org/officeDocument/2006/relationships/oleObject" Target="../embeddings/oleObject60.bin"/><Relationship Id="rId2" Type="http://schemas.openxmlformats.org/officeDocument/2006/relationships/image" Target="../media/image73.emf"/><Relationship Id="rId12" Type="http://schemas.openxmlformats.org/officeDocument/2006/relationships/vmlDrawing" Target="../drawings/vmlDrawing24.vml"/><Relationship Id="rId11" Type="http://schemas.openxmlformats.org/officeDocument/2006/relationships/slideLayout" Target="../slideLayouts/slideLayout4.xml"/><Relationship Id="rId10" Type="http://schemas.openxmlformats.org/officeDocument/2006/relationships/image" Target="../media/image77.emf"/><Relationship Id="rId1" Type="http://schemas.openxmlformats.org/officeDocument/2006/relationships/oleObject" Target="../embeddings/oleObject59.bin"/></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3.jpeg"/><Relationship Id="rId4" Type="http://schemas.openxmlformats.org/officeDocument/2006/relationships/image" Target="../media/image79.emf"/><Relationship Id="rId3" Type="http://schemas.openxmlformats.org/officeDocument/2006/relationships/oleObject" Target="../embeddings/oleObject65.bin"/><Relationship Id="rId2" Type="http://schemas.openxmlformats.org/officeDocument/2006/relationships/image" Target="../media/image78.emf"/><Relationship Id="rId1" Type="http://schemas.openxmlformats.org/officeDocument/2006/relationships/oleObject" Target="../embeddings/oleObject64.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4.xml"/><Relationship Id="rId4" Type="http://schemas.openxmlformats.org/officeDocument/2006/relationships/image" Target="../media/image82.png"/><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oleObject" Target="../embeddings/oleObject66.bin"/></Relationships>
</file>

<file path=ppt/slides/_rels/slide4.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86.emf"/><Relationship Id="rId7" Type="http://schemas.openxmlformats.org/officeDocument/2006/relationships/oleObject" Target="../embeddings/oleObject70.bin"/><Relationship Id="rId6" Type="http://schemas.openxmlformats.org/officeDocument/2006/relationships/image" Target="../media/image85.emf"/><Relationship Id="rId5" Type="http://schemas.openxmlformats.org/officeDocument/2006/relationships/oleObject" Target="../embeddings/oleObject69.bin"/><Relationship Id="rId4" Type="http://schemas.openxmlformats.org/officeDocument/2006/relationships/image" Target="../media/image84.emf"/><Relationship Id="rId3" Type="http://schemas.openxmlformats.org/officeDocument/2006/relationships/oleObject" Target="../embeddings/oleObject68.bin"/><Relationship Id="rId2" Type="http://schemas.openxmlformats.org/officeDocument/2006/relationships/image" Target="../media/image83.emf"/><Relationship Id="rId15" Type="http://schemas.openxmlformats.org/officeDocument/2006/relationships/vmlDrawing" Target="../drawings/vmlDrawing27.vml"/><Relationship Id="rId14" Type="http://schemas.openxmlformats.org/officeDocument/2006/relationships/slideLayout" Target="../slideLayouts/slideLayout4.xml"/><Relationship Id="rId13" Type="http://schemas.openxmlformats.org/officeDocument/2006/relationships/image" Target="../media/image89.emf"/><Relationship Id="rId12" Type="http://schemas.openxmlformats.org/officeDocument/2006/relationships/image" Target="../media/image88.emf"/><Relationship Id="rId11" Type="http://schemas.openxmlformats.org/officeDocument/2006/relationships/oleObject" Target="../embeddings/oleObject72.bin"/><Relationship Id="rId10" Type="http://schemas.openxmlformats.org/officeDocument/2006/relationships/image" Target="../media/image87.emf"/><Relationship Id="rId1" Type="http://schemas.openxmlformats.org/officeDocument/2006/relationships/oleObject" Target="../embeddings/oleObject67.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94.emf"/><Relationship Id="rId7" Type="http://schemas.openxmlformats.org/officeDocument/2006/relationships/image" Target="../media/image93.emf"/><Relationship Id="rId6" Type="http://schemas.openxmlformats.org/officeDocument/2006/relationships/oleObject" Target="../embeddings/oleObject75.bin"/><Relationship Id="rId5" Type="http://schemas.openxmlformats.org/officeDocument/2006/relationships/image" Target="../media/image92.emf"/><Relationship Id="rId4" Type="http://schemas.openxmlformats.org/officeDocument/2006/relationships/oleObject" Target="../embeddings/oleObject74.bin"/><Relationship Id="rId3" Type="http://schemas.openxmlformats.org/officeDocument/2006/relationships/image" Target="../media/image91.emf"/><Relationship Id="rId2" Type="http://schemas.openxmlformats.org/officeDocument/2006/relationships/oleObject" Target="../embeddings/oleObject73.bin"/><Relationship Id="rId10" Type="http://schemas.openxmlformats.org/officeDocument/2006/relationships/vmlDrawing" Target="../drawings/vmlDrawing28.vml"/><Relationship Id="rId1" Type="http://schemas.openxmlformats.org/officeDocument/2006/relationships/image" Target="../media/image90.jpeg"/></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4.xml"/><Relationship Id="rId6" Type="http://schemas.openxmlformats.org/officeDocument/2006/relationships/image" Target="../media/image97.emf"/><Relationship Id="rId5" Type="http://schemas.openxmlformats.org/officeDocument/2006/relationships/oleObject" Target="../embeddings/oleObject78.bin"/><Relationship Id="rId4" Type="http://schemas.openxmlformats.org/officeDocument/2006/relationships/image" Target="../media/image96.emf"/><Relationship Id="rId3" Type="http://schemas.openxmlformats.org/officeDocument/2006/relationships/oleObject" Target="../embeddings/oleObject77.bin"/><Relationship Id="rId2" Type="http://schemas.openxmlformats.org/officeDocument/2006/relationships/image" Target="../media/image95.emf"/><Relationship Id="rId1" Type="http://schemas.openxmlformats.org/officeDocument/2006/relationships/oleObject" Target="../embeddings/oleObject76.bin"/></Relationships>
</file>

<file path=ppt/slides/_rels/slide43.xml.rels><?xml version="1.0" encoding="UTF-8" standalone="yes"?>
<Relationships xmlns="http://schemas.openxmlformats.org/package/2006/relationships"><Relationship Id="rId7" Type="http://schemas.openxmlformats.org/officeDocument/2006/relationships/vmlDrawing" Target="../drawings/vmlDrawing30.vml"/><Relationship Id="rId6" Type="http://schemas.openxmlformats.org/officeDocument/2006/relationships/slideLayout" Target="../slideLayouts/slideLayout4.xml"/><Relationship Id="rId5" Type="http://schemas.openxmlformats.org/officeDocument/2006/relationships/image" Target="../media/image94.emf"/><Relationship Id="rId4" Type="http://schemas.openxmlformats.org/officeDocument/2006/relationships/image" Target="../media/image99.emf"/><Relationship Id="rId3" Type="http://schemas.openxmlformats.org/officeDocument/2006/relationships/oleObject" Target="../embeddings/oleObject80.bin"/><Relationship Id="rId2" Type="http://schemas.openxmlformats.org/officeDocument/2006/relationships/image" Target="../media/image98.emf"/><Relationship Id="rId1" Type="http://schemas.openxmlformats.org/officeDocument/2006/relationships/oleObject" Target="../embeddings/oleObject79.bin"/></Relationships>
</file>

<file path=ppt/slides/_rels/slide44.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100.emf"/><Relationship Id="rId1" Type="http://schemas.openxmlformats.org/officeDocument/2006/relationships/oleObject" Target="../embeddings/oleObject81.bin"/></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4.emf"/><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9" Type="http://schemas.openxmlformats.org/officeDocument/2006/relationships/vmlDrawing" Target="../drawings/vmlDrawing32.vml"/><Relationship Id="rId8" Type="http://schemas.openxmlformats.org/officeDocument/2006/relationships/slideLayout" Target="../slideLayouts/slideLayout4.xml"/><Relationship Id="rId7" Type="http://schemas.openxmlformats.org/officeDocument/2006/relationships/image" Target="../media/image103.emf"/><Relationship Id="rId6" Type="http://schemas.openxmlformats.org/officeDocument/2006/relationships/oleObject" Target="../embeddings/oleObject84.bin"/><Relationship Id="rId5" Type="http://schemas.openxmlformats.org/officeDocument/2006/relationships/image" Target="../media/image3.jpeg"/><Relationship Id="rId4" Type="http://schemas.openxmlformats.org/officeDocument/2006/relationships/image" Target="../media/image102.emf"/><Relationship Id="rId3" Type="http://schemas.openxmlformats.org/officeDocument/2006/relationships/oleObject" Target="../embeddings/oleObject83.bin"/><Relationship Id="rId2" Type="http://schemas.openxmlformats.org/officeDocument/2006/relationships/image" Target="../media/image101.emf"/><Relationship Id="rId1" Type="http://schemas.openxmlformats.org/officeDocument/2006/relationships/oleObject" Target="../embeddings/oleObject82.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107.emf"/><Relationship Id="rId7" Type="http://schemas.openxmlformats.org/officeDocument/2006/relationships/oleObject" Target="../embeddings/oleObject88.bin"/><Relationship Id="rId6" Type="http://schemas.openxmlformats.org/officeDocument/2006/relationships/image" Target="../media/image106.emf"/><Relationship Id="rId5" Type="http://schemas.openxmlformats.org/officeDocument/2006/relationships/oleObject" Target="../embeddings/oleObject87.bin"/><Relationship Id="rId4" Type="http://schemas.openxmlformats.org/officeDocument/2006/relationships/image" Target="../media/image105.emf"/><Relationship Id="rId3" Type="http://schemas.openxmlformats.org/officeDocument/2006/relationships/oleObject" Target="../embeddings/oleObject86.bin"/><Relationship Id="rId2" Type="http://schemas.openxmlformats.org/officeDocument/2006/relationships/image" Target="../media/image104.emf"/><Relationship Id="rId14" Type="http://schemas.openxmlformats.org/officeDocument/2006/relationships/vmlDrawing" Target="../drawings/vmlDrawing33.vml"/><Relationship Id="rId13" Type="http://schemas.openxmlformats.org/officeDocument/2006/relationships/slideLayout" Target="../slideLayouts/slideLayout4.xml"/><Relationship Id="rId12" Type="http://schemas.openxmlformats.org/officeDocument/2006/relationships/image" Target="../media/image109.emf"/><Relationship Id="rId11" Type="http://schemas.openxmlformats.org/officeDocument/2006/relationships/oleObject" Target="../embeddings/oleObject90.bin"/><Relationship Id="rId10" Type="http://schemas.openxmlformats.org/officeDocument/2006/relationships/image" Target="../media/image108.emf"/><Relationship Id="rId1" Type="http://schemas.openxmlformats.org/officeDocument/2006/relationships/oleObject" Target="../embeddings/oleObject85.bin"/></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34.vml"/><Relationship Id="rId7" Type="http://schemas.openxmlformats.org/officeDocument/2006/relationships/slideLayout" Target="../slideLayouts/slideLayout4.xml"/><Relationship Id="rId6" Type="http://schemas.openxmlformats.org/officeDocument/2006/relationships/image" Target="../media/image112.emf"/><Relationship Id="rId5" Type="http://schemas.openxmlformats.org/officeDocument/2006/relationships/oleObject" Target="../embeddings/oleObject93.bin"/><Relationship Id="rId4" Type="http://schemas.openxmlformats.org/officeDocument/2006/relationships/image" Target="../media/image111.emf"/><Relationship Id="rId3" Type="http://schemas.openxmlformats.org/officeDocument/2006/relationships/oleObject" Target="../embeddings/oleObject92.bin"/><Relationship Id="rId2" Type="http://schemas.openxmlformats.org/officeDocument/2006/relationships/image" Target="../media/image110.emf"/><Relationship Id="rId1" Type="http://schemas.openxmlformats.org/officeDocument/2006/relationships/oleObject" Target="../embeddings/oleObject91.bin"/></Relationships>
</file>

<file path=ppt/slides/_rels/slide49.xml.rels><?xml version="1.0" encoding="UTF-8" standalone="yes"?>
<Relationships xmlns="http://schemas.openxmlformats.org/package/2006/relationships"><Relationship Id="rId9" Type="http://schemas.openxmlformats.org/officeDocument/2006/relationships/vmlDrawing" Target="../drawings/vmlDrawing35.vml"/><Relationship Id="rId8" Type="http://schemas.openxmlformats.org/officeDocument/2006/relationships/slideLayout" Target="../slideLayouts/slideLayout4.xml"/><Relationship Id="rId7" Type="http://schemas.openxmlformats.org/officeDocument/2006/relationships/image" Target="../media/image114.emf"/><Relationship Id="rId6" Type="http://schemas.openxmlformats.org/officeDocument/2006/relationships/image" Target="../media/image111.emf"/><Relationship Id="rId5" Type="http://schemas.openxmlformats.org/officeDocument/2006/relationships/oleObject" Target="../embeddings/oleObject95.bin"/><Relationship Id="rId4" Type="http://schemas.openxmlformats.org/officeDocument/2006/relationships/image" Target="../media/image22.png"/><Relationship Id="rId3" Type="http://schemas.openxmlformats.org/officeDocument/2006/relationships/image" Target="../media/image3.jpeg"/><Relationship Id="rId2" Type="http://schemas.openxmlformats.org/officeDocument/2006/relationships/image" Target="../media/image113.emf"/><Relationship Id="rId1" Type="http://schemas.openxmlformats.org/officeDocument/2006/relationships/oleObject" Target="../embeddings/oleObject9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118.emf"/><Relationship Id="rId7" Type="http://schemas.openxmlformats.org/officeDocument/2006/relationships/oleObject" Target="../embeddings/oleObject99.bin"/><Relationship Id="rId6" Type="http://schemas.openxmlformats.org/officeDocument/2006/relationships/image" Target="../media/image117.emf"/><Relationship Id="rId5" Type="http://schemas.openxmlformats.org/officeDocument/2006/relationships/oleObject" Target="../embeddings/oleObject98.bin"/><Relationship Id="rId4" Type="http://schemas.openxmlformats.org/officeDocument/2006/relationships/image" Target="../media/image116.emf"/><Relationship Id="rId3" Type="http://schemas.openxmlformats.org/officeDocument/2006/relationships/oleObject" Target="../embeddings/oleObject97.bin"/><Relationship Id="rId2" Type="http://schemas.openxmlformats.org/officeDocument/2006/relationships/image" Target="../media/image115.emf"/><Relationship Id="rId15" Type="http://schemas.openxmlformats.org/officeDocument/2006/relationships/vmlDrawing" Target="../drawings/vmlDrawing36.vml"/><Relationship Id="rId14" Type="http://schemas.openxmlformats.org/officeDocument/2006/relationships/slideLayout" Target="../slideLayouts/slideLayout4.xml"/><Relationship Id="rId13" Type="http://schemas.openxmlformats.org/officeDocument/2006/relationships/image" Target="../media/image120.emf"/><Relationship Id="rId12" Type="http://schemas.openxmlformats.org/officeDocument/2006/relationships/image" Target="../media/image119.emf"/><Relationship Id="rId11" Type="http://schemas.openxmlformats.org/officeDocument/2006/relationships/oleObject" Target="../embeddings/oleObject100.bin"/><Relationship Id="rId10" Type="http://schemas.openxmlformats.org/officeDocument/2006/relationships/image" Target="../media/image114.emf"/><Relationship Id="rId1" Type="http://schemas.openxmlformats.org/officeDocument/2006/relationships/oleObject" Target="../embeddings/oleObject96.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image" Target="../media/image124.emf"/><Relationship Id="rId7" Type="http://schemas.openxmlformats.org/officeDocument/2006/relationships/oleObject" Target="../embeddings/oleObject104.bin"/><Relationship Id="rId6" Type="http://schemas.openxmlformats.org/officeDocument/2006/relationships/image" Target="../media/image123.emf"/><Relationship Id="rId5" Type="http://schemas.openxmlformats.org/officeDocument/2006/relationships/oleObject" Target="../embeddings/oleObject103.bin"/><Relationship Id="rId4" Type="http://schemas.openxmlformats.org/officeDocument/2006/relationships/image" Target="../media/image122.emf"/><Relationship Id="rId3" Type="http://schemas.openxmlformats.org/officeDocument/2006/relationships/oleObject" Target="../embeddings/oleObject102.bin"/><Relationship Id="rId2" Type="http://schemas.openxmlformats.org/officeDocument/2006/relationships/image" Target="../media/image121.emf"/><Relationship Id="rId12" Type="http://schemas.openxmlformats.org/officeDocument/2006/relationships/vmlDrawing" Target="../drawings/vmlDrawing37.vml"/><Relationship Id="rId11" Type="http://schemas.openxmlformats.org/officeDocument/2006/relationships/slideLayout" Target="../slideLayouts/slideLayout4.xml"/><Relationship Id="rId10" Type="http://schemas.openxmlformats.org/officeDocument/2006/relationships/image" Target="../media/image111.emf"/><Relationship Id="rId1" Type="http://schemas.openxmlformats.org/officeDocument/2006/relationships/oleObject" Target="../embeddings/oleObject101.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28.emf"/><Relationship Id="rId7" Type="http://schemas.openxmlformats.org/officeDocument/2006/relationships/oleObject" Target="../embeddings/oleObject109.bin"/><Relationship Id="rId6" Type="http://schemas.openxmlformats.org/officeDocument/2006/relationships/image" Target="../media/image127.emf"/><Relationship Id="rId5" Type="http://schemas.openxmlformats.org/officeDocument/2006/relationships/oleObject" Target="../embeddings/oleObject108.bin"/><Relationship Id="rId4" Type="http://schemas.openxmlformats.org/officeDocument/2006/relationships/image" Target="../media/image126.emf"/><Relationship Id="rId3" Type="http://schemas.openxmlformats.org/officeDocument/2006/relationships/oleObject" Target="../embeddings/oleObject107.bin"/><Relationship Id="rId2" Type="http://schemas.openxmlformats.org/officeDocument/2006/relationships/image" Target="../media/image125.emf"/><Relationship Id="rId14" Type="http://schemas.openxmlformats.org/officeDocument/2006/relationships/vmlDrawing" Target="../drawings/vmlDrawing38.vml"/><Relationship Id="rId13" Type="http://schemas.openxmlformats.org/officeDocument/2006/relationships/slideLayout" Target="../slideLayouts/slideLayout4.xml"/><Relationship Id="rId12" Type="http://schemas.openxmlformats.org/officeDocument/2006/relationships/image" Target="../media/image130.emf"/><Relationship Id="rId11" Type="http://schemas.openxmlformats.org/officeDocument/2006/relationships/oleObject" Target="../embeddings/oleObject111.bin"/><Relationship Id="rId10" Type="http://schemas.openxmlformats.org/officeDocument/2006/relationships/image" Target="../media/image129.emf"/><Relationship Id="rId1" Type="http://schemas.openxmlformats.org/officeDocument/2006/relationships/oleObject" Target="../embeddings/oleObject106.bin"/></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4.xml"/><Relationship Id="rId4" Type="http://schemas.openxmlformats.org/officeDocument/2006/relationships/image" Target="../media/image132.emf"/><Relationship Id="rId3" Type="http://schemas.openxmlformats.org/officeDocument/2006/relationships/oleObject" Target="../embeddings/oleObject113.bin"/><Relationship Id="rId2" Type="http://schemas.openxmlformats.org/officeDocument/2006/relationships/image" Target="../media/image131.emf"/><Relationship Id="rId1" Type="http://schemas.openxmlformats.org/officeDocument/2006/relationships/oleObject" Target="../embeddings/oleObject112.bin"/></Relationships>
</file>

<file path=ppt/slides/_rels/slide54.xml.rels><?xml version="1.0" encoding="UTF-8" standalone="yes"?>
<Relationships xmlns="http://schemas.openxmlformats.org/package/2006/relationships"><Relationship Id="rId9" Type="http://schemas.openxmlformats.org/officeDocument/2006/relationships/image" Target="../media/image137.emf"/><Relationship Id="rId8" Type="http://schemas.openxmlformats.org/officeDocument/2006/relationships/oleObject" Target="../embeddings/oleObject117.bin"/><Relationship Id="rId7" Type="http://schemas.openxmlformats.org/officeDocument/2006/relationships/image" Target="../media/image136.emf"/><Relationship Id="rId6" Type="http://schemas.openxmlformats.org/officeDocument/2006/relationships/oleObject" Target="../embeddings/oleObject116.bin"/><Relationship Id="rId5" Type="http://schemas.openxmlformats.org/officeDocument/2006/relationships/image" Target="../media/image135.png"/><Relationship Id="rId4" Type="http://schemas.openxmlformats.org/officeDocument/2006/relationships/image" Target="../media/image134.emf"/><Relationship Id="rId3" Type="http://schemas.openxmlformats.org/officeDocument/2006/relationships/oleObject" Target="../embeddings/oleObject115.bin"/><Relationship Id="rId2" Type="http://schemas.openxmlformats.org/officeDocument/2006/relationships/image" Target="../media/image133.emf"/><Relationship Id="rId13" Type="http://schemas.openxmlformats.org/officeDocument/2006/relationships/vmlDrawing" Target="../drawings/vmlDrawing40.vml"/><Relationship Id="rId12" Type="http://schemas.openxmlformats.org/officeDocument/2006/relationships/slideLayout" Target="../slideLayouts/slideLayout4.xml"/><Relationship Id="rId11" Type="http://schemas.openxmlformats.org/officeDocument/2006/relationships/image" Target="../media/image139.emf"/><Relationship Id="rId10" Type="http://schemas.openxmlformats.org/officeDocument/2006/relationships/image" Target="../media/image138.png"/><Relationship Id="rId1" Type="http://schemas.openxmlformats.org/officeDocument/2006/relationships/oleObject" Target="../embeddings/oleObject114.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4.xml"/><Relationship Id="rId4" Type="http://schemas.openxmlformats.org/officeDocument/2006/relationships/image" Target="../media/image141.emf"/><Relationship Id="rId3" Type="http://schemas.openxmlformats.org/officeDocument/2006/relationships/oleObject" Target="../embeddings/oleObject119.bin"/><Relationship Id="rId2" Type="http://schemas.openxmlformats.org/officeDocument/2006/relationships/image" Target="../media/image140.emf"/><Relationship Id="rId1" Type="http://schemas.openxmlformats.org/officeDocument/2006/relationships/oleObject" Target="../embeddings/oleObject118.bin"/></Relationships>
</file>

<file path=ppt/slides/_rels/slide56.xml.rels><?xml version="1.0" encoding="UTF-8" standalone="yes"?>
<Relationships xmlns="http://schemas.openxmlformats.org/package/2006/relationships"><Relationship Id="rId5" Type="http://schemas.openxmlformats.org/officeDocument/2006/relationships/vmlDrawing" Target="../drawings/vmlDrawing42.vml"/><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142.emf"/><Relationship Id="rId1" Type="http://schemas.openxmlformats.org/officeDocument/2006/relationships/oleObject" Target="../embeddings/oleObject120.bin"/></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143.jpeg"/></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4.xml"/><Relationship Id="rId2" Type="http://schemas.openxmlformats.org/officeDocument/2006/relationships/image" Target="../media/image144.emf"/><Relationship Id="rId1" Type="http://schemas.openxmlformats.org/officeDocument/2006/relationships/oleObject" Target="../embeddings/oleObject121.bin"/></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44.vml"/><Relationship Id="rId5" Type="http://schemas.openxmlformats.org/officeDocument/2006/relationships/slideLayout" Target="../slideLayouts/slideLayout4.xml"/><Relationship Id="rId4" Type="http://schemas.openxmlformats.org/officeDocument/2006/relationships/image" Target="../media/image90.jpeg"/><Relationship Id="rId3" Type="http://schemas.openxmlformats.org/officeDocument/2006/relationships/image" Target="../media/image3.jpeg"/><Relationship Id="rId2" Type="http://schemas.openxmlformats.org/officeDocument/2006/relationships/image" Target="../media/image145.wmf"/><Relationship Id="rId1" Type="http://schemas.openxmlformats.org/officeDocument/2006/relationships/oleObject" Target="../embeddings/oleObject122.bin"/></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oleObject" Target="../embeddings/oleObject4.bin"/><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127.bin"/><Relationship Id="rId8" Type="http://schemas.openxmlformats.org/officeDocument/2006/relationships/image" Target="../media/image149.emf"/><Relationship Id="rId7" Type="http://schemas.openxmlformats.org/officeDocument/2006/relationships/oleObject" Target="../embeddings/oleObject126.bin"/><Relationship Id="rId6" Type="http://schemas.openxmlformats.org/officeDocument/2006/relationships/image" Target="../media/image148.emf"/><Relationship Id="rId5" Type="http://schemas.openxmlformats.org/officeDocument/2006/relationships/oleObject" Target="../embeddings/oleObject125.bin"/><Relationship Id="rId4" Type="http://schemas.openxmlformats.org/officeDocument/2006/relationships/image" Target="../media/image147.emf"/><Relationship Id="rId3" Type="http://schemas.openxmlformats.org/officeDocument/2006/relationships/oleObject" Target="../embeddings/oleObject124.bin"/><Relationship Id="rId2" Type="http://schemas.openxmlformats.org/officeDocument/2006/relationships/image" Target="../media/image146.emf"/><Relationship Id="rId12" Type="http://schemas.openxmlformats.org/officeDocument/2006/relationships/vmlDrawing" Target="../drawings/vmlDrawing45.vml"/><Relationship Id="rId11" Type="http://schemas.openxmlformats.org/officeDocument/2006/relationships/slideLayout" Target="../slideLayouts/slideLayout4.xml"/><Relationship Id="rId10" Type="http://schemas.openxmlformats.org/officeDocument/2006/relationships/image" Target="../media/image150.emf"/><Relationship Id="rId1" Type="http://schemas.openxmlformats.org/officeDocument/2006/relationships/oleObject" Target="../embeddings/oleObject123.bin"/></Relationships>
</file>

<file path=ppt/slides/_rels/slide61.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54.emf"/><Relationship Id="rId7" Type="http://schemas.openxmlformats.org/officeDocument/2006/relationships/oleObject" Target="../embeddings/oleObject131.bin"/><Relationship Id="rId6" Type="http://schemas.openxmlformats.org/officeDocument/2006/relationships/image" Target="../media/image153.emf"/><Relationship Id="rId5" Type="http://schemas.openxmlformats.org/officeDocument/2006/relationships/oleObject" Target="../embeddings/oleObject130.bin"/><Relationship Id="rId4" Type="http://schemas.openxmlformats.org/officeDocument/2006/relationships/image" Target="../media/image152.emf"/><Relationship Id="rId3" Type="http://schemas.openxmlformats.org/officeDocument/2006/relationships/oleObject" Target="../embeddings/oleObject129.bin"/><Relationship Id="rId2" Type="http://schemas.openxmlformats.org/officeDocument/2006/relationships/image" Target="../media/image151.emf"/><Relationship Id="rId10" Type="http://schemas.openxmlformats.org/officeDocument/2006/relationships/vmlDrawing" Target="../drawings/vmlDrawing46.vml"/><Relationship Id="rId1" Type="http://schemas.openxmlformats.org/officeDocument/2006/relationships/oleObject" Target="../embeddings/oleObject128.bin"/></Relationships>
</file>

<file path=ppt/slides/_rels/slide62.xml.rels><?xml version="1.0" encoding="UTF-8" standalone="yes"?>
<Relationships xmlns="http://schemas.openxmlformats.org/package/2006/relationships"><Relationship Id="rId9" Type="http://schemas.openxmlformats.org/officeDocument/2006/relationships/image" Target="../media/image159.emf"/><Relationship Id="rId8" Type="http://schemas.openxmlformats.org/officeDocument/2006/relationships/oleObject" Target="../embeddings/oleObject135.bin"/><Relationship Id="rId7" Type="http://schemas.openxmlformats.org/officeDocument/2006/relationships/image" Target="../media/image158.emf"/><Relationship Id="rId6" Type="http://schemas.openxmlformats.org/officeDocument/2006/relationships/oleObject" Target="../embeddings/oleObject134.bin"/><Relationship Id="rId5" Type="http://schemas.openxmlformats.org/officeDocument/2006/relationships/image" Target="../media/image157.png"/><Relationship Id="rId4" Type="http://schemas.openxmlformats.org/officeDocument/2006/relationships/image" Target="../media/image156.emf"/><Relationship Id="rId3" Type="http://schemas.openxmlformats.org/officeDocument/2006/relationships/oleObject" Target="../embeddings/oleObject133.bin"/><Relationship Id="rId2" Type="http://schemas.openxmlformats.org/officeDocument/2006/relationships/image" Target="../media/image155.emf"/><Relationship Id="rId11" Type="http://schemas.openxmlformats.org/officeDocument/2006/relationships/vmlDrawing" Target="../drawings/vmlDrawing47.vml"/><Relationship Id="rId10" Type="http://schemas.openxmlformats.org/officeDocument/2006/relationships/slideLayout" Target="../slideLayouts/slideLayout4.xml"/><Relationship Id="rId1" Type="http://schemas.openxmlformats.org/officeDocument/2006/relationships/oleObject" Target="../embeddings/oleObject132.bin"/></Relationships>
</file>

<file path=ppt/slides/_rels/slide63.xml.rels><?xml version="1.0" encoding="UTF-8" standalone="yes"?>
<Relationships xmlns="http://schemas.openxmlformats.org/package/2006/relationships"><Relationship Id="rId6" Type="http://schemas.openxmlformats.org/officeDocument/2006/relationships/vmlDrawing" Target="../drawings/vmlDrawing48.vml"/><Relationship Id="rId5" Type="http://schemas.openxmlformats.org/officeDocument/2006/relationships/slideLayout" Target="../slideLayouts/slideLayout4.xml"/><Relationship Id="rId4" Type="http://schemas.openxmlformats.org/officeDocument/2006/relationships/image" Target="../media/image141.emf"/><Relationship Id="rId3" Type="http://schemas.openxmlformats.org/officeDocument/2006/relationships/oleObject" Target="../embeddings/oleObject137.bin"/><Relationship Id="rId2" Type="http://schemas.openxmlformats.org/officeDocument/2006/relationships/image" Target="../media/image140.emf"/><Relationship Id="rId1" Type="http://schemas.openxmlformats.org/officeDocument/2006/relationships/oleObject" Target="../embeddings/oleObject136.bin"/></Relationships>
</file>

<file path=ppt/slides/_rels/slide64.xml.rels><?xml version="1.0" encoding="UTF-8" standalone="yes"?>
<Relationships xmlns="http://schemas.openxmlformats.org/package/2006/relationships"><Relationship Id="rId7" Type="http://schemas.openxmlformats.org/officeDocument/2006/relationships/vmlDrawing" Target="../drawings/vmlDrawing49.vml"/><Relationship Id="rId6" Type="http://schemas.openxmlformats.org/officeDocument/2006/relationships/slideLayout" Target="../slideLayouts/slideLayout4.xml"/><Relationship Id="rId5" Type="http://schemas.openxmlformats.org/officeDocument/2006/relationships/image" Target="../media/image144.emf"/><Relationship Id="rId4" Type="http://schemas.openxmlformats.org/officeDocument/2006/relationships/oleObject" Target="../embeddings/oleObject139.bin"/><Relationship Id="rId3" Type="http://schemas.openxmlformats.org/officeDocument/2006/relationships/image" Target="../media/image3.jpeg"/><Relationship Id="rId2" Type="http://schemas.openxmlformats.org/officeDocument/2006/relationships/image" Target="../media/image142.emf"/><Relationship Id="rId1" Type="http://schemas.openxmlformats.org/officeDocument/2006/relationships/oleObject" Target="../embeddings/oleObject138.bin"/></Relationships>
</file>

<file path=ppt/slides/_rels/slide65.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63.emf"/><Relationship Id="rId7" Type="http://schemas.openxmlformats.org/officeDocument/2006/relationships/oleObject" Target="../embeddings/oleObject143.bin"/><Relationship Id="rId6" Type="http://schemas.openxmlformats.org/officeDocument/2006/relationships/image" Target="../media/image162.emf"/><Relationship Id="rId5" Type="http://schemas.openxmlformats.org/officeDocument/2006/relationships/oleObject" Target="../embeddings/oleObject142.bin"/><Relationship Id="rId4" Type="http://schemas.openxmlformats.org/officeDocument/2006/relationships/image" Target="../media/image161.emf"/><Relationship Id="rId3" Type="http://schemas.openxmlformats.org/officeDocument/2006/relationships/oleObject" Target="../embeddings/oleObject141.bin"/><Relationship Id="rId2" Type="http://schemas.openxmlformats.org/officeDocument/2006/relationships/image" Target="../media/image160.emf"/><Relationship Id="rId10" Type="http://schemas.openxmlformats.org/officeDocument/2006/relationships/vmlDrawing" Target="../drawings/vmlDrawing50.vml"/><Relationship Id="rId1" Type="http://schemas.openxmlformats.org/officeDocument/2006/relationships/oleObject" Target="../embeddings/oleObject140.bin"/></Relationships>
</file>

<file path=ppt/slides/_rels/slide66.xml.rels><?xml version="1.0" encoding="UTF-8" standalone="yes"?>
<Relationships xmlns="http://schemas.openxmlformats.org/package/2006/relationships"><Relationship Id="rId9" Type="http://schemas.openxmlformats.org/officeDocument/2006/relationships/image" Target="../media/image171.png"/><Relationship Id="rId8" Type="http://schemas.openxmlformats.org/officeDocument/2006/relationships/image" Target="../media/image170.png"/><Relationship Id="rId7" Type="http://schemas.openxmlformats.org/officeDocument/2006/relationships/image" Target="../media/image169.png"/><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 Id="rId3" Type="http://schemas.openxmlformats.org/officeDocument/2006/relationships/image" Target="../media/image165.emf"/><Relationship Id="rId2" Type="http://schemas.openxmlformats.org/officeDocument/2006/relationships/oleObject" Target="../embeddings/oleObject144.bin"/><Relationship Id="rId11" Type="http://schemas.openxmlformats.org/officeDocument/2006/relationships/vmlDrawing" Target="../drawings/vmlDrawing51.vml"/><Relationship Id="rId10" Type="http://schemas.openxmlformats.org/officeDocument/2006/relationships/slideLayout" Target="../slideLayouts/slideLayout4.xml"/><Relationship Id="rId1" Type="http://schemas.openxmlformats.org/officeDocument/2006/relationships/image" Target="../media/image164.png"/></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52.vml"/><Relationship Id="rId7" Type="http://schemas.openxmlformats.org/officeDocument/2006/relationships/slideLayout" Target="../slideLayouts/slideLayout4.xml"/><Relationship Id="rId6" Type="http://schemas.openxmlformats.org/officeDocument/2006/relationships/image" Target="../media/image174.png"/><Relationship Id="rId5" Type="http://schemas.openxmlformats.org/officeDocument/2006/relationships/image" Target="../media/image22.png"/><Relationship Id="rId4" Type="http://schemas.openxmlformats.org/officeDocument/2006/relationships/image" Target="../media/image173.emf"/><Relationship Id="rId3" Type="http://schemas.openxmlformats.org/officeDocument/2006/relationships/oleObject" Target="../embeddings/oleObject146.bin"/><Relationship Id="rId2" Type="http://schemas.openxmlformats.org/officeDocument/2006/relationships/image" Target="../media/image172.emf"/><Relationship Id="rId1" Type="http://schemas.openxmlformats.org/officeDocument/2006/relationships/oleObject" Target="../embeddings/oleObject145.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151.bin"/><Relationship Id="rId8" Type="http://schemas.openxmlformats.org/officeDocument/2006/relationships/image" Target="../media/image178.emf"/><Relationship Id="rId7" Type="http://schemas.openxmlformats.org/officeDocument/2006/relationships/oleObject" Target="../embeddings/oleObject150.bin"/><Relationship Id="rId6" Type="http://schemas.openxmlformats.org/officeDocument/2006/relationships/image" Target="../media/image177.emf"/><Relationship Id="rId5" Type="http://schemas.openxmlformats.org/officeDocument/2006/relationships/oleObject" Target="../embeddings/oleObject149.bin"/><Relationship Id="rId4" Type="http://schemas.openxmlformats.org/officeDocument/2006/relationships/image" Target="../media/image176.emf"/><Relationship Id="rId3" Type="http://schemas.openxmlformats.org/officeDocument/2006/relationships/oleObject" Target="../embeddings/oleObject148.bin"/><Relationship Id="rId2" Type="http://schemas.openxmlformats.org/officeDocument/2006/relationships/image" Target="../media/image175.emf"/><Relationship Id="rId13" Type="http://schemas.openxmlformats.org/officeDocument/2006/relationships/vmlDrawing" Target="../drawings/vmlDrawing53.vml"/><Relationship Id="rId12" Type="http://schemas.openxmlformats.org/officeDocument/2006/relationships/slideLayout" Target="../slideLayouts/slideLayout4.xml"/><Relationship Id="rId11" Type="http://schemas.openxmlformats.org/officeDocument/2006/relationships/image" Target="../media/image180.png"/><Relationship Id="rId10" Type="http://schemas.openxmlformats.org/officeDocument/2006/relationships/image" Target="../media/image179.emf"/><Relationship Id="rId1" Type="http://schemas.openxmlformats.org/officeDocument/2006/relationships/oleObject" Target="../embeddings/oleObject147.bin"/></Relationships>
</file>

<file path=ppt/slides/_rels/slide69.xml.rels><?xml version="1.0" encoding="UTF-8" standalone="yes"?>
<Relationships xmlns="http://schemas.openxmlformats.org/package/2006/relationships"><Relationship Id="rId8" Type="http://schemas.openxmlformats.org/officeDocument/2006/relationships/vmlDrawing" Target="../drawings/vmlDrawing54.vml"/><Relationship Id="rId7" Type="http://schemas.openxmlformats.org/officeDocument/2006/relationships/slideLayout" Target="../slideLayouts/slideLayout4.xml"/><Relationship Id="rId6" Type="http://schemas.openxmlformats.org/officeDocument/2006/relationships/image" Target="../media/image183.emf"/><Relationship Id="rId5" Type="http://schemas.openxmlformats.org/officeDocument/2006/relationships/oleObject" Target="../embeddings/oleObject154.bin"/><Relationship Id="rId4" Type="http://schemas.openxmlformats.org/officeDocument/2006/relationships/image" Target="../media/image182.emf"/><Relationship Id="rId3" Type="http://schemas.openxmlformats.org/officeDocument/2006/relationships/oleObject" Target="../embeddings/oleObject153.bin"/><Relationship Id="rId2" Type="http://schemas.openxmlformats.org/officeDocument/2006/relationships/image" Target="../media/image181.emf"/><Relationship Id="rId1" Type="http://schemas.openxmlformats.org/officeDocument/2006/relationships/oleObject" Target="../embeddings/oleObject15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159.bin"/><Relationship Id="rId8" Type="http://schemas.openxmlformats.org/officeDocument/2006/relationships/image" Target="../media/image187.emf"/><Relationship Id="rId7" Type="http://schemas.openxmlformats.org/officeDocument/2006/relationships/oleObject" Target="../embeddings/oleObject158.bin"/><Relationship Id="rId6" Type="http://schemas.openxmlformats.org/officeDocument/2006/relationships/image" Target="../media/image186.emf"/><Relationship Id="rId5" Type="http://schemas.openxmlformats.org/officeDocument/2006/relationships/oleObject" Target="../embeddings/oleObject157.bin"/><Relationship Id="rId4" Type="http://schemas.openxmlformats.org/officeDocument/2006/relationships/image" Target="../media/image185.emf"/><Relationship Id="rId3" Type="http://schemas.openxmlformats.org/officeDocument/2006/relationships/oleObject" Target="../embeddings/oleObject156.bin"/><Relationship Id="rId2" Type="http://schemas.openxmlformats.org/officeDocument/2006/relationships/image" Target="../media/image184.emf"/><Relationship Id="rId14" Type="http://schemas.openxmlformats.org/officeDocument/2006/relationships/vmlDrawing" Target="../drawings/vmlDrawing55.vml"/><Relationship Id="rId13" Type="http://schemas.openxmlformats.org/officeDocument/2006/relationships/slideLayout" Target="../slideLayouts/slideLayout4.xml"/><Relationship Id="rId12" Type="http://schemas.openxmlformats.org/officeDocument/2006/relationships/image" Target="../media/image189.emf"/><Relationship Id="rId11" Type="http://schemas.openxmlformats.org/officeDocument/2006/relationships/oleObject" Target="../embeddings/oleObject160.bin"/><Relationship Id="rId10" Type="http://schemas.openxmlformats.org/officeDocument/2006/relationships/image" Target="../media/image188.emf"/><Relationship Id="rId1" Type="http://schemas.openxmlformats.org/officeDocument/2006/relationships/oleObject" Target="../embeddings/oleObject155.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0.jpe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3.jpeg"/><Relationship Id="rId2" Type="http://schemas.openxmlformats.org/officeDocument/2006/relationships/image" Target="../media/image6.e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2"/>
          <p:cNvSpPr txBox="1">
            <a:spLocks noChangeArrowheads="1"/>
          </p:cNvSpPr>
          <p:nvPr/>
        </p:nvSpPr>
        <p:spPr bwMode="auto">
          <a:xfrm>
            <a:off x="137054" y="637159"/>
            <a:ext cx="86772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a:spcBef>
                <a:spcPct val="50000"/>
              </a:spcBef>
            </a:pPr>
            <a:r>
              <a:rPr kumimoji="1" lang="zh-CN" altLang="en-US" sz="4400" dirty="0">
                <a:solidFill>
                  <a:schemeClr val="tx1"/>
                </a:solidFill>
                <a:latin typeface="楷体" panose="02010609060101010101" pitchFamily="49" charset="-122"/>
                <a:ea typeface="楷体" panose="02010609060101010101" pitchFamily="49" charset="-122"/>
                <a:cs typeface="Calibri" panose="020F0502020204030204" pitchFamily="34" charset="0"/>
              </a:rPr>
              <a:t>第</a:t>
            </a:r>
            <a:r>
              <a:rPr kumimoji="1" lang="en-US" altLang="zh-CN" sz="4400" dirty="0">
                <a:solidFill>
                  <a:schemeClr val="tx1"/>
                </a:solidFill>
                <a:latin typeface="楷体" panose="02010609060101010101" pitchFamily="49" charset="-122"/>
                <a:ea typeface="楷体" panose="02010609060101010101" pitchFamily="49" charset="-122"/>
                <a:cs typeface="Calibri" panose="020F0502020204030204" pitchFamily="34" charset="0"/>
              </a:rPr>
              <a:t>7</a:t>
            </a:r>
            <a:r>
              <a:rPr kumimoji="1" lang="zh-CN" altLang="en-US" sz="4400" dirty="0">
                <a:solidFill>
                  <a:schemeClr val="tx1"/>
                </a:solidFill>
                <a:latin typeface="楷体" panose="02010609060101010101" pitchFamily="49" charset="-122"/>
                <a:ea typeface="楷体" panose="02010609060101010101" pitchFamily="49" charset="-122"/>
                <a:cs typeface="Calibri" panose="020F0502020204030204" pitchFamily="34" charset="0"/>
              </a:rPr>
              <a:t>章 一阶</a:t>
            </a:r>
            <a:r>
              <a:rPr kumimoji="1" lang="en-US" altLang="zh-CN" sz="4400" dirty="0">
                <a:solidFill>
                  <a:schemeClr val="tx1"/>
                </a:solidFill>
                <a:latin typeface="楷体" panose="02010609060101010101" pitchFamily="49" charset="-122"/>
                <a:ea typeface="楷体" panose="02010609060101010101" pitchFamily="49" charset="-122"/>
                <a:cs typeface="Calibri" panose="020F0502020204030204" pitchFamily="34" charset="0"/>
              </a:rPr>
              <a:t>RL</a:t>
            </a:r>
            <a:r>
              <a:rPr kumimoji="1" lang="zh-CN" altLang="en-US" sz="4400" dirty="0">
                <a:solidFill>
                  <a:schemeClr val="tx1"/>
                </a:solidFill>
                <a:latin typeface="楷体" panose="02010609060101010101" pitchFamily="49" charset="-122"/>
                <a:ea typeface="楷体" panose="02010609060101010101" pitchFamily="49" charset="-122"/>
                <a:cs typeface="Calibri" panose="020F0502020204030204" pitchFamily="34" charset="0"/>
              </a:rPr>
              <a:t>和</a:t>
            </a:r>
            <a:r>
              <a:rPr kumimoji="1" lang="en-US" altLang="zh-CN" sz="4400" dirty="0">
                <a:solidFill>
                  <a:schemeClr val="tx1"/>
                </a:solidFill>
                <a:latin typeface="楷体" panose="02010609060101010101" pitchFamily="49" charset="-122"/>
                <a:ea typeface="楷体" panose="02010609060101010101" pitchFamily="49" charset="-122"/>
                <a:cs typeface="Calibri" panose="020F0502020204030204" pitchFamily="34" charset="0"/>
              </a:rPr>
              <a:t>RC</a:t>
            </a:r>
            <a:r>
              <a:rPr kumimoji="1" lang="zh-CN" altLang="en-US" sz="4400" dirty="0">
                <a:solidFill>
                  <a:schemeClr val="tx1"/>
                </a:solidFill>
                <a:latin typeface="楷体" panose="02010609060101010101" pitchFamily="49" charset="-122"/>
                <a:ea typeface="楷体" panose="02010609060101010101" pitchFamily="49" charset="-122"/>
                <a:cs typeface="Calibri" panose="020F0502020204030204" pitchFamily="34" charset="0"/>
              </a:rPr>
              <a:t>电路的响应</a:t>
            </a:r>
            <a:endParaRPr kumimoji="1" lang="zh-CN" altLang="en-US" sz="4400" dirty="0">
              <a:solidFill>
                <a:schemeClr val="tx1"/>
              </a:solidFill>
              <a:latin typeface="楷体" panose="02010609060101010101" pitchFamily="49" charset="-122"/>
              <a:ea typeface="楷体" panose="02010609060101010101" pitchFamily="49" charset="-122"/>
              <a:cs typeface="Calibri" panose="020F0502020204030204" pitchFamily="34" charset="0"/>
            </a:endParaRPr>
          </a:p>
        </p:txBody>
      </p:sp>
      <p:sp>
        <p:nvSpPr>
          <p:cNvPr id="42" name="Text Box 3"/>
          <p:cNvSpPr txBox="1">
            <a:spLocks noChangeArrowheads="1"/>
          </p:cNvSpPr>
          <p:nvPr/>
        </p:nvSpPr>
        <p:spPr bwMode="auto">
          <a:xfrm>
            <a:off x="1579258" y="3219722"/>
            <a:ext cx="43982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Tx/>
              <a:buNone/>
            </a:pPr>
            <a:r>
              <a:rPr kumimoji="1" lang="en-US" altLang="zh-CN" b="1" dirty="0">
                <a:solidFill>
                  <a:srgbClr val="FFFF00"/>
                </a:solidFill>
                <a:latin typeface="楷体_GB2312" pitchFamily="49" charset="-122"/>
                <a:ea typeface="楷体_GB2312" pitchFamily="49" charset="-122"/>
              </a:rPr>
              <a:t>7.2 RL</a:t>
            </a:r>
            <a:r>
              <a:rPr kumimoji="1" lang="zh-CN" altLang="en-US" b="1" dirty="0">
                <a:solidFill>
                  <a:srgbClr val="FFFF00"/>
                </a:solidFill>
                <a:latin typeface="楷体_GB2312" pitchFamily="49" charset="-122"/>
                <a:ea typeface="楷体_GB2312" pitchFamily="49" charset="-122"/>
              </a:rPr>
              <a:t>电路的固有响应</a:t>
            </a:r>
            <a:endParaRPr kumimoji="1" lang="zh-CN" altLang="en-US" sz="2800" b="1" dirty="0">
              <a:solidFill>
                <a:srgbClr val="FFFF00"/>
              </a:solidFill>
              <a:latin typeface="楷体_GB2312" pitchFamily="49" charset="-122"/>
              <a:ea typeface="楷体_GB2312" pitchFamily="49" charset="-122"/>
            </a:endParaRPr>
          </a:p>
        </p:txBody>
      </p:sp>
      <p:sp>
        <p:nvSpPr>
          <p:cNvPr id="43" name="Text Box 3"/>
          <p:cNvSpPr txBox="1">
            <a:spLocks noChangeArrowheads="1"/>
          </p:cNvSpPr>
          <p:nvPr/>
        </p:nvSpPr>
        <p:spPr bwMode="auto">
          <a:xfrm>
            <a:off x="1579258" y="3890443"/>
            <a:ext cx="54396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Tx/>
              <a:buNone/>
            </a:pPr>
            <a:r>
              <a:rPr kumimoji="1" lang="en-US" altLang="zh-CN" b="1" dirty="0">
                <a:solidFill>
                  <a:srgbClr val="FFFF00"/>
                </a:solidFill>
                <a:latin typeface="楷体_GB2312" pitchFamily="49" charset="-122"/>
                <a:ea typeface="楷体_GB2312" pitchFamily="49" charset="-122"/>
              </a:rPr>
              <a:t>7.3 RL</a:t>
            </a:r>
            <a:r>
              <a:rPr kumimoji="1" lang="zh-CN" altLang="en-US" b="1" dirty="0">
                <a:solidFill>
                  <a:srgbClr val="FFFF00"/>
                </a:solidFill>
                <a:latin typeface="楷体_GB2312" pitchFamily="49" charset="-122"/>
                <a:ea typeface="楷体_GB2312" pitchFamily="49" charset="-122"/>
              </a:rPr>
              <a:t>和</a:t>
            </a:r>
            <a:r>
              <a:rPr kumimoji="1" lang="en-US" altLang="zh-CN" b="1" dirty="0">
                <a:solidFill>
                  <a:srgbClr val="FFFF00"/>
                </a:solidFill>
                <a:latin typeface="楷体_GB2312" pitchFamily="49" charset="-122"/>
                <a:ea typeface="楷体_GB2312" pitchFamily="49" charset="-122"/>
              </a:rPr>
              <a:t>RC</a:t>
            </a:r>
            <a:r>
              <a:rPr kumimoji="1" lang="zh-CN" altLang="en-US" b="1" dirty="0">
                <a:solidFill>
                  <a:srgbClr val="FFFF00"/>
                </a:solidFill>
                <a:latin typeface="楷体_GB2312" pitchFamily="49" charset="-122"/>
                <a:ea typeface="楷体_GB2312" pitchFamily="49" charset="-122"/>
              </a:rPr>
              <a:t>电路的阶跃响应</a:t>
            </a:r>
            <a:endParaRPr kumimoji="1" lang="zh-CN" altLang="en-US" b="1" dirty="0">
              <a:solidFill>
                <a:srgbClr val="FFFF00"/>
              </a:solidFill>
              <a:latin typeface="楷体_GB2312" pitchFamily="49" charset="-122"/>
              <a:ea typeface="楷体_GB2312" pitchFamily="49" charset="-122"/>
            </a:endParaRPr>
          </a:p>
        </p:txBody>
      </p:sp>
      <p:sp>
        <p:nvSpPr>
          <p:cNvPr id="44" name="Text Box 3"/>
          <p:cNvSpPr txBox="1">
            <a:spLocks noChangeArrowheads="1"/>
          </p:cNvSpPr>
          <p:nvPr/>
        </p:nvSpPr>
        <p:spPr bwMode="auto">
          <a:xfrm>
            <a:off x="1554651" y="2549001"/>
            <a:ext cx="52525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Tx/>
              <a:buNone/>
            </a:pPr>
            <a:r>
              <a:rPr kumimoji="1" lang="en-US" altLang="zh-CN" b="1" dirty="0">
                <a:solidFill>
                  <a:srgbClr val="FFFF00"/>
                </a:solidFill>
                <a:latin typeface="楷体_GB2312" pitchFamily="49" charset="-122"/>
                <a:ea typeface="楷体_GB2312" pitchFamily="49" charset="-122"/>
              </a:rPr>
              <a:t>7.1 RC</a:t>
            </a:r>
            <a:r>
              <a:rPr kumimoji="1" lang="zh-CN" altLang="en-US" b="1" dirty="0">
                <a:solidFill>
                  <a:srgbClr val="FFFF00"/>
                </a:solidFill>
                <a:latin typeface="楷体_GB2312" pitchFamily="49" charset="-122"/>
                <a:ea typeface="楷体_GB2312" pitchFamily="49" charset="-122"/>
              </a:rPr>
              <a:t>电路的固有响应</a:t>
            </a:r>
            <a:endParaRPr kumimoji="1" lang="zh-CN" altLang="en-US" sz="2800" b="1" dirty="0">
              <a:solidFill>
                <a:srgbClr val="FFFF00"/>
              </a:solidFill>
              <a:latin typeface="楷体_GB2312" pitchFamily="49" charset="-122"/>
              <a:ea typeface="楷体_GB2312" pitchFamily="49" charset="-122"/>
            </a:endParaRPr>
          </a:p>
        </p:txBody>
      </p:sp>
      <p:sp>
        <p:nvSpPr>
          <p:cNvPr id="45" name="Text Box 3"/>
          <p:cNvSpPr txBox="1">
            <a:spLocks noChangeArrowheads="1"/>
          </p:cNvSpPr>
          <p:nvPr/>
        </p:nvSpPr>
        <p:spPr bwMode="auto">
          <a:xfrm>
            <a:off x="1554651" y="1878280"/>
            <a:ext cx="66611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Tx/>
              <a:buNone/>
            </a:pPr>
            <a:r>
              <a:rPr kumimoji="1" lang="en-US" altLang="zh-CN" b="1" dirty="0">
                <a:solidFill>
                  <a:srgbClr val="FFFF00"/>
                </a:solidFill>
                <a:latin typeface="楷体_GB2312" pitchFamily="49" charset="-122"/>
                <a:ea typeface="楷体_GB2312" pitchFamily="49" charset="-122"/>
              </a:rPr>
              <a:t>7.0 </a:t>
            </a:r>
            <a:r>
              <a:rPr kumimoji="1" lang="zh-CN" altLang="en-US" b="1" dirty="0">
                <a:solidFill>
                  <a:srgbClr val="FFFF00"/>
                </a:solidFill>
                <a:latin typeface="楷体_GB2312" pitchFamily="49" charset="-122"/>
                <a:ea typeface="楷体_GB2312" pitchFamily="49" charset="-122"/>
              </a:rPr>
              <a:t>动态电路的方程及其初始条件</a:t>
            </a:r>
            <a:endParaRPr kumimoji="1" lang="zh-CN" altLang="en-US" sz="2800" b="1" dirty="0">
              <a:solidFill>
                <a:srgbClr val="FFFF00"/>
              </a:solidFill>
              <a:latin typeface="楷体_GB2312" pitchFamily="49" charset="-122"/>
              <a:ea typeface="楷体_GB2312" pitchFamily="49" charset="-122"/>
            </a:endParaRPr>
          </a:p>
        </p:txBody>
      </p:sp>
      <p:sp>
        <p:nvSpPr>
          <p:cNvPr id="46" name="Text Box 3"/>
          <p:cNvSpPr txBox="1">
            <a:spLocks noChangeArrowheads="1"/>
          </p:cNvSpPr>
          <p:nvPr/>
        </p:nvSpPr>
        <p:spPr bwMode="auto">
          <a:xfrm>
            <a:off x="1593812" y="4561164"/>
            <a:ext cx="72913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Tx/>
              <a:buNone/>
            </a:pPr>
            <a:r>
              <a:rPr kumimoji="1" lang="en-US" altLang="zh-CN" b="1" dirty="0">
                <a:solidFill>
                  <a:srgbClr val="FFFF00"/>
                </a:solidFill>
                <a:latin typeface="楷体_GB2312" pitchFamily="49" charset="-122"/>
                <a:ea typeface="楷体_GB2312" pitchFamily="49" charset="-122"/>
              </a:rPr>
              <a:t>7.4 </a:t>
            </a:r>
            <a:r>
              <a:rPr kumimoji="1" lang="zh-CN" altLang="en-US" b="1" dirty="0">
                <a:solidFill>
                  <a:srgbClr val="FFFF00"/>
                </a:solidFill>
                <a:latin typeface="楷体_GB2312" pitchFamily="49" charset="-122"/>
                <a:ea typeface="楷体_GB2312" pitchFamily="49" charset="-122"/>
              </a:rPr>
              <a:t>阶跃响应和固有响应的一般解法</a:t>
            </a:r>
            <a:endParaRPr kumimoji="1" lang="zh-CN" altLang="en-US" b="1" dirty="0">
              <a:solidFill>
                <a:srgbClr val="FFFF00"/>
              </a:solidFill>
              <a:latin typeface="楷体_GB2312" pitchFamily="49" charset="-122"/>
              <a:ea typeface="楷体_GB2312" pitchFamily="49" charset="-122"/>
            </a:endParaRPr>
          </a:p>
        </p:txBody>
      </p:sp>
      <p:sp>
        <p:nvSpPr>
          <p:cNvPr id="47" name="Text Box 3"/>
          <p:cNvSpPr txBox="1">
            <a:spLocks noChangeArrowheads="1"/>
          </p:cNvSpPr>
          <p:nvPr/>
        </p:nvSpPr>
        <p:spPr bwMode="auto">
          <a:xfrm>
            <a:off x="1593811" y="5231885"/>
            <a:ext cx="39788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Tx/>
              <a:buNone/>
            </a:pPr>
            <a:r>
              <a:rPr kumimoji="1" lang="en-US" altLang="zh-CN" b="1" dirty="0">
                <a:solidFill>
                  <a:srgbClr val="FFFF00"/>
                </a:solidFill>
                <a:latin typeface="楷体_GB2312" pitchFamily="49" charset="-122"/>
                <a:ea typeface="楷体_GB2312" pitchFamily="49" charset="-122"/>
              </a:rPr>
              <a:t>7.5</a:t>
            </a:r>
            <a:r>
              <a:rPr kumimoji="1" lang="zh-CN" altLang="en-US" b="1" dirty="0">
                <a:solidFill>
                  <a:srgbClr val="FFFF00"/>
                </a:solidFill>
                <a:latin typeface="楷体_GB2312" pitchFamily="49" charset="-122"/>
                <a:ea typeface="楷体_GB2312" pitchFamily="49" charset="-122"/>
              </a:rPr>
              <a:t>*</a:t>
            </a:r>
            <a:r>
              <a:rPr kumimoji="1" lang="en-US" altLang="zh-CN" b="1" dirty="0">
                <a:solidFill>
                  <a:srgbClr val="FFFF00"/>
                </a:solidFill>
                <a:latin typeface="楷体_GB2312" pitchFamily="49" charset="-122"/>
                <a:ea typeface="楷体_GB2312" pitchFamily="49" charset="-122"/>
              </a:rPr>
              <a:t> </a:t>
            </a:r>
            <a:r>
              <a:rPr kumimoji="1" lang="zh-CN" altLang="en-US" b="1" dirty="0">
                <a:solidFill>
                  <a:srgbClr val="FFFF00"/>
                </a:solidFill>
                <a:latin typeface="楷体_GB2312" pitchFamily="49" charset="-122"/>
                <a:ea typeface="楷体_GB2312" pitchFamily="49" charset="-122"/>
              </a:rPr>
              <a:t>按序换路</a:t>
            </a:r>
            <a:endParaRPr kumimoji="1" lang="zh-CN" altLang="en-US" b="1" dirty="0">
              <a:solidFill>
                <a:srgbClr val="FFFF00"/>
              </a:solidFill>
              <a:latin typeface="楷体_GB2312" pitchFamily="49" charset="-122"/>
              <a:ea typeface="楷体_GB2312" pitchFamily="49" charset="-122"/>
            </a:endParaRPr>
          </a:p>
        </p:txBody>
      </p:sp>
      <p:sp>
        <p:nvSpPr>
          <p:cNvPr id="48" name="Text Box 3"/>
          <p:cNvSpPr txBox="1">
            <a:spLocks noChangeArrowheads="1"/>
          </p:cNvSpPr>
          <p:nvPr/>
        </p:nvSpPr>
        <p:spPr bwMode="auto">
          <a:xfrm>
            <a:off x="1593811" y="5902606"/>
            <a:ext cx="37890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Tx/>
              <a:buNone/>
            </a:pPr>
            <a:r>
              <a:rPr kumimoji="1" lang="en-US" altLang="zh-CN" b="1" dirty="0">
                <a:solidFill>
                  <a:srgbClr val="FFFF00"/>
                </a:solidFill>
                <a:latin typeface="楷体_GB2312" pitchFamily="49" charset="-122"/>
                <a:ea typeface="楷体_GB2312" pitchFamily="49" charset="-122"/>
              </a:rPr>
              <a:t>7.6</a:t>
            </a:r>
            <a:r>
              <a:rPr kumimoji="1" lang="zh-CN" altLang="en-US" b="1" dirty="0">
                <a:solidFill>
                  <a:srgbClr val="FFFF00"/>
                </a:solidFill>
                <a:latin typeface="楷体_GB2312" pitchFamily="49" charset="-122"/>
                <a:ea typeface="楷体_GB2312" pitchFamily="49" charset="-122"/>
              </a:rPr>
              <a:t>*</a:t>
            </a:r>
            <a:r>
              <a:rPr kumimoji="1" lang="en-US" altLang="zh-CN" b="1" dirty="0">
                <a:solidFill>
                  <a:srgbClr val="FFFF00"/>
                </a:solidFill>
                <a:latin typeface="楷体_GB2312" pitchFamily="49" charset="-122"/>
                <a:ea typeface="楷体_GB2312" pitchFamily="49" charset="-122"/>
              </a:rPr>
              <a:t> </a:t>
            </a:r>
            <a:r>
              <a:rPr kumimoji="1" lang="zh-CN" altLang="en-US" b="1" dirty="0">
                <a:solidFill>
                  <a:srgbClr val="FFFF00"/>
                </a:solidFill>
                <a:latin typeface="楷体_GB2312" pitchFamily="49" charset="-122"/>
                <a:ea typeface="楷体_GB2312" pitchFamily="49" charset="-122"/>
              </a:rPr>
              <a:t>无限响应</a:t>
            </a:r>
            <a:endParaRPr kumimoji="1" lang="zh-CN" altLang="en-US" b="1" dirty="0">
              <a:solidFill>
                <a:srgbClr val="FFFF00"/>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149"/>
          <p:cNvSpPr>
            <a:spLocks noChangeArrowheads="1"/>
          </p:cNvSpPr>
          <p:nvPr/>
        </p:nvSpPr>
        <p:spPr bwMode="auto">
          <a:xfrm>
            <a:off x="5544185" y="2384994"/>
            <a:ext cx="576263" cy="576262"/>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4" name="Group 150"/>
          <p:cNvGrpSpPr/>
          <p:nvPr/>
        </p:nvGrpSpPr>
        <p:grpSpPr bwMode="auto">
          <a:xfrm>
            <a:off x="7958773" y="2680269"/>
            <a:ext cx="441325" cy="109537"/>
            <a:chOff x="2112" y="3648"/>
            <a:chExt cx="192" cy="48"/>
          </a:xfrm>
        </p:grpSpPr>
        <p:sp>
          <p:nvSpPr>
            <p:cNvPr id="30" name="Line 151"/>
            <p:cNvSpPr>
              <a:spLocks noChangeShapeType="1"/>
            </p:cNvSpPr>
            <p:nvPr/>
          </p:nvSpPr>
          <p:spPr bwMode="auto">
            <a:xfrm>
              <a:off x="2112" y="3648"/>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152"/>
            <p:cNvSpPr>
              <a:spLocks noChangeShapeType="1"/>
            </p:cNvSpPr>
            <p:nvPr/>
          </p:nvSpPr>
          <p:spPr bwMode="auto">
            <a:xfrm>
              <a:off x="2112" y="369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 name="Text Box 153"/>
          <p:cNvSpPr txBox="1">
            <a:spLocks noChangeArrowheads="1"/>
          </p:cNvSpPr>
          <p:nvPr/>
        </p:nvSpPr>
        <p:spPr bwMode="auto">
          <a:xfrm>
            <a:off x="6199823" y="2311969"/>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k</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6" name="Group 154"/>
          <p:cNvGrpSpPr/>
          <p:nvPr/>
        </p:nvGrpSpPr>
        <p:grpSpPr bwMode="auto">
          <a:xfrm>
            <a:off x="7415848" y="1951607"/>
            <a:ext cx="582613" cy="1392237"/>
            <a:chOff x="1576" y="1278"/>
            <a:chExt cx="253" cy="612"/>
          </a:xfrm>
        </p:grpSpPr>
        <p:grpSp>
          <p:nvGrpSpPr>
            <p:cNvPr id="26" name="Group 155"/>
            <p:cNvGrpSpPr/>
            <p:nvPr/>
          </p:nvGrpSpPr>
          <p:grpSpPr bwMode="auto">
            <a:xfrm>
              <a:off x="1658" y="1278"/>
              <a:ext cx="171" cy="612"/>
              <a:chOff x="1658" y="1278"/>
              <a:chExt cx="171" cy="612"/>
            </a:xfrm>
          </p:grpSpPr>
          <p:sp>
            <p:nvSpPr>
              <p:cNvPr id="28" name="Text Box 156"/>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 name="Text Box 157"/>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27" name="Text Box 158"/>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7" name="Text Box 159"/>
          <p:cNvSpPr txBox="1">
            <a:spLocks noChangeArrowheads="1"/>
          </p:cNvSpPr>
          <p:nvPr/>
        </p:nvSpPr>
        <p:spPr bwMode="auto">
          <a:xfrm>
            <a:off x="5039360" y="2456432"/>
            <a:ext cx="534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 name="Line 160"/>
          <p:cNvSpPr>
            <a:spLocks noChangeShapeType="1"/>
          </p:cNvSpPr>
          <p:nvPr/>
        </p:nvSpPr>
        <p:spPr bwMode="auto">
          <a:xfrm>
            <a:off x="5836285" y="2024632"/>
            <a:ext cx="660400"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61"/>
          <p:cNvSpPr>
            <a:spLocks noChangeShapeType="1"/>
          </p:cNvSpPr>
          <p:nvPr/>
        </p:nvSpPr>
        <p:spPr bwMode="auto">
          <a:xfrm>
            <a:off x="5836285" y="3332732"/>
            <a:ext cx="231140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62"/>
          <p:cNvSpPr>
            <a:spLocks noChangeShapeType="1"/>
          </p:cNvSpPr>
          <p:nvPr/>
        </p:nvSpPr>
        <p:spPr bwMode="auto">
          <a:xfrm flipH="1">
            <a:off x="6826885" y="2024632"/>
            <a:ext cx="1320800"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63"/>
          <p:cNvSpPr>
            <a:spLocks noChangeShapeType="1"/>
          </p:cNvSpPr>
          <p:nvPr/>
        </p:nvSpPr>
        <p:spPr bwMode="auto">
          <a:xfrm flipH="1">
            <a:off x="5831523" y="2024632"/>
            <a:ext cx="4763" cy="129540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64"/>
          <p:cNvSpPr>
            <a:spLocks noChangeShapeType="1"/>
          </p:cNvSpPr>
          <p:nvPr/>
        </p:nvSpPr>
        <p:spPr bwMode="auto">
          <a:xfrm>
            <a:off x="8147685" y="2024632"/>
            <a:ext cx="0" cy="65405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65"/>
          <p:cNvSpPr>
            <a:spLocks noChangeShapeType="1"/>
          </p:cNvSpPr>
          <p:nvPr/>
        </p:nvSpPr>
        <p:spPr bwMode="auto">
          <a:xfrm flipV="1">
            <a:off x="8147685" y="2788219"/>
            <a:ext cx="0" cy="54451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166"/>
          <p:cNvSpPr txBox="1">
            <a:spLocks noChangeArrowheads="1"/>
          </p:cNvSpPr>
          <p:nvPr/>
        </p:nvSpPr>
        <p:spPr bwMode="auto">
          <a:xfrm>
            <a:off x="7271385" y="1448369"/>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5" name="Text Box 167"/>
          <p:cNvSpPr txBox="1">
            <a:spLocks noChangeArrowheads="1"/>
          </p:cNvSpPr>
          <p:nvPr/>
        </p:nvSpPr>
        <p:spPr bwMode="auto">
          <a:xfrm>
            <a:off x="8423910" y="2384994"/>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16" name="Group 168"/>
          <p:cNvGrpSpPr/>
          <p:nvPr/>
        </p:nvGrpSpPr>
        <p:grpSpPr bwMode="auto">
          <a:xfrm>
            <a:off x="7703185" y="1376932"/>
            <a:ext cx="377825" cy="541337"/>
            <a:chOff x="1803" y="2594"/>
            <a:chExt cx="165" cy="238"/>
          </a:xfrm>
        </p:grpSpPr>
        <p:sp>
          <p:nvSpPr>
            <p:cNvPr id="24" name="Text Box 169"/>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5" name="Line 170"/>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 name="Line 171"/>
          <p:cNvSpPr>
            <a:spLocks noChangeShapeType="1"/>
          </p:cNvSpPr>
          <p:nvPr/>
        </p:nvSpPr>
        <p:spPr bwMode="auto">
          <a:xfrm flipH="1">
            <a:off x="6306185" y="2026219"/>
            <a:ext cx="552450" cy="217487"/>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3"/>
          <p:cNvSpPr>
            <a:spLocks noChangeShapeType="1"/>
          </p:cNvSpPr>
          <p:nvPr/>
        </p:nvSpPr>
        <p:spPr bwMode="auto">
          <a:xfrm>
            <a:off x="6354446" y="2104133"/>
            <a:ext cx="134938" cy="30806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174"/>
          <p:cNvSpPr txBox="1">
            <a:spLocks noChangeArrowheads="1"/>
          </p:cNvSpPr>
          <p:nvPr/>
        </p:nvSpPr>
        <p:spPr bwMode="auto">
          <a:xfrm>
            <a:off x="1320009" y="1431336"/>
            <a:ext cx="116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dirty="0">
                <a:solidFill>
                  <a:schemeClr val="tx1"/>
                </a:solidFill>
                <a:latin typeface="Times New Roman" panose="02020603050405020304" pitchFamily="18" charset="0"/>
                <a:ea typeface="宋体" panose="02010600030101010101" pitchFamily="2" charset="-122"/>
              </a:rPr>
              <a:t> </a:t>
            </a:r>
            <a:r>
              <a:rPr kumimoji="1" lang="en-US" altLang="zh-CN" b="0" dirty="0">
                <a:solidFill>
                  <a:schemeClr val="tx1"/>
                </a:solidFill>
                <a:latin typeface="Times New Roman" panose="02020603050405020304" pitchFamily="18" charset="0"/>
                <a:ea typeface="宋体" panose="02010600030101010101" pitchFamily="2" charset="-122"/>
              </a:rPr>
              <a:t>(</a:t>
            </a:r>
            <a:r>
              <a:rPr kumimoji="1" lang="en-US" altLang="zh-CN" b="0" i="1" dirty="0">
                <a:solidFill>
                  <a:schemeClr val="tx1"/>
                </a:solidFill>
                <a:latin typeface="Times New Roman" panose="02020603050405020304" pitchFamily="18" charset="0"/>
                <a:ea typeface="宋体" panose="02010600030101010101" pitchFamily="2" charset="-122"/>
              </a:rPr>
              <a:t>t </a:t>
            </a:r>
            <a:r>
              <a:rPr kumimoji="1" lang="en-US" altLang="zh-CN" b="0" dirty="0">
                <a:solidFill>
                  <a:schemeClr val="tx1"/>
                </a:solidFill>
                <a:latin typeface="Times New Roman" panose="02020603050405020304" pitchFamily="18" charset="0"/>
                <a:ea typeface="宋体" panose="02010600030101010101" pitchFamily="2" charset="-122"/>
              </a:rPr>
              <a:t>= 0)</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21" name="Text Box 175"/>
          <p:cNvSpPr txBox="1">
            <a:spLocks noChangeArrowheads="1"/>
          </p:cNvSpPr>
          <p:nvPr/>
        </p:nvSpPr>
        <p:spPr bwMode="auto">
          <a:xfrm>
            <a:off x="5255260" y="1951607"/>
            <a:ext cx="576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22" name="Text Box 176"/>
          <p:cNvSpPr txBox="1">
            <a:spLocks noChangeArrowheads="1"/>
          </p:cNvSpPr>
          <p:nvPr/>
        </p:nvSpPr>
        <p:spPr bwMode="auto">
          <a:xfrm>
            <a:off x="5255260" y="2961257"/>
            <a:ext cx="576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23" name="Rectangle 177"/>
          <p:cNvSpPr>
            <a:spLocks noChangeArrowheads="1"/>
          </p:cNvSpPr>
          <p:nvPr/>
        </p:nvSpPr>
        <p:spPr bwMode="auto">
          <a:xfrm>
            <a:off x="7199948" y="1951607"/>
            <a:ext cx="503238" cy="215900"/>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33" name="Text Box 179"/>
          <p:cNvSpPr txBox="1">
            <a:spLocks noChangeArrowheads="1"/>
          </p:cNvSpPr>
          <p:nvPr/>
        </p:nvSpPr>
        <p:spPr bwMode="auto">
          <a:xfrm>
            <a:off x="5762466" y="1432495"/>
            <a:ext cx="1309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dirty="0">
                <a:solidFill>
                  <a:schemeClr val="tx1"/>
                </a:solidFill>
                <a:latin typeface="Times New Roman" panose="02020603050405020304" pitchFamily="18" charset="0"/>
                <a:ea typeface="宋体" panose="02010600030101010101" pitchFamily="2" charset="-122"/>
              </a:rPr>
              <a:t> </a:t>
            </a:r>
            <a:r>
              <a:rPr kumimoji="1" lang="en-US" altLang="zh-CN" b="0" dirty="0">
                <a:solidFill>
                  <a:schemeClr val="tx1"/>
                </a:solidFill>
                <a:latin typeface="Times New Roman" panose="02020603050405020304" pitchFamily="18" charset="0"/>
                <a:ea typeface="宋体" panose="02010600030101010101" pitchFamily="2" charset="-122"/>
              </a:rPr>
              <a:t>(</a:t>
            </a:r>
            <a:r>
              <a:rPr kumimoji="1" lang="en-US" altLang="zh-CN" b="0" i="1" dirty="0">
                <a:solidFill>
                  <a:schemeClr val="tx1"/>
                </a:solidFill>
                <a:latin typeface="Times New Roman" panose="02020603050405020304" pitchFamily="18" charset="0"/>
                <a:ea typeface="宋体" panose="02010600030101010101" pitchFamily="2" charset="-122"/>
              </a:rPr>
              <a:t>t </a:t>
            </a:r>
            <a:r>
              <a:rPr kumimoji="1" lang="en-US" altLang="zh-CN"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b="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dirty="0">
                <a:solidFill>
                  <a:schemeClr val="tx1"/>
                </a:solidFill>
                <a:latin typeface="Times New Roman" panose="02020603050405020304" pitchFamily="18" charset="0"/>
                <a:ea typeface="宋体" panose="02010600030101010101" pitchFamily="2" charset="-12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34" name="Oval 180"/>
          <p:cNvSpPr>
            <a:spLocks noChangeArrowheads="1"/>
          </p:cNvSpPr>
          <p:nvPr/>
        </p:nvSpPr>
        <p:spPr bwMode="auto">
          <a:xfrm>
            <a:off x="1091567" y="2384994"/>
            <a:ext cx="576262" cy="576262"/>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35" name="Group 181"/>
          <p:cNvGrpSpPr/>
          <p:nvPr/>
        </p:nvGrpSpPr>
        <p:grpSpPr bwMode="auto">
          <a:xfrm>
            <a:off x="3506154" y="2680269"/>
            <a:ext cx="441325" cy="109537"/>
            <a:chOff x="2112" y="3648"/>
            <a:chExt cx="192" cy="48"/>
          </a:xfrm>
        </p:grpSpPr>
        <p:sp>
          <p:nvSpPr>
            <p:cNvPr id="55" name="Line 182"/>
            <p:cNvSpPr>
              <a:spLocks noChangeShapeType="1"/>
            </p:cNvSpPr>
            <p:nvPr/>
          </p:nvSpPr>
          <p:spPr bwMode="auto">
            <a:xfrm>
              <a:off x="2112" y="3648"/>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183"/>
            <p:cNvSpPr>
              <a:spLocks noChangeShapeType="1"/>
            </p:cNvSpPr>
            <p:nvPr/>
          </p:nvSpPr>
          <p:spPr bwMode="auto">
            <a:xfrm>
              <a:off x="2112" y="369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6" name="Group 184"/>
          <p:cNvGrpSpPr/>
          <p:nvPr/>
        </p:nvGrpSpPr>
        <p:grpSpPr bwMode="auto">
          <a:xfrm>
            <a:off x="2963229" y="1951607"/>
            <a:ext cx="582612" cy="1392237"/>
            <a:chOff x="1576" y="1278"/>
            <a:chExt cx="253" cy="612"/>
          </a:xfrm>
        </p:grpSpPr>
        <p:grpSp>
          <p:nvGrpSpPr>
            <p:cNvPr id="51" name="Group 185"/>
            <p:cNvGrpSpPr/>
            <p:nvPr/>
          </p:nvGrpSpPr>
          <p:grpSpPr bwMode="auto">
            <a:xfrm>
              <a:off x="1658" y="1278"/>
              <a:ext cx="171" cy="612"/>
              <a:chOff x="1658" y="1278"/>
              <a:chExt cx="171" cy="612"/>
            </a:xfrm>
          </p:grpSpPr>
          <p:sp>
            <p:nvSpPr>
              <p:cNvPr id="53" name="Text Box 186"/>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4" name="Text Box 187"/>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2" name="Text Box 188"/>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37" name="Text Box 189"/>
          <p:cNvSpPr txBox="1">
            <a:spLocks noChangeArrowheads="1"/>
          </p:cNvSpPr>
          <p:nvPr/>
        </p:nvSpPr>
        <p:spPr bwMode="auto">
          <a:xfrm>
            <a:off x="586742" y="2456432"/>
            <a:ext cx="534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38" name="Line 190"/>
          <p:cNvSpPr>
            <a:spLocks noChangeShapeType="1"/>
          </p:cNvSpPr>
          <p:nvPr/>
        </p:nvSpPr>
        <p:spPr bwMode="auto">
          <a:xfrm>
            <a:off x="1383667" y="2024632"/>
            <a:ext cx="229870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91"/>
          <p:cNvSpPr>
            <a:spLocks noChangeShapeType="1"/>
          </p:cNvSpPr>
          <p:nvPr/>
        </p:nvSpPr>
        <p:spPr bwMode="auto">
          <a:xfrm>
            <a:off x="1383667" y="3332732"/>
            <a:ext cx="231140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92"/>
          <p:cNvSpPr>
            <a:spLocks noChangeShapeType="1"/>
          </p:cNvSpPr>
          <p:nvPr/>
        </p:nvSpPr>
        <p:spPr bwMode="auto">
          <a:xfrm flipH="1">
            <a:off x="1378904" y="2024632"/>
            <a:ext cx="4762" cy="129540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193"/>
          <p:cNvSpPr>
            <a:spLocks noChangeShapeType="1"/>
          </p:cNvSpPr>
          <p:nvPr/>
        </p:nvSpPr>
        <p:spPr bwMode="auto">
          <a:xfrm>
            <a:off x="3695067" y="2024632"/>
            <a:ext cx="0" cy="65405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94"/>
          <p:cNvSpPr>
            <a:spLocks noChangeShapeType="1"/>
          </p:cNvSpPr>
          <p:nvPr/>
        </p:nvSpPr>
        <p:spPr bwMode="auto">
          <a:xfrm flipV="1">
            <a:off x="3695067" y="2788219"/>
            <a:ext cx="0" cy="54451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Text Box 195"/>
          <p:cNvSpPr txBox="1">
            <a:spLocks noChangeArrowheads="1"/>
          </p:cNvSpPr>
          <p:nvPr/>
        </p:nvSpPr>
        <p:spPr bwMode="auto">
          <a:xfrm>
            <a:off x="2818767" y="1448369"/>
            <a:ext cx="401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4" name="Text Box 196"/>
          <p:cNvSpPr txBox="1">
            <a:spLocks noChangeArrowheads="1"/>
          </p:cNvSpPr>
          <p:nvPr/>
        </p:nvSpPr>
        <p:spPr bwMode="auto">
          <a:xfrm>
            <a:off x="3971292" y="2384994"/>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45" name="Group 197"/>
          <p:cNvGrpSpPr/>
          <p:nvPr/>
        </p:nvGrpSpPr>
        <p:grpSpPr bwMode="auto">
          <a:xfrm>
            <a:off x="3250567" y="1376932"/>
            <a:ext cx="377825" cy="541337"/>
            <a:chOff x="1803" y="2594"/>
            <a:chExt cx="165" cy="238"/>
          </a:xfrm>
        </p:grpSpPr>
        <p:sp>
          <p:nvSpPr>
            <p:cNvPr id="49" name="Text Box 198"/>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0" name="Line 199"/>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 name="Text Box 200"/>
          <p:cNvSpPr txBox="1">
            <a:spLocks noChangeArrowheads="1"/>
          </p:cNvSpPr>
          <p:nvPr/>
        </p:nvSpPr>
        <p:spPr bwMode="auto">
          <a:xfrm>
            <a:off x="802642" y="1951607"/>
            <a:ext cx="576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47" name="Text Box 201"/>
          <p:cNvSpPr txBox="1">
            <a:spLocks noChangeArrowheads="1"/>
          </p:cNvSpPr>
          <p:nvPr/>
        </p:nvSpPr>
        <p:spPr bwMode="auto">
          <a:xfrm>
            <a:off x="802642" y="2961257"/>
            <a:ext cx="576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48" name="Rectangle 202"/>
          <p:cNvSpPr>
            <a:spLocks noChangeArrowheads="1"/>
          </p:cNvSpPr>
          <p:nvPr/>
        </p:nvSpPr>
        <p:spPr bwMode="auto">
          <a:xfrm>
            <a:off x="2747329" y="1951607"/>
            <a:ext cx="503237" cy="215900"/>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7"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58" name="Text Box 205"/>
          <p:cNvSpPr txBox="1">
            <a:spLocks noChangeArrowheads="1"/>
          </p:cNvSpPr>
          <p:nvPr/>
        </p:nvSpPr>
        <p:spPr bwMode="auto">
          <a:xfrm>
            <a:off x="973054" y="3785085"/>
            <a:ext cx="7299491" cy="113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marL="342900" indent="-342900">
              <a:lnSpc>
                <a:spcPct val="150000"/>
              </a:lnSpc>
              <a:buFont typeface="Arial" panose="020B0604020202020204" pitchFamily="34" charset="0"/>
              <a:buChar char="•"/>
            </a:pP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未动作前，电路处于稳定状态： </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=0</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u</a:t>
            </a:r>
            <a:r>
              <a:rPr kumimoji="1" lang="en-US" altLang="zh-CN" sz="2400" baseline="-25000" dirty="0" err="1">
                <a:latin typeface="Times New Roman" panose="02020603050405020304" pitchFamily="18" charset="0"/>
              </a:rPr>
              <a:t>c</a:t>
            </a:r>
            <a:r>
              <a:rPr kumimoji="1" lang="en-US" altLang="zh-CN" sz="2400" dirty="0">
                <a:latin typeface="Times New Roman" panose="02020603050405020304" pitchFamily="18" charset="0"/>
              </a:rPr>
              <a:t>=u</a:t>
            </a:r>
            <a:r>
              <a:rPr kumimoji="1" lang="en-US" altLang="zh-CN" sz="2400" baseline="-25000" dirty="0">
                <a:latin typeface="Times New Roman" panose="02020603050405020304" pitchFamily="18" charset="0"/>
              </a:rPr>
              <a:t>s</a:t>
            </a:r>
            <a:endParaRPr kumimoji="1" lang="en-US" altLang="zh-CN" sz="2400" baseline="-25000" dirty="0">
              <a:latin typeface="Times New Roman" panose="02020603050405020304" pitchFamily="18" charset="0"/>
            </a:endParaRPr>
          </a:p>
          <a:p>
            <a:pPr marL="342900" indent="-342900">
              <a:lnSpc>
                <a:spcPct val="150000"/>
              </a:lnSpc>
              <a:buFont typeface="Arial" panose="020B0604020202020204" pitchFamily="34" charset="0"/>
              <a:buChar char="•"/>
            </a:pP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断开瞬间，</a:t>
            </a:r>
            <a:r>
              <a:rPr kumimoji="1" lang="en-US" altLang="zh-CN" sz="2400" dirty="0">
                <a:latin typeface="Times New Roman" panose="02020603050405020304" pitchFamily="18" charset="0"/>
              </a:rPr>
              <a:t>u</a:t>
            </a:r>
            <a:r>
              <a:rPr kumimoji="1" lang="en-US" altLang="zh-CN" sz="2400" baseline="-25000" dirty="0">
                <a:latin typeface="Times New Roman" panose="02020603050405020304" pitchFamily="18" charset="0"/>
              </a:rPr>
              <a:t>c</a:t>
            </a:r>
            <a:r>
              <a:rPr kumimoji="1" lang="en-US" altLang="zh-CN" sz="2400" dirty="0">
                <a:latin typeface="Times New Roman" panose="02020603050405020304" pitchFamily="18" charset="0"/>
                <a:sym typeface="Wingdings" panose="05000000000000000000" pitchFamily="2" charset="2"/>
              </a:rPr>
              <a:t></a:t>
            </a:r>
            <a:r>
              <a:rPr kumimoji="1" lang="en-US" altLang="zh-CN" sz="2400" dirty="0">
                <a:latin typeface="Times New Roman" panose="02020603050405020304" pitchFamily="18" charset="0"/>
              </a:rPr>
              <a:t>0</a:t>
            </a:r>
            <a:r>
              <a:rPr kumimoji="1" lang="zh-CN" altLang="en-US" sz="2400" dirty="0">
                <a:latin typeface="Times New Roman" panose="02020603050405020304" pitchFamily="18" charset="0"/>
              </a:rPr>
              <a:t>，</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a:t>
            </a:r>
            <a:r>
              <a:rPr kumimoji="1" lang="en-US" altLang="zh-CN" sz="2400" b="0" dirty="0">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dirty="0">
                <a:latin typeface="Times New Roman" panose="02020603050405020304" pitchFamily="18" charset="0"/>
              </a:rPr>
              <a:t>，电弧</a:t>
            </a:r>
            <a:r>
              <a:rPr kumimoji="1" lang="en-US" altLang="zh-CN" sz="2400" dirty="0">
                <a:latin typeface="Times New Roman" panose="02020603050405020304" pitchFamily="18" charset="0"/>
              </a:rPr>
              <a:t> </a:t>
            </a:r>
            <a:endParaRPr kumimoji="1" lang="zh-CN" altLang="en-US" sz="2400" dirty="0">
              <a:latin typeface="Times New Roman" panose="02020603050405020304" pitchFamily="18" charset="0"/>
            </a:endParaRPr>
          </a:p>
        </p:txBody>
      </p:sp>
      <p:graphicFrame>
        <p:nvGraphicFramePr>
          <p:cNvPr id="59" name="Object 2"/>
          <p:cNvGraphicFramePr>
            <a:graphicFrameLocks noChangeAspect="1"/>
          </p:cNvGraphicFramePr>
          <p:nvPr/>
        </p:nvGraphicFramePr>
        <p:xfrm>
          <a:off x="6073283" y="4812675"/>
          <a:ext cx="1677989" cy="510074"/>
        </p:xfrm>
        <a:graphic>
          <a:graphicData uri="http://schemas.openxmlformats.org/presentationml/2006/ole">
            <mc:AlternateContent xmlns:mc="http://schemas.openxmlformats.org/markup-compatibility/2006">
              <mc:Choice xmlns:v="urn:schemas-microsoft-com:vml" Requires="v">
                <p:oleObj spid="_x0000_s4112" name="公式" r:id="rId1" imgW="1345565" imgH="391795" progId="Equation.3">
                  <p:embed/>
                </p:oleObj>
              </mc:Choice>
              <mc:Fallback>
                <p:oleObj name="公式" r:id="rId1" imgW="1345565" imgH="39179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283" y="4812675"/>
                        <a:ext cx="1677989" cy="510074"/>
                      </a:xfrm>
                      <a:prstGeom prst="rect">
                        <a:avLst/>
                      </a:prstGeom>
                      <a:gradFill rotWithShape="1">
                        <a:gsLst>
                          <a:gs pos="0">
                            <a:srgbClr val="FFCC99"/>
                          </a:gs>
                          <a:gs pos="100000">
                            <a:srgbClr val="FFFFFF"/>
                          </a:gs>
                        </a:gsLst>
                        <a:lin ang="5400000" scaled="1"/>
                      </a:gradFill>
                      <a:ln>
                        <a:noFill/>
                      </a:ln>
                      <a:effectLst/>
                    </p:spPr>
                  </p:pic>
                </p:oleObj>
              </mc:Fallback>
            </mc:AlternateContent>
          </a:graphicData>
        </a:graphic>
      </p:graphicFrame>
      <p:sp>
        <p:nvSpPr>
          <p:cNvPr id="60" name="爆炸形: 14 pt  59"/>
          <p:cNvSpPr/>
          <p:nvPr/>
        </p:nvSpPr>
        <p:spPr>
          <a:xfrm>
            <a:off x="6186091" y="1775140"/>
            <a:ext cx="576263" cy="386077"/>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 Box 7"/>
          <p:cNvSpPr txBox="1">
            <a:spLocks noChangeArrowheads="1"/>
          </p:cNvSpPr>
          <p:nvPr/>
        </p:nvSpPr>
        <p:spPr bwMode="auto">
          <a:xfrm>
            <a:off x="860110" y="5425505"/>
            <a:ext cx="51366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solidFill>
                  <a:schemeClr val="tx1"/>
                </a:solidFill>
                <a:latin typeface="Times New Roman" panose="02020603050405020304" pitchFamily="18" charset="0"/>
              </a:rPr>
              <a:t>工程实际中，突然切断</a:t>
            </a:r>
            <a:r>
              <a:rPr kumimoji="1" lang="zh-CN" altLang="en-US" sz="2400" dirty="0">
                <a:latin typeface="Times New Roman" panose="02020603050405020304" pitchFamily="18" charset="0"/>
              </a:rPr>
              <a:t>电感</a:t>
            </a:r>
            <a:r>
              <a:rPr kumimoji="1" lang="zh-CN" altLang="en-US" sz="2400" dirty="0">
                <a:solidFill>
                  <a:schemeClr val="tx1"/>
                </a:solidFill>
                <a:latin typeface="Times New Roman" panose="02020603050405020304" pitchFamily="18" charset="0"/>
              </a:rPr>
              <a:t>或</a:t>
            </a:r>
            <a:r>
              <a:rPr kumimoji="1" lang="zh-CN" altLang="en-US" sz="2400" dirty="0">
                <a:solidFill>
                  <a:srgbClr val="92D050"/>
                </a:solidFill>
                <a:latin typeface="Times New Roman" panose="02020603050405020304" pitchFamily="18" charset="0"/>
              </a:rPr>
              <a:t>电容</a:t>
            </a:r>
            <a:r>
              <a:rPr kumimoji="1" lang="zh-CN" altLang="en-US" sz="2400" dirty="0">
                <a:solidFill>
                  <a:schemeClr val="tx1"/>
                </a:solidFill>
                <a:latin typeface="Times New Roman" panose="02020603050405020304" pitchFamily="18" charset="0"/>
              </a:rPr>
              <a:t>电路时，会出现</a:t>
            </a:r>
            <a:r>
              <a:rPr kumimoji="1" lang="zh-CN" altLang="en-US" sz="2400" dirty="0">
                <a:latin typeface="Times New Roman" panose="02020603050405020304" pitchFamily="18" charset="0"/>
              </a:rPr>
              <a:t>过电压</a:t>
            </a:r>
            <a:r>
              <a:rPr kumimoji="1" lang="zh-CN" altLang="en-US" sz="2400" dirty="0">
                <a:solidFill>
                  <a:schemeClr val="tx1"/>
                </a:solidFill>
                <a:latin typeface="Times New Roman" panose="02020603050405020304" pitchFamily="18" charset="0"/>
              </a:rPr>
              <a:t>和</a:t>
            </a:r>
            <a:r>
              <a:rPr kumimoji="1" lang="zh-CN" altLang="en-US" sz="2400" dirty="0">
                <a:solidFill>
                  <a:srgbClr val="92D050"/>
                </a:solidFill>
                <a:latin typeface="Times New Roman" panose="02020603050405020304" pitchFamily="18" charset="0"/>
              </a:rPr>
              <a:t>过电流</a:t>
            </a:r>
            <a:r>
              <a:rPr kumimoji="1" lang="zh-CN" altLang="en-US" sz="2400" dirty="0">
                <a:solidFill>
                  <a:schemeClr val="tx1"/>
                </a:solidFill>
                <a:latin typeface="Times New Roman" panose="02020603050405020304" pitchFamily="18" charset="0"/>
              </a:rPr>
              <a:t>现象</a:t>
            </a:r>
            <a:endParaRPr kumimoji="1" lang="zh-CN" altLang="en-US" sz="2400" dirty="0">
              <a:solidFill>
                <a:schemeClr val="tx1"/>
              </a:solidFill>
              <a:latin typeface="Times New Roman" panose="02020603050405020304" pitchFamily="18" charset="0"/>
            </a:endParaRPr>
          </a:p>
        </p:txBody>
      </p:sp>
      <p:sp>
        <p:nvSpPr>
          <p:cNvPr id="62" name="Text Box 207"/>
          <p:cNvSpPr txBox="1">
            <a:spLocks noChangeArrowheads="1"/>
          </p:cNvSpPr>
          <p:nvPr/>
        </p:nvSpPr>
        <p:spPr bwMode="auto">
          <a:xfrm>
            <a:off x="6809756" y="5585837"/>
            <a:ext cx="2298034" cy="584775"/>
          </a:xfrm>
          <a:prstGeom prst="rect">
            <a:avLst/>
          </a:prstGeom>
          <a:noFill/>
          <a:ln w="19050">
            <a:solidFill>
              <a:srgbClr val="FF0000"/>
            </a:solidFill>
            <a:prstDash val="sysDash"/>
            <a:miter lim="800000"/>
          </a:ln>
          <a:extLst>
            <a:ext uri="{909E8E84-426E-40DD-AFC4-6F175D3DCCD1}">
              <a14:hiddenFill xmlns:a14="http://schemas.microsoft.com/office/drawing/2010/main">
                <a:solidFill>
                  <a:srgbClr val="FFFFFF"/>
                </a:solidFill>
              </a14:hiddenFill>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1600" dirty="0">
                <a:latin typeface="Times New Roman" panose="02020603050405020304" pitchFamily="18" charset="0"/>
              </a:rPr>
              <a:t>电容电压，电感电流</a:t>
            </a:r>
            <a:endParaRPr kumimoji="1" lang="en-US" altLang="zh-CN" sz="1600" dirty="0">
              <a:latin typeface="Times New Roman" panose="02020603050405020304" pitchFamily="18" charset="0"/>
            </a:endParaRPr>
          </a:p>
          <a:p>
            <a:pPr algn="ctr" eaLnBrk="1" hangingPunct="1"/>
            <a:r>
              <a:rPr kumimoji="1" lang="zh-CN" altLang="en-US" sz="1600" dirty="0">
                <a:latin typeface="Times New Roman" panose="02020603050405020304" pitchFamily="18" charset="0"/>
              </a:rPr>
              <a:t>非突变量或非跃变量</a:t>
            </a:r>
            <a:endParaRPr kumimoji="1" lang="en-US" altLang="zh-CN" sz="1600" dirty="0">
              <a:latin typeface="Times New Roman" panose="02020603050405020304" pitchFamily="18" charset="0"/>
            </a:endParaRPr>
          </a:p>
        </p:txBody>
      </p:sp>
      <p:sp>
        <p:nvSpPr>
          <p:cNvPr id="63" name="Text Box 207"/>
          <p:cNvSpPr txBox="1">
            <a:spLocks noChangeArrowheads="1"/>
          </p:cNvSpPr>
          <p:nvPr/>
        </p:nvSpPr>
        <p:spPr bwMode="auto">
          <a:xfrm>
            <a:off x="6809756" y="6246237"/>
            <a:ext cx="2298034" cy="584775"/>
          </a:xfrm>
          <a:prstGeom prst="rect">
            <a:avLst/>
          </a:prstGeom>
          <a:noFill/>
          <a:ln w="19050">
            <a:solidFill>
              <a:srgbClr val="FF0000"/>
            </a:solidFill>
            <a:prstDash val="sysDash"/>
            <a:miter lim="800000"/>
          </a:ln>
          <a:extLst>
            <a:ext uri="{909E8E84-426E-40DD-AFC4-6F175D3DCCD1}">
              <a14:hiddenFill xmlns:a14="http://schemas.microsoft.com/office/drawing/2010/main">
                <a:solidFill>
                  <a:srgbClr val="FFFFFF"/>
                </a:solidFill>
              </a14:hiddenFill>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1600" dirty="0">
                <a:latin typeface="Times New Roman" panose="02020603050405020304" pitchFamily="18" charset="0"/>
              </a:rPr>
              <a:t>电感电压，电容电流</a:t>
            </a:r>
            <a:endParaRPr kumimoji="1" lang="en-US" altLang="zh-CN" sz="1600" dirty="0">
              <a:latin typeface="Times New Roman" panose="02020603050405020304" pitchFamily="18" charset="0"/>
            </a:endParaRPr>
          </a:p>
          <a:p>
            <a:pPr algn="ctr" eaLnBrk="1" hangingPunct="1"/>
            <a:r>
              <a:rPr kumimoji="1" lang="zh-CN" altLang="en-US" sz="1600" dirty="0">
                <a:latin typeface="Times New Roman" panose="02020603050405020304" pitchFamily="18" charset="0"/>
              </a:rPr>
              <a:t>突变量或跃变量</a:t>
            </a:r>
            <a:endParaRPr kumimoji="1" lang="en-US" altLang="zh-CN" sz="1600" dirty="0">
              <a:latin typeface="Times New Roman" panose="02020603050405020304" pitchFamily="18" charset="0"/>
            </a:endParaRPr>
          </a:p>
        </p:txBody>
      </p:sp>
      <p:sp>
        <p:nvSpPr>
          <p:cNvPr id="64" name="Text Box 43"/>
          <p:cNvSpPr txBox="1">
            <a:spLocks noChangeArrowheads="1"/>
          </p:cNvSpPr>
          <p:nvPr/>
        </p:nvSpPr>
        <p:spPr bwMode="auto">
          <a:xfrm>
            <a:off x="303650" y="862902"/>
            <a:ext cx="34676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dirty="0">
                <a:solidFill>
                  <a:srgbClr val="92D050"/>
                </a:solidFill>
                <a:latin typeface="Times New Roman" panose="02020603050405020304" pitchFamily="18" charset="0"/>
                <a:ea typeface="华文行楷" panose="02010800040101010101" pitchFamily="2" charset="-122"/>
              </a:rPr>
              <a:t>换成电容会怎样？</a:t>
            </a:r>
            <a:endParaRPr kumimoji="1" lang="zh-CN" altLang="en-US" sz="3200" b="0" dirty="0">
              <a:solidFill>
                <a:srgbClr val="92D050"/>
              </a:solidFill>
              <a:latin typeface="Times New Roman" panose="02020603050405020304" pitchFamily="18" charset="0"/>
              <a:ea typeface="华文行楷" panose="02010800040101010101" pitchFamily="2" charset="-122"/>
            </a:endParaRPr>
          </a:p>
        </p:txBody>
      </p:sp>
      <p:sp>
        <p:nvSpPr>
          <p:cNvPr id="66" name="Text Box 7"/>
          <p:cNvSpPr txBox="1">
            <a:spLocks noChangeArrowheads="1"/>
          </p:cNvSpPr>
          <p:nvPr/>
        </p:nvSpPr>
        <p:spPr bwMode="auto">
          <a:xfrm>
            <a:off x="1433106" y="6335375"/>
            <a:ext cx="42254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solidFill>
                  <a:srgbClr val="FF0000"/>
                </a:solidFill>
                <a:latin typeface="Times New Roman" panose="02020603050405020304" pitchFamily="18" charset="0"/>
              </a:rPr>
              <a:t>拆电容前，一定要先短路放电</a:t>
            </a:r>
            <a:endParaRPr kumimoji="1" lang="zh-CN" altLang="en-US" sz="2400" dirty="0">
              <a:solidFill>
                <a:srgbClr val="FF0000"/>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765175" y="1248748"/>
            <a:ext cx="1044575"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lang="zh-CN" altLang="en-US" dirty="0">
                <a:solidFill>
                  <a:schemeClr val="tx1"/>
                </a:solidFill>
              </a:rPr>
              <a:t>换路</a:t>
            </a:r>
            <a:endParaRPr lang="zh-CN" altLang="en-US" dirty="0">
              <a:solidFill>
                <a:schemeClr val="tx1"/>
              </a:solidFill>
            </a:endParaRPr>
          </a:p>
        </p:txBody>
      </p:sp>
      <p:sp>
        <p:nvSpPr>
          <p:cNvPr id="3"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4" name="AutoShape 35"/>
          <p:cNvSpPr>
            <a:spLocks noChangeArrowheads="1"/>
          </p:cNvSpPr>
          <p:nvPr/>
        </p:nvSpPr>
        <p:spPr bwMode="auto">
          <a:xfrm>
            <a:off x="2139950" y="1438127"/>
            <a:ext cx="576263" cy="144462"/>
          </a:xfrm>
          <a:prstGeom prst="rightArrow">
            <a:avLst>
              <a:gd name="adj1" fmla="val 50000"/>
              <a:gd name="adj2" fmla="val 99726"/>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5" name="Text Box 7"/>
          <p:cNvSpPr txBox="1">
            <a:spLocks noChangeArrowheads="1"/>
          </p:cNvSpPr>
          <p:nvPr/>
        </p:nvSpPr>
        <p:spPr bwMode="auto">
          <a:xfrm>
            <a:off x="2984501" y="1279525"/>
            <a:ext cx="3848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电路结构、状态发生改变</a:t>
            </a:r>
            <a:endParaRPr kumimoji="1" lang="zh-CN" altLang="en-US" sz="2400" dirty="0">
              <a:latin typeface="Times New Roman" panose="02020603050405020304" pitchFamily="18" charset="0"/>
            </a:endParaRPr>
          </a:p>
        </p:txBody>
      </p:sp>
      <p:sp>
        <p:nvSpPr>
          <p:cNvPr id="6" name="Text Box 7"/>
          <p:cNvSpPr txBox="1">
            <a:spLocks noChangeArrowheads="1"/>
          </p:cNvSpPr>
          <p:nvPr/>
        </p:nvSpPr>
        <p:spPr bwMode="auto">
          <a:xfrm>
            <a:off x="3355975" y="1924637"/>
            <a:ext cx="2432049" cy="113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50000"/>
              </a:lnSpc>
            </a:pPr>
            <a:r>
              <a:rPr kumimoji="1" lang="zh-CN" altLang="en-US" sz="2400" dirty="0">
                <a:latin typeface="Times New Roman" panose="02020603050405020304" pitchFamily="18" charset="0"/>
              </a:rPr>
              <a:t>支路接入或断开</a:t>
            </a:r>
            <a:endParaRPr kumimoji="1" lang="en-US" altLang="zh-CN" sz="2400" dirty="0">
              <a:latin typeface="Times New Roman" panose="02020603050405020304" pitchFamily="18" charset="0"/>
            </a:endParaRPr>
          </a:p>
          <a:p>
            <a:pPr eaLnBrk="1" hangingPunct="1">
              <a:lnSpc>
                <a:spcPct val="150000"/>
              </a:lnSpc>
            </a:pPr>
            <a:r>
              <a:rPr kumimoji="1" lang="zh-CN" altLang="en-US" sz="2400" dirty="0">
                <a:latin typeface="Times New Roman" panose="02020603050405020304" pitchFamily="18" charset="0"/>
              </a:rPr>
              <a:t>电路参数变化</a:t>
            </a:r>
            <a:endParaRPr kumimoji="1" lang="zh-CN" altLang="en-US" sz="2400" dirty="0">
              <a:latin typeface="Times New Roman" panose="02020603050405020304" pitchFamily="18" charset="0"/>
            </a:endParaRPr>
          </a:p>
        </p:txBody>
      </p:sp>
      <p:sp>
        <p:nvSpPr>
          <p:cNvPr id="7" name="AutoShape 121"/>
          <p:cNvSpPr/>
          <p:nvPr/>
        </p:nvSpPr>
        <p:spPr bwMode="auto">
          <a:xfrm>
            <a:off x="3234373" y="2112714"/>
            <a:ext cx="122555" cy="911225"/>
          </a:xfrm>
          <a:prstGeom prst="leftBrace">
            <a:avLst>
              <a:gd name="adj1" fmla="val 172645"/>
              <a:gd name="adj2" fmla="val 50000"/>
            </a:avLst>
          </a:prstGeom>
          <a:noFill/>
          <a:ln w="2857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8" name="Text Box 5"/>
          <p:cNvSpPr txBox="1">
            <a:spLocks noChangeArrowheads="1"/>
          </p:cNvSpPr>
          <p:nvPr/>
        </p:nvSpPr>
        <p:spPr bwMode="auto">
          <a:xfrm>
            <a:off x="765175" y="3395463"/>
            <a:ext cx="3466465"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lang="zh-CN" altLang="en-US" dirty="0">
                <a:solidFill>
                  <a:schemeClr val="tx1"/>
                </a:solidFill>
              </a:rPr>
              <a:t>过渡过程产生的原因</a:t>
            </a:r>
            <a:endParaRPr lang="zh-CN" altLang="en-US" dirty="0">
              <a:solidFill>
                <a:schemeClr val="tx1"/>
              </a:solidFill>
            </a:endParaRPr>
          </a:p>
        </p:txBody>
      </p:sp>
      <p:sp>
        <p:nvSpPr>
          <p:cNvPr id="9" name="Text Box 7"/>
          <p:cNvSpPr txBox="1">
            <a:spLocks noChangeArrowheads="1"/>
          </p:cNvSpPr>
          <p:nvPr/>
        </p:nvSpPr>
        <p:spPr bwMode="auto">
          <a:xfrm>
            <a:off x="1470660" y="4231935"/>
            <a:ext cx="73482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电路内部含有储能元件</a:t>
            </a:r>
            <a:r>
              <a:rPr kumimoji="1" lang="en-US" altLang="zh-CN" sz="2400" dirty="0">
                <a:latin typeface="Times New Roman" panose="02020603050405020304" pitchFamily="18" charset="0"/>
              </a:rPr>
              <a:t>L</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C, </a:t>
            </a:r>
            <a:r>
              <a:rPr kumimoji="1" lang="zh-CN" altLang="en-US" sz="2400" dirty="0">
                <a:latin typeface="Times New Roman" panose="02020603050405020304" pitchFamily="18" charset="0"/>
              </a:rPr>
              <a:t>电路再换路时能量发生变化，而能量的</a:t>
            </a:r>
            <a:r>
              <a:rPr kumimoji="1" lang="zh-CN" altLang="en-US" sz="2400" dirty="0">
                <a:solidFill>
                  <a:schemeClr val="tx1"/>
                </a:solidFill>
                <a:latin typeface="Times New Roman" panose="02020603050405020304" pitchFamily="18" charset="0"/>
              </a:rPr>
              <a:t>储存和释放</a:t>
            </a:r>
            <a:r>
              <a:rPr kumimoji="1" lang="zh-CN" altLang="en-US" sz="2400" dirty="0">
                <a:latin typeface="Times New Roman" panose="02020603050405020304" pitchFamily="18" charset="0"/>
              </a:rPr>
              <a:t>都需要</a:t>
            </a:r>
            <a:r>
              <a:rPr kumimoji="1" lang="zh-CN" altLang="en-US" sz="2400" dirty="0">
                <a:solidFill>
                  <a:schemeClr val="tx1"/>
                </a:solidFill>
                <a:latin typeface="Times New Roman" panose="02020603050405020304" pitchFamily="18" charset="0"/>
              </a:rPr>
              <a:t>一定的时间</a:t>
            </a:r>
            <a:r>
              <a:rPr kumimoji="1" lang="zh-CN" altLang="en-US" sz="2400" dirty="0">
                <a:latin typeface="Times New Roman" panose="02020603050405020304" pitchFamily="18" charset="0"/>
              </a:rPr>
              <a:t>来完成。</a:t>
            </a:r>
            <a:endParaRPr kumimoji="1" lang="en-US" altLang="zh-CN" sz="2400" dirty="0">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Object 49"/>
              <p:cNvSpPr txBox="1"/>
              <p:nvPr/>
            </p:nvSpPr>
            <p:spPr bwMode="auto">
              <a:xfrm>
                <a:off x="1749107" y="5413261"/>
                <a:ext cx="1405573" cy="989555"/>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m:rPr>
                          <m:sty m:val="p"/>
                        </m:rPr>
                        <a:rPr lang="en-US" altLang="zh-CN" sz="2800" i="1" smtClean="0">
                          <a:solidFill>
                            <a:schemeClr val="tx1"/>
                          </a:solidFill>
                          <a:latin typeface="Cambria Math" panose="02040503050406030204" pitchFamily="18" charset="0"/>
                        </a:rPr>
                        <m:t>p</m:t>
                      </m:r>
                      <m:r>
                        <a:rPr lang="zh-CN" altLang="en-US" sz="2800" i="1">
                          <a:solidFill>
                            <a:schemeClr val="tx1"/>
                          </a:solidFill>
                          <a:latin typeface="Cambria Math" panose="02040503050406030204" pitchFamily="18" charset="0"/>
                        </a:rPr>
                        <m:t>=</m:t>
                      </m:r>
                      <m:f>
                        <m:fPr>
                          <m:ctrlPr>
                            <a:rPr lang="zh-CN" altLang="en-US" sz="2800" i="1">
                              <a:solidFill>
                                <a:schemeClr val="tx1"/>
                              </a:solidFill>
                              <a:latin typeface="Cambria Math" panose="02040503050406030204"/>
                            </a:rPr>
                          </m:ctrlPr>
                        </m:fPr>
                        <m:num>
                          <m:r>
                            <m:rPr>
                              <m:sty m:val="p"/>
                            </m:rPr>
                            <a:rPr lang="zh-CN" altLang="en-US" sz="2800" i="0">
                              <a:solidFill>
                                <a:schemeClr val="tx1"/>
                              </a:solidFill>
                              <a:latin typeface="Cambria Math" panose="02040503050406030204" pitchFamily="18" charset="0"/>
                            </a:rPr>
                            <m:t>d</m:t>
                          </m:r>
                          <m:r>
                            <a:rPr lang="en-US" altLang="zh-CN" sz="2800" b="0" i="1" smtClean="0">
                              <a:solidFill>
                                <a:schemeClr val="tx1"/>
                              </a:solidFill>
                              <a:latin typeface="Cambria Math" panose="02040503050406030204" pitchFamily="18" charset="0"/>
                            </a:rPr>
                            <m:t>𝑤</m:t>
                          </m:r>
                        </m:num>
                        <m:den>
                          <m:r>
                            <m:rPr>
                              <m:sty m:val="p"/>
                            </m:rPr>
                            <a:rPr lang="zh-CN" altLang="en-US" sz="2800" i="0" smtClean="0">
                              <a:solidFill>
                                <a:schemeClr val="tx1"/>
                              </a:solidFill>
                              <a:latin typeface="Cambria Math" panose="02040503050406030204" pitchFamily="18" charset="0"/>
                            </a:rPr>
                            <m:t>d</m:t>
                          </m:r>
                          <m:r>
                            <a:rPr lang="zh-CN" altLang="en-US" sz="2800" i="1">
                              <a:solidFill>
                                <a:schemeClr val="tx1"/>
                              </a:solidFill>
                              <a:latin typeface="Cambria Math" panose="02040503050406030204" pitchFamily="18" charset="0"/>
                            </a:rPr>
                            <m:t>𝑡</m:t>
                          </m:r>
                        </m:den>
                      </m:f>
                    </m:oMath>
                  </m:oMathPara>
                </a14:m>
                <a:endParaRPr lang="zh-CN" altLang="en-US" dirty="0"/>
              </a:p>
            </p:txBody>
          </p:sp>
        </mc:Choice>
        <mc:Fallback>
          <p:sp>
            <p:nvSpPr>
              <p:cNvPr id="10" name="Object 49"/>
              <p:cNvSpPr txBox="1">
                <a:spLocks noRot="1" noChangeAspect="1" noMove="1" noResize="1" noEditPoints="1" noAdjustHandles="1" noChangeArrowheads="1" noChangeShapeType="1" noTextEdit="1"/>
              </p:cNvSpPr>
              <p:nvPr/>
            </p:nvSpPr>
            <p:spPr bwMode="auto">
              <a:xfrm>
                <a:off x="1749107" y="5413261"/>
                <a:ext cx="1405573" cy="989555"/>
              </a:xfrm>
              <a:prstGeom prst="rect">
                <a:avLst/>
              </a:prstGeom>
              <a:blipFill rotWithShape="1">
                <a:blip r:embed="rId1"/>
                <a:stretch>
                  <a:fillRect l="-23" t="-53" b="11"/>
                </a:stretch>
              </a:blipFill>
              <a:ln>
                <a:noFill/>
              </a:ln>
              <a:effectLst/>
            </p:spPr>
            <p:txBody>
              <a:bodyPr/>
              <a:lstStyle/>
              <a:p>
                <a:r>
                  <a:rPr lang="zh-CN" altLang="en-US">
                    <a:noFill/>
                  </a:rPr>
                  <a:t> </a:t>
                </a:r>
              </a:p>
            </p:txBody>
          </p:sp>
        </mc:Fallback>
      </mc:AlternateContent>
      <p:sp>
        <p:nvSpPr>
          <p:cNvPr id="13" name="矩形 12"/>
          <p:cNvSpPr/>
          <p:nvPr/>
        </p:nvSpPr>
        <p:spPr>
          <a:xfrm>
            <a:off x="3905970" y="5646428"/>
            <a:ext cx="814647" cy="523220"/>
          </a:xfrm>
          <a:prstGeom prst="rect">
            <a:avLst/>
          </a:prstGeom>
        </p:spPr>
        <p:txBody>
          <a:bodyPr wrap="none">
            <a:spAutoFit/>
          </a:bodyPr>
          <a:lstStyle/>
          <a:p>
            <a:r>
              <a:rPr kumimoji="1" lang="en-US" altLang="zh-CN" sz="2800" dirty="0">
                <a:latin typeface="Times New Roman" panose="02020603050405020304" pitchFamily="18" charset="0"/>
              </a:rPr>
              <a:t>t</a:t>
            </a:r>
            <a:r>
              <a:rPr kumimoji="1" lang="en-US" altLang="zh-CN" sz="2800" dirty="0">
                <a:latin typeface="Times New Roman" panose="02020603050405020304" pitchFamily="18" charset="0"/>
                <a:sym typeface="Wingdings" panose="05000000000000000000" pitchFamily="2" charset="2"/>
              </a:rPr>
              <a:t></a:t>
            </a:r>
            <a:r>
              <a:rPr kumimoji="1" lang="en-US" altLang="zh-CN" sz="2800" dirty="0">
                <a:latin typeface="Times New Roman" panose="02020603050405020304" pitchFamily="18" charset="0"/>
              </a:rPr>
              <a:t>0</a:t>
            </a:r>
            <a:endParaRPr lang="zh-CN" altLang="en-US" sz="2800" dirty="0"/>
          </a:p>
        </p:txBody>
      </p:sp>
      <p:sp>
        <p:nvSpPr>
          <p:cNvPr id="14" name="矩形 13"/>
          <p:cNvSpPr/>
          <p:nvPr/>
        </p:nvSpPr>
        <p:spPr>
          <a:xfrm>
            <a:off x="5471908" y="5646428"/>
            <a:ext cx="1061509" cy="523220"/>
          </a:xfrm>
          <a:prstGeom prst="rect">
            <a:avLst/>
          </a:prstGeom>
        </p:spPr>
        <p:txBody>
          <a:bodyPr wrap="none">
            <a:spAutoFit/>
          </a:bodyPr>
          <a:lstStyle/>
          <a:p>
            <a:r>
              <a:rPr kumimoji="1" lang="en-US" altLang="zh-CN" sz="2800" dirty="0">
                <a:latin typeface="Times New Roman" panose="02020603050405020304" pitchFamily="18" charset="0"/>
              </a:rPr>
              <a:t>p</a:t>
            </a:r>
            <a:r>
              <a:rPr kumimoji="1" lang="en-US" altLang="zh-CN" sz="2800" dirty="0">
                <a:latin typeface="Times New Roman" panose="02020603050405020304" pitchFamily="18" charset="0"/>
                <a:sym typeface="Wingdings" panose="05000000000000000000" pitchFamily="2" charset="2"/>
              </a:rPr>
              <a:t></a:t>
            </a:r>
            <a:r>
              <a:rPr kumimoji="1" lang="en-US" altLang="zh-CN" sz="2800" dirty="0">
                <a:latin typeface="Times New Roman" panose="02020603050405020304" pitchFamily="18" charset="0"/>
                <a:ea typeface="宋体" panose="02010600030101010101" pitchFamily="2" charset="-122"/>
                <a:sym typeface="Symbol" panose="05050102010706020507" pitchFamily="18" charset="2"/>
              </a:rPr>
              <a:t> </a:t>
            </a:r>
            <a:endParaRPr lang="zh-CN" altLang="en-US" sz="2800" dirty="0"/>
          </a:p>
        </p:txBody>
      </p:sp>
      <p:sp>
        <p:nvSpPr>
          <p:cNvPr id="16" name="Text Box 207"/>
          <p:cNvSpPr txBox="1">
            <a:spLocks noChangeArrowheads="1"/>
          </p:cNvSpPr>
          <p:nvPr/>
        </p:nvSpPr>
        <p:spPr bwMode="auto">
          <a:xfrm>
            <a:off x="6809756" y="5585837"/>
            <a:ext cx="2298034" cy="584775"/>
          </a:xfrm>
          <a:prstGeom prst="rect">
            <a:avLst/>
          </a:prstGeom>
          <a:noFill/>
          <a:ln w="19050">
            <a:solidFill>
              <a:srgbClr val="FF0000"/>
            </a:solidFill>
            <a:prstDash val="sysDash"/>
            <a:miter lim="800000"/>
          </a:ln>
          <a:extLst>
            <a:ext uri="{909E8E84-426E-40DD-AFC4-6F175D3DCCD1}">
              <a14:hiddenFill xmlns:a14="http://schemas.microsoft.com/office/drawing/2010/main">
                <a:solidFill>
                  <a:srgbClr val="FFFFFF"/>
                </a:solidFill>
              </a14:hiddenFill>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1600" dirty="0">
                <a:latin typeface="Times New Roman" panose="02020603050405020304" pitchFamily="18" charset="0"/>
              </a:rPr>
              <a:t>电容电压，电感电流</a:t>
            </a:r>
            <a:endParaRPr kumimoji="1" lang="en-US" altLang="zh-CN" sz="1600" dirty="0">
              <a:latin typeface="Times New Roman" panose="02020603050405020304" pitchFamily="18" charset="0"/>
            </a:endParaRPr>
          </a:p>
          <a:p>
            <a:pPr algn="ctr" eaLnBrk="1" hangingPunct="1"/>
            <a:r>
              <a:rPr kumimoji="1" lang="zh-CN" altLang="en-US" sz="1600" dirty="0">
                <a:latin typeface="Times New Roman" panose="02020603050405020304" pitchFamily="18" charset="0"/>
              </a:rPr>
              <a:t>非突变量或非跃变量</a:t>
            </a:r>
            <a:endParaRPr kumimoji="1" lang="en-US" altLang="zh-CN" sz="1600" dirty="0">
              <a:latin typeface="Times New Roman" panose="02020603050405020304" pitchFamily="18" charset="0"/>
            </a:endParaRPr>
          </a:p>
        </p:txBody>
      </p:sp>
      <p:sp>
        <p:nvSpPr>
          <p:cNvPr id="17" name="Text Box 207"/>
          <p:cNvSpPr txBox="1">
            <a:spLocks noChangeArrowheads="1"/>
          </p:cNvSpPr>
          <p:nvPr/>
        </p:nvSpPr>
        <p:spPr bwMode="auto">
          <a:xfrm>
            <a:off x="6809756" y="6246237"/>
            <a:ext cx="2298034" cy="584775"/>
          </a:xfrm>
          <a:prstGeom prst="rect">
            <a:avLst/>
          </a:prstGeom>
          <a:noFill/>
          <a:ln w="19050">
            <a:solidFill>
              <a:srgbClr val="FF0000"/>
            </a:solidFill>
            <a:prstDash val="sysDash"/>
            <a:miter lim="800000"/>
          </a:ln>
          <a:extLst>
            <a:ext uri="{909E8E84-426E-40DD-AFC4-6F175D3DCCD1}">
              <a14:hiddenFill xmlns:a14="http://schemas.microsoft.com/office/drawing/2010/main">
                <a:solidFill>
                  <a:srgbClr val="FFFFFF"/>
                </a:solidFill>
              </a14:hiddenFill>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1600" dirty="0">
                <a:latin typeface="Times New Roman" panose="02020603050405020304" pitchFamily="18" charset="0"/>
              </a:rPr>
              <a:t>电感电压，电容电流</a:t>
            </a:r>
            <a:endParaRPr kumimoji="1" lang="en-US" altLang="zh-CN" sz="1600" dirty="0">
              <a:latin typeface="Times New Roman" panose="02020603050405020304" pitchFamily="18" charset="0"/>
            </a:endParaRPr>
          </a:p>
          <a:p>
            <a:pPr algn="ctr" eaLnBrk="1" hangingPunct="1"/>
            <a:r>
              <a:rPr kumimoji="1" lang="zh-CN" altLang="en-US" sz="1600" dirty="0">
                <a:latin typeface="Times New Roman" panose="02020603050405020304" pitchFamily="18" charset="0"/>
              </a:rPr>
              <a:t>突变量或跃变量</a:t>
            </a:r>
            <a:endParaRPr kumimoji="1" lang="en-US" altLang="zh-CN" sz="160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90" name="Object 14"/>
          <p:cNvGraphicFramePr>
            <a:graphicFrameLocks noChangeAspect="1"/>
          </p:cNvGraphicFramePr>
          <p:nvPr/>
        </p:nvGraphicFramePr>
        <p:xfrm>
          <a:off x="5124768" y="3429000"/>
          <a:ext cx="3311525" cy="1155700"/>
        </p:xfrm>
        <a:graphic>
          <a:graphicData uri="http://schemas.openxmlformats.org/presentationml/2006/ole">
            <mc:AlternateContent xmlns:mc="http://schemas.openxmlformats.org/markup-compatibility/2006">
              <mc:Choice xmlns:v="urn:schemas-microsoft-com:vml" Requires="v">
                <p:oleObj spid="_x0000_s5192" name="公式" r:id="rId1" imgW="1271270" imgH="426720" progId="Equation.3">
                  <p:embed/>
                </p:oleObj>
              </mc:Choice>
              <mc:Fallback>
                <p:oleObj name="公式" r:id="rId1" imgW="1271270" imgH="426720" progId="Equation.3">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768" y="3429000"/>
                        <a:ext cx="3311525" cy="1155700"/>
                      </a:xfrm>
                      <a:prstGeom prst="rect">
                        <a:avLst/>
                      </a:prstGeom>
                      <a:noFill/>
                      <a:ln>
                        <a:noFill/>
                      </a:ln>
                      <a:effectLst/>
                    </p:spPr>
                  </p:pic>
                </p:oleObj>
              </mc:Fallback>
            </mc:AlternateContent>
          </a:graphicData>
        </a:graphic>
      </p:graphicFrame>
      <p:sp>
        <p:nvSpPr>
          <p:cNvPr id="101421" name="AutoShape 45"/>
          <p:cNvSpPr>
            <a:spLocks noChangeArrowheads="1"/>
          </p:cNvSpPr>
          <p:nvPr/>
        </p:nvSpPr>
        <p:spPr bwMode="auto">
          <a:xfrm>
            <a:off x="4282758" y="3929745"/>
            <a:ext cx="649287" cy="144462"/>
          </a:xfrm>
          <a:prstGeom prst="rightArrow">
            <a:avLst>
              <a:gd name="adj1" fmla="val 50000"/>
              <a:gd name="adj2" fmla="val 112363"/>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101422" name="Text Box 46"/>
          <p:cNvSpPr txBox="1">
            <a:spLocks noChangeArrowheads="1"/>
          </p:cNvSpPr>
          <p:nvPr/>
        </p:nvSpPr>
        <p:spPr bwMode="auto">
          <a:xfrm>
            <a:off x="842645" y="2488882"/>
            <a:ext cx="4679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latin typeface="楷体_GB2312" pitchFamily="49" charset="-122"/>
              </a:rPr>
              <a:t>应用</a:t>
            </a:r>
            <a:r>
              <a:rPr lang="en-US" altLang="zh-CN" b="0">
                <a:latin typeface="Times New Roman" panose="02020603050405020304" pitchFamily="18" charset="0"/>
              </a:rPr>
              <a:t>KVL</a:t>
            </a:r>
            <a:r>
              <a:rPr lang="zh-CN" altLang="en-US">
                <a:latin typeface="楷体_GB2312" pitchFamily="49" charset="-122"/>
              </a:rPr>
              <a:t>和电容的</a:t>
            </a:r>
            <a:r>
              <a:rPr lang="en-US" altLang="zh-CN" b="0">
                <a:latin typeface="Times New Roman" panose="02020603050405020304" pitchFamily="18" charset="0"/>
              </a:rPr>
              <a:t>VCR</a:t>
            </a:r>
            <a:r>
              <a:rPr lang="zh-CN" altLang="en-US">
                <a:latin typeface="楷体_GB2312" pitchFamily="49" charset="-122"/>
              </a:rPr>
              <a:t>得：</a:t>
            </a:r>
            <a:endParaRPr lang="zh-CN" altLang="en-US">
              <a:latin typeface="楷体_GB2312" pitchFamily="49" charset="-122"/>
            </a:endParaRPr>
          </a:p>
        </p:txBody>
      </p:sp>
      <p:sp>
        <p:nvSpPr>
          <p:cNvPr id="101426" name="Text Box 50"/>
          <p:cNvSpPr txBox="1">
            <a:spLocks noChangeArrowheads="1"/>
          </p:cNvSpPr>
          <p:nvPr/>
        </p:nvSpPr>
        <p:spPr bwMode="auto">
          <a:xfrm>
            <a:off x="841058" y="4889182"/>
            <a:ext cx="3313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t>若以电流为变量：</a:t>
            </a:r>
            <a:endParaRPr lang="zh-CN" altLang="en-US"/>
          </a:p>
        </p:txBody>
      </p:sp>
      <p:graphicFrame>
        <p:nvGraphicFramePr>
          <p:cNvPr id="101427" name="Object 51"/>
          <p:cNvGraphicFramePr>
            <a:graphicFrameLocks noChangeAspect="1"/>
          </p:cNvGraphicFramePr>
          <p:nvPr/>
        </p:nvGraphicFramePr>
        <p:xfrm>
          <a:off x="822091" y="5525327"/>
          <a:ext cx="3197143" cy="1100206"/>
        </p:xfrm>
        <a:graphic>
          <a:graphicData uri="http://schemas.openxmlformats.org/presentationml/2006/ole">
            <mc:AlternateContent xmlns:mc="http://schemas.openxmlformats.org/markup-compatibility/2006">
              <mc:Choice xmlns:v="urn:schemas-microsoft-com:vml" Requires="v">
                <p:oleObj spid="_x0000_s5193" name="公式" r:id="rId3" imgW="1193165" imgH="391795" progId="Equation.3">
                  <p:embed/>
                </p:oleObj>
              </mc:Choice>
              <mc:Fallback>
                <p:oleObj name="公式" r:id="rId3" imgW="1193165" imgH="391795"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91" y="5525327"/>
                        <a:ext cx="3197143" cy="1100206"/>
                      </a:xfrm>
                      <a:prstGeom prst="rect">
                        <a:avLst/>
                      </a:prstGeom>
                      <a:noFill/>
                      <a:ln>
                        <a:noFill/>
                      </a:ln>
                      <a:effectLst/>
                    </p:spPr>
                  </p:pic>
                </p:oleObj>
              </mc:Fallback>
            </mc:AlternateContent>
          </a:graphicData>
        </a:graphic>
      </p:graphicFrame>
      <p:sp>
        <p:nvSpPr>
          <p:cNvPr id="101457" name="AutoShape 81"/>
          <p:cNvSpPr>
            <a:spLocks noChangeArrowheads="1"/>
          </p:cNvSpPr>
          <p:nvPr/>
        </p:nvSpPr>
        <p:spPr bwMode="auto">
          <a:xfrm>
            <a:off x="4284345" y="6055951"/>
            <a:ext cx="647700" cy="144462"/>
          </a:xfrm>
          <a:prstGeom prst="rightArrow">
            <a:avLst>
              <a:gd name="adj1" fmla="val 50000"/>
              <a:gd name="adj2" fmla="val 112088"/>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aphicFrame>
        <p:nvGraphicFramePr>
          <p:cNvPr id="101458" name="Object 82"/>
          <p:cNvGraphicFramePr>
            <a:graphicFrameLocks noChangeAspect="1"/>
          </p:cNvGraphicFramePr>
          <p:nvPr/>
        </p:nvGraphicFramePr>
        <p:xfrm>
          <a:off x="5303045" y="5576684"/>
          <a:ext cx="2829242" cy="1097054"/>
        </p:xfrm>
        <a:graphic>
          <a:graphicData uri="http://schemas.openxmlformats.org/presentationml/2006/ole">
            <mc:AlternateContent xmlns:mc="http://schemas.openxmlformats.org/markup-compatibility/2006">
              <mc:Choice xmlns:v="urn:schemas-microsoft-com:vml" Requires="v">
                <p:oleObj spid="_x0000_s5194" name="公式" r:id="rId5" imgW="1153795" imgH="426720" progId="Equation.3">
                  <p:embed/>
                </p:oleObj>
              </mc:Choice>
              <mc:Fallback>
                <p:oleObj name="公式" r:id="rId5" imgW="1153795" imgH="426720" progId="Equation.3">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3045" y="5576684"/>
                        <a:ext cx="2829242" cy="1097054"/>
                      </a:xfrm>
                      <a:prstGeom prst="rect">
                        <a:avLst/>
                      </a:prstGeom>
                      <a:noFill/>
                      <a:ln>
                        <a:noFill/>
                      </a:ln>
                      <a:effectLst/>
                    </p:spPr>
                  </p:pic>
                </p:oleObj>
              </mc:Fallback>
            </mc:AlternateContent>
          </a:graphicData>
        </a:graphic>
      </p:graphicFrame>
      <p:sp>
        <p:nvSpPr>
          <p:cNvPr id="101459" name="Text Box 83"/>
          <p:cNvSpPr txBox="1">
            <a:spLocks noChangeArrowheads="1"/>
          </p:cNvSpPr>
          <p:nvPr/>
        </p:nvSpPr>
        <p:spPr bwMode="auto">
          <a:xfrm>
            <a:off x="509588" y="887161"/>
            <a:ext cx="467995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buClr>
                <a:schemeClr val="accent2"/>
              </a:buClr>
              <a:buSzPct val="75000"/>
              <a:buFont typeface="Monotype Sorts" pitchFamily="2" charset="2"/>
              <a:buNone/>
            </a:pPr>
            <a:r>
              <a:rPr lang="en-US" altLang="zh-CN" dirty="0">
                <a:solidFill>
                  <a:schemeClr val="tx1"/>
                </a:solidFill>
                <a:latin typeface="楷体_GB2312" pitchFamily="49" charset="-122"/>
              </a:rPr>
              <a:t>2</a:t>
            </a:r>
            <a:r>
              <a:rPr lang="en-US" altLang="zh-CN" i="1" dirty="0">
                <a:solidFill>
                  <a:schemeClr val="tx1"/>
                </a:solidFill>
                <a:latin typeface="楷体_GB2312" pitchFamily="49" charset="-122"/>
              </a:rPr>
              <a:t>. </a:t>
            </a:r>
            <a:r>
              <a:rPr lang="zh-CN" altLang="en-US" dirty="0">
                <a:solidFill>
                  <a:schemeClr val="tx1"/>
                </a:solidFill>
                <a:latin typeface="楷体_GB2312" pitchFamily="49" charset="-122"/>
              </a:rPr>
              <a:t>动态电路的方程</a:t>
            </a:r>
            <a:endParaRPr lang="zh-CN" altLang="en-US" dirty="0">
              <a:solidFill>
                <a:schemeClr val="tx1"/>
              </a:solidFill>
              <a:latin typeface="楷体_GB2312" pitchFamily="49" charset="-122"/>
            </a:endParaRPr>
          </a:p>
        </p:txBody>
      </p:sp>
      <p:grpSp>
        <p:nvGrpSpPr>
          <p:cNvPr id="4" name="Group 120"/>
          <p:cNvGrpSpPr/>
          <p:nvPr/>
        </p:nvGrpSpPr>
        <p:grpSpPr bwMode="auto">
          <a:xfrm>
            <a:off x="5511483" y="912813"/>
            <a:ext cx="3300412" cy="1966912"/>
            <a:chOff x="3516" y="346"/>
            <a:chExt cx="2079" cy="1239"/>
          </a:xfrm>
        </p:grpSpPr>
        <p:sp>
          <p:nvSpPr>
            <p:cNvPr id="9238" name="Text Box 96"/>
            <p:cNvSpPr txBox="1">
              <a:spLocks noChangeArrowheads="1"/>
            </p:cNvSpPr>
            <p:nvPr/>
          </p:nvSpPr>
          <p:spPr bwMode="auto">
            <a:xfrm>
              <a:off x="3781" y="391"/>
              <a:ext cx="7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r>
                <a:rPr kumimoji="1"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9239" name="Oval 97"/>
            <p:cNvSpPr>
              <a:spLocks noChangeArrowheads="1"/>
            </p:cNvSpPr>
            <p:nvPr/>
          </p:nvSpPr>
          <p:spPr bwMode="auto">
            <a:xfrm>
              <a:off x="3516" y="98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9240" name="Group 98"/>
            <p:cNvGrpSpPr/>
            <p:nvPr/>
          </p:nvGrpSpPr>
          <p:grpSpPr bwMode="auto">
            <a:xfrm>
              <a:off x="5037" y="1167"/>
              <a:ext cx="278" cy="69"/>
              <a:chOff x="2112" y="3648"/>
              <a:chExt cx="192" cy="48"/>
            </a:xfrm>
          </p:grpSpPr>
          <p:sp>
            <p:nvSpPr>
              <p:cNvPr id="9260" name="Line 99"/>
              <p:cNvSpPr>
                <a:spLocks noChangeShapeType="1"/>
              </p:cNvSpPr>
              <p:nvPr/>
            </p:nvSpPr>
            <p:spPr bwMode="auto">
              <a:xfrm>
                <a:off x="2112" y="3648"/>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1" name="Line 100"/>
              <p:cNvSpPr>
                <a:spLocks noChangeShapeType="1"/>
              </p:cNvSpPr>
              <p:nvPr/>
            </p:nvSpPr>
            <p:spPr bwMode="auto">
              <a:xfrm>
                <a:off x="2112" y="369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41" name="Group 101"/>
            <p:cNvGrpSpPr/>
            <p:nvPr/>
          </p:nvGrpSpPr>
          <p:grpSpPr bwMode="auto">
            <a:xfrm>
              <a:off x="4695" y="708"/>
              <a:ext cx="367" cy="877"/>
              <a:chOff x="1576" y="1278"/>
              <a:chExt cx="253" cy="612"/>
            </a:xfrm>
          </p:grpSpPr>
          <p:grpSp>
            <p:nvGrpSpPr>
              <p:cNvPr id="9256" name="Group 102"/>
              <p:cNvGrpSpPr/>
              <p:nvPr/>
            </p:nvGrpSpPr>
            <p:grpSpPr bwMode="auto">
              <a:xfrm>
                <a:off x="1658" y="1278"/>
                <a:ext cx="171" cy="612"/>
                <a:chOff x="1658" y="1278"/>
                <a:chExt cx="171" cy="612"/>
              </a:xfrm>
            </p:grpSpPr>
            <p:sp>
              <p:nvSpPr>
                <p:cNvPr id="9258" name="Text Box 103"/>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9259" name="Text Box 104"/>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9257" name="Text Box 105"/>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9242" name="Text Box 106"/>
            <p:cNvSpPr txBox="1">
              <a:spLocks noChangeArrowheads="1"/>
            </p:cNvSpPr>
            <p:nvPr/>
          </p:nvSpPr>
          <p:spPr bwMode="auto">
            <a:xfrm>
              <a:off x="3948" y="1026"/>
              <a:ext cx="2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9243" name="Line 107"/>
            <p:cNvSpPr>
              <a:spLocks noChangeShapeType="1"/>
            </p:cNvSpPr>
            <p:nvPr/>
          </p:nvSpPr>
          <p:spPr bwMode="auto">
            <a:xfrm>
              <a:off x="3700" y="754"/>
              <a:ext cx="14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4" name="Line 108"/>
            <p:cNvSpPr>
              <a:spLocks noChangeShapeType="1"/>
            </p:cNvSpPr>
            <p:nvPr/>
          </p:nvSpPr>
          <p:spPr bwMode="auto">
            <a:xfrm>
              <a:off x="3700" y="1578"/>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5" name="Line 109"/>
            <p:cNvSpPr>
              <a:spLocks noChangeShapeType="1"/>
            </p:cNvSpPr>
            <p:nvPr/>
          </p:nvSpPr>
          <p:spPr bwMode="auto">
            <a:xfrm flipH="1">
              <a:off x="3697" y="754"/>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6" name="Line 110"/>
            <p:cNvSpPr>
              <a:spLocks noChangeShapeType="1"/>
            </p:cNvSpPr>
            <p:nvPr/>
          </p:nvSpPr>
          <p:spPr bwMode="auto">
            <a:xfrm>
              <a:off x="5156" y="754"/>
              <a:ext cx="0" cy="41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7" name="Line 111"/>
            <p:cNvSpPr>
              <a:spLocks noChangeShapeType="1"/>
            </p:cNvSpPr>
            <p:nvPr/>
          </p:nvSpPr>
          <p:spPr bwMode="auto">
            <a:xfrm flipV="1">
              <a:off x="5156" y="1235"/>
              <a:ext cx="0" cy="34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Text Box 112"/>
            <p:cNvSpPr txBox="1">
              <a:spLocks noChangeArrowheads="1"/>
            </p:cNvSpPr>
            <p:nvPr/>
          </p:nvSpPr>
          <p:spPr bwMode="auto">
            <a:xfrm>
              <a:off x="4604" y="391"/>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9249" name="Text Box 113"/>
            <p:cNvSpPr txBox="1">
              <a:spLocks noChangeArrowheads="1"/>
            </p:cNvSpPr>
            <p:nvPr/>
          </p:nvSpPr>
          <p:spPr bwMode="auto">
            <a:xfrm>
              <a:off x="5330" y="981"/>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9250" name="Group 114"/>
            <p:cNvGrpSpPr/>
            <p:nvPr/>
          </p:nvGrpSpPr>
          <p:grpSpPr bwMode="auto">
            <a:xfrm>
              <a:off x="4876" y="346"/>
              <a:ext cx="238" cy="341"/>
              <a:chOff x="1803" y="2594"/>
              <a:chExt cx="165" cy="238"/>
            </a:xfrm>
          </p:grpSpPr>
          <p:sp>
            <p:nvSpPr>
              <p:cNvPr id="9254" name="Text Box 115"/>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9255" name="Line 116"/>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51" name="Text Box 117"/>
            <p:cNvSpPr txBox="1">
              <a:spLocks noChangeArrowheads="1"/>
            </p:cNvSpPr>
            <p:nvPr/>
          </p:nvSpPr>
          <p:spPr bwMode="auto">
            <a:xfrm>
              <a:off x="3742" y="709"/>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9252" name="Text Box 118"/>
            <p:cNvSpPr txBox="1">
              <a:spLocks noChangeArrowheads="1"/>
            </p:cNvSpPr>
            <p:nvPr/>
          </p:nvSpPr>
          <p:spPr bwMode="auto">
            <a:xfrm>
              <a:off x="3787" y="1253"/>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9253" name="Rectangle 119"/>
            <p:cNvSpPr>
              <a:spLocks noChangeArrowheads="1"/>
            </p:cNvSpPr>
            <p:nvPr/>
          </p:nvSpPr>
          <p:spPr bwMode="auto">
            <a:xfrm>
              <a:off x="4559" y="69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grpSp>
        <p:nvGrpSpPr>
          <p:cNvPr id="9" name="Group 122"/>
          <p:cNvGrpSpPr/>
          <p:nvPr/>
        </p:nvGrpSpPr>
        <p:grpSpPr bwMode="auto">
          <a:xfrm>
            <a:off x="1128396" y="3088957"/>
            <a:ext cx="2890838" cy="1855787"/>
            <a:chOff x="656" y="1207"/>
            <a:chExt cx="1821" cy="1169"/>
          </a:xfrm>
        </p:grpSpPr>
        <p:graphicFrame>
          <p:nvGraphicFramePr>
            <p:cNvPr id="9235" name="Object 44"/>
            <p:cNvGraphicFramePr>
              <a:graphicFrameLocks noChangeAspect="1"/>
            </p:cNvGraphicFramePr>
            <p:nvPr/>
          </p:nvGraphicFramePr>
          <p:xfrm>
            <a:off x="793" y="1207"/>
            <a:ext cx="1684" cy="392"/>
          </p:xfrm>
          <a:graphic>
            <a:graphicData uri="http://schemas.openxmlformats.org/presentationml/2006/ole">
              <mc:AlternateContent xmlns:mc="http://schemas.openxmlformats.org/markup-compatibility/2006">
                <mc:Choice xmlns:v="urn:schemas-microsoft-com:vml" Requires="v">
                  <p:oleObj spid="_x0000_s5195" name="公式" r:id="rId7" imgW="923290" imgH="191770" progId="Equation.3">
                    <p:embed/>
                  </p:oleObj>
                </mc:Choice>
                <mc:Fallback>
                  <p:oleObj name="公式" r:id="rId7" imgW="923290" imgH="191770" progId="Equation.3">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1207"/>
                          <a:ext cx="1684"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6" name="Object 49"/>
            <p:cNvGraphicFramePr>
              <a:graphicFrameLocks noChangeAspect="1"/>
            </p:cNvGraphicFramePr>
            <p:nvPr/>
          </p:nvGraphicFramePr>
          <p:xfrm>
            <a:off x="783" y="1616"/>
            <a:ext cx="1050" cy="760"/>
          </p:xfrm>
          <a:graphic>
            <a:graphicData uri="http://schemas.openxmlformats.org/presentationml/2006/ole">
              <mc:AlternateContent xmlns:mc="http://schemas.openxmlformats.org/markup-compatibility/2006">
                <mc:Choice xmlns:v="urn:schemas-microsoft-com:vml" Requires="v">
                  <p:oleObj spid="_x0000_s5196" name="公式" r:id="rId9" imgW="600710" imgH="426720" progId="Equation.3">
                    <p:embed/>
                  </p:oleObj>
                </mc:Choice>
                <mc:Fallback>
                  <p:oleObj name="公式" r:id="rId9" imgW="600710" imgH="426720" progId="Equation.3">
                    <p:embed/>
                    <p:pic>
                      <p:nvPicPr>
                        <p:cNvPr id="0" name="Object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3" y="1616"/>
                          <a:ext cx="1050" cy="760"/>
                        </a:xfrm>
                        <a:prstGeom prst="rect">
                          <a:avLst/>
                        </a:prstGeom>
                        <a:noFill/>
                        <a:ln>
                          <a:noFill/>
                        </a:ln>
                        <a:effectLst/>
                      </p:spPr>
                    </p:pic>
                  </p:oleObj>
                </mc:Fallback>
              </mc:AlternateContent>
            </a:graphicData>
          </a:graphic>
        </p:graphicFrame>
        <p:sp>
          <p:nvSpPr>
            <p:cNvPr id="9237" name="AutoShape 121"/>
            <p:cNvSpPr/>
            <p:nvPr/>
          </p:nvSpPr>
          <p:spPr bwMode="auto">
            <a:xfrm>
              <a:off x="656" y="1272"/>
              <a:ext cx="46" cy="953"/>
            </a:xfrm>
            <a:prstGeom prst="leftBrace">
              <a:avLst>
                <a:gd name="adj1" fmla="val 172645"/>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sp>
        <p:nvSpPr>
          <p:cNvPr id="101499" name="Text Box 123"/>
          <p:cNvSpPr txBox="1">
            <a:spLocks noChangeArrowheads="1"/>
          </p:cNvSpPr>
          <p:nvPr/>
        </p:nvSpPr>
        <p:spPr bwMode="auto">
          <a:xfrm>
            <a:off x="675958" y="1580516"/>
            <a:ext cx="5032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sz="3200" dirty="0">
                <a:solidFill>
                  <a:schemeClr val="tx1"/>
                </a:solidFill>
                <a:ea typeface="宋体" panose="02010600030101010101" pitchFamily="2" charset="-122"/>
              </a:rPr>
              <a:t>例</a:t>
            </a:r>
            <a:endParaRPr lang="zh-CN" altLang="en-US" sz="3200" dirty="0">
              <a:solidFill>
                <a:schemeClr val="tx1"/>
              </a:solidFill>
              <a:ea typeface="宋体" panose="02010600030101010101" pitchFamily="2" charset="-122"/>
            </a:endParaRPr>
          </a:p>
        </p:txBody>
      </p:sp>
      <p:sp>
        <p:nvSpPr>
          <p:cNvPr id="101500" name="Text Box 124"/>
          <p:cNvSpPr txBox="1">
            <a:spLocks noChangeArrowheads="1"/>
          </p:cNvSpPr>
          <p:nvPr/>
        </p:nvSpPr>
        <p:spPr bwMode="auto">
          <a:xfrm>
            <a:off x="1406208" y="1633538"/>
            <a:ext cx="1409066" cy="523220"/>
          </a:xfrm>
          <a:prstGeom prst="rect">
            <a:avLst/>
          </a:prstGeom>
          <a:noFill/>
          <a:ln w="28575">
            <a:solidFill>
              <a:srgbClr val="00CC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i="1" dirty="0">
                <a:solidFill>
                  <a:schemeClr val="tx1"/>
                </a:solidFill>
                <a:latin typeface="Times New Roman" panose="02020603050405020304" pitchFamily="18" charset="0"/>
              </a:rPr>
              <a:t>RC</a:t>
            </a:r>
            <a:r>
              <a:rPr lang="zh-CN" altLang="en-US" dirty="0">
                <a:solidFill>
                  <a:schemeClr val="tx1"/>
                </a:solidFill>
              </a:rPr>
              <a:t>电路</a:t>
            </a:r>
            <a:endParaRPr lang="zh-CN" altLang="en-US" dirty="0">
              <a:solidFill>
                <a:schemeClr val="tx1"/>
              </a:solidFill>
            </a:endParaRPr>
          </a:p>
        </p:txBody>
      </p:sp>
      <p:sp>
        <p:nvSpPr>
          <p:cNvPr id="51"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53" name="Text Box 46"/>
          <p:cNvSpPr txBox="1">
            <a:spLocks noChangeArrowheads="1"/>
          </p:cNvSpPr>
          <p:nvPr/>
        </p:nvSpPr>
        <p:spPr bwMode="auto">
          <a:xfrm>
            <a:off x="4246203" y="4837657"/>
            <a:ext cx="4638718" cy="400110"/>
          </a:xfrm>
          <a:prstGeom prst="rect">
            <a:avLst/>
          </a:prstGeom>
          <a:noFill/>
          <a:ln w="1905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sz="2000" dirty="0">
                <a:latin typeface="楷体_GB2312" pitchFamily="49" charset="-122"/>
              </a:rPr>
              <a:t>动态元件的个数</a:t>
            </a:r>
            <a:r>
              <a:rPr lang="en-US" altLang="zh-CN" sz="2000" dirty="0">
                <a:latin typeface="楷体_GB2312" pitchFamily="49" charset="-122"/>
              </a:rPr>
              <a:t>=</a:t>
            </a:r>
            <a:r>
              <a:rPr lang="zh-CN" altLang="en-US" sz="2000" dirty="0">
                <a:latin typeface="楷体_GB2312" pitchFamily="49" charset="-122"/>
              </a:rPr>
              <a:t>微分方程的阶数</a:t>
            </a:r>
            <a:r>
              <a:rPr lang="en-US" altLang="zh-CN" sz="2000" dirty="0">
                <a:latin typeface="楷体_GB2312" pitchFamily="49" charset="-122"/>
              </a:rPr>
              <a:t>=</a:t>
            </a:r>
            <a:r>
              <a:rPr lang="zh-CN" altLang="en-US" sz="2000" dirty="0">
                <a:latin typeface="楷体_GB2312" pitchFamily="49" charset="-122"/>
              </a:rPr>
              <a:t>阶差</a:t>
            </a:r>
            <a:endParaRPr lang="zh-CN" altLang="en-US" sz="2000" dirty="0">
              <a:latin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316" name="Object 84"/>
          <p:cNvGraphicFramePr>
            <a:graphicFrameLocks noChangeAspect="1"/>
          </p:cNvGraphicFramePr>
          <p:nvPr/>
        </p:nvGraphicFramePr>
        <p:xfrm>
          <a:off x="1149668" y="2846389"/>
          <a:ext cx="2632075" cy="612775"/>
        </p:xfrm>
        <a:graphic>
          <a:graphicData uri="http://schemas.openxmlformats.org/presentationml/2006/ole">
            <mc:AlternateContent xmlns:mc="http://schemas.openxmlformats.org/markup-compatibility/2006">
              <mc:Choice xmlns:v="urn:schemas-microsoft-com:vml" Requires="v">
                <p:oleObj spid="_x0000_s6216" name="公式" r:id="rId1" imgW="923290" imgH="191770" progId="Equation.3">
                  <p:embed/>
                </p:oleObj>
              </mc:Choice>
              <mc:Fallback>
                <p:oleObj name="公式" r:id="rId1" imgW="923290" imgH="191770" progId="Equation.3">
                  <p:embed/>
                  <p:pic>
                    <p:nvPicPr>
                      <p:cNvPr id="0" name="Object 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668" y="2846389"/>
                        <a:ext cx="263207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317" name="AutoShape 85"/>
          <p:cNvSpPr>
            <a:spLocks noChangeArrowheads="1"/>
          </p:cNvSpPr>
          <p:nvPr/>
        </p:nvSpPr>
        <p:spPr bwMode="auto">
          <a:xfrm>
            <a:off x="3977323" y="3865722"/>
            <a:ext cx="649287" cy="142875"/>
          </a:xfrm>
          <a:prstGeom prst="rightArrow">
            <a:avLst>
              <a:gd name="adj1" fmla="val 50000"/>
              <a:gd name="adj2" fmla="val 113611"/>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aphicFrame>
        <p:nvGraphicFramePr>
          <p:cNvPr id="95318" name="Object 86"/>
          <p:cNvGraphicFramePr>
            <a:graphicFrameLocks noChangeAspect="1"/>
          </p:cNvGraphicFramePr>
          <p:nvPr/>
        </p:nvGraphicFramePr>
        <p:xfrm>
          <a:off x="4734243" y="3460751"/>
          <a:ext cx="2592387" cy="1090613"/>
        </p:xfrm>
        <a:graphic>
          <a:graphicData uri="http://schemas.openxmlformats.org/presentationml/2006/ole">
            <mc:AlternateContent xmlns:mc="http://schemas.openxmlformats.org/markup-compatibility/2006">
              <mc:Choice xmlns:v="urn:schemas-microsoft-com:vml" Requires="v">
                <p:oleObj spid="_x0000_s6217" name="公式" r:id="rId3" imgW="1053465" imgH="426720" progId="Equation.3">
                  <p:embed/>
                </p:oleObj>
              </mc:Choice>
              <mc:Fallback>
                <p:oleObj name="公式" r:id="rId3" imgW="1053465" imgH="426720" progId="Equation.3">
                  <p:embed/>
                  <p:pic>
                    <p:nvPicPr>
                      <p:cNvPr id="0" name="Object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4243" y="3460751"/>
                        <a:ext cx="2592387"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366" name="Text Box 134"/>
          <p:cNvSpPr txBox="1">
            <a:spLocks noChangeArrowheads="1"/>
          </p:cNvSpPr>
          <p:nvPr/>
        </p:nvSpPr>
        <p:spPr bwMode="auto">
          <a:xfrm>
            <a:off x="775018" y="2006600"/>
            <a:ext cx="4897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solidFill>
                  <a:schemeClr val="tx1"/>
                </a:solidFill>
              </a:rPr>
              <a:t>应用</a:t>
            </a:r>
            <a:r>
              <a:rPr lang="en-US" altLang="zh-CN" b="0">
                <a:solidFill>
                  <a:schemeClr val="tx1"/>
                </a:solidFill>
                <a:latin typeface="Times New Roman" panose="02020603050405020304" pitchFamily="18" charset="0"/>
                <a:ea typeface="仿宋_GB2312" pitchFamily="49" charset="-122"/>
              </a:rPr>
              <a:t>KVL</a:t>
            </a:r>
            <a:r>
              <a:rPr lang="zh-CN" altLang="en-US">
                <a:solidFill>
                  <a:schemeClr val="tx1"/>
                </a:solidFill>
              </a:rPr>
              <a:t>和电感的</a:t>
            </a:r>
            <a:r>
              <a:rPr lang="en-US" altLang="zh-CN" b="0">
                <a:solidFill>
                  <a:schemeClr val="tx1"/>
                </a:solidFill>
                <a:latin typeface="Times New Roman" panose="02020603050405020304" pitchFamily="18" charset="0"/>
                <a:ea typeface="仿宋_GB2312" pitchFamily="49" charset="-122"/>
              </a:rPr>
              <a:t>VCR</a:t>
            </a:r>
            <a:r>
              <a:rPr lang="zh-CN" altLang="en-US">
                <a:solidFill>
                  <a:schemeClr val="tx1"/>
                </a:solidFill>
              </a:rPr>
              <a:t>得</a:t>
            </a:r>
            <a:r>
              <a:rPr lang="zh-CN" altLang="en-US">
                <a:solidFill>
                  <a:schemeClr val="tx1"/>
                </a:solidFill>
                <a:ea typeface="仿宋_GB2312" pitchFamily="49" charset="-122"/>
              </a:rPr>
              <a:t>：</a:t>
            </a:r>
            <a:endParaRPr lang="zh-CN" altLang="en-US">
              <a:solidFill>
                <a:schemeClr val="tx1"/>
              </a:solidFill>
              <a:ea typeface="仿宋_GB2312" pitchFamily="49" charset="-122"/>
            </a:endParaRPr>
          </a:p>
        </p:txBody>
      </p:sp>
      <p:graphicFrame>
        <p:nvGraphicFramePr>
          <p:cNvPr id="95367" name="Object 135"/>
          <p:cNvGraphicFramePr>
            <a:graphicFrameLocks noChangeAspect="1"/>
          </p:cNvGraphicFramePr>
          <p:nvPr/>
        </p:nvGraphicFramePr>
        <p:xfrm>
          <a:off x="1062355" y="3422651"/>
          <a:ext cx="1571625" cy="1160463"/>
        </p:xfrm>
        <a:graphic>
          <a:graphicData uri="http://schemas.openxmlformats.org/presentationml/2006/ole">
            <mc:AlternateContent xmlns:mc="http://schemas.openxmlformats.org/markup-compatibility/2006">
              <mc:Choice xmlns:v="urn:schemas-microsoft-com:vml" Requires="v">
                <p:oleObj spid="_x0000_s6218" name="公式" r:id="rId5" imgW="596265" imgH="426720" progId="Equation.3">
                  <p:embed/>
                </p:oleObj>
              </mc:Choice>
              <mc:Fallback>
                <p:oleObj name="公式" r:id="rId5" imgW="596265" imgH="426720" progId="Equation.3">
                  <p:embed/>
                  <p:pic>
                    <p:nvPicPr>
                      <p:cNvPr id="0" name="Object 1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2355" y="3422651"/>
                        <a:ext cx="1571625"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368" name="Text Box 136"/>
          <p:cNvSpPr txBox="1">
            <a:spLocks noChangeArrowheads="1"/>
          </p:cNvSpPr>
          <p:nvPr/>
        </p:nvSpPr>
        <p:spPr bwMode="auto">
          <a:xfrm>
            <a:off x="846455" y="4613276"/>
            <a:ext cx="381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solidFill>
                  <a:schemeClr val="tx1"/>
                </a:solidFill>
              </a:rPr>
              <a:t>若以电感电压为变量：</a:t>
            </a:r>
            <a:endParaRPr lang="zh-CN" altLang="en-US">
              <a:solidFill>
                <a:schemeClr val="tx1"/>
              </a:solidFill>
            </a:endParaRPr>
          </a:p>
        </p:txBody>
      </p:sp>
      <p:graphicFrame>
        <p:nvGraphicFramePr>
          <p:cNvPr id="95369" name="Object 137"/>
          <p:cNvGraphicFramePr>
            <a:graphicFrameLocks noChangeAspect="1"/>
          </p:cNvGraphicFramePr>
          <p:nvPr/>
        </p:nvGraphicFramePr>
        <p:xfrm>
          <a:off x="570692" y="5300661"/>
          <a:ext cx="3324225" cy="1044575"/>
        </p:xfrm>
        <a:graphic>
          <a:graphicData uri="http://schemas.openxmlformats.org/presentationml/2006/ole">
            <mc:AlternateContent xmlns:mc="http://schemas.openxmlformats.org/markup-compatibility/2006">
              <mc:Choice xmlns:v="urn:schemas-microsoft-com:vml" Requires="v">
                <p:oleObj spid="_x0000_s6219" name="公式" r:id="rId7" imgW="1271270" imgH="387350" progId="Equation.3">
                  <p:embed/>
                </p:oleObj>
              </mc:Choice>
              <mc:Fallback>
                <p:oleObj name="公式" r:id="rId7" imgW="1271270" imgH="387350" progId="Equation.3">
                  <p:embed/>
                  <p:pic>
                    <p:nvPicPr>
                      <p:cNvPr id="0" name="Object 1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692" y="5300661"/>
                        <a:ext cx="3324225"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371" name="Object 139"/>
          <p:cNvGraphicFramePr>
            <a:graphicFrameLocks noChangeAspect="1"/>
          </p:cNvGraphicFramePr>
          <p:nvPr/>
        </p:nvGraphicFramePr>
        <p:xfrm>
          <a:off x="4900006" y="5340351"/>
          <a:ext cx="3282950" cy="1050925"/>
        </p:xfrm>
        <a:graphic>
          <a:graphicData uri="http://schemas.openxmlformats.org/presentationml/2006/ole">
            <mc:AlternateContent xmlns:mc="http://schemas.openxmlformats.org/markup-compatibility/2006">
              <mc:Choice xmlns:v="urn:schemas-microsoft-com:vml" Requires="v">
                <p:oleObj spid="_x0000_s6220" name="公式" r:id="rId9" imgW="1293495" imgH="391795" progId="Equation.3">
                  <p:embed/>
                </p:oleObj>
              </mc:Choice>
              <mc:Fallback>
                <p:oleObj name="公式" r:id="rId9" imgW="1293495" imgH="391795" progId="Equation.3">
                  <p:embed/>
                  <p:pic>
                    <p:nvPicPr>
                      <p:cNvPr id="0" name="Object 1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0006" y="5340351"/>
                        <a:ext cx="328295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76"/>
          <p:cNvGrpSpPr/>
          <p:nvPr/>
        </p:nvGrpSpPr>
        <p:grpSpPr bwMode="auto">
          <a:xfrm>
            <a:off x="5759768" y="1097389"/>
            <a:ext cx="2735263" cy="1966913"/>
            <a:chOff x="3697" y="391"/>
            <a:chExt cx="1723" cy="1239"/>
          </a:xfrm>
        </p:grpSpPr>
        <p:sp>
          <p:nvSpPr>
            <p:cNvPr id="10259" name="Text Box 152"/>
            <p:cNvSpPr txBox="1">
              <a:spLocks noChangeArrowheads="1"/>
            </p:cNvSpPr>
            <p:nvPr/>
          </p:nvSpPr>
          <p:spPr bwMode="auto">
            <a:xfrm>
              <a:off x="4028" y="436"/>
              <a:ext cx="7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r>
                <a:rPr kumimoji="1"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0260" name="Oval 153"/>
            <p:cNvSpPr>
              <a:spLocks noChangeArrowheads="1"/>
            </p:cNvSpPr>
            <p:nvPr/>
          </p:nvSpPr>
          <p:spPr bwMode="auto">
            <a:xfrm>
              <a:off x="3697" y="102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10261" name="Group 154"/>
            <p:cNvGrpSpPr/>
            <p:nvPr/>
          </p:nvGrpSpPr>
          <p:grpSpPr bwMode="auto">
            <a:xfrm>
              <a:off x="4876" y="753"/>
              <a:ext cx="367" cy="877"/>
              <a:chOff x="1576" y="1278"/>
              <a:chExt cx="253" cy="612"/>
            </a:xfrm>
          </p:grpSpPr>
          <p:grpSp>
            <p:nvGrpSpPr>
              <p:cNvPr id="10279" name="Group 155"/>
              <p:cNvGrpSpPr/>
              <p:nvPr/>
            </p:nvGrpSpPr>
            <p:grpSpPr bwMode="auto">
              <a:xfrm>
                <a:off x="1658" y="1278"/>
                <a:ext cx="171" cy="612"/>
                <a:chOff x="1658" y="1278"/>
                <a:chExt cx="171" cy="612"/>
              </a:xfrm>
            </p:grpSpPr>
            <p:sp>
              <p:nvSpPr>
                <p:cNvPr id="10281" name="Text Box 156"/>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0282" name="Text Box 157"/>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10280" name="Text Box 158"/>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10262" name="Text Box 159"/>
            <p:cNvSpPr txBox="1">
              <a:spLocks noChangeArrowheads="1"/>
            </p:cNvSpPr>
            <p:nvPr/>
          </p:nvSpPr>
          <p:spPr bwMode="auto">
            <a:xfrm>
              <a:off x="4084" y="1026"/>
              <a:ext cx="2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0263" name="Line 160"/>
            <p:cNvSpPr>
              <a:spLocks noChangeShapeType="1"/>
            </p:cNvSpPr>
            <p:nvPr/>
          </p:nvSpPr>
          <p:spPr bwMode="auto">
            <a:xfrm>
              <a:off x="3881" y="799"/>
              <a:ext cx="14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4" name="Line 161"/>
            <p:cNvSpPr>
              <a:spLocks noChangeShapeType="1"/>
            </p:cNvSpPr>
            <p:nvPr/>
          </p:nvSpPr>
          <p:spPr bwMode="auto">
            <a:xfrm>
              <a:off x="3881" y="1623"/>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162"/>
            <p:cNvSpPr>
              <a:spLocks noChangeShapeType="1"/>
            </p:cNvSpPr>
            <p:nvPr/>
          </p:nvSpPr>
          <p:spPr bwMode="auto">
            <a:xfrm flipH="1">
              <a:off x="3878" y="799"/>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Line 163"/>
            <p:cNvSpPr>
              <a:spLocks noChangeShapeType="1"/>
            </p:cNvSpPr>
            <p:nvPr/>
          </p:nvSpPr>
          <p:spPr bwMode="auto">
            <a:xfrm flipH="1">
              <a:off x="5329" y="799"/>
              <a:ext cx="8" cy="18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7" name="Line 164"/>
            <p:cNvSpPr>
              <a:spLocks noChangeShapeType="1"/>
            </p:cNvSpPr>
            <p:nvPr/>
          </p:nvSpPr>
          <p:spPr bwMode="auto">
            <a:xfrm flipH="1" flipV="1">
              <a:off x="5329" y="1344"/>
              <a:ext cx="0" cy="27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8" name="Text Box 165"/>
            <p:cNvSpPr txBox="1">
              <a:spLocks noChangeArrowheads="1"/>
            </p:cNvSpPr>
            <p:nvPr/>
          </p:nvSpPr>
          <p:spPr bwMode="auto">
            <a:xfrm>
              <a:off x="4785" y="436"/>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10269" name="Group 166"/>
            <p:cNvGrpSpPr/>
            <p:nvPr/>
          </p:nvGrpSpPr>
          <p:grpSpPr bwMode="auto">
            <a:xfrm>
              <a:off x="5057" y="391"/>
              <a:ext cx="238" cy="341"/>
              <a:chOff x="1803" y="2594"/>
              <a:chExt cx="165" cy="238"/>
            </a:xfrm>
          </p:grpSpPr>
          <p:sp>
            <p:nvSpPr>
              <p:cNvPr id="10277" name="Text Box 167"/>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0278" name="Line 168"/>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270" name="Text Box 169"/>
            <p:cNvSpPr txBox="1">
              <a:spLocks noChangeArrowheads="1"/>
            </p:cNvSpPr>
            <p:nvPr/>
          </p:nvSpPr>
          <p:spPr bwMode="auto">
            <a:xfrm>
              <a:off x="3923" y="754"/>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10271" name="Text Box 170"/>
            <p:cNvSpPr txBox="1">
              <a:spLocks noChangeArrowheads="1"/>
            </p:cNvSpPr>
            <p:nvPr/>
          </p:nvSpPr>
          <p:spPr bwMode="auto">
            <a:xfrm>
              <a:off x="3923" y="1298"/>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10272" name="Rectangle 171"/>
            <p:cNvSpPr>
              <a:spLocks noChangeArrowheads="1"/>
            </p:cNvSpPr>
            <p:nvPr/>
          </p:nvSpPr>
          <p:spPr bwMode="auto">
            <a:xfrm>
              <a:off x="4740" y="75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10273" name="Group 172"/>
            <p:cNvGrpSpPr/>
            <p:nvPr/>
          </p:nvGrpSpPr>
          <p:grpSpPr bwMode="auto">
            <a:xfrm>
              <a:off x="5329" y="981"/>
              <a:ext cx="91" cy="363"/>
              <a:chOff x="2744" y="2931"/>
              <a:chExt cx="57" cy="283"/>
            </a:xfrm>
          </p:grpSpPr>
          <p:sp>
            <p:nvSpPr>
              <p:cNvPr id="10274" name="Arc 173"/>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5" name="Arc 174"/>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6" name="Arc 175"/>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95419" name="Text Box 187"/>
          <p:cNvSpPr txBox="1">
            <a:spLocks noChangeArrowheads="1"/>
          </p:cNvSpPr>
          <p:nvPr/>
        </p:nvSpPr>
        <p:spPr bwMode="auto">
          <a:xfrm>
            <a:off x="775018" y="1108393"/>
            <a:ext cx="1368742" cy="523220"/>
          </a:xfrm>
          <a:prstGeom prst="rect">
            <a:avLst/>
          </a:prstGeom>
          <a:noFill/>
          <a:ln w="28575">
            <a:solidFill>
              <a:srgbClr val="00CC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i="1">
                <a:solidFill>
                  <a:schemeClr val="tx1"/>
                </a:solidFill>
                <a:latin typeface="Times New Roman" panose="02020603050405020304" pitchFamily="18" charset="0"/>
              </a:rPr>
              <a:t>RL</a:t>
            </a:r>
            <a:r>
              <a:rPr lang="zh-CN" altLang="en-US">
                <a:solidFill>
                  <a:schemeClr val="tx1"/>
                </a:solidFill>
              </a:rPr>
              <a:t>电路</a:t>
            </a:r>
            <a:endParaRPr lang="zh-CN" altLang="en-US">
              <a:solidFill>
                <a:schemeClr val="tx1"/>
              </a:solidFill>
            </a:endParaRPr>
          </a:p>
        </p:txBody>
      </p:sp>
      <p:sp>
        <p:nvSpPr>
          <p:cNvPr id="95420" name="AutoShape 188"/>
          <p:cNvSpPr/>
          <p:nvPr/>
        </p:nvSpPr>
        <p:spPr bwMode="auto">
          <a:xfrm>
            <a:off x="846455" y="2862264"/>
            <a:ext cx="144463" cy="1431925"/>
          </a:xfrm>
          <a:prstGeom prst="leftBrace">
            <a:avLst>
              <a:gd name="adj1" fmla="val 82600"/>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47"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48" name="AutoShape 85"/>
          <p:cNvSpPr>
            <a:spLocks noChangeArrowheads="1"/>
          </p:cNvSpPr>
          <p:nvPr/>
        </p:nvSpPr>
        <p:spPr bwMode="auto">
          <a:xfrm>
            <a:off x="4013518" y="5751512"/>
            <a:ext cx="649287" cy="142875"/>
          </a:xfrm>
          <a:prstGeom prst="rightArrow">
            <a:avLst>
              <a:gd name="adj1" fmla="val 50000"/>
              <a:gd name="adj2" fmla="val 113611"/>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bwMode="auto">
          <a:xfrm>
            <a:off x="648711" y="2876775"/>
            <a:ext cx="3887788" cy="1512887"/>
            <a:chOff x="1610" y="3067"/>
            <a:chExt cx="2223" cy="953"/>
          </a:xfrm>
        </p:grpSpPr>
        <p:sp>
          <p:nvSpPr>
            <p:cNvPr id="11281" name="Rectangle 6"/>
            <p:cNvSpPr>
              <a:spLocks noChangeArrowheads="1"/>
            </p:cNvSpPr>
            <p:nvPr/>
          </p:nvSpPr>
          <p:spPr bwMode="auto">
            <a:xfrm>
              <a:off x="2290" y="3158"/>
              <a:ext cx="1026" cy="793"/>
            </a:xfrm>
            <a:prstGeom prst="rect">
              <a:avLst/>
            </a:prstGeom>
            <a:noFill/>
            <a:ln w="28575">
              <a:solidFill>
                <a:srgbClr val="FF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11282" name="Rectangle 7"/>
            <p:cNvSpPr>
              <a:spLocks noChangeArrowheads="1"/>
            </p:cNvSpPr>
            <p:nvPr/>
          </p:nvSpPr>
          <p:spPr bwMode="auto">
            <a:xfrm>
              <a:off x="1610" y="3067"/>
              <a:ext cx="817" cy="953"/>
            </a:xfrm>
            <a:prstGeom prst="rect">
              <a:avLst/>
            </a:prstGeom>
            <a:gradFill rotWithShape="1">
              <a:gsLst>
                <a:gs pos="0">
                  <a:srgbClr val="FF9900"/>
                </a:gs>
                <a:gs pos="100000">
                  <a:srgbClr val="7647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98000" rIns="198000"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a:solidFill>
                    <a:schemeClr val="bg1"/>
                  </a:solidFill>
                  <a:latin typeface="楷体_GB2312" pitchFamily="49" charset="-122"/>
                </a:rPr>
                <a:t>有源 </a:t>
              </a:r>
              <a:endParaRPr lang="zh-CN" altLang="en-US">
                <a:solidFill>
                  <a:schemeClr val="bg1"/>
                </a:solidFill>
                <a:latin typeface="楷体_GB2312" pitchFamily="49" charset="-122"/>
              </a:endParaRPr>
            </a:p>
            <a:p>
              <a:pPr algn="ctr" eaLnBrk="1" hangingPunct="1"/>
              <a:r>
                <a:rPr lang="zh-CN" altLang="en-US">
                  <a:solidFill>
                    <a:schemeClr val="bg1"/>
                  </a:solidFill>
                  <a:latin typeface="楷体_GB2312" pitchFamily="49" charset="-122"/>
                </a:rPr>
                <a:t>电阻 </a:t>
              </a:r>
              <a:endParaRPr lang="zh-CN" altLang="en-US">
                <a:solidFill>
                  <a:schemeClr val="bg1"/>
                </a:solidFill>
                <a:latin typeface="楷体_GB2312" pitchFamily="49" charset="-122"/>
              </a:endParaRPr>
            </a:p>
            <a:p>
              <a:pPr algn="ctr" eaLnBrk="1" hangingPunct="1"/>
              <a:r>
                <a:rPr lang="zh-CN" altLang="en-US">
                  <a:solidFill>
                    <a:schemeClr val="bg1"/>
                  </a:solidFill>
                  <a:latin typeface="楷体_GB2312" pitchFamily="49" charset="-122"/>
                </a:rPr>
                <a:t>电路 </a:t>
              </a:r>
              <a:endParaRPr lang="zh-CN" altLang="en-US">
                <a:solidFill>
                  <a:schemeClr val="bg1"/>
                </a:solidFill>
                <a:latin typeface="楷体_GB2312" pitchFamily="49" charset="-122"/>
              </a:endParaRPr>
            </a:p>
          </p:txBody>
        </p:sp>
        <p:sp>
          <p:nvSpPr>
            <p:cNvPr id="11283" name="Rectangle 8" descr="水滴"/>
            <p:cNvSpPr>
              <a:spLocks noChangeArrowheads="1"/>
            </p:cNvSpPr>
            <p:nvPr/>
          </p:nvSpPr>
          <p:spPr bwMode="auto">
            <a:xfrm>
              <a:off x="2880" y="3237"/>
              <a:ext cx="953" cy="635"/>
            </a:xfrm>
            <a:prstGeom prst="rect">
              <a:avLst/>
            </a:prstGeom>
            <a:blipFill dpi="0" rotWithShape="1">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98000" rIns="198000"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bg1"/>
                  </a:solidFill>
                </a:rPr>
                <a:t>一个动</a:t>
              </a:r>
              <a:endParaRPr lang="zh-CN" altLang="en-US" dirty="0">
                <a:solidFill>
                  <a:schemeClr val="bg1"/>
                </a:solidFill>
              </a:endParaRPr>
            </a:p>
            <a:p>
              <a:pPr algn="ctr" eaLnBrk="1" hangingPunct="1"/>
              <a:r>
                <a:rPr lang="zh-CN" altLang="en-US" dirty="0">
                  <a:solidFill>
                    <a:schemeClr val="bg1"/>
                  </a:solidFill>
                </a:rPr>
                <a:t>态元件</a:t>
              </a:r>
              <a:endParaRPr lang="zh-CN" altLang="en-US" dirty="0">
                <a:solidFill>
                  <a:schemeClr val="bg1"/>
                </a:solidFill>
              </a:endParaRPr>
            </a:p>
          </p:txBody>
        </p:sp>
      </p:grpSp>
      <p:sp>
        <p:nvSpPr>
          <p:cNvPr id="211977" name="AutoShape 9"/>
          <p:cNvSpPr>
            <a:spLocks noChangeArrowheads="1"/>
          </p:cNvSpPr>
          <p:nvPr/>
        </p:nvSpPr>
        <p:spPr bwMode="auto">
          <a:xfrm>
            <a:off x="4313455" y="1842215"/>
            <a:ext cx="1008063" cy="1081088"/>
          </a:xfrm>
          <a:prstGeom prst="wedgeRoundRectCallout">
            <a:avLst>
              <a:gd name="adj1" fmla="val -126284"/>
              <a:gd name="adj2" fmla="val 49444"/>
              <a:gd name="adj3" fmla="val 16667"/>
            </a:avLst>
          </a:prstGeom>
          <a:gradFill rotWithShape="1">
            <a:gsLst>
              <a:gs pos="0">
                <a:srgbClr val="F3ABF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tx1"/>
                </a:solidFill>
              </a:rPr>
              <a:t>一阶电路</a:t>
            </a:r>
            <a:endParaRPr lang="zh-CN" altLang="en-US" dirty="0">
              <a:solidFill>
                <a:schemeClr val="tx1"/>
              </a:solidFill>
            </a:endParaRPr>
          </a:p>
        </p:txBody>
      </p:sp>
      <p:grpSp>
        <p:nvGrpSpPr>
          <p:cNvPr id="5" name="Group 47"/>
          <p:cNvGrpSpPr/>
          <p:nvPr/>
        </p:nvGrpSpPr>
        <p:grpSpPr bwMode="auto">
          <a:xfrm>
            <a:off x="406539" y="1066721"/>
            <a:ext cx="1644650" cy="850900"/>
            <a:chOff x="385" y="3022"/>
            <a:chExt cx="1036" cy="536"/>
          </a:xfrm>
        </p:grpSpPr>
        <p:pic>
          <p:nvPicPr>
            <p:cNvPr id="11275" name="Picture 48" descr="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Text Box 49"/>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lang="zh-CN" altLang="en-US" sz="3200" b="0">
                  <a:solidFill>
                    <a:srgbClr val="CC6600"/>
                  </a:solidFill>
                  <a:ea typeface="华文行楷" panose="02010800040101010101" pitchFamily="2" charset="-122"/>
                </a:rPr>
                <a:t>结论</a:t>
              </a:r>
              <a:endParaRPr lang="zh-CN" altLang="en-US" sz="3200" b="0">
                <a:solidFill>
                  <a:srgbClr val="CC6600"/>
                </a:solidFill>
                <a:ea typeface="华文行楷" panose="02010800040101010101" pitchFamily="2" charset="-122"/>
              </a:endParaRPr>
            </a:p>
          </p:txBody>
        </p:sp>
      </p:grpSp>
      <p:sp>
        <p:nvSpPr>
          <p:cNvPr id="212020" name="Text Box 52"/>
          <p:cNvSpPr txBox="1">
            <a:spLocks noChangeArrowheads="1"/>
          </p:cNvSpPr>
          <p:nvPr/>
        </p:nvSpPr>
        <p:spPr bwMode="auto">
          <a:xfrm>
            <a:off x="749429" y="5082083"/>
            <a:ext cx="7755269" cy="108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en-US" altLang="zh-CN" dirty="0">
                <a:latin typeface="Times New Roman" panose="02020603050405020304" pitchFamily="18" charset="0"/>
              </a:rPr>
              <a:t>      </a:t>
            </a:r>
            <a:r>
              <a:rPr kumimoji="1" lang="zh-CN" altLang="en-US" dirty="0">
                <a:latin typeface="Times New Roman" panose="02020603050405020304" pitchFamily="18" charset="0"/>
              </a:rPr>
              <a:t>含有一个动态元件</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电容或电感</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的线性电路，其</a:t>
            </a:r>
            <a:r>
              <a:rPr kumimoji="1" lang="zh-CN" altLang="en-US" dirty="0">
                <a:solidFill>
                  <a:schemeClr val="tx1"/>
                </a:solidFill>
                <a:latin typeface="Times New Roman" panose="02020603050405020304" pitchFamily="18" charset="0"/>
              </a:rPr>
              <a:t>电路方程</a:t>
            </a:r>
            <a:r>
              <a:rPr kumimoji="1" lang="zh-CN" altLang="en-US" dirty="0">
                <a:latin typeface="Times New Roman" panose="02020603050405020304" pitchFamily="18" charset="0"/>
              </a:rPr>
              <a:t>为</a:t>
            </a:r>
            <a:r>
              <a:rPr kumimoji="1" lang="zh-CN" altLang="en-US" dirty="0">
                <a:solidFill>
                  <a:schemeClr val="tx1"/>
                </a:solidFill>
                <a:latin typeface="Times New Roman" panose="02020603050405020304" pitchFamily="18" charset="0"/>
              </a:rPr>
              <a:t>一阶线性常微分方程</a:t>
            </a:r>
            <a:r>
              <a:rPr kumimoji="1" lang="zh-CN" altLang="en-US" dirty="0">
                <a:latin typeface="Times New Roman" panose="02020603050405020304" pitchFamily="18" charset="0"/>
              </a:rPr>
              <a:t>，称一阶电路。</a:t>
            </a:r>
            <a:endParaRPr kumimoji="1" lang="zh-CN" altLang="en-US" dirty="0">
              <a:latin typeface="Times New Roman" panose="02020603050405020304" pitchFamily="18" charset="0"/>
            </a:endParaRPr>
          </a:p>
        </p:txBody>
      </p:sp>
      <p:sp>
        <p:nvSpPr>
          <p:cNvPr id="20"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21" name="Text Box 46"/>
          <p:cNvSpPr txBox="1">
            <a:spLocks noChangeArrowheads="1"/>
          </p:cNvSpPr>
          <p:nvPr/>
        </p:nvSpPr>
        <p:spPr bwMode="auto">
          <a:xfrm>
            <a:off x="4627064" y="1092061"/>
            <a:ext cx="4110397" cy="400110"/>
          </a:xfrm>
          <a:prstGeom prst="rect">
            <a:avLst/>
          </a:prstGeom>
          <a:noFill/>
          <a:ln w="1905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sz="2000" dirty="0">
                <a:latin typeface="楷体_GB2312" pitchFamily="49" charset="-122"/>
              </a:rPr>
              <a:t>几阶电路就是由几个动态元件构成</a:t>
            </a:r>
            <a:endParaRPr lang="zh-CN" altLang="en-US" sz="2000" dirty="0">
              <a:latin typeface="楷体_GB2312" pitchFamily="49" charset="-122"/>
            </a:endParaRPr>
          </a:p>
        </p:txBody>
      </p:sp>
      <p:grpSp>
        <p:nvGrpSpPr>
          <p:cNvPr id="22" name="Group 120"/>
          <p:cNvGrpSpPr/>
          <p:nvPr/>
        </p:nvGrpSpPr>
        <p:grpSpPr bwMode="auto">
          <a:xfrm>
            <a:off x="5843588" y="2187800"/>
            <a:ext cx="3300412" cy="1966912"/>
            <a:chOff x="3516" y="346"/>
            <a:chExt cx="2079" cy="1239"/>
          </a:xfrm>
        </p:grpSpPr>
        <p:sp>
          <p:nvSpPr>
            <p:cNvPr id="23" name="Text Box 96"/>
            <p:cNvSpPr txBox="1">
              <a:spLocks noChangeArrowheads="1"/>
            </p:cNvSpPr>
            <p:nvPr/>
          </p:nvSpPr>
          <p:spPr bwMode="auto">
            <a:xfrm>
              <a:off x="3781" y="391"/>
              <a:ext cx="7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r>
                <a:rPr kumimoji="1"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4" name="Oval 97"/>
            <p:cNvSpPr>
              <a:spLocks noChangeArrowheads="1"/>
            </p:cNvSpPr>
            <p:nvPr/>
          </p:nvSpPr>
          <p:spPr bwMode="auto">
            <a:xfrm>
              <a:off x="3516" y="98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25" name="Group 98"/>
            <p:cNvGrpSpPr/>
            <p:nvPr/>
          </p:nvGrpSpPr>
          <p:grpSpPr bwMode="auto">
            <a:xfrm>
              <a:off x="5037" y="1167"/>
              <a:ext cx="278" cy="69"/>
              <a:chOff x="2112" y="3648"/>
              <a:chExt cx="192" cy="48"/>
            </a:xfrm>
          </p:grpSpPr>
          <p:sp>
            <p:nvSpPr>
              <p:cNvPr id="45" name="Line 99"/>
              <p:cNvSpPr>
                <a:spLocks noChangeShapeType="1"/>
              </p:cNvSpPr>
              <p:nvPr/>
            </p:nvSpPr>
            <p:spPr bwMode="auto">
              <a:xfrm>
                <a:off x="2112" y="3648"/>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100"/>
              <p:cNvSpPr>
                <a:spLocks noChangeShapeType="1"/>
              </p:cNvSpPr>
              <p:nvPr/>
            </p:nvSpPr>
            <p:spPr bwMode="auto">
              <a:xfrm>
                <a:off x="2112" y="369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 name="Group 101"/>
            <p:cNvGrpSpPr/>
            <p:nvPr/>
          </p:nvGrpSpPr>
          <p:grpSpPr bwMode="auto">
            <a:xfrm>
              <a:off x="4695" y="708"/>
              <a:ext cx="367" cy="877"/>
              <a:chOff x="1576" y="1278"/>
              <a:chExt cx="253" cy="612"/>
            </a:xfrm>
          </p:grpSpPr>
          <p:grpSp>
            <p:nvGrpSpPr>
              <p:cNvPr id="41" name="Group 102"/>
              <p:cNvGrpSpPr/>
              <p:nvPr/>
            </p:nvGrpSpPr>
            <p:grpSpPr bwMode="auto">
              <a:xfrm>
                <a:off x="1658" y="1278"/>
                <a:ext cx="171" cy="612"/>
                <a:chOff x="1658" y="1278"/>
                <a:chExt cx="171" cy="612"/>
              </a:xfrm>
            </p:grpSpPr>
            <p:sp>
              <p:nvSpPr>
                <p:cNvPr id="43" name="Text Box 103"/>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4" name="Text Box 104"/>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42" name="Text Box 105"/>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dirty="0" err="1">
                    <a:solidFill>
                      <a:schemeClr val="tx1"/>
                    </a:solidFill>
                    <a:latin typeface="Times New Roman" panose="02020603050405020304" pitchFamily="18" charset="0"/>
                    <a:ea typeface="宋体" panose="02010600030101010101" pitchFamily="2" charset="-122"/>
                  </a:rPr>
                  <a:t>u</a:t>
                </a:r>
                <a:r>
                  <a:rPr kumimoji="1" lang="en-US" altLang="zh-CN" b="0" baseline="-25000" dirty="0" err="1">
                    <a:solidFill>
                      <a:schemeClr val="tx1"/>
                    </a:solidFill>
                    <a:latin typeface="Times New Roman" panose="02020603050405020304" pitchFamily="18" charset="0"/>
                    <a:ea typeface="宋体" panose="02010600030101010101" pitchFamily="2" charset="-122"/>
                  </a:rPr>
                  <a:t>C</a:t>
                </a:r>
                <a:endParaRPr kumimoji="1" lang="en-US" altLang="zh-CN" b="0" dirty="0">
                  <a:solidFill>
                    <a:schemeClr val="tx1"/>
                  </a:solidFill>
                  <a:latin typeface="Times New Roman" panose="02020603050405020304" pitchFamily="18" charset="0"/>
                  <a:ea typeface="宋体" panose="02010600030101010101" pitchFamily="2" charset="-122"/>
                </a:endParaRPr>
              </a:p>
            </p:txBody>
          </p:sp>
        </p:grpSp>
        <p:sp>
          <p:nvSpPr>
            <p:cNvPr id="27" name="Text Box 106"/>
            <p:cNvSpPr txBox="1">
              <a:spLocks noChangeArrowheads="1"/>
            </p:cNvSpPr>
            <p:nvPr/>
          </p:nvSpPr>
          <p:spPr bwMode="auto">
            <a:xfrm>
              <a:off x="3948" y="1026"/>
              <a:ext cx="2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8" name="Line 107"/>
            <p:cNvSpPr>
              <a:spLocks noChangeShapeType="1"/>
            </p:cNvSpPr>
            <p:nvPr/>
          </p:nvSpPr>
          <p:spPr bwMode="auto">
            <a:xfrm>
              <a:off x="3700" y="754"/>
              <a:ext cx="14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108"/>
            <p:cNvSpPr>
              <a:spLocks noChangeShapeType="1"/>
            </p:cNvSpPr>
            <p:nvPr/>
          </p:nvSpPr>
          <p:spPr bwMode="auto">
            <a:xfrm>
              <a:off x="3700" y="1578"/>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109"/>
            <p:cNvSpPr>
              <a:spLocks noChangeShapeType="1"/>
            </p:cNvSpPr>
            <p:nvPr/>
          </p:nvSpPr>
          <p:spPr bwMode="auto">
            <a:xfrm flipH="1">
              <a:off x="3697" y="754"/>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110"/>
            <p:cNvSpPr>
              <a:spLocks noChangeShapeType="1"/>
            </p:cNvSpPr>
            <p:nvPr/>
          </p:nvSpPr>
          <p:spPr bwMode="auto">
            <a:xfrm>
              <a:off x="5156" y="754"/>
              <a:ext cx="0" cy="41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11"/>
            <p:cNvSpPr>
              <a:spLocks noChangeShapeType="1"/>
            </p:cNvSpPr>
            <p:nvPr/>
          </p:nvSpPr>
          <p:spPr bwMode="auto">
            <a:xfrm flipV="1">
              <a:off x="5156" y="1235"/>
              <a:ext cx="0" cy="34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112"/>
            <p:cNvSpPr txBox="1">
              <a:spLocks noChangeArrowheads="1"/>
            </p:cNvSpPr>
            <p:nvPr/>
          </p:nvSpPr>
          <p:spPr bwMode="auto">
            <a:xfrm>
              <a:off x="4604" y="391"/>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34" name="Text Box 113"/>
            <p:cNvSpPr txBox="1">
              <a:spLocks noChangeArrowheads="1"/>
            </p:cNvSpPr>
            <p:nvPr/>
          </p:nvSpPr>
          <p:spPr bwMode="auto">
            <a:xfrm>
              <a:off x="5330" y="981"/>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35" name="Group 114"/>
            <p:cNvGrpSpPr/>
            <p:nvPr/>
          </p:nvGrpSpPr>
          <p:grpSpPr bwMode="auto">
            <a:xfrm>
              <a:off x="4876" y="346"/>
              <a:ext cx="238" cy="341"/>
              <a:chOff x="1803" y="2594"/>
              <a:chExt cx="165" cy="238"/>
            </a:xfrm>
          </p:grpSpPr>
          <p:sp>
            <p:nvSpPr>
              <p:cNvPr id="39" name="Text Box 115"/>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0" name="Line 116"/>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 name="Text Box 117"/>
            <p:cNvSpPr txBox="1">
              <a:spLocks noChangeArrowheads="1"/>
            </p:cNvSpPr>
            <p:nvPr/>
          </p:nvSpPr>
          <p:spPr bwMode="auto">
            <a:xfrm>
              <a:off x="3742" y="709"/>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37" name="Text Box 118"/>
            <p:cNvSpPr txBox="1">
              <a:spLocks noChangeArrowheads="1"/>
            </p:cNvSpPr>
            <p:nvPr/>
          </p:nvSpPr>
          <p:spPr bwMode="auto">
            <a:xfrm>
              <a:off x="3787" y="1253"/>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38" name="Rectangle 119"/>
            <p:cNvSpPr>
              <a:spLocks noChangeArrowheads="1"/>
            </p:cNvSpPr>
            <p:nvPr/>
          </p:nvSpPr>
          <p:spPr bwMode="auto">
            <a:xfrm>
              <a:off x="4559" y="69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pic>
        <p:nvPicPr>
          <p:cNvPr id="4" name="图片 3"/>
          <p:cNvPicPr>
            <a:picLocks noChangeAspect="1"/>
          </p:cNvPicPr>
          <p:nvPr/>
        </p:nvPicPr>
        <p:blipFill>
          <a:blip r:embed="rId3"/>
          <a:stretch>
            <a:fillRect/>
          </a:stretch>
        </p:blipFill>
        <p:spPr>
          <a:xfrm>
            <a:off x="8018072" y="2659110"/>
            <a:ext cx="475529" cy="17679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grpSp>
        <p:nvGrpSpPr>
          <p:cNvPr id="3" name="Group 47"/>
          <p:cNvGrpSpPr/>
          <p:nvPr/>
        </p:nvGrpSpPr>
        <p:grpSpPr bwMode="auto">
          <a:xfrm>
            <a:off x="406539" y="1066721"/>
            <a:ext cx="1644650" cy="850900"/>
            <a:chOff x="385" y="3022"/>
            <a:chExt cx="1036" cy="536"/>
          </a:xfrm>
        </p:grpSpPr>
        <p:pic>
          <p:nvPicPr>
            <p:cNvPr id="4" name="Picture 48" descr="1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9"/>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lang="zh-CN" altLang="en-US" sz="3200" b="0" dirty="0">
                  <a:solidFill>
                    <a:srgbClr val="CC6600"/>
                  </a:solidFill>
                  <a:ea typeface="华文行楷" panose="02010800040101010101" pitchFamily="2" charset="-122"/>
                </a:rPr>
                <a:t>结论</a:t>
              </a:r>
              <a:endParaRPr lang="zh-CN" altLang="en-US" sz="3200" b="0" dirty="0">
                <a:solidFill>
                  <a:srgbClr val="CC6600"/>
                </a:solidFill>
                <a:ea typeface="华文行楷" panose="02010800040101010101" pitchFamily="2" charset="-122"/>
              </a:endParaRPr>
            </a:p>
          </p:txBody>
        </p:sp>
      </p:grpSp>
      <p:sp>
        <p:nvSpPr>
          <p:cNvPr id="6" name="Text Box 52"/>
          <p:cNvSpPr txBox="1">
            <a:spLocks noChangeArrowheads="1"/>
          </p:cNvSpPr>
          <p:nvPr/>
        </p:nvSpPr>
        <p:spPr bwMode="auto">
          <a:xfrm>
            <a:off x="676731" y="2081134"/>
            <a:ext cx="8091349" cy="159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marL="514350" indent="-514350" eaLnBrk="1" hangingPunct="1">
              <a:lnSpc>
                <a:spcPct val="120000"/>
              </a:lnSpc>
              <a:buFont typeface="+mj-lt"/>
              <a:buAutoNum type="arabicPeriod"/>
            </a:pPr>
            <a:r>
              <a:rPr kumimoji="1" lang="zh-CN" altLang="en-US" dirty="0">
                <a:latin typeface="Times New Roman" panose="02020603050405020304" pitchFamily="18" charset="0"/>
              </a:rPr>
              <a:t>描述动态电路的电路方程为微分方程；</a:t>
            </a:r>
            <a:endParaRPr kumimoji="1" lang="en-US" altLang="zh-CN" dirty="0">
              <a:latin typeface="Times New Roman" panose="02020603050405020304" pitchFamily="18" charset="0"/>
            </a:endParaRPr>
          </a:p>
          <a:p>
            <a:pPr marL="514350" indent="-514350" eaLnBrk="1" hangingPunct="1">
              <a:lnSpc>
                <a:spcPct val="120000"/>
              </a:lnSpc>
              <a:buFont typeface="+mj-lt"/>
              <a:buAutoNum type="arabicPeriod"/>
            </a:pPr>
            <a:r>
              <a:rPr kumimoji="1" lang="zh-CN" altLang="en-US" dirty="0">
                <a:latin typeface="Times New Roman" panose="02020603050405020304" pitchFamily="18" charset="0"/>
              </a:rPr>
              <a:t>动态电路方程的</a:t>
            </a:r>
            <a:r>
              <a:rPr kumimoji="1" lang="zh-CN" altLang="en-US" dirty="0">
                <a:solidFill>
                  <a:schemeClr val="tx1"/>
                </a:solidFill>
                <a:latin typeface="Times New Roman" panose="02020603050405020304" pitchFamily="18" charset="0"/>
              </a:rPr>
              <a:t>阶数</a:t>
            </a:r>
            <a:r>
              <a:rPr kumimoji="1" lang="zh-CN" altLang="en-US" dirty="0">
                <a:latin typeface="Times New Roman" panose="02020603050405020304" pitchFamily="18" charset="0"/>
              </a:rPr>
              <a:t>通常等于电路中动态元件的</a:t>
            </a:r>
            <a:r>
              <a:rPr kumimoji="1" lang="zh-CN" altLang="en-US" dirty="0">
                <a:solidFill>
                  <a:schemeClr val="tx1"/>
                </a:solidFill>
                <a:latin typeface="Times New Roman" panose="02020603050405020304" pitchFamily="18" charset="0"/>
              </a:rPr>
              <a:t>个数，</a:t>
            </a:r>
            <a:r>
              <a:rPr kumimoji="1" lang="zh-CN" altLang="en-US" dirty="0">
                <a:latin typeface="Times New Roman" panose="02020603050405020304" pitchFamily="18" charset="0"/>
              </a:rPr>
              <a:t>等于</a:t>
            </a:r>
            <a:r>
              <a:rPr kumimoji="1" lang="zh-CN" altLang="en-US" dirty="0">
                <a:solidFill>
                  <a:schemeClr val="tx1"/>
                </a:solidFill>
                <a:latin typeface="Times New Roman" panose="02020603050405020304" pitchFamily="18" charset="0"/>
              </a:rPr>
              <a:t>最高阶导数</a:t>
            </a:r>
            <a:r>
              <a:rPr kumimoji="1" lang="zh-CN" altLang="en-US" dirty="0">
                <a:latin typeface="Times New Roman" panose="02020603050405020304" pitchFamily="18" charset="0"/>
              </a:rPr>
              <a:t>减去</a:t>
            </a:r>
            <a:r>
              <a:rPr kumimoji="1" lang="zh-CN" altLang="en-US" dirty="0">
                <a:solidFill>
                  <a:schemeClr val="tx1"/>
                </a:solidFill>
                <a:latin typeface="Times New Roman" panose="02020603050405020304" pitchFamily="18" charset="0"/>
              </a:rPr>
              <a:t>最多重积分数</a:t>
            </a:r>
            <a:r>
              <a:rPr kumimoji="1" lang="zh-CN" altLang="en-US" dirty="0">
                <a:latin typeface="Times New Roman" panose="02020603050405020304" pitchFamily="18" charset="0"/>
              </a:rPr>
              <a:t>。</a:t>
            </a:r>
            <a:endParaRPr kumimoji="1" lang="zh-CN" altLang="en-US" dirty="0">
              <a:latin typeface="Times New Roman" panose="02020603050405020304" pitchFamily="18" charset="0"/>
            </a:endParaRPr>
          </a:p>
        </p:txBody>
      </p:sp>
      <p:graphicFrame>
        <p:nvGraphicFramePr>
          <p:cNvPr id="7" name="Object 14"/>
          <p:cNvGraphicFramePr>
            <a:graphicFrameLocks noChangeAspect="1"/>
          </p:cNvGraphicFramePr>
          <p:nvPr/>
        </p:nvGraphicFramePr>
        <p:xfrm>
          <a:off x="4891346" y="3819526"/>
          <a:ext cx="3311525" cy="1155700"/>
        </p:xfrm>
        <a:graphic>
          <a:graphicData uri="http://schemas.openxmlformats.org/presentationml/2006/ole">
            <mc:AlternateContent xmlns:mc="http://schemas.openxmlformats.org/markup-compatibility/2006">
              <mc:Choice xmlns:v="urn:schemas-microsoft-com:vml" Requires="v">
                <p:oleObj spid="_x0000_s7198" name="公式" r:id="rId2" imgW="1271270" imgH="426720" progId="Equation.3">
                  <p:embed/>
                </p:oleObj>
              </mc:Choice>
              <mc:Fallback>
                <p:oleObj name="公式" r:id="rId2" imgW="1271270" imgH="42672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346" y="3819526"/>
                        <a:ext cx="3311525" cy="1155700"/>
                      </a:xfrm>
                      <a:prstGeom prst="rect">
                        <a:avLst/>
                      </a:prstGeom>
                      <a:noFill/>
                      <a:ln>
                        <a:noFill/>
                      </a:ln>
                      <a:effectLst/>
                    </p:spPr>
                  </p:pic>
                </p:oleObj>
              </mc:Fallback>
            </mc:AlternateContent>
          </a:graphicData>
        </a:graphic>
      </p:graphicFrame>
      <p:grpSp>
        <p:nvGrpSpPr>
          <p:cNvPr id="8" name="Group 120"/>
          <p:cNvGrpSpPr/>
          <p:nvPr/>
        </p:nvGrpSpPr>
        <p:grpSpPr bwMode="auto">
          <a:xfrm>
            <a:off x="793254" y="4001453"/>
            <a:ext cx="3300412" cy="1966912"/>
            <a:chOff x="3516" y="346"/>
            <a:chExt cx="2079" cy="1239"/>
          </a:xfrm>
        </p:grpSpPr>
        <p:sp>
          <p:nvSpPr>
            <p:cNvPr id="9" name="Text Box 96"/>
            <p:cNvSpPr txBox="1">
              <a:spLocks noChangeArrowheads="1"/>
            </p:cNvSpPr>
            <p:nvPr/>
          </p:nvSpPr>
          <p:spPr bwMode="auto">
            <a:xfrm>
              <a:off x="3781" y="391"/>
              <a:ext cx="7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r>
                <a:rPr kumimoji="1"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0" name="Oval 97"/>
            <p:cNvSpPr>
              <a:spLocks noChangeArrowheads="1"/>
            </p:cNvSpPr>
            <p:nvPr/>
          </p:nvSpPr>
          <p:spPr bwMode="auto">
            <a:xfrm>
              <a:off x="3516" y="98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11" name="Group 98"/>
            <p:cNvGrpSpPr/>
            <p:nvPr/>
          </p:nvGrpSpPr>
          <p:grpSpPr bwMode="auto">
            <a:xfrm>
              <a:off x="5037" y="1167"/>
              <a:ext cx="278" cy="69"/>
              <a:chOff x="2112" y="3648"/>
              <a:chExt cx="192" cy="48"/>
            </a:xfrm>
          </p:grpSpPr>
          <p:sp>
            <p:nvSpPr>
              <p:cNvPr id="31" name="Line 99"/>
              <p:cNvSpPr>
                <a:spLocks noChangeShapeType="1"/>
              </p:cNvSpPr>
              <p:nvPr/>
            </p:nvSpPr>
            <p:spPr bwMode="auto">
              <a:xfrm>
                <a:off x="2112" y="3648"/>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00"/>
              <p:cNvSpPr>
                <a:spLocks noChangeShapeType="1"/>
              </p:cNvSpPr>
              <p:nvPr/>
            </p:nvSpPr>
            <p:spPr bwMode="auto">
              <a:xfrm>
                <a:off x="2112" y="369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01"/>
            <p:cNvGrpSpPr/>
            <p:nvPr/>
          </p:nvGrpSpPr>
          <p:grpSpPr bwMode="auto">
            <a:xfrm>
              <a:off x="4695" y="708"/>
              <a:ext cx="367" cy="877"/>
              <a:chOff x="1576" y="1278"/>
              <a:chExt cx="253" cy="612"/>
            </a:xfrm>
          </p:grpSpPr>
          <p:grpSp>
            <p:nvGrpSpPr>
              <p:cNvPr id="27" name="Group 102"/>
              <p:cNvGrpSpPr/>
              <p:nvPr/>
            </p:nvGrpSpPr>
            <p:grpSpPr bwMode="auto">
              <a:xfrm>
                <a:off x="1658" y="1278"/>
                <a:ext cx="171" cy="612"/>
                <a:chOff x="1658" y="1278"/>
                <a:chExt cx="171" cy="612"/>
              </a:xfrm>
            </p:grpSpPr>
            <p:sp>
              <p:nvSpPr>
                <p:cNvPr id="29" name="Text Box 103"/>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30" name="Text Box 104"/>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28" name="Text Box 105"/>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13" name="Text Box 106"/>
            <p:cNvSpPr txBox="1">
              <a:spLocks noChangeArrowheads="1"/>
            </p:cNvSpPr>
            <p:nvPr/>
          </p:nvSpPr>
          <p:spPr bwMode="auto">
            <a:xfrm>
              <a:off x="3948" y="1026"/>
              <a:ext cx="2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4" name="Line 107"/>
            <p:cNvSpPr>
              <a:spLocks noChangeShapeType="1"/>
            </p:cNvSpPr>
            <p:nvPr/>
          </p:nvSpPr>
          <p:spPr bwMode="auto">
            <a:xfrm>
              <a:off x="3700" y="754"/>
              <a:ext cx="14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08"/>
            <p:cNvSpPr>
              <a:spLocks noChangeShapeType="1"/>
            </p:cNvSpPr>
            <p:nvPr/>
          </p:nvSpPr>
          <p:spPr bwMode="auto">
            <a:xfrm>
              <a:off x="3700" y="1578"/>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9"/>
            <p:cNvSpPr>
              <a:spLocks noChangeShapeType="1"/>
            </p:cNvSpPr>
            <p:nvPr/>
          </p:nvSpPr>
          <p:spPr bwMode="auto">
            <a:xfrm flipH="1">
              <a:off x="3697" y="754"/>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10"/>
            <p:cNvSpPr>
              <a:spLocks noChangeShapeType="1"/>
            </p:cNvSpPr>
            <p:nvPr/>
          </p:nvSpPr>
          <p:spPr bwMode="auto">
            <a:xfrm>
              <a:off x="5156" y="754"/>
              <a:ext cx="0" cy="41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11"/>
            <p:cNvSpPr>
              <a:spLocks noChangeShapeType="1"/>
            </p:cNvSpPr>
            <p:nvPr/>
          </p:nvSpPr>
          <p:spPr bwMode="auto">
            <a:xfrm flipV="1">
              <a:off x="5156" y="1235"/>
              <a:ext cx="0" cy="34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12"/>
            <p:cNvSpPr txBox="1">
              <a:spLocks noChangeArrowheads="1"/>
            </p:cNvSpPr>
            <p:nvPr/>
          </p:nvSpPr>
          <p:spPr bwMode="auto">
            <a:xfrm>
              <a:off x="4604" y="391"/>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 name="Text Box 113"/>
            <p:cNvSpPr txBox="1">
              <a:spLocks noChangeArrowheads="1"/>
            </p:cNvSpPr>
            <p:nvPr/>
          </p:nvSpPr>
          <p:spPr bwMode="auto">
            <a:xfrm>
              <a:off x="5330" y="981"/>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21" name="Group 114"/>
            <p:cNvGrpSpPr/>
            <p:nvPr/>
          </p:nvGrpSpPr>
          <p:grpSpPr bwMode="auto">
            <a:xfrm>
              <a:off x="4876" y="346"/>
              <a:ext cx="238" cy="341"/>
              <a:chOff x="1803" y="2594"/>
              <a:chExt cx="165" cy="238"/>
            </a:xfrm>
          </p:grpSpPr>
          <p:sp>
            <p:nvSpPr>
              <p:cNvPr id="25" name="Text Box 115"/>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6" name="Line 116"/>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Text Box 117"/>
            <p:cNvSpPr txBox="1">
              <a:spLocks noChangeArrowheads="1"/>
            </p:cNvSpPr>
            <p:nvPr/>
          </p:nvSpPr>
          <p:spPr bwMode="auto">
            <a:xfrm>
              <a:off x="3742" y="709"/>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23" name="Text Box 118"/>
            <p:cNvSpPr txBox="1">
              <a:spLocks noChangeArrowheads="1"/>
            </p:cNvSpPr>
            <p:nvPr/>
          </p:nvSpPr>
          <p:spPr bwMode="auto">
            <a:xfrm>
              <a:off x="3787" y="1253"/>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24" name="Rectangle 119"/>
            <p:cNvSpPr>
              <a:spLocks noChangeArrowheads="1"/>
            </p:cNvSpPr>
            <p:nvPr/>
          </p:nvSpPr>
          <p:spPr bwMode="auto">
            <a:xfrm>
              <a:off x="4559" y="69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graphicFrame>
        <p:nvGraphicFramePr>
          <p:cNvPr id="33" name="Object 51"/>
          <p:cNvGraphicFramePr>
            <a:graphicFrameLocks noChangeAspect="1"/>
          </p:cNvGraphicFramePr>
          <p:nvPr/>
        </p:nvGraphicFramePr>
        <p:xfrm>
          <a:off x="5005728" y="5394450"/>
          <a:ext cx="3197143" cy="1100206"/>
        </p:xfrm>
        <a:graphic>
          <a:graphicData uri="http://schemas.openxmlformats.org/presentationml/2006/ole">
            <mc:AlternateContent xmlns:mc="http://schemas.openxmlformats.org/markup-compatibility/2006">
              <mc:Choice xmlns:v="urn:schemas-microsoft-com:vml" Requires="v">
                <p:oleObj spid="_x0000_s7199" name="公式" r:id="rId4" imgW="1193165" imgH="391795" progId="Equation.3">
                  <p:embed/>
                </p:oleObj>
              </mc:Choice>
              <mc:Fallback>
                <p:oleObj name="公式" r:id="rId4" imgW="1193165" imgH="391795" progId="Equation.3">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5728" y="5394450"/>
                        <a:ext cx="3197143" cy="1100206"/>
                      </a:xfrm>
                      <a:prstGeom prst="rect">
                        <a:avLst/>
                      </a:prstGeom>
                      <a:noFill/>
                      <a:ln>
                        <a:noFill/>
                      </a:ln>
                      <a:effec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grpSp>
        <p:nvGrpSpPr>
          <p:cNvPr id="3" name="Group 47"/>
          <p:cNvGrpSpPr/>
          <p:nvPr/>
        </p:nvGrpSpPr>
        <p:grpSpPr bwMode="auto">
          <a:xfrm>
            <a:off x="0" y="814011"/>
            <a:ext cx="1644650" cy="850900"/>
            <a:chOff x="385" y="3022"/>
            <a:chExt cx="1036" cy="536"/>
          </a:xfrm>
        </p:grpSpPr>
        <p:pic>
          <p:nvPicPr>
            <p:cNvPr id="4" name="Picture 48" descr="1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9"/>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lang="zh-CN" altLang="en-US" sz="3200" b="0" dirty="0">
                  <a:solidFill>
                    <a:srgbClr val="CC6600"/>
                  </a:solidFill>
                  <a:ea typeface="华文行楷" panose="02010800040101010101" pitchFamily="2" charset="-122"/>
                </a:rPr>
                <a:t>结论</a:t>
              </a:r>
              <a:endParaRPr lang="zh-CN" altLang="en-US" sz="3200" b="0" dirty="0">
                <a:solidFill>
                  <a:srgbClr val="CC6600"/>
                </a:solidFill>
                <a:ea typeface="华文行楷" panose="02010800040101010101" pitchFamily="2" charset="-122"/>
              </a:endParaRPr>
            </a:p>
          </p:txBody>
        </p:sp>
      </p:grpSp>
      <p:sp>
        <p:nvSpPr>
          <p:cNvPr id="6" name="Text Box 187"/>
          <p:cNvSpPr txBox="1">
            <a:spLocks noChangeArrowheads="1"/>
          </p:cNvSpPr>
          <p:nvPr/>
        </p:nvSpPr>
        <p:spPr bwMode="auto">
          <a:xfrm>
            <a:off x="560006" y="2224722"/>
            <a:ext cx="1622742" cy="523220"/>
          </a:xfrm>
          <a:prstGeom prst="rect">
            <a:avLst/>
          </a:prstGeom>
          <a:noFill/>
          <a:ln w="28575">
            <a:solidFill>
              <a:srgbClr val="00CC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b="0" dirty="0">
                <a:solidFill>
                  <a:schemeClr val="tx1"/>
                </a:solidFill>
                <a:latin typeface="Times New Roman" panose="02020603050405020304" pitchFamily="18" charset="0"/>
              </a:rPr>
              <a:t>一阶电路</a:t>
            </a:r>
            <a:endParaRPr lang="zh-CN" altLang="en-US" dirty="0">
              <a:solidFill>
                <a:schemeClr val="tx1"/>
              </a:solidFill>
            </a:endParaRPr>
          </a:p>
        </p:txBody>
      </p:sp>
      <p:sp>
        <p:nvSpPr>
          <p:cNvPr id="7" name="Text Box 52"/>
          <p:cNvSpPr txBox="1">
            <a:spLocks noChangeArrowheads="1"/>
          </p:cNvSpPr>
          <p:nvPr/>
        </p:nvSpPr>
        <p:spPr bwMode="auto">
          <a:xfrm>
            <a:off x="2716784" y="1945499"/>
            <a:ext cx="6188218" cy="108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zh-CN" altLang="en-US" dirty="0">
                <a:latin typeface="Times New Roman" panose="02020603050405020304" pitchFamily="18" charset="0"/>
              </a:rPr>
              <a:t>一阶电路中只有一个动态元件，描述电路的方程是一阶线性微分方程。</a:t>
            </a:r>
            <a:endParaRPr kumimoji="1" lang="zh-CN" altLang="en-US" dirty="0">
              <a:latin typeface="Times New Roman" panose="02020603050405020304" pitchFamily="18" charset="0"/>
            </a:endParaRPr>
          </a:p>
        </p:txBody>
      </p:sp>
      <p:sp>
        <p:nvSpPr>
          <p:cNvPr id="9" name="Text Box 187"/>
          <p:cNvSpPr txBox="1">
            <a:spLocks noChangeArrowheads="1"/>
          </p:cNvSpPr>
          <p:nvPr/>
        </p:nvSpPr>
        <p:spPr bwMode="auto">
          <a:xfrm>
            <a:off x="603821" y="4404246"/>
            <a:ext cx="1622742" cy="523220"/>
          </a:xfrm>
          <a:prstGeom prst="rect">
            <a:avLst/>
          </a:prstGeom>
          <a:noFill/>
          <a:ln w="28575">
            <a:solidFill>
              <a:srgbClr val="00CC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b="0" dirty="0">
                <a:solidFill>
                  <a:schemeClr val="tx1"/>
                </a:solidFill>
                <a:latin typeface="Times New Roman" panose="02020603050405020304" pitchFamily="18" charset="0"/>
              </a:rPr>
              <a:t>二阶电路</a:t>
            </a:r>
            <a:endParaRPr lang="zh-CN" altLang="en-US" dirty="0">
              <a:solidFill>
                <a:schemeClr val="tx1"/>
              </a:solidFill>
            </a:endParaRPr>
          </a:p>
        </p:txBody>
      </p:sp>
      <p:sp>
        <p:nvSpPr>
          <p:cNvPr id="10" name="Text Box 52"/>
          <p:cNvSpPr txBox="1">
            <a:spLocks noChangeArrowheads="1"/>
          </p:cNvSpPr>
          <p:nvPr/>
        </p:nvSpPr>
        <p:spPr bwMode="auto">
          <a:xfrm>
            <a:off x="2818384" y="4313653"/>
            <a:ext cx="5985018" cy="108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zh-CN" altLang="en-US" dirty="0">
                <a:latin typeface="Times New Roman" panose="02020603050405020304" pitchFamily="18" charset="0"/>
              </a:rPr>
              <a:t>二阶电路中只有二个动态元件，描述电路的方程是二阶线性微分方程。</a:t>
            </a:r>
            <a:endParaRPr kumimoji="1" lang="zh-CN" altLang="en-US"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641669" y="1738143"/>
            <a:ext cx="3581400" cy="461665"/>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lIns="198000" rIns="198000"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buFontTx/>
              <a:buAutoNum type="circleNumDbPlain"/>
            </a:pP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en-US" altLang="zh-CN" sz="2400" b="0" i="1" dirty="0">
                <a:solidFill>
                  <a:schemeClr val="tx1"/>
                </a:solidFill>
                <a:latin typeface="Times New Roman" panose="02020603050405020304" pitchFamily="18" charset="0"/>
                <a:ea typeface="宋体" panose="02010600030101010101" pitchFamily="2" charset="-122"/>
              </a:rPr>
              <a:t>t</a:t>
            </a:r>
            <a:r>
              <a:rPr kumimoji="1" lang="en-US" altLang="zh-CN" sz="2400" b="0" dirty="0">
                <a:solidFill>
                  <a:schemeClr val="tx1"/>
                </a:solidFill>
                <a:latin typeface="Times New Roman" panose="02020603050405020304" pitchFamily="18" charset="0"/>
                <a:ea typeface="宋体" panose="02010600030101010101" pitchFamily="2" charset="-122"/>
              </a:rPr>
              <a:t> = 0</a:t>
            </a:r>
            <a:r>
              <a:rPr kumimoji="1" lang="zh-CN" altLang="en-US" sz="2400" b="0" baseline="-25000" dirty="0">
                <a:solidFill>
                  <a:schemeClr val="tx1"/>
                </a:solidFill>
                <a:latin typeface="Times New Roman" panose="02020603050405020304" pitchFamily="18" charset="0"/>
                <a:ea typeface="宋体" panose="02010600030101010101" pitchFamily="2" charset="-122"/>
              </a:rPr>
              <a:t>＋</a:t>
            </a:r>
            <a:r>
              <a:rPr kumimoji="1" lang="zh-CN" altLang="en-US" sz="2400" dirty="0">
                <a:solidFill>
                  <a:schemeClr val="tx1"/>
                </a:solidFill>
                <a:latin typeface="Times New Roman" panose="02020603050405020304" pitchFamily="18" charset="0"/>
              </a:rPr>
              <a:t>与</a:t>
            </a:r>
            <a:r>
              <a:rPr kumimoji="1" lang="en-US" altLang="zh-CN" sz="2400" b="0" i="1" dirty="0">
                <a:solidFill>
                  <a:schemeClr val="tx1"/>
                </a:solidFill>
                <a:latin typeface="Times New Roman" panose="02020603050405020304" pitchFamily="18" charset="0"/>
                <a:ea typeface="宋体" panose="02010600030101010101" pitchFamily="2" charset="-122"/>
              </a:rPr>
              <a:t>t </a:t>
            </a:r>
            <a:r>
              <a:rPr kumimoji="1" lang="en-US" altLang="zh-CN" sz="2400" b="0" dirty="0">
                <a:solidFill>
                  <a:schemeClr val="tx1"/>
                </a:solidFill>
                <a:latin typeface="Times New Roman" panose="02020603050405020304" pitchFamily="18" charset="0"/>
                <a:ea typeface="宋体" panose="02010600030101010101" pitchFamily="2" charset="-122"/>
              </a:rPr>
              <a:t>= 0</a:t>
            </a:r>
            <a:r>
              <a:rPr kumimoji="1" lang="zh-CN" altLang="en-US" sz="2400" b="0" baseline="-25000" dirty="0">
                <a:solidFill>
                  <a:schemeClr val="tx1"/>
                </a:solidFill>
                <a:latin typeface="Times New Roman" panose="02020603050405020304" pitchFamily="18" charset="0"/>
                <a:ea typeface="宋体" panose="02010600030101010101" pitchFamily="2" charset="-122"/>
              </a:rPr>
              <a:t>－</a:t>
            </a:r>
            <a:r>
              <a:rPr kumimoji="1" lang="zh-CN" altLang="en-US" sz="2400" dirty="0">
                <a:solidFill>
                  <a:schemeClr val="tx1"/>
                </a:solidFill>
                <a:latin typeface="Times New Roman" panose="02020603050405020304" pitchFamily="18" charset="0"/>
              </a:rPr>
              <a:t>的概念</a:t>
            </a:r>
            <a:endParaRPr kumimoji="1" lang="zh-CN" altLang="en-US" sz="2400" dirty="0">
              <a:solidFill>
                <a:schemeClr val="tx1"/>
              </a:solidFill>
              <a:latin typeface="Times New Roman" panose="02020603050405020304" pitchFamily="18" charset="0"/>
            </a:endParaRPr>
          </a:p>
        </p:txBody>
      </p:sp>
      <p:sp>
        <p:nvSpPr>
          <p:cNvPr id="92165" name="Text Box 5"/>
          <p:cNvSpPr txBox="1">
            <a:spLocks noChangeArrowheads="1"/>
          </p:cNvSpPr>
          <p:nvPr/>
        </p:nvSpPr>
        <p:spPr bwMode="auto">
          <a:xfrm>
            <a:off x="4170681" y="1736767"/>
            <a:ext cx="4176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400" dirty="0">
                <a:solidFill>
                  <a:schemeClr val="tx1"/>
                </a:solidFill>
                <a:latin typeface="楷体_GB2312" pitchFamily="49" charset="-122"/>
              </a:rPr>
              <a:t>认为换路在</a:t>
            </a:r>
            <a:r>
              <a:rPr kumimoji="1" lang="en-US" altLang="zh-CN" sz="2400" b="0" i="1" dirty="0">
                <a:solidFill>
                  <a:schemeClr val="tx1"/>
                </a:solidFill>
                <a:latin typeface="Times New Roman" panose="02020603050405020304" pitchFamily="18" charset="0"/>
              </a:rPr>
              <a:t>t</a:t>
            </a:r>
            <a:r>
              <a:rPr kumimoji="1" lang="en-US" altLang="zh-CN" sz="2400" b="0" dirty="0">
                <a:solidFill>
                  <a:schemeClr val="tx1"/>
                </a:solidFill>
                <a:latin typeface="Times New Roman" panose="02020603050405020304" pitchFamily="18" charset="0"/>
              </a:rPr>
              <a:t>=0</a:t>
            </a:r>
            <a:r>
              <a:rPr kumimoji="1" lang="zh-CN" altLang="en-US" sz="2400" dirty="0">
                <a:solidFill>
                  <a:schemeClr val="tx1"/>
                </a:solidFill>
                <a:latin typeface="楷体_GB2312" pitchFamily="49" charset="-122"/>
              </a:rPr>
              <a:t>时刻进行</a:t>
            </a:r>
            <a:endParaRPr kumimoji="1" lang="zh-CN" altLang="en-US" sz="2400" dirty="0">
              <a:solidFill>
                <a:schemeClr val="tx1"/>
              </a:solidFill>
              <a:latin typeface="楷体_GB2312" pitchFamily="49" charset="-122"/>
            </a:endParaRPr>
          </a:p>
        </p:txBody>
      </p:sp>
      <p:sp>
        <p:nvSpPr>
          <p:cNvPr id="92166" name="Text Box 6"/>
          <p:cNvSpPr txBox="1">
            <a:spLocks noChangeArrowheads="1"/>
          </p:cNvSpPr>
          <p:nvPr/>
        </p:nvSpPr>
        <p:spPr bwMode="auto">
          <a:xfrm>
            <a:off x="930593" y="2516019"/>
            <a:ext cx="28636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2400" b="0" dirty="0">
                <a:solidFill>
                  <a:srgbClr val="92D050"/>
                </a:solidFill>
                <a:latin typeface="Times New Roman" panose="02020603050405020304" pitchFamily="18" charset="0"/>
                <a:ea typeface="宋体" panose="02010600030101010101" pitchFamily="2" charset="-122"/>
              </a:rPr>
              <a:t>0</a:t>
            </a:r>
            <a:r>
              <a:rPr kumimoji="1" lang="zh-CN" altLang="en-US" sz="2400" baseline="-25000" dirty="0">
                <a:solidFill>
                  <a:srgbClr val="92D050"/>
                </a:solidFill>
                <a:latin typeface="Times New Roman" panose="02020603050405020304" pitchFamily="18" charset="0"/>
                <a:ea typeface="宋体" panose="02010600030101010101" pitchFamily="2" charset="-122"/>
              </a:rPr>
              <a:t>－</a:t>
            </a:r>
            <a:r>
              <a:rPr kumimoji="1" lang="zh-CN" altLang="en-US" sz="2400" baseline="30000" dirty="0">
                <a:solidFill>
                  <a:srgbClr val="92D050"/>
                </a:solidFill>
                <a:latin typeface="Times New Roman" panose="02020603050405020304" pitchFamily="18" charset="0"/>
                <a:ea typeface="宋体" panose="02010600030101010101" pitchFamily="2" charset="-122"/>
              </a:rPr>
              <a:t>     </a:t>
            </a:r>
            <a:r>
              <a:rPr kumimoji="1" lang="zh-CN" altLang="en-US" sz="2400" dirty="0">
                <a:solidFill>
                  <a:srgbClr val="92D050"/>
                </a:solidFill>
                <a:latin typeface="Times New Roman" panose="02020603050405020304" pitchFamily="18" charset="0"/>
              </a:rPr>
              <a:t>换路前一瞬间</a:t>
            </a:r>
            <a:endParaRPr kumimoji="1" lang="zh-CN" altLang="en-US" sz="2400" dirty="0">
              <a:solidFill>
                <a:srgbClr val="92D050"/>
              </a:solidFill>
              <a:latin typeface="Times New Roman" panose="02020603050405020304" pitchFamily="18" charset="0"/>
            </a:endParaRPr>
          </a:p>
        </p:txBody>
      </p:sp>
      <p:sp>
        <p:nvSpPr>
          <p:cNvPr id="92167" name="Text Box 7"/>
          <p:cNvSpPr txBox="1">
            <a:spLocks noChangeArrowheads="1"/>
          </p:cNvSpPr>
          <p:nvPr/>
        </p:nvSpPr>
        <p:spPr bwMode="auto">
          <a:xfrm>
            <a:off x="4058762" y="2490443"/>
            <a:ext cx="3581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2400" dirty="0">
                <a:solidFill>
                  <a:srgbClr val="92D050"/>
                </a:solidFill>
                <a:latin typeface="Times New Roman" panose="02020603050405020304" pitchFamily="18" charset="0"/>
                <a:ea typeface="宋体" panose="02010600030101010101" pitchFamily="2" charset="-122"/>
              </a:rPr>
              <a:t> </a:t>
            </a:r>
            <a:r>
              <a:rPr kumimoji="1" lang="en-US" altLang="zh-CN" sz="2400" b="0" dirty="0">
                <a:solidFill>
                  <a:srgbClr val="92D050"/>
                </a:solidFill>
                <a:latin typeface="Times New Roman" panose="02020603050405020304" pitchFamily="18" charset="0"/>
                <a:ea typeface="宋体" panose="02010600030101010101" pitchFamily="2" charset="-122"/>
              </a:rPr>
              <a:t>0</a:t>
            </a:r>
            <a:r>
              <a:rPr kumimoji="1" lang="zh-CN" altLang="en-US" sz="2400" baseline="-25000" dirty="0">
                <a:solidFill>
                  <a:srgbClr val="92D050"/>
                </a:solidFill>
                <a:latin typeface="Times New Roman" panose="02020603050405020304" pitchFamily="18" charset="0"/>
                <a:ea typeface="宋体" panose="02010600030101010101" pitchFamily="2" charset="-122"/>
              </a:rPr>
              <a:t>＋</a:t>
            </a:r>
            <a:r>
              <a:rPr kumimoji="1" lang="zh-CN" altLang="en-US" sz="2400" baseline="30000" dirty="0">
                <a:solidFill>
                  <a:srgbClr val="92D050"/>
                </a:solidFill>
                <a:latin typeface="Times New Roman" panose="02020603050405020304" pitchFamily="18" charset="0"/>
                <a:ea typeface="宋体" panose="02010600030101010101" pitchFamily="2" charset="-122"/>
              </a:rPr>
              <a:t>    </a:t>
            </a:r>
            <a:r>
              <a:rPr kumimoji="1" lang="zh-CN" altLang="en-US" sz="2400" dirty="0">
                <a:solidFill>
                  <a:srgbClr val="92D050"/>
                </a:solidFill>
                <a:latin typeface="Times New Roman" panose="02020603050405020304" pitchFamily="18" charset="0"/>
              </a:rPr>
              <a:t>换路后一瞬间</a:t>
            </a:r>
            <a:endParaRPr kumimoji="1" lang="zh-CN" altLang="en-US" sz="2400" baseline="30000" dirty="0">
              <a:solidFill>
                <a:srgbClr val="92D050"/>
              </a:solidFill>
              <a:latin typeface="Times New Roman" panose="02020603050405020304" pitchFamily="18" charset="0"/>
            </a:endParaRPr>
          </a:p>
        </p:txBody>
      </p:sp>
      <p:sp>
        <p:nvSpPr>
          <p:cNvPr id="92168" name="Text Box 8"/>
          <p:cNvSpPr txBox="1">
            <a:spLocks noChangeArrowheads="1"/>
          </p:cNvSpPr>
          <p:nvPr/>
        </p:nvSpPr>
        <p:spPr bwMode="auto">
          <a:xfrm>
            <a:off x="354330" y="949546"/>
            <a:ext cx="424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dirty="0">
                <a:solidFill>
                  <a:schemeClr val="tx1"/>
                </a:solidFill>
                <a:latin typeface="楷体_GB2312" pitchFamily="49" charset="-122"/>
              </a:rPr>
              <a:t>3.</a:t>
            </a:r>
            <a:r>
              <a:rPr kumimoji="1" lang="zh-CN" altLang="en-US" dirty="0">
                <a:solidFill>
                  <a:schemeClr val="tx1"/>
                </a:solidFill>
                <a:latin typeface="楷体_GB2312" pitchFamily="49" charset="-122"/>
              </a:rPr>
              <a:t>电路的初始条件</a:t>
            </a:r>
            <a:endParaRPr kumimoji="1" lang="zh-CN" altLang="en-US" dirty="0">
              <a:solidFill>
                <a:schemeClr val="tx1"/>
              </a:solidFill>
              <a:latin typeface="楷体_GB2312" pitchFamily="49" charset="-122"/>
            </a:endParaRPr>
          </a:p>
        </p:txBody>
      </p:sp>
      <p:grpSp>
        <p:nvGrpSpPr>
          <p:cNvPr id="5" name="Group 54"/>
          <p:cNvGrpSpPr/>
          <p:nvPr/>
        </p:nvGrpSpPr>
        <p:grpSpPr bwMode="auto">
          <a:xfrm>
            <a:off x="2246343" y="4075594"/>
            <a:ext cx="3960813" cy="2039938"/>
            <a:chOff x="2976" y="507"/>
            <a:chExt cx="2016" cy="1077"/>
          </a:xfrm>
        </p:grpSpPr>
        <p:sp>
          <p:nvSpPr>
            <p:cNvPr id="12327" name="Line 55"/>
            <p:cNvSpPr>
              <a:spLocks noChangeShapeType="1"/>
            </p:cNvSpPr>
            <p:nvPr/>
          </p:nvSpPr>
          <p:spPr bwMode="auto">
            <a:xfrm>
              <a:off x="2976" y="1303"/>
              <a:ext cx="201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8" name="Line 56"/>
            <p:cNvSpPr>
              <a:spLocks noChangeShapeType="1"/>
            </p:cNvSpPr>
            <p:nvPr/>
          </p:nvSpPr>
          <p:spPr bwMode="auto">
            <a:xfrm flipV="1">
              <a:off x="3737" y="507"/>
              <a:ext cx="0" cy="851"/>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9" name="Text Box 57"/>
            <p:cNvSpPr txBox="1">
              <a:spLocks noChangeArrowheads="1"/>
            </p:cNvSpPr>
            <p:nvPr/>
          </p:nvSpPr>
          <p:spPr bwMode="auto">
            <a:xfrm>
              <a:off x="3651" y="1310"/>
              <a:ext cx="18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2330" name="Text Box 58"/>
            <p:cNvSpPr txBox="1">
              <a:spLocks noChangeArrowheads="1"/>
            </p:cNvSpPr>
            <p:nvPr/>
          </p:nvSpPr>
          <p:spPr bwMode="auto">
            <a:xfrm>
              <a:off x="4803" y="1033"/>
              <a:ext cx="9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kumimoji="1" lang="zh-CN" altLang="zh-CN" b="0" i="1">
                <a:solidFill>
                  <a:schemeClr val="tx1"/>
                </a:solidFill>
                <a:latin typeface="Times New Roman" panose="02020603050405020304" pitchFamily="18" charset="0"/>
                <a:ea typeface="宋体" panose="02010600030101010101" pitchFamily="2" charset="-122"/>
              </a:endParaRPr>
            </a:p>
          </p:txBody>
        </p:sp>
      </p:grpSp>
      <p:grpSp>
        <p:nvGrpSpPr>
          <p:cNvPr id="6" name="Group 59"/>
          <p:cNvGrpSpPr/>
          <p:nvPr/>
        </p:nvGrpSpPr>
        <p:grpSpPr bwMode="auto">
          <a:xfrm>
            <a:off x="2462243" y="3931132"/>
            <a:ext cx="2592388" cy="1071562"/>
            <a:chOff x="3080" y="341"/>
            <a:chExt cx="1303" cy="675"/>
          </a:xfrm>
        </p:grpSpPr>
        <p:sp>
          <p:nvSpPr>
            <p:cNvPr id="12325" name="Freeform 60"/>
            <p:cNvSpPr/>
            <p:nvPr/>
          </p:nvSpPr>
          <p:spPr bwMode="auto">
            <a:xfrm>
              <a:off x="3080" y="599"/>
              <a:ext cx="1303" cy="417"/>
            </a:xfrm>
            <a:custGeom>
              <a:avLst/>
              <a:gdLst>
                <a:gd name="T0" fmla="*/ 0 w 1303"/>
                <a:gd name="T1" fmla="*/ 417 h 417"/>
                <a:gd name="T2" fmla="*/ 286 w 1303"/>
                <a:gd name="T3" fmla="*/ 395 h 417"/>
                <a:gd name="T4" fmla="*/ 388 w 1303"/>
                <a:gd name="T5" fmla="*/ 330 h 417"/>
                <a:gd name="T6" fmla="*/ 542 w 1303"/>
                <a:gd name="T7" fmla="*/ 198 h 417"/>
                <a:gd name="T8" fmla="*/ 703 w 1303"/>
                <a:gd name="T9" fmla="*/ 125 h 417"/>
                <a:gd name="T10" fmla="*/ 1127 w 1303"/>
                <a:gd name="T11" fmla="*/ 88 h 417"/>
                <a:gd name="T12" fmla="*/ 1303 w 1303"/>
                <a:gd name="T13" fmla="*/ 0 h 417"/>
                <a:gd name="T14" fmla="*/ 0 60000 65536"/>
                <a:gd name="T15" fmla="*/ 0 60000 65536"/>
                <a:gd name="T16" fmla="*/ 0 60000 65536"/>
                <a:gd name="T17" fmla="*/ 0 60000 65536"/>
                <a:gd name="T18" fmla="*/ 0 60000 65536"/>
                <a:gd name="T19" fmla="*/ 0 60000 65536"/>
                <a:gd name="T20" fmla="*/ 0 60000 65536"/>
                <a:gd name="T21" fmla="*/ 0 w 1303"/>
                <a:gd name="T22" fmla="*/ 0 h 417"/>
                <a:gd name="T23" fmla="*/ 1303 w 1303"/>
                <a:gd name="T24" fmla="*/ 417 h 4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3" h="417">
                  <a:moveTo>
                    <a:pt x="0" y="417"/>
                  </a:moveTo>
                  <a:cubicBezTo>
                    <a:pt x="110" y="413"/>
                    <a:pt x="221" y="409"/>
                    <a:pt x="286" y="395"/>
                  </a:cubicBezTo>
                  <a:cubicBezTo>
                    <a:pt x="351" y="381"/>
                    <a:pt x="345" y="363"/>
                    <a:pt x="388" y="330"/>
                  </a:cubicBezTo>
                  <a:cubicBezTo>
                    <a:pt x="431" y="297"/>
                    <a:pt x="490" y="232"/>
                    <a:pt x="542" y="198"/>
                  </a:cubicBezTo>
                  <a:cubicBezTo>
                    <a:pt x="594" y="164"/>
                    <a:pt x="606" y="143"/>
                    <a:pt x="703" y="125"/>
                  </a:cubicBezTo>
                  <a:cubicBezTo>
                    <a:pt x="800" y="107"/>
                    <a:pt x="1027" y="109"/>
                    <a:pt x="1127" y="88"/>
                  </a:cubicBezTo>
                  <a:cubicBezTo>
                    <a:pt x="1227" y="67"/>
                    <a:pt x="1274" y="15"/>
                    <a:pt x="1303" y="0"/>
                  </a:cubicBezTo>
                </a:path>
              </a:pathLst>
            </a:custGeom>
            <a:noFill/>
            <a:ln w="28575" cap="flat" cmpd="sng">
              <a:solidFill>
                <a:srgbClr val="FF99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6" name="Text Box 61"/>
            <p:cNvSpPr txBox="1">
              <a:spLocks noChangeArrowheads="1"/>
            </p:cNvSpPr>
            <p:nvPr/>
          </p:nvSpPr>
          <p:spPr bwMode="auto">
            <a:xfrm>
              <a:off x="3860" y="341"/>
              <a:ext cx="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f</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nvGrpSpPr>
          <p:cNvPr id="9" name="Group 73"/>
          <p:cNvGrpSpPr/>
          <p:nvPr/>
        </p:nvGrpSpPr>
        <p:grpSpPr bwMode="auto">
          <a:xfrm>
            <a:off x="2371756" y="3342169"/>
            <a:ext cx="2111375" cy="1165225"/>
            <a:chOff x="2868" y="247"/>
            <a:chExt cx="1330" cy="734"/>
          </a:xfrm>
        </p:grpSpPr>
        <p:graphicFrame>
          <p:nvGraphicFramePr>
            <p:cNvPr id="12319" name="Object 74"/>
            <p:cNvGraphicFramePr>
              <a:graphicFrameLocks noChangeAspect="1"/>
            </p:cNvGraphicFramePr>
            <p:nvPr/>
          </p:nvGraphicFramePr>
          <p:xfrm>
            <a:off x="2868" y="247"/>
            <a:ext cx="1330" cy="307"/>
          </p:xfrm>
          <a:graphic>
            <a:graphicData uri="http://schemas.openxmlformats.org/presentationml/2006/ole">
              <mc:AlternateContent xmlns:mc="http://schemas.openxmlformats.org/markup-compatibility/2006">
                <mc:Choice xmlns:v="urn:schemas-microsoft-com:vml" Requires="v">
                  <p:oleObj spid="_x0000_s8222" name="公式" r:id="rId1" imgW="923290" imgH="191770" progId="Equation.3">
                    <p:embed/>
                  </p:oleObj>
                </mc:Choice>
                <mc:Fallback>
                  <p:oleObj name="公式" r:id="rId1" imgW="923290" imgH="191770" progId="Equation.3">
                    <p:embed/>
                    <p:pic>
                      <p:nvPicPr>
                        <p:cNvPr id="0" name="Object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 y="247"/>
                          <a:ext cx="1330" cy="30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20" name="Line 75"/>
            <p:cNvSpPr>
              <a:spLocks noChangeShapeType="1"/>
            </p:cNvSpPr>
            <p:nvPr/>
          </p:nvSpPr>
          <p:spPr bwMode="auto">
            <a:xfrm>
              <a:off x="3424" y="572"/>
              <a:ext cx="272" cy="409"/>
            </a:xfrm>
            <a:prstGeom prst="line">
              <a:avLst/>
            </a:prstGeom>
            <a:noFill/>
            <a:ln w="2857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76"/>
          <p:cNvGrpSpPr/>
          <p:nvPr/>
        </p:nvGrpSpPr>
        <p:grpSpPr bwMode="auto">
          <a:xfrm>
            <a:off x="2751168" y="5083657"/>
            <a:ext cx="1951038" cy="544512"/>
            <a:chOff x="3125" y="886"/>
            <a:chExt cx="1229" cy="343"/>
          </a:xfrm>
        </p:grpSpPr>
        <p:sp>
          <p:nvSpPr>
            <p:cNvPr id="12316" name="Line 77"/>
            <p:cNvSpPr>
              <a:spLocks noChangeShapeType="1"/>
            </p:cNvSpPr>
            <p:nvPr/>
          </p:nvSpPr>
          <p:spPr bwMode="auto">
            <a:xfrm>
              <a:off x="3125" y="1193"/>
              <a:ext cx="60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Freeform 78"/>
            <p:cNvSpPr/>
            <p:nvPr/>
          </p:nvSpPr>
          <p:spPr bwMode="auto">
            <a:xfrm>
              <a:off x="3739" y="907"/>
              <a:ext cx="615" cy="322"/>
            </a:xfrm>
            <a:custGeom>
              <a:avLst/>
              <a:gdLst>
                <a:gd name="T0" fmla="*/ 0 w 615"/>
                <a:gd name="T1" fmla="*/ 0 h 322"/>
                <a:gd name="T2" fmla="*/ 117 w 615"/>
                <a:gd name="T3" fmla="*/ 176 h 322"/>
                <a:gd name="T4" fmla="*/ 359 w 615"/>
                <a:gd name="T5" fmla="*/ 286 h 322"/>
                <a:gd name="T6" fmla="*/ 615 w 615"/>
                <a:gd name="T7" fmla="*/ 322 h 322"/>
                <a:gd name="T8" fmla="*/ 0 60000 65536"/>
                <a:gd name="T9" fmla="*/ 0 60000 65536"/>
                <a:gd name="T10" fmla="*/ 0 60000 65536"/>
                <a:gd name="T11" fmla="*/ 0 60000 65536"/>
                <a:gd name="T12" fmla="*/ 0 w 615"/>
                <a:gd name="T13" fmla="*/ 0 h 322"/>
                <a:gd name="T14" fmla="*/ 615 w 615"/>
                <a:gd name="T15" fmla="*/ 322 h 322"/>
              </a:gdLst>
              <a:ahLst/>
              <a:cxnLst>
                <a:cxn ang="T8">
                  <a:pos x="T0" y="T1"/>
                </a:cxn>
                <a:cxn ang="T9">
                  <a:pos x="T2" y="T3"/>
                </a:cxn>
                <a:cxn ang="T10">
                  <a:pos x="T4" y="T5"/>
                </a:cxn>
                <a:cxn ang="T11">
                  <a:pos x="T6" y="T7"/>
                </a:cxn>
              </a:cxnLst>
              <a:rect l="T12" t="T13" r="T14" b="T15"/>
              <a:pathLst>
                <a:path w="615" h="322">
                  <a:moveTo>
                    <a:pt x="0" y="0"/>
                  </a:moveTo>
                  <a:cubicBezTo>
                    <a:pt x="28" y="64"/>
                    <a:pt x="57" y="128"/>
                    <a:pt x="117" y="176"/>
                  </a:cubicBezTo>
                  <a:cubicBezTo>
                    <a:pt x="177" y="224"/>
                    <a:pt x="276" y="262"/>
                    <a:pt x="359" y="286"/>
                  </a:cubicBezTo>
                  <a:cubicBezTo>
                    <a:pt x="442" y="310"/>
                    <a:pt x="572" y="316"/>
                    <a:pt x="615" y="322"/>
                  </a:cubicBezTo>
                </a:path>
              </a:pathLst>
            </a:custGeom>
            <a:noFill/>
            <a:ln w="38100"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8" name="Line 79"/>
            <p:cNvSpPr>
              <a:spLocks noChangeShapeType="1"/>
            </p:cNvSpPr>
            <p:nvPr/>
          </p:nvSpPr>
          <p:spPr bwMode="auto">
            <a:xfrm flipH="1" flipV="1">
              <a:off x="3725" y="886"/>
              <a:ext cx="1" cy="293"/>
            </a:xfrm>
            <a:prstGeom prst="line">
              <a:avLst/>
            </a:prstGeom>
            <a:noFill/>
            <a:ln w="38100">
              <a:solidFill>
                <a:srgbClr val="FF3300"/>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240" name="Text Box 80"/>
          <p:cNvSpPr txBox="1">
            <a:spLocks noChangeArrowheads="1"/>
          </p:cNvSpPr>
          <p:nvPr/>
        </p:nvSpPr>
        <p:spPr bwMode="auto">
          <a:xfrm>
            <a:off x="3009931" y="5619439"/>
            <a:ext cx="815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dirty="0">
                <a:solidFill>
                  <a:schemeClr val="tx1"/>
                </a:solidFill>
                <a:latin typeface="Times New Roman" panose="02020603050405020304" pitchFamily="18" charset="0"/>
                <a:ea typeface="宋体" panose="02010600030101010101" pitchFamily="2" charset="-122"/>
              </a:rPr>
              <a:t>0</a:t>
            </a:r>
            <a:r>
              <a:rPr kumimoji="1" lang="zh-CN" altLang="en-US" b="0" baseline="-25000" dirty="0">
                <a:solidFill>
                  <a:schemeClr val="tx1"/>
                </a:solidFill>
                <a:latin typeface="Times New Roman" panose="02020603050405020304" pitchFamily="18" charset="0"/>
                <a:ea typeface="宋体" panose="02010600030101010101" pitchFamily="2" charset="-122"/>
              </a:rPr>
              <a:t>－</a:t>
            </a:r>
            <a:endParaRPr kumimoji="1" lang="zh-CN" altLang="en-US" b="0" baseline="-25000" dirty="0">
              <a:solidFill>
                <a:schemeClr val="tx1"/>
              </a:solidFill>
              <a:latin typeface="Times New Roman" panose="02020603050405020304" pitchFamily="18" charset="0"/>
              <a:ea typeface="宋体" panose="02010600030101010101" pitchFamily="2" charset="-122"/>
            </a:endParaRPr>
          </a:p>
        </p:txBody>
      </p:sp>
      <p:sp>
        <p:nvSpPr>
          <p:cNvPr id="92241" name="Text Box 81"/>
          <p:cNvSpPr txBox="1">
            <a:spLocks noChangeArrowheads="1"/>
          </p:cNvSpPr>
          <p:nvPr/>
        </p:nvSpPr>
        <p:spPr bwMode="auto">
          <a:xfrm>
            <a:off x="3614768" y="5588482"/>
            <a:ext cx="1079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a:t>
            </a:r>
            <a:r>
              <a:rPr kumimoji="1" lang="zh-CN" altLang="en-US" b="0" baseline="-25000">
                <a:solidFill>
                  <a:schemeClr val="tx1"/>
                </a:solidFill>
                <a:latin typeface="Times New Roman" panose="02020603050405020304" pitchFamily="18" charset="0"/>
                <a:ea typeface="宋体" panose="02010600030101010101" pitchFamily="2" charset="-122"/>
              </a:rPr>
              <a:t>＋</a:t>
            </a:r>
            <a:endParaRPr kumimoji="1" lang="zh-CN" altLang="en-US" b="0" baseline="-25000">
              <a:solidFill>
                <a:schemeClr val="tx1"/>
              </a:solidFill>
              <a:latin typeface="Times New Roman" panose="02020603050405020304" pitchFamily="18" charset="0"/>
              <a:ea typeface="宋体" panose="02010600030101010101" pitchFamily="2" charset="-122"/>
            </a:endParaRPr>
          </a:p>
        </p:txBody>
      </p:sp>
      <p:grpSp>
        <p:nvGrpSpPr>
          <p:cNvPr id="11" name="Group 82"/>
          <p:cNvGrpSpPr/>
          <p:nvPr/>
        </p:nvGrpSpPr>
        <p:grpSpPr bwMode="auto">
          <a:xfrm>
            <a:off x="3902106" y="4963007"/>
            <a:ext cx="2881312" cy="531812"/>
            <a:chOff x="3787" y="1019"/>
            <a:chExt cx="1818" cy="287"/>
          </a:xfrm>
        </p:grpSpPr>
        <p:graphicFrame>
          <p:nvGraphicFramePr>
            <p:cNvPr id="12314" name="Object 83"/>
            <p:cNvGraphicFramePr>
              <a:graphicFrameLocks noChangeAspect="1"/>
            </p:cNvGraphicFramePr>
            <p:nvPr/>
          </p:nvGraphicFramePr>
          <p:xfrm>
            <a:off x="4275" y="1019"/>
            <a:ext cx="1330" cy="287"/>
          </p:xfrm>
          <a:graphic>
            <a:graphicData uri="http://schemas.openxmlformats.org/presentationml/2006/ole">
              <mc:AlternateContent xmlns:mc="http://schemas.openxmlformats.org/markup-compatibility/2006">
                <mc:Choice xmlns:v="urn:schemas-microsoft-com:vml" Requires="v">
                  <p:oleObj spid="_x0000_s8223" name="公式" r:id="rId3" imgW="923290" imgH="191770" progId="Equation.3">
                    <p:embed/>
                  </p:oleObj>
                </mc:Choice>
                <mc:Fallback>
                  <p:oleObj name="公式" r:id="rId3" imgW="923290" imgH="191770" progId="Equation.3">
                    <p:embed/>
                    <p:pic>
                      <p:nvPicPr>
                        <p:cNvPr id="0" name="Object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5" y="1019"/>
                          <a:ext cx="1330" cy="28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15" name="Line 84"/>
            <p:cNvSpPr>
              <a:spLocks noChangeShapeType="1"/>
            </p:cNvSpPr>
            <p:nvPr/>
          </p:nvSpPr>
          <p:spPr bwMode="auto">
            <a:xfrm flipH="1">
              <a:off x="3787" y="1117"/>
              <a:ext cx="545" cy="0"/>
            </a:xfrm>
            <a:prstGeom prst="line">
              <a:avLst/>
            </a:prstGeom>
            <a:noFill/>
            <a:ln w="28575">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245" name="Text Box 85"/>
          <p:cNvSpPr txBox="1">
            <a:spLocks noChangeArrowheads="1"/>
          </p:cNvSpPr>
          <p:nvPr/>
        </p:nvSpPr>
        <p:spPr bwMode="auto">
          <a:xfrm>
            <a:off x="5918231" y="5539269"/>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i="1">
                <a:solidFill>
                  <a:schemeClr val="tx1"/>
                </a:solidFill>
                <a:latin typeface="Times New Roman" panose="02020603050405020304" pitchFamily="18" charset="0"/>
                <a:ea typeface="仿宋_GB2312" pitchFamily="49" charset="-122"/>
              </a:rPr>
              <a:t>t</a:t>
            </a:r>
            <a:endParaRPr lang="en-US" altLang="zh-CN" b="0" i="1">
              <a:solidFill>
                <a:schemeClr val="tx1"/>
              </a:solidFill>
              <a:latin typeface="Times New Roman" panose="02020603050405020304" pitchFamily="18" charset="0"/>
              <a:ea typeface="仿宋_GB2312" pitchFamily="49" charset="-122"/>
            </a:endParaRPr>
          </a:p>
        </p:txBody>
      </p:sp>
      <p:sp>
        <p:nvSpPr>
          <p:cNvPr id="50"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51" name="Text Box 5"/>
          <p:cNvSpPr txBox="1">
            <a:spLocks noChangeArrowheads="1"/>
          </p:cNvSpPr>
          <p:nvPr/>
        </p:nvSpPr>
        <p:spPr bwMode="auto">
          <a:xfrm>
            <a:off x="247" y="3256842"/>
            <a:ext cx="25558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2000" dirty="0">
                <a:latin typeface="楷体_GB2312" pitchFamily="49" charset="-122"/>
              </a:rPr>
              <a:t>非突变量</a:t>
            </a:r>
            <a:endParaRPr kumimoji="1" lang="en-US" altLang="zh-CN" sz="2000" dirty="0">
              <a:latin typeface="楷体_GB2312" pitchFamily="49" charset="-122"/>
            </a:endParaRPr>
          </a:p>
          <a:p>
            <a:pPr algn="ctr" eaLnBrk="1" hangingPunct="1"/>
            <a:r>
              <a:rPr kumimoji="1" lang="zh-CN" altLang="en-US" sz="2000" dirty="0">
                <a:latin typeface="楷体_GB2312" pitchFamily="49" charset="-122"/>
              </a:rPr>
              <a:t>独立的初始条件</a:t>
            </a:r>
            <a:endParaRPr kumimoji="1" lang="zh-CN" altLang="en-US" sz="2000" dirty="0">
              <a:latin typeface="楷体_GB2312" pitchFamily="49" charset="-122"/>
            </a:endParaRPr>
          </a:p>
        </p:txBody>
      </p:sp>
      <p:sp>
        <p:nvSpPr>
          <p:cNvPr id="53" name="Text Box 207"/>
          <p:cNvSpPr txBox="1">
            <a:spLocks noChangeArrowheads="1"/>
          </p:cNvSpPr>
          <p:nvPr/>
        </p:nvSpPr>
        <p:spPr bwMode="auto">
          <a:xfrm>
            <a:off x="6660355" y="5932861"/>
            <a:ext cx="2298034" cy="830997"/>
          </a:xfrm>
          <a:prstGeom prst="rect">
            <a:avLst/>
          </a:prstGeom>
          <a:noFill/>
          <a:ln w="19050">
            <a:solidFill>
              <a:srgbClr val="FF0000"/>
            </a:solidFill>
            <a:prstDash val="sysDash"/>
            <a:miter lim="800000"/>
          </a:ln>
          <a:extLst>
            <a:ext uri="{909E8E84-426E-40DD-AFC4-6F175D3DCCD1}">
              <a14:hiddenFill xmlns:a14="http://schemas.microsoft.com/office/drawing/2010/main">
                <a:solidFill>
                  <a:srgbClr val="FFFFFF"/>
                </a:solidFill>
              </a14:hiddenFill>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1600" dirty="0">
                <a:latin typeface="Times New Roman" panose="02020603050405020304" pitchFamily="18" charset="0"/>
              </a:rPr>
              <a:t>电阻电压，电阻电流，电感电压，电容电流</a:t>
            </a:r>
            <a:endParaRPr kumimoji="1" lang="en-US" altLang="zh-CN" sz="1600" dirty="0">
              <a:latin typeface="Times New Roman" panose="02020603050405020304" pitchFamily="18" charset="0"/>
            </a:endParaRPr>
          </a:p>
          <a:p>
            <a:pPr algn="ctr" eaLnBrk="1" hangingPunct="1"/>
            <a:r>
              <a:rPr kumimoji="1" lang="zh-CN" altLang="en-US" sz="1600" dirty="0">
                <a:latin typeface="Times New Roman" panose="02020603050405020304" pitchFamily="18" charset="0"/>
              </a:rPr>
              <a:t>突变量或跃变量</a:t>
            </a:r>
            <a:endParaRPr kumimoji="1" lang="en-US" altLang="zh-CN" sz="1600" dirty="0">
              <a:latin typeface="Times New Roman" panose="02020603050405020304" pitchFamily="18" charset="0"/>
            </a:endParaRPr>
          </a:p>
        </p:txBody>
      </p:sp>
      <p:sp>
        <p:nvSpPr>
          <p:cNvPr id="54" name="Text Box 5"/>
          <p:cNvSpPr txBox="1">
            <a:spLocks noChangeArrowheads="1"/>
          </p:cNvSpPr>
          <p:nvPr/>
        </p:nvSpPr>
        <p:spPr bwMode="auto">
          <a:xfrm>
            <a:off x="4634836" y="4166624"/>
            <a:ext cx="25558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2000" dirty="0">
                <a:latin typeface="楷体_GB2312" pitchFamily="49" charset="-122"/>
              </a:rPr>
              <a:t>突变量</a:t>
            </a:r>
            <a:endParaRPr kumimoji="1" lang="en-US" altLang="zh-CN" sz="2000" dirty="0">
              <a:latin typeface="楷体_GB2312" pitchFamily="49" charset="-122"/>
            </a:endParaRPr>
          </a:p>
          <a:p>
            <a:pPr algn="ctr"/>
            <a:r>
              <a:rPr kumimoji="1" lang="zh-CN" altLang="en-US" sz="2000" dirty="0">
                <a:latin typeface="楷体_GB2312" pitchFamily="49" charset="-122"/>
              </a:rPr>
              <a:t>非独立的初始条件</a:t>
            </a:r>
            <a:endParaRPr kumimoji="1" lang="zh-CN" altLang="en-US" sz="2000" dirty="0">
              <a:latin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7" name="Object 5"/>
          <p:cNvGraphicFramePr>
            <a:graphicFrameLocks noChangeAspect="1"/>
          </p:cNvGraphicFramePr>
          <p:nvPr/>
        </p:nvGraphicFramePr>
        <p:xfrm>
          <a:off x="307424" y="1859815"/>
          <a:ext cx="3638550" cy="1082675"/>
        </p:xfrm>
        <a:graphic>
          <a:graphicData uri="http://schemas.openxmlformats.org/presentationml/2006/ole">
            <mc:AlternateContent xmlns:mc="http://schemas.openxmlformats.org/markup-compatibility/2006">
              <mc:Choice xmlns:v="urn:schemas-microsoft-com:vml" Requires="v">
                <p:oleObj spid="_x0000_s9274" name="公式" r:id="rId1" imgW="1258570" imgH="391795" progId="Equation.3">
                  <p:embed/>
                </p:oleObj>
              </mc:Choice>
              <mc:Fallback>
                <p:oleObj name="公式" r:id="rId1" imgW="1258570" imgH="391795"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24" y="1859815"/>
                        <a:ext cx="3638550" cy="10826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18" name="Object 6"/>
          <p:cNvGraphicFramePr>
            <a:graphicFrameLocks noChangeAspect="1"/>
          </p:cNvGraphicFramePr>
          <p:nvPr/>
        </p:nvGraphicFramePr>
        <p:xfrm>
          <a:off x="1383544" y="3012440"/>
          <a:ext cx="4976812" cy="1125537"/>
        </p:xfrm>
        <a:graphic>
          <a:graphicData uri="http://schemas.openxmlformats.org/presentationml/2006/ole">
            <mc:AlternateContent xmlns:mc="http://schemas.openxmlformats.org/markup-compatibility/2006">
              <mc:Choice xmlns:v="urn:schemas-microsoft-com:vml" Requires="v">
                <p:oleObj spid="_x0000_s9275" name="公式" r:id="rId3" imgW="1815465" imgH="391795" progId="Equation.3">
                  <p:embed/>
                </p:oleObj>
              </mc:Choice>
              <mc:Fallback>
                <p:oleObj name="公式" r:id="rId3" imgW="1815465" imgH="3917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544" y="3012440"/>
                        <a:ext cx="4976812" cy="112553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19" name="Object 7"/>
          <p:cNvGraphicFramePr>
            <a:graphicFrameLocks noChangeAspect="1"/>
          </p:cNvGraphicFramePr>
          <p:nvPr/>
        </p:nvGraphicFramePr>
        <p:xfrm>
          <a:off x="1383544" y="4020502"/>
          <a:ext cx="4170362" cy="1160463"/>
        </p:xfrm>
        <a:graphic>
          <a:graphicData uri="http://schemas.openxmlformats.org/presentationml/2006/ole">
            <mc:AlternateContent xmlns:mc="http://schemas.openxmlformats.org/markup-compatibility/2006">
              <mc:Choice xmlns:v="urn:schemas-microsoft-com:vml" Requires="v">
                <p:oleObj spid="_x0000_s9276" name="公式" r:id="rId5" imgW="1471930" imgH="391795" progId="Equation.3">
                  <p:embed/>
                </p:oleObj>
              </mc:Choice>
              <mc:Fallback>
                <p:oleObj name="公式" r:id="rId5" imgW="1471930" imgH="39179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544" y="4020502"/>
                        <a:ext cx="4170362" cy="116046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1" name="Text Box 9"/>
          <p:cNvSpPr txBox="1">
            <a:spLocks noChangeArrowheads="1"/>
          </p:cNvSpPr>
          <p:nvPr/>
        </p:nvSpPr>
        <p:spPr bwMode="auto">
          <a:xfrm>
            <a:off x="244681" y="5360552"/>
            <a:ext cx="1749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latin typeface="Times New Roman" panose="02020603050405020304" pitchFamily="18" charset="0"/>
                <a:ea typeface="宋体" panose="02010600030101010101" pitchFamily="2" charset="-122"/>
              </a:rPr>
              <a:t>t </a:t>
            </a:r>
            <a:r>
              <a:rPr kumimoji="1" lang="en-US" altLang="zh-CN" b="0">
                <a:latin typeface="Times New Roman" panose="02020603050405020304" pitchFamily="18" charset="0"/>
                <a:ea typeface="宋体" panose="02010600030101010101" pitchFamily="2" charset="-122"/>
              </a:rPr>
              <a:t>= 0</a:t>
            </a:r>
            <a:r>
              <a:rPr kumimoji="1" lang="en-US" altLang="zh-CN" b="0" baseline="-25000">
                <a:latin typeface="Times New Roman" panose="02020603050405020304" pitchFamily="18" charset="0"/>
                <a:ea typeface="宋体" panose="02010600030101010101" pitchFamily="2" charset="-122"/>
              </a:rPr>
              <a:t>+</a:t>
            </a:r>
            <a:r>
              <a:rPr kumimoji="1" lang="en-US" altLang="zh-CN" baseline="-25000">
                <a:latin typeface="Times New Roman" panose="02020603050405020304" pitchFamily="18" charset="0"/>
                <a:ea typeface="宋体" panose="02010600030101010101" pitchFamily="2" charset="-122"/>
              </a:rPr>
              <a:t> </a:t>
            </a:r>
            <a:r>
              <a:rPr kumimoji="1" lang="zh-CN" altLang="en-US">
                <a:latin typeface="Times New Roman" panose="02020603050405020304" pitchFamily="18" charset="0"/>
              </a:rPr>
              <a:t>时刻</a:t>
            </a:r>
            <a:endParaRPr kumimoji="1" lang="zh-CN" altLang="en-US">
              <a:latin typeface="Times New Roman" panose="02020603050405020304" pitchFamily="18" charset="0"/>
            </a:endParaRPr>
          </a:p>
        </p:txBody>
      </p:sp>
      <p:graphicFrame>
        <p:nvGraphicFramePr>
          <p:cNvPr id="90122" name="Object 10"/>
          <p:cNvGraphicFramePr>
            <a:graphicFrameLocks noChangeAspect="1"/>
          </p:cNvGraphicFramePr>
          <p:nvPr/>
        </p:nvGraphicFramePr>
        <p:xfrm>
          <a:off x="2180809" y="5050196"/>
          <a:ext cx="5117458" cy="1098784"/>
        </p:xfrm>
        <a:graphic>
          <a:graphicData uri="http://schemas.openxmlformats.org/presentationml/2006/ole">
            <mc:AlternateContent xmlns:mc="http://schemas.openxmlformats.org/markup-compatibility/2006">
              <mc:Choice xmlns:v="urn:schemas-microsoft-com:vml" Requires="v">
                <p:oleObj spid="_x0000_s9277" name="公式" r:id="rId7" imgW="1920240" imgH="391795" progId="Equation.3">
                  <p:embed/>
                </p:oleObj>
              </mc:Choice>
              <mc:Fallback>
                <p:oleObj name="公式" r:id="rId7" imgW="1920240" imgH="391795"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0809" y="5050196"/>
                        <a:ext cx="5117458" cy="1098784"/>
                      </a:xfrm>
                      <a:prstGeom prst="rect">
                        <a:avLst/>
                      </a:prstGeom>
                      <a:noFill/>
                      <a:ln>
                        <a:noFill/>
                      </a:ln>
                      <a:effectLst/>
                    </p:spPr>
                  </p:pic>
                </p:oleObj>
              </mc:Fallback>
            </mc:AlternateContent>
          </a:graphicData>
        </a:graphic>
      </p:graphicFrame>
      <p:grpSp>
        <p:nvGrpSpPr>
          <p:cNvPr id="2" name="Group 13"/>
          <p:cNvGrpSpPr/>
          <p:nvPr/>
        </p:nvGrpSpPr>
        <p:grpSpPr bwMode="auto">
          <a:xfrm>
            <a:off x="6212680" y="1016460"/>
            <a:ext cx="2006600" cy="1439863"/>
            <a:chOff x="591" y="538"/>
            <a:chExt cx="1111" cy="779"/>
          </a:xfrm>
        </p:grpSpPr>
        <p:sp>
          <p:nvSpPr>
            <p:cNvPr id="14358" name="Line 14"/>
            <p:cNvSpPr>
              <a:spLocks noChangeShapeType="1"/>
            </p:cNvSpPr>
            <p:nvPr/>
          </p:nvSpPr>
          <p:spPr bwMode="auto">
            <a:xfrm>
              <a:off x="1363" y="920"/>
              <a:ext cx="269"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15"/>
            <p:cNvSpPr>
              <a:spLocks noChangeShapeType="1"/>
            </p:cNvSpPr>
            <p:nvPr/>
          </p:nvSpPr>
          <p:spPr bwMode="auto">
            <a:xfrm>
              <a:off x="1363" y="1000"/>
              <a:ext cx="269"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16"/>
            <p:cNvSpPr>
              <a:spLocks noChangeShapeType="1"/>
            </p:cNvSpPr>
            <p:nvPr/>
          </p:nvSpPr>
          <p:spPr bwMode="auto">
            <a:xfrm flipV="1">
              <a:off x="673" y="576"/>
              <a:ext cx="805" cy="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Line 17"/>
            <p:cNvSpPr>
              <a:spLocks noChangeShapeType="1"/>
            </p:cNvSpPr>
            <p:nvPr/>
          </p:nvSpPr>
          <p:spPr bwMode="auto">
            <a:xfrm>
              <a:off x="636" y="1296"/>
              <a:ext cx="84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Line 18"/>
            <p:cNvSpPr>
              <a:spLocks noChangeShapeType="1"/>
            </p:cNvSpPr>
            <p:nvPr/>
          </p:nvSpPr>
          <p:spPr bwMode="auto">
            <a:xfrm>
              <a:off x="785" y="615"/>
              <a:ext cx="236" cy="9"/>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3" name="Text Box 19"/>
            <p:cNvSpPr txBox="1">
              <a:spLocks noChangeArrowheads="1"/>
            </p:cNvSpPr>
            <p:nvPr/>
          </p:nvSpPr>
          <p:spPr bwMode="auto">
            <a:xfrm>
              <a:off x="848" y="651"/>
              <a:ext cx="15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4364" name="Text Box 20"/>
            <p:cNvSpPr txBox="1">
              <a:spLocks noChangeArrowheads="1"/>
            </p:cNvSpPr>
            <p:nvPr/>
          </p:nvSpPr>
          <p:spPr bwMode="auto">
            <a:xfrm>
              <a:off x="1096" y="802"/>
              <a:ext cx="30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4365" name="Line 21"/>
            <p:cNvSpPr>
              <a:spLocks noChangeShapeType="1"/>
            </p:cNvSpPr>
            <p:nvPr/>
          </p:nvSpPr>
          <p:spPr bwMode="auto">
            <a:xfrm flipH="1">
              <a:off x="1440" y="1296"/>
              <a:ext cx="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6" name="Line 22"/>
            <p:cNvSpPr>
              <a:spLocks noChangeShapeType="1"/>
            </p:cNvSpPr>
            <p:nvPr/>
          </p:nvSpPr>
          <p:spPr bwMode="auto">
            <a:xfrm>
              <a:off x="1488" y="1008"/>
              <a:ext cx="0" cy="28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7" name="Line 23"/>
            <p:cNvSpPr>
              <a:spLocks noChangeShapeType="1"/>
            </p:cNvSpPr>
            <p:nvPr/>
          </p:nvSpPr>
          <p:spPr bwMode="auto">
            <a:xfrm flipV="1">
              <a:off x="1488" y="576"/>
              <a:ext cx="0" cy="33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Text Box 24"/>
            <p:cNvSpPr txBox="1">
              <a:spLocks noChangeArrowheads="1"/>
            </p:cNvSpPr>
            <p:nvPr/>
          </p:nvSpPr>
          <p:spPr bwMode="auto">
            <a:xfrm>
              <a:off x="1469" y="1012"/>
              <a:ext cx="23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4369" name="Oval 25"/>
            <p:cNvSpPr>
              <a:spLocks noChangeArrowheads="1"/>
            </p:cNvSpPr>
            <p:nvPr/>
          </p:nvSpPr>
          <p:spPr bwMode="auto">
            <a:xfrm>
              <a:off x="591" y="538"/>
              <a:ext cx="72" cy="82"/>
            </a:xfrm>
            <a:prstGeom prst="ellipse">
              <a:avLst/>
            </a:prstGeom>
            <a:noFill/>
            <a:ln w="28575">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14370" name="Oval 26"/>
            <p:cNvSpPr>
              <a:spLocks noChangeArrowheads="1"/>
            </p:cNvSpPr>
            <p:nvPr/>
          </p:nvSpPr>
          <p:spPr bwMode="auto">
            <a:xfrm>
              <a:off x="595" y="1235"/>
              <a:ext cx="72" cy="82"/>
            </a:xfrm>
            <a:prstGeom prst="ellipse">
              <a:avLst/>
            </a:prstGeom>
            <a:noFill/>
            <a:ln w="28575">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14371" name="Text Box 27"/>
            <p:cNvSpPr txBox="1">
              <a:spLocks noChangeArrowheads="1"/>
            </p:cNvSpPr>
            <p:nvPr/>
          </p:nvSpPr>
          <p:spPr bwMode="auto">
            <a:xfrm>
              <a:off x="1245" y="619"/>
              <a:ext cx="21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4372" name="Text Box 28"/>
            <p:cNvSpPr txBox="1">
              <a:spLocks noChangeArrowheads="1"/>
            </p:cNvSpPr>
            <p:nvPr/>
          </p:nvSpPr>
          <p:spPr bwMode="auto">
            <a:xfrm>
              <a:off x="1277" y="979"/>
              <a:ext cx="16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dirty="0">
                  <a:solidFill>
                    <a:schemeClr val="tx1"/>
                  </a:solidFill>
                  <a:latin typeface="Times New Roman" panose="02020603050405020304" pitchFamily="18" charset="0"/>
                  <a:ea typeface="宋体" panose="02010600030101010101" pitchFamily="2" charset="-12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grpSp>
      <p:sp>
        <p:nvSpPr>
          <p:cNvPr id="90149" name="Text Box 37"/>
          <p:cNvSpPr txBox="1">
            <a:spLocks noChangeArrowheads="1"/>
          </p:cNvSpPr>
          <p:nvPr/>
        </p:nvSpPr>
        <p:spPr bwMode="auto">
          <a:xfrm>
            <a:off x="559043" y="1214120"/>
            <a:ext cx="3135312" cy="461665"/>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buFontTx/>
              <a:buAutoNum type="circleNumDbPlain" startAt="2"/>
            </a:pPr>
            <a:r>
              <a:rPr kumimoji="1" lang="zh-CN" altLang="en-US" sz="2400" dirty="0">
                <a:latin typeface="楷体_GB2312" pitchFamily="49" charset="-122"/>
              </a:rPr>
              <a:t>电容的初始条件</a:t>
            </a:r>
            <a:endParaRPr kumimoji="1" lang="zh-CN" altLang="en-US" sz="2400" dirty="0">
              <a:latin typeface="楷体_GB2312" pitchFamily="49" charset="-122"/>
            </a:endParaRPr>
          </a:p>
        </p:txBody>
      </p:sp>
      <p:grpSp>
        <p:nvGrpSpPr>
          <p:cNvPr id="3" name="Group 40"/>
          <p:cNvGrpSpPr/>
          <p:nvPr/>
        </p:nvGrpSpPr>
        <p:grpSpPr bwMode="auto">
          <a:xfrm>
            <a:off x="5901268" y="4643957"/>
            <a:ext cx="1153534" cy="1449225"/>
            <a:chOff x="3833" y="1485"/>
            <a:chExt cx="976" cy="902"/>
          </a:xfrm>
        </p:grpSpPr>
        <p:sp>
          <p:nvSpPr>
            <p:cNvPr id="14356" name="Line 38"/>
            <p:cNvSpPr>
              <a:spLocks noChangeShapeType="1"/>
            </p:cNvSpPr>
            <p:nvPr/>
          </p:nvSpPr>
          <p:spPr bwMode="auto">
            <a:xfrm flipV="1">
              <a:off x="3833" y="1752"/>
              <a:ext cx="771" cy="635"/>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7" name="Text Box 39"/>
            <p:cNvSpPr txBox="1">
              <a:spLocks noChangeArrowheads="1"/>
            </p:cNvSpPr>
            <p:nvPr/>
          </p:nvSpPr>
          <p:spPr bwMode="auto">
            <a:xfrm>
              <a:off x="4536" y="1485"/>
              <a:ext cx="27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sz="3200" b="0" dirty="0">
                  <a:solidFill>
                    <a:srgbClr val="FF3300"/>
                  </a:solidFill>
                  <a:latin typeface="Times New Roman" panose="02020603050405020304" pitchFamily="18" charset="0"/>
                  <a:ea typeface="仿宋_GB2312" pitchFamily="49" charset="-122"/>
                </a:rPr>
                <a:t>0</a:t>
              </a:r>
              <a:endParaRPr lang="en-US" altLang="zh-CN" sz="3200" b="0" dirty="0">
                <a:solidFill>
                  <a:srgbClr val="FF3300"/>
                </a:solidFill>
                <a:latin typeface="Times New Roman" panose="02020603050405020304" pitchFamily="18" charset="0"/>
                <a:ea typeface="仿宋_GB2312" pitchFamily="49" charset="-122"/>
              </a:endParaRPr>
            </a:p>
          </p:txBody>
        </p:sp>
      </p:grpSp>
      <p:sp>
        <p:nvSpPr>
          <p:cNvPr id="90172" name="Rectangle 60"/>
          <p:cNvSpPr>
            <a:spLocks noChangeArrowheads="1"/>
          </p:cNvSpPr>
          <p:nvPr/>
        </p:nvSpPr>
        <p:spPr bwMode="auto">
          <a:xfrm>
            <a:off x="408819" y="6181030"/>
            <a:ext cx="2840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a:latin typeface="Times New Roman" panose="02020603050405020304" pitchFamily="18" charset="0"/>
              </a:rPr>
              <a:t>当</a:t>
            </a:r>
            <a:r>
              <a:rPr kumimoji="1" lang="en-US" altLang="zh-CN" b="0" i="1">
                <a:latin typeface="Times New Roman" panose="02020603050405020304" pitchFamily="18" charset="0"/>
                <a:ea typeface="宋体" panose="02010600030101010101" pitchFamily="2" charset="-122"/>
              </a:rPr>
              <a:t>i</a:t>
            </a:r>
            <a:r>
              <a:rPr kumimoji="1" lang="en-US" altLang="zh-CN" b="0">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zh-CN" altLang="en-US">
                <a:latin typeface="Times New Roman" panose="02020603050405020304" pitchFamily="18" charset="0"/>
              </a:rPr>
              <a:t>为有限值时</a:t>
            </a:r>
            <a:endParaRPr kumimoji="1" lang="zh-CN" altLang="en-US">
              <a:latin typeface="Times New Roman" panose="02020603050405020304" pitchFamily="18" charset="0"/>
            </a:endParaRPr>
          </a:p>
        </p:txBody>
      </p:sp>
      <p:sp>
        <p:nvSpPr>
          <p:cNvPr id="37"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38" name="Text Box 5"/>
          <p:cNvSpPr txBox="1">
            <a:spLocks noChangeArrowheads="1"/>
          </p:cNvSpPr>
          <p:nvPr/>
        </p:nvSpPr>
        <p:spPr bwMode="auto">
          <a:xfrm>
            <a:off x="6292321" y="3407032"/>
            <a:ext cx="29909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000" dirty="0">
                <a:solidFill>
                  <a:srgbClr val="92D050"/>
                </a:solidFill>
                <a:latin typeface="楷体_GB2312" pitchFamily="49" charset="-122"/>
              </a:rPr>
              <a:t>把积分区间在</a:t>
            </a:r>
            <a:r>
              <a:rPr kumimoji="1" lang="en-US" altLang="zh-CN" sz="2000" dirty="0">
                <a:solidFill>
                  <a:srgbClr val="92D050"/>
                </a:solidFill>
                <a:latin typeface="楷体_GB2312" pitchFamily="49" charset="-122"/>
              </a:rPr>
              <a:t>0</a:t>
            </a:r>
            <a:r>
              <a:rPr kumimoji="1" lang="en-US" altLang="zh-CN" sz="2000" baseline="-25000" dirty="0">
                <a:solidFill>
                  <a:srgbClr val="92D050"/>
                </a:solidFill>
                <a:latin typeface="楷体_GB2312" pitchFamily="49" charset="-122"/>
              </a:rPr>
              <a:t>-</a:t>
            </a:r>
            <a:r>
              <a:rPr kumimoji="1" lang="zh-CN" altLang="en-US" sz="2000" dirty="0">
                <a:solidFill>
                  <a:srgbClr val="92D050"/>
                </a:solidFill>
                <a:latin typeface="楷体_GB2312" pitchFamily="49" charset="-122"/>
              </a:rPr>
              <a:t>处切断</a:t>
            </a:r>
            <a:endParaRPr kumimoji="1" lang="zh-CN" altLang="en-US" sz="2000" dirty="0">
              <a:solidFill>
                <a:srgbClr val="92D050"/>
              </a:solidFill>
              <a:latin typeface="楷体_GB2312" pitchFamily="49" charset="-122"/>
            </a:endParaRPr>
          </a:p>
        </p:txBody>
      </p:sp>
      <p:pic>
        <p:nvPicPr>
          <p:cNvPr id="4" name="图片 3"/>
          <p:cNvPicPr>
            <a:picLocks noChangeAspect="1"/>
          </p:cNvPicPr>
          <p:nvPr/>
        </p:nvPicPr>
        <p:blipFill>
          <a:blip r:embed="rId9"/>
          <a:stretch>
            <a:fillRect/>
          </a:stretch>
        </p:blipFill>
        <p:spPr>
          <a:xfrm>
            <a:off x="3459684" y="6093183"/>
            <a:ext cx="3122324" cy="840016"/>
          </a:xfrm>
          <a:prstGeom prst="rect">
            <a:avLst/>
          </a:prstGeom>
        </p:spPr>
      </p:pic>
      <p:sp>
        <p:nvSpPr>
          <p:cNvPr id="42" name="Text Box 5"/>
          <p:cNvSpPr txBox="1">
            <a:spLocks noChangeArrowheads="1"/>
          </p:cNvSpPr>
          <p:nvPr/>
        </p:nvSpPr>
        <p:spPr bwMode="auto">
          <a:xfrm>
            <a:off x="6557905" y="6240531"/>
            <a:ext cx="25338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000" dirty="0">
                <a:solidFill>
                  <a:srgbClr val="92D050"/>
                </a:solidFill>
                <a:latin typeface="楷体_GB2312" pitchFamily="49" charset="-122"/>
              </a:rPr>
              <a:t>电容电压不能突变</a:t>
            </a:r>
            <a:endParaRPr kumimoji="1" lang="zh-CN" altLang="en-US" sz="2000" dirty="0">
              <a:solidFill>
                <a:srgbClr val="92D050"/>
              </a:solidFill>
              <a:latin typeface="楷体_GB2312" pitchFamily="49" charset="-122"/>
            </a:endParaRPr>
          </a:p>
        </p:txBody>
      </p:sp>
      <p:sp>
        <p:nvSpPr>
          <p:cNvPr id="33" name="Text Box 5"/>
          <p:cNvSpPr txBox="1">
            <a:spLocks noChangeArrowheads="1"/>
          </p:cNvSpPr>
          <p:nvPr/>
        </p:nvSpPr>
        <p:spPr bwMode="auto">
          <a:xfrm>
            <a:off x="3964035" y="2233634"/>
            <a:ext cx="1937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000" dirty="0">
                <a:solidFill>
                  <a:srgbClr val="92D050"/>
                </a:solidFill>
                <a:latin typeface="楷体_GB2312" pitchFamily="49" charset="-122"/>
              </a:rPr>
              <a:t>电容电压定义</a:t>
            </a:r>
            <a:endParaRPr kumimoji="1" lang="zh-CN" altLang="en-US" sz="2000" dirty="0">
              <a:solidFill>
                <a:srgbClr val="92D050"/>
              </a:solidFill>
              <a:latin typeface="楷体_GB2312"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44" name="Text Box 24"/>
          <p:cNvSpPr txBox="1">
            <a:spLocks noChangeArrowheads="1"/>
          </p:cNvSpPr>
          <p:nvPr/>
        </p:nvSpPr>
        <p:spPr bwMode="auto">
          <a:xfrm>
            <a:off x="2572280" y="2942697"/>
            <a:ext cx="3457575" cy="641350"/>
          </a:xfrm>
          <a:prstGeom prst="rect">
            <a:avLst/>
          </a:prstGeom>
          <a:gradFill rotWithShape="1">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0" i="1">
                <a:solidFill>
                  <a:schemeClr val="tx1"/>
                </a:solidFill>
                <a:latin typeface="Times New Roman" panose="02020603050405020304" pitchFamily="18" charset="0"/>
                <a:ea typeface="宋体" panose="02010600030101010101" pitchFamily="2" charset="-122"/>
              </a:rPr>
              <a:t>q</a:t>
            </a:r>
            <a:r>
              <a:rPr kumimoji="1" lang="en-US" altLang="zh-CN" sz="3600" b="0" i="1" baseline="-25000">
                <a:solidFill>
                  <a:schemeClr val="tx1"/>
                </a:solidFill>
                <a:latin typeface="Times New Roman" panose="02020603050405020304" pitchFamily="18" charset="0"/>
                <a:ea typeface="宋体" panose="02010600030101010101" pitchFamily="2" charset="-122"/>
              </a:rPr>
              <a:t> </a:t>
            </a:r>
            <a:r>
              <a:rPr kumimoji="1" lang="en-US" altLang="zh-CN" sz="3600" b="0">
                <a:solidFill>
                  <a:schemeClr val="tx1"/>
                </a:solidFill>
                <a:latin typeface="Times New Roman" panose="02020603050405020304" pitchFamily="18" charset="0"/>
                <a:ea typeface="宋体" panose="02010600030101010101" pitchFamily="2" charset="-122"/>
              </a:rPr>
              <a:t>(0</a:t>
            </a:r>
            <a:r>
              <a:rPr kumimoji="1" lang="en-US" altLang="zh-CN" sz="3600" b="0" baseline="-25000">
                <a:solidFill>
                  <a:schemeClr val="tx1"/>
                </a:solidFill>
                <a:latin typeface="Times New Roman" panose="02020603050405020304" pitchFamily="18" charset="0"/>
                <a:ea typeface="宋体" panose="02010600030101010101" pitchFamily="2" charset="-122"/>
              </a:rPr>
              <a:t>+</a:t>
            </a:r>
            <a:r>
              <a:rPr kumimoji="1" lang="en-US" altLang="zh-CN" sz="3600" b="0">
                <a:solidFill>
                  <a:schemeClr val="tx1"/>
                </a:solidFill>
                <a:latin typeface="Times New Roman" panose="02020603050405020304" pitchFamily="18" charset="0"/>
                <a:ea typeface="宋体" panose="02010600030101010101" pitchFamily="2" charset="-122"/>
              </a:rPr>
              <a:t>) </a:t>
            </a:r>
            <a:r>
              <a:rPr kumimoji="1" lang="en-US" altLang="zh-CN" sz="3600" b="0" i="1">
                <a:solidFill>
                  <a:schemeClr val="tx1"/>
                </a:solidFill>
                <a:latin typeface="Times New Roman" panose="02020603050405020304" pitchFamily="18" charset="0"/>
                <a:ea typeface="宋体" panose="02010600030101010101" pitchFamily="2" charset="-122"/>
              </a:rPr>
              <a:t>= q</a:t>
            </a:r>
            <a:r>
              <a:rPr kumimoji="1" lang="en-US" altLang="zh-CN" sz="3600" b="0" baseline="-25000">
                <a:solidFill>
                  <a:schemeClr val="tx1"/>
                </a:solidFill>
                <a:latin typeface="Times New Roman" panose="02020603050405020304" pitchFamily="18" charset="0"/>
                <a:ea typeface="宋体" panose="02010600030101010101" pitchFamily="2" charset="-122"/>
              </a:rPr>
              <a:t> </a:t>
            </a:r>
            <a:r>
              <a:rPr kumimoji="1" lang="en-US" altLang="zh-CN" sz="3600" b="0">
                <a:solidFill>
                  <a:schemeClr val="tx1"/>
                </a:solidFill>
                <a:latin typeface="Times New Roman" panose="02020603050405020304" pitchFamily="18" charset="0"/>
                <a:ea typeface="宋体" panose="02010600030101010101" pitchFamily="2" charset="-122"/>
              </a:rPr>
              <a:t>(0</a:t>
            </a:r>
            <a:r>
              <a:rPr kumimoji="1" lang="zh-CN" altLang="en-US" sz="3600" b="0" baseline="-25000">
                <a:solidFill>
                  <a:schemeClr val="tx1"/>
                </a:solidFill>
                <a:latin typeface="Times New Roman" panose="02020603050405020304" pitchFamily="18" charset="0"/>
                <a:ea typeface="宋体" panose="02010600030101010101" pitchFamily="2" charset="-122"/>
              </a:rPr>
              <a:t>－</a:t>
            </a:r>
            <a:r>
              <a:rPr kumimoji="1" lang="en-US" altLang="zh-CN" sz="3600" b="0">
                <a:solidFill>
                  <a:schemeClr val="tx1"/>
                </a:solidFill>
                <a:latin typeface="Times New Roman" panose="02020603050405020304" pitchFamily="18" charset="0"/>
                <a:ea typeface="宋体" panose="02010600030101010101" pitchFamily="2" charset="-122"/>
              </a:rPr>
              <a:t>)</a:t>
            </a:r>
            <a:endParaRPr kumimoji="1" lang="en-US" altLang="zh-CN" sz="3600" b="0">
              <a:solidFill>
                <a:schemeClr val="tx1"/>
              </a:solidFill>
              <a:latin typeface="Times New Roman" panose="02020603050405020304" pitchFamily="18" charset="0"/>
              <a:ea typeface="宋体" panose="02010600030101010101" pitchFamily="2" charset="-122"/>
            </a:endParaRPr>
          </a:p>
        </p:txBody>
      </p:sp>
      <p:sp>
        <p:nvSpPr>
          <p:cNvPr id="107545" name="Text Box 25"/>
          <p:cNvSpPr txBox="1">
            <a:spLocks noChangeArrowheads="1"/>
          </p:cNvSpPr>
          <p:nvPr/>
        </p:nvSpPr>
        <p:spPr bwMode="auto">
          <a:xfrm>
            <a:off x="2645305" y="1409172"/>
            <a:ext cx="3384550" cy="641350"/>
          </a:xfrm>
          <a:prstGeom prst="rect">
            <a:avLst/>
          </a:prstGeom>
          <a:gradFill rotWithShape="1">
            <a:gsLst>
              <a:gs pos="0">
                <a:srgbClr val="FFCC00"/>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0" i="1" dirty="0" err="1">
                <a:solidFill>
                  <a:schemeClr val="tx1"/>
                </a:solidFill>
                <a:latin typeface="Times New Roman" panose="02020603050405020304" pitchFamily="18" charset="0"/>
                <a:ea typeface="宋体" panose="02010600030101010101" pitchFamily="2" charset="-122"/>
              </a:rPr>
              <a:t>u</a:t>
            </a:r>
            <a:r>
              <a:rPr kumimoji="1" lang="en-US" altLang="zh-CN" sz="36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600" b="0" baseline="-25000" dirty="0">
                <a:solidFill>
                  <a:schemeClr val="tx1"/>
                </a:solidFill>
                <a:latin typeface="Times New Roman" panose="02020603050405020304" pitchFamily="18" charset="0"/>
                <a:ea typeface="宋体" panose="02010600030101010101" pitchFamily="2" charset="-122"/>
              </a:rPr>
              <a:t> </a:t>
            </a:r>
            <a:r>
              <a:rPr kumimoji="1" lang="en-US" altLang="zh-CN" sz="3600" b="0" dirty="0">
                <a:solidFill>
                  <a:schemeClr val="tx1"/>
                </a:solidFill>
                <a:latin typeface="Times New Roman" panose="02020603050405020304" pitchFamily="18" charset="0"/>
                <a:ea typeface="宋体" panose="02010600030101010101" pitchFamily="2" charset="-122"/>
              </a:rPr>
              <a:t>(0</a:t>
            </a:r>
            <a:r>
              <a:rPr kumimoji="1" lang="en-US" altLang="zh-CN" sz="3600" b="0" baseline="-25000" dirty="0">
                <a:solidFill>
                  <a:schemeClr val="tx1"/>
                </a:solidFill>
                <a:latin typeface="Times New Roman" panose="02020603050405020304" pitchFamily="18" charset="0"/>
                <a:ea typeface="宋体" panose="02010600030101010101" pitchFamily="2" charset="-122"/>
              </a:rPr>
              <a:t>+</a:t>
            </a:r>
            <a:r>
              <a:rPr kumimoji="1" lang="en-US" altLang="zh-CN" sz="3600" b="0" dirty="0">
                <a:solidFill>
                  <a:schemeClr val="tx1"/>
                </a:solidFill>
                <a:latin typeface="Times New Roman" panose="02020603050405020304" pitchFamily="18" charset="0"/>
                <a:ea typeface="宋体" panose="02010600030101010101" pitchFamily="2" charset="-122"/>
              </a:rPr>
              <a:t>) = </a:t>
            </a:r>
            <a:r>
              <a:rPr kumimoji="1" lang="en-US" altLang="zh-CN" sz="3600" b="0" i="1" dirty="0" err="1">
                <a:solidFill>
                  <a:schemeClr val="tx1"/>
                </a:solidFill>
                <a:latin typeface="Times New Roman" panose="02020603050405020304" pitchFamily="18" charset="0"/>
                <a:ea typeface="宋体" panose="02010600030101010101" pitchFamily="2" charset="-122"/>
              </a:rPr>
              <a:t>u</a:t>
            </a:r>
            <a:r>
              <a:rPr kumimoji="1" lang="en-US" altLang="zh-CN" sz="36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600" b="0" baseline="-25000" dirty="0">
                <a:solidFill>
                  <a:schemeClr val="tx1"/>
                </a:solidFill>
                <a:latin typeface="Times New Roman" panose="02020603050405020304" pitchFamily="18" charset="0"/>
                <a:ea typeface="宋体" panose="02010600030101010101" pitchFamily="2" charset="-122"/>
              </a:rPr>
              <a:t> </a:t>
            </a:r>
            <a:r>
              <a:rPr kumimoji="1" lang="en-US" altLang="zh-CN" sz="3600" b="0" dirty="0">
                <a:solidFill>
                  <a:schemeClr val="tx1"/>
                </a:solidFill>
                <a:latin typeface="Times New Roman" panose="02020603050405020304" pitchFamily="18" charset="0"/>
                <a:ea typeface="宋体" panose="02010600030101010101" pitchFamily="2" charset="-122"/>
              </a:rPr>
              <a:t>(0</a:t>
            </a:r>
            <a:r>
              <a:rPr kumimoji="1" lang="zh-CN" altLang="en-US" sz="3600" b="0" baseline="-25000" dirty="0">
                <a:solidFill>
                  <a:schemeClr val="tx1"/>
                </a:solidFill>
                <a:latin typeface="Times New Roman" panose="02020603050405020304" pitchFamily="18" charset="0"/>
                <a:ea typeface="宋体" panose="02010600030101010101" pitchFamily="2" charset="-122"/>
              </a:rPr>
              <a:t>－</a:t>
            </a:r>
            <a:r>
              <a:rPr kumimoji="1" lang="en-US" altLang="zh-CN" sz="3600" b="0" dirty="0">
                <a:solidFill>
                  <a:schemeClr val="tx1"/>
                </a:solidFill>
                <a:latin typeface="Times New Roman" panose="02020603050405020304" pitchFamily="18" charset="0"/>
                <a:ea typeface="宋体" panose="02010600030101010101" pitchFamily="2" charset="-122"/>
              </a:rPr>
              <a:t>)</a:t>
            </a:r>
            <a:endParaRPr kumimoji="1" lang="en-US" altLang="zh-CN" sz="3600" b="0" dirty="0">
              <a:solidFill>
                <a:schemeClr val="tx1"/>
              </a:solidFill>
              <a:latin typeface="Times New Roman" panose="02020603050405020304" pitchFamily="18" charset="0"/>
              <a:ea typeface="宋体" panose="02010600030101010101" pitchFamily="2" charset="-122"/>
            </a:endParaRPr>
          </a:p>
        </p:txBody>
      </p:sp>
      <p:sp>
        <p:nvSpPr>
          <p:cNvPr id="107546" name="Text Box 26"/>
          <p:cNvSpPr txBox="1">
            <a:spLocks noChangeArrowheads="1"/>
          </p:cNvSpPr>
          <p:nvPr/>
        </p:nvSpPr>
        <p:spPr bwMode="auto">
          <a:xfrm>
            <a:off x="1132417" y="5258859"/>
            <a:ext cx="7200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kumimoji="1" lang="en-US" altLang="zh-CN" dirty="0">
                <a:latin typeface="楷体_GB2312" pitchFamily="49" charset="-122"/>
              </a:rPr>
              <a:t>    </a:t>
            </a:r>
            <a:r>
              <a:rPr kumimoji="1" lang="zh-CN" altLang="en-US" dirty="0">
                <a:latin typeface="楷体_GB2312" pitchFamily="49" charset="-122"/>
              </a:rPr>
              <a:t>换路瞬间，若</a:t>
            </a:r>
            <a:r>
              <a:rPr kumimoji="1" lang="zh-CN" altLang="en-US" dirty="0">
                <a:solidFill>
                  <a:schemeClr val="tx1"/>
                </a:solidFill>
                <a:latin typeface="楷体_GB2312" pitchFamily="49" charset="-122"/>
              </a:rPr>
              <a:t>电容电流保持为有限值</a:t>
            </a:r>
            <a:r>
              <a:rPr kumimoji="1" lang="zh-CN" altLang="en-US" dirty="0">
                <a:latin typeface="楷体_GB2312" pitchFamily="49" charset="-122"/>
              </a:rPr>
              <a:t>， 则</a:t>
            </a:r>
            <a:r>
              <a:rPr kumimoji="1" lang="zh-CN" altLang="en-US" dirty="0">
                <a:solidFill>
                  <a:schemeClr val="tx1"/>
                </a:solidFill>
                <a:latin typeface="楷体_GB2312" pitchFamily="49" charset="-122"/>
              </a:rPr>
              <a:t>电容电压（电荷）</a:t>
            </a:r>
            <a:r>
              <a:rPr kumimoji="1" lang="zh-CN" altLang="en-US" dirty="0">
                <a:latin typeface="楷体_GB2312" pitchFamily="49" charset="-122"/>
              </a:rPr>
              <a:t>换路前后保持不变。</a:t>
            </a:r>
            <a:endParaRPr kumimoji="1" lang="zh-CN" altLang="en-US" dirty="0">
              <a:latin typeface="楷体_GB2312" pitchFamily="49" charset="-122"/>
            </a:endParaRPr>
          </a:p>
        </p:txBody>
      </p:sp>
      <p:grpSp>
        <p:nvGrpSpPr>
          <p:cNvPr id="2" name="Group 31"/>
          <p:cNvGrpSpPr/>
          <p:nvPr/>
        </p:nvGrpSpPr>
        <p:grpSpPr bwMode="auto">
          <a:xfrm>
            <a:off x="744010" y="2650597"/>
            <a:ext cx="1500188" cy="650875"/>
            <a:chOff x="534" y="2612"/>
            <a:chExt cx="945" cy="410"/>
          </a:xfrm>
        </p:grpSpPr>
        <p:sp>
          <p:nvSpPr>
            <p:cNvPr id="15379" name="Text Box 32"/>
            <p:cNvSpPr txBox="1">
              <a:spLocks noChangeArrowheads="1"/>
            </p:cNvSpPr>
            <p:nvPr/>
          </p:nvSpPr>
          <p:spPr bwMode="auto">
            <a:xfrm>
              <a:off x="534" y="2612"/>
              <a:ext cx="94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dirty="0">
                  <a:solidFill>
                    <a:schemeClr val="tx1"/>
                  </a:solidFill>
                  <a:latin typeface="Times New Roman" panose="02020603050405020304" pitchFamily="18" charset="0"/>
                  <a:ea typeface="宋体" panose="02010600030101010101" pitchFamily="2" charset="-122"/>
                </a:rPr>
                <a:t>q</a:t>
              </a:r>
              <a:r>
                <a:rPr kumimoji="1" lang="en-US" altLang="zh-CN" sz="3200" b="0" i="1" baseline="-25000" dirty="0">
                  <a:solidFill>
                    <a:schemeClr val="tx1"/>
                  </a:solidFill>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Times New Roman" panose="02020603050405020304" pitchFamily="18" charset="0"/>
                  <a:ea typeface="宋体" panose="02010600030101010101" pitchFamily="2" charset="-122"/>
                </a:rPr>
                <a:t>=C </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endParaRPr kumimoji="1" lang="en-US" altLang="zh-CN" sz="3200" b="0" baseline="-25000" dirty="0">
                <a:solidFill>
                  <a:schemeClr val="tx1"/>
                </a:solidFill>
                <a:latin typeface="Times New Roman" panose="02020603050405020304" pitchFamily="18" charset="0"/>
                <a:ea typeface="宋体" panose="02010600030101010101" pitchFamily="2" charset="-122"/>
              </a:endParaRPr>
            </a:p>
          </p:txBody>
        </p:sp>
        <p:sp>
          <p:nvSpPr>
            <p:cNvPr id="15380" name="Line 33"/>
            <p:cNvSpPr>
              <a:spLocks noChangeShapeType="1"/>
            </p:cNvSpPr>
            <p:nvPr/>
          </p:nvSpPr>
          <p:spPr bwMode="auto">
            <a:xfrm>
              <a:off x="703" y="3022"/>
              <a:ext cx="635"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7554" name="AutoShape 34" descr="羊皮纸"/>
          <p:cNvSpPr>
            <a:spLocks noChangeArrowheads="1"/>
          </p:cNvSpPr>
          <p:nvPr/>
        </p:nvSpPr>
        <p:spPr bwMode="auto">
          <a:xfrm>
            <a:off x="6944255" y="1934635"/>
            <a:ext cx="1079500" cy="1008062"/>
          </a:xfrm>
          <a:prstGeom prst="wedgeRoundRectCallout">
            <a:avLst>
              <a:gd name="adj1" fmla="val -134264"/>
              <a:gd name="adj2" fmla="val 49056"/>
              <a:gd name="adj3" fmla="val 16667"/>
            </a:avLst>
          </a:prstGeom>
          <a:blipFill dpi="0" rotWithShape="1">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bg1"/>
                </a:solidFill>
              </a:rPr>
              <a:t>电荷守恒</a:t>
            </a:r>
            <a:endParaRPr lang="zh-CN" altLang="en-US" dirty="0">
              <a:solidFill>
                <a:schemeClr val="bg1"/>
              </a:solidFill>
            </a:endParaRPr>
          </a:p>
        </p:txBody>
      </p:sp>
      <p:grpSp>
        <p:nvGrpSpPr>
          <p:cNvPr id="5" name="Group 41"/>
          <p:cNvGrpSpPr/>
          <p:nvPr/>
        </p:nvGrpSpPr>
        <p:grpSpPr bwMode="auto">
          <a:xfrm>
            <a:off x="492656" y="4169834"/>
            <a:ext cx="1644650" cy="850900"/>
            <a:chOff x="385" y="3022"/>
            <a:chExt cx="1036" cy="536"/>
          </a:xfrm>
        </p:grpSpPr>
        <p:pic>
          <p:nvPicPr>
            <p:cNvPr id="15373" name="Picture 42" descr="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4" name="Text Box 43"/>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a:solidFill>
                    <a:srgbClr val="FA7748"/>
                  </a:solidFill>
                  <a:latin typeface="Times New Roman" panose="02020603050405020304" pitchFamily="18" charset="0"/>
                  <a:ea typeface="华文行楷" panose="02010800040101010101" pitchFamily="2" charset="-122"/>
                </a:rPr>
                <a:t>结论</a:t>
              </a:r>
              <a:endParaRPr kumimoji="1" lang="zh-CN" altLang="en-US" sz="3200" b="0">
                <a:solidFill>
                  <a:srgbClr val="FA7748"/>
                </a:solidFill>
                <a:latin typeface="Times New Roman" panose="02020603050405020304" pitchFamily="18" charset="0"/>
                <a:ea typeface="华文行楷" panose="02010800040101010101" pitchFamily="2" charset="-122"/>
              </a:endParaRPr>
            </a:p>
          </p:txBody>
        </p:sp>
      </p:grpSp>
      <p:sp>
        <p:nvSpPr>
          <p:cNvPr id="21"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22" name="Text Box 5"/>
          <p:cNvSpPr txBox="1">
            <a:spLocks noChangeArrowheads="1"/>
          </p:cNvSpPr>
          <p:nvPr/>
        </p:nvSpPr>
        <p:spPr bwMode="auto">
          <a:xfrm>
            <a:off x="6257337" y="3505201"/>
            <a:ext cx="253384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000" dirty="0">
                <a:solidFill>
                  <a:srgbClr val="92D050"/>
                </a:solidFill>
                <a:latin typeface="楷体_GB2312" pitchFamily="49" charset="-122"/>
              </a:rPr>
              <a:t>电容两端的电荷不能瞬间改变</a:t>
            </a:r>
            <a:endParaRPr kumimoji="1" lang="zh-CN" altLang="en-US" sz="2000" dirty="0">
              <a:solidFill>
                <a:srgbClr val="92D050"/>
              </a:solidFill>
              <a:latin typeface="楷体_GB2312"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Text Box 4"/>
          <p:cNvSpPr txBox="1">
            <a:spLocks noChangeArrowheads="1"/>
          </p:cNvSpPr>
          <p:nvPr/>
        </p:nvSpPr>
        <p:spPr bwMode="auto">
          <a:xfrm>
            <a:off x="611188" y="2671685"/>
            <a:ext cx="7805737"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buFontTx/>
              <a:buAutoNum type="arabicPeriod" startAt="2"/>
            </a:pPr>
            <a:r>
              <a:rPr kumimoji="1" lang="zh-CN" altLang="en-US" sz="3200" dirty="0">
                <a:solidFill>
                  <a:schemeClr val="tx1"/>
                </a:solidFill>
                <a:latin typeface="楷体_GB2312" pitchFamily="49" charset="-122"/>
              </a:rPr>
              <a:t>一阶电路的固有响应（零输入响应），零状态响应的概念及求解；</a:t>
            </a:r>
            <a:endParaRPr kumimoji="1" lang="zh-CN" altLang="en-US" sz="3200" dirty="0">
              <a:solidFill>
                <a:schemeClr val="tx1"/>
              </a:solidFill>
              <a:latin typeface="楷体_GB2312" pitchFamily="49" charset="-122"/>
            </a:endParaRPr>
          </a:p>
        </p:txBody>
      </p:sp>
      <p:sp>
        <p:nvSpPr>
          <p:cNvPr id="332805" name="Text Box 5"/>
          <p:cNvSpPr txBox="1">
            <a:spLocks noChangeArrowheads="1"/>
          </p:cNvSpPr>
          <p:nvPr/>
        </p:nvSpPr>
        <p:spPr bwMode="auto">
          <a:xfrm>
            <a:off x="452438" y="810306"/>
            <a:ext cx="1662112" cy="57943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buFont typeface="Wingdings" panose="05000000000000000000" pitchFamily="2" charset="2"/>
              <a:buChar char="l"/>
            </a:pPr>
            <a:r>
              <a:rPr kumimoji="1" lang="en-US" altLang="zh-CN" sz="3200" dirty="0">
                <a:solidFill>
                  <a:schemeClr val="bg1"/>
                </a:solidFill>
                <a:latin typeface="楷体_GB2312" pitchFamily="49" charset="-122"/>
              </a:rPr>
              <a:t> </a:t>
            </a:r>
            <a:r>
              <a:rPr kumimoji="1" lang="zh-CN" altLang="en-US" sz="3200">
                <a:solidFill>
                  <a:schemeClr val="bg1"/>
                </a:solidFill>
                <a:latin typeface="楷体_GB2312" pitchFamily="49" charset="-122"/>
              </a:rPr>
              <a:t>重点</a:t>
            </a:r>
            <a:endParaRPr kumimoji="1" lang="zh-CN" altLang="en-US" sz="3200">
              <a:solidFill>
                <a:schemeClr val="bg1"/>
              </a:solidFill>
              <a:latin typeface="楷体_GB2312" pitchFamily="49" charset="-122"/>
            </a:endParaRPr>
          </a:p>
        </p:txBody>
      </p:sp>
      <p:sp>
        <p:nvSpPr>
          <p:cNvPr id="332807" name="Text Box 7"/>
          <p:cNvSpPr txBox="1">
            <a:spLocks noChangeArrowheads="1"/>
          </p:cNvSpPr>
          <p:nvPr/>
        </p:nvSpPr>
        <p:spPr bwMode="auto">
          <a:xfrm>
            <a:off x="530225" y="1773238"/>
            <a:ext cx="8010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200" dirty="0">
                <a:solidFill>
                  <a:schemeClr val="tx1"/>
                </a:solidFill>
                <a:latin typeface="楷体_GB2312" pitchFamily="49" charset="-122"/>
              </a:rPr>
              <a:t>1.</a:t>
            </a:r>
            <a:r>
              <a:rPr kumimoji="1" lang="zh-CN" altLang="en-US" sz="3200" dirty="0">
                <a:solidFill>
                  <a:schemeClr val="tx1"/>
                </a:solidFill>
                <a:latin typeface="楷体_GB2312" pitchFamily="49" charset="-122"/>
              </a:rPr>
              <a:t>动态电路方程的建立及初始条件的确定；</a:t>
            </a:r>
            <a:endParaRPr kumimoji="1" lang="zh-CN" altLang="en-US" sz="3200" dirty="0">
              <a:solidFill>
                <a:schemeClr val="tx1"/>
              </a:solidFill>
              <a:latin typeface="楷体_GB2312" pitchFamily="49" charset="-122"/>
            </a:endParaRPr>
          </a:p>
        </p:txBody>
      </p:sp>
      <p:sp>
        <p:nvSpPr>
          <p:cNvPr id="9" name="Text Box 4"/>
          <p:cNvSpPr txBox="1">
            <a:spLocks noChangeArrowheads="1"/>
          </p:cNvSpPr>
          <p:nvPr/>
        </p:nvSpPr>
        <p:spPr bwMode="auto">
          <a:xfrm>
            <a:off x="589756" y="4176939"/>
            <a:ext cx="7848600" cy="6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en-US" altLang="zh-CN" sz="3200" dirty="0">
                <a:solidFill>
                  <a:schemeClr val="tx1"/>
                </a:solidFill>
                <a:latin typeface="楷体_GB2312" pitchFamily="49" charset="-122"/>
              </a:rPr>
              <a:t>3.</a:t>
            </a:r>
            <a:r>
              <a:rPr kumimoji="1" lang="zh-CN" altLang="en-US" sz="3200">
                <a:solidFill>
                  <a:schemeClr val="tx1"/>
                </a:solidFill>
                <a:latin typeface="楷体_GB2312" pitchFamily="49" charset="-122"/>
              </a:rPr>
              <a:t>一阶电路的阶跃响应的概念及求解；</a:t>
            </a:r>
            <a:endParaRPr kumimoji="1" lang="zh-CN" altLang="en-US" sz="3200">
              <a:solidFill>
                <a:schemeClr val="tx1"/>
              </a:solidFill>
              <a:latin typeface="楷体_GB2312" pitchFamily="49" charset="-122"/>
            </a:endParaRPr>
          </a:p>
        </p:txBody>
      </p:sp>
      <p:sp>
        <p:nvSpPr>
          <p:cNvPr id="10" name="Text Box 4"/>
          <p:cNvSpPr txBox="1">
            <a:spLocks noChangeArrowheads="1"/>
          </p:cNvSpPr>
          <p:nvPr/>
        </p:nvSpPr>
        <p:spPr bwMode="auto">
          <a:xfrm>
            <a:off x="589756" y="5193620"/>
            <a:ext cx="7848600" cy="6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en-US" altLang="zh-CN" sz="3200" dirty="0">
                <a:solidFill>
                  <a:schemeClr val="tx1"/>
                </a:solidFill>
                <a:latin typeface="楷体_GB2312" pitchFamily="49" charset="-122"/>
              </a:rPr>
              <a:t>4.</a:t>
            </a:r>
            <a:r>
              <a:rPr kumimoji="1" lang="zh-CN" altLang="en-US" sz="3200" dirty="0">
                <a:solidFill>
                  <a:schemeClr val="tx1"/>
                </a:solidFill>
                <a:latin typeface="楷体_GB2312" pitchFamily="49" charset="-122"/>
              </a:rPr>
              <a:t>一阶电路的全响应的概念及求解</a:t>
            </a:r>
            <a:r>
              <a:rPr kumimoji="1" lang="en-US" altLang="zh-CN" sz="3200" dirty="0">
                <a:solidFill>
                  <a:schemeClr val="tx1"/>
                </a:solidFill>
                <a:latin typeface="楷体_GB2312" pitchFamily="49" charset="-122"/>
              </a:rPr>
              <a:t>.</a:t>
            </a:r>
            <a:endParaRPr kumimoji="1" lang="zh-CN" altLang="en-US" sz="3200" dirty="0">
              <a:solidFill>
                <a:schemeClr val="tx1"/>
              </a:solidFill>
              <a:latin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1" name="Object 3"/>
          <p:cNvGraphicFramePr>
            <a:graphicFrameLocks noChangeAspect="1"/>
          </p:cNvGraphicFramePr>
          <p:nvPr/>
        </p:nvGraphicFramePr>
        <p:xfrm>
          <a:off x="304883" y="1721088"/>
          <a:ext cx="3638550" cy="1057275"/>
        </p:xfrm>
        <a:graphic>
          <a:graphicData uri="http://schemas.openxmlformats.org/presentationml/2006/ole">
            <mc:AlternateContent xmlns:mc="http://schemas.openxmlformats.org/markup-compatibility/2006">
              <mc:Choice xmlns:v="urn:schemas-microsoft-com:vml" Requires="v">
                <p:oleObj spid="_x0000_s10298" name="公式" r:id="rId1" imgW="1228090" imgH="387350" progId="Equation.3">
                  <p:embed/>
                </p:oleObj>
              </mc:Choice>
              <mc:Fallback>
                <p:oleObj name="公式" r:id="rId1" imgW="1228090" imgH="38735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83" y="1721088"/>
                        <a:ext cx="3638550" cy="10572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2" name="Object 4"/>
          <p:cNvGraphicFramePr>
            <a:graphicFrameLocks noChangeAspect="1"/>
          </p:cNvGraphicFramePr>
          <p:nvPr/>
        </p:nvGraphicFramePr>
        <p:xfrm>
          <a:off x="1097046" y="2873613"/>
          <a:ext cx="5154612" cy="1082675"/>
        </p:xfrm>
        <a:graphic>
          <a:graphicData uri="http://schemas.openxmlformats.org/presentationml/2006/ole">
            <mc:AlternateContent xmlns:mc="http://schemas.openxmlformats.org/markup-compatibility/2006">
              <mc:Choice xmlns:v="urn:schemas-microsoft-com:vml" Requires="v">
                <p:oleObj spid="_x0000_s10299" name="公式" r:id="rId3" imgW="1898650" imgH="387350" progId="Equation.3">
                  <p:embed/>
                </p:oleObj>
              </mc:Choice>
              <mc:Fallback>
                <p:oleObj name="公式" r:id="rId3" imgW="1898650" imgH="38735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046" y="2873613"/>
                        <a:ext cx="5154612" cy="10826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9093" name="Object 5"/>
          <p:cNvGraphicFramePr>
            <a:graphicFrameLocks noChangeAspect="1"/>
          </p:cNvGraphicFramePr>
          <p:nvPr/>
        </p:nvGraphicFramePr>
        <p:xfrm>
          <a:off x="2391704" y="4970316"/>
          <a:ext cx="4994275" cy="1093998"/>
        </p:xfrm>
        <a:graphic>
          <a:graphicData uri="http://schemas.openxmlformats.org/presentationml/2006/ole">
            <mc:AlternateContent xmlns:mc="http://schemas.openxmlformats.org/markup-compatibility/2006">
              <mc:Choice xmlns:v="urn:schemas-microsoft-com:vml" Requires="v">
                <p:oleObj spid="_x0000_s10300" name="公式" r:id="rId5" imgW="1828800" imgH="387350" progId="Equation.3">
                  <p:embed/>
                </p:oleObj>
              </mc:Choice>
              <mc:Fallback>
                <p:oleObj name="公式" r:id="rId5" imgW="1828800" imgH="38735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1704" y="4970316"/>
                        <a:ext cx="4994275" cy="1093998"/>
                      </a:xfrm>
                      <a:prstGeom prst="rect">
                        <a:avLst/>
                      </a:prstGeom>
                      <a:noFill/>
                      <a:ln>
                        <a:noFill/>
                      </a:ln>
                      <a:effectLst/>
                    </p:spPr>
                  </p:pic>
                </p:oleObj>
              </mc:Fallback>
            </mc:AlternateContent>
          </a:graphicData>
        </a:graphic>
      </p:graphicFrame>
      <p:sp>
        <p:nvSpPr>
          <p:cNvPr id="89125" name="Text Box 37"/>
          <p:cNvSpPr txBox="1">
            <a:spLocks noChangeArrowheads="1"/>
          </p:cNvSpPr>
          <p:nvPr/>
        </p:nvSpPr>
        <p:spPr bwMode="auto">
          <a:xfrm>
            <a:off x="779091" y="1020068"/>
            <a:ext cx="3111924"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buFontTx/>
              <a:buAutoNum type="circleNumDbPlain" startAt="3"/>
            </a:pPr>
            <a:r>
              <a:rPr kumimoji="1" lang="zh-CN" altLang="en-US">
                <a:latin typeface="楷体_GB2312" pitchFamily="49" charset="-122"/>
              </a:rPr>
              <a:t>电感的初始条件</a:t>
            </a:r>
            <a:endParaRPr kumimoji="1" lang="zh-CN" altLang="en-US">
              <a:latin typeface="楷体_GB2312" pitchFamily="49" charset="-122"/>
            </a:endParaRPr>
          </a:p>
        </p:txBody>
      </p:sp>
      <p:sp>
        <p:nvSpPr>
          <p:cNvPr id="89126" name="Text Box 38"/>
          <p:cNvSpPr txBox="1">
            <a:spLocks noChangeArrowheads="1"/>
          </p:cNvSpPr>
          <p:nvPr/>
        </p:nvSpPr>
        <p:spPr bwMode="auto">
          <a:xfrm>
            <a:off x="520041" y="5304431"/>
            <a:ext cx="1689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latin typeface="Times New Roman" panose="02020603050405020304" pitchFamily="18" charset="0"/>
                <a:ea typeface="宋体" panose="02010600030101010101" pitchFamily="2" charset="-122"/>
              </a:rPr>
              <a:t>t </a:t>
            </a:r>
            <a:r>
              <a:rPr kumimoji="1" lang="en-US" altLang="zh-CN" b="0">
                <a:latin typeface="Times New Roman" panose="02020603050405020304" pitchFamily="18" charset="0"/>
                <a:ea typeface="宋体" panose="02010600030101010101" pitchFamily="2" charset="-122"/>
              </a:rPr>
              <a:t>= 0</a:t>
            </a:r>
            <a:r>
              <a:rPr kumimoji="1" lang="en-US" altLang="zh-CN" b="0" baseline="-25000">
                <a:latin typeface="Times New Roman" panose="02020603050405020304" pitchFamily="18" charset="0"/>
                <a:ea typeface="宋体" panose="02010600030101010101" pitchFamily="2" charset="-122"/>
              </a:rPr>
              <a:t>+</a:t>
            </a:r>
            <a:r>
              <a:rPr kumimoji="1" lang="zh-CN" altLang="en-US">
                <a:latin typeface="Times New Roman" panose="02020603050405020304" pitchFamily="18" charset="0"/>
              </a:rPr>
              <a:t>时刻</a:t>
            </a:r>
            <a:endParaRPr kumimoji="1" lang="zh-CN" altLang="en-US">
              <a:latin typeface="Times New Roman" panose="02020603050405020304" pitchFamily="18" charset="0"/>
            </a:endParaRPr>
          </a:p>
        </p:txBody>
      </p:sp>
      <p:grpSp>
        <p:nvGrpSpPr>
          <p:cNvPr id="2" name="Group 39"/>
          <p:cNvGrpSpPr/>
          <p:nvPr/>
        </p:nvGrpSpPr>
        <p:grpSpPr bwMode="auto">
          <a:xfrm>
            <a:off x="5963580" y="4415016"/>
            <a:ext cx="1439862" cy="1657350"/>
            <a:chOff x="3833" y="1525"/>
            <a:chExt cx="1043" cy="862"/>
          </a:xfrm>
        </p:grpSpPr>
        <p:sp>
          <p:nvSpPr>
            <p:cNvPr id="16421" name="Line 40"/>
            <p:cNvSpPr>
              <a:spLocks noChangeShapeType="1"/>
            </p:cNvSpPr>
            <p:nvPr/>
          </p:nvSpPr>
          <p:spPr bwMode="auto">
            <a:xfrm flipV="1">
              <a:off x="3833" y="1752"/>
              <a:ext cx="771" cy="635"/>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2" name="Text Box 41"/>
            <p:cNvSpPr txBox="1">
              <a:spLocks noChangeArrowheads="1"/>
            </p:cNvSpPr>
            <p:nvPr/>
          </p:nvSpPr>
          <p:spPr bwMode="auto">
            <a:xfrm>
              <a:off x="4603" y="1525"/>
              <a:ext cx="27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sz="3200" b="0">
                  <a:solidFill>
                    <a:srgbClr val="FF3300"/>
                  </a:solidFill>
                  <a:latin typeface="Times New Roman" panose="02020603050405020304" pitchFamily="18" charset="0"/>
                  <a:ea typeface="仿宋_GB2312" pitchFamily="49" charset="-122"/>
                </a:rPr>
                <a:t>0</a:t>
              </a:r>
              <a:endParaRPr lang="en-US" altLang="zh-CN" sz="3200" b="0">
                <a:solidFill>
                  <a:srgbClr val="FF3300"/>
                </a:solidFill>
                <a:latin typeface="Times New Roman" panose="02020603050405020304" pitchFamily="18" charset="0"/>
                <a:ea typeface="仿宋_GB2312" pitchFamily="49" charset="-122"/>
              </a:endParaRPr>
            </a:p>
          </p:txBody>
        </p:sp>
      </p:grpSp>
      <p:graphicFrame>
        <p:nvGraphicFramePr>
          <p:cNvPr id="89130" name="Object 42"/>
          <p:cNvGraphicFramePr>
            <a:graphicFrameLocks noChangeAspect="1"/>
          </p:cNvGraphicFramePr>
          <p:nvPr/>
        </p:nvGraphicFramePr>
        <p:xfrm>
          <a:off x="1168483" y="4026138"/>
          <a:ext cx="4103688" cy="1143000"/>
        </p:xfrm>
        <a:graphic>
          <a:graphicData uri="http://schemas.openxmlformats.org/presentationml/2006/ole">
            <mc:AlternateContent xmlns:mc="http://schemas.openxmlformats.org/markup-compatibility/2006">
              <mc:Choice xmlns:v="urn:schemas-microsoft-com:vml" Requires="v">
                <p:oleObj spid="_x0000_s10301" name="公式" r:id="rId7" imgW="1437005" imgH="387350" progId="Equation.3">
                  <p:embed/>
                </p:oleObj>
              </mc:Choice>
              <mc:Fallback>
                <p:oleObj name="公式" r:id="rId7" imgW="1437005" imgH="38735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8483" y="4026138"/>
                        <a:ext cx="4103688" cy="11430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53" name="Rectangle 65"/>
          <p:cNvSpPr>
            <a:spLocks noChangeArrowheads="1"/>
          </p:cNvSpPr>
          <p:nvPr/>
        </p:nvSpPr>
        <p:spPr bwMode="auto">
          <a:xfrm>
            <a:off x="627485" y="6183166"/>
            <a:ext cx="2505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a:latin typeface="楷体_GB2312" pitchFamily="49" charset="-122"/>
              </a:rPr>
              <a:t>当</a:t>
            </a:r>
            <a:r>
              <a:rPr kumimoji="1" lang="en-US" altLang="zh-CN" b="0" i="1">
                <a:latin typeface="Times New Roman" panose="02020603050405020304" pitchFamily="18" charset="0"/>
              </a:rPr>
              <a:t>u</a:t>
            </a:r>
            <a:r>
              <a:rPr kumimoji="1" lang="zh-CN" altLang="en-US">
                <a:latin typeface="楷体_GB2312" pitchFamily="49" charset="-122"/>
              </a:rPr>
              <a:t>为有限值时</a:t>
            </a:r>
            <a:endParaRPr kumimoji="1" lang="zh-CN" altLang="en-US">
              <a:latin typeface="楷体_GB2312" pitchFamily="49" charset="-122"/>
            </a:endParaRPr>
          </a:p>
        </p:txBody>
      </p:sp>
      <p:grpSp>
        <p:nvGrpSpPr>
          <p:cNvPr id="5" name="Group 66"/>
          <p:cNvGrpSpPr/>
          <p:nvPr/>
        </p:nvGrpSpPr>
        <p:grpSpPr bwMode="auto">
          <a:xfrm>
            <a:off x="5840518" y="1338500"/>
            <a:ext cx="2254250" cy="1439863"/>
            <a:chOff x="3515" y="1026"/>
            <a:chExt cx="1420" cy="907"/>
          </a:xfrm>
        </p:grpSpPr>
        <p:sp>
          <p:nvSpPr>
            <p:cNvPr id="16400" name="Line 67"/>
            <p:cNvSpPr>
              <a:spLocks noChangeShapeType="1"/>
            </p:cNvSpPr>
            <p:nvPr/>
          </p:nvSpPr>
          <p:spPr bwMode="auto">
            <a:xfrm>
              <a:off x="3608" y="1067"/>
              <a:ext cx="1007"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1" name="Line 68"/>
            <p:cNvSpPr>
              <a:spLocks noChangeShapeType="1"/>
            </p:cNvSpPr>
            <p:nvPr/>
          </p:nvSpPr>
          <p:spPr bwMode="auto">
            <a:xfrm>
              <a:off x="3608" y="1904"/>
              <a:ext cx="1007"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2" name="Line 69"/>
            <p:cNvSpPr>
              <a:spLocks noChangeShapeType="1"/>
            </p:cNvSpPr>
            <p:nvPr/>
          </p:nvSpPr>
          <p:spPr bwMode="auto">
            <a:xfrm>
              <a:off x="3763" y="1144"/>
              <a:ext cx="280"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3" name="Text Box 70"/>
            <p:cNvSpPr txBox="1">
              <a:spLocks noChangeArrowheads="1"/>
            </p:cNvSpPr>
            <p:nvPr/>
          </p:nvSpPr>
          <p:spPr bwMode="auto">
            <a:xfrm>
              <a:off x="3787" y="1071"/>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6404" name="Text Box 71"/>
            <p:cNvSpPr txBox="1">
              <a:spLocks noChangeArrowheads="1"/>
            </p:cNvSpPr>
            <p:nvPr/>
          </p:nvSpPr>
          <p:spPr bwMode="auto">
            <a:xfrm>
              <a:off x="4200" y="134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6405" name="Text Box 72"/>
            <p:cNvSpPr txBox="1">
              <a:spLocks noChangeArrowheads="1"/>
            </p:cNvSpPr>
            <p:nvPr/>
          </p:nvSpPr>
          <p:spPr bwMode="auto">
            <a:xfrm>
              <a:off x="4694" y="1253"/>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6406" name="Oval 73"/>
            <p:cNvSpPr>
              <a:spLocks noChangeArrowheads="1"/>
            </p:cNvSpPr>
            <p:nvPr/>
          </p:nvSpPr>
          <p:spPr bwMode="auto">
            <a:xfrm>
              <a:off x="3515" y="1852"/>
              <a:ext cx="84" cy="81"/>
            </a:xfrm>
            <a:prstGeom prst="ellipse">
              <a:avLst/>
            </a:prstGeom>
            <a:noFill/>
            <a:ln w="28575">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16407" name="Oval 74"/>
            <p:cNvSpPr>
              <a:spLocks noChangeArrowheads="1"/>
            </p:cNvSpPr>
            <p:nvPr/>
          </p:nvSpPr>
          <p:spPr bwMode="auto">
            <a:xfrm>
              <a:off x="3515" y="1026"/>
              <a:ext cx="84" cy="81"/>
            </a:xfrm>
            <a:prstGeom prst="ellipse">
              <a:avLst/>
            </a:prstGeom>
            <a:noFill/>
            <a:ln w="28575">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16408" name="Line 75"/>
            <p:cNvSpPr>
              <a:spLocks noChangeShapeType="1"/>
            </p:cNvSpPr>
            <p:nvPr/>
          </p:nvSpPr>
          <p:spPr bwMode="auto">
            <a:xfrm>
              <a:off x="4610" y="1061"/>
              <a:ext cx="0" cy="18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Line 76"/>
            <p:cNvSpPr>
              <a:spLocks noChangeShapeType="1"/>
            </p:cNvSpPr>
            <p:nvPr/>
          </p:nvSpPr>
          <p:spPr bwMode="auto">
            <a:xfrm flipV="1">
              <a:off x="4599" y="1616"/>
              <a:ext cx="5" cy="29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Text Box 77"/>
            <p:cNvSpPr txBox="1">
              <a:spLocks noChangeArrowheads="1"/>
            </p:cNvSpPr>
            <p:nvPr/>
          </p:nvSpPr>
          <p:spPr bwMode="auto">
            <a:xfrm>
              <a:off x="4288" y="1086"/>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6411" name="Text Box 78"/>
            <p:cNvSpPr txBox="1">
              <a:spLocks noChangeArrowheads="1"/>
            </p:cNvSpPr>
            <p:nvPr/>
          </p:nvSpPr>
          <p:spPr bwMode="auto">
            <a:xfrm>
              <a:off x="4294" y="159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16412" name="Text Box 79"/>
            <p:cNvSpPr txBox="1">
              <a:spLocks noChangeArrowheads="1"/>
            </p:cNvSpPr>
            <p:nvPr/>
          </p:nvSpPr>
          <p:spPr bwMode="auto">
            <a:xfrm>
              <a:off x="4363" y="1401"/>
              <a:ext cx="1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endParaRPr kumimoji="1" lang="zh-CN" altLang="zh-CN" b="0" baseline="-25000">
                <a:solidFill>
                  <a:schemeClr val="tx1"/>
                </a:solidFill>
                <a:latin typeface="Times New Roman" panose="02020603050405020304" pitchFamily="18" charset="0"/>
                <a:ea typeface="宋体" panose="02010600030101010101" pitchFamily="2" charset="-122"/>
              </a:endParaRPr>
            </a:p>
          </p:txBody>
        </p:sp>
        <p:grpSp>
          <p:nvGrpSpPr>
            <p:cNvPr id="16413" name="Group 80"/>
            <p:cNvGrpSpPr/>
            <p:nvPr/>
          </p:nvGrpSpPr>
          <p:grpSpPr bwMode="auto">
            <a:xfrm>
              <a:off x="4604" y="1253"/>
              <a:ext cx="91" cy="363"/>
              <a:chOff x="2744" y="2931"/>
              <a:chExt cx="57" cy="283"/>
            </a:xfrm>
          </p:grpSpPr>
          <p:sp>
            <p:nvSpPr>
              <p:cNvPr id="16414" name="Arc 81"/>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5" name="Arc 82"/>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6" name="Arc 83"/>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39"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40" name="Text Box 5"/>
          <p:cNvSpPr txBox="1">
            <a:spLocks noChangeArrowheads="1"/>
          </p:cNvSpPr>
          <p:nvPr/>
        </p:nvSpPr>
        <p:spPr bwMode="auto">
          <a:xfrm>
            <a:off x="6153021" y="3255078"/>
            <a:ext cx="29909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000" dirty="0">
                <a:solidFill>
                  <a:srgbClr val="92D050"/>
                </a:solidFill>
                <a:latin typeface="楷体_GB2312" pitchFamily="49" charset="-122"/>
              </a:rPr>
              <a:t>把积分区间在</a:t>
            </a:r>
            <a:r>
              <a:rPr kumimoji="1" lang="en-US" altLang="zh-CN" sz="2000" dirty="0">
                <a:solidFill>
                  <a:srgbClr val="92D050"/>
                </a:solidFill>
                <a:latin typeface="楷体_GB2312" pitchFamily="49" charset="-122"/>
              </a:rPr>
              <a:t>0</a:t>
            </a:r>
            <a:r>
              <a:rPr kumimoji="1" lang="en-US" altLang="zh-CN" sz="2000" baseline="-25000" dirty="0">
                <a:solidFill>
                  <a:srgbClr val="92D050"/>
                </a:solidFill>
                <a:latin typeface="楷体_GB2312" pitchFamily="49" charset="-122"/>
              </a:rPr>
              <a:t>-</a:t>
            </a:r>
            <a:r>
              <a:rPr kumimoji="1" lang="zh-CN" altLang="en-US" sz="2000" dirty="0">
                <a:solidFill>
                  <a:srgbClr val="92D050"/>
                </a:solidFill>
                <a:latin typeface="楷体_GB2312" pitchFamily="49" charset="-122"/>
              </a:rPr>
              <a:t>处切断</a:t>
            </a:r>
            <a:endParaRPr kumimoji="1" lang="zh-CN" altLang="en-US" sz="2000" dirty="0">
              <a:solidFill>
                <a:srgbClr val="92D050"/>
              </a:solidFill>
              <a:latin typeface="楷体_GB2312" pitchFamily="49" charset="-122"/>
            </a:endParaRPr>
          </a:p>
        </p:txBody>
      </p:sp>
      <p:pic>
        <p:nvPicPr>
          <p:cNvPr id="3" name="图片 2"/>
          <p:cNvPicPr>
            <a:picLocks noChangeAspect="1"/>
          </p:cNvPicPr>
          <p:nvPr/>
        </p:nvPicPr>
        <p:blipFill>
          <a:blip r:embed="rId9"/>
          <a:stretch>
            <a:fillRect/>
          </a:stretch>
        </p:blipFill>
        <p:spPr>
          <a:xfrm>
            <a:off x="3472643" y="6150209"/>
            <a:ext cx="2554196" cy="764816"/>
          </a:xfrm>
          <a:prstGeom prst="rect">
            <a:avLst/>
          </a:prstGeom>
        </p:spPr>
      </p:pic>
      <p:sp>
        <p:nvSpPr>
          <p:cNvPr id="33" name="Text Box 5"/>
          <p:cNvSpPr txBox="1">
            <a:spLocks noChangeArrowheads="1"/>
          </p:cNvSpPr>
          <p:nvPr/>
        </p:nvSpPr>
        <p:spPr bwMode="auto">
          <a:xfrm>
            <a:off x="3995278" y="2130813"/>
            <a:ext cx="1937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000" dirty="0">
                <a:solidFill>
                  <a:srgbClr val="92D050"/>
                </a:solidFill>
                <a:latin typeface="楷体_GB2312" pitchFamily="49" charset="-122"/>
              </a:rPr>
              <a:t>电感电流定义</a:t>
            </a:r>
            <a:endParaRPr kumimoji="1" lang="zh-CN" altLang="en-US" sz="2000" dirty="0">
              <a:solidFill>
                <a:srgbClr val="92D050"/>
              </a:solidFill>
              <a:latin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0" name="Text Box 6"/>
          <p:cNvSpPr txBox="1">
            <a:spLocks noChangeArrowheads="1"/>
          </p:cNvSpPr>
          <p:nvPr/>
        </p:nvSpPr>
        <p:spPr bwMode="auto">
          <a:xfrm>
            <a:off x="2974975" y="2401095"/>
            <a:ext cx="3352800" cy="641350"/>
          </a:xfrm>
          <a:prstGeom prst="rect">
            <a:avLst/>
          </a:prstGeom>
          <a:gradFill rotWithShape="1">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0" i="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0" i="1" baseline="-25000">
                <a:solidFill>
                  <a:schemeClr val="tx1"/>
                </a:solidFill>
                <a:latin typeface="Times New Roman" panose="02020603050405020304" pitchFamily="18" charset="0"/>
                <a:ea typeface="宋体" panose="02010600030101010101" pitchFamily="2" charset="-122"/>
              </a:rPr>
              <a:t>L</a:t>
            </a:r>
            <a:r>
              <a:rPr kumimoji="1" lang="en-US" altLang="zh-CN" sz="3600" b="0" baseline="-25000">
                <a:solidFill>
                  <a:schemeClr val="tx1"/>
                </a:solidFill>
                <a:latin typeface="Times New Roman" panose="02020603050405020304" pitchFamily="18" charset="0"/>
                <a:ea typeface="宋体" panose="02010600030101010101" pitchFamily="2" charset="-122"/>
              </a:rPr>
              <a:t> </a:t>
            </a:r>
            <a:r>
              <a:rPr kumimoji="1" lang="en-US" altLang="zh-CN" sz="3600" b="0">
                <a:solidFill>
                  <a:schemeClr val="tx1"/>
                </a:solidFill>
                <a:latin typeface="Times New Roman" panose="02020603050405020304" pitchFamily="18" charset="0"/>
                <a:ea typeface="宋体" panose="02010600030101010101" pitchFamily="2" charset="-122"/>
              </a:rPr>
              <a:t>(0</a:t>
            </a:r>
            <a:r>
              <a:rPr kumimoji="1" lang="zh-CN" altLang="en-US" sz="3600" b="0" baseline="-25000">
                <a:solidFill>
                  <a:schemeClr val="tx1"/>
                </a:solidFill>
                <a:latin typeface="Times New Roman" panose="02020603050405020304" pitchFamily="18" charset="0"/>
                <a:ea typeface="宋体" panose="02010600030101010101" pitchFamily="2" charset="-122"/>
              </a:rPr>
              <a:t>＋</a:t>
            </a:r>
            <a:r>
              <a:rPr kumimoji="1" lang="en-US" altLang="zh-CN" sz="3600" b="0">
                <a:solidFill>
                  <a:schemeClr val="tx1"/>
                </a:solidFill>
                <a:latin typeface="Times New Roman" panose="02020603050405020304" pitchFamily="18" charset="0"/>
                <a:ea typeface="宋体" panose="02010600030101010101" pitchFamily="2" charset="-122"/>
              </a:rPr>
              <a:t>)= </a:t>
            </a:r>
            <a:r>
              <a:rPr kumimoji="1" lang="en-US" altLang="zh-CN" sz="3600" b="0" i="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0" i="1" baseline="-25000">
                <a:solidFill>
                  <a:schemeClr val="tx1"/>
                </a:solidFill>
                <a:latin typeface="Times New Roman" panose="02020603050405020304" pitchFamily="18" charset="0"/>
                <a:ea typeface="宋体" panose="02010600030101010101" pitchFamily="2" charset="-122"/>
              </a:rPr>
              <a:t>L</a:t>
            </a:r>
            <a:r>
              <a:rPr kumimoji="1" lang="en-US" altLang="zh-CN" sz="3600" b="0" baseline="-25000">
                <a:solidFill>
                  <a:schemeClr val="tx1"/>
                </a:solidFill>
                <a:latin typeface="Times New Roman" panose="02020603050405020304" pitchFamily="18" charset="0"/>
                <a:ea typeface="宋体" panose="02010600030101010101" pitchFamily="2" charset="-122"/>
              </a:rPr>
              <a:t> </a:t>
            </a:r>
            <a:r>
              <a:rPr kumimoji="1" lang="en-US" altLang="zh-CN" sz="3600" b="0">
                <a:solidFill>
                  <a:schemeClr val="tx1"/>
                </a:solidFill>
                <a:latin typeface="Times New Roman" panose="02020603050405020304" pitchFamily="18" charset="0"/>
                <a:ea typeface="宋体" panose="02010600030101010101" pitchFamily="2" charset="-122"/>
              </a:rPr>
              <a:t>(0</a:t>
            </a:r>
            <a:r>
              <a:rPr kumimoji="1" lang="zh-CN" altLang="en-US" sz="3600" b="0" baseline="-25000">
                <a:solidFill>
                  <a:schemeClr val="tx1"/>
                </a:solidFill>
                <a:latin typeface="Times New Roman" panose="02020603050405020304" pitchFamily="18" charset="0"/>
                <a:ea typeface="宋体" panose="02010600030101010101" pitchFamily="2" charset="-122"/>
              </a:rPr>
              <a:t>－</a:t>
            </a:r>
            <a:r>
              <a:rPr kumimoji="1" lang="en-US" altLang="zh-CN" sz="3600" b="0">
                <a:solidFill>
                  <a:schemeClr val="tx1"/>
                </a:solidFill>
                <a:latin typeface="Times New Roman" panose="02020603050405020304" pitchFamily="18" charset="0"/>
                <a:ea typeface="宋体" panose="02010600030101010101" pitchFamily="2" charset="-122"/>
              </a:rPr>
              <a:t>)</a:t>
            </a:r>
            <a:endParaRPr kumimoji="1" lang="en-US" altLang="zh-CN" sz="3600" b="0">
              <a:solidFill>
                <a:schemeClr val="tx1"/>
              </a:solidFill>
              <a:latin typeface="Times New Roman" panose="02020603050405020304" pitchFamily="18" charset="0"/>
              <a:ea typeface="宋体" panose="02010600030101010101" pitchFamily="2" charset="-122"/>
            </a:endParaRPr>
          </a:p>
        </p:txBody>
      </p:sp>
      <p:sp>
        <p:nvSpPr>
          <p:cNvPr id="108551" name="Text Box 7"/>
          <p:cNvSpPr txBox="1">
            <a:spLocks noChangeArrowheads="1"/>
          </p:cNvSpPr>
          <p:nvPr/>
        </p:nvSpPr>
        <p:spPr bwMode="auto">
          <a:xfrm>
            <a:off x="2962275" y="1082893"/>
            <a:ext cx="3240088" cy="641350"/>
          </a:xfrm>
          <a:prstGeom prst="rect">
            <a:avLst/>
          </a:prstGeom>
          <a:gradFill rotWithShape="1">
            <a:gsLst>
              <a:gs pos="0">
                <a:srgbClr val="FFCC00"/>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0" i="1" dirty="0" err="1">
                <a:solidFill>
                  <a:schemeClr val="tx1"/>
                </a:solidFill>
                <a:latin typeface="Times New Roman" panose="02020603050405020304" pitchFamily="18" charset="0"/>
                <a:ea typeface="宋体" panose="02010600030101010101" pitchFamily="2" charset="-122"/>
              </a:rPr>
              <a:t>i</a:t>
            </a:r>
            <a:r>
              <a:rPr kumimoji="1" lang="en-US" altLang="zh-CN" sz="3600" b="0" i="1" baseline="-25000" dirty="0" err="1">
                <a:solidFill>
                  <a:schemeClr val="tx1"/>
                </a:solidFill>
                <a:latin typeface="Times New Roman" panose="02020603050405020304" pitchFamily="18" charset="0"/>
                <a:ea typeface="宋体" panose="02010600030101010101" pitchFamily="2" charset="-122"/>
              </a:rPr>
              <a:t>L</a:t>
            </a:r>
            <a:r>
              <a:rPr kumimoji="1" lang="en-US" altLang="zh-CN" sz="3600" b="0" dirty="0">
                <a:solidFill>
                  <a:schemeClr val="tx1"/>
                </a:solidFill>
                <a:latin typeface="Times New Roman" panose="02020603050405020304" pitchFamily="18" charset="0"/>
                <a:ea typeface="宋体" panose="02010600030101010101" pitchFamily="2" charset="-122"/>
              </a:rPr>
              <a:t>(0</a:t>
            </a:r>
            <a:r>
              <a:rPr kumimoji="1" lang="zh-CN" altLang="en-US" sz="3600" b="0" baseline="-25000" dirty="0">
                <a:solidFill>
                  <a:schemeClr val="tx1"/>
                </a:solidFill>
                <a:latin typeface="Times New Roman" panose="02020603050405020304" pitchFamily="18" charset="0"/>
                <a:ea typeface="宋体" panose="02010600030101010101" pitchFamily="2" charset="-122"/>
              </a:rPr>
              <a:t>＋</a:t>
            </a:r>
            <a:r>
              <a:rPr kumimoji="1" lang="en-US" altLang="zh-CN" sz="3600" b="0" dirty="0">
                <a:solidFill>
                  <a:schemeClr val="tx1"/>
                </a:solidFill>
                <a:latin typeface="Times New Roman" panose="02020603050405020304" pitchFamily="18" charset="0"/>
                <a:ea typeface="宋体" panose="02010600030101010101" pitchFamily="2" charset="-122"/>
              </a:rPr>
              <a:t>)= </a:t>
            </a:r>
            <a:r>
              <a:rPr kumimoji="1" lang="en-US" altLang="zh-CN" sz="3600" b="0" i="1" dirty="0" err="1">
                <a:solidFill>
                  <a:schemeClr val="tx1"/>
                </a:solidFill>
                <a:latin typeface="Times New Roman" panose="02020603050405020304" pitchFamily="18" charset="0"/>
                <a:ea typeface="宋体" panose="02010600030101010101" pitchFamily="2" charset="-122"/>
              </a:rPr>
              <a:t>i</a:t>
            </a:r>
            <a:r>
              <a:rPr kumimoji="1" lang="en-US" altLang="zh-CN" sz="3600" b="0" i="1" baseline="-25000" dirty="0" err="1">
                <a:solidFill>
                  <a:schemeClr val="tx1"/>
                </a:solidFill>
                <a:latin typeface="Times New Roman" panose="02020603050405020304" pitchFamily="18" charset="0"/>
                <a:ea typeface="宋体" panose="02010600030101010101" pitchFamily="2" charset="-122"/>
              </a:rPr>
              <a:t>L</a:t>
            </a:r>
            <a:r>
              <a:rPr kumimoji="1" lang="en-US" altLang="zh-CN" sz="3600" b="0" dirty="0">
                <a:solidFill>
                  <a:schemeClr val="tx1"/>
                </a:solidFill>
                <a:latin typeface="Times New Roman" panose="02020603050405020304" pitchFamily="18" charset="0"/>
                <a:ea typeface="宋体" panose="02010600030101010101" pitchFamily="2" charset="-122"/>
              </a:rPr>
              <a:t>(0</a:t>
            </a:r>
            <a:r>
              <a:rPr kumimoji="1" lang="zh-CN" altLang="en-US" sz="3600" b="0" baseline="-25000" dirty="0">
                <a:solidFill>
                  <a:schemeClr val="tx1"/>
                </a:solidFill>
                <a:latin typeface="Times New Roman" panose="02020603050405020304" pitchFamily="18" charset="0"/>
                <a:ea typeface="宋体" panose="02010600030101010101" pitchFamily="2" charset="-122"/>
              </a:rPr>
              <a:t>－</a:t>
            </a:r>
            <a:r>
              <a:rPr kumimoji="1" lang="en-US" altLang="zh-CN" sz="3600" b="0" dirty="0">
                <a:solidFill>
                  <a:schemeClr val="tx1"/>
                </a:solidFill>
                <a:latin typeface="Times New Roman" panose="02020603050405020304" pitchFamily="18" charset="0"/>
                <a:ea typeface="宋体" panose="02010600030101010101" pitchFamily="2" charset="-122"/>
              </a:rPr>
              <a:t>)</a:t>
            </a:r>
            <a:endParaRPr kumimoji="1" lang="en-US" altLang="zh-CN" sz="3600" b="0" dirty="0">
              <a:solidFill>
                <a:schemeClr val="tx1"/>
              </a:solidFill>
              <a:latin typeface="Times New Roman" panose="02020603050405020304" pitchFamily="18" charset="0"/>
              <a:ea typeface="宋体" panose="02010600030101010101" pitchFamily="2" charset="-122"/>
            </a:endParaRPr>
          </a:p>
        </p:txBody>
      </p:sp>
      <p:grpSp>
        <p:nvGrpSpPr>
          <p:cNvPr id="2" name="Group 50"/>
          <p:cNvGrpSpPr/>
          <p:nvPr/>
        </p:nvGrpSpPr>
        <p:grpSpPr bwMode="auto">
          <a:xfrm>
            <a:off x="1174750" y="2328070"/>
            <a:ext cx="1296988" cy="647700"/>
            <a:chOff x="431" y="391"/>
            <a:chExt cx="817" cy="408"/>
          </a:xfrm>
        </p:grpSpPr>
        <p:graphicFrame>
          <p:nvGraphicFramePr>
            <p:cNvPr id="17427" name="Object 37"/>
            <p:cNvGraphicFramePr>
              <a:graphicFrameLocks noChangeAspect="1"/>
            </p:cNvGraphicFramePr>
            <p:nvPr/>
          </p:nvGraphicFramePr>
          <p:xfrm>
            <a:off x="431" y="391"/>
            <a:ext cx="771" cy="315"/>
          </p:xfrm>
          <a:graphic>
            <a:graphicData uri="http://schemas.openxmlformats.org/presentationml/2006/ole">
              <mc:AlternateContent xmlns:mc="http://schemas.openxmlformats.org/markup-compatibility/2006">
                <mc:Choice xmlns:v="urn:schemas-microsoft-com:vml" Requires="v">
                  <p:oleObj spid="_x0000_s11280" name="公式" r:id="rId1" imgW="492125" imgH="191770" progId="Equation.3">
                    <p:embed/>
                  </p:oleObj>
                </mc:Choice>
                <mc:Fallback>
                  <p:oleObj name="公式" r:id="rId1" imgW="492125" imgH="191770" progId="Equation.3">
                    <p:embed/>
                    <p:pic>
                      <p:nvPicPr>
                        <p:cNvPr id="0" name="Object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391"/>
                          <a:ext cx="771" cy="31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8" name="Line 38"/>
            <p:cNvSpPr>
              <a:spLocks noChangeShapeType="1"/>
            </p:cNvSpPr>
            <p:nvPr/>
          </p:nvSpPr>
          <p:spPr bwMode="auto">
            <a:xfrm>
              <a:off x="431" y="799"/>
              <a:ext cx="817"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8583" name="AutoShape 39" descr="羊皮纸"/>
          <p:cNvSpPr>
            <a:spLocks noChangeArrowheads="1"/>
          </p:cNvSpPr>
          <p:nvPr/>
        </p:nvSpPr>
        <p:spPr bwMode="auto">
          <a:xfrm>
            <a:off x="7429500" y="1403568"/>
            <a:ext cx="1079500" cy="1008063"/>
          </a:xfrm>
          <a:prstGeom prst="wedgeRoundRectCallout">
            <a:avLst>
              <a:gd name="adj1" fmla="val -147011"/>
              <a:gd name="adj2" fmla="val 48426"/>
              <a:gd name="adj3"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bg1"/>
                </a:solidFill>
              </a:rPr>
              <a:t>磁链守恒</a:t>
            </a:r>
            <a:endParaRPr lang="zh-CN" altLang="en-US" dirty="0">
              <a:solidFill>
                <a:schemeClr val="bg1"/>
              </a:solidFill>
            </a:endParaRPr>
          </a:p>
        </p:txBody>
      </p:sp>
      <p:sp>
        <p:nvSpPr>
          <p:cNvPr id="108584" name="Text Box 40"/>
          <p:cNvSpPr txBox="1">
            <a:spLocks noChangeArrowheads="1"/>
          </p:cNvSpPr>
          <p:nvPr/>
        </p:nvSpPr>
        <p:spPr bwMode="auto">
          <a:xfrm>
            <a:off x="1116013" y="4797425"/>
            <a:ext cx="72723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lang="en-US" altLang="zh-CN" dirty="0">
                <a:latin typeface="楷体_GB2312" pitchFamily="49" charset="-122"/>
              </a:rPr>
              <a:t>    </a:t>
            </a:r>
            <a:r>
              <a:rPr lang="zh-CN" altLang="en-US" dirty="0">
                <a:latin typeface="楷体_GB2312" pitchFamily="49" charset="-122"/>
              </a:rPr>
              <a:t>换路瞬间，若电感电压保持为</a:t>
            </a:r>
            <a:r>
              <a:rPr lang="zh-CN" altLang="en-US" dirty="0">
                <a:solidFill>
                  <a:schemeClr val="tx1"/>
                </a:solidFill>
                <a:latin typeface="楷体_GB2312" pitchFamily="49" charset="-122"/>
              </a:rPr>
              <a:t>有限值</a:t>
            </a:r>
            <a:r>
              <a:rPr lang="zh-CN" altLang="en-US" dirty="0">
                <a:latin typeface="楷体_GB2312" pitchFamily="49" charset="-122"/>
              </a:rPr>
              <a:t>， 则</a:t>
            </a:r>
            <a:r>
              <a:rPr lang="zh-CN" altLang="en-US" dirty="0">
                <a:solidFill>
                  <a:schemeClr val="tx1"/>
                </a:solidFill>
                <a:latin typeface="楷体_GB2312" pitchFamily="49" charset="-122"/>
              </a:rPr>
              <a:t>电感电流（磁链）</a:t>
            </a:r>
            <a:r>
              <a:rPr lang="zh-CN" altLang="en-US" dirty="0">
                <a:latin typeface="楷体_GB2312" pitchFamily="49" charset="-122"/>
              </a:rPr>
              <a:t>换路前后保持不变。</a:t>
            </a:r>
            <a:endParaRPr lang="zh-CN" altLang="en-US" dirty="0">
              <a:latin typeface="楷体_GB2312" pitchFamily="49" charset="-122"/>
            </a:endParaRPr>
          </a:p>
        </p:txBody>
      </p:sp>
      <p:grpSp>
        <p:nvGrpSpPr>
          <p:cNvPr id="5" name="Group 47"/>
          <p:cNvGrpSpPr/>
          <p:nvPr/>
        </p:nvGrpSpPr>
        <p:grpSpPr bwMode="auto">
          <a:xfrm>
            <a:off x="590022" y="3798887"/>
            <a:ext cx="1644650" cy="850900"/>
            <a:chOff x="385" y="3022"/>
            <a:chExt cx="1036" cy="536"/>
          </a:xfrm>
        </p:grpSpPr>
        <p:pic>
          <p:nvPicPr>
            <p:cNvPr id="17421" name="Picture 48" descr="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2" name="Text Box 49"/>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a:solidFill>
                    <a:srgbClr val="FA7748"/>
                  </a:solidFill>
                  <a:latin typeface="Times New Roman" panose="02020603050405020304" pitchFamily="18" charset="0"/>
                  <a:ea typeface="华文行楷" panose="02010800040101010101" pitchFamily="2" charset="-122"/>
                </a:rPr>
                <a:t>结论</a:t>
              </a:r>
              <a:endParaRPr kumimoji="1" lang="zh-CN" altLang="en-US" sz="3200" b="0">
                <a:solidFill>
                  <a:srgbClr val="FA7748"/>
                </a:solidFill>
                <a:latin typeface="Times New Roman" panose="02020603050405020304" pitchFamily="18" charset="0"/>
                <a:ea typeface="华文行楷" panose="02010800040101010101" pitchFamily="2" charset="-122"/>
              </a:endParaRPr>
            </a:p>
          </p:txBody>
        </p:sp>
      </p:grpSp>
      <p:sp>
        <p:nvSpPr>
          <p:cNvPr id="21"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bwMode="auto">
          <a:xfrm>
            <a:off x="531283" y="3371437"/>
            <a:ext cx="2992439" cy="1304924"/>
            <a:chOff x="340" y="1659"/>
            <a:chExt cx="1885" cy="822"/>
          </a:xfrm>
        </p:grpSpPr>
        <p:sp>
          <p:nvSpPr>
            <p:cNvPr id="18456" name="Text Box 5"/>
            <p:cNvSpPr txBox="1">
              <a:spLocks noChangeArrowheads="1"/>
            </p:cNvSpPr>
            <p:nvPr/>
          </p:nvSpPr>
          <p:spPr bwMode="auto">
            <a:xfrm>
              <a:off x="400" y="1659"/>
              <a:ext cx="18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a:spcBef>
                  <a:spcPct val="50000"/>
                </a:spcBef>
              </a:pPr>
              <a:r>
                <a:rPr kumimoji="1" lang="en-US" altLang="zh-CN" sz="3200" b="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0" i="1" baseline="-25000" dirty="0">
                  <a:solidFill>
                    <a:schemeClr val="tx1"/>
                  </a:solidFill>
                  <a:latin typeface="Times New Roman" panose="02020603050405020304" pitchFamily="18" charset="0"/>
                  <a:ea typeface="宋体" panose="02010600030101010101" pitchFamily="2" charset="-122"/>
                </a:rPr>
                <a:t>L</a:t>
              </a:r>
              <a:r>
                <a:rPr kumimoji="1" lang="en-US" altLang="zh-CN" sz="3200" b="0" baseline="-25000" dirty="0">
                  <a:solidFill>
                    <a:schemeClr val="tx1"/>
                  </a:solidFill>
                  <a:latin typeface="Times New Roman" panose="02020603050405020304" pitchFamily="18" charset="0"/>
                  <a:ea typeface="宋体" panose="02010600030101010101" pitchFamily="2" charset="-122"/>
                </a:rPr>
                <a:t>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en-US" altLang="zh-CN"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0" i="1" baseline="-25000" dirty="0">
                  <a:solidFill>
                    <a:schemeClr val="tx1"/>
                  </a:solidFill>
                  <a:latin typeface="Times New Roman" panose="02020603050405020304" pitchFamily="18" charset="0"/>
                  <a:ea typeface="宋体" panose="02010600030101010101" pitchFamily="2" charset="-122"/>
                </a:rPr>
                <a:t>L</a:t>
              </a:r>
              <a:r>
                <a:rPr kumimoji="1" lang="en-US" altLang="zh-CN" sz="3200" b="0" baseline="-25000" dirty="0">
                  <a:solidFill>
                    <a:schemeClr val="tx1"/>
                  </a:solidFill>
                  <a:latin typeface="Times New Roman" panose="02020603050405020304" pitchFamily="18" charset="0"/>
                  <a:ea typeface="宋体" panose="02010600030101010101" pitchFamily="2" charset="-122"/>
                </a:rPr>
                <a:t>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zh-CN" altLang="en-US" sz="20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a:t>
              </a:r>
              <a:endParaRPr kumimoji="1" lang="en-US" altLang="zh-CN" sz="3200" b="0" baseline="-25000" dirty="0">
                <a:solidFill>
                  <a:schemeClr val="tx1"/>
                </a:solidFill>
                <a:latin typeface="Times New Roman" panose="02020603050405020304" pitchFamily="18" charset="0"/>
                <a:ea typeface="宋体" panose="02010600030101010101" pitchFamily="2" charset="-122"/>
              </a:endParaRPr>
            </a:p>
          </p:txBody>
        </p:sp>
        <p:sp>
          <p:nvSpPr>
            <p:cNvPr id="18457" name="Text Box 6"/>
            <p:cNvSpPr txBox="1">
              <a:spLocks noChangeArrowheads="1"/>
            </p:cNvSpPr>
            <p:nvPr/>
          </p:nvSpPr>
          <p:spPr bwMode="auto">
            <a:xfrm>
              <a:off x="476" y="2113"/>
              <a:ext cx="146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i="1" baseline="-25000">
                  <a:solidFill>
                    <a:schemeClr val="tx1"/>
                  </a:solidFill>
                  <a:latin typeface="Times New Roman" panose="02020603050405020304" pitchFamily="18" charset="0"/>
                  <a:ea typeface="宋体" panose="02010600030101010101" pitchFamily="2" charset="-122"/>
                </a:rPr>
                <a:t>L</a:t>
              </a:r>
              <a:r>
                <a:rPr kumimoji="1" lang="en-US" altLang="zh-CN" sz="3200" b="0">
                  <a:solidFill>
                    <a:schemeClr val="tx1"/>
                  </a:solidFill>
                  <a:latin typeface="Times New Roman" panose="02020603050405020304" pitchFamily="18" charset="0"/>
                  <a:ea typeface="宋体" panose="02010600030101010101" pitchFamily="2" charset="-122"/>
                </a:rPr>
                <a:t>(0</a:t>
              </a:r>
              <a:r>
                <a:rPr kumimoji="1" lang="en-US" altLang="zh-CN" sz="3200" b="0" baseline="-25000">
                  <a:solidFill>
                    <a:schemeClr val="tx1"/>
                  </a:solidFill>
                  <a:latin typeface="Times New Roman" panose="02020603050405020304" pitchFamily="18" charset="0"/>
                  <a:ea typeface="宋体" panose="02010600030101010101" pitchFamily="2" charset="-122"/>
                </a:rPr>
                <a:t>+</a:t>
              </a:r>
              <a:r>
                <a:rPr kumimoji="1" lang="en-US" altLang="zh-CN" sz="3200" b="0">
                  <a:solidFill>
                    <a:schemeClr val="tx1"/>
                  </a:solidFill>
                  <a:latin typeface="Times New Roman" panose="02020603050405020304" pitchFamily="18" charset="0"/>
                  <a:ea typeface="宋体" panose="02010600030101010101" pitchFamily="2" charset="-122"/>
                </a:rPr>
                <a:t>)= </a:t>
              </a:r>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i="1" baseline="-25000">
                  <a:solidFill>
                    <a:schemeClr val="tx1"/>
                  </a:solidFill>
                  <a:latin typeface="Times New Roman" panose="02020603050405020304" pitchFamily="18" charset="0"/>
                  <a:ea typeface="宋体" panose="02010600030101010101" pitchFamily="2" charset="-122"/>
                </a:rPr>
                <a:t>L</a:t>
              </a:r>
              <a:r>
                <a:rPr kumimoji="1" lang="en-US" altLang="zh-CN" sz="3200" b="0">
                  <a:solidFill>
                    <a:schemeClr val="tx1"/>
                  </a:solidFill>
                  <a:latin typeface="Times New Roman" panose="02020603050405020304" pitchFamily="18" charset="0"/>
                  <a:ea typeface="宋体" panose="02010600030101010101" pitchFamily="2" charset="-122"/>
                </a:rPr>
                <a:t>(0</a:t>
              </a:r>
              <a:r>
                <a:rPr kumimoji="1" lang="zh-CN" altLang="en-US" sz="2000" b="0" baseline="-25000">
                  <a:solidFill>
                    <a:schemeClr val="tx1"/>
                  </a:solidFill>
                  <a:latin typeface="Times New Roman" panose="02020603050405020304" pitchFamily="18" charset="0"/>
                  <a:ea typeface="宋体" panose="02010600030101010101" pitchFamily="2" charset="-122"/>
                </a:rPr>
                <a:t>－</a:t>
              </a:r>
              <a:r>
                <a:rPr kumimoji="1" lang="en-US" altLang="zh-CN" sz="3200" b="0">
                  <a:solidFill>
                    <a:schemeClr val="tx1"/>
                  </a:solidFill>
                  <a:latin typeface="Times New Roman" panose="02020603050405020304" pitchFamily="18" charset="0"/>
                  <a:ea typeface="宋体" panose="02010600030101010101" pitchFamily="2" charset="-122"/>
                </a:rPr>
                <a:t>)</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18458" name="AutoShape 7"/>
            <p:cNvSpPr/>
            <p:nvPr/>
          </p:nvSpPr>
          <p:spPr bwMode="auto">
            <a:xfrm>
              <a:off x="340" y="1790"/>
              <a:ext cx="90" cy="664"/>
            </a:xfrm>
            <a:prstGeom prst="leftBrace">
              <a:avLst>
                <a:gd name="adj1" fmla="val 54029"/>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dirty="0">
                <a:solidFill>
                  <a:schemeClr val="tx1"/>
                </a:solidFill>
              </a:endParaRPr>
            </a:p>
          </p:txBody>
        </p:sp>
      </p:grpSp>
      <p:grpSp>
        <p:nvGrpSpPr>
          <p:cNvPr id="3" name="Group 17"/>
          <p:cNvGrpSpPr/>
          <p:nvPr/>
        </p:nvGrpSpPr>
        <p:grpSpPr bwMode="auto">
          <a:xfrm>
            <a:off x="531283" y="1574271"/>
            <a:ext cx="2995613" cy="1231899"/>
            <a:chOff x="340" y="707"/>
            <a:chExt cx="1887" cy="776"/>
          </a:xfrm>
        </p:grpSpPr>
        <p:sp>
          <p:nvSpPr>
            <p:cNvPr id="18453" name="Text Box 9"/>
            <p:cNvSpPr txBox="1">
              <a:spLocks noChangeArrowheads="1"/>
            </p:cNvSpPr>
            <p:nvPr/>
          </p:nvSpPr>
          <p:spPr bwMode="auto">
            <a:xfrm>
              <a:off x="417" y="707"/>
              <a:ext cx="174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dirty="0">
                  <a:solidFill>
                    <a:schemeClr val="tx1"/>
                  </a:solidFill>
                  <a:latin typeface="Times New Roman" panose="02020603050405020304" pitchFamily="18" charset="0"/>
                  <a:ea typeface="宋体" panose="02010600030101010101" pitchFamily="2" charset="-122"/>
                </a:rPr>
                <a:t>q</a:t>
              </a:r>
              <a:r>
                <a:rPr kumimoji="1" lang="en-US" altLang="zh-CN" sz="3200" b="0" i="1" baseline="-25000" dirty="0">
                  <a:solidFill>
                    <a:schemeClr val="tx1"/>
                  </a:solidFill>
                  <a:latin typeface="Times New Roman" panose="02020603050405020304" pitchFamily="18" charset="0"/>
                  <a:ea typeface="宋体" panose="02010600030101010101" pitchFamily="2" charset="-122"/>
                </a:rPr>
                <a:t>c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en-US" altLang="zh-CN"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Times New Roman" panose="02020603050405020304" pitchFamily="18" charset="0"/>
                  <a:ea typeface="宋体" panose="02010600030101010101" pitchFamily="2" charset="-122"/>
                </a:rPr>
                <a:t>= q</a:t>
              </a:r>
              <a:r>
                <a:rPr kumimoji="1" lang="en-US" altLang="zh-CN" sz="3200" b="0" i="1" baseline="-25000" dirty="0">
                  <a:solidFill>
                    <a:schemeClr val="tx1"/>
                  </a:solidFill>
                  <a:latin typeface="Times New Roman" panose="02020603050405020304" pitchFamily="18" charset="0"/>
                  <a:ea typeface="宋体" panose="02010600030101010101" pitchFamily="2" charset="-122"/>
                </a:rPr>
                <a:t>c</a:t>
              </a:r>
              <a:r>
                <a:rPr kumimoji="1" lang="en-US" altLang="zh-CN" sz="3200" b="0" baseline="-25000" dirty="0">
                  <a:solidFill>
                    <a:schemeClr val="tx1"/>
                  </a:solidFill>
                  <a:latin typeface="Times New Roman" panose="02020603050405020304" pitchFamily="18" charset="0"/>
                  <a:ea typeface="宋体" panose="02010600030101010101" pitchFamily="2" charset="-122"/>
                </a:rPr>
                <a:t>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zh-CN" altLang="en-US" sz="24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18454" name="Text Box 10"/>
            <p:cNvSpPr txBox="1">
              <a:spLocks noChangeArrowheads="1"/>
            </p:cNvSpPr>
            <p:nvPr/>
          </p:nvSpPr>
          <p:spPr bwMode="auto">
            <a:xfrm>
              <a:off x="454" y="1115"/>
              <a:ext cx="177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u</a:t>
              </a:r>
              <a:r>
                <a:rPr kumimoji="1" lang="en-US" altLang="zh-CN" sz="3200" b="0" i="1" baseline="-25000">
                  <a:solidFill>
                    <a:schemeClr val="tx1"/>
                  </a:solidFill>
                  <a:latin typeface="Times New Roman" panose="02020603050405020304" pitchFamily="18" charset="0"/>
                  <a:ea typeface="宋体" panose="02010600030101010101" pitchFamily="2" charset="-122"/>
                </a:rPr>
                <a:t>C</a:t>
              </a:r>
              <a:r>
                <a:rPr kumimoji="1" lang="en-US" altLang="zh-CN" sz="3200" b="0" baseline="-25000">
                  <a:solidFill>
                    <a:schemeClr val="tx1"/>
                  </a:solidFill>
                  <a:latin typeface="Times New Roman" panose="02020603050405020304" pitchFamily="18" charset="0"/>
                  <a:ea typeface="宋体" panose="02010600030101010101" pitchFamily="2" charset="-122"/>
                </a:rPr>
                <a:t> </a:t>
              </a:r>
              <a:r>
                <a:rPr kumimoji="1" lang="en-US" altLang="zh-CN" sz="3200" b="0">
                  <a:solidFill>
                    <a:schemeClr val="tx1"/>
                  </a:solidFill>
                  <a:latin typeface="Times New Roman" panose="02020603050405020304" pitchFamily="18" charset="0"/>
                  <a:ea typeface="宋体" panose="02010600030101010101" pitchFamily="2" charset="-122"/>
                </a:rPr>
                <a:t>(0</a:t>
              </a:r>
              <a:r>
                <a:rPr kumimoji="1" lang="en-US" altLang="zh-CN" sz="3200" b="0" baseline="-25000">
                  <a:solidFill>
                    <a:schemeClr val="tx1"/>
                  </a:solidFill>
                  <a:latin typeface="Times New Roman" panose="02020603050405020304" pitchFamily="18" charset="0"/>
                  <a:ea typeface="宋体" panose="02010600030101010101" pitchFamily="2" charset="-122"/>
                </a:rPr>
                <a:t>+</a:t>
              </a:r>
              <a:r>
                <a:rPr kumimoji="1" lang="en-US" altLang="zh-CN" sz="3200" b="0">
                  <a:solidFill>
                    <a:schemeClr val="tx1"/>
                  </a:solidFill>
                  <a:latin typeface="Times New Roman" panose="02020603050405020304" pitchFamily="18" charset="0"/>
                  <a:ea typeface="宋体" panose="02010600030101010101" pitchFamily="2" charset="-122"/>
                </a:rPr>
                <a:t>) = </a:t>
              </a:r>
              <a:r>
                <a:rPr kumimoji="1" lang="en-US" altLang="zh-CN" sz="3200" b="0" i="1">
                  <a:solidFill>
                    <a:schemeClr val="tx1"/>
                  </a:solidFill>
                  <a:latin typeface="Times New Roman" panose="02020603050405020304" pitchFamily="18" charset="0"/>
                  <a:ea typeface="宋体" panose="02010600030101010101" pitchFamily="2" charset="-122"/>
                </a:rPr>
                <a:t>u</a:t>
              </a:r>
              <a:r>
                <a:rPr kumimoji="1" lang="en-US" altLang="zh-CN" sz="3200" b="0" i="1" baseline="-25000">
                  <a:solidFill>
                    <a:schemeClr val="tx1"/>
                  </a:solidFill>
                  <a:latin typeface="Times New Roman" panose="02020603050405020304" pitchFamily="18" charset="0"/>
                  <a:ea typeface="宋体" panose="02010600030101010101" pitchFamily="2" charset="-122"/>
                </a:rPr>
                <a:t>C</a:t>
              </a:r>
              <a:r>
                <a:rPr kumimoji="1" lang="en-US" altLang="zh-CN" sz="3200" b="0" baseline="-25000">
                  <a:solidFill>
                    <a:schemeClr val="tx1"/>
                  </a:solidFill>
                  <a:latin typeface="Times New Roman" panose="02020603050405020304" pitchFamily="18" charset="0"/>
                  <a:ea typeface="宋体" panose="02010600030101010101" pitchFamily="2" charset="-122"/>
                </a:rPr>
                <a:t> </a:t>
              </a:r>
              <a:r>
                <a:rPr kumimoji="1" lang="en-US" altLang="zh-CN" sz="3200" b="0">
                  <a:solidFill>
                    <a:schemeClr val="tx1"/>
                  </a:solidFill>
                  <a:latin typeface="Times New Roman" panose="02020603050405020304" pitchFamily="18" charset="0"/>
                  <a:ea typeface="宋体" panose="02010600030101010101" pitchFamily="2" charset="-122"/>
                </a:rPr>
                <a:t>(0</a:t>
              </a:r>
              <a:r>
                <a:rPr kumimoji="1" lang="zh-CN" altLang="en-US" sz="2000" b="0" baseline="-25000">
                  <a:solidFill>
                    <a:schemeClr val="tx1"/>
                  </a:solidFill>
                  <a:latin typeface="Times New Roman" panose="02020603050405020304" pitchFamily="18" charset="0"/>
                  <a:ea typeface="宋体" panose="02010600030101010101" pitchFamily="2" charset="-122"/>
                </a:rPr>
                <a:t>－</a:t>
              </a:r>
              <a:r>
                <a:rPr kumimoji="1" lang="en-US" altLang="zh-CN" sz="3200" b="0">
                  <a:solidFill>
                    <a:schemeClr val="tx1"/>
                  </a:solidFill>
                  <a:latin typeface="Times New Roman" panose="02020603050405020304" pitchFamily="18" charset="0"/>
                  <a:ea typeface="宋体" panose="02010600030101010101" pitchFamily="2" charset="-122"/>
                </a:rPr>
                <a:t>)</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18455" name="AutoShape 11"/>
            <p:cNvSpPr/>
            <p:nvPr/>
          </p:nvSpPr>
          <p:spPr bwMode="auto">
            <a:xfrm>
              <a:off x="340" y="845"/>
              <a:ext cx="136" cy="635"/>
            </a:xfrm>
            <a:prstGeom prst="leftBrace">
              <a:avLst>
                <a:gd name="adj1" fmla="val 38909"/>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88076" name="Rectangle 12"/>
          <p:cNvSpPr>
            <a:spLocks noChangeArrowheads="1"/>
          </p:cNvSpPr>
          <p:nvPr/>
        </p:nvSpPr>
        <p:spPr bwMode="auto">
          <a:xfrm>
            <a:off x="446089" y="1007544"/>
            <a:ext cx="2013478" cy="461665"/>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lIns="234000" rIns="198000"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startAt="4"/>
            </a:pPr>
            <a:r>
              <a:rPr kumimoji="1" lang="zh-CN" altLang="en-US" sz="2400" dirty="0">
                <a:latin typeface="楷体_GB2312" pitchFamily="49" charset="-122"/>
              </a:rPr>
              <a:t>换路定则</a:t>
            </a:r>
            <a:endParaRPr kumimoji="1" lang="zh-CN" altLang="en-US" sz="2400" dirty="0">
              <a:latin typeface="楷体_GB2312" pitchFamily="49" charset="-122"/>
            </a:endParaRPr>
          </a:p>
        </p:txBody>
      </p:sp>
      <p:sp>
        <p:nvSpPr>
          <p:cNvPr id="88077" name="Text Box 13"/>
          <p:cNvSpPr txBox="1">
            <a:spLocks noChangeArrowheads="1"/>
          </p:cNvSpPr>
          <p:nvPr/>
        </p:nvSpPr>
        <p:spPr bwMode="auto">
          <a:xfrm>
            <a:off x="1032933" y="5569409"/>
            <a:ext cx="783801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buFontTx/>
              <a:buAutoNum type="circleNumDbPlain"/>
            </a:pPr>
            <a:r>
              <a:rPr kumimoji="1" lang="zh-CN" altLang="en-US" sz="2400" dirty="0">
                <a:latin typeface="楷体_GB2312" pitchFamily="49" charset="-122"/>
              </a:rPr>
              <a:t>电容电流和电感电压为</a:t>
            </a:r>
            <a:r>
              <a:rPr kumimoji="1" lang="zh-CN" altLang="en-US" sz="2400" dirty="0">
                <a:solidFill>
                  <a:schemeClr val="tx1"/>
                </a:solidFill>
                <a:latin typeface="楷体_GB2312" pitchFamily="49" charset="-122"/>
              </a:rPr>
              <a:t>有限值</a:t>
            </a:r>
            <a:r>
              <a:rPr kumimoji="1" lang="zh-CN" altLang="en-US" sz="2400" dirty="0">
                <a:latin typeface="楷体_GB2312" pitchFamily="49" charset="-122"/>
              </a:rPr>
              <a:t>是换路定则成立的条件。</a:t>
            </a:r>
            <a:endParaRPr kumimoji="1" lang="zh-CN" altLang="en-US" sz="2400" dirty="0">
              <a:latin typeface="楷体_GB2312" pitchFamily="49" charset="-122"/>
            </a:endParaRPr>
          </a:p>
        </p:txBody>
      </p:sp>
      <p:sp>
        <p:nvSpPr>
          <p:cNvPr id="88079" name="Text Box 15"/>
          <p:cNvSpPr txBox="1">
            <a:spLocks noChangeArrowheads="1"/>
          </p:cNvSpPr>
          <p:nvPr/>
        </p:nvSpPr>
        <p:spPr bwMode="auto">
          <a:xfrm>
            <a:off x="3618971" y="3384903"/>
            <a:ext cx="5192712" cy="138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kumimoji="1" lang="en-US" altLang="zh-CN" sz="2400" dirty="0">
                <a:latin typeface="楷体_GB2312" pitchFamily="49" charset="-122"/>
              </a:rPr>
              <a:t>    </a:t>
            </a:r>
            <a:r>
              <a:rPr kumimoji="1" lang="zh-CN" altLang="en-US" sz="2400" dirty="0">
                <a:latin typeface="楷体_GB2312" pitchFamily="49" charset="-122"/>
              </a:rPr>
              <a:t>换路瞬间，若</a:t>
            </a:r>
            <a:r>
              <a:rPr kumimoji="1" lang="zh-CN" altLang="en-US" sz="2400" dirty="0">
                <a:solidFill>
                  <a:schemeClr val="tx1"/>
                </a:solidFill>
                <a:latin typeface="楷体_GB2312" pitchFamily="49" charset="-122"/>
              </a:rPr>
              <a:t>电感</a:t>
            </a:r>
            <a:r>
              <a:rPr kumimoji="1" lang="zh-CN" altLang="en-US" sz="2400" dirty="0">
                <a:latin typeface="楷体_GB2312" pitchFamily="49" charset="-122"/>
              </a:rPr>
              <a:t>电压保持为有限值，则</a:t>
            </a:r>
            <a:r>
              <a:rPr kumimoji="1" lang="zh-CN" altLang="en-US" sz="2400" dirty="0">
                <a:solidFill>
                  <a:schemeClr val="tx1"/>
                </a:solidFill>
                <a:latin typeface="楷体_GB2312" pitchFamily="49" charset="-122"/>
              </a:rPr>
              <a:t>电感电流（磁链）</a:t>
            </a:r>
            <a:r>
              <a:rPr kumimoji="1" lang="zh-CN" altLang="en-US" sz="2400" dirty="0">
                <a:latin typeface="楷体_GB2312" pitchFamily="49" charset="-122"/>
              </a:rPr>
              <a:t>换路前后保持不变。</a:t>
            </a:r>
            <a:endParaRPr kumimoji="1" lang="zh-CN" altLang="en-US" sz="2400" dirty="0">
              <a:latin typeface="楷体_GB2312" pitchFamily="49" charset="-122"/>
            </a:endParaRPr>
          </a:p>
        </p:txBody>
      </p:sp>
      <p:sp>
        <p:nvSpPr>
          <p:cNvPr id="88080" name="Text Box 16"/>
          <p:cNvSpPr txBox="1">
            <a:spLocks noChangeArrowheads="1"/>
          </p:cNvSpPr>
          <p:nvPr/>
        </p:nvSpPr>
        <p:spPr bwMode="auto">
          <a:xfrm>
            <a:off x="3555471" y="1574271"/>
            <a:ext cx="5329237" cy="138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kumimoji="1" lang="en-US" altLang="zh-CN" sz="2400" dirty="0">
                <a:latin typeface="楷体_GB2312" pitchFamily="49" charset="-122"/>
              </a:rPr>
              <a:t>    </a:t>
            </a:r>
            <a:r>
              <a:rPr kumimoji="1" lang="zh-CN" altLang="en-US" sz="2400" dirty="0">
                <a:latin typeface="楷体_GB2312" pitchFamily="49" charset="-122"/>
              </a:rPr>
              <a:t>换路瞬间，若</a:t>
            </a:r>
            <a:r>
              <a:rPr kumimoji="1" lang="zh-CN" altLang="en-US" sz="2400" dirty="0">
                <a:solidFill>
                  <a:schemeClr val="tx1"/>
                </a:solidFill>
                <a:latin typeface="楷体_GB2312" pitchFamily="49" charset="-122"/>
              </a:rPr>
              <a:t>电容</a:t>
            </a:r>
            <a:r>
              <a:rPr kumimoji="1" lang="zh-CN" altLang="en-US" sz="2400" dirty="0">
                <a:latin typeface="楷体_GB2312" pitchFamily="49" charset="-122"/>
              </a:rPr>
              <a:t>电流保持为有限值，则</a:t>
            </a:r>
            <a:r>
              <a:rPr kumimoji="1" lang="zh-CN" altLang="en-US" sz="2400" dirty="0">
                <a:solidFill>
                  <a:schemeClr val="tx1"/>
                </a:solidFill>
                <a:latin typeface="楷体_GB2312" pitchFamily="49" charset="-122"/>
              </a:rPr>
              <a:t>电容电压（电荷）</a:t>
            </a:r>
            <a:r>
              <a:rPr kumimoji="1" lang="zh-CN" altLang="en-US" sz="2400" dirty="0">
                <a:latin typeface="楷体_GB2312" pitchFamily="49" charset="-122"/>
              </a:rPr>
              <a:t>换路前后保持不变。</a:t>
            </a:r>
            <a:endParaRPr kumimoji="1" lang="zh-CN" altLang="en-US" sz="2400" dirty="0">
              <a:latin typeface="楷体_GB2312" pitchFamily="49" charset="-122"/>
            </a:endParaRPr>
          </a:p>
        </p:txBody>
      </p:sp>
      <p:sp>
        <p:nvSpPr>
          <p:cNvPr id="88082" name="Text Box 18"/>
          <p:cNvSpPr txBox="1">
            <a:spLocks noChangeArrowheads="1"/>
          </p:cNvSpPr>
          <p:nvPr/>
        </p:nvSpPr>
        <p:spPr bwMode="auto">
          <a:xfrm>
            <a:off x="1007269" y="6166581"/>
            <a:ext cx="7129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startAt="2"/>
            </a:pPr>
            <a:r>
              <a:rPr kumimoji="1" lang="zh-CN" altLang="en-US" sz="2400" dirty="0">
                <a:latin typeface="楷体_GB2312" pitchFamily="49" charset="-122"/>
              </a:rPr>
              <a:t>换路定则反映了实际电路中</a:t>
            </a:r>
            <a:r>
              <a:rPr kumimoji="1" lang="zh-CN" altLang="en-US" sz="2400" dirty="0">
                <a:solidFill>
                  <a:schemeClr val="tx1"/>
                </a:solidFill>
                <a:latin typeface="楷体_GB2312" pitchFamily="49" charset="-122"/>
              </a:rPr>
              <a:t>能量不能跃变</a:t>
            </a:r>
            <a:r>
              <a:rPr kumimoji="1" lang="zh-CN" altLang="en-US" sz="2400" dirty="0">
                <a:latin typeface="楷体_GB2312" pitchFamily="49" charset="-122"/>
              </a:rPr>
              <a:t>。</a:t>
            </a:r>
            <a:endParaRPr kumimoji="1" lang="zh-CN" altLang="en-US" sz="2400" dirty="0">
              <a:latin typeface="楷体_GB2312" pitchFamily="49" charset="-122"/>
            </a:endParaRPr>
          </a:p>
        </p:txBody>
      </p:sp>
      <p:grpSp>
        <p:nvGrpSpPr>
          <p:cNvPr id="6" name="Group 32"/>
          <p:cNvGrpSpPr/>
          <p:nvPr/>
        </p:nvGrpSpPr>
        <p:grpSpPr bwMode="auto">
          <a:xfrm>
            <a:off x="273050" y="4752043"/>
            <a:ext cx="1644650" cy="850900"/>
            <a:chOff x="385" y="3022"/>
            <a:chExt cx="1036" cy="536"/>
          </a:xfrm>
        </p:grpSpPr>
        <p:pic>
          <p:nvPicPr>
            <p:cNvPr id="18447" name="Picture 33" descr="1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Text Box 34"/>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a:solidFill>
                    <a:srgbClr val="FA7748"/>
                  </a:solidFill>
                  <a:latin typeface="Times New Roman" panose="02020603050405020304" pitchFamily="18" charset="0"/>
                  <a:ea typeface="华文行楷" panose="02010800040101010101" pitchFamily="2" charset="-122"/>
                </a:rPr>
                <a:t>注意</a:t>
              </a:r>
              <a:endParaRPr kumimoji="1" lang="zh-CN" altLang="en-US" sz="3200" b="0">
                <a:solidFill>
                  <a:srgbClr val="FA7748"/>
                </a:solidFill>
                <a:latin typeface="Times New Roman" panose="02020603050405020304" pitchFamily="18" charset="0"/>
                <a:ea typeface="华文行楷" panose="02010800040101010101" pitchFamily="2" charset="-122"/>
              </a:endParaRPr>
            </a:p>
          </p:txBody>
        </p:sp>
      </p:grpSp>
      <p:sp>
        <p:nvSpPr>
          <p:cNvPr id="27"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cxnSp>
        <p:nvCxnSpPr>
          <p:cNvPr id="5" name="直接连接符 4"/>
          <p:cNvCxnSpPr/>
          <p:nvPr/>
        </p:nvCxnSpPr>
        <p:spPr>
          <a:xfrm flipV="1">
            <a:off x="200025" y="3174640"/>
            <a:ext cx="8743950" cy="0"/>
          </a:xfrm>
          <a:prstGeom prst="line">
            <a:avLst/>
          </a:prstGeom>
          <a:ln w="12700">
            <a:solidFill>
              <a:srgbClr val="92D05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Text Box 5"/>
          <p:cNvSpPr txBox="1">
            <a:spLocks noChangeArrowheads="1"/>
          </p:cNvSpPr>
          <p:nvPr/>
        </p:nvSpPr>
        <p:spPr bwMode="auto">
          <a:xfrm>
            <a:off x="565150" y="1821096"/>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dirty="0">
                <a:latin typeface="楷体_GB2312" pitchFamily="49" charset="-122"/>
              </a:rPr>
              <a:t>1. </a:t>
            </a:r>
            <a:r>
              <a:rPr kumimoji="1" lang="zh-CN" altLang="en-US" dirty="0">
                <a:latin typeface="楷体_GB2312" pitchFamily="49" charset="-122"/>
              </a:rPr>
              <a:t>由换路前电路（稳定状态）求 </a:t>
            </a:r>
            <a:r>
              <a:rPr kumimoji="1" lang="en-US" altLang="zh-CN" b="0" i="1" dirty="0" err="1">
                <a:solidFill>
                  <a:schemeClr val="tx1"/>
                </a:solidFill>
                <a:latin typeface="Times New Roman" panose="02020603050405020304" pitchFamily="18" charset="0"/>
              </a:rPr>
              <a:t>u</a:t>
            </a:r>
            <a:r>
              <a:rPr kumimoji="1" lang="en-US" altLang="zh-CN" b="0" i="1" baseline="-25000" dirty="0" err="1">
                <a:solidFill>
                  <a:schemeClr val="tx1"/>
                </a:solidFill>
                <a:latin typeface="Times New Roman" panose="02020603050405020304" pitchFamily="18" charset="0"/>
              </a:rPr>
              <a:t>C</a:t>
            </a:r>
            <a:r>
              <a:rPr kumimoji="1" lang="en-US" altLang="zh-CN" b="0" dirty="0">
                <a:solidFill>
                  <a:schemeClr val="tx1"/>
                </a:solidFill>
                <a:latin typeface="Times New Roman" panose="02020603050405020304" pitchFamily="18" charset="0"/>
              </a:rPr>
              <a:t>(0</a:t>
            </a:r>
            <a:r>
              <a:rPr kumimoji="1" lang="zh-CN" altLang="en-US" b="0" baseline="-25000" dirty="0">
                <a:solidFill>
                  <a:schemeClr val="tx1"/>
                </a:solidFill>
                <a:latin typeface="Times New Roman" panose="02020603050405020304" pitchFamily="18" charset="0"/>
              </a:rPr>
              <a:t>－</a:t>
            </a:r>
            <a:r>
              <a:rPr kumimoji="1" lang="en-US" altLang="zh-CN" b="0" dirty="0">
                <a:solidFill>
                  <a:schemeClr val="tx1"/>
                </a:solidFill>
                <a:latin typeface="楷体_GB2312" pitchFamily="49" charset="-122"/>
              </a:rPr>
              <a:t>)</a:t>
            </a:r>
            <a:r>
              <a:rPr kumimoji="1" lang="zh-CN" altLang="en-US" dirty="0">
                <a:latin typeface="楷体_GB2312" pitchFamily="49" charset="-122"/>
              </a:rPr>
              <a:t>和</a:t>
            </a:r>
            <a:r>
              <a:rPr kumimoji="1" lang="en-US" altLang="zh-CN" b="0" i="1" dirty="0" err="1">
                <a:solidFill>
                  <a:schemeClr val="tx1"/>
                </a:solidFill>
                <a:latin typeface="Times New Roman" panose="02020603050405020304" pitchFamily="18" charset="0"/>
              </a:rPr>
              <a:t>i</a:t>
            </a:r>
            <a:r>
              <a:rPr kumimoji="1" lang="en-US" altLang="zh-CN" b="0" i="1" baseline="-25000" dirty="0" err="1">
                <a:solidFill>
                  <a:schemeClr val="tx1"/>
                </a:solidFill>
                <a:latin typeface="Times New Roman" panose="02020603050405020304" pitchFamily="18" charset="0"/>
              </a:rPr>
              <a:t>L</a:t>
            </a:r>
            <a:r>
              <a:rPr kumimoji="1" lang="en-US" altLang="zh-CN" b="0" dirty="0">
                <a:solidFill>
                  <a:schemeClr val="tx1"/>
                </a:solidFill>
                <a:latin typeface="Times New Roman" panose="02020603050405020304" pitchFamily="18" charset="0"/>
              </a:rPr>
              <a:t>(0</a:t>
            </a:r>
            <a:r>
              <a:rPr kumimoji="1" lang="zh-CN" altLang="en-US" b="0" baseline="-25000" dirty="0">
                <a:solidFill>
                  <a:schemeClr val="tx1"/>
                </a:solidFill>
                <a:latin typeface="Times New Roman" panose="02020603050405020304" pitchFamily="18" charset="0"/>
              </a:rPr>
              <a:t>－</a:t>
            </a:r>
            <a:r>
              <a:rPr kumimoji="1" lang="en-US" altLang="zh-CN" b="0" dirty="0">
                <a:solidFill>
                  <a:schemeClr val="tx1"/>
                </a:solidFill>
                <a:latin typeface="Times New Roman" panose="02020603050405020304" pitchFamily="18" charset="0"/>
              </a:rPr>
              <a:t>)</a:t>
            </a:r>
            <a:r>
              <a:rPr kumimoji="1" lang="zh-CN" altLang="en-US" dirty="0">
                <a:latin typeface="楷体_GB2312" pitchFamily="49" charset="-122"/>
              </a:rPr>
              <a:t>；</a:t>
            </a:r>
            <a:endParaRPr kumimoji="1" lang="zh-CN" altLang="en-US" dirty="0">
              <a:latin typeface="楷体_GB2312" pitchFamily="49" charset="-122"/>
            </a:endParaRPr>
          </a:p>
        </p:txBody>
      </p:sp>
      <p:sp>
        <p:nvSpPr>
          <p:cNvPr id="84998" name="Text Box 6"/>
          <p:cNvSpPr txBox="1">
            <a:spLocks noChangeArrowheads="1"/>
          </p:cNvSpPr>
          <p:nvPr/>
        </p:nvSpPr>
        <p:spPr bwMode="auto">
          <a:xfrm>
            <a:off x="565150" y="2379810"/>
            <a:ext cx="754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dirty="0">
                <a:latin typeface="楷体_GB2312" pitchFamily="49" charset="-122"/>
              </a:rPr>
              <a:t>2. </a:t>
            </a:r>
            <a:r>
              <a:rPr kumimoji="1" lang="zh-CN" altLang="en-US" dirty="0">
                <a:latin typeface="楷体_GB2312" pitchFamily="49" charset="-122"/>
              </a:rPr>
              <a:t>由换路定则得 </a:t>
            </a:r>
            <a:r>
              <a:rPr kumimoji="1" lang="en-US" altLang="zh-CN" b="0" i="1" dirty="0" err="1">
                <a:solidFill>
                  <a:schemeClr val="tx1"/>
                </a:solidFill>
                <a:latin typeface="Times New Roman" panose="02020603050405020304" pitchFamily="18" charset="0"/>
              </a:rPr>
              <a:t>u</a:t>
            </a:r>
            <a:r>
              <a:rPr kumimoji="1" lang="en-US" altLang="zh-CN" b="0" i="1" baseline="-25000" dirty="0" err="1">
                <a:solidFill>
                  <a:schemeClr val="tx1"/>
                </a:solidFill>
                <a:latin typeface="Times New Roman" panose="02020603050405020304" pitchFamily="18" charset="0"/>
              </a:rPr>
              <a:t>C</a:t>
            </a:r>
            <a:r>
              <a:rPr kumimoji="1" lang="en-US" altLang="zh-CN" b="0" dirty="0">
                <a:solidFill>
                  <a:schemeClr val="tx1"/>
                </a:solidFill>
                <a:latin typeface="Times New Roman" panose="02020603050405020304" pitchFamily="18" charset="0"/>
              </a:rPr>
              <a:t>(0</a:t>
            </a:r>
            <a:r>
              <a:rPr kumimoji="1" lang="en-US" altLang="zh-CN" b="0" baseline="-25000" dirty="0">
                <a:solidFill>
                  <a:schemeClr val="tx1"/>
                </a:solidFill>
                <a:latin typeface="Times New Roman" panose="02020603050405020304" pitchFamily="18" charset="0"/>
              </a:rPr>
              <a:t>+</a:t>
            </a:r>
            <a:r>
              <a:rPr kumimoji="1" lang="en-US" altLang="zh-CN" b="0" dirty="0">
                <a:solidFill>
                  <a:schemeClr val="tx1"/>
                </a:solidFill>
                <a:latin typeface="Times New Roman" panose="02020603050405020304" pitchFamily="18" charset="0"/>
              </a:rPr>
              <a:t>)</a:t>
            </a:r>
            <a:r>
              <a:rPr kumimoji="1" lang="en-US" altLang="zh-CN" dirty="0">
                <a:solidFill>
                  <a:schemeClr val="tx1"/>
                </a:solidFill>
                <a:latin typeface="楷体_GB2312" pitchFamily="49" charset="-122"/>
              </a:rPr>
              <a:t> </a:t>
            </a:r>
            <a:r>
              <a:rPr kumimoji="1" lang="zh-CN" altLang="en-US" dirty="0">
                <a:latin typeface="楷体_GB2312" pitchFamily="49" charset="-122"/>
              </a:rPr>
              <a:t>和 </a:t>
            </a:r>
            <a:r>
              <a:rPr kumimoji="1" lang="en-US" altLang="zh-CN" b="0" i="1" dirty="0" err="1">
                <a:solidFill>
                  <a:schemeClr val="tx1"/>
                </a:solidFill>
                <a:latin typeface="Times New Roman" panose="02020603050405020304" pitchFamily="18" charset="0"/>
              </a:rPr>
              <a:t>i</a:t>
            </a:r>
            <a:r>
              <a:rPr kumimoji="1" lang="en-US" altLang="zh-CN" b="0" i="1" baseline="-25000" dirty="0" err="1">
                <a:solidFill>
                  <a:schemeClr val="tx1"/>
                </a:solidFill>
                <a:latin typeface="Times New Roman" panose="02020603050405020304" pitchFamily="18" charset="0"/>
              </a:rPr>
              <a:t>L</a:t>
            </a:r>
            <a:r>
              <a:rPr kumimoji="1" lang="en-US" altLang="zh-CN" b="0" dirty="0">
                <a:solidFill>
                  <a:schemeClr val="tx1"/>
                </a:solidFill>
                <a:latin typeface="Times New Roman" panose="02020603050405020304" pitchFamily="18" charset="0"/>
              </a:rPr>
              <a:t>(0</a:t>
            </a:r>
            <a:r>
              <a:rPr kumimoji="1" lang="en-US" altLang="zh-CN" b="0" baseline="-25000" dirty="0">
                <a:solidFill>
                  <a:schemeClr val="tx1"/>
                </a:solidFill>
                <a:latin typeface="Times New Roman" panose="02020603050405020304" pitchFamily="18" charset="0"/>
              </a:rPr>
              <a:t>+</a:t>
            </a:r>
            <a:r>
              <a:rPr kumimoji="1" lang="en-US" altLang="zh-CN" b="0" dirty="0">
                <a:solidFill>
                  <a:schemeClr val="tx1"/>
                </a:solidFill>
                <a:latin typeface="Times New Roman" panose="02020603050405020304" pitchFamily="18" charset="0"/>
              </a:rPr>
              <a:t>)</a:t>
            </a:r>
            <a:r>
              <a:rPr kumimoji="1" lang="zh-CN" altLang="en-US" dirty="0">
                <a:latin typeface="楷体_GB2312" pitchFamily="49" charset="-122"/>
              </a:rPr>
              <a:t>。</a:t>
            </a:r>
            <a:endParaRPr kumimoji="1" lang="zh-CN" altLang="en-US" dirty="0">
              <a:latin typeface="楷体_GB2312" pitchFamily="49" charset="-122"/>
            </a:endParaRPr>
          </a:p>
        </p:txBody>
      </p:sp>
      <p:sp>
        <p:nvSpPr>
          <p:cNvPr id="84999" name="Text Box 7"/>
          <p:cNvSpPr txBox="1">
            <a:spLocks noChangeArrowheads="1"/>
          </p:cNvSpPr>
          <p:nvPr/>
        </p:nvSpPr>
        <p:spPr bwMode="auto">
          <a:xfrm>
            <a:off x="565150" y="3014197"/>
            <a:ext cx="30844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dirty="0">
                <a:latin typeface="楷体_GB2312" pitchFamily="49" charset="-122"/>
              </a:rPr>
              <a:t>3. </a:t>
            </a:r>
            <a:r>
              <a:rPr kumimoji="1" lang="zh-CN" altLang="en-US" dirty="0">
                <a:latin typeface="楷体_GB2312" pitchFamily="49" charset="-122"/>
              </a:rPr>
              <a:t>画</a:t>
            </a:r>
            <a:r>
              <a:rPr kumimoji="1" lang="en-US" altLang="zh-CN" b="0" dirty="0">
                <a:solidFill>
                  <a:schemeClr val="tx1"/>
                </a:solidFill>
                <a:latin typeface="Times New Roman" panose="02020603050405020304" pitchFamily="18" charset="0"/>
              </a:rPr>
              <a:t>0</a:t>
            </a:r>
            <a:r>
              <a:rPr kumimoji="1" lang="en-US" altLang="zh-CN" b="0" baseline="-25000" dirty="0">
                <a:solidFill>
                  <a:schemeClr val="tx1"/>
                </a:solidFill>
                <a:latin typeface="Times New Roman" panose="02020603050405020304" pitchFamily="18" charset="0"/>
              </a:rPr>
              <a:t>+</a:t>
            </a:r>
            <a:r>
              <a:rPr kumimoji="1" lang="zh-CN" altLang="en-US" dirty="0">
                <a:latin typeface="楷体_GB2312" pitchFamily="49" charset="-122"/>
              </a:rPr>
              <a:t>等效电路。</a:t>
            </a:r>
            <a:endParaRPr kumimoji="1" lang="zh-CN" altLang="en-US" dirty="0">
              <a:latin typeface="楷体_GB2312" pitchFamily="49" charset="-122"/>
            </a:endParaRPr>
          </a:p>
        </p:txBody>
      </p:sp>
      <p:sp>
        <p:nvSpPr>
          <p:cNvPr id="85000" name="Text Box 8"/>
          <p:cNvSpPr txBox="1">
            <a:spLocks noChangeArrowheads="1"/>
          </p:cNvSpPr>
          <p:nvPr/>
        </p:nvSpPr>
        <p:spPr bwMode="auto">
          <a:xfrm>
            <a:off x="565150" y="6105409"/>
            <a:ext cx="55531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dirty="0">
                <a:latin typeface="楷体_GB2312" pitchFamily="49" charset="-122"/>
              </a:rPr>
              <a:t>4. </a:t>
            </a:r>
            <a:r>
              <a:rPr kumimoji="1" lang="zh-CN" altLang="en-US" dirty="0">
                <a:latin typeface="楷体_GB2312" pitchFamily="49" charset="-122"/>
              </a:rPr>
              <a:t>由</a:t>
            </a:r>
            <a:r>
              <a:rPr kumimoji="1" lang="en-US" altLang="zh-CN" b="0" dirty="0">
                <a:latin typeface="Times New Roman" panose="02020603050405020304" pitchFamily="18" charset="0"/>
              </a:rPr>
              <a:t>0</a:t>
            </a:r>
            <a:r>
              <a:rPr kumimoji="1" lang="en-US" altLang="zh-CN" b="0" baseline="-25000" dirty="0">
                <a:latin typeface="Times New Roman" panose="02020603050405020304" pitchFamily="18" charset="0"/>
              </a:rPr>
              <a:t>+</a:t>
            </a:r>
            <a:r>
              <a:rPr kumimoji="1" lang="zh-CN" altLang="en-US" dirty="0">
                <a:latin typeface="楷体_GB2312" pitchFamily="49" charset="-122"/>
              </a:rPr>
              <a:t>电路求所需各变量的</a:t>
            </a:r>
            <a:r>
              <a:rPr kumimoji="1" lang="en-US" altLang="zh-CN" b="0" dirty="0">
                <a:latin typeface="Times New Roman" panose="02020603050405020304" pitchFamily="18" charset="0"/>
              </a:rPr>
              <a:t>0</a:t>
            </a:r>
            <a:r>
              <a:rPr kumimoji="1" lang="en-US" altLang="zh-CN" b="0" baseline="-25000" dirty="0">
                <a:latin typeface="Times New Roman" panose="02020603050405020304" pitchFamily="18" charset="0"/>
              </a:rPr>
              <a:t>+</a:t>
            </a:r>
            <a:r>
              <a:rPr kumimoji="1" lang="zh-CN" altLang="en-US" dirty="0">
                <a:latin typeface="楷体_GB2312" pitchFamily="49" charset="-122"/>
              </a:rPr>
              <a:t>值。</a:t>
            </a:r>
            <a:endParaRPr kumimoji="1" lang="zh-CN" altLang="en-US" dirty="0">
              <a:latin typeface="楷体_GB2312" pitchFamily="49" charset="-122"/>
            </a:endParaRPr>
          </a:p>
        </p:txBody>
      </p:sp>
      <p:sp>
        <p:nvSpPr>
          <p:cNvPr id="85003" name="Text Box 11"/>
          <p:cNvSpPr txBox="1">
            <a:spLocks noChangeArrowheads="1"/>
          </p:cNvSpPr>
          <p:nvPr/>
        </p:nvSpPr>
        <p:spPr bwMode="auto">
          <a:xfrm>
            <a:off x="1141413" y="4240213"/>
            <a:ext cx="7180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dirty="0">
                <a:latin typeface="楷体_GB2312" pitchFamily="49" charset="-122"/>
              </a:rPr>
              <a:t>b. </a:t>
            </a:r>
            <a:r>
              <a:rPr kumimoji="1" lang="zh-CN" altLang="en-US" dirty="0">
                <a:solidFill>
                  <a:srgbClr val="92D050"/>
                </a:solidFill>
                <a:latin typeface="楷体_GB2312" pitchFamily="49" charset="-122"/>
              </a:rPr>
              <a:t>电容</a:t>
            </a:r>
            <a:r>
              <a:rPr kumimoji="1" lang="zh-CN" altLang="en-US" dirty="0">
                <a:latin typeface="楷体_GB2312" pitchFamily="49" charset="-122"/>
              </a:rPr>
              <a:t>（</a:t>
            </a:r>
            <a:r>
              <a:rPr kumimoji="1" lang="zh-CN" altLang="en-US" dirty="0">
                <a:solidFill>
                  <a:srgbClr val="00B0F0"/>
                </a:solidFill>
                <a:latin typeface="楷体_GB2312" pitchFamily="49" charset="-122"/>
              </a:rPr>
              <a:t>电感</a:t>
            </a:r>
            <a:r>
              <a:rPr kumimoji="1" lang="zh-CN" altLang="en-US" dirty="0">
                <a:latin typeface="楷体_GB2312" pitchFamily="49" charset="-122"/>
              </a:rPr>
              <a:t>）用</a:t>
            </a:r>
            <a:r>
              <a:rPr kumimoji="1" lang="zh-CN" altLang="en-US" dirty="0">
                <a:solidFill>
                  <a:srgbClr val="92D050"/>
                </a:solidFill>
                <a:latin typeface="楷体_GB2312" pitchFamily="49" charset="-122"/>
              </a:rPr>
              <a:t>电压源</a:t>
            </a:r>
            <a:r>
              <a:rPr kumimoji="1" lang="zh-CN" altLang="en-US" dirty="0">
                <a:latin typeface="楷体_GB2312" pitchFamily="49" charset="-122"/>
              </a:rPr>
              <a:t>（</a:t>
            </a:r>
            <a:r>
              <a:rPr kumimoji="1" lang="zh-CN" altLang="en-US" dirty="0">
                <a:solidFill>
                  <a:srgbClr val="00B0F0"/>
                </a:solidFill>
                <a:latin typeface="楷体_GB2312" pitchFamily="49" charset="-122"/>
              </a:rPr>
              <a:t>电流源</a:t>
            </a:r>
            <a:r>
              <a:rPr kumimoji="1" lang="zh-CN" altLang="en-US" dirty="0">
                <a:latin typeface="楷体_GB2312" pitchFamily="49" charset="-122"/>
              </a:rPr>
              <a:t>）替代。</a:t>
            </a:r>
            <a:endParaRPr kumimoji="1" lang="zh-CN" altLang="en-US" dirty="0">
              <a:latin typeface="楷体_GB2312" pitchFamily="49" charset="-122"/>
            </a:endParaRPr>
          </a:p>
        </p:txBody>
      </p:sp>
      <p:sp>
        <p:nvSpPr>
          <p:cNvPr id="85004" name="Text Box 12"/>
          <p:cNvSpPr txBox="1">
            <a:spLocks noChangeArrowheads="1"/>
          </p:cNvSpPr>
          <p:nvPr/>
        </p:nvSpPr>
        <p:spPr bwMode="auto">
          <a:xfrm>
            <a:off x="1212850" y="3590925"/>
            <a:ext cx="2865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dirty="0">
                <a:latin typeface="楷体_GB2312" pitchFamily="49" charset="-122"/>
              </a:rPr>
              <a:t>a. </a:t>
            </a:r>
            <a:r>
              <a:rPr kumimoji="1" lang="zh-CN" altLang="en-US" dirty="0">
                <a:latin typeface="楷体_GB2312" pitchFamily="49" charset="-122"/>
              </a:rPr>
              <a:t>换路后的电路</a:t>
            </a:r>
            <a:endParaRPr kumimoji="1" lang="zh-CN" altLang="en-US" dirty="0">
              <a:latin typeface="楷体_GB2312" pitchFamily="49" charset="-122"/>
            </a:endParaRPr>
          </a:p>
        </p:txBody>
      </p:sp>
      <p:sp>
        <p:nvSpPr>
          <p:cNvPr id="85005" name="Text Box 13"/>
          <p:cNvSpPr txBox="1">
            <a:spLocks noChangeArrowheads="1"/>
          </p:cNvSpPr>
          <p:nvPr/>
        </p:nvSpPr>
        <p:spPr bwMode="auto">
          <a:xfrm>
            <a:off x="1023144" y="4954059"/>
            <a:ext cx="741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楷体_GB2312" pitchFamily="49" charset="-122"/>
              </a:rPr>
              <a:t>（取</a:t>
            </a:r>
            <a:r>
              <a:rPr kumimoji="1" lang="en-US" altLang="zh-CN" b="0" dirty="0">
                <a:latin typeface="Times New Roman" panose="02020603050405020304" pitchFamily="18" charset="0"/>
              </a:rPr>
              <a:t>0</a:t>
            </a:r>
            <a:r>
              <a:rPr kumimoji="1" lang="en-US" altLang="zh-CN" b="0" baseline="-25000" dirty="0">
                <a:latin typeface="Times New Roman" panose="02020603050405020304" pitchFamily="18" charset="0"/>
              </a:rPr>
              <a:t>+</a:t>
            </a:r>
            <a:r>
              <a:rPr kumimoji="1" lang="zh-CN" altLang="en-US" dirty="0">
                <a:latin typeface="楷体_GB2312" pitchFamily="49" charset="-122"/>
              </a:rPr>
              <a:t>时刻值，方向与原假定的电容电压、电感电流方向相同）。</a:t>
            </a:r>
            <a:endParaRPr kumimoji="1" lang="zh-CN" altLang="en-US" dirty="0">
              <a:latin typeface="楷体_GB2312" pitchFamily="49" charset="-122"/>
            </a:endParaRPr>
          </a:p>
        </p:txBody>
      </p:sp>
      <p:sp>
        <p:nvSpPr>
          <p:cNvPr id="85007" name="AutoShape 15"/>
          <p:cNvSpPr/>
          <p:nvPr/>
        </p:nvSpPr>
        <p:spPr bwMode="auto">
          <a:xfrm>
            <a:off x="998538" y="3736182"/>
            <a:ext cx="142875" cy="1008062"/>
          </a:xfrm>
          <a:prstGeom prst="leftBrace">
            <a:avLst>
              <a:gd name="adj1" fmla="val 58796"/>
              <a:gd name="adj2" fmla="val 50000"/>
            </a:avLst>
          </a:prstGeom>
          <a:noFill/>
          <a:ln w="2857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23"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24" name="Text Box 5"/>
          <p:cNvSpPr txBox="1">
            <a:spLocks noChangeArrowheads="1"/>
          </p:cNvSpPr>
          <p:nvPr/>
        </p:nvSpPr>
        <p:spPr bwMode="auto">
          <a:xfrm>
            <a:off x="5106062" y="1048123"/>
            <a:ext cx="37449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2000" dirty="0">
                <a:solidFill>
                  <a:srgbClr val="92D050"/>
                </a:solidFill>
                <a:latin typeface="楷体_GB2312" pitchFamily="49" charset="-122"/>
              </a:rPr>
              <a:t>先求独立（非突变）的初始值</a:t>
            </a:r>
            <a:endParaRPr kumimoji="1" lang="en-US" altLang="zh-CN" sz="2000" dirty="0">
              <a:solidFill>
                <a:srgbClr val="92D050"/>
              </a:solidFill>
              <a:latin typeface="楷体_GB2312" pitchFamily="49" charset="-122"/>
            </a:endParaRPr>
          </a:p>
          <a:p>
            <a:pPr algn="ctr"/>
            <a:r>
              <a:rPr kumimoji="1" lang="zh-CN" altLang="en-US" sz="2000" dirty="0">
                <a:solidFill>
                  <a:srgbClr val="FF0000"/>
                </a:solidFill>
                <a:latin typeface="楷体_GB2312" pitchFamily="49" charset="-122"/>
              </a:rPr>
              <a:t>电容电压，电感电流</a:t>
            </a:r>
            <a:endParaRPr kumimoji="1" lang="zh-CN" altLang="en-US" sz="2000" dirty="0">
              <a:solidFill>
                <a:srgbClr val="FF0000"/>
              </a:solidFill>
              <a:latin typeface="楷体_GB2312" pitchFamily="49" charset="-122"/>
            </a:endParaRPr>
          </a:p>
        </p:txBody>
      </p:sp>
      <p:sp>
        <p:nvSpPr>
          <p:cNvPr id="27" name="Text Box 6"/>
          <p:cNvSpPr txBox="1">
            <a:spLocks noChangeArrowheads="1"/>
          </p:cNvSpPr>
          <p:nvPr/>
        </p:nvSpPr>
        <p:spPr bwMode="auto">
          <a:xfrm>
            <a:off x="5902457" y="2492743"/>
            <a:ext cx="28002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000" b="0" i="1" dirty="0">
                <a:solidFill>
                  <a:srgbClr val="92D050"/>
                </a:solidFill>
                <a:latin typeface="Times New Roman" panose="02020603050405020304" pitchFamily="18" charset="0"/>
              </a:rPr>
              <a:t>条件：</a:t>
            </a:r>
            <a:r>
              <a:rPr kumimoji="1" lang="en-US" altLang="zh-CN" sz="2000" b="0" i="1" dirty="0" err="1">
                <a:solidFill>
                  <a:srgbClr val="92D050"/>
                </a:solidFill>
                <a:latin typeface="Times New Roman" panose="02020603050405020304" pitchFamily="18" charset="0"/>
              </a:rPr>
              <a:t>i</a:t>
            </a:r>
            <a:r>
              <a:rPr kumimoji="1" lang="en-US" altLang="zh-CN" sz="2000" b="0" i="1" baseline="-25000" dirty="0" err="1">
                <a:solidFill>
                  <a:srgbClr val="92D050"/>
                </a:solidFill>
                <a:latin typeface="Times New Roman" panose="02020603050405020304" pitchFamily="18" charset="0"/>
              </a:rPr>
              <a:t>C</a:t>
            </a:r>
            <a:r>
              <a:rPr kumimoji="1" lang="en-US" altLang="zh-CN" sz="2000" dirty="0">
                <a:solidFill>
                  <a:srgbClr val="92D050"/>
                </a:solidFill>
                <a:latin typeface="楷体_GB2312" pitchFamily="49" charset="-122"/>
              </a:rPr>
              <a:t> </a:t>
            </a:r>
            <a:r>
              <a:rPr kumimoji="1" lang="zh-CN" altLang="en-US" sz="2000" dirty="0">
                <a:solidFill>
                  <a:srgbClr val="92D050"/>
                </a:solidFill>
                <a:latin typeface="楷体_GB2312" pitchFamily="49" charset="-122"/>
              </a:rPr>
              <a:t>和 </a:t>
            </a:r>
            <a:r>
              <a:rPr kumimoji="1" lang="en-US" altLang="zh-CN" sz="2000" b="0" i="1" dirty="0" err="1">
                <a:solidFill>
                  <a:srgbClr val="92D050"/>
                </a:solidFill>
                <a:latin typeface="Times New Roman" panose="02020603050405020304" pitchFamily="18" charset="0"/>
              </a:rPr>
              <a:t>u</a:t>
            </a:r>
            <a:r>
              <a:rPr kumimoji="1" lang="en-US" altLang="zh-CN" sz="2000" b="0" i="1" baseline="-25000" dirty="0" err="1">
                <a:solidFill>
                  <a:srgbClr val="92D050"/>
                </a:solidFill>
                <a:latin typeface="Times New Roman" panose="02020603050405020304" pitchFamily="18" charset="0"/>
              </a:rPr>
              <a:t>L</a:t>
            </a:r>
            <a:r>
              <a:rPr kumimoji="1" lang="zh-CN" altLang="en-US" sz="2000" b="0" dirty="0">
                <a:solidFill>
                  <a:srgbClr val="92D050"/>
                </a:solidFill>
                <a:latin typeface="Times New Roman" panose="02020603050405020304" pitchFamily="18" charset="0"/>
              </a:rPr>
              <a:t>为有限值</a:t>
            </a:r>
            <a:endParaRPr kumimoji="1" lang="zh-CN" altLang="en-US" sz="2000" dirty="0">
              <a:solidFill>
                <a:srgbClr val="92D050"/>
              </a:solidFill>
              <a:latin typeface="楷体_GB2312" pitchFamily="49" charset="-122"/>
            </a:endParaRPr>
          </a:p>
        </p:txBody>
      </p:sp>
      <p:sp>
        <p:nvSpPr>
          <p:cNvPr id="28" name="Text Box 5"/>
          <p:cNvSpPr txBox="1">
            <a:spLocks noChangeArrowheads="1"/>
          </p:cNvSpPr>
          <p:nvPr/>
        </p:nvSpPr>
        <p:spPr bwMode="auto">
          <a:xfrm>
            <a:off x="5891081" y="5949605"/>
            <a:ext cx="25467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2000" dirty="0">
                <a:solidFill>
                  <a:srgbClr val="92D050"/>
                </a:solidFill>
                <a:latin typeface="楷体_GB2312" pitchFamily="49" charset="-122"/>
              </a:rPr>
              <a:t>先求独立变量</a:t>
            </a:r>
            <a:endParaRPr kumimoji="1" lang="en-US" altLang="zh-CN" sz="2000" dirty="0">
              <a:solidFill>
                <a:srgbClr val="92D050"/>
              </a:solidFill>
              <a:latin typeface="楷体_GB2312" pitchFamily="49" charset="-122"/>
            </a:endParaRPr>
          </a:p>
          <a:p>
            <a:pPr algn="ctr" eaLnBrk="1" hangingPunct="1"/>
            <a:r>
              <a:rPr kumimoji="1" lang="zh-CN" altLang="en-US" sz="2000" dirty="0">
                <a:solidFill>
                  <a:srgbClr val="92D050"/>
                </a:solidFill>
                <a:latin typeface="楷体_GB2312" pitchFamily="49" charset="-122"/>
              </a:rPr>
              <a:t>再求非独立变量</a:t>
            </a:r>
            <a:endParaRPr kumimoji="1" lang="en-US" altLang="zh-CN" sz="2000" dirty="0">
              <a:solidFill>
                <a:srgbClr val="92D050"/>
              </a:solidFill>
              <a:latin typeface="楷体_GB2312" pitchFamily="49" charset="-122"/>
            </a:endParaRPr>
          </a:p>
        </p:txBody>
      </p:sp>
      <p:sp>
        <p:nvSpPr>
          <p:cNvPr id="29" name="Text Box 5"/>
          <p:cNvSpPr txBox="1">
            <a:spLocks noChangeArrowheads="1"/>
          </p:cNvSpPr>
          <p:nvPr/>
        </p:nvSpPr>
        <p:spPr bwMode="auto">
          <a:xfrm>
            <a:off x="4633912" y="3193542"/>
            <a:ext cx="32571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r>
              <a:rPr kumimoji="1" lang="zh-CN" altLang="en-US" sz="2000" b="0" dirty="0">
                <a:solidFill>
                  <a:srgbClr val="92D050"/>
                </a:solidFill>
                <a:latin typeface="Times New Roman" panose="02020603050405020304" pitchFamily="18" charset="0"/>
              </a:rPr>
              <a:t>特例：</a:t>
            </a:r>
            <a:endParaRPr kumimoji="1" lang="en-US" altLang="zh-CN" sz="2000" b="0" dirty="0">
              <a:solidFill>
                <a:srgbClr val="92D050"/>
              </a:solidFill>
              <a:latin typeface="Times New Roman" panose="02020603050405020304" pitchFamily="18" charset="0"/>
            </a:endParaRPr>
          </a:p>
          <a:p>
            <a:r>
              <a:rPr kumimoji="1" lang="zh-CN" altLang="en-US" sz="2000" b="0" dirty="0">
                <a:solidFill>
                  <a:srgbClr val="92D050"/>
                </a:solidFill>
                <a:latin typeface="Times New Roman" panose="02020603050405020304" pitchFamily="18" charset="0"/>
              </a:rPr>
              <a:t>如果</a:t>
            </a:r>
            <a:r>
              <a:rPr kumimoji="1" lang="en-US" altLang="zh-CN" sz="2000" b="0" dirty="0" err="1">
                <a:solidFill>
                  <a:srgbClr val="92D050"/>
                </a:solidFill>
                <a:latin typeface="Times New Roman" panose="02020603050405020304" pitchFamily="18" charset="0"/>
              </a:rPr>
              <a:t>u</a:t>
            </a:r>
            <a:r>
              <a:rPr kumimoji="1" lang="en-US" altLang="zh-CN" sz="2000" b="0" baseline="-25000" dirty="0" err="1">
                <a:solidFill>
                  <a:srgbClr val="92D050"/>
                </a:solidFill>
                <a:latin typeface="Times New Roman" panose="02020603050405020304" pitchFamily="18" charset="0"/>
              </a:rPr>
              <a:t>C</a:t>
            </a:r>
            <a:r>
              <a:rPr kumimoji="1" lang="en-US" altLang="zh-CN" sz="2000" b="0" dirty="0">
                <a:solidFill>
                  <a:srgbClr val="92D050"/>
                </a:solidFill>
                <a:latin typeface="Times New Roman" panose="02020603050405020304" pitchFamily="18" charset="0"/>
              </a:rPr>
              <a:t>(0</a:t>
            </a:r>
            <a:r>
              <a:rPr kumimoji="1" lang="zh-CN" altLang="en-US" sz="2000" b="0" baseline="-25000" dirty="0">
                <a:solidFill>
                  <a:srgbClr val="92D050"/>
                </a:solidFill>
                <a:latin typeface="Times New Roman" panose="02020603050405020304" pitchFamily="18" charset="0"/>
              </a:rPr>
              <a:t>－</a:t>
            </a:r>
            <a:r>
              <a:rPr kumimoji="1" lang="en-US" altLang="zh-CN" sz="2000" b="0" dirty="0">
                <a:solidFill>
                  <a:srgbClr val="92D050"/>
                </a:solidFill>
                <a:latin typeface="楷体_GB2312" pitchFamily="49" charset="-122"/>
              </a:rPr>
              <a:t>)=0</a:t>
            </a:r>
            <a:r>
              <a:rPr kumimoji="1" lang="zh-CN" altLang="en-US" sz="2000" b="0" dirty="0">
                <a:solidFill>
                  <a:srgbClr val="92D050"/>
                </a:solidFill>
                <a:latin typeface="楷体_GB2312" pitchFamily="49" charset="-122"/>
              </a:rPr>
              <a:t>，则为导线</a:t>
            </a:r>
            <a:endParaRPr kumimoji="1" lang="en-US" altLang="zh-CN" sz="2000" b="0" dirty="0">
              <a:solidFill>
                <a:srgbClr val="92D050"/>
              </a:solidFill>
              <a:latin typeface="楷体_GB2312" pitchFamily="49" charset="-122"/>
            </a:endParaRPr>
          </a:p>
          <a:p>
            <a:r>
              <a:rPr kumimoji="1" lang="zh-CN" altLang="en-US" sz="2000" b="0" dirty="0">
                <a:solidFill>
                  <a:srgbClr val="92D050"/>
                </a:solidFill>
                <a:latin typeface="Times New Roman" panose="02020603050405020304" pitchFamily="18" charset="0"/>
              </a:rPr>
              <a:t>如果</a:t>
            </a:r>
            <a:r>
              <a:rPr kumimoji="1" lang="en-US" altLang="zh-CN" sz="2000" b="0" dirty="0" err="1">
                <a:solidFill>
                  <a:srgbClr val="92D050"/>
                </a:solidFill>
                <a:latin typeface="Times New Roman" panose="02020603050405020304" pitchFamily="18" charset="0"/>
              </a:rPr>
              <a:t>i</a:t>
            </a:r>
            <a:r>
              <a:rPr kumimoji="1" lang="en-US" altLang="zh-CN" sz="2000" b="0" baseline="-25000" dirty="0" err="1">
                <a:solidFill>
                  <a:srgbClr val="92D050"/>
                </a:solidFill>
                <a:latin typeface="Times New Roman" panose="02020603050405020304" pitchFamily="18" charset="0"/>
              </a:rPr>
              <a:t>L</a:t>
            </a:r>
            <a:r>
              <a:rPr kumimoji="1" lang="en-US" altLang="zh-CN" sz="2000" b="0" dirty="0">
                <a:solidFill>
                  <a:srgbClr val="92D050"/>
                </a:solidFill>
                <a:latin typeface="Times New Roman" panose="02020603050405020304" pitchFamily="18" charset="0"/>
              </a:rPr>
              <a:t>(0</a:t>
            </a:r>
            <a:r>
              <a:rPr kumimoji="1" lang="zh-CN" altLang="en-US" sz="2000" b="0" baseline="-25000" dirty="0">
                <a:solidFill>
                  <a:srgbClr val="92D050"/>
                </a:solidFill>
                <a:latin typeface="Times New Roman" panose="02020603050405020304" pitchFamily="18" charset="0"/>
              </a:rPr>
              <a:t>－</a:t>
            </a:r>
            <a:r>
              <a:rPr kumimoji="1" lang="en-US" altLang="zh-CN" sz="2000" b="0" dirty="0">
                <a:solidFill>
                  <a:srgbClr val="92D050"/>
                </a:solidFill>
                <a:latin typeface="Times New Roman" panose="02020603050405020304" pitchFamily="18" charset="0"/>
              </a:rPr>
              <a:t>)=0</a:t>
            </a:r>
            <a:r>
              <a:rPr kumimoji="1" lang="zh-CN" altLang="en-US" sz="2000" b="0" dirty="0">
                <a:solidFill>
                  <a:srgbClr val="92D050"/>
                </a:solidFill>
                <a:latin typeface="Times New Roman" panose="02020603050405020304" pitchFamily="18" charset="0"/>
              </a:rPr>
              <a:t>，则为开路</a:t>
            </a:r>
            <a:endParaRPr kumimoji="1" lang="en-US" altLang="zh-CN" sz="2000" dirty="0">
              <a:solidFill>
                <a:srgbClr val="92D050"/>
              </a:solidFill>
              <a:latin typeface="楷体_GB2312" pitchFamily="49" charset="-122"/>
            </a:endParaRPr>
          </a:p>
        </p:txBody>
      </p:sp>
      <p:sp>
        <p:nvSpPr>
          <p:cNvPr id="30" name="Text Box 4"/>
          <p:cNvSpPr txBox="1">
            <a:spLocks noChangeArrowheads="1"/>
          </p:cNvSpPr>
          <p:nvPr/>
        </p:nvSpPr>
        <p:spPr bwMode="auto">
          <a:xfrm>
            <a:off x="482600" y="1038519"/>
            <a:ext cx="3744912"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lIns="198000" rIns="198000"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buFontTx/>
              <a:buAutoNum type="circleNumDbPlain" startAt="5"/>
            </a:pPr>
            <a:r>
              <a:rPr kumimoji="1" lang="zh-CN" altLang="en-US">
                <a:solidFill>
                  <a:schemeClr val="tx1"/>
                </a:solidFill>
                <a:latin typeface="楷体_GB2312" pitchFamily="49" charset="-122"/>
              </a:rPr>
              <a:t>电路初始值的确定</a:t>
            </a:r>
            <a:endParaRPr kumimoji="1" lang="zh-CN" altLang="en-US">
              <a:solidFill>
                <a:schemeClr val="tx1"/>
              </a:solidFill>
              <a:latin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7" name="Text Box 7"/>
          <p:cNvSpPr txBox="1">
            <a:spLocks noChangeArrowheads="1"/>
          </p:cNvSpPr>
          <p:nvPr/>
        </p:nvSpPr>
        <p:spPr bwMode="auto">
          <a:xfrm>
            <a:off x="4584700" y="3512228"/>
            <a:ext cx="2250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r>
              <a:rPr kumimoji="1" lang="en-US" altLang="zh-CN" sz="2400" b="0" dirty="0">
                <a:solidFill>
                  <a:schemeClr val="tx1"/>
                </a:solidFill>
                <a:latin typeface="Times New Roman" panose="02020603050405020304" pitchFamily="18" charset="0"/>
                <a:ea typeface="宋体" panose="02010600030101010101" pitchFamily="2" charset="-122"/>
              </a:rPr>
              <a:t>(2) </a:t>
            </a:r>
            <a:r>
              <a:rPr kumimoji="1" lang="zh-CN" altLang="en-US" sz="2400" dirty="0">
                <a:solidFill>
                  <a:schemeClr val="tx1"/>
                </a:solidFill>
                <a:latin typeface="楷体_GB2312" pitchFamily="49" charset="-122"/>
              </a:rPr>
              <a:t>由换路定则 </a:t>
            </a:r>
            <a:endParaRPr kumimoji="1" lang="zh-CN" altLang="en-US" sz="2400" dirty="0">
              <a:solidFill>
                <a:schemeClr val="tx1"/>
              </a:solidFill>
              <a:latin typeface="楷体_GB2312" pitchFamily="49" charset="-122"/>
            </a:endParaRPr>
          </a:p>
        </p:txBody>
      </p:sp>
      <p:sp>
        <p:nvSpPr>
          <p:cNvPr id="87048" name="Rectangle 8"/>
          <p:cNvSpPr>
            <a:spLocks noChangeArrowheads="1"/>
          </p:cNvSpPr>
          <p:nvPr/>
        </p:nvSpPr>
        <p:spPr bwMode="auto">
          <a:xfrm>
            <a:off x="4958821" y="3988222"/>
            <a:ext cx="33797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dirty="0" err="1">
                <a:solidFill>
                  <a:schemeClr val="tx1"/>
                </a:solidFill>
                <a:latin typeface="Times New Roman" panose="02020603050405020304" pitchFamily="18" charset="0"/>
                <a:ea typeface="宋体" panose="02010600030101010101" pitchFamily="2" charset="-122"/>
              </a:rPr>
              <a:t>u</a:t>
            </a:r>
            <a:r>
              <a:rPr kumimoji="1" lang="en-US" altLang="zh-CN" b="0" i="1" baseline="-25000" dirty="0" err="1">
                <a:solidFill>
                  <a:schemeClr val="tx1"/>
                </a:solidFill>
                <a:latin typeface="Times New Roman" panose="02020603050405020304" pitchFamily="18" charset="0"/>
                <a:ea typeface="宋体" panose="02010600030101010101" pitchFamily="2" charset="-122"/>
              </a:rPr>
              <a:t>C</a:t>
            </a:r>
            <a:r>
              <a:rPr kumimoji="1" lang="en-US" altLang="zh-CN" b="0" baseline="-25000" dirty="0">
                <a:solidFill>
                  <a:schemeClr val="tx1"/>
                </a:solidFill>
                <a:latin typeface="Times New Roman" panose="02020603050405020304" pitchFamily="18" charset="0"/>
                <a:ea typeface="宋体" panose="02010600030101010101" pitchFamily="2" charset="-122"/>
              </a:rPr>
              <a:t> </a:t>
            </a:r>
            <a:r>
              <a:rPr kumimoji="1" lang="en-US" altLang="zh-CN" b="0" dirty="0">
                <a:solidFill>
                  <a:schemeClr val="tx1"/>
                </a:solidFill>
                <a:latin typeface="Times New Roman" panose="02020603050405020304" pitchFamily="18" charset="0"/>
                <a:ea typeface="宋体" panose="02010600030101010101" pitchFamily="2" charset="-122"/>
              </a:rPr>
              <a:t>(0</a:t>
            </a:r>
            <a:r>
              <a:rPr kumimoji="1" lang="en-US" altLang="zh-CN" b="0" baseline="-25000" dirty="0">
                <a:solidFill>
                  <a:schemeClr val="tx1"/>
                </a:solidFill>
                <a:latin typeface="Times New Roman" panose="02020603050405020304" pitchFamily="18" charset="0"/>
                <a:ea typeface="宋体" panose="02010600030101010101" pitchFamily="2" charset="-122"/>
              </a:rPr>
              <a:t>+</a:t>
            </a:r>
            <a:r>
              <a:rPr kumimoji="1" lang="en-US" altLang="zh-CN" b="0" dirty="0">
                <a:solidFill>
                  <a:schemeClr val="tx1"/>
                </a:solidFill>
                <a:latin typeface="Times New Roman" panose="02020603050405020304" pitchFamily="18" charset="0"/>
                <a:ea typeface="宋体" panose="02010600030101010101" pitchFamily="2" charset="-122"/>
              </a:rPr>
              <a:t>) = </a:t>
            </a:r>
            <a:r>
              <a:rPr kumimoji="1" lang="en-US" altLang="zh-CN" b="0" i="1" dirty="0" err="1">
                <a:solidFill>
                  <a:schemeClr val="tx1"/>
                </a:solidFill>
                <a:latin typeface="Times New Roman" panose="02020603050405020304" pitchFamily="18" charset="0"/>
                <a:ea typeface="宋体" panose="02010600030101010101" pitchFamily="2" charset="-122"/>
              </a:rPr>
              <a:t>u</a:t>
            </a:r>
            <a:r>
              <a:rPr kumimoji="1" lang="en-US" altLang="zh-CN" b="0" i="1" baseline="-25000" dirty="0" err="1">
                <a:solidFill>
                  <a:schemeClr val="tx1"/>
                </a:solidFill>
                <a:latin typeface="Times New Roman" panose="02020603050405020304" pitchFamily="18" charset="0"/>
                <a:ea typeface="宋体" panose="02010600030101010101" pitchFamily="2" charset="-122"/>
              </a:rPr>
              <a:t>C</a:t>
            </a:r>
            <a:r>
              <a:rPr kumimoji="1" lang="en-US" altLang="zh-CN" b="0" baseline="-25000" dirty="0">
                <a:solidFill>
                  <a:schemeClr val="tx1"/>
                </a:solidFill>
                <a:latin typeface="Times New Roman" panose="02020603050405020304" pitchFamily="18" charset="0"/>
                <a:ea typeface="宋体" panose="02010600030101010101" pitchFamily="2" charset="-122"/>
              </a:rPr>
              <a:t> </a:t>
            </a:r>
            <a:r>
              <a:rPr kumimoji="1" lang="en-US" altLang="zh-CN" b="0" dirty="0">
                <a:solidFill>
                  <a:schemeClr val="tx1"/>
                </a:solidFill>
                <a:latin typeface="Times New Roman" panose="02020603050405020304" pitchFamily="18" charset="0"/>
                <a:ea typeface="宋体" panose="02010600030101010101" pitchFamily="2" charset="-122"/>
              </a:rPr>
              <a:t>(0</a:t>
            </a:r>
            <a:r>
              <a:rPr kumimoji="1" lang="zh-CN" altLang="en-US" b="0" baseline="-25000" dirty="0">
                <a:solidFill>
                  <a:schemeClr val="tx1"/>
                </a:solidFill>
                <a:latin typeface="Times New Roman" panose="02020603050405020304" pitchFamily="18" charset="0"/>
                <a:ea typeface="宋体" panose="02010600030101010101" pitchFamily="2" charset="-122"/>
              </a:rPr>
              <a:t>－</a:t>
            </a:r>
            <a:r>
              <a:rPr kumimoji="1" lang="en-US" altLang="zh-CN" b="0" dirty="0">
                <a:solidFill>
                  <a:schemeClr val="tx1"/>
                </a:solidFill>
                <a:latin typeface="Times New Roman" panose="02020603050405020304" pitchFamily="18" charset="0"/>
                <a:ea typeface="宋体" panose="02010600030101010101" pitchFamily="2" charset="-122"/>
              </a:rPr>
              <a:t>)=8V</a:t>
            </a:r>
            <a:endParaRPr kumimoji="1" lang="en-US" altLang="zh-CN" b="0" dirty="0">
              <a:solidFill>
                <a:schemeClr val="tx1"/>
              </a:solidFill>
              <a:latin typeface="Times New Roman" panose="02020603050405020304" pitchFamily="18" charset="0"/>
              <a:ea typeface="宋体" panose="02010600030101010101" pitchFamily="2" charset="-122"/>
            </a:endParaRPr>
          </a:p>
        </p:txBody>
      </p:sp>
      <p:graphicFrame>
        <p:nvGraphicFramePr>
          <p:cNvPr id="87070" name="Object 30"/>
          <p:cNvGraphicFramePr>
            <a:graphicFrameLocks noChangeAspect="1"/>
          </p:cNvGraphicFramePr>
          <p:nvPr/>
        </p:nvGraphicFramePr>
        <p:xfrm>
          <a:off x="5010150" y="5165790"/>
          <a:ext cx="2895600" cy="824894"/>
        </p:xfrm>
        <a:graphic>
          <a:graphicData uri="http://schemas.openxmlformats.org/presentationml/2006/ole">
            <mc:AlternateContent xmlns:mc="http://schemas.openxmlformats.org/markup-compatibility/2006">
              <mc:Choice xmlns:v="urn:schemas-microsoft-com:vml" Requires="v">
                <p:oleObj spid="_x0000_s12304" name="公式" r:id="rId1" imgW="1541145" imgH="391795" progId="Equation.3">
                  <p:embed/>
                </p:oleObj>
              </mc:Choice>
              <mc:Fallback>
                <p:oleObj name="公式" r:id="rId1" imgW="1541145" imgH="391795" progId="Equation.3">
                  <p:embed/>
                  <p:pic>
                    <p:nvPicPr>
                      <p:cNvPr id="0" name="Object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5165790"/>
                        <a:ext cx="2895600" cy="824894"/>
                      </a:xfrm>
                      <a:prstGeom prst="rect">
                        <a:avLst/>
                      </a:prstGeom>
                      <a:noFill/>
                      <a:ln>
                        <a:noFill/>
                      </a:ln>
                      <a:effectLst/>
                    </p:spPr>
                  </p:pic>
                </p:oleObj>
              </mc:Fallback>
            </mc:AlternateContent>
          </a:graphicData>
        </a:graphic>
      </p:graphicFrame>
      <p:sp>
        <p:nvSpPr>
          <p:cNvPr id="87071" name="Text Box 31"/>
          <p:cNvSpPr txBox="1">
            <a:spLocks noChangeArrowheads="1"/>
          </p:cNvSpPr>
          <p:nvPr/>
        </p:nvSpPr>
        <p:spPr bwMode="auto">
          <a:xfrm>
            <a:off x="4492625" y="704474"/>
            <a:ext cx="3142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2400" b="0" dirty="0">
                <a:solidFill>
                  <a:schemeClr val="tx1"/>
                </a:solidFill>
                <a:latin typeface="Times New Roman" panose="02020603050405020304" pitchFamily="18" charset="0"/>
                <a:ea typeface="宋体" panose="02010600030101010101" pitchFamily="2" charset="-122"/>
              </a:rPr>
              <a:t>(1)</a:t>
            </a: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rPr>
              <a:t>由</a:t>
            </a:r>
            <a:r>
              <a:rPr kumimoji="1" lang="en-US" altLang="zh-CN" sz="2400" b="0" dirty="0">
                <a:solidFill>
                  <a:schemeClr val="tx1"/>
                </a:solidFill>
                <a:latin typeface="Times New Roman" panose="02020603050405020304" pitchFamily="18" charset="0"/>
                <a:ea typeface="宋体" panose="02010600030101010101" pitchFamily="2" charset="-122"/>
              </a:rPr>
              <a:t>0</a:t>
            </a:r>
            <a:r>
              <a:rPr kumimoji="1" lang="zh-CN" altLang="en-US" sz="2400" b="0" baseline="-25000" dirty="0">
                <a:solidFill>
                  <a:schemeClr val="tx1"/>
                </a:solidFill>
                <a:latin typeface="Times New Roman" panose="02020603050405020304" pitchFamily="18" charset="0"/>
                <a:ea typeface="宋体" panose="02010600030101010101" pitchFamily="2" charset="-122"/>
              </a:rPr>
              <a:t>－</a:t>
            </a:r>
            <a:r>
              <a:rPr kumimoji="1" lang="zh-CN" altLang="en-US" sz="2400" dirty="0">
                <a:solidFill>
                  <a:schemeClr val="tx1"/>
                </a:solidFill>
                <a:latin typeface="Times New Roman" panose="02020603050405020304" pitchFamily="18" charset="0"/>
              </a:rPr>
              <a:t>电路求</a:t>
            </a:r>
            <a:r>
              <a:rPr kumimoji="1" lang="zh-CN" altLang="en-US" sz="2400" dirty="0">
                <a:solidFill>
                  <a:schemeClr val="tx1"/>
                </a:solidFill>
                <a:latin typeface="Times New Roman" panose="02020603050405020304" pitchFamily="18" charset="0"/>
                <a:ea typeface="宋体" panose="02010600030101010101" pitchFamily="2" charset="-122"/>
              </a:rPr>
              <a:t> </a:t>
            </a:r>
            <a:r>
              <a:rPr kumimoji="1" lang="en-US" altLang="zh-CN" sz="2400" b="0" i="1" dirty="0" err="1">
                <a:solidFill>
                  <a:schemeClr val="tx1"/>
                </a:solidFill>
                <a:latin typeface="Times New Roman" panose="02020603050405020304" pitchFamily="18" charset="0"/>
                <a:ea typeface="宋体" panose="02010600030101010101" pitchFamily="2" charset="-122"/>
              </a:rPr>
              <a:t>u</a:t>
            </a:r>
            <a:r>
              <a:rPr kumimoji="1" lang="en-US" altLang="zh-CN" sz="24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2400" b="0" dirty="0">
                <a:solidFill>
                  <a:schemeClr val="tx1"/>
                </a:solidFill>
                <a:latin typeface="Times New Roman" panose="02020603050405020304" pitchFamily="18" charset="0"/>
                <a:ea typeface="宋体" panose="02010600030101010101" pitchFamily="2" charset="-122"/>
              </a:rPr>
              <a:t>(0</a:t>
            </a:r>
            <a:r>
              <a:rPr kumimoji="1" lang="zh-CN" altLang="en-US" sz="2400" b="0" baseline="-25000" dirty="0">
                <a:solidFill>
                  <a:schemeClr val="tx1"/>
                </a:solidFill>
                <a:latin typeface="Times New Roman" panose="02020603050405020304" pitchFamily="18" charset="0"/>
                <a:ea typeface="宋体" panose="02010600030101010101" pitchFamily="2" charset="-122"/>
              </a:rPr>
              <a:t>－</a:t>
            </a:r>
            <a:r>
              <a:rPr kumimoji="1" lang="en-US" altLang="zh-CN" sz="2400" b="0" dirty="0">
                <a:solidFill>
                  <a:schemeClr val="tx1"/>
                </a:solidFill>
                <a:latin typeface="Times New Roman" panose="02020603050405020304" pitchFamily="18" charset="0"/>
                <a:ea typeface="宋体" panose="02010600030101010101" pitchFamily="2" charset="-122"/>
              </a:rPr>
              <a:t>)</a:t>
            </a:r>
            <a:endParaRPr kumimoji="1" lang="en-US" altLang="zh-CN" sz="2400" b="0" dirty="0">
              <a:solidFill>
                <a:schemeClr val="tx1"/>
              </a:solidFill>
              <a:latin typeface="Times New Roman" panose="02020603050405020304" pitchFamily="18" charset="0"/>
              <a:ea typeface="宋体" panose="02010600030101010101" pitchFamily="2" charset="-122"/>
            </a:endParaRPr>
          </a:p>
        </p:txBody>
      </p:sp>
      <p:sp>
        <p:nvSpPr>
          <p:cNvPr id="87089" name="Text Box 49"/>
          <p:cNvSpPr txBox="1">
            <a:spLocks noChangeArrowheads="1"/>
          </p:cNvSpPr>
          <p:nvPr/>
        </p:nvSpPr>
        <p:spPr bwMode="auto">
          <a:xfrm>
            <a:off x="4892411" y="2889614"/>
            <a:ext cx="2089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dirty="0" err="1">
                <a:solidFill>
                  <a:schemeClr val="tx1"/>
                </a:solidFill>
                <a:latin typeface="Times New Roman" panose="02020603050405020304" pitchFamily="18" charset="0"/>
                <a:ea typeface="宋体" panose="02010600030101010101" pitchFamily="2" charset="-122"/>
              </a:rPr>
              <a:t>u</a:t>
            </a:r>
            <a:r>
              <a:rPr kumimoji="1" lang="en-US" altLang="zh-CN" b="0" i="1" baseline="-25000" dirty="0" err="1">
                <a:solidFill>
                  <a:schemeClr val="tx1"/>
                </a:solidFill>
                <a:latin typeface="Times New Roman" panose="02020603050405020304" pitchFamily="18" charset="0"/>
                <a:ea typeface="宋体" panose="02010600030101010101" pitchFamily="2" charset="-122"/>
              </a:rPr>
              <a:t>C</a:t>
            </a:r>
            <a:r>
              <a:rPr kumimoji="1" lang="en-US" altLang="zh-CN" b="0" dirty="0">
                <a:solidFill>
                  <a:schemeClr val="tx1"/>
                </a:solidFill>
                <a:latin typeface="Times New Roman" panose="02020603050405020304" pitchFamily="18" charset="0"/>
                <a:ea typeface="宋体" panose="02010600030101010101" pitchFamily="2" charset="-122"/>
              </a:rPr>
              <a:t>(0</a:t>
            </a:r>
            <a:r>
              <a:rPr kumimoji="1" lang="zh-CN" altLang="en-US" b="0" baseline="-25000" dirty="0">
                <a:solidFill>
                  <a:schemeClr val="tx1"/>
                </a:solidFill>
                <a:latin typeface="Times New Roman" panose="02020603050405020304" pitchFamily="18" charset="0"/>
                <a:ea typeface="宋体" panose="02010600030101010101" pitchFamily="2" charset="-122"/>
              </a:rPr>
              <a:t>－</a:t>
            </a:r>
            <a:r>
              <a:rPr kumimoji="1" lang="en-US" altLang="zh-CN" b="0" dirty="0">
                <a:solidFill>
                  <a:schemeClr val="tx1"/>
                </a:solidFill>
                <a:latin typeface="Times New Roman" panose="02020603050405020304" pitchFamily="18" charset="0"/>
                <a:ea typeface="宋体" panose="02010600030101010101" pitchFamily="2" charset="-122"/>
              </a:rPr>
              <a:t>)=8V</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87090" name="Text Box 50"/>
          <p:cNvSpPr txBox="1">
            <a:spLocks noChangeArrowheads="1"/>
          </p:cNvSpPr>
          <p:nvPr/>
        </p:nvSpPr>
        <p:spPr bwMode="auto">
          <a:xfrm>
            <a:off x="4648198" y="4691859"/>
            <a:ext cx="425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2400" b="0" dirty="0">
                <a:solidFill>
                  <a:schemeClr val="tx1"/>
                </a:solidFill>
                <a:latin typeface="Times New Roman" panose="02020603050405020304" pitchFamily="18" charset="0"/>
                <a:ea typeface="宋体" panose="02010600030101010101" pitchFamily="2" charset="-122"/>
              </a:rPr>
              <a:t>(3)</a:t>
            </a: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rPr>
              <a:t>由</a:t>
            </a:r>
            <a:r>
              <a:rPr kumimoji="1" lang="en-US" altLang="zh-CN" sz="2400" b="0" dirty="0">
                <a:solidFill>
                  <a:schemeClr val="tx1"/>
                </a:solidFill>
                <a:latin typeface="Times New Roman" panose="02020603050405020304" pitchFamily="18" charset="0"/>
                <a:ea typeface="宋体" panose="02010600030101010101" pitchFamily="2" charset="-122"/>
              </a:rPr>
              <a:t>0</a:t>
            </a:r>
            <a:r>
              <a:rPr kumimoji="1" lang="en-US" altLang="zh-CN" sz="2400" b="0" baseline="-25000" dirty="0">
                <a:solidFill>
                  <a:schemeClr val="tx1"/>
                </a:solidFill>
                <a:latin typeface="Times New Roman" panose="02020603050405020304" pitchFamily="18" charset="0"/>
                <a:ea typeface="宋体" panose="02010600030101010101" pitchFamily="2" charset="-122"/>
              </a:rPr>
              <a:t>+</a:t>
            </a:r>
            <a:r>
              <a:rPr kumimoji="1" lang="zh-CN" altLang="en-US" sz="2400" dirty="0">
                <a:solidFill>
                  <a:schemeClr val="tx1"/>
                </a:solidFill>
                <a:latin typeface="Times New Roman" panose="02020603050405020304" pitchFamily="18" charset="0"/>
              </a:rPr>
              <a:t>等效电路求</a:t>
            </a:r>
            <a:r>
              <a:rPr kumimoji="1" lang="zh-CN" altLang="en-US" sz="2400" dirty="0">
                <a:solidFill>
                  <a:schemeClr val="tx1"/>
                </a:solidFill>
                <a:latin typeface="Times New Roman" panose="02020603050405020304" pitchFamily="18" charset="0"/>
                <a:ea typeface="宋体" panose="02010600030101010101" pitchFamily="2" charset="-122"/>
              </a:rPr>
              <a:t>  </a:t>
            </a:r>
            <a:r>
              <a:rPr kumimoji="1" lang="en-US" altLang="zh-CN" sz="2400" b="0" i="1" dirty="0" err="1">
                <a:solidFill>
                  <a:schemeClr val="tx1"/>
                </a:solidFill>
                <a:latin typeface="Times New Roman" panose="02020603050405020304" pitchFamily="18" charset="0"/>
                <a:ea typeface="宋体" panose="02010600030101010101" pitchFamily="2" charset="-122"/>
              </a:rPr>
              <a:t>i</a:t>
            </a:r>
            <a:r>
              <a:rPr kumimoji="1" lang="en-US" altLang="zh-CN" sz="24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2400" b="0" dirty="0">
                <a:solidFill>
                  <a:schemeClr val="tx1"/>
                </a:solidFill>
                <a:latin typeface="Times New Roman" panose="02020603050405020304" pitchFamily="18" charset="0"/>
                <a:ea typeface="宋体" panose="02010600030101010101" pitchFamily="2" charset="-122"/>
              </a:rPr>
              <a:t>(0</a:t>
            </a:r>
            <a:r>
              <a:rPr kumimoji="1" lang="en-US" altLang="zh-CN" sz="2400" b="0" baseline="-25000" dirty="0">
                <a:solidFill>
                  <a:schemeClr val="tx1"/>
                </a:solidFill>
                <a:latin typeface="Times New Roman" panose="02020603050405020304" pitchFamily="18" charset="0"/>
                <a:ea typeface="宋体" panose="02010600030101010101" pitchFamily="2" charset="-122"/>
              </a:rPr>
              <a:t>+</a:t>
            </a:r>
            <a:r>
              <a:rPr kumimoji="1" lang="en-US" altLang="zh-CN" sz="2400" b="0" dirty="0">
                <a:solidFill>
                  <a:schemeClr val="tx1"/>
                </a:solidFill>
                <a:latin typeface="Times New Roman" panose="02020603050405020304" pitchFamily="18" charset="0"/>
                <a:ea typeface="宋体" panose="02010600030101010101" pitchFamily="2" charset="-122"/>
              </a:rPr>
              <a:t>)</a:t>
            </a:r>
            <a:endParaRPr kumimoji="1" lang="en-US" altLang="zh-CN" sz="2400" b="0" dirty="0">
              <a:solidFill>
                <a:schemeClr val="tx1"/>
              </a:solidFill>
              <a:latin typeface="Times New Roman" panose="02020603050405020304" pitchFamily="18" charset="0"/>
              <a:ea typeface="宋体" panose="02010600030101010101" pitchFamily="2" charset="-122"/>
            </a:endParaRPr>
          </a:p>
        </p:txBody>
      </p:sp>
      <p:grpSp>
        <p:nvGrpSpPr>
          <p:cNvPr id="2" name="Group 88"/>
          <p:cNvGrpSpPr/>
          <p:nvPr/>
        </p:nvGrpSpPr>
        <p:grpSpPr bwMode="auto">
          <a:xfrm>
            <a:off x="5217583" y="5979051"/>
            <a:ext cx="2822575" cy="519112"/>
            <a:chOff x="3040" y="2907"/>
            <a:chExt cx="1778" cy="327"/>
          </a:xfrm>
        </p:grpSpPr>
        <p:sp>
          <p:nvSpPr>
            <p:cNvPr id="19540" name="Text Box 52"/>
            <p:cNvSpPr txBox="1">
              <a:spLocks noChangeArrowheads="1"/>
            </p:cNvSpPr>
            <p:nvPr/>
          </p:nvSpPr>
          <p:spPr bwMode="auto">
            <a:xfrm>
              <a:off x="3040" y="2907"/>
              <a:ext cx="17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dirty="0" err="1">
                  <a:solidFill>
                    <a:schemeClr val="tx1"/>
                  </a:solidFill>
                  <a:latin typeface="Times New Roman" panose="02020603050405020304" pitchFamily="18" charset="0"/>
                  <a:ea typeface="宋体" panose="02010600030101010101" pitchFamily="2" charset="-122"/>
                </a:rPr>
                <a:t>i</a:t>
              </a:r>
              <a:r>
                <a:rPr kumimoji="1" lang="en-US" altLang="zh-CN" b="0" i="1" baseline="-25000" dirty="0" err="1">
                  <a:solidFill>
                    <a:schemeClr val="tx1"/>
                  </a:solidFill>
                  <a:latin typeface="Times New Roman" panose="02020603050405020304" pitchFamily="18" charset="0"/>
                  <a:ea typeface="宋体" panose="02010600030101010101" pitchFamily="2" charset="-122"/>
                </a:rPr>
                <a:t>C</a:t>
              </a:r>
              <a:r>
                <a:rPr kumimoji="1" lang="en-US" altLang="zh-CN" b="0" dirty="0">
                  <a:solidFill>
                    <a:schemeClr val="tx1"/>
                  </a:solidFill>
                  <a:latin typeface="Times New Roman" panose="02020603050405020304" pitchFamily="18" charset="0"/>
                  <a:ea typeface="宋体" panose="02010600030101010101" pitchFamily="2" charset="-122"/>
                </a:rPr>
                <a:t>(0</a:t>
              </a:r>
              <a:r>
                <a:rPr kumimoji="1" lang="zh-CN" altLang="en-US" b="0" baseline="-25000" dirty="0">
                  <a:solidFill>
                    <a:schemeClr val="tx1"/>
                  </a:solidFill>
                  <a:latin typeface="Times New Roman" panose="02020603050405020304" pitchFamily="18" charset="0"/>
                  <a:ea typeface="宋体" panose="02010600030101010101" pitchFamily="2" charset="-122"/>
                </a:rPr>
                <a:t>－</a:t>
              </a:r>
              <a:r>
                <a:rPr kumimoji="1" lang="en-US" altLang="zh-CN" b="0" dirty="0">
                  <a:solidFill>
                    <a:schemeClr val="tx1"/>
                  </a:solidFill>
                  <a:latin typeface="Times New Roman" panose="02020603050405020304" pitchFamily="18" charset="0"/>
                  <a:ea typeface="宋体" panose="02010600030101010101" pitchFamily="2" charset="-122"/>
                </a:rPr>
                <a:t>)=0      </a:t>
              </a:r>
              <a:r>
                <a:rPr kumimoji="1" lang="en-US" altLang="zh-CN" b="0" i="1" dirty="0" err="1">
                  <a:solidFill>
                    <a:schemeClr val="tx1"/>
                  </a:solidFill>
                  <a:latin typeface="Times New Roman" panose="02020603050405020304" pitchFamily="18" charset="0"/>
                  <a:ea typeface="宋体" panose="02010600030101010101" pitchFamily="2" charset="-122"/>
                </a:rPr>
                <a:t>i</a:t>
              </a:r>
              <a:r>
                <a:rPr kumimoji="1" lang="en-US" altLang="zh-CN" b="0" i="1" baseline="-25000" dirty="0" err="1">
                  <a:solidFill>
                    <a:schemeClr val="tx1"/>
                  </a:solidFill>
                  <a:latin typeface="Times New Roman" panose="02020603050405020304" pitchFamily="18" charset="0"/>
                  <a:ea typeface="宋体" panose="02010600030101010101" pitchFamily="2" charset="-122"/>
                </a:rPr>
                <a:t>C</a:t>
              </a:r>
              <a:r>
                <a:rPr kumimoji="1" lang="en-US" altLang="zh-CN" b="0" dirty="0">
                  <a:solidFill>
                    <a:schemeClr val="tx1"/>
                  </a:solidFill>
                  <a:latin typeface="Times New Roman" panose="02020603050405020304" pitchFamily="18" charset="0"/>
                  <a:ea typeface="宋体" panose="02010600030101010101" pitchFamily="2" charset="-122"/>
                </a:rPr>
                <a:t>(0</a:t>
              </a:r>
              <a:r>
                <a:rPr kumimoji="1" lang="en-US" altLang="zh-CN" b="0" baseline="-25000" dirty="0">
                  <a:solidFill>
                    <a:schemeClr val="tx1"/>
                  </a:solidFill>
                  <a:latin typeface="Times New Roman" panose="02020603050405020304" pitchFamily="18" charset="0"/>
                  <a:ea typeface="宋体" panose="02010600030101010101" pitchFamily="2" charset="-122"/>
                </a:rPr>
                <a:t>+</a:t>
              </a:r>
              <a:r>
                <a:rPr kumimoji="1" lang="en-US" altLang="zh-CN" b="0" dirty="0">
                  <a:solidFill>
                    <a:schemeClr val="tx1"/>
                  </a:solidFill>
                  <a:latin typeface="Times New Roman" panose="02020603050405020304" pitchFamily="18" charset="0"/>
                  <a:ea typeface="宋体" panose="02010600030101010101" pitchFamily="2" charset="-12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grpSp>
          <p:nvGrpSpPr>
            <p:cNvPr id="19541" name="Group 53"/>
            <p:cNvGrpSpPr/>
            <p:nvPr/>
          </p:nvGrpSpPr>
          <p:grpSpPr bwMode="auto">
            <a:xfrm>
              <a:off x="3998" y="3015"/>
              <a:ext cx="172" cy="164"/>
              <a:chOff x="3829" y="3287"/>
              <a:chExt cx="172" cy="164"/>
            </a:xfrm>
          </p:grpSpPr>
          <p:sp>
            <p:nvSpPr>
              <p:cNvPr id="19542" name="Line 54"/>
              <p:cNvSpPr>
                <a:spLocks noChangeShapeType="1"/>
              </p:cNvSpPr>
              <p:nvPr/>
            </p:nvSpPr>
            <p:spPr bwMode="auto">
              <a:xfrm>
                <a:off x="3829" y="3352"/>
                <a:ext cx="172"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3" name="Line 55"/>
              <p:cNvSpPr>
                <a:spLocks noChangeShapeType="1"/>
              </p:cNvSpPr>
              <p:nvPr/>
            </p:nvSpPr>
            <p:spPr bwMode="auto">
              <a:xfrm>
                <a:off x="3829" y="3406"/>
                <a:ext cx="163"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4" name="Line 56"/>
              <p:cNvSpPr>
                <a:spLocks noChangeShapeType="1"/>
              </p:cNvSpPr>
              <p:nvPr/>
            </p:nvSpPr>
            <p:spPr bwMode="auto">
              <a:xfrm>
                <a:off x="3883" y="3287"/>
                <a:ext cx="64" cy="164"/>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87098" name="Text Box 58"/>
          <p:cNvSpPr txBox="1">
            <a:spLocks noChangeArrowheads="1"/>
          </p:cNvSpPr>
          <p:nvPr/>
        </p:nvSpPr>
        <p:spPr bwMode="auto">
          <a:xfrm>
            <a:off x="336551" y="855087"/>
            <a:ext cx="12969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en-US" sz="3200">
                <a:solidFill>
                  <a:schemeClr val="tx1"/>
                </a:solidFill>
                <a:latin typeface="Times New Roman" panose="02020603050405020304" pitchFamily="18" charset="0"/>
                <a:ea typeface="宋体" panose="02010600030101010101" pitchFamily="2" charset="-122"/>
              </a:rPr>
              <a:t>例</a:t>
            </a:r>
            <a:r>
              <a:rPr kumimoji="1" lang="en-US" altLang="zh-CN" sz="3200" b="0">
                <a:solidFill>
                  <a:schemeClr val="tx1"/>
                </a:solidFill>
                <a:latin typeface="Times New Roman" panose="02020603050405020304" pitchFamily="18" charset="0"/>
                <a:ea typeface="宋体" panose="02010600030101010101" pitchFamily="2" charset="-122"/>
              </a:rPr>
              <a:t>1</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87124" name="Text Box 84"/>
          <p:cNvSpPr txBox="1">
            <a:spLocks noChangeArrowheads="1"/>
          </p:cNvSpPr>
          <p:nvPr/>
        </p:nvSpPr>
        <p:spPr bwMode="auto">
          <a:xfrm>
            <a:off x="1200151" y="855087"/>
            <a:ext cx="15319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tx1"/>
                </a:solidFill>
                <a:latin typeface="Times New Roman" panose="02020603050405020304" pitchFamily="18" charset="0"/>
              </a:rPr>
              <a:t>求</a:t>
            </a:r>
            <a:r>
              <a:rPr kumimoji="1" lang="zh-CN" altLang="en-US" dirty="0">
                <a:solidFill>
                  <a:schemeClr val="tx1"/>
                </a:solidFill>
                <a:latin typeface="Times New Roman" panose="02020603050405020304" pitchFamily="18" charset="0"/>
                <a:ea typeface="宋体" panose="02010600030101010101" pitchFamily="2" charset="-122"/>
              </a:rPr>
              <a:t>  </a:t>
            </a:r>
            <a:r>
              <a:rPr kumimoji="1" lang="en-US" altLang="zh-CN" b="0" i="1" dirty="0" err="1">
                <a:solidFill>
                  <a:schemeClr val="tx1"/>
                </a:solidFill>
                <a:latin typeface="Times New Roman" panose="02020603050405020304" pitchFamily="18" charset="0"/>
                <a:ea typeface="宋体" panose="02010600030101010101" pitchFamily="2" charset="-122"/>
              </a:rPr>
              <a:t>i</a:t>
            </a:r>
            <a:r>
              <a:rPr kumimoji="1" lang="en-US" altLang="zh-CN" b="0" i="1" baseline="-25000" dirty="0" err="1">
                <a:solidFill>
                  <a:schemeClr val="tx1"/>
                </a:solidFill>
                <a:latin typeface="Times New Roman" panose="02020603050405020304" pitchFamily="18" charset="0"/>
                <a:ea typeface="宋体" panose="02010600030101010101" pitchFamily="2" charset="-122"/>
              </a:rPr>
              <a:t>C</a:t>
            </a:r>
            <a:r>
              <a:rPr kumimoji="1" lang="en-US" altLang="zh-CN" b="0" dirty="0">
                <a:solidFill>
                  <a:schemeClr val="tx1"/>
                </a:solidFill>
                <a:latin typeface="Times New Roman" panose="02020603050405020304" pitchFamily="18" charset="0"/>
                <a:ea typeface="宋体" panose="02010600030101010101" pitchFamily="2" charset="-122"/>
              </a:rPr>
              <a:t>(0</a:t>
            </a:r>
            <a:r>
              <a:rPr kumimoji="1" lang="en-US" altLang="zh-CN" b="0" baseline="-25000" dirty="0">
                <a:solidFill>
                  <a:schemeClr val="tx1"/>
                </a:solidFill>
                <a:latin typeface="Times New Roman" panose="02020603050405020304" pitchFamily="18" charset="0"/>
                <a:ea typeface="宋体" panose="02010600030101010101" pitchFamily="2" charset="-122"/>
              </a:rPr>
              <a:t>+</a:t>
            </a:r>
            <a:r>
              <a:rPr kumimoji="1" lang="en-US" altLang="zh-CN" b="0" dirty="0">
                <a:solidFill>
                  <a:schemeClr val="tx1"/>
                </a:solidFill>
                <a:latin typeface="Times New Roman" panose="02020603050405020304" pitchFamily="18" charset="0"/>
                <a:ea typeface="宋体" panose="02010600030101010101" pitchFamily="2" charset="-12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87129" name="AutoShape 89" descr="羊皮纸"/>
          <p:cNvSpPr>
            <a:spLocks noChangeArrowheads="1"/>
          </p:cNvSpPr>
          <p:nvPr/>
        </p:nvSpPr>
        <p:spPr bwMode="auto">
          <a:xfrm>
            <a:off x="8185150" y="1324505"/>
            <a:ext cx="539750" cy="1871662"/>
          </a:xfrm>
          <a:prstGeom prst="wedgeRoundRectCallout">
            <a:avLst>
              <a:gd name="adj1" fmla="val -161176"/>
              <a:gd name="adj2" fmla="val 7931"/>
              <a:gd name="adj3" fmla="val 16667"/>
            </a:avLst>
          </a:prstGeom>
          <a:blipFill dpi="0" rotWithShape="1">
            <a:blip r:embed="rId3"/>
            <a:srcRect/>
            <a:tile tx="0" ty="0" sx="100000" sy="100000" flip="none" algn="tl"/>
          </a:blipFill>
          <a:ln w="9525">
            <a:solidFill>
              <a:schemeClr val="tx1"/>
            </a:solidFill>
            <a:miter lim="800000"/>
          </a:ln>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bg1"/>
                </a:solidFill>
              </a:rPr>
              <a:t>电容开路</a:t>
            </a:r>
            <a:endParaRPr lang="zh-CN" altLang="en-US" dirty="0">
              <a:solidFill>
                <a:schemeClr val="bg1"/>
              </a:solidFill>
            </a:endParaRPr>
          </a:p>
        </p:txBody>
      </p:sp>
      <p:grpSp>
        <p:nvGrpSpPr>
          <p:cNvPr id="6" name="Group 103"/>
          <p:cNvGrpSpPr/>
          <p:nvPr/>
        </p:nvGrpSpPr>
        <p:grpSpPr bwMode="auto">
          <a:xfrm>
            <a:off x="234952" y="1579780"/>
            <a:ext cx="3300412" cy="2016125"/>
            <a:chOff x="2925" y="300"/>
            <a:chExt cx="2079" cy="1270"/>
          </a:xfrm>
        </p:grpSpPr>
        <p:sp>
          <p:nvSpPr>
            <p:cNvPr id="19511" name="Oval 104"/>
            <p:cNvSpPr>
              <a:spLocks noChangeArrowheads="1"/>
            </p:cNvSpPr>
            <p:nvPr/>
          </p:nvSpPr>
          <p:spPr bwMode="auto">
            <a:xfrm>
              <a:off x="2971" y="93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19512" name="Line 105"/>
            <p:cNvSpPr>
              <a:spLocks noChangeShapeType="1"/>
            </p:cNvSpPr>
            <p:nvPr/>
          </p:nvSpPr>
          <p:spPr bwMode="auto">
            <a:xfrm>
              <a:off x="4146" y="1426"/>
              <a:ext cx="1" cy="126"/>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3" name="Line 106"/>
            <p:cNvSpPr>
              <a:spLocks noChangeShapeType="1"/>
            </p:cNvSpPr>
            <p:nvPr/>
          </p:nvSpPr>
          <p:spPr bwMode="auto">
            <a:xfrm flipV="1">
              <a:off x="4172" y="1221"/>
              <a:ext cx="177" cy="143"/>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4" name="Line 107"/>
            <p:cNvSpPr>
              <a:spLocks noChangeShapeType="1"/>
            </p:cNvSpPr>
            <p:nvPr/>
          </p:nvSpPr>
          <p:spPr bwMode="auto">
            <a:xfrm flipH="1" flipV="1">
              <a:off x="4150" y="663"/>
              <a:ext cx="0" cy="590"/>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5" name="Line 108"/>
            <p:cNvSpPr>
              <a:spLocks noChangeShapeType="1"/>
            </p:cNvSpPr>
            <p:nvPr/>
          </p:nvSpPr>
          <p:spPr bwMode="auto">
            <a:xfrm flipH="1">
              <a:off x="4604" y="1071"/>
              <a:ext cx="0" cy="499"/>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6" name="Line 109"/>
            <p:cNvSpPr>
              <a:spLocks noChangeShapeType="1"/>
            </p:cNvSpPr>
            <p:nvPr/>
          </p:nvSpPr>
          <p:spPr bwMode="auto">
            <a:xfrm flipH="1" flipV="1">
              <a:off x="4604" y="663"/>
              <a:ext cx="0" cy="31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7" name="Line 110"/>
            <p:cNvSpPr>
              <a:spLocks noChangeShapeType="1"/>
            </p:cNvSpPr>
            <p:nvPr/>
          </p:nvSpPr>
          <p:spPr bwMode="auto">
            <a:xfrm flipV="1">
              <a:off x="3152" y="663"/>
              <a:ext cx="145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8" name="Line 111"/>
            <p:cNvSpPr>
              <a:spLocks noChangeShapeType="1"/>
            </p:cNvSpPr>
            <p:nvPr/>
          </p:nvSpPr>
          <p:spPr bwMode="auto">
            <a:xfrm>
              <a:off x="3152" y="663"/>
              <a:ext cx="19" cy="889"/>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9" name="Line 112"/>
            <p:cNvSpPr>
              <a:spLocks noChangeShapeType="1"/>
            </p:cNvSpPr>
            <p:nvPr/>
          </p:nvSpPr>
          <p:spPr bwMode="auto">
            <a:xfrm>
              <a:off x="3170" y="1552"/>
              <a:ext cx="1449" cy="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0" name="Text Box 113"/>
            <p:cNvSpPr txBox="1">
              <a:spLocks noChangeArrowheads="1"/>
            </p:cNvSpPr>
            <p:nvPr/>
          </p:nvSpPr>
          <p:spPr bwMode="auto">
            <a:xfrm>
              <a:off x="2925" y="694"/>
              <a:ext cx="244"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19521" name="Text Box 114"/>
            <p:cNvSpPr txBox="1">
              <a:spLocks noChangeArrowheads="1"/>
            </p:cNvSpPr>
            <p:nvPr/>
          </p:nvSpPr>
          <p:spPr bwMode="auto">
            <a:xfrm>
              <a:off x="3288" y="1026"/>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10V</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522" name="Line 115"/>
            <p:cNvSpPr>
              <a:spLocks noChangeShapeType="1"/>
            </p:cNvSpPr>
            <p:nvPr/>
          </p:nvSpPr>
          <p:spPr bwMode="auto">
            <a:xfrm>
              <a:off x="3198" y="618"/>
              <a:ext cx="226"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3" name="Text Box 116"/>
            <p:cNvSpPr txBox="1">
              <a:spLocks noChangeArrowheads="1"/>
            </p:cNvSpPr>
            <p:nvPr/>
          </p:nvSpPr>
          <p:spPr bwMode="auto">
            <a:xfrm>
              <a:off x="3198" y="30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524" name="Line 117"/>
            <p:cNvSpPr>
              <a:spLocks noChangeShapeType="1"/>
            </p:cNvSpPr>
            <p:nvPr/>
          </p:nvSpPr>
          <p:spPr bwMode="auto">
            <a:xfrm>
              <a:off x="4526" y="729"/>
              <a:ext cx="1" cy="193"/>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5" name="Text Box 118"/>
            <p:cNvSpPr txBox="1">
              <a:spLocks noChangeArrowheads="1"/>
            </p:cNvSpPr>
            <p:nvPr/>
          </p:nvSpPr>
          <p:spPr bwMode="auto">
            <a:xfrm>
              <a:off x="4241" y="663"/>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526" name="Text Box 119"/>
            <p:cNvSpPr txBox="1">
              <a:spLocks noChangeArrowheads="1"/>
            </p:cNvSpPr>
            <p:nvPr/>
          </p:nvSpPr>
          <p:spPr bwMode="auto">
            <a:xfrm>
              <a:off x="4657" y="649"/>
              <a:ext cx="34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i="1" baseline="-2500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19527" name="Text Box 120"/>
            <p:cNvSpPr txBox="1">
              <a:spLocks noChangeArrowheads="1"/>
            </p:cNvSpPr>
            <p:nvPr/>
          </p:nvSpPr>
          <p:spPr bwMode="auto">
            <a:xfrm>
              <a:off x="4280" y="1207"/>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528" name="Text Box 121"/>
            <p:cNvSpPr txBox="1">
              <a:spLocks noChangeArrowheads="1"/>
            </p:cNvSpPr>
            <p:nvPr/>
          </p:nvSpPr>
          <p:spPr bwMode="auto">
            <a:xfrm>
              <a:off x="3379" y="300"/>
              <a:ext cx="4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10k</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529" name="Text Box 122"/>
            <p:cNvSpPr txBox="1">
              <a:spLocks noChangeArrowheads="1"/>
            </p:cNvSpPr>
            <p:nvPr/>
          </p:nvSpPr>
          <p:spPr bwMode="auto">
            <a:xfrm>
              <a:off x="3649" y="752"/>
              <a:ext cx="4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40k</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530" name="Line 123"/>
            <p:cNvSpPr>
              <a:spLocks noChangeShapeType="1"/>
            </p:cNvSpPr>
            <p:nvPr/>
          </p:nvSpPr>
          <p:spPr bwMode="auto">
            <a:xfrm flipH="1">
              <a:off x="4147" y="1253"/>
              <a:ext cx="3" cy="21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1" name="Rectangle 124"/>
            <p:cNvSpPr>
              <a:spLocks noChangeArrowheads="1"/>
            </p:cNvSpPr>
            <p:nvPr/>
          </p:nvSpPr>
          <p:spPr bwMode="auto">
            <a:xfrm>
              <a:off x="3424" y="61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19532" name="Group 125"/>
            <p:cNvGrpSpPr/>
            <p:nvPr/>
          </p:nvGrpSpPr>
          <p:grpSpPr bwMode="auto">
            <a:xfrm>
              <a:off x="4468" y="981"/>
              <a:ext cx="240" cy="93"/>
              <a:chOff x="3787" y="2478"/>
              <a:chExt cx="240" cy="93"/>
            </a:xfrm>
          </p:grpSpPr>
          <p:sp>
            <p:nvSpPr>
              <p:cNvPr id="19534" name="Line 126"/>
              <p:cNvSpPr>
                <a:spLocks noChangeShapeType="1"/>
              </p:cNvSpPr>
              <p:nvPr/>
            </p:nvSpPr>
            <p:spPr bwMode="auto">
              <a:xfrm flipV="1">
                <a:off x="3787" y="2568"/>
                <a:ext cx="240" cy="3"/>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35" name="Line 127"/>
              <p:cNvSpPr>
                <a:spLocks noChangeShapeType="1"/>
              </p:cNvSpPr>
              <p:nvPr/>
            </p:nvSpPr>
            <p:spPr bwMode="auto">
              <a:xfrm>
                <a:off x="3787" y="2478"/>
                <a:ext cx="240" cy="1"/>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533" name="Rectangle 128"/>
            <p:cNvSpPr>
              <a:spLocks noChangeArrowheads="1"/>
            </p:cNvSpPr>
            <p:nvPr/>
          </p:nvSpPr>
          <p:spPr bwMode="auto">
            <a:xfrm>
              <a:off x="4068" y="75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grpSp>
        <p:nvGrpSpPr>
          <p:cNvPr id="8" name="Group 129"/>
          <p:cNvGrpSpPr/>
          <p:nvPr/>
        </p:nvGrpSpPr>
        <p:grpSpPr bwMode="auto">
          <a:xfrm>
            <a:off x="4513263" y="1324505"/>
            <a:ext cx="3300412" cy="1511300"/>
            <a:chOff x="2971" y="2342"/>
            <a:chExt cx="2079" cy="952"/>
          </a:xfrm>
        </p:grpSpPr>
        <p:sp>
          <p:nvSpPr>
            <p:cNvPr id="19497" name="Oval 130"/>
            <p:cNvSpPr>
              <a:spLocks noChangeArrowheads="1"/>
            </p:cNvSpPr>
            <p:nvPr/>
          </p:nvSpPr>
          <p:spPr bwMode="auto">
            <a:xfrm>
              <a:off x="3017" y="265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19498" name="Line 131"/>
            <p:cNvSpPr>
              <a:spLocks noChangeShapeType="1"/>
            </p:cNvSpPr>
            <p:nvPr/>
          </p:nvSpPr>
          <p:spPr bwMode="auto">
            <a:xfrm flipV="1">
              <a:off x="4195" y="2387"/>
              <a:ext cx="1" cy="907"/>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9" name="Line 132"/>
            <p:cNvSpPr>
              <a:spLocks noChangeShapeType="1"/>
            </p:cNvSpPr>
            <p:nvPr/>
          </p:nvSpPr>
          <p:spPr bwMode="auto">
            <a:xfrm>
              <a:off x="4649" y="2886"/>
              <a:ext cx="1" cy="408"/>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0" name="Line 133"/>
            <p:cNvSpPr>
              <a:spLocks noChangeShapeType="1"/>
            </p:cNvSpPr>
            <p:nvPr/>
          </p:nvSpPr>
          <p:spPr bwMode="auto">
            <a:xfrm flipH="1">
              <a:off x="4649" y="2387"/>
              <a:ext cx="0" cy="272"/>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1" name="Line 134"/>
            <p:cNvSpPr>
              <a:spLocks noChangeShapeType="1"/>
            </p:cNvSpPr>
            <p:nvPr/>
          </p:nvSpPr>
          <p:spPr bwMode="auto">
            <a:xfrm flipV="1">
              <a:off x="3198" y="2387"/>
              <a:ext cx="1451"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2" name="Line 135"/>
            <p:cNvSpPr>
              <a:spLocks noChangeShapeType="1"/>
            </p:cNvSpPr>
            <p:nvPr/>
          </p:nvSpPr>
          <p:spPr bwMode="auto">
            <a:xfrm>
              <a:off x="3198" y="2387"/>
              <a:ext cx="0" cy="90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3" name="Line 136"/>
            <p:cNvSpPr>
              <a:spLocks noChangeShapeType="1"/>
            </p:cNvSpPr>
            <p:nvPr/>
          </p:nvSpPr>
          <p:spPr bwMode="auto">
            <a:xfrm>
              <a:off x="3198" y="3294"/>
              <a:ext cx="1451"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4" name="Text Box 137"/>
            <p:cNvSpPr txBox="1">
              <a:spLocks noChangeArrowheads="1"/>
            </p:cNvSpPr>
            <p:nvPr/>
          </p:nvSpPr>
          <p:spPr bwMode="auto">
            <a:xfrm>
              <a:off x="2971" y="2418"/>
              <a:ext cx="244"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19505" name="Text Box 138"/>
            <p:cNvSpPr txBox="1">
              <a:spLocks noChangeArrowheads="1"/>
            </p:cNvSpPr>
            <p:nvPr/>
          </p:nvSpPr>
          <p:spPr bwMode="auto">
            <a:xfrm>
              <a:off x="3334" y="2750"/>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10V</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506" name="Text Box 139"/>
            <p:cNvSpPr txBox="1">
              <a:spLocks noChangeArrowheads="1"/>
            </p:cNvSpPr>
            <p:nvPr/>
          </p:nvSpPr>
          <p:spPr bwMode="auto">
            <a:xfrm>
              <a:off x="4703" y="2373"/>
              <a:ext cx="34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i="1" baseline="-2500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19507" name="Text Box 140"/>
            <p:cNvSpPr txBox="1">
              <a:spLocks noChangeArrowheads="1"/>
            </p:cNvSpPr>
            <p:nvPr/>
          </p:nvSpPr>
          <p:spPr bwMode="auto">
            <a:xfrm>
              <a:off x="3424" y="2387"/>
              <a:ext cx="4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10k</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508" name="Text Box 141"/>
            <p:cNvSpPr txBox="1">
              <a:spLocks noChangeArrowheads="1"/>
            </p:cNvSpPr>
            <p:nvPr/>
          </p:nvSpPr>
          <p:spPr bwMode="auto">
            <a:xfrm>
              <a:off x="3740" y="2657"/>
              <a:ext cx="4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40k</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509" name="Rectangle 142"/>
            <p:cNvSpPr>
              <a:spLocks noChangeArrowheads="1"/>
            </p:cNvSpPr>
            <p:nvPr/>
          </p:nvSpPr>
          <p:spPr bwMode="auto">
            <a:xfrm>
              <a:off x="3470" y="2342"/>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19510" name="Rectangle 143"/>
            <p:cNvSpPr>
              <a:spLocks noChangeArrowheads="1"/>
            </p:cNvSpPr>
            <p:nvPr/>
          </p:nvSpPr>
          <p:spPr bwMode="auto">
            <a:xfrm>
              <a:off x="4150" y="270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grpSp>
        <p:nvGrpSpPr>
          <p:cNvPr id="9" name="Group 161"/>
          <p:cNvGrpSpPr/>
          <p:nvPr/>
        </p:nvGrpSpPr>
        <p:grpSpPr bwMode="auto">
          <a:xfrm>
            <a:off x="696913" y="4204230"/>
            <a:ext cx="3179762" cy="1943100"/>
            <a:chOff x="385" y="2704"/>
            <a:chExt cx="2003" cy="1224"/>
          </a:xfrm>
        </p:grpSpPr>
        <p:sp>
          <p:nvSpPr>
            <p:cNvPr id="19481" name="Oval 162"/>
            <p:cNvSpPr>
              <a:spLocks noChangeArrowheads="1"/>
            </p:cNvSpPr>
            <p:nvPr/>
          </p:nvSpPr>
          <p:spPr bwMode="auto">
            <a:xfrm>
              <a:off x="1882" y="302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19482" name="Text Box 163"/>
            <p:cNvSpPr txBox="1">
              <a:spLocks noChangeArrowheads="1"/>
            </p:cNvSpPr>
            <p:nvPr/>
          </p:nvSpPr>
          <p:spPr bwMode="auto">
            <a:xfrm>
              <a:off x="1519" y="2750"/>
              <a:ext cx="390"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8V</a:t>
              </a:r>
              <a:endParaRPr kumimoji="1" lang="en-US" altLang="zh-CN" b="0" i="1" baseline="-2500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i="1" baseline="-25000">
                  <a:solidFill>
                    <a:schemeClr val="tx1"/>
                  </a:solidFill>
                  <a:latin typeface="宋体" panose="02010600030101010101" pitchFamily="2" charset="-122"/>
                  <a:ea typeface="宋体" panose="02010600030101010101" pitchFamily="2" charset="-122"/>
                  <a:sym typeface="Symbol" panose="05050102010706020507" pitchFamily="18" charset="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19483" name="Text Box 164"/>
            <p:cNvSpPr txBox="1">
              <a:spLocks noChangeArrowheads="1"/>
            </p:cNvSpPr>
            <p:nvPr/>
          </p:nvSpPr>
          <p:spPr bwMode="auto">
            <a:xfrm>
              <a:off x="822" y="3637"/>
              <a:ext cx="10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2400" b="0" dirty="0">
                  <a:solidFill>
                    <a:schemeClr val="tx1"/>
                  </a:solidFill>
                  <a:latin typeface="Times New Roman" panose="02020603050405020304" pitchFamily="18" charset="0"/>
                  <a:ea typeface="宋体" panose="02010600030101010101" pitchFamily="2" charset="-122"/>
                </a:rPr>
                <a:t>0</a:t>
              </a:r>
              <a:r>
                <a:rPr kumimoji="1" lang="en-US" altLang="zh-CN" sz="2400" b="0" baseline="-25000" dirty="0">
                  <a:solidFill>
                    <a:schemeClr val="tx1"/>
                  </a:solidFill>
                  <a:latin typeface="Times New Roman" panose="02020603050405020304" pitchFamily="18" charset="0"/>
                  <a:ea typeface="宋体" panose="02010600030101010101" pitchFamily="2" charset="-122"/>
                </a:rPr>
                <a:t>+</a:t>
              </a:r>
              <a:r>
                <a:rPr kumimoji="1" lang="zh-CN" altLang="en-US" sz="2400" dirty="0">
                  <a:solidFill>
                    <a:schemeClr val="tx1"/>
                  </a:solidFill>
                  <a:latin typeface="Times New Roman" panose="02020603050405020304" pitchFamily="18" charset="0"/>
                </a:rPr>
                <a:t>等效电路</a:t>
              </a:r>
              <a:endParaRPr kumimoji="1" lang="zh-CN" altLang="en-US" sz="2400" dirty="0">
                <a:solidFill>
                  <a:schemeClr val="tx1"/>
                </a:solidFill>
                <a:latin typeface="Times New Roman" panose="02020603050405020304" pitchFamily="18" charset="0"/>
              </a:endParaRPr>
            </a:p>
          </p:txBody>
        </p:sp>
        <p:sp>
          <p:nvSpPr>
            <p:cNvPr id="19484" name="Oval 165"/>
            <p:cNvSpPr>
              <a:spLocks noChangeArrowheads="1"/>
            </p:cNvSpPr>
            <p:nvPr/>
          </p:nvSpPr>
          <p:spPr bwMode="auto">
            <a:xfrm>
              <a:off x="431" y="302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19485" name="Line 166"/>
            <p:cNvSpPr>
              <a:spLocks noChangeShapeType="1"/>
            </p:cNvSpPr>
            <p:nvPr/>
          </p:nvSpPr>
          <p:spPr bwMode="auto">
            <a:xfrm flipV="1">
              <a:off x="2063" y="2750"/>
              <a:ext cx="1" cy="86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6" name="Line 167"/>
            <p:cNvSpPr>
              <a:spLocks noChangeShapeType="1"/>
            </p:cNvSpPr>
            <p:nvPr/>
          </p:nvSpPr>
          <p:spPr bwMode="auto">
            <a:xfrm flipV="1">
              <a:off x="612" y="2750"/>
              <a:ext cx="145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7" name="Line 168"/>
            <p:cNvSpPr>
              <a:spLocks noChangeShapeType="1"/>
            </p:cNvSpPr>
            <p:nvPr/>
          </p:nvSpPr>
          <p:spPr bwMode="auto">
            <a:xfrm flipH="1">
              <a:off x="611" y="2750"/>
              <a:ext cx="1" cy="86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Line 169"/>
            <p:cNvSpPr>
              <a:spLocks noChangeShapeType="1"/>
            </p:cNvSpPr>
            <p:nvPr/>
          </p:nvSpPr>
          <p:spPr bwMode="auto">
            <a:xfrm>
              <a:off x="611" y="3611"/>
              <a:ext cx="145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Text Box 170"/>
            <p:cNvSpPr txBox="1">
              <a:spLocks noChangeArrowheads="1"/>
            </p:cNvSpPr>
            <p:nvPr/>
          </p:nvSpPr>
          <p:spPr bwMode="auto">
            <a:xfrm>
              <a:off x="385" y="2781"/>
              <a:ext cx="244"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19490" name="Text Box 171"/>
            <p:cNvSpPr txBox="1">
              <a:spLocks noChangeArrowheads="1"/>
            </p:cNvSpPr>
            <p:nvPr/>
          </p:nvSpPr>
          <p:spPr bwMode="auto">
            <a:xfrm>
              <a:off x="748" y="3113"/>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10V</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491" name="Line 172"/>
            <p:cNvSpPr>
              <a:spLocks noChangeShapeType="1"/>
            </p:cNvSpPr>
            <p:nvPr/>
          </p:nvSpPr>
          <p:spPr bwMode="auto">
            <a:xfrm>
              <a:off x="658" y="2705"/>
              <a:ext cx="226"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2" name="Text Box 173"/>
            <p:cNvSpPr txBox="1">
              <a:spLocks noChangeArrowheads="1"/>
            </p:cNvSpPr>
            <p:nvPr/>
          </p:nvSpPr>
          <p:spPr bwMode="auto">
            <a:xfrm>
              <a:off x="657" y="2704"/>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493" name="Line 174"/>
            <p:cNvSpPr>
              <a:spLocks noChangeShapeType="1"/>
            </p:cNvSpPr>
            <p:nvPr/>
          </p:nvSpPr>
          <p:spPr bwMode="auto">
            <a:xfrm>
              <a:off x="2109" y="2795"/>
              <a:ext cx="1" cy="193"/>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4" name="Text Box 175"/>
            <p:cNvSpPr txBox="1">
              <a:spLocks noChangeArrowheads="1"/>
            </p:cNvSpPr>
            <p:nvPr/>
          </p:nvSpPr>
          <p:spPr bwMode="auto">
            <a:xfrm>
              <a:off x="2109" y="2704"/>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495" name="Text Box 176"/>
            <p:cNvSpPr txBox="1">
              <a:spLocks noChangeArrowheads="1"/>
            </p:cNvSpPr>
            <p:nvPr/>
          </p:nvSpPr>
          <p:spPr bwMode="auto">
            <a:xfrm>
              <a:off x="975" y="2795"/>
              <a:ext cx="4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10k</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9496" name="Rectangle 177"/>
            <p:cNvSpPr>
              <a:spLocks noChangeArrowheads="1"/>
            </p:cNvSpPr>
            <p:nvPr/>
          </p:nvSpPr>
          <p:spPr bwMode="auto">
            <a:xfrm>
              <a:off x="1066" y="2704"/>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87130" name="AutoShape 90" descr="羊皮纸"/>
          <p:cNvSpPr>
            <a:spLocks noChangeArrowheads="1"/>
          </p:cNvSpPr>
          <p:nvPr/>
        </p:nvSpPr>
        <p:spPr bwMode="auto">
          <a:xfrm>
            <a:off x="3965066" y="3120643"/>
            <a:ext cx="539737" cy="2598974"/>
          </a:xfrm>
          <a:prstGeom prst="wedgeRoundRectCallout">
            <a:avLst>
              <a:gd name="adj1" fmla="val -100514"/>
              <a:gd name="adj2" fmla="val 20935"/>
              <a:gd name="adj3"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lang="zh-CN" altLang="en-US" sz="2000" dirty="0">
                <a:solidFill>
                  <a:schemeClr val="bg1"/>
                </a:solidFill>
              </a:rPr>
              <a:t>电容用</a:t>
            </a:r>
            <a:r>
              <a:rPr lang="zh-CN" altLang="en-US" sz="2000" dirty="0">
                <a:solidFill>
                  <a:schemeClr val="bg1"/>
                </a:solidFill>
                <a:latin typeface="Times New Roman" panose="02020603050405020304" pitchFamily="18" charset="0"/>
              </a:rPr>
              <a:t>电压源</a:t>
            </a:r>
            <a:r>
              <a:rPr lang="zh-CN" altLang="en-US" sz="2000" dirty="0">
                <a:solidFill>
                  <a:schemeClr val="bg1"/>
                </a:solidFill>
              </a:rPr>
              <a:t>替代</a:t>
            </a:r>
            <a:endParaRPr lang="zh-CN" altLang="en-US" sz="2000" dirty="0">
              <a:solidFill>
                <a:schemeClr val="bg1"/>
              </a:solidFill>
            </a:endParaRPr>
          </a:p>
        </p:txBody>
      </p:sp>
      <p:sp>
        <p:nvSpPr>
          <p:cNvPr id="89"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cxnSp>
        <p:nvCxnSpPr>
          <p:cNvPr id="90" name="直接连接符 89"/>
          <p:cNvCxnSpPr/>
          <p:nvPr/>
        </p:nvCxnSpPr>
        <p:spPr>
          <a:xfrm>
            <a:off x="0" y="3915305"/>
            <a:ext cx="370840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flipV="1">
            <a:off x="3708400" y="855087"/>
            <a:ext cx="0" cy="306021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862802" y="3558394"/>
            <a:ext cx="1800493" cy="369332"/>
          </a:xfrm>
          <a:prstGeom prst="rect">
            <a:avLst/>
          </a:prstGeom>
        </p:spPr>
        <p:txBody>
          <a:bodyPr wrap="none">
            <a:spAutoFit/>
          </a:bodyPr>
          <a:lstStyle/>
          <a:p>
            <a:r>
              <a:rPr kumimoji="1" lang="zh-CN" altLang="en-US" dirty="0">
                <a:solidFill>
                  <a:srgbClr val="92D050"/>
                </a:solidFill>
                <a:latin typeface="楷体_GB2312" pitchFamily="49" charset="-122"/>
              </a:rPr>
              <a:t>电容电压非突变</a:t>
            </a:r>
            <a:endParaRPr lang="zh-CN" altLang="en-US" dirty="0"/>
          </a:p>
        </p:txBody>
      </p:sp>
      <p:sp>
        <p:nvSpPr>
          <p:cNvPr id="97" name="矩形 96"/>
          <p:cNvSpPr/>
          <p:nvPr/>
        </p:nvSpPr>
        <p:spPr>
          <a:xfrm>
            <a:off x="1077134" y="6252661"/>
            <a:ext cx="2262158" cy="369332"/>
          </a:xfrm>
          <a:prstGeom prst="rect">
            <a:avLst/>
          </a:prstGeom>
        </p:spPr>
        <p:txBody>
          <a:bodyPr wrap="none">
            <a:spAutoFit/>
          </a:bodyPr>
          <a:lstStyle/>
          <a:p>
            <a:r>
              <a:rPr kumimoji="1" lang="zh-CN" altLang="en-US" dirty="0">
                <a:solidFill>
                  <a:srgbClr val="92D050"/>
                </a:solidFill>
              </a:rPr>
              <a:t>这只是</a:t>
            </a:r>
            <a:r>
              <a:rPr kumimoji="1" lang="zh-CN" altLang="en-US" dirty="0"/>
              <a:t>瞬间</a:t>
            </a:r>
            <a:r>
              <a:rPr kumimoji="1" lang="zh-CN" altLang="en-US" dirty="0">
                <a:solidFill>
                  <a:srgbClr val="92D050"/>
                </a:solidFill>
              </a:rPr>
              <a:t>等效电路</a:t>
            </a:r>
            <a:endParaRPr lang="zh-CN" altLang="en-US" dirty="0"/>
          </a:p>
        </p:txBody>
      </p:sp>
      <p:sp>
        <p:nvSpPr>
          <p:cNvPr id="98" name="矩形 97"/>
          <p:cNvSpPr/>
          <p:nvPr/>
        </p:nvSpPr>
        <p:spPr>
          <a:xfrm>
            <a:off x="7051203" y="6497110"/>
            <a:ext cx="2031325" cy="369332"/>
          </a:xfrm>
          <a:prstGeom prst="rect">
            <a:avLst/>
          </a:prstGeom>
        </p:spPr>
        <p:txBody>
          <a:bodyPr wrap="none">
            <a:spAutoFit/>
          </a:bodyPr>
          <a:lstStyle/>
          <a:p>
            <a:r>
              <a:rPr kumimoji="1" lang="zh-CN" altLang="en-US" dirty="0">
                <a:solidFill>
                  <a:srgbClr val="92D050"/>
                </a:solidFill>
                <a:latin typeface="楷体_GB2312" pitchFamily="49" charset="-122"/>
              </a:rPr>
              <a:t>电容电流是突变量</a:t>
            </a:r>
            <a:endParaRPr lang="zh-CN" altLang="en-US" dirty="0"/>
          </a:p>
        </p:txBody>
      </p:sp>
      <p:sp>
        <p:nvSpPr>
          <p:cNvPr id="99" name="Text Box 5"/>
          <p:cNvSpPr txBox="1">
            <a:spLocks noChangeArrowheads="1"/>
          </p:cNvSpPr>
          <p:nvPr/>
        </p:nvSpPr>
        <p:spPr bwMode="auto">
          <a:xfrm>
            <a:off x="7428083" y="786506"/>
            <a:ext cx="182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1800" dirty="0">
                <a:solidFill>
                  <a:srgbClr val="92D050"/>
                </a:solidFill>
                <a:latin typeface="楷体_GB2312" pitchFamily="49" charset="-122"/>
              </a:rPr>
              <a:t>先求非突变量</a:t>
            </a:r>
            <a:endParaRPr kumimoji="1" lang="en-US" altLang="zh-CN" sz="1800" dirty="0">
              <a:solidFill>
                <a:srgbClr val="92D050"/>
              </a:solidFill>
              <a:latin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22" name="Object 6"/>
          <p:cNvGraphicFramePr>
            <a:graphicFrameLocks noChangeAspect="1"/>
          </p:cNvGraphicFramePr>
          <p:nvPr/>
        </p:nvGraphicFramePr>
        <p:xfrm>
          <a:off x="5794907" y="6106839"/>
          <a:ext cx="2632075" cy="574675"/>
        </p:xfrm>
        <a:graphic>
          <a:graphicData uri="http://schemas.openxmlformats.org/presentationml/2006/ole">
            <mc:AlternateContent xmlns:mc="http://schemas.openxmlformats.org/markup-compatibility/2006">
              <mc:Choice xmlns:v="urn:schemas-microsoft-com:vml" Requires="v">
                <p:oleObj spid="_x0000_s13370" name="公式" r:id="rId1" imgW="984250" imgH="191770" progId="Equation.3">
                  <p:embed/>
                </p:oleObj>
              </mc:Choice>
              <mc:Fallback>
                <p:oleObj name="公式" r:id="rId1" imgW="984250" imgH="19177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907" y="6106839"/>
                        <a:ext cx="2632075" cy="5746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4" name="Rectangle 8"/>
          <p:cNvSpPr>
            <a:spLocks noChangeArrowheads="1"/>
          </p:cNvSpPr>
          <p:nvPr/>
        </p:nvSpPr>
        <p:spPr bwMode="auto">
          <a:xfrm>
            <a:off x="4745567" y="1911350"/>
            <a:ext cx="2873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L</a:t>
            </a:r>
            <a:r>
              <a:rPr kumimoji="1" lang="en-US" altLang="zh-CN" b="0">
                <a:solidFill>
                  <a:schemeClr val="tx1"/>
                </a:solidFill>
                <a:latin typeface="Times New Roman" panose="02020603050405020304" pitchFamily="18" charset="0"/>
                <a:ea typeface="宋体" panose="02010600030101010101" pitchFamily="2" charset="-122"/>
              </a:rPr>
              <a:t>(0</a:t>
            </a:r>
            <a:r>
              <a:rPr kumimoji="1" lang="en-US" altLang="zh-CN" b="0" baseline="-25000">
                <a:solidFill>
                  <a:schemeClr val="tx1"/>
                </a:solidFill>
                <a:latin typeface="Times New Roman" panose="02020603050405020304" pitchFamily="18" charset="0"/>
                <a:ea typeface="宋体" panose="02010600030101010101" pitchFamily="2" charset="-122"/>
              </a:rPr>
              <a:t>+</a:t>
            </a:r>
            <a:r>
              <a:rPr kumimoji="1" lang="en-US" altLang="zh-CN" b="0">
                <a:solidFill>
                  <a:schemeClr val="tx1"/>
                </a:solidFill>
                <a:latin typeface="Times New Roman" panose="02020603050405020304" pitchFamily="18" charset="0"/>
                <a:ea typeface="宋体" panose="02010600030101010101" pitchFamily="2" charset="-122"/>
              </a:rPr>
              <a:t>)= </a:t>
            </a: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L</a:t>
            </a:r>
            <a:r>
              <a:rPr kumimoji="1" lang="en-US" altLang="zh-CN" b="0">
                <a:solidFill>
                  <a:schemeClr val="tx1"/>
                </a:solidFill>
                <a:latin typeface="Times New Roman" panose="02020603050405020304" pitchFamily="18" charset="0"/>
                <a:ea typeface="宋体" panose="02010600030101010101" pitchFamily="2" charset="-122"/>
              </a:rPr>
              <a:t>(0</a:t>
            </a:r>
            <a:r>
              <a:rPr kumimoji="1" lang="zh-CN" altLang="en-US" b="0" baseline="-25000">
                <a:solidFill>
                  <a:schemeClr val="tx1"/>
                </a:solidFill>
                <a:latin typeface="Times New Roman" panose="02020603050405020304" pitchFamily="18" charset="0"/>
                <a:ea typeface="宋体" panose="02010600030101010101" pitchFamily="2" charset="-122"/>
              </a:rPr>
              <a:t>－</a:t>
            </a:r>
            <a:r>
              <a:rPr kumimoji="1" lang="en-US" altLang="zh-CN" b="0">
                <a:solidFill>
                  <a:schemeClr val="tx1"/>
                </a:solidFill>
                <a:latin typeface="Times New Roman" panose="02020603050405020304" pitchFamily="18" charset="0"/>
                <a:ea typeface="宋体" panose="02010600030101010101" pitchFamily="2" charset="-122"/>
              </a:rPr>
              <a:t>) =2A</a:t>
            </a:r>
            <a:endParaRPr kumimoji="1" lang="en-US" altLang="zh-CN" b="0">
              <a:solidFill>
                <a:schemeClr val="tx1"/>
              </a:solidFill>
              <a:latin typeface="Times New Roman" panose="02020603050405020304" pitchFamily="18" charset="0"/>
              <a:ea typeface="宋体" panose="02010600030101010101" pitchFamily="2" charset="-122"/>
            </a:endParaRPr>
          </a:p>
        </p:txBody>
      </p:sp>
      <p:graphicFrame>
        <p:nvGraphicFramePr>
          <p:cNvPr id="86025" name="Object 9"/>
          <p:cNvGraphicFramePr>
            <a:graphicFrameLocks noChangeAspect="1"/>
          </p:cNvGraphicFramePr>
          <p:nvPr/>
        </p:nvGraphicFramePr>
        <p:xfrm>
          <a:off x="4674130" y="5259388"/>
          <a:ext cx="3527425" cy="539750"/>
        </p:xfrm>
        <a:graphic>
          <a:graphicData uri="http://schemas.openxmlformats.org/presentationml/2006/ole">
            <mc:AlternateContent xmlns:mc="http://schemas.openxmlformats.org/markup-compatibility/2006">
              <mc:Choice xmlns:v="urn:schemas-microsoft-com:vml" Requires="v">
                <p:oleObj spid="_x0000_s13371" name="公式" r:id="rId3" imgW="1410970" imgH="191770" progId="Equation.3">
                  <p:embed/>
                </p:oleObj>
              </mc:Choice>
              <mc:Fallback>
                <p:oleObj name="公式" r:id="rId3" imgW="1410970" imgH="19177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130" y="5259388"/>
                        <a:ext cx="3527425" cy="53975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9" name="Text Box 13"/>
          <p:cNvSpPr txBox="1">
            <a:spLocks noChangeArrowheads="1"/>
          </p:cNvSpPr>
          <p:nvPr/>
        </p:nvSpPr>
        <p:spPr bwMode="auto">
          <a:xfrm>
            <a:off x="208492" y="756771"/>
            <a:ext cx="10810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dirty="0">
                <a:solidFill>
                  <a:schemeClr val="tx1"/>
                </a:solidFill>
                <a:latin typeface="Times New Roman" panose="02020603050405020304" pitchFamily="18" charset="0"/>
                <a:ea typeface="宋体" panose="02010600030101010101" pitchFamily="2" charset="-122"/>
              </a:rPr>
              <a:t>例 </a:t>
            </a:r>
            <a:r>
              <a:rPr kumimoji="1" lang="en-US" altLang="zh-CN" b="0" dirty="0">
                <a:solidFill>
                  <a:schemeClr val="tx1"/>
                </a:solidFill>
                <a:latin typeface="Times New Roman" panose="02020603050405020304" pitchFamily="18" charset="0"/>
                <a:ea typeface="宋体" panose="02010600030101010101" pitchFamily="2" charset="-122"/>
              </a:rPr>
              <a:t>2</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86055" name="Text Box 39"/>
          <p:cNvSpPr txBox="1">
            <a:spLocks noChangeArrowheads="1"/>
          </p:cNvSpPr>
          <p:nvPr/>
        </p:nvSpPr>
        <p:spPr bwMode="auto">
          <a:xfrm>
            <a:off x="1289580" y="787549"/>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2400" b="0" i="1" dirty="0">
                <a:solidFill>
                  <a:schemeClr val="tx1"/>
                </a:solidFill>
                <a:latin typeface="Times New Roman" panose="02020603050405020304" pitchFamily="18" charset="0"/>
                <a:ea typeface="仿宋_GB2312" pitchFamily="49" charset="-122"/>
              </a:rPr>
              <a:t>t </a:t>
            </a:r>
            <a:r>
              <a:rPr kumimoji="1" lang="en-US" altLang="zh-CN" sz="2400" b="0" dirty="0">
                <a:solidFill>
                  <a:schemeClr val="tx1"/>
                </a:solidFill>
                <a:latin typeface="Times New Roman" panose="02020603050405020304" pitchFamily="18" charset="0"/>
                <a:ea typeface="仿宋_GB2312" pitchFamily="49" charset="-122"/>
              </a:rPr>
              <a:t>= 0</a:t>
            </a:r>
            <a:r>
              <a:rPr kumimoji="1" lang="zh-CN" altLang="en-US" sz="2400" dirty="0">
                <a:solidFill>
                  <a:schemeClr val="tx1"/>
                </a:solidFill>
                <a:latin typeface="楷体_GB2312" pitchFamily="49" charset="-122"/>
              </a:rPr>
              <a:t>时闭合开关</a:t>
            </a:r>
            <a:r>
              <a:rPr kumimoji="1" lang="en-US" altLang="zh-CN" sz="2400" b="0" dirty="0">
                <a:solidFill>
                  <a:schemeClr val="tx1"/>
                </a:solidFill>
                <a:latin typeface="Times New Roman" panose="02020603050405020304" pitchFamily="18" charset="0"/>
                <a:ea typeface="仿宋_GB2312" pitchFamily="49" charset="-122"/>
              </a:rPr>
              <a:t>k</a:t>
            </a:r>
            <a:r>
              <a:rPr kumimoji="1" lang="en-US" altLang="zh-CN" sz="2400" dirty="0">
                <a:solidFill>
                  <a:schemeClr val="tx1"/>
                </a:solidFill>
                <a:latin typeface="仿宋_GB2312" pitchFamily="49" charset="-122"/>
                <a:ea typeface="仿宋_GB2312" pitchFamily="49" charset="-122"/>
              </a:rPr>
              <a:t> ,</a:t>
            </a:r>
            <a:r>
              <a:rPr kumimoji="1" lang="zh-CN" altLang="en-US" sz="2400" dirty="0">
                <a:solidFill>
                  <a:schemeClr val="tx1"/>
                </a:solidFill>
                <a:latin typeface="楷体_GB2312" pitchFamily="49" charset="-122"/>
              </a:rPr>
              <a:t>求</a:t>
            </a:r>
            <a:r>
              <a:rPr kumimoji="1" lang="zh-CN" altLang="en-US" sz="2400" dirty="0">
                <a:solidFill>
                  <a:schemeClr val="tx1"/>
                </a:solidFill>
                <a:latin typeface="仿宋_GB2312" pitchFamily="49" charset="-122"/>
                <a:ea typeface="仿宋_GB2312" pitchFamily="49" charset="-122"/>
              </a:rPr>
              <a:t> </a:t>
            </a:r>
            <a:r>
              <a:rPr kumimoji="1" lang="en-US" altLang="zh-CN" sz="2400" b="0" i="1" dirty="0" err="1">
                <a:solidFill>
                  <a:schemeClr val="tx1"/>
                </a:solidFill>
                <a:latin typeface="Times New Roman" panose="02020603050405020304" pitchFamily="18" charset="0"/>
                <a:ea typeface="仿宋_GB2312" pitchFamily="49" charset="-122"/>
              </a:rPr>
              <a:t>u</a:t>
            </a:r>
            <a:r>
              <a:rPr kumimoji="1" lang="en-US" altLang="zh-CN" sz="2400" b="0" i="1" baseline="-25000" dirty="0" err="1">
                <a:solidFill>
                  <a:schemeClr val="tx1"/>
                </a:solidFill>
                <a:latin typeface="Times New Roman" panose="02020603050405020304" pitchFamily="18" charset="0"/>
                <a:ea typeface="仿宋_GB2312" pitchFamily="49" charset="-122"/>
              </a:rPr>
              <a:t>L</a:t>
            </a:r>
            <a:r>
              <a:rPr kumimoji="1" lang="en-US" altLang="zh-CN" sz="2400" b="0" dirty="0">
                <a:solidFill>
                  <a:schemeClr val="tx1"/>
                </a:solidFill>
                <a:latin typeface="Times New Roman" panose="02020603050405020304" pitchFamily="18" charset="0"/>
                <a:ea typeface="仿宋_GB2312" pitchFamily="49" charset="-122"/>
              </a:rPr>
              <a:t>(0</a:t>
            </a:r>
            <a:r>
              <a:rPr kumimoji="1" lang="en-US" altLang="zh-CN" sz="2400" b="0" i="1" baseline="-25000" dirty="0">
                <a:solidFill>
                  <a:schemeClr val="tx1"/>
                </a:solidFill>
                <a:latin typeface="Times New Roman" panose="02020603050405020304" pitchFamily="18" charset="0"/>
                <a:ea typeface="仿宋_GB2312" pitchFamily="49" charset="-122"/>
              </a:rPr>
              <a:t>+</a:t>
            </a:r>
            <a:r>
              <a:rPr kumimoji="1" lang="en-US" altLang="zh-CN" sz="2400" b="0" dirty="0">
                <a:solidFill>
                  <a:schemeClr val="tx1"/>
                </a:solidFill>
                <a:latin typeface="Times New Roman" panose="02020603050405020304" pitchFamily="18" charset="0"/>
                <a:ea typeface="仿宋_GB2312" pitchFamily="49" charset="-122"/>
              </a:rPr>
              <a:t>)</a:t>
            </a:r>
            <a:endParaRPr kumimoji="1" lang="en-US" altLang="zh-CN" sz="2400" b="0" dirty="0">
              <a:solidFill>
                <a:schemeClr val="tx1"/>
              </a:solidFill>
              <a:latin typeface="Times New Roman" panose="02020603050405020304" pitchFamily="18" charset="0"/>
              <a:ea typeface="仿宋_GB2312" pitchFamily="49" charset="-122"/>
            </a:endParaRPr>
          </a:p>
        </p:txBody>
      </p:sp>
      <p:sp>
        <p:nvSpPr>
          <p:cNvPr id="86089" name="Text Box 73"/>
          <p:cNvSpPr txBox="1">
            <a:spLocks noChangeArrowheads="1"/>
          </p:cNvSpPr>
          <p:nvPr/>
        </p:nvSpPr>
        <p:spPr bwMode="auto">
          <a:xfrm>
            <a:off x="1145117" y="3349774"/>
            <a:ext cx="1512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buFontTx/>
              <a:buAutoNum type="circleNumDbPlain"/>
            </a:pPr>
            <a:r>
              <a:rPr kumimoji="1" lang="zh-CN" altLang="en-US" sz="2400" dirty="0">
                <a:solidFill>
                  <a:schemeClr val="tx1"/>
                </a:solidFill>
                <a:latin typeface="Times New Roman" panose="02020603050405020304" pitchFamily="18" charset="0"/>
              </a:rPr>
              <a:t>先求</a:t>
            </a:r>
            <a:endParaRPr kumimoji="1" lang="zh-CN" altLang="en-US" sz="2400" dirty="0">
              <a:solidFill>
                <a:schemeClr val="tx1"/>
              </a:solidFill>
              <a:latin typeface="Times New Roman" panose="02020603050405020304" pitchFamily="18" charset="0"/>
            </a:endParaRPr>
          </a:p>
        </p:txBody>
      </p:sp>
      <p:graphicFrame>
        <p:nvGraphicFramePr>
          <p:cNvPr id="86090" name="Object 74"/>
          <p:cNvGraphicFramePr>
            <a:graphicFrameLocks noChangeAspect="1"/>
          </p:cNvGraphicFramePr>
          <p:nvPr/>
        </p:nvGraphicFramePr>
        <p:xfrm>
          <a:off x="425980" y="5727700"/>
          <a:ext cx="2863850" cy="941388"/>
        </p:xfrm>
        <a:graphic>
          <a:graphicData uri="http://schemas.openxmlformats.org/presentationml/2006/ole">
            <mc:AlternateContent xmlns:mc="http://schemas.openxmlformats.org/markup-compatibility/2006">
              <mc:Choice xmlns:v="urn:schemas-microsoft-com:vml" Requires="v">
                <p:oleObj spid="_x0000_s13372" name="公式" r:id="rId5" imgW="1202055" imgH="387350" progId="Equation.3">
                  <p:embed/>
                </p:oleObj>
              </mc:Choice>
              <mc:Fallback>
                <p:oleObj name="公式" r:id="rId5" imgW="1202055" imgH="387350" progId="Equation.3">
                  <p:embed/>
                  <p:pic>
                    <p:nvPicPr>
                      <p:cNvPr id="0" name="Object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980" y="5727700"/>
                        <a:ext cx="2863850"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91" name="Text Box 75"/>
          <p:cNvSpPr txBox="1">
            <a:spLocks noChangeArrowheads="1"/>
          </p:cNvSpPr>
          <p:nvPr/>
        </p:nvSpPr>
        <p:spPr bwMode="auto">
          <a:xfrm>
            <a:off x="4329642" y="1363811"/>
            <a:ext cx="24657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startAt="2"/>
            </a:pPr>
            <a:r>
              <a:rPr kumimoji="1" lang="zh-CN" altLang="en-US" sz="2400" dirty="0">
                <a:solidFill>
                  <a:schemeClr val="tx1"/>
                </a:solidFill>
                <a:latin typeface="楷体_GB2312" pitchFamily="49" charset="-122"/>
              </a:rPr>
              <a:t>应用换路定则</a:t>
            </a:r>
            <a:r>
              <a:rPr kumimoji="1" lang="en-US" altLang="zh-CN" sz="2400" dirty="0">
                <a:solidFill>
                  <a:schemeClr val="tx1"/>
                </a:solidFill>
                <a:latin typeface="楷体_GB2312" pitchFamily="49" charset="-122"/>
              </a:rPr>
              <a:t>:</a:t>
            </a:r>
            <a:endParaRPr kumimoji="1" lang="en-US" altLang="zh-CN" sz="2400" dirty="0">
              <a:solidFill>
                <a:schemeClr val="tx1"/>
              </a:solidFill>
              <a:latin typeface="楷体_GB2312" pitchFamily="49" charset="-122"/>
            </a:endParaRPr>
          </a:p>
        </p:txBody>
      </p:sp>
      <p:sp>
        <p:nvSpPr>
          <p:cNvPr id="86094" name="AutoShape 78" descr="羊皮纸"/>
          <p:cNvSpPr>
            <a:spLocks noChangeArrowheads="1"/>
          </p:cNvSpPr>
          <p:nvPr/>
        </p:nvSpPr>
        <p:spPr bwMode="auto">
          <a:xfrm>
            <a:off x="8298607" y="2525713"/>
            <a:ext cx="531811" cy="3024188"/>
          </a:xfrm>
          <a:prstGeom prst="wedgeRoundRectCallout">
            <a:avLst>
              <a:gd name="adj1" fmla="val -169722"/>
              <a:gd name="adj2" fmla="val 9542"/>
              <a:gd name="adj3" fmla="val 16667"/>
            </a:avLst>
          </a:prstGeom>
          <a:blipFill dpi="0" rotWithShape="1">
            <a:blip r:embed="rId7"/>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lang="zh-CN" altLang="en-US" sz="2400" dirty="0">
                <a:solidFill>
                  <a:schemeClr val="bg1"/>
                </a:solidFill>
                <a:ea typeface="仿宋_GB2312" pitchFamily="49" charset="-122"/>
              </a:rPr>
              <a:t>电感用</a:t>
            </a:r>
            <a:r>
              <a:rPr lang="zh-CN" altLang="en-US" sz="2400" dirty="0">
                <a:solidFill>
                  <a:schemeClr val="bg1"/>
                </a:solidFill>
                <a:latin typeface="Times New Roman" panose="02020603050405020304" pitchFamily="18" charset="0"/>
                <a:ea typeface="仿宋_GB2312" pitchFamily="49" charset="-122"/>
              </a:rPr>
              <a:t>电流源</a:t>
            </a:r>
            <a:r>
              <a:rPr lang="zh-CN" altLang="en-US" sz="2400" dirty="0">
                <a:solidFill>
                  <a:schemeClr val="bg1"/>
                </a:solidFill>
                <a:ea typeface="仿宋_GB2312" pitchFamily="49" charset="-122"/>
              </a:rPr>
              <a:t>替代</a:t>
            </a:r>
            <a:endParaRPr lang="zh-CN" altLang="en-US" sz="2400" dirty="0">
              <a:solidFill>
                <a:schemeClr val="bg1"/>
              </a:solidFill>
              <a:ea typeface="仿宋_GB2312" pitchFamily="49" charset="-122"/>
            </a:endParaRPr>
          </a:p>
        </p:txBody>
      </p:sp>
      <p:graphicFrame>
        <p:nvGraphicFramePr>
          <p:cNvPr id="86095" name="Object 79"/>
          <p:cNvGraphicFramePr>
            <a:graphicFrameLocks noChangeAspect="1"/>
          </p:cNvGraphicFramePr>
          <p:nvPr/>
        </p:nvGraphicFramePr>
        <p:xfrm>
          <a:off x="2288958" y="3332088"/>
          <a:ext cx="909484" cy="528638"/>
        </p:xfrm>
        <a:graphic>
          <a:graphicData uri="http://schemas.openxmlformats.org/presentationml/2006/ole">
            <mc:AlternateContent xmlns:mc="http://schemas.openxmlformats.org/markup-compatibility/2006">
              <mc:Choice xmlns:v="urn:schemas-microsoft-com:vml" Requires="v">
                <p:oleObj spid="_x0000_s13373" name="公式" r:id="rId8" imgW="391795" imgH="217805" progId="Equation.3">
                  <p:embed/>
                </p:oleObj>
              </mc:Choice>
              <mc:Fallback>
                <p:oleObj name="公式" r:id="rId8" imgW="391795" imgH="217805" progId="Equation.3">
                  <p:embed/>
                  <p:pic>
                    <p:nvPicPr>
                      <p:cNvPr id="0" name="Object 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8958" y="3332088"/>
                        <a:ext cx="909484" cy="528638"/>
                      </a:xfrm>
                      <a:prstGeom prst="rect">
                        <a:avLst/>
                      </a:prstGeom>
                      <a:noFill/>
                      <a:ln>
                        <a:noFill/>
                      </a:ln>
                      <a:effectLst/>
                    </p:spPr>
                  </p:pic>
                </p:oleObj>
              </mc:Fallback>
            </mc:AlternateContent>
          </a:graphicData>
        </a:graphic>
      </p:graphicFrame>
      <p:sp>
        <p:nvSpPr>
          <p:cNvPr id="86123" name="Text Box 107"/>
          <p:cNvSpPr txBox="1">
            <a:spLocks noChangeArrowheads="1"/>
          </p:cNvSpPr>
          <p:nvPr/>
        </p:nvSpPr>
        <p:spPr bwMode="auto">
          <a:xfrm>
            <a:off x="425980" y="3351213"/>
            <a:ext cx="574675" cy="519112"/>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a:solidFill>
                  <a:schemeClr val="tx1"/>
                </a:solidFill>
                <a:latin typeface="Times New Roman" panose="02020603050405020304" pitchFamily="18" charset="0"/>
                <a:ea typeface="宋体" panose="02010600030101010101" pitchFamily="2" charset="-122"/>
              </a:rPr>
              <a:t>解</a:t>
            </a:r>
            <a:endParaRPr lang="zh-CN" altLang="en-US" sz="2400">
              <a:solidFill>
                <a:schemeClr val="tx1"/>
              </a:solidFill>
              <a:ea typeface="仿宋_GB2312" pitchFamily="49" charset="-122"/>
            </a:endParaRPr>
          </a:p>
        </p:txBody>
      </p:sp>
      <p:sp>
        <p:nvSpPr>
          <p:cNvPr id="86124" name="AutoShape 108" descr="羊皮纸"/>
          <p:cNvSpPr>
            <a:spLocks noChangeArrowheads="1"/>
          </p:cNvSpPr>
          <p:nvPr/>
        </p:nvSpPr>
        <p:spPr bwMode="auto">
          <a:xfrm>
            <a:off x="3450167" y="4143375"/>
            <a:ext cx="633415" cy="1871663"/>
          </a:xfrm>
          <a:prstGeom prst="wedgeRoundRectCallout">
            <a:avLst>
              <a:gd name="adj1" fmla="val -91852"/>
              <a:gd name="adj2" fmla="val -8583"/>
              <a:gd name="adj3" fmla="val 16667"/>
            </a:avLst>
          </a:prstGeom>
          <a:blipFill dpi="0" rotWithShape="1">
            <a:blip r:embed="rId7"/>
            <a:srcRect/>
            <a:tile tx="0" ty="0" sx="100000" sy="100000" flip="none" algn="tl"/>
          </a:blipFill>
          <a:ln w="9525">
            <a:solidFill>
              <a:schemeClr val="tx1"/>
            </a:solidFill>
            <a:miter lim="800000"/>
          </a:ln>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bg1"/>
                </a:solidFill>
              </a:rPr>
              <a:t>电感短路</a:t>
            </a:r>
            <a:endParaRPr lang="zh-CN" altLang="en-US" dirty="0">
              <a:solidFill>
                <a:schemeClr val="bg1"/>
              </a:solidFill>
            </a:endParaRPr>
          </a:p>
        </p:txBody>
      </p:sp>
      <p:grpSp>
        <p:nvGrpSpPr>
          <p:cNvPr id="4" name="Group 121"/>
          <p:cNvGrpSpPr/>
          <p:nvPr/>
        </p:nvGrpSpPr>
        <p:grpSpPr bwMode="auto">
          <a:xfrm>
            <a:off x="713317" y="1190625"/>
            <a:ext cx="3357563" cy="1885950"/>
            <a:chOff x="3152" y="346"/>
            <a:chExt cx="2115" cy="1188"/>
          </a:xfrm>
        </p:grpSpPr>
        <p:sp>
          <p:nvSpPr>
            <p:cNvPr id="20539" name="Oval 122"/>
            <p:cNvSpPr>
              <a:spLocks noChangeArrowheads="1"/>
            </p:cNvSpPr>
            <p:nvPr/>
          </p:nvSpPr>
          <p:spPr bwMode="auto">
            <a:xfrm>
              <a:off x="3152" y="89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20540" name="Line 123"/>
            <p:cNvSpPr>
              <a:spLocks noChangeShapeType="1"/>
            </p:cNvSpPr>
            <p:nvPr/>
          </p:nvSpPr>
          <p:spPr bwMode="auto">
            <a:xfrm>
              <a:off x="4830" y="1207"/>
              <a:ext cx="0" cy="28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1" name="Text Box 124"/>
            <p:cNvSpPr txBox="1">
              <a:spLocks noChangeArrowheads="1"/>
            </p:cNvSpPr>
            <p:nvPr/>
          </p:nvSpPr>
          <p:spPr bwMode="auto">
            <a:xfrm>
              <a:off x="4449" y="116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542" name="Text Box 125"/>
            <p:cNvSpPr txBox="1">
              <a:spLocks noChangeArrowheads="1"/>
            </p:cNvSpPr>
            <p:nvPr/>
          </p:nvSpPr>
          <p:spPr bwMode="auto">
            <a:xfrm>
              <a:off x="4954" y="624"/>
              <a:ext cx="313"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a:t>
              </a:r>
              <a:endParaRPr kumimoji="1" lang="en-US" altLang="zh-CN" b="0" i="1">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i="1" baseline="-2500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20543" name="Text Box 126"/>
            <p:cNvSpPr txBox="1">
              <a:spLocks noChangeArrowheads="1"/>
            </p:cNvSpPr>
            <p:nvPr/>
          </p:nvSpPr>
          <p:spPr bwMode="auto">
            <a:xfrm>
              <a:off x="4604" y="84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544" name="Line 127"/>
            <p:cNvSpPr>
              <a:spLocks noChangeShapeType="1"/>
            </p:cNvSpPr>
            <p:nvPr/>
          </p:nvSpPr>
          <p:spPr bwMode="auto">
            <a:xfrm flipV="1">
              <a:off x="3334" y="663"/>
              <a:ext cx="8" cy="84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5" name="Line 128"/>
            <p:cNvSpPr>
              <a:spLocks noChangeShapeType="1"/>
            </p:cNvSpPr>
            <p:nvPr/>
          </p:nvSpPr>
          <p:spPr bwMode="auto">
            <a:xfrm>
              <a:off x="3342" y="1495"/>
              <a:ext cx="148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6" name="Line 129"/>
            <p:cNvSpPr>
              <a:spLocks noChangeShapeType="1"/>
            </p:cNvSpPr>
            <p:nvPr/>
          </p:nvSpPr>
          <p:spPr bwMode="auto">
            <a:xfrm flipV="1">
              <a:off x="3334" y="663"/>
              <a:ext cx="149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7" name="Line 130"/>
            <p:cNvSpPr>
              <a:spLocks noChangeShapeType="1"/>
            </p:cNvSpPr>
            <p:nvPr/>
          </p:nvSpPr>
          <p:spPr bwMode="auto">
            <a:xfrm>
              <a:off x="4830" y="663"/>
              <a:ext cx="0" cy="18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8" name="Line 131"/>
            <p:cNvSpPr>
              <a:spLocks noChangeShapeType="1"/>
            </p:cNvSpPr>
            <p:nvPr/>
          </p:nvSpPr>
          <p:spPr bwMode="auto">
            <a:xfrm>
              <a:off x="4105" y="663"/>
              <a:ext cx="0" cy="28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9" name="Line 132"/>
            <p:cNvSpPr>
              <a:spLocks noChangeShapeType="1"/>
            </p:cNvSpPr>
            <p:nvPr/>
          </p:nvSpPr>
          <p:spPr bwMode="auto">
            <a:xfrm>
              <a:off x="4110" y="967"/>
              <a:ext cx="131" cy="15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0" name="Line 133"/>
            <p:cNvSpPr>
              <a:spLocks noChangeShapeType="1"/>
            </p:cNvSpPr>
            <p:nvPr/>
          </p:nvSpPr>
          <p:spPr bwMode="auto">
            <a:xfrm>
              <a:off x="4110" y="1111"/>
              <a:ext cx="0" cy="384"/>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1" name="Line 134"/>
            <p:cNvSpPr>
              <a:spLocks noChangeShapeType="1"/>
            </p:cNvSpPr>
            <p:nvPr/>
          </p:nvSpPr>
          <p:spPr bwMode="auto">
            <a:xfrm flipH="1">
              <a:off x="4195" y="890"/>
              <a:ext cx="131" cy="144"/>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2" name="Text Box 135"/>
            <p:cNvSpPr txBox="1">
              <a:spLocks noChangeArrowheads="1"/>
            </p:cNvSpPr>
            <p:nvPr/>
          </p:nvSpPr>
          <p:spPr bwMode="auto">
            <a:xfrm>
              <a:off x="3470" y="890"/>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10V</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553" name="Text Box 136"/>
            <p:cNvSpPr txBox="1">
              <a:spLocks noChangeArrowheads="1"/>
            </p:cNvSpPr>
            <p:nvPr/>
          </p:nvSpPr>
          <p:spPr bwMode="auto">
            <a:xfrm>
              <a:off x="4214" y="93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554" name="Text Box 137"/>
            <p:cNvSpPr txBox="1">
              <a:spLocks noChangeArrowheads="1"/>
            </p:cNvSpPr>
            <p:nvPr/>
          </p:nvSpPr>
          <p:spPr bwMode="auto">
            <a:xfrm>
              <a:off x="3515" y="346"/>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555" name="Text Box 138"/>
            <p:cNvSpPr txBox="1">
              <a:spLocks noChangeArrowheads="1"/>
            </p:cNvSpPr>
            <p:nvPr/>
          </p:nvSpPr>
          <p:spPr bwMode="auto">
            <a:xfrm>
              <a:off x="4241" y="346"/>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4</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0556" name="Line 139"/>
            <p:cNvSpPr>
              <a:spLocks noChangeShapeType="1"/>
            </p:cNvSpPr>
            <p:nvPr/>
          </p:nvSpPr>
          <p:spPr bwMode="auto">
            <a:xfrm>
              <a:off x="4709" y="1167"/>
              <a:ext cx="0" cy="262"/>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57" name="Group 140"/>
            <p:cNvGrpSpPr/>
            <p:nvPr/>
          </p:nvGrpSpPr>
          <p:grpSpPr bwMode="auto">
            <a:xfrm>
              <a:off x="4830" y="845"/>
              <a:ext cx="91" cy="363"/>
              <a:chOff x="2744" y="2931"/>
              <a:chExt cx="57" cy="283"/>
            </a:xfrm>
          </p:grpSpPr>
          <p:sp>
            <p:nvSpPr>
              <p:cNvPr id="20562" name="Arc 141"/>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63" name="Arc 142"/>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64" name="Arc 143"/>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58" name="Rectangle 144"/>
            <p:cNvSpPr>
              <a:spLocks noChangeArrowheads="1"/>
            </p:cNvSpPr>
            <p:nvPr/>
          </p:nvSpPr>
          <p:spPr bwMode="auto">
            <a:xfrm>
              <a:off x="4286" y="61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0559" name="Rectangle 145"/>
            <p:cNvSpPr>
              <a:spLocks noChangeArrowheads="1"/>
            </p:cNvSpPr>
            <p:nvPr/>
          </p:nvSpPr>
          <p:spPr bwMode="auto">
            <a:xfrm>
              <a:off x="3560" y="61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0560" name="Text Box 146"/>
            <p:cNvSpPr txBox="1">
              <a:spLocks noChangeArrowheads="1"/>
            </p:cNvSpPr>
            <p:nvPr/>
          </p:nvSpPr>
          <p:spPr bwMode="auto">
            <a:xfrm>
              <a:off x="3334" y="663"/>
              <a:ext cx="2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561" name="Text Box 147"/>
            <p:cNvSpPr txBox="1">
              <a:spLocks noChangeArrowheads="1"/>
            </p:cNvSpPr>
            <p:nvPr/>
          </p:nvSpPr>
          <p:spPr bwMode="auto">
            <a:xfrm>
              <a:off x="3288" y="120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grpSp>
      <p:grpSp>
        <p:nvGrpSpPr>
          <p:cNvPr id="6" name="Group 148"/>
          <p:cNvGrpSpPr/>
          <p:nvPr/>
        </p:nvGrpSpPr>
        <p:grpSpPr bwMode="auto">
          <a:xfrm>
            <a:off x="425980" y="3856038"/>
            <a:ext cx="2665412" cy="1885950"/>
            <a:chOff x="793" y="2341"/>
            <a:chExt cx="1679" cy="1188"/>
          </a:xfrm>
        </p:grpSpPr>
        <p:sp>
          <p:nvSpPr>
            <p:cNvPr id="20525" name="Oval 149"/>
            <p:cNvSpPr>
              <a:spLocks noChangeArrowheads="1"/>
            </p:cNvSpPr>
            <p:nvPr/>
          </p:nvSpPr>
          <p:spPr bwMode="auto">
            <a:xfrm>
              <a:off x="793" y="288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20526" name="Text Box 150"/>
            <p:cNvSpPr txBox="1">
              <a:spLocks noChangeArrowheads="1"/>
            </p:cNvSpPr>
            <p:nvPr/>
          </p:nvSpPr>
          <p:spPr bwMode="auto">
            <a:xfrm>
              <a:off x="2090" y="3155"/>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527" name="Line 151"/>
            <p:cNvSpPr>
              <a:spLocks noChangeShapeType="1"/>
            </p:cNvSpPr>
            <p:nvPr/>
          </p:nvSpPr>
          <p:spPr bwMode="auto">
            <a:xfrm flipV="1">
              <a:off x="975" y="2658"/>
              <a:ext cx="8" cy="84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8" name="Line 152"/>
            <p:cNvSpPr>
              <a:spLocks noChangeShapeType="1"/>
            </p:cNvSpPr>
            <p:nvPr/>
          </p:nvSpPr>
          <p:spPr bwMode="auto">
            <a:xfrm>
              <a:off x="983" y="3490"/>
              <a:ext cx="148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9" name="Line 153"/>
            <p:cNvSpPr>
              <a:spLocks noChangeShapeType="1"/>
            </p:cNvSpPr>
            <p:nvPr/>
          </p:nvSpPr>
          <p:spPr bwMode="auto">
            <a:xfrm flipV="1">
              <a:off x="975" y="2658"/>
              <a:ext cx="149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0" name="Line 154"/>
            <p:cNvSpPr>
              <a:spLocks noChangeShapeType="1"/>
            </p:cNvSpPr>
            <p:nvPr/>
          </p:nvSpPr>
          <p:spPr bwMode="auto">
            <a:xfrm>
              <a:off x="2472" y="2659"/>
              <a:ext cx="0"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1" name="Text Box 155"/>
            <p:cNvSpPr txBox="1">
              <a:spLocks noChangeArrowheads="1"/>
            </p:cNvSpPr>
            <p:nvPr/>
          </p:nvSpPr>
          <p:spPr bwMode="auto">
            <a:xfrm>
              <a:off x="1111" y="2885"/>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10V</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532" name="Text Box 156"/>
            <p:cNvSpPr txBox="1">
              <a:spLocks noChangeArrowheads="1"/>
            </p:cNvSpPr>
            <p:nvPr/>
          </p:nvSpPr>
          <p:spPr bwMode="auto">
            <a:xfrm>
              <a:off x="1156" y="2341"/>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533" name="Text Box 157"/>
            <p:cNvSpPr txBox="1">
              <a:spLocks noChangeArrowheads="1"/>
            </p:cNvSpPr>
            <p:nvPr/>
          </p:nvSpPr>
          <p:spPr bwMode="auto">
            <a:xfrm>
              <a:off x="1882" y="2341"/>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4</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0534" name="Line 158"/>
            <p:cNvSpPr>
              <a:spLocks noChangeShapeType="1"/>
            </p:cNvSpPr>
            <p:nvPr/>
          </p:nvSpPr>
          <p:spPr bwMode="auto">
            <a:xfrm>
              <a:off x="2350" y="3162"/>
              <a:ext cx="0" cy="262"/>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5" name="Rectangle 159"/>
            <p:cNvSpPr>
              <a:spLocks noChangeArrowheads="1"/>
            </p:cNvSpPr>
            <p:nvPr/>
          </p:nvSpPr>
          <p:spPr bwMode="auto">
            <a:xfrm>
              <a:off x="1927" y="261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0536" name="Rectangle 160"/>
            <p:cNvSpPr>
              <a:spLocks noChangeArrowheads="1"/>
            </p:cNvSpPr>
            <p:nvPr/>
          </p:nvSpPr>
          <p:spPr bwMode="auto">
            <a:xfrm>
              <a:off x="1201" y="261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0537" name="Text Box 161"/>
            <p:cNvSpPr txBox="1">
              <a:spLocks noChangeArrowheads="1"/>
            </p:cNvSpPr>
            <p:nvPr/>
          </p:nvSpPr>
          <p:spPr bwMode="auto">
            <a:xfrm>
              <a:off x="975" y="2658"/>
              <a:ext cx="2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538" name="Text Box 162"/>
            <p:cNvSpPr txBox="1">
              <a:spLocks noChangeArrowheads="1"/>
            </p:cNvSpPr>
            <p:nvPr/>
          </p:nvSpPr>
          <p:spPr bwMode="auto">
            <a:xfrm>
              <a:off x="929" y="320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grpSp>
      <p:sp>
        <p:nvSpPr>
          <p:cNvPr id="86179" name="Text Box 163"/>
          <p:cNvSpPr txBox="1">
            <a:spLocks noChangeArrowheads="1"/>
          </p:cNvSpPr>
          <p:nvPr/>
        </p:nvSpPr>
        <p:spPr bwMode="auto">
          <a:xfrm>
            <a:off x="4385205" y="2587774"/>
            <a:ext cx="425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startAt="3"/>
            </a:pPr>
            <a:r>
              <a:rPr kumimoji="1" lang="zh-CN" altLang="en-US" sz="2400" dirty="0">
                <a:solidFill>
                  <a:schemeClr val="tx1"/>
                </a:solidFill>
                <a:latin typeface="Times New Roman" panose="02020603050405020304" pitchFamily="18" charset="0"/>
              </a:rPr>
              <a:t>由</a:t>
            </a:r>
            <a:r>
              <a:rPr kumimoji="1" lang="en-US" altLang="zh-CN" sz="2400" b="0" dirty="0">
                <a:solidFill>
                  <a:schemeClr val="tx1"/>
                </a:solidFill>
                <a:latin typeface="Times New Roman" panose="02020603050405020304" pitchFamily="18" charset="0"/>
                <a:ea typeface="宋体" panose="02010600030101010101" pitchFamily="2" charset="-122"/>
              </a:rPr>
              <a:t>0</a:t>
            </a:r>
            <a:r>
              <a:rPr kumimoji="1" lang="en-US" altLang="zh-CN" sz="2400" b="0" baseline="-25000" dirty="0">
                <a:solidFill>
                  <a:schemeClr val="tx1"/>
                </a:solidFill>
                <a:latin typeface="Times New Roman" panose="02020603050405020304" pitchFamily="18" charset="0"/>
                <a:ea typeface="宋体" panose="02010600030101010101" pitchFamily="2" charset="-122"/>
              </a:rPr>
              <a:t>+</a:t>
            </a:r>
            <a:r>
              <a:rPr kumimoji="1" lang="zh-CN" altLang="en-US" sz="2400" dirty="0">
                <a:solidFill>
                  <a:schemeClr val="tx1"/>
                </a:solidFill>
                <a:latin typeface="Times New Roman" panose="02020603050405020304" pitchFamily="18" charset="0"/>
              </a:rPr>
              <a:t>等效电路求</a:t>
            </a:r>
            <a:r>
              <a:rPr kumimoji="1" lang="zh-CN" altLang="en-US" sz="2400" dirty="0">
                <a:solidFill>
                  <a:schemeClr val="tx1"/>
                </a:solidFill>
                <a:latin typeface="Times New Roman" panose="02020603050405020304" pitchFamily="18" charset="0"/>
                <a:ea typeface="宋体" panose="02010600030101010101" pitchFamily="2" charset="-122"/>
              </a:rPr>
              <a:t> </a:t>
            </a:r>
            <a:r>
              <a:rPr kumimoji="1" lang="en-US" altLang="zh-CN" sz="2400" b="0" i="1" dirty="0" err="1">
                <a:solidFill>
                  <a:schemeClr val="tx1"/>
                </a:solidFill>
                <a:latin typeface="Times New Roman" panose="02020603050405020304" pitchFamily="18" charset="0"/>
                <a:ea typeface="宋体" panose="02010600030101010101" pitchFamily="2" charset="-122"/>
              </a:rPr>
              <a:t>u</a:t>
            </a:r>
            <a:r>
              <a:rPr kumimoji="1" lang="en-US" altLang="zh-CN" sz="2400" b="0" i="1" baseline="-25000" dirty="0" err="1">
                <a:solidFill>
                  <a:schemeClr val="tx1"/>
                </a:solidFill>
                <a:latin typeface="Times New Roman" panose="02020603050405020304" pitchFamily="18" charset="0"/>
                <a:ea typeface="宋体" panose="02010600030101010101" pitchFamily="2" charset="-122"/>
              </a:rPr>
              <a:t>L</a:t>
            </a:r>
            <a:r>
              <a:rPr kumimoji="1" lang="en-US" altLang="zh-CN" sz="2400" b="0" dirty="0">
                <a:solidFill>
                  <a:schemeClr val="tx1"/>
                </a:solidFill>
                <a:latin typeface="Times New Roman" panose="02020603050405020304" pitchFamily="18" charset="0"/>
                <a:ea typeface="宋体" panose="02010600030101010101" pitchFamily="2" charset="-122"/>
              </a:rPr>
              <a:t>(0</a:t>
            </a:r>
            <a:r>
              <a:rPr kumimoji="1" lang="en-US" altLang="zh-CN" sz="2400" b="0" baseline="-25000" dirty="0">
                <a:solidFill>
                  <a:schemeClr val="tx1"/>
                </a:solidFill>
                <a:latin typeface="Times New Roman" panose="02020603050405020304" pitchFamily="18" charset="0"/>
                <a:ea typeface="宋体" panose="02010600030101010101" pitchFamily="2" charset="-122"/>
              </a:rPr>
              <a:t>+</a:t>
            </a:r>
            <a:r>
              <a:rPr kumimoji="1" lang="en-US" altLang="zh-CN" sz="2400" b="0" dirty="0">
                <a:solidFill>
                  <a:schemeClr val="tx1"/>
                </a:solidFill>
                <a:latin typeface="Times New Roman" panose="02020603050405020304" pitchFamily="18" charset="0"/>
                <a:ea typeface="宋体" panose="02010600030101010101" pitchFamily="2" charset="-122"/>
              </a:rPr>
              <a:t>)</a:t>
            </a:r>
            <a:endParaRPr kumimoji="1" lang="en-US" altLang="zh-CN" sz="2400" b="0" dirty="0">
              <a:solidFill>
                <a:schemeClr val="tx1"/>
              </a:solidFill>
              <a:latin typeface="Times New Roman" panose="02020603050405020304" pitchFamily="18" charset="0"/>
              <a:ea typeface="宋体" panose="02010600030101010101" pitchFamily="2" charset="-122"/>
            </a:endParaRPr>
          </a:p>
        </p:txBody>
      </p:sp>
      <p:grpSp>
        <p:nvGrpSpPr>
          <p:cNvPr id="7" name="Group 193"/>
          <p:cNvGrpSpPr/>
          <p:nvPr/>
        </p:nvGrpSpPr>
        <p:grpSpPr bwMode="auto">
          <a:xfrm>
            <a:off x="4321705" y="3121025"/>
            <a:ext cx="3441700" cy="1885950"/>
            <a:chOff x="2794" y="1788"/>
            <a:chExt cx="2168" cy="1188"/>
          </a:xfrm>
        </p:grpSpPr>
        <p:sp>
          <p:nvSpPr>
            <p:cNvPr id="20506" name="Oval 165"/>
            <p:cNvSpPr>
              <a:spLocks noChangeArrowheads="1"/>
            </p:cNvSpPr>
            <p:nvPr/>
          </p:nvSpPr>
          <p:spPr bwMode="auto">
            <a:xfrm>
              <a:off x="2794" y="233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20507" name="Text Box 166"/>
            <p:cNvSpPr txBox="1">
              <a:spLocks noChangeArrowheads="1"/>
            </p:cNvSpPr>
            <p:nvPr/>
          </p:nvSpPr>
          <p:spPr bwMode="auto">
            <a:xfrm>
              <a:off x="4078" y="2559"/>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2A</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0508" name="Text Box 167"/>
            <p:cNvSpPr txBox="1">
              <a:spLocks noChangeArrowheads="1"/>
            </p:cNvSpPr>
            <p:nvPr/>
          </p:nvSpPr>
          <p:spPr bwMode="auto">
            <a:xfrm>
              <a:off x="4649" y="1933"/>
              <a:ext cx="313"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a:t>
              </a:r>
              <a:endParaRPr kumimoji="1" lang="en-US" altLang="zh-CN" b="0" i="1">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i="1" baseline="-2500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20509" name="Line 168"/>
            <p:cNvSpPr>
              <a:spLocks noChangeShapeType="1"/>
            </p:cNvSpPr>
            <p:nvPr/>
          </p:nvSpPr>
          <p:spPr bwMode="auto">
            <a:xfrm flipV="1">
              <a:off x="2976" y="2105"/>
              <a:ext cx="8" cy="84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0" name="Line 169"/>
            <p:cNvSpPr>
              <a:spLocks noChangeShapeType="1"/>
            </p:cNvSpPr>
            <p:nvPr/>
          </p:nvSpPr>
          <p:spPr bwMode="auto">
            <a:xfrm>
              <a:off x="2975" y="2967"/>
              <a:ext cx="1497"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1" name="Line 170"/>
            <p:cNvSpPr>
              <a:spLocks noChangeShapeType="1"/>
            </p:cNvSpPr>
            <p:nvPr/>
          </p:nvSpPr>
          <p:spPr bwMode="auto">
            <a:xfrm flipV="1">
              <a:off x="2976" y="2105"/>
              <a:ext cx="149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171"/>
            <p:cNvSpPr>
              <a:spLocks noChangeShapeType="1"/>
            </p:cNvSpPr>
            <p:nvPr/>
          </p:nvSpPr>
          <p:spPr bwMode="auto">
            <a:xfrm>
              <a:off x="4472" y="2105"/>
              <a:ext cx="0" cy="86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172"/>
            <p:cNvSpPr>
              <a:spLocks noChangeShapeType="1"/>
            </p:cNvSpPr>
            <p:nvPr/>
          </p:nvSpPr>
          <p:spPr bwMode="auto">
            <a:xfrm>
              <a:off x="3747" y="2105"/>
              <a:ext cx="0" cy="862"/>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Text Box 173"/>
            <p:cNvSpPr txBox="1">
              <a:spLocks noChangeArrowheads="1"/>
            </p:cNvSpPr>
            <p:nvPr/>
          </p:nvSpPr>
          <p:spPr bwMode="auto">
            <a:xfrm>
              <a:off x="3112" y="2332"/>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dirty="0">
                  <a:solidFill>
                    <a:schemeClr val="tx1"/>
                  </a:solidFill>
                  <a:latin typeface="Times New Roman" panose="02020603050405020304" pitchFamily="18" charset="0"/>
                  <a:ea typeface="宋体" panose="02010600030101010101" pitchFamily="2" charset="-122"/>
                </a:rPr>
                <a:t>10V</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20515" name="Text Box 174"/>
            <p:cNvSpPr txBox="1">
              <a:spLocks noChangeArrowheads="1"/>
            </p:cNvSpPr>
            <p:nvPr/>
          </p:nvSpPr>
          <p:spPr bwMode="auto">
            <a:xfrm>
              <a:off x="3157" y="1788"/>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dirty="0">
                  <a:solidFill>
                    <a:schemeClr val="tx1"/>
                  </a:solidFill>
                  <a:latin typeface="Times New Roman" panose="02020603050405020304" pitchFamily="18" charset="0"/>
                  <a:ea typeface="宋体" panose="02010600030101010101" pitchFamily="2" charset="-122"/>
                </a:rPr>
                <a:t>1</a:t>
              </a:r>
              <a:r>
                <a:rPr kumimoji="1" lang="en-US" altLang="zh-CN" b="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20516" name="Text Box 175"/>
            <p:cNvSpPr txBox="1">
              <a:spLocks noChangeArrowheads="1"/>
            </p:cNvSpPr>
            <p:nvPr/>
          </p:nvSpPr>
          <p:spPr bwMode="auto">
            <a:xfrm>
              <a:off x="3883" y="1788"/>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dirty="0">
                  <a:solidFill>
                    <a:schemeClr val="tx1"/>
                  </a:solidFill>
                  <a:latin typeface="Times New Roman" panose="02020603050405020304" pitchFamily="18" charset="0"/>
                  <a:ea typeface="宋体" panose="02010600030101010101" pitchFamily="2" charset="-122"/>
                </a:rPr>
                <a:t>4</a:t>
              </a:r>
              <a:r>
                <a:rPr kumimoji="1" lang="en-US" altLang="zh-CN" b="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0517" name="Line 176"/>
            <p:cNvSpPr>
              <a:spLocks noChangeShapeType="1"/>
            </p:cNvSpPr>
            <p:nvPr/>
          </p:nvSpPr>
          <p:spPr bwMode="auto">
            <a:xfrm>
              <a:off x="4468" y="2478"/>
              <a:ext cx="0" cy="398"/>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8" name="Rectangle 177"/>
            <p:cNvSpPr>
              <a:spLocks noChangeArrowheads="1"/>
            </p:cNvSpPr>
            <p:nvPr/>
          </p:nvSpPr>
          <p:spPr bwMode="auto">
            <a:xfrm>
              <a:off x="3928" y="206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0519" name="Rectangle 178"/>
            <p:cNvSpPr>
              <a:spLocks noChangeArrowheads="1"/>
            </p:cNvSpPr>
            <p:nvPr/>
          </p:nvSpPr>
          <p:spPr bwMode="auto">
            <a:xfrm>
              <a:off x="3202" y="206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0520" name="Text Box 179"/>
            <p:cNvSpPr txBox="1">
              <a:spLocks noChangeArrowheads="1"/>
            </p:cNvSpPr>
            <p:nvPr/>
          </p:nvSpPr>
          <p:spPr bwMode="auto">
            <a:xfrm>
              <a:off x="2976" y="2105"/>
              <a:ext cx="2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dirty="0">
                  <a:solidFill>
                    <a:schemeClr val="tx1"/>
                  </a:solidFill>
                  <a:latin typeface="Times New Roman" panose="02020603050405020304" pitchFamily="18" charset="0"/>
                  <a:ea typeface="宋体" panose="02010600030101010101" pitchFamily="2" charset="-12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20521" name="Text Box 180"/>
            <p:cNvSpPr txBox="1">
              <a:spLocks noChangeArrowheads="1"/>
            </p:cNvSpPr>
            <p:nvPr/>
          </p:nvSpPr>
          <p:spPr bwMode="auto">
            <a:xfrm>
              <a:off x="2930" y="264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grpSp>
          <p:nvGrpSpPr>
            <p:cNvPr id="20522" name="Group 181"/>
            <p:cNvGrpSpPr/>
            <p:nvPr/>
          </p:nvGrpSpPr>
          <p:grpSpPr bwMode="auto">
            <a:xfrm>
              <a:off x="4291" y="2205"/>
              <a:ext cx="363" cy="363"/>
              <a:chOff x="4785" y="709"/>
              <a:chExt cx="363" cy="363"/>
            </a:xfrm>
          </p:grpSpPr>
          <p:sp>
            <p:nvSpPr>
              <p:cNvPr id="20523" name="Oval 182"/>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20524" name="Line 183"/>
              <p:cNvSpPr>
                <a:spLocks noChangeShapeType="1"/>
              </p:cNvSpPr>
              <p:nvPr/>
            </p:nvSpPr>
            <p:spPr bwMode="auto">
              <a:xfrm>
                <a:off x="4785" y="890"/>
                <a:ext cx="363"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9" name="Group 184"/>
          <p:cNvGrpSpPr/>
          <p:nvPr/>
        </p:nvGrpSpPr>
        <p:grpSpPr bwMode="auto">
          <a:xfrm>
            <a:off x="3921657" y="5962376"/>
            <a:ext cx="1644650" cy="850900"/>
            <a:chOff x="385" y="3022"/>
            <a:chExt cx="1036" cy="536"/>
          </a:xfrm>
        </p:grpSpPr>
        <p:pic>
          <p:nvPicPr>
            <p:cNvPr id="20504" name="Picture 185" descr="1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5" name="Text Box 186"/>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lang="zh-CN" altLang="en-US" sz="3200" b="0">
                  <a:solidFill>
                    <a:schemeClr val="tx1"/>
                  </a:solidFill>
                  <a:ea typeface="华文行楷" panose="02010800040101010101" pitchFamily="2" charset="-122"/>
                </a:rPr>
                <a:t>注意</a:t>
              </a:r>
              <a:endParaRPr lang="zh-CN" altLang="en-US" sz="3200" b="0">
                <a:solidFill>
                  <a:schemeClr val="tx1"/>
                </a:solidFill>
                <a:ea typeface="华文行楷" panose="02010800040101010101" pitchFamily="2" charset="-122"/>
              </a:endParaRPr>
            </a:p>
          </p:txBody>
        </p:sp>
      </p:grpSp>
      <p:sp>
        <p:nvSpPr>
          <p:cNvPr id="89"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cxnSp>
        <p:nvCxnSpPr>
          <p:cNvPr id="90" name="直接连接符 89"/>
          <p:cNvCxnSpPr/>
          <p:nvPr/>
        </p:nvCxnSpPr>
        <p:spPr>
          <a:xfrm>
            <a:off x="107950" y="3239665"/>
            <a:ext cx="396293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4070880" y="1432560"/>
            <a:ext cx="0" cy="180710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4" name="Text Box 5"/>
          <p:cNvSpPr txBox="1">
            <a:spLocks noChangeArrowheads="1"/>
          </p:cNvSpPr>
          <p:nvPr/>
        </p:nvSpPr>
        <p:spPr bwMode="auto">
          <a:xfrm>
            <a:off x="7109007" y="962243"/>
            <a:ext cx="182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1800" dirty="0">
                <a:solidFill>
                  <a:srgbClr val="92D050"/>
                </a:solidFill>
                <a:latin typeface="楷体_GB2312" pitchFamily="49" charset="-122"/>
              </a:rPr>
              <a:t>先求非突变量</a:t>
            </a:r>
            <a:endParaRPr kumimoji="1" lang="en-US" altLang="zh-CN" sz="1800" dirty="0">
              <a:solidFill>
                <a:srgbClr val="92D050"/>
              </a:solidFill>
              <a:latin typeface="楷体_GB2312"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3762375" y="1397000"/>
            <a:ext cx="496887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kumimoji="1" lang="zh-CN" altLang="en-US" dirty="0">
                <a:latin typeface="楷体_GB2312" pitchFamily="49" charset="-122"/>
              </a:rPr>
              <a:t>换路后</a:t>
            </a:r>
            <a:r>
              <a:rPr kumimoji="1" lang="zh-CN" altLang="en-US" dirty="0">
                <a:solidFill>
                  <a:schemeClr val="tx1"/>
                </a:solidFill>
                <a:latin typeface="楷体_GB2312" pitchFamily="49" charset="-122"/>
              </a:rPr>
              <a:t>外加激励为零</a:t>
            </a:r>
            <a:r>
              <a:rPr kumimoji="1" lang="zh-CN" altLang="en-US" dirty="0">
                <a:latin typeface="楷体_GB2312" pitchFamily="49" charset="-122"/>
              </a:rPr>
              <a:t>，仅由动态元件初始储能产生的电压和电流。</a:t>
            </a:r>
            <a:endParaRPr kumimoji="1" lang="zh-CN" altLang="en-US" dirty="0">
              <a:latin typeface="楷体_GB2312" pitchFamily="49" charset="-122"/>
            </a:endParaRPr>
          </a:p>
        </p:txBody>
      </p:sp>
      <p:sp>
        <p:nvSpPr>
          <p:cNvPr id="4" name="Text Box 60"/>
          <p:cNvSpPr txBox="1">
            <a:spLocks noChangeArrowheads="1"/>
          </p:cNvSpPr>
          <p:nvPr/>
        </p:nvSpPr>
        <p:spPr bwMode="auto">
          <a:xfrm>
            <a:off x="539750" y="1773238"/>
            <a:ext cx="2303463" cy="547687"/>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lIns="198000" rIns="198000">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solidFill>
                  <a:srgbClr val="FFFFFF"/>
                </a:solidFill>
              </a:rPr>
              <a:t>零输入响应</a:t>
            </a:r>
            <a:endParaRPr lang="zh-CN" altLang="en-US">
              <a:solidFill>
                <a:srgbClr val="FFFFFF"/>
              </a:solidFill>
            </a:endParaRPr>
          </a:p>
        </p:txBody>
      </p:sp>
      <p:sp>
        <p:nvSpPr>
          <p:cNvPr id="5" name="AutoShape 61"/>
          <p:cNvSpPr>
            <a:spLocks noChangeArrowheads="1"/>
          </p:cNvSpPr>
          <p:nvPr/>
        </p:nvSpPr>
        <p:spPr bwMode="auto">
          <a:xfrm>
            <a:off x="3008313" y="2020888"/>
            <a:ext cx="576262" cy="144462"/>
          </a:xfrm>
          <a:prstGeom prst="rightArrow">
            <a:avLst>
              <a:gd name="adj1" fmla="val 50000"/>
              <a:gd name="adj2" fmla="val 99726"/>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6" name="Text Box 4"/>
          <p:cNvSpPr txBox="1">
            <a:spLocks noChangeArrowheads="1"/>
          </p:cNvSpPr>
          <p:nvPr/>
        </p:nvSpPr>
        <p:spPr bwMode="auto">
          <a:xfrm>
            <a:off x="3806825" y="3186113"/>
            <a:ext cx="51054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zh-CN" altLang="en-US" dirty="0">
                <a:latin typeface="楷体_GB2312" pitchFamily="49" charset="-122"/>
              </a:rPr>
              <a:t>动态元件</a:t>
            </a:r>
            <a:r>
              <a:rPr kumimoji="1" lang="zh-CN" altLang="en-US" dirty="0">
                <a:solidFill>
                  <a:schemeClr val="tx1"/>
                </a:solidFill>
                <a:latin typeface="楷体_GB2312" pitchFamily="49" charset="-122"/>
              </a:rPr>
              <a:t>初始能量为零</a:t>
            </a:r>
            <a:r>
              <a:rPr kumimoji="1" lang="zh-CN" altLang="en-US" dirty="0">
                <a:latin typeface="楷体_GB2312" pitchFamily="49" charset="-122"/>
              </a:rPr>
              <a:t>，由</a:t>
            </a:r>
            <a:r>
              <a:rPr kumimoji="1" lang="en-US" altLang="zh-CN" b="0" i="1" dirty="0">
                <a:latin typeface="Times New Roman" panose="02020603050405020304" pitchFamily="18" charset="0"/>
              </a:rPr>
              <a:t>t </a:t>
            </a:r>
            <a:r>
              <a:rPr kumimoji="1" lang="en-US" altLang="zh-CN" b="0" dirty="0">
                <a:latin typeface="Times New Roman" panose="02020603050405020304" pitchFamily="18" charset="0"/>
              </a:rPr>
              <a:t>&gt;0</a:t>
            </a:r>
            <a:r>
              <a:rPr kumimoji="1" lang="zh-CN" altLang="en-US" dirty="0">
                <a:latin typeface="楷体_GB2312" pitchFamily="49" charset="-122"/>
              </a:rPr>
              <a:t>电路中</a:t>
            </a:r>
            <a:r>
              <a:rPr kumimoji="1" lang="zh-CN" altLang="en-US" dirty="0">
                <a:solidFill>
                  <a:schemeClr val="tx1"/>
                </a:solidFill>
                <a:latin typeface="楷体_GB2312" pitchFamily="49" charset="-122"/>
              </a:rPr>
              <a:t>外加激励</a:t>
            </a:r>
            <a:r>
              <a:rPr kumimoji="1" lang="zh-CN" altLang="en-US" dirty="0">
                <a:latin typeface="楷体_GB2312" pitchFamily="49" charset="-122"/>
              </a:rPr>
              <a:t>作用所产生的响应。</a:t>
            </a:r>
            <a:endParaRPr kumimoji="1" lang="zh-CN" altLang="en-US" dirty="0">
              <a:latin typeface="楷体_GB2312" pitchFamily="49" charset="-122"/>
            </a:endParaRPr>
          </a:p>
        </p:txBody>
      </p:sp>
      <p:sp>
        <p:nvSpPr>
          <p:cNvPr id="7" name="Text Box 57"/>
          <p:cNvSpPr txBox="1">
            <a:spLocks noChangeArrowheads="1"/>
          </p:cNvSpPr>
          <p:nvPr/>
        </p:nvSpPr>
        <p:spPr bwMode="auto">
          <a:xfrm>
            <a:off x="604838" y="3357563"/>
            <a:ext cx="2089150"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solidFill>
                  <a:schemeClr val="tx1"/>
                </a:solidFill>
              </a:rPr>
              <a:t>零状态响应</a:t>
            </a:r>
            <a:endParaRPr lang="zh-CN" altLang="en-US" dirty="0">
              <a:solidFill>
                <a:schemeClr val="tx1"/>
              </a:solidFill>
            </a:endParaRPr>
          </a:p>
        </p:txBody>
      </p:sp>
      <p:sp>
        <p:nvSpPr>
          <p:cNvPr id="9" name="Text Box 5"/>
          <p:cNvSpPr txBox="1">
            <a:spLocks noChangeArrowheads="1"/>
          </p:cNvSpPr>
          <p:nvPr/>
        </p:nvSpPr>
        <p:spPr bwMode="auto">
          <a:xfrm>
            <a:off x="3779838" y="5022850"/>
            <a:ext cx="51054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zh-CN" altLang="en-US" dirty="0">
                <a:latin typeface="Times New Roman" panose="02020603050405020304" pitchFamily="18" charset="0"/>
              </a:rPr>
              <a:t>电路的初始状态不为零，</a:t>
            </a:r>
            <a:r>
              <a:rPr kumimoji="1" lang="zh-CN" altLang="en-US" dirty="0">
                <a:solidFill>
                  <a:schemeClr val="tx1"/>
                </a:solidFill>
                <a:latin typeface="Times New Roman" panose="02020603050405020304" pitchFamily="18" charset="0"/>
              </a:rPr>
              <a:t>同时</a:t>
            </a:r>
            <a:r>
              <a:rPr kumimoji="1" lang="zh-CN" altLang="en-US" dirty="0">
                <a:latin typeface="Times New Roman" panose="02020603050405020304" pitchFamily="18" charset="0"/>
              </a:rPr>
              <a:t>又有外加激励源作用时电路中产生的响应。</a:t>
            </a:r>
            <a:endParaRPr kumimoji="1" lang="zh-CN" altLang="en-US" dirty="0">
              <a:latin typeface="Times New Roman" panose="02020603050405020304" pitchFamily="18" charset="0"/>
            </a:endParaRPr>
          </a:p>
        </p:txBody>
      </p:sp>
      <p:sp>
        <p:nvSpPr>
          <p:cNvPr id="12" name="Text Box 66"/>
          <p:cNvSpPr txBox="1">
            <a:spLocks noChangeArrowheads="1"/>
          </p:cNvSpPr>
          <p:nvPr/>
        </p:nvSpPr>
        <p:spPr bwMode="auto">
          <a:xfrm>
            <a:off x="804863" y="5332413"/>
            <a:ext cx="1439862"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solidFill>
                  <a:schemeClr val="tx1"/>
                </a:solidFill>
              </a:rPr>
              <a:t>全响应</a:t>
            </a:r>
            <a:endParaRPr lang="zh-CN" altLang="en-US" dirty="0">
              <a:solidFill>
                <a:schemeClr val="tx1"/>
              </a:solidFill>
            </a:endParaRPr>
          </a:p>
        </p:txBody>
      </p:sp>
      <p:sp>
        <p:nvSpPr>
          <p:cNvPr id="13" name="AutoShape 67"/>
          <p:cNvSpPr>
            <a:spLocks noChangeArrowheads="1"/>
          </p:cNvSpPr>
          <p:nvPr/>
        </p:nvSpPr>
        <p:spPr bwMode="auto">
          <a:xfrm>
            <a:off x="3008313" y="5548313"/>
            <a:ext cx="576262" cy="215900"/>
          </a:xfrm>
          <a:prstGeom prst="rightArrow">
            <a:avLst>
              <a:gd name="adj1" fmla="val 50000"/>
              <a:gd name="adj2" fmla="val 66728"/>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14" name="AutoShape 67"/>
          <p:cNvSpPr>
            <a:spLocks noChangeArrowheads="1"/>
          </p:cNvSpPr>
          <p:nvPr/>
        </p:nvSpPr>
        <p:spPr bwMode="auto">
          <a:xfrm>
            <a:off x="2936875" y="3522663"/>
            <a:ext cx="576263" cy="215900"/>
          </a:xfrm>
          <a:prstGeom prst="rightArrow">
            <a:avLst>
              <a:gd name="adj1" fmla="val 50000"/>
              <a:gd name="adj2" fmla="val 66728"/>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15"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7.1 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Text Box 5"/>
          <p:cNvSpPr txBox="1">
            <a:spLocks noChangeArrowheads="1"/>
          </p:cNvSpPr>
          <p:nvPr/>
        </p:nvSpPr>
        <p:spPr bwMode="auto">
          <a:xfrm>
            <a:off x="3703638" y="1104332"/>
            <a:ext cx="5364162" cy="108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kumimoji="1" lang="zh-CN" altLang="en-US" dirty="0">
                <a:latin typeface="楷体_GB2312" pitchFamily="49" charset="-122"/>
              </a:rPr>
              <a:t>换路后</a:t>
            </a:r>
            <a:r>
              <a:rPr kumimoji="1" lang="zh-CN" altLang="en-US" dirty="0">
                <a:solidFill>
                  <a:schemeClr val="tx1"/>
                </a:solidFill>
                <a:latin typeface="楷体_GB2312" pitchFamily="49" charset="-122"/>
              </a:rPr>
              <a:t>外加激励为零</a:t>
            </a:r>
            <a:r>
              <a:rPr kumimoji="1" lang="zh-CN" altLang="en-US" dirty="0">
                <a:latin typeface="楷体_GB2312" pitchFamily="49" charset="-122"/>
              </a:rPr>
              <a:t>，仅由</a:t>
            </a:r>
            <a:r>
              <a:rPr kumimoji="1" lang="zh-CN" altLang="en-US" dirty="0">
                <a:solidFill>
                  <a:schemeClr val="tx1"/>
                </a:solidFill>
                <a:latin typeface="楷体_GB2312" pitchFamily="49" charset="-122"/>
              </a:rPr>
              <a:t>动态元件初始储能</a:t>
            </a:r>
            <a:r>
              <a:rPr kumimoji="1" lang="zh-CN" altLang="en-US" dirty="0">
                <a:latin typeface="楷体_GB2312" pitchFamily="49" charset="-122"/>
              </a:rPr>
              <a:t>产生的电压和电流。</a:t>
            </a:r>
            <a:endParaRPr kumimoji="1" lang="zh-CN" altLang="en-US" dirty="0">
              <a:latin typeface="楷体_GB2312" pitchFamily="49" charset="-122"/>
            </a:endParaRPr>
          </a:p>
        </p:txBody>
      </p:sp>
      <p:sp>
        <p:nvSpPr>
          <p:cNvPr id="80904" name="Text Box 8"/>
          <p:cNvSpPr txBox="1">
            <a:spLocks noChangeArrowheads="1"/>
          </p:cNvSpPr>
          <p:nvPr/>
        </p:nvSpPr>
        <p:spPr bwMode="auto">
          <a:xfrm>
            <a:off x="348456" y="2694496"/>
            <a:ext cx="48244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dirty="0">
                <a:solidFill>
                  <a:srgbClr val="FFFFFF"/>
                </a:solidFill>
                <a:latin typeface="楷体_GB2312" pitchFamily="49" charset="-122"/>
              </a:rPr>
              <a:t>1.</a:t>
            </a:r>
            <a:r>
              <a:rPr kumimoji="1" lang="en-US" altLang="zh-CN" sz="3200" b="0" i="1" dirty="0">
                <a:solidFill>
                  <a:srgbClr val="FFFFFF"/>
                </a:solidFill>
                <a:latin typeface="Times New Roman" panose="02020603050405020304" pitchFamily="18" charset="0"/>
              </a:rPr>
              <a:t>RC</a:t>
            </a:r>
            <a:r>
              <a:rPr kumimoji="1" lang="zh-CN" altLang="en-US" sz="3200" dirty="0">
                <a:solidFill>
                  <a:srgbClr val="FFFFFF"/>
                </a:solidFill>
                <a:latin typeface="楷体_GB2312" pitchFamily="49" charset="-122"/>
              </a:rPr>
              <a:t>电路的零输入响应</a:t>
            </a:r>
            <a:endParaRPr kumimoji="1" lang="zh-CN" altLang="en-US" sz="3200" dirty="0">
              <a:solidFill>
                <a:srgbClr val="FFFFFF"/>
              </a:solidFill>
              <a:latin typeface="楷体_GB2312" pitchFamily="49" charset="-122"/>
            </a:endParaRPr>
          </a:p>
        </p:txBody>
      </p:sp>
      <p:sp>
        <p:nvSpPr>
          <p:cNvPr id="80905" name="Text Box 9"/>
          <p:cNvSpPr txBox="1">
            <a:spLocks noChangeArrowheads="1"/>
          </p:cNvSpPr>
          <p:nvPr/>
        </p:nvSpPr>
        <p:spPr bwMode="auto">
          <a:xfrm>
            <a:off x="4286250" y="3459928"/>
            <a:ext cx="314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en-US" dirty="0">
                <a:latin typeface="Times New Roman" panose="02020603050405020304" pitchFamily="18" charset="0"/>
              </a:rPr>
              <a:t>已知</a:t>
            </a:r>
            <a:r>
              <a:rPr kumimoji="1" lang="zh-CN" altLang="en-US" dirty="0">
                <a:latin typeface="Times New Roman" panose="02020603050405020304" pitchFamily="18" charset="0"/>
                <a:ea typeface="宋体" panose="02010600030101010101" pitchFamily="2" charset="-122"/>
              </a:rPr>
              <a:t>   </a:t>
            </a:r>
            <a:r>
              <a:rPr kumimoji="1" lang="en-US" altLang="zh-CN" sz="3200" b="0" i="1" dirty="0" err="1">
                <a:solidFill>
                  <a:srgbClr val="FFFFFF"/>
                </a:solidFill>
                <a:latin typeface="Times New Roman" panose="02020603050405020304" pitchFamily="18" charset="0"/>
                <a:ea typeface="宋体" panose="02010600030101010101" pitchFamily="2" charset="-122"/>
              </a:rPr>
              <a:t>u</a:t>
            </a:r>
            <a:r>
              <a:rPr kumimoji="1" lang="en-US" altLang="zh-CN" sz="3200" b="0" i="1" baseline="-25000" dirty="0" err="1">
                <a:solidFill>
                  <a:srgbClr val="FFFFFF"/>
                </a:solidFill>
                <a:latin typeface="Times New Roman" panose="02020603050405020304" pitchFamily="18" charset="0"/>
                <a:ea typeface="宋体" panose="02010600030101010101" pitchFamily="2" charset="-122"/>
              </a:rPr>
              <a:t>C</a:t>
            </a:r>
            <a:r>
              <a:rPr kumimoji="1" lang="en-US" altLang="zh-CN" sz="3200" b="0" baseline="-25000" dirty="0">
                <a:solidFill>
                  <a:srgbClr val="FFFFFF"/>
                </a:solidFill>
                <a:latin typeface="Times New Roman" panose="02020603050405020304" pitchFamily="18" charset="0"/>
                <a:ea typeface="宋体" panose="02010600030101010101" pitchFamily="2" charset="-122"/>
              </a:rPr>
              <a:t> </a:t>
            </a:r>
            <a:r>
              <a:rPr kumimoji="1" lang="en-US" altLang="zh-CN" sz="3200" b="0" dirty="0">
                <a:solidFill>
                  <a:srgbClr val="FFFFFF"/>
                </a:solidFill>
                <a:latin typeface="Times New Roman" panose="02020603050405020304" pitchFamily="18" charset="0"/>
                <a:ea typeface="宋体" panose="02010600030101010101" pitchFamily="2" charset="-122"/>
              </a:rPr>
              <a:t>(0</a:t>
            </a:r>
            <a:r>
              <a:rPr kumimoji="1" lang="zh-CN" altLang="en-US" sz="3200" b="0" baseline="-25000" dirty="0">
                <a:solidFill>
                  <a:srgbClr val="FFFFFF"/>
                </a:solidFill>
                <a:latin typeface="Times New Roman" panose="02020603050405020304" pitchFamily="18" charset="0"/>
                <a:ea typeface="宋体" panose="02010600030101010101" pitchFamily="2" charset="-122"/>
              </a:rPr>
              <a:t>－</a:t>
            </a:r>
            <a:r>
              <a:rPr kumimoji="1" lang="en-US" altLang="zh-CN" sz="3200" b="0" dirty="0">
                <a:solidFill>
                  <a:srgbClr val="FFFFFF"/>
                </a:solidFill>
                <a:latin typeface="Times New Roman" panose="02020603050405020304" pitchFamily="18" charset="0"/>
                <a:ea typeface="宋体" panose="02010600030101010101" pitchFamily="2" charset="-122"/>
              </a:rPr>
              <a:t>)=</a:t>
            </a:r>
            <a:r>
              <a:rPr kumimoji="1" lang="en-US" altLang="zh-CN" sz="3200" b="0" i="1" dirty="0">
                <a:solidFill>
                  <a:srgbClr val="FFFFFF"/>
                </a:solidFill>
                <a:latin typeface="Times New Roman" panose="02020603050405020304" pitchFamily="18" charset="0"/>
                <a:ea typeface="宋体" panose="02010600030101010101" pitchFamily="2" charset="-122"/>
              </a:rPr>
              <a:t>U</a:t>
            </a:r>
            <a:r>
              <a:rPr kumimoji="1" lang="en-US" altLang="zh-CN" sz="3200" b="0" baseline="-25000" dirty="0">
                <a:solidFill>
                  <a:srgbClr val="FFFFFF"/>
                </a:solidFill>
                <a:latin typeface="Times New Roman" panose="02020603050405020304" pitchFamily="18" charset="0"/>
                <a:ea typeface="宋体" panose="02010600030101010101" pitchFamily="2" charset="-122"/>
              </a:rPr>
              <a:t>0</a:t>
            </a:r>
            <a:endParaRPr kumimoji="1" lang="en-US" altLang="zh-CN" sz="3200" b="0" dirty="0">
              <a:solidFill>
                <a:srgbClr val="FFFFFF"/>
              </a:solidFill>
              <a:latin typeface="Times New Roman" panose="02020603050405020304" pitchFamily="18" charset="0"/>
              <a:ea typeface="宋体" panose="02010600030101010101" pitchFamily="2" charset="-122"/>
            </a:endParaRPr>
          </a:p>
        </p:txBody>
      </p:sp>
      <p:graphicFrame>
        <p:nvGraphicFramePr>
          <p:cNvPr id="80953" name="Object 57"/>
          <p:cNvGraphicFramePr>
            <a:graphicFrameLocks noChangeAspect="1"/>
          </p:cNvGraphicFramePr>
          <p:nvPr/>
        </p:nvGraphicFramePr>
        <p:xfrm>
          <a:off x="4682113" y="4237960"/>
          <a:ext cx="2402068" cy="617801"/>
        </p:xfrm>
        <a:graphic>
          <a:graphicData uri="http://schemas.openxmlformats.org/presentationml/2006/ole">
            <mc:AlternateContent xmlns:mc="http://schemas.openxmlformats.org/markup-compatibility/2006">
              <mc:Choice xmlns:v="urn:schemas-microsoft-com:vml" Requires="v">
                <p:oleObj spid="_x0000_s14366" name="公式" r:id="rId1" imgW="840105" imgH="191770" progId="Equation.3">
                  <p:embed/>
                </p:oleObj>
              </mc:Choice>
              <mc:Fallback>
                <p:oleObj name="公式" r:id="rId1" imgW="840105" imgH="191770" progId="Equation.3">
                  <p:embed/>
                  <p:pic>
                    <p:nvPicPr>
                      <p:cNvPr id="0" name="Object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113" y="4237960"/>
                        <a:ext cx="2402068" cy="617801"/>
                      </a:xfrm>
                      <a:prstGeom prst="rect">
                        <a:avLst/>
                      </a:prstGeom>
                      <a:noFill/>
                      <a:ln>
                        <a:noFill/>
                      </a:ln>
                      <a:effectLst/>
                    </p:spPr>
                  </p:pic>
                </p:oleObj>
              </mc:Fallback>
            </mc:AlternateContent>
          </a:graphicData>
        </a:graphic>
      </p:graphicFrame>
      <p:grpSp>
        <p:nvGrpSpPr>
          <p:cNvPr id="2" name="Group 65"/>
          <p:cNvGrpSpPr/>
          <p:nvPr/>
        </p:nvGrpSpPr>
        <p:grpSpPr bwMode="auto">
          <a:xfrm>
            <a:off x="4682113" y="4956440"/>
            <a:ext cx="2636836" cy="1605909"/>
            <a:chOff x="340" y="2395"/>
            <a:chExt cx="1538" cy="901"/>
          </a:xfrm>
        </p:grpSpPr>
        <p:graphicFrame>
          <p:nvGraphicFramePr>
            <p:cNvPr id="30763" name="Object 11"/>
            <p:cNvGraphicFramePr>
              <a:graphicFrameLocks noChangeAspect="1"/>
            </p:cNvGraphicFramePr>
            <p:nvPr/>
          </p:nvGraphicFramePr>
          <p:xfrm>
            <a:off x="524" y="2395"/>
            <a:ext cx="1354" cy="679"/>
          </p:xfrm>
          <a:graphic>
            <a:graphicData uri="http://schemas.openxmlformats.org/presentationml/2006/ole">
              <mc:AlternateContent xmlns:mc="http://schemas.openxmlformats.org/markup-compatibility/2006">
                <mc:Choice xmlns:v="urn:schemas-microsoft-com:vml" Requires="v">
                  <p:oleObj spid="_x0000_s14367" name="公式" r:id="rId3" imgW="705485" imgH="391795" progId="Equation.3">
                    <p:embed/>
                  </p:oleObj>
                </mc:Choice>
                <mc:Fallback>
                  <p:oleObj name="公式" r:id="rId3" imgW="705485" imgH="391795"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 y="2395"/>
                          <a:ext cx="1354" cy="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4" name="Text Box 40"/>
            <p:cNvSpPr txBox="1">
              <a:spLocks noChangeArrowheads="1"/>
            </p:cNvSpPr>
            <p:nvPr/>
          </p:nvSpPr>
          <p:spPr bwMode="auto">
            <a:xfrm>
              <a:off x="340" y="2931"/>
              <a:ext cx="12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200" b="0" i="1" dirty="0">
                  <a:solidFill>
                    <a:srgbClr val="FFFFFF"/>
                  </a:solidFill>
                  <a:latin typeface="Times New Roman" panose="02020603050405020304" pitchFamily="18" charset="0"/>
                  <a:ea typeface="宋体" panose="02010600030101010101" pitchFamily="2" charset="-122"/>
                </a:rPr>
                <a:t> </a:t>
              </a:r>
              <a:r>
                <a:rPr kumimoji="1" lang="en-US" altLang="zh-CN" sz="3200" b="0" i="1" dirty="0" err="1">
                  <a:solidFill>
                    <a:srgbClr val="FFFFFF"/>
                  </a:solidFill>
                  <a:latin typeface="Times New Roman" panose="02020603050405020304" pitchFamily="18" charset="0"/>
                  <a:ea typeface="宋体" panose="02010600030101010101" pitchFamily="2" charset="-122"/>
                </a:rPr>
                <a:t>u</a:t>
              </a:r>
              <a:r>
                <a:rPr kumimoji="1" lang="en-US" altLang="zh-CN" sz="3200" b="0" i="1" baseline="-25000" dirty="0" err="1">
                  <a:solidFill>
                    <a:srgbClr val="FFFFFF"/>
                  </a:solidFill>
                  <a:latin typeface="Times New Roman" panose="02020603050405020304" pitchFamily="18" charset="0"/>
                  <a:ea typeface="宋体" panose="02010600030101010101" pitchFamily="2" charset="-122"/>
                </a:rPr>
                <a:t>R</a:t>
              </a:r>
              <a:r>
                <a:rPr kumimoji="1" lang="en-US" altLang="zh-CN" sz="3200" b="0" i="1" dirty="0">
                  <a:solidFill>
                    <a:srgbClr val="FFFFFF"/>
                  </a:solidFill>
                  <a:latin typeface="Times New Roman" panose="02020603050405020304" pitchFamily="18" charset="0"/>
                  <a:ea typeface="宋体" panose="02010600030101010101" pitchFamily="2" charset="-122"/>
                </a:rPr>
                <a:t>= Ri</a:t>
              </a:r>
              <a:endParaRPr kumimoji="1" lang="en-US" altLang="zh-CN" sz="3200" b="0" i="1" dirty="0">
                <a:solidFill>
                  <a:srgbClr val="FFFFFF"/>
                </a:solidFill>
                <a:latin typeface="Times New Roman" panose="02020603050405020304" pitchFamily="18" charset="0"/>
                <a:ea typeface="宋体" panose="02010600030101010101" pitchFamily="2" charset="-122"/>
              </a:endParaRPr>
            </a:p>
          </p:txBody>
        </p:sp>
        <p:sp>
          <p:nvSpPr>
            <p:cNvPr id="30765" name="AutoShape 58"/>
            <p:cNvSpPr/>
            <p:nvPr/>
          </p:nvSpPr>
          <p:spPr bwMode="auto">
            <a:xfrm>
              <a:off x="431" y="2659"/>
              <a:ext cx="90" cy="612"/>
            </a:xfrm>
            <a:prstGeom prst="leftBracket">
              <a:avLst>
                <a:gd name="adj" fmla="val 5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dirty="0"/>
            </a:p>
          </p:txBody>
        </p:sp>
      </p:grpSp>
      <p:sp>
        <p:nvSpPr>
          <p:cNvPr id="80956" name="Text Box 60"/>
          <p:cNvSpPr txBox="1">
            <a:spLocks noChangeArrowheads="1"/>
          </p:cNvSpPr>
          <p:nvPr/>
        </p:nvSpPr>
        <p:spPr bwMode="auto">
          <a:xfrm>
            <a:off x="454025" y="1297420"/>
            <a:ext cx="2212976"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lIns="198000" rIns="198000">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solidFill>
                  <a:srgbClr val="FFFFFF"/>
                </a:solidFill>
              </a:rPr>
              <a:t>零输入响应</a:t>
            </a:r>
            <a:endParaRPr lang="zh-CN" altLang="en-US">
              <a:solidFill>
                <a:srgbClr val="FFFFFF"/>
              </a:solidFill>
            </a:endParaRPr>
          </a:p>
        </p:txBody>
      </p:sp>
      <p:sp>
        <p:nvSpPr>
          <p:cNvPr id="80957" name="AutoShape 61"/>
          <p:cNvSpPr>
            <a:spLocks noChangeArrowheads="1"/>
          </p:cNvSpPr>
          <p:nvPr/>
        </p:nvSpPr>
        <p:spPr bwMode="auto">
          <a:xfrm>
            <a:off x="2944019" y="1501204"/>
            <a:ext cx="576262" cy="144462"/>
          </a:xfrm>
          <a:prstGeom prst="rightArrow">
            <a:avLst>
              <a:gd name="adj1" fmla="val 50000"/>
              <a:gd name="adj2" fmla="val 99726"/>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nvGrpSpPr>
          <p:cNvPr id="5" name="Group 81"/>
          <p:cNvGrpSpPr/>
          <p:nvPr/>
        </p:nvGrpSpPr>
        <p:grpSpPr bwMode="auto">
          <a:xfrm>
            <a:off x="648494" y="3723712"/>
            <a:ext cx="2952750" cy="2182812"/>
            <a:chOff x="431" y="2296"/>
            <a:chExt cx="1860" cy="1375"/>
          </a:xfrm>
        </p:grpSpPr>
        <p:sp>
          <p:nvSpPr>
            <p:cNvPr id="30736" name="Line 82"/>
            <p:cNvSpPr>
              <a:spLocks noChangeShapeType="1"/>
            </p:cNvSpPr>
            <p:nvPr/>
          </p:nvSpPr>
          <p:spPr bwMode="auto">
            <a:xfrm>
              <a:off x="1870" y="2809"/>
              <a:ext cx="0" cy="86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7" name="Line 83"/>
            <p:cNvSpPr>
              <a:spLocks noChangeShapeType="1"/>
            </p:cNvSpPr>
            <p:nvPr/>
          </p:nvSpPr>
          <p:spPr bwMode="auto">
            <a:xfrm>
              <a:off x="1461" y="2900"/>
              <a:ext cx="278" cy="0"/>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8" name="Text Box 84"/>
            <p:cNvSpPr txBox="1">
              <a:spLocks noChangeArrowheads="1"/>
            </p:cNvSpPr>
            <p:nvPr/>
          </p:nvSpPr>
          <p:spPr bwMode="auto">
            <a:xfrm>
              <a:off x="1556" y="2465"/>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i</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0739" name="Line 85"/>
            <p:cNvSpPr>
              <a:spLocks noChangeShapeType="1"/>
            </p:cNvSpPr>
            <p:nvPr/>
          </p:nvSpPr>
          <p:spPr bwMode="auto">
            <a:xfrm flipH="1">
              <a:off x="1226" y="2544"/>
              <a:ext cx="167" cy="195"/>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Text Box 86"/>
            <p:cNvSpPr txBox="1">
              <a:spLocks noChangeArrowheads="1"/>
            </p:cNvSpPr>
            <p:nvPr/>
          </p:nvSpPr>
          <p:spPr bwMode="auto">
            <a:xfrm>
              <a:off x="795" y="2296"/>
              <a:ext cx="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rgbClr val="FFFFFF"/>
                  </a:solidFill>
                  <a:latin typeface="Times New Roman" panose="02020603050405020304" pitchFamily="18" charset="0"/>
                  <a:ea typeface="宋体" panose="02010600030101010101" pitchFamily="2" charset="-122"/>
                </a:rPr>
                <a:t>S(</a:t>
              </a:r>
              <a:r>
                <a:rPr kumimoji="1" lang="en-US" altLang="zh-CN" b="0" i="1">
                  <a:solidFill>
                    <a:srgbClr val="FFFFFF"/>
                  </a:solidFill>
                  <a:latin typeface="Times New Roman" panose="02020603050405020304" pitchFamily="18" charset="0"/>
                  <a:ea typeface="宋体" panose="02010600030101010101" pitchFamily="2" charset="-122"/>
                </a:rPr>
                <a:t>t</a:t>
              </a:r>
              <a:r>
                <a:rPr kumimoji="1" lang="en-US" altLang="zh-CN" b="0">
                  <a:solidFill>
                    <a:srgbClr val="FFFFFF"/>
                  </a:solidFill>
                  <a:latin typeface="Times New Roman" panose="02020603050405020304" pitchFamily="18" charset="0"/>
                  <a:ea typeface="宋体" panose="02010600030101010101" pitchFamily="2" charset="-122"/>
                </a:rPr>
                <a:t>=0)</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0741" name="Text Box 87"/>
            <p:cNvSpPr txBox="1">
              <a:spLocks noChangeArrowheads="1"/>
            </p:cNvSpPr>
            <p:nvPr/>
          </p:nvSpPr>
          <p:spPr bwMode="auto">
            <a:xfrm>
              <a:off x="1906" y="2790"/>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0742" name="Text Box 88"/>
            <p:cNvSpPr txBox="1">
              <a:spLocks noChangeArrowheads="1"/>
            </p:cNvSpPr>
            <p:nvPr/>
          </p:nvSpPr>
          <p:spPr bwMode="auto">
            <a:xfrm>
              <a:off x="1907" y="333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0743" name="Text Box 89"/>
            <p:cNvSpPr txBox="1">
              <a:spLocks noChangeArrowheads="1"/>
            </p:cNvSpPr>
            <p:nvPr/>
          </p:nvSpPr>
          <p:spPr bwMode="auto">
            <a:xfrm>
              <a:off x="1970" y="3010"/>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i="1" baseline="-25000">
                  <a:solidFill>
                    <a:srgbClr val="FFFFFF"/>
                  </a:solidFill>
                  <a:latin typeface="Times New Roman" panose="02020603050405020304" pitchFamily="18" charset="0"/>
                  <a:ea typeface="宋体" panose="02010600030101010101" pitchFamily="2" charset="-122"/>
                </a:rPr>
                <a:t>R</a:t>
              </a:r>
              <a:endParaRPr kumimoji="1" lang="en-US" altLang="zh-CN" b="0" baseline="-25000">
                <a:solidFill>
                  <a:srgbClr val="FFFFFF"/>
                </a:solidFill>
                <a:latin typeface="Times New Roman" panose="02020603050405020304" pitchFamily="18" charset="0"/>
                <a:ea typeface="宋体" panose="02010600030101010101" pitchFamily="2" charset="-122"/>
              </a:endParaRPr>
            </a:p>
          </p:txBody>
        </p:sp>
        <p:sp>
          <p:nvSpPr>
            <p:cNvPr id="30744" name="Line 90"/>
            <p:cNvSpPr>
              <a:spLocks noChangeShapeType="1"/>
            </p:cNvSpPr>
            <p:nvPr/>
          </p:nvSpPr>
          <p:spPr bwMode="auto">
            <a:xfrm>
              <a:off x="1325" y="2809"/>
              <a:ext cx="54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5" name="Line 91"/>
            <p:cNvSpPr>
              <a:spLocks noChangeShapeType="1"/>
            </p:cNvSpPr>
            <p:nvPr/>
          </p:nvSpPr>
          <p:spPr bwMode="auto">
            <a:xfrm>
              <a:off x="788" y="2821"/>
              <a:ext cx="39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Text Box 92"/>
            <p:cNvSpPr txBox="1">
              <a:spLocks noChangeArrowheads="1"/>
            </p:cNvSpPr>
            <p:nvPr/>
          </p:nvSpPr>
          <p:spPr bwMode="auto">
            <a:xfrm>
              <a:off x="431" y="2977"/>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C</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0747" name="Text Box 93"/>
            <p:cNvSpPr txBox="1">
              <a:spLocks noChangeArrowheads="1"/>
            </p:cNvSpPr>
            <p:nvPr/>
          </p:nvSpPr>
          <p:spPr bwMode="auto">
            <a:xfrm>
              <a:off x="956" y="2823"/>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0748" name="Text Box 94"/>
            <p:cNvSpPr txBox="1">
              <a:spLocks noChangeArrowheads="1"/>
            </p:cNvSpPr>
            <p:nvPr/>
          </p:nvSpPr>
          <p:spPr bwMode="auto">
            <a:xfrm>
              <a:off x="965" y="324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0749" name="Text Box 95"/>
            <p:cNvSpPr txBox="1">
              <a:spLocks noChangeArrowheads="1"/>
            </p:cNvSpPr>
            <p:nvPr/>
          </p:nvSpPr>
          <p:spPr bwMode="auto">
            <a:xfrm>
              <a:off x="942" y="3000"/>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dirty="0" err="1">
                  <a:solidFill>
                    <a:srgbClr val="FFFFFF"/>
                  </a:solidFill>
                  <a:latin typeface="Times New Roman" panose="02020603050405020304" pitchFamily="18" charset="0"/>
                  <a:ea typeface="宋体" panose="02010600030101010101" pitchFamily="2" charset="-122"/>
                </a:rPr>
                <a:t>u</a:t>
              </a:r>
              <a:r>
                <a:rPr kumimoji="1" lang="en-US" altLang="zh-CN" b="0" i="1" baseline="-25000" dirty="0" err="1">
                  <a:solidFill>
                    <a:srgbClr val="FFFFFF"/>
                  </a:solidFill>
                  <a:latin typeface="Times New Roman" panose="02020603050405020304" pitchFamily="18" charset="0"/>
                  <a:ea typeface="宋体" panose="02010600030101010101" pitchFamily="2" charset="-122"/>
                </a:rPr>
                <a:t>C</a:t>
              </a:r>
              <a:endParaRPr kumimoji="1" lang="en-US" altLang="zh-CN" b="0" dirty="0">
                <a:solidFill>
                  <a:srgbClr val="FFFFFF"/>
                </a:solidFill>
                <a:latin typeface="Times New Roman" panose="02020603050405020304" pitchFamily="18" charset="0"/>
                <a:ea typeface="宋体" panose="02010600030101010101" pitchFamily="2" charset="-122"/>
              </a:endParaRPr>
            </a:p>
          </p:txBody>
        </p:sp>
        <p:sp>
          <p:nvSpPr>
            <p:cNvPr id="30750" name="Line 96"/>
            <p:cNvSpPr>
              <a:spLocks noChangeShapeType="1"/>
            </p:cNvSpPr>
            <p:nvPr/>
          </p:nvSpPr>
          <p:spPr bwMode="auto">
            <a:xfrm flipV="1">
              <a:off x="781" y="3209"/>
              <a:ext cx="7" cy="46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Line 97"/>
            <p:cNvSpPr>
              <a:spLocks noChangeShapeType="1"/>
            </p:cNvSpPr>
            <p:nvPr/>
          </p:nvSpPr>
          <p:spPr bwMode="auto">
            <a:xfrm flipH="1" flipV="1">
              <a:off x="788" y="2821"/>
              <a:ext cx="5" cy="29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2" name="Line 98"/>
            <p:cNvSpPr>
              <a:spLocks noChangeShapeType="1"/>
            </p:cNvSpPr>
            <p:nvPr/>
          </p:nvSpPr>
          <p:spPr bwMode="auto">
            <a:xfrm flipH="1" flipV="1">
              <a:off x="1098" y="2628"/>
              <a:ext cx="247" cy="193"/>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3" name="Line 99"/>
            <p:cNvSpPr>
              <a:spLocks noChangeShapeType="1"/>
            </p:cNvSpPr>
            <p:nvPr/>
          </p:nvSpPr>
          <p:spPr bwMode="auto">
            <a:xfrm>
              <a:off x="781" y="3671"/>
              <a:ext cx="109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4" name="Text Box 100"/>
            <p:cNvSpPr txBox="1">
              <a:spLocks noChangeArrowheads="1"/>
            </p:cNvSpPr>
            <p:nvPr/>
          </p:nvSpPr>
          <p:spPr bwMode="auto">
            <a:xfrm>
              <a:off x="1567" y="3033"/>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dirty="0">
                  <a:solidFill>
                    <a:srgbClr val="FFFFFF"/>
                  </a:solidFill>
                  <a:latin typeface="Times New Roman" panose="02020603050405020304" pitchFamily="18" charset="0"/>
                  <a:ea typeface="宋体" panose="02010600030101010101" pitchFamily="2" charset="-122"/>
                </a:rPr>
                <a:t>R</a:t>
              </a:r>
              <a:endParaRPr kumimoji="1" lang="en-US" altLang="zh-CN" b="0" dirty="0">
                <a:solidFill>
                  <a:srgbClr val="FFFFFF"/>
                </a:solidFill>
                <a:latin typeface="Times New Roman" panose="02020603050405020304" pitchFamily="18" charset="0"/>
                <a:ea typeface="宋体" panose="02010600030101010101" pitchFamily="2" charset="-122"/>
              </a:endParaRPr>
            </a:p>
          </p:txBody>
        </p:sp>
        <p:sp>
          <p:nvSpPr>
            <p:cNvPr id="30755" name="Rectangle 101"/>
            <p:cNvSpPr>
              <a:spLocks noChangeArrowheads="1"/>
            </p:cNvSpPr>
            <p:nvPr/>
          </p:nvSpPr>
          <p:spPr bwMode="auto">
            <a:xfrm>
              <a:off x="1804" y="3067"/>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dirty="0"/>
            </a:p>
          </p:txBody>
        </p:sp>
        <p:grpSp>
          <p:nvGrpSpPr>
            <p:cNvPr id="30756" name="Group 102"/>
            <p:cNvGrpSpPr/>
            <p:nvPr/>
          </p:nvGrpSpPr>
          <p:grpSpPr bwMode="auto">
            <a:xfrm>
              <a:off x="657" y="3113"/>
              <a:ext cx="240" cy="93"/>
              <a:chOff x="3787" y="2478"/>
              <a:chExt cx="240" cy="93"/>
            </a:xfrm>
          </p:grpSpPr>
          <p:sp>
            <p:nvSpPr>
              <p:cNvPr id="30757" name="Line 103"/>
              <p:cNvSpPr>
                <a:spLocks noChangeShapeType="1"/>
              </p:cNvSpPr>
              <p:nvPr/>
            </p:nvSpPr>
            <p:spPr bwMode="auto">
              <a:xfrm flipV="1">
                <a:off x="3787" y="2568"/>
                <a:ext cx="240"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58" name="Line 104"/>
              <p:cNvSpPr>
                <a:spLocks noChangeShapeType="1"/>
              </p:cNvSpPr>
              <p:nvPr/>
            </p:nvSpPr>
            <p:spPr bwMode="auto">
              <a:xfrm>
                <a:off x="3787" y="2478"/>
                <a:ext cx="240"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7"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7.1 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38" name="矩形 37"/>
          <p:cNvSpPr/>
          <p:nvPr/>
        </p:nvSpPr>
        <p:spPr>
          <a:xfrm>
            <a:off x="7343507" y="5399627"/>
            <a:ext cx="1800493" cy="369332"/>
          </a:xfrm>
          <a:prstGeom prst="rect">
            <a:avLst/>
          </a:prstGeom>
        </p:spPr>
        <p:txBody>
          <a:bodyPr wrap="none">
            <a:spAutoFit/>
          </a:bodyPr>
          <a:lstStyle/>
          <a:p>
            <a:r>
              <a:rPr kumimoji="1" lang="zh-CN" altLang="en-US" dirty="0">
                <a:solidFill>
                  <a:srgbClr val="92D050"/>
                </a:solidFill>
              </a:rPr>
              <a:t>非关联参考方向</a:t>
            </a:r>
            <a:endParaRPr lang="zh-CN" altLang="en-US" dirty="0"/>
          </a:p>
        </p:txBody>
      </p:sp>
      <p:sp>
        <p:nvSpPr>
          <p:cNvPr id="39" name="矩形 38"/>
          <p:cNvSpPr/>
          <p:nvPr/>
        </p:nvSpPr>
        <p:spPr>
          <a:xfrm>
            <a:off x="4209673" y="724415"/>
            <a:ext cx="2954655" cy="369332"/>
          </a:xfrm>
          <a:prstGeom prst="rect">
            <a:avLst/>
          </a:prstGeom>
        </p:spPr>
        <p:txBody>
          <a:bodyPr wrap="none">
            <a:spAutoFit/>
          </a:bodyPr>
          <a:lstStyle/>
          <a:p>
            <a:r>
              <a:rPr kumimoji="1" lang="zh-CN" altLang="en-US" dirty="0">
                <a:solidFill>
                  <a:srgbClr val="92D050"/>
                </a:solidFill>
              </a:rPr>
              <a:t>没有额外的电压源和电流源</a:t>
            </a:r>
            <a:endParaRPr lang="zh-CN" altLang="en-US" dirty="0"/>
          </a:p>
        </p:txBody>
      </p:sp>
      <p:sp>
        <p:nvSpPr>
          <p:cNvPr id="40" name="矩形 39"/>
          <p:cNvSpPr/>
          <p:nvPr/>
        </p:nvSpPr>
        <p:spPr>
          <a:xfrm>
            <a:off x="622142" y="6100991"/>
            <a:ext cx="2954655" cy="369332"/>
          </a:xfrm>
          <a:prstGeom prst="rect">
            <a:avLst/>
          </a:prstGeom>
        </p:spPr>
        <p:txBody>
          <a:bodyPr wrap="none">
            <a:spAutoFit/>
          </a:bodyPr>
          <a:lstStyle/>
          <a:p>
            <a:r>
              <a:rPr kumimoji="1" lang="zh-CN" altLang="en-US" dirty="0">
                <a:solidFill>
                  <a:srgbClr val="92D050"/>
                </a:solidFill>
              </a:rPr>
              <a:t>没有额外的电压源和电流源</a:t>
            </a:r>
            <a:endParaRPr lang="zh-CN" altLang="en-US" dirty="0"/>
          </a:p>
        </p:txBody>
      </p:sp>
      <p:sp>
        <p:nvSpPr>
          <p:cNvPr id="41" name="矩形 40"/>
          <p:cNvSpPr/>
          <p:nvPr/>
        </p:nvSpPr>
        <p:spPr>
          <a:xfrm>
            <a:off x="7297979" y="3584665"/>
            <a:ext cx="1800493" cy="369332"/>
          </a:xfrm>
          <a:prstGeom prst="rect">
            <a:avLst/>
          </a:prstGeom>
        </p:spPr>
        <p:txBody>
          <a:bodyPr wrap="none">
            <a:spAutoFit/>
          </a:bodyPr>
          <a:lstStyle/>
          <a:p>
            <a:r>
              <a:rPr kumimoji="1" lang="zh-CN" altLang="en-US" dirty="0">
                <a:solidFill>
                  <a:srgbClr val="92D050"/>
                </a:solidFill>
              </a:rPr>
              <a:t>初始状态不为零</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bwMode="auto">
          <a:xfrm>
            <a:off x="3491155" y="925504"/>
            <a:ext cx="3509963" cy="1584325"/>
            <a:chOff x="2484" y="1912"/>
            <a:chExt cx="1543" cy="763"/>
          </a:xfrm>
        </p:grpSpPr>
        <p:graphicFrame>
          <p:nvGraphicFramePr>
            <p:cNvPr id="31793" name="Object 7"/>
            <p:cNvGraphicFramePr>
              <a:graphicFrameLocks noChangeAspect="1"/>
            </p:cNvGraphicFramePr>
            <p:nvPr/>
          </p:nvGraphicFramePr>
          <p:xfrm>
            <a:off x="2608" y="1912"/>
            <a:ext cx="1419" cy="763"/>
          </p:xfrm>
          <a:graphic>
            <a:graphicData uri="http://schemas.openxmlformats.org/presentationml/2006/ole">
              <mc:AlternateContent xmlns:mc="http://schemas.openxmlformats.org/markup-compatibility/2006">
                <mc:Choice xmlns:v="urn:schemas-microsoft-com:vml" Requires="v">
                  <p:oleObj spid="_x0000_s15418" name="公式" r:id="rId1" imgW="1053465" imgH="609600" progId="Equation.3">
                    <p:embed/>
                  </p:oleObj>
                </mc:Choice>
                <mc:Fallback>
                  <p:oleObj name="公式" r:id="rId1" imgW="1053465" imgH="6096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 y="1912"/>
                          <a:ext cx="1419" cy="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6" name="AutoShape 8"/>
            <p:cNvSpPr/>
            <p:nvPr/>
          </p:nvSpPr>
          <p:spPr bwMode="auto">
            <a:xfrm>
              <a:off x="2484" y="2126"/>
              <a:ext cx="87" cy="435"/>
            </a:xfrm>
            <a:prstGeom prst="leftBrace">
              <a:avLst>
                <a:gd name="adj1" fmla="val 41667"/>
                <a:gd name="adj2" fmla="val 50000"/>
              </a:avLst>
            </a:prstGeom>
            <a:noFill/>
            <a:ln w="19050">
              <a:solidFill>
                <a:schemeClr val="tx1"/>
              </a:solidFill>
              <a:round/>
            </a:ln>
            <a:effectLst>
              <a:prstShdw prst="shdw17" dist="17961" dir="2700000">
                <a:schemeClr val="bg1">
                  <a:gamma/>
                  <a:shade val="60000"/>
                  <a:invGamma/>
                </a:schemeClr>
              </a:prstShdw>
            </a:effectLst>
          </p:spPr>
          <p:txBody>
            <a:bodyPr wrap="none" lIns="90000" tIns="46800" rIns="90000" bIns="46800" anchor="ctr">
              <a:spAutoFit/>
            </a:bodyPr>
            <a:lstStyle/>
            <a:p>
              <a:pPr eaLnBrk="1" hangingPunct="1">
                <a:defRPr/>
              </a:pPr>
              <a:endParaRPr lang="zh-CN" altLang="en-US" dirty="0">
                <a:latin typeface="Arial" panose="020B0604020202020204" pitchFamily="34" charset="0"/>
              </a:endParaRPr>
            </a:p>
          </p:txBody>
        </p:sp>
      </p:grpSp>
      <p:grpSp>
        <p:nvGrpSpPr>
          <p:cNvPr id="3" name="Group 82"/>
          <p:cNvGrpSpPr/>
          <p:nvPr/>
        </p:nvGrpSpPr>
        <p:grpSpPr bwMode="auto">
          <a:xfrm>
            <a:off x="3413762" y="3275648"/>
            <a:ext cx="3262809" cy="1008063"/>
            <a:chOff x="2318" y="1684"/>
            <a:chExt cx="2147" cy="748"/>
          </a:xfrm>
        </p:grpSpPr>
        <p:graphicFrame>
          <p:nvGraphicFramePr>
            <p:cNvPr id="31791" name="Object 10"/>
            <p:cNvGraphicFramePr>
              <a:graphicFrameLocks noChangeAspect="1"/>
            </p:cNvGraphicFramePr>
            <p:nvPr/>
          </p:nvGraphicFramePr>
          <p:xfrm>
            <a:off x="3224" y="1684"/>
            <a:ext cx="1241" cy="748"/>
          </p:xfrm>
          <a:graphic>
            <a:graphicData uri="http://schemas.openxmlformats.org/presentationml/2006/ole">
              <mc:AlternateContent xmlns:mc="http://schemas.openxmlformats.org/markup-compatibility/2006">
                <mc:Choice xmlns:v="urn:schemas-microsoft-com:vml" Requires="v">
                  <p:oleObj spid="_x0000_s15419" name="公式" r:id="rId3" imgW="644525" imgH="387350" progId="Equation.3">
                    <p:embed/>
                  </p:oleObj>
                </mc:Choice>
                <mc:Fallback>
                  <p:oleObj name="公式" r:id="rId3" imgW="644525" imgH="38735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 y="1684"/>
                          <a:ext cx="1241" cy="748"/>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92" name="Text Box 11"/>
            <p:cNvSpPr txBox="1">
              <a:spLocks noChangeArrowheads="1"/>
            </p:cNvSpPr>
            <p:nvPr/>
          </p:nvSpPr>
          <p:spPr bwMode="auto">
            <a:xfrm>
              <a:off x="2318" y="1918"/>
              <a:ext cx="82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zh-CN">
                  <a:latin typeface="Times New Roman" panose="02020603050405020304" pitchFamily="18" charset="0"/>
                </a:rPr>
                <a:t>特征根</a:t>
              </a:r>
              <a:endParaRPr kumimoji="1" lang="zh-CN" altLang="en-US">
                <a:latin typeface="Times New Roman" panose="02020603050405020304" pitchFamily="18" charset="0"/>
              </a:endParaRPr>
            </a:p>
          </p:txBody>
        </p:sp>
      </p:grpSp>
      <p:grpSp>
        <p:nvGrpSpPr>
          <p:cNvPr id="4" name="Group 81"/>
          <p:cNvGrpSpPr/>
          <p:nvPr/>
        </p:nvGrpSpPr>
        <p:grpSpPr bwMode="auto">
          <a:xfrm>
            <a:off x="3339015" y="2680899"/>
            <a:ext cx="4027488" cy="587375"/>
            <a:chOff x="2336" y="1346"/>
            <a:chExt cx="2537" cy="370"/>
          </a:xfrm>
        </p:grpSpPr>
        <p:sp>
          <p:nvSpPr>
            <p:cNvPr id="31789" name="Text Box 13"/>
            <p:cNvSpPr txBox="1">
              <a:spLocks noChangeArrowheads="1"/>
            </p:cNvSpPr>
            <p:nvPr/>
          </p:nvSpPr>
          <p:spPr bwMode="auto">
            <a:xfrm>
              <a:off x="2336" y="1389"/>
              <a:ext cx="22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zh-CN" dirty="0">
                  <a:latin typeface="Times New Roman" panose="02020603050405020304" pitchFamily="18" charset="0"/>
                </a:rPr>
                <a:t>特征方程</a:t>
              </a:r>
              <a:endParaRPr kumimoji="1" lang="zh-CN" altLang="en-US" dirty="0">
                <a:latin typeface="Times New Roman" panose="02020603050405020304" pitchFamily="18" charset="0"/>
              </a:endParaRPr>
            </a:p>
          </p:txBody>
        </p:sp>
        <p:sp>
          <p:nvSpPr>
            <p:cNvPr id="31790" name="Text Box 14"/>
            <p:cNvSpPr txBox="1">
              <a:spLocks noChangeArrowheads="1"/>
            </p:cNvSpPr>
            <p:nvPr/>
          </p:nvSpPr>
          <p:spPr bwMode="auto">
            <a:xfrm>
              <a:off x="3395" y="1346"/>
              <a:ext cx="147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b="0" i="1" dirty="0">
                  <a:solidFill>
                    <a:srgbClr val="FFFFFF"/>
                  </a:solidFill>
                  <a:latin typeface="Times New Roman" panose="02020603050405020304" pitchFamily="18" charset="0"/>
                  <a:ea typeface="宋体" panose="02010600030101010101" pitchFamily="2" charset="-122"/>
                </a:rPr>
                <a:t>RCp+</a:t>
              </a:r>
              <a:r>
                <a:rPr kumimoji="1" lang="en-US" altLang="zh-CN" sz="3200" b="0" dirty="0">
                  <a:solidFill>
                    <a:srgbClr val="FFFFFF"/>
                  </a:solidFill>
                  <a:latin typeface="Times New Roman" panose="02020603050405020304" pitchFamily="18" charset="0"/>
                  <a:ea typeface="宋体" panose="02010600030101010101" pitchFamily="2" charset="-122"/>
                </a:rPr>
                <a:t>1=0</a:t>
              </a:r>
              <a:endParaRPr kumimoji="1" lang="en-US" altLang="zh-CN" sz="3200" b="0" dirty="0">
                <a:solidFill>
                  <a:srgbClr val="FFFFFF"/>
                </a:solidFill>
                <a:latin typeface="Times New Roman" panose="02020603050405020304" pitchFamily="18" charset="0"/>
                <a:ea typeface="宋体" panose="02010600030101010101" pitchFamily="2" charset="-122"/>
              </a:endParaRPr>
            </a:p>
          </p:txBody>
        </p:sp>
      </p:grpSp>
      <p:grpSp>
        <p:nvGrpSpPr>
          <p:cNvPr id="5" name="Group 15"/>
          <p:cNvGrpSpPr/>
          <p:nvPr/>
        </p:nvGrpSpPr>
        <p:grpSpPr bwMode="auto">
          <a:xfrm>
            <a:off x="933890" y="4289452"/>
            <a:ext cx="5817358" cy="952500"/>
            <a:chOff x="64" y="3524"/>
            <a:chExt cx="3189" cy="503"/>
          </a:xfrm>
        </p:grpSpPr>
        <p:graphicFrame>
          <p:nvGraphicFramePr>
            <p:cNvPr id="31786" name="Object 16"/>
            <p:cNvGraphicFramePr>
              <a:graphicFrameLocks noChangeAspect="1"/>
            </p:cNvGraphicFramePr>
            <p:nvPr/>
          </p:nvGraphicFramePr>
          <p:xfrm>
            <a:off x="2307" y="3524"/>
            <a:ext cx="946" cy="472"/>
          </p:xfrm>
          <a:graphic>
            <a:graphicData uri="http://schemas.openxmlformats.org/presentationml/2006/ole">
              <mc:AlternateContent xmlns:mc="http://schemas.openxmlformats.org/markup-compatibility/2006">
                <mc:Choice xmlns:v="urn:schemas-microsoft-com:vml" Requires="v">
                  <p:oleObj spid="_x0000_s15420" name="公式" r:id="rId5" imgW="561975" imgH="260985" progId="Equation.3">
                    <p:embed/>
                  </p:oleObj>
                </mc:Choice>
                <mc:Fallback>
                  <p:oleObj name="公式" r:id="rId5" imgW="561975" imgH="260985"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7" y="3524"/>
                          <a:ext cx="946" cy="472"/>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87" name="Object 17"/>
            <p:cNvGraphicFramePr>
              <a:graphicFrameLocks noChangeAspect="1"/>
            </p:cNvGraphicFramePr>
            <p:nvPr/>
          </p:nvGraphicFramePr>
          <p:xfrm>
            <a:off x="1219" y="3651"/>
            <a:ext cx="1020" cy="376"/>
          </p:xfrm>
          <a:graphic>
            <a:graphicData uri="http://schemas.openxmlformats.org/presentationml/2006/ole">
              <mc:AlternateContent xmlns:mc="http://schemas.openxmlformats.org/markup-compatibility/2006">
                <mc:Choice xmlns:v="urn:schemas-microsoft-com:vml" Requires="v">
                  <p:oleObj spid="_x0000_s15421" name="公式" r:id="rId7" imgW="600710" imgH="213360" progId="Equation.3">
                    <p:embed/>
                  </p:oleObj>
                </mc:Choice>
                <mc:Fallback>
                  <p:oleObj name="公式" r:id="rId7" imgW="600710" imgH="21336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 y="3651"/>
                          <a:ext cx="1020" cy="376"/>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88" name="Text Box 18"/>
            <p:cNvSpPr txBox="1">
              <a:spLocks noChangeArrowheads="1"/>
            </p:cNvSpPr>
            <p:nvPr/>
          </p:nvSpPr>
          <p:spPr bwMode="auto">
            <a:xfrm>
              <a:off x="64" y="3707"/>
              <a:ext cx="1133" cy="277"/>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latin typeface="Times New Roman" panose="02020603050405020304" pitchFamily="18" charset="0"/>
                </a:rPr>
                <a:t>则齐次通解 </a:t>
              </a:r>
              <a:endParaRPr kumimoji="1" lang="zh-CN" altLang="en-US" dirty="0">
                <a:latin typeface="Times New Roman" panose="02020603050405020304" pitchFamily="18" charset="0"/>
              </a:endParaRPr>
            </a:p>
          </p:txBody>
        </p:sp>
      </p:grpSp>
      <p:sp>
        <p:nvSpPr>
          <p:cNvPr id="109651" name="Text Box 83"/>
          <p:cNvSpPr txBox="1">
            <a:spLocks noChangeArrowheads="1"/>
          </p:cNvSpPr>
          <p:nvPr/>
        </p:nvSpPr>
        <p:spPr bwMode="auto">
          <a:xfrm>
            <a:off x="1100138" y="5348696"/>
            <a:ext cx="63357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en-US" dirty="0">
                <a:latin typeface="Times New Roman" panose="02020603050405020304" pitchFamily="18" charset="0"/>
              </a:rPr>
              <a:t>代入初始值</a:t>
            </a:r>
            <a:r>
              <a:rPr kumimoji="1" lang="zh-CN" altLang="en-US" sz="2400" b="0" dirty="0">
                <a:latin typeface="Times New Roman" panose="02020603050405020304" pitchFamily="18" charset="0"/>
                <a:ea typeface="宋体" panose="02010600030101010101" pitchFamily="2" charset="-122"/>
              </a:rPr>
              <a:t>        </a:t>
            </a:r>
            <a:r>
              <a:rPr kumimoji="1" lang="en-US" altLang="zh-CN" sz="3200" b="0" i="1" dirty="0" err="1">
                <a:solidFill>
                  <a:srgbClr val="FFFFFF"/>
                </a:solidFill>
                <a:latin typeface="Times New Roman" panose="02020603050405020304" pitchFamily="18" charset="0"/>
                <a:ea typeface="宋体" panose="02010600030101010101" pitchFamily="2" charset="-122"/>
              </a:rPr>
              <a:t>u</a:t>
            </a:r>
            <a:r>
              <a:rPr kumimoji="1" lang="en-US" altLang="zh-CN" sz="3200" b="0" i="1" baseline="-25000" dirty="0" err="1">
                <a:solidFill>
                  <a:srgbClr val="FFFFFF"/>
                </a:solidFill>
                <a:latin typeface="Times New Roman" panose="02020603050405020304" pitchFamily="18" charset="0"/>
                <a:ea typeface="宋体" panose="02010600030101010101" pitchFamily="2" charset="-122"/>
              </a:rPr>
              <a:t>C</a:t>
            </a:r>
            <a:r>
              <a:rPr kumimoji="1" lang="en-US" altLang="zh-CN" sz="3200" b="0" baseline="-25000" dirty="0">
                <a:solidFill>
                  <a:srgbClr val="FFFFFF"/>
                </a:solidFill>
                <a:latin typeface="Times New Roman" panose="02020603050405020304" pitchFamily="18" charset="0"/>
                <a:ea typeface="宋体" panose="02010600030101010101" pitchFamily="2" charset="-122"/>
              </a:rPr>
              <a:t> </a:t>
            </a:r>
            <a:r>
              <a:rPr kumimoji="1" lang="en-US" altLang="zh-CN" sz="3200" b="0" dirty="0">
                <a:solidFill>
                  <a:srgbClr val="FFFFFF"/>
                </a:solidFill>
                <a:latin typeface="Times New Roman" panose="02020603050405020304" pitchFamily="18" charset="0"/>
                <a:ea typeface="宋体" panose="02010600030101010101" pitchFamily="2" charset="-122"/>
              </a:rPr>
              <a:t>(0</a:t>
            </a:r>
            <a:r>
              <a:rPr kumimoji="1" lang="en-US" altLang="zh-CN" sz="3200" b="0" baseline="-25000" dirty="0">
                <a:solidFill>
                  <a:srgbClr val="FFFFFF"/>
                </a:solidFill>
                <a:latin typeface="Times New Roman" panose="02020603050405020304" pitchFamily="18" charset="0"/>
                <a:ea typeface="宋体" panose="02010600030101010101" pitchFamily="2" charset="-122"/>
              </a:rPr>
              <a:t>+</a:t>
            </a:r>
            <a:r>
              <a:rPr kumimoji="1" lang="en-US" altLang="zh-CN" sz="3200" b="0" dirty="0">
                <a:solidFill>
                  <a:srgbClr val="FFFFFF"/>
                </a:solidFill>
                <a:latin typeface="Times New Roman" panose="02020603050405020304" pitchFamily="18" charset="0"/>
                <a:ea typeface="宋体" panose="02010600030101010101" pitchFamily="2" charset="-122"/>
              </a:rPr>
              <a:t>)=</a:t>
            </a:r>
            <a:r>
              <a:rPr kumimoji="1" lang="en-US" altLang="zh-CN" sz="3200" b="0" i="1" dirty="0" err="1">
                <a:solidFill>
                  <a:srgbClr val="FFFFFF"/>
                </a:solidFill>
                <a:latin typeface="Times New Roman" panose="02020603050405020304" pitchFamily="18" charset="0"/>
                <a:ea typeface="宋体" panose="02010600030101010101" pitchFamily="2" charset="-122"/>
              </a:rPr>
              <a:t>u</a:t>
            </a:r>
            <a:r>
              <a:rPr kumimoji="1" lang="en-US" altLang="zh-CN" sz="3200" b="0" i="1" baseline="-25000" dirty="0" err="1">
                <a:solidFill>
                  <a:srgbClr val="FFFFFF"/>
                </a:solidFill>
                <a:latin typeface="Times New Roman" panose="02020603050405020304" pitchFamily="18" charset="0"/>
                <a:ea typeface="宋体" panose="02010600030101010101" pitchFamily="2" charset="-122"/>
              </a:rPr>
              <a:t>C</a:t>
            </a:r>
            <a:r>
              <a:rPr kumimoji="1" lang="en-US" altLang="zh-CN" sz="3200" b="0" dirty="0">
                <a:solidFill>
                  <a:srgbClr val="FFFFFF"/>
                </a:solidFill>
                <a:latin typeface="Times New Roman" panose="02020603050405020304" pitchFamily="18" charset="0"/>
                <a:ea typeface="宋体" panose="02010600030101010101" pitchFamily="2" charset="-122"/>
              </a:rPr>
              <a:t>(0</a:t>
            </a:r>
            <a:r>
              <a:rPr kumimoji="1" lang="zh-CN" altLang="en-US" sz="3200" b="0" baseline="-25000" dirty="0">
                <a:solidFill>
                  <a:srgbClr val="FFFFFF"/>
                </a:solidFill>
                <a:latin typeface="Times New Roman" panose="02020603050405020304" pitchFamily="18" charset="0"/>
                <a:ea typeface="宋体" panose="02010600030101010101" pitchFamily="2" charset="-122"/>
              </a:rPr>
              <a:t>－</a:t>
            </a:r>
            <a:r>
              <a:rPr kumimoji="1" lang="en-US" altLang="zh-CN" sz="3200" b="0" dirty="0">
                <a:solidFill>
                  <a:srgbClr val="FFFFFF"/>
                </a:solidFill>
                <a:latin typeface="Times New Roman" panose="02020603050405020304" pitchFamily="18" charset="0"/>
                <a:ea typeface="宋体" panose="02010600030101010101" pitchFamily="2" charset="-122"/>
              </a:rPr>
              <a:t>)=</a:t>
            </a:r>
            <a:r>
              <a:rPr kumimoji="1" lang="en-US" altLang="zh-CN" sz="3200" b="0" i="1" dirty="0">
                <a:solidFill>
                  <a:srgbClr val="FFFFFF"/>
                </a:solidFill>
                <a:latin typeface="Times New Roman" panose="02020603050405020304" pitchFamily="18" charset="0"/>
                <a:ea typeface="宋体" panose="02010600030101010101" pitchFamily="2" charset="-122"/>
              </a:rPr>
              <a:t>U</a:t>
            </a:r>
            <a:r>
              <a:rPr kumimoji="1" lang="en-US" altLang="zh-CN" sz="3200" b="0" baseline="-25000" dirty="0">
                <a:solidFill>
                  <a:srgbClr val="FFFFFF"/>
                </a:solidFill>
                <a:latin typeface="Times New Roman" panose="02020603050405020304" pitchFamily="18" charset="0"/>
                <a:ea typeface="宋体" panose="02010600030101010101" pitchFamily="2" charset="-122"/>
              </a:rPr>
              <a:t>0</a:t>
            </a:r>
            <a:endParaRPr kumimoji="1" lang="en-US" altLang="zh-CN" sz="3200" b="0" dirty="0">
              <a:solidFill>
                <a:srgbClr val="FFFFFF"/>
              </a:solidFill>
              <a:latin typeface="Times New Roman" panose="02020603050405020304" pitchFamily="18" charset="0"/>
              <a:ea typeface="宋体" panose="02010600030101010101" pitchFamily="2" charset="-122"/>
            </a:endParaRPr>
          </a:p>
        </p:txBody>
      </p:sp>
      <p:sp>
        <p:nvSpPr>
          <p:cNvPr id="109652" name="AutoShape 84"/>
          <p:cNvSpPr>
            <a:spLocks noChangeArrowheads="1"/>
          </p:cNvSpPr>
          <p:nvPr/>
        </p:nvSpPr>
        <p:spPr bwMode="auto">
          <a:xfrm>
            <a:off x="1636713" y="6261833"/>
            <a:ext cx="681038" cy="215900"/>
          </a:xfrm>
          <a:prstGeom prst="rightArrow">
            <a:avLst>
              <a:gd name="adj1" fmla="val 50000"/>
              <a:gd name="adj2" fmla="val 91728"/>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109653" name="Text Box 85"/>
          <p:cNvSpPr txBox="1">
            <a:spLocks noChangeArrowheads="1"/>
          </p:cNvSpPr>
          <p:nvPr/>
        </p:nvSpPr>
        <p:spPr bwMode="auto">
          <a:xfrm>
            <a:off x="2689411" y="6093581"/>
            <a:ext cx="172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b="0" i="1" dirty="0">
                <a:solidFill>
                  <a:srgbClr val="FFFFFF"/>
                </a:solidFill>
                <a:latin typeface="Times New Roman" panose="02020603050405020304" pitchFamily="18" charset="0"/>
                <a:ea typeface="宋体" panose="02010600030101010101" pitchFamily="2" charset="-122"/>
              </a:rPr>
              <a:t>A</a:t>
            </a:r>
            <a:r>
              <a:rPr kumimoji="1" lang="en-US" altLang="zh-CN" sz="3200" b="0" dirty="0">
                <a:solidFill>
                  <a:srgbClr val="FFFFFF"/>
                </a:solidFill>
                <a:latin typeface="Times New Roman" panose="02020603050405020304" pitchFamily="18" charset="0"/>
                <a:ea typeface="宋体" panose="02010600030101010101" pitchFamily="2" charset="-122"/>
              </a:rPr>
              <a:t>=</a:t>
            </a:r>
            <a:r>
              <a:rPr kumimoji="1" lang="en-US" altLang="zh-CN" sz="3200" b="0" i="1" dirty="0">
                <a:solidFill>
                  <a:srgbClr val="FFFFFF"/>
                </a:solidFill>
                <a:latin typeface="Times New Roman" panose="02020603050405020304" pitchFamily="18" charset="0"/>
                <a:ea typeface="宋体" panose="02010600030101010101" pitchFamily="2" charset="-122"/>
              </a:rPr>
              <a:t>U</a:t>
            </a:r>
            <a:r>
              <a:rPr kumimoji="1" lang="en-US" altLang="zh-CN" sz="3200" b="0" baseline="-25000" dirty="0">
                <a:solidFill>
                  <a:srgbClr val="FFFFFF"/>
                </a:solidFill>
                <a:latin typeface="Times New Roman" panose="02020603050405020304" pitchFamily="18" charset="0"/>
                <a:ea typeface="宋体" panose="02010600030101010101" pitchFamily="2" charset="-122"/>
              </a:rPr>
              <a:t>0</a:t>
            </a:r>
            <a:endParaRPr kumimoji="1" lang="en-US" altLang="zh-CN" sz="3200" b="0" baseline="-25000" dirty="0">
              <a:solidFill>
                <a:srgbClr val="FFFFFF"/>
              </a:solidFill>
              <a:latin typeface="Times New Roman" panose="02020603050405020304" pitchFamily="18" charset="0"/>
              <a:ea typeface="宋体" panose="02010600030101010101" pitchFamily="2" charset="-122"/>
            </a:endParaRPr>
          </a:p>
        </p:txBody>
      </p:sp>
      <p:grpSp>
        <p:nvGrpSpPr>
          <p:cNvPr id="8" name="Group 86"/>
          <p:cNvGrpSpPr/>
          <p:nvPr/>
        </p:nvGrpSpPr>
        <p:grpSpPr bwMode="auto">
          <a:xfrm>
            <a:off x="275273" y="1108710"/>
            <a:ext cx="2952750" cy="2182813"/>
            <a:chOff x="431" y="2296"/>
            <a:chExt cx="1860" cy="1375"/>
          </a:xfrm>
        </p:grpSpPr>
        <p:sp>
          <p:nvSpPr>
            <p:cNvPr id="31759" name="Line 87"/>
            <p:cNvSpPr>
              <a:spLocks noChangeShapeType="1"/>
            </p:cNvSpPr>
            <p:nvPr/>
          </p:nvSpPr>
          <p:spPr bwMode="auto">
            <a:xfrm>
              <a:off x="1870" y="2809"/>
              <a:ext cx="0" cy="86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0" name="Line 88"/>
            <p:cNvSpPr>
              <a:spLocks noChangeShapeType="1"/>
            </p:cNvSpPr>
            <p:nvPr/>
          </p:nvSpPr>
          <p:spPr bwMode="auto">
            <a:xfrm>
              <a:off x="1461" y="2900"/>
              <a:ext cx="278" cy="0"/>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Text Box 89"/>
            <p:cNvSpPr txBox="1">
              <a:spLocks noChangeArrowheads="1"/>
            </p:cNvSpPr>
            <p:nvPr/>
          </p:nvSpPr>
          <p:spPr bwMode="auto">
            <a:xfrm>
              <a:off x="1556" y="2465"/>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i</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1762" name="Line 90"/>
            <p:cNvSpPr>
              <a:spLocks noChangeShapeType="1"/>
            </p:cNvSpPr>
            <p:nvPr/>
          </p:nvSpPr>
          <p:spPr bwMode="auto">
            <a:xfrm flipH="1">
              <a:off x="1226" y="2544"/>
              <a:ext cx="167" cy="195"/>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3" name="Text Box 91"/>
            <p:cNvSpPr txBox="1">
              <a:spLocks noChangeArrowheads="1"/>
            </p:cNvSpPr>
            <p:nvPr/>
          </p:nvSpPr>
          <p:spPr bwMode="auto">
            <a:xfrm>
              <a:off x="795" y="2296"/>
              <a:ext cx="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rgbClr val="FFFFFF"/>
                  </a:solidFill>
                  <a:latin typeface="Times New Roman" panose="02020603050405020304" pitchFamily="18" charset="0"/>
                  <a:ea typeface="宋体" panose="02010600030101010101" pitchFamily="2" charset="-122"/>
                </a:rPr>
                <a:t>S(</a:t>
              </a:r>
              <a:r>
                <a:rPr kumimoji="1" lang="en-US" altLang="zh-CN" b="0" i="1">
                  <a:solidFill>
                    <a:srgbClr val="FFFFFF"/>
                  </a:solidFill>
                  <a:latin typeface="Times New Roman" panose="02020603050405020304" pitchFamily="18" charset="0"/>
                  <a:ea typeface="宋体" panose="02010600030101010101" pitchFamily="2" charset="-122"/>
                </a:rPr>
                <a:t>t</a:t>
              </a:r>
              <a:r>
                <a:rPr kumimoji="1" lang="en-US" altLang="zh-CN" b="0">
                  <a:solidFill>
                    <a:srgbClr val="FFFFFF"/>
                  </a:solidFill>
                  <a:latin typeface="Times New Roman" panose="02020603050405020304" pitchFamily="18" charset="0"/>
                  <a:ea typeface="宋体" panose="02010600030101010101" pitchFamily="2" charset="-122"/>
                </a:rPr>
                <a:t>=0)</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1764" name="Text Box 92"/>
            <p:cNvSpPr txBox="1">
              <a:spLocks noChangeArrowheads="1"/>
            </p:cNvSpPr>
            <p:nvPr/>
          </p:nvSpPr>
          <p:spPr bwMode="auto">
            <a:xfrm>
              <a:off x="1906" y="2790"/>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1765" name="Text Box 93"/>
            <p:cNvSpPr txBox="1">
              <a:spLocks noChangeArrowheads="1"/>
            </p:cNvSpPr>
            <p:nvPr/>
          </p:nvSpPr>
          <p:spPr bwMode="auto">
            <a:xfrm>
              <a:off x="1907" y="333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1766" name="Text Box 94"/>
            <p:cNvSpPr txBox="1">
              <a:spLocks noChangeArrowheads="1"/>
            </p:cNvSpPr>
            <p:nvPr/>
          </p:nvSpPr>
          <p:spPr bwMode="auto">
            <a:xfrm>
              <a:off x="1970" y="3010"/>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i="1" baseline="-25000">
                  <a:solidFill>
                    <a:srgbClr val="FFFFFF"/>
                  </a:solidFill>
                  <a:latin typeface="Times New Roman" panose="02020603050405020304" pitchFamily="18" charset="0"/>
                  <a:ea typeface="宋体" panose="02010600030101010101" pitchFamily="2" charset="-122"/>
                </a:rPr>
                <a:t>R</a:t>
              </a:r>
              <a:endParaRPr kumimoji="1" lang="en-US" altLang="zh-CN" b="0" baseline="-25000">
                <a:solidFill>
                  <a:srgbClr val="FFFFFF"/>
                </a:solidFill>
                <a:latin typeface="Times New Roman" panose="02020603050405020304" pitchFamily="18" charset="0"/>
                <a:ea typeface="宋体" panose="02010600030101010101" pitchFamily="2" charset="-122"/>
              </a:endParaRPr>
            </a:p>
          </p:txBody>
        </p:sp>
        <p:sp>
          <p:nvSpPr>
            <p:cNvPr id="31767" name="Line 95"/>
            <p:cNvSpPr>
              <a:spLocks noChangeShapeType="1"/>
            </p:cNvSpPr>
            <p:nvPr/>
          </p:nvSpPr>
          <p:spPr bwMode="auto">
            <a:xfrm>
              <a:off x="1325" y="2809"/>
              <a:ext cx="54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8" name="Line 96"/>
            <p:cNvSpPr>
              <a:spLocks noChangeShapeType="1"/>
            </p:cNvSpPr>
            <p:nvPr/>
          </p:nvSpPr>
          <p:spPr bwMode="auto">
            <a:xfrm>
              <a:off x="788" y="2821"/>
              <a:ext cx="39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9" name="Text Box 97"/>
            <p:cNvSpPr txBox="1">
              <a:spLocks noChangeArrowheads="1"/>
            </p:cNvSpPr>
            <p:nvPr/>
          </p:nvSpPr>
          <p:spPr bwMode="auto">
            <a:xfrm>
              <a:off x="431" y="2977"/>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C</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1770" name="Text Box 98"/>
            <p:cNvSpPr txBox="1">
              <a:spLocks noChangeArrowheads="1"/>
            </p:cNvSpPr>
            <p:nvPr/>
          </p:nvSpPr>
          <p:spPr bwMode="auto">
            <a:xfrm>
              <a:off x="956" y="2823"/>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1771" name="Text Box 99"/>
            <p:cNvSpPr txBox="1">
              <a:spLocks noChangeArrowheads="1"/>
            </p:cNvSpPr>
            <p:nvPr/>
          </p:nvSpPr>
          <p:spPr bwMode="auto">
            <a:xfrm>
              <a:off x="965" y="324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1772" name="Text Box 100"/>
            <p:cNvSpPr txBox="1">
              <a:spLocks noChangeArrowheads="1"/>
            </p:cNvSpPr>
            <p:nvPr/>
          </p:nvSpPr>
          <p:spPr bwMode="auto">
            <a:xfrm>
              <a:off x="968" y="2964"/>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i="1" baseline="-25000">
                  <a:solidFill>
                    <a:srgbClr val="FFFFFF"/>
                  </a:solidFill>
                  <a:latin typeface="Times New Roman" panose="02020603050405020304" pitchFamily="18" charset="0"/>
                  <a:ea typeface="宋体" panose="02010600030101010101" pitchFamily="2" charset="-122"/>
                </a:rPr>
                <a:t>C</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1773" name="Line 101"/>
            <p:cNvSpPr>
              <a:spLocks noChangeShapeType="1"/>
            </p:cNvSpPr>
            <p:nvPr/>
          </p:nvSpPr>
          <p:spPr bwMode="auto">
            <a:xfrm flipV="1">
              <a:off x="781" y="3209"/>
              <a:ext cx="7" cy="46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4" name="Line 102"/>
            <p:cNvSpPr>
              <a:spLocks noChangeShapeType="1"/>
            </p:cNvSpPr>
            <p:nvPr/>
          </p:nvSpPr>
          <p:spPr bwMode="auto">
            <a:xfrm flipH="1" flipV="1">
              <a:off x="788" y="2821"/>
              <a:ext cx="5" cy="29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5" name="Line 103"/>
            <p:cNvSpPr>
              <a:spLocks noChangeShapeType="1"/>
            </p:cNvSpPr>
            <p:nvPr/>
          </p:nvSpPr>
          <p:spPr bwMode="auto">
            <a:xfrm flipH="1" flipV="1">
              <a:off x="1098" y="2628"/>
              <a:ext cx="247" cy="193"/>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6" name="Line 104"/>
            <p:cNvSpPr>
              <a:spLocks noChangeShapeType="1"/>
            </p:cNvSpPr>
            <p:nvPr/>
          </p:nvSpPr>
          <p:spPr bwMode="auto">
            <a:xfrm>
              <a:off x="781" y="3671"/>
              <a:ext cx="109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7" name="Text Box 105"/>
            <p:cNvSpPr txBox="1">
              <a:spLocks noChangeArrowheads="1"/>
            </p:cNvSpPr>
            <p:nvPr/>
          </p:nvSpPr>
          <p:spPr bwMode="auto">
            <a:xfrm>
              <a:off x="1548" y="3017"/>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R</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1778" name="Rectangle 106"/>
            <p:cNvSpPr>
              <a:spLocks noChangeArrowheads="1"/>
            </p:cNvSpPr>
            <p:nvPr/>
          </p:nvSpPr>
          <p:spPr bwMode="auto">
            <a:xfrm>
              <a:off x="1803" y="3067"/>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nvGrpSpPr>
            <p:cNvPr id="31779" name="Group 107"/>
            <p:cNvGrpSpPr/>
            <p:nvPr/>
          </p:nvGrpSpPr>
          <p:grpSpPr bwMode="auto">
            <a:xfrm>
              <a:off x="657" y="3113"/>
              <a:ext cx="240" cy="93"/>
              <a:chOff x="3787" y="2478"/>
              <a:chExt cx="240" cy="93"/>
            </a:xfrm>
          </p:grpSpPr>
          <p:sp>
            <p:nvSpPr>
              <p:cNvPr id="31780" name="Line 108"/>
              <p:cNvSpPr>
                <a:spLocks noChangeShapeType="1"/>
              </p:cNvSpPr>
              <p:nvPr/>
            </p:nvSpPr>
            <p:spPr bwMode="auto">
              <a:xfrm flipV="1">
                <a:off x="3787" y="2568"/>
                <a:ext cx="240"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1" name="Line 109"/>
              <p:cNvSpPr>
                <a:spLocks noChangeShapeType="1"/>
              </p:cNvSpPr>
              <p:nvPr/>
            </p:nvSpPr>
            <p:spPr bwMode="auto">
              <a:xfrm>
                <a:off x="3787" y="2478"/>
                <a:ext cx="240"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42"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7.1 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43" name="矩形 42"/>
          <p:cNvSpPr/>
          <p:nvPr/>
        </p:nvSpPr>
        <p:spPr>
          <a:xfrm>
            <a:off x="7661736" y="1192332"/>
            <a:ext cx="877163" cy="369332"/>
          </a:xfrm>
          <a:prstGeom prst="rect">
            <a:avLst/>
          </a:prstGeom>
        </p:spPr>
        <p:txBody>
          <a:bodyPr wrap="none">
            <a:spAutoFit/>
          </a:bodyPr>
          <a:lstStyle/>
          <a:p>
            <a:r>
              <a:rPr kumimoji="1" lang="zh-CN" altLang="en-US" dirty="0">
                <a:solidFill>
                  <a:srgbClr val="92D050"/>
                </a:solidFill>
              </a:rPr>
              <a:t>换掉</a:t>
            </a:r>
            <a:r>
              <a:rPr kumimoji="1" lang="en-US" altLang="zh-CN" dirty="0">
                <a:solidFill>
                  <a:srgbClr val="92D050"/>
                </a:solidFill>
              </a:rPr>
              <a:t>U</a:t>
            </a:r>
            <a:r>
              <a:rPr kumimoji="1" lang="en-US" altLang="zh-CN" baseline="-25000" dirty="0">
                <a:solidFill>
                  <a:srgbClr val="92D050"/>
                </a:solidFill>
              </a:rPr>
              <a:t>R</a:t>
            </a:r>
            <a:endParaRPr lang="zh-CN" altLang="en-US" baseline="-25000" dirty="0"/>
          </a:p>
        </p:txBody>
      </p:sp>
      <p:sp>
        <p:nvSpPr>
          <p:cNvPr id="44" name="矩形 43"/>
          <p:cNvSpPr/>
          <p:nvPr/>
        </p:nvSpPr>
        <p:spPr>
          <a:xfrm>
            <a:off x="7546320" y="2020213"/>
            <a:ext cx="1107996" cy="369332"/>
          </a:xfrm>
          <a:prstGeom prst="rect">
            <a:avLst/>
          </a:prstGeom>
        </p:spPr>
        <p:txBody>
          <a:bodyPr wrap="none">
            <a:spAutoFit/>
          </a:bodyPr>
          <a:lstStyle/>
          <a:p>
            <a:r>
              <a:rPr kumimoji="1" lang="zh-CN" altLang="en-US" dirty="0">
                <a:solidFill>
                  <a:srgbClr val="92D050"/>
                </a:solidFill>
              </a:rPr>
              <a:t>换路定则</a:t>
            </a:r>
            <a:endParaRPr lang="zh-CN" altLang="en-US" dirty="0"/>
          </a:p>
        </p:txBody>
      </p:sp>
      <p:sp>
        <p:nvSpPr>
          <p:cNvPr id="45" name="矩形 44"/>
          <p:cNvSpPr/>
          <p:nvPr/>
        </p:nvSpPr>
        <p:spPr>
          <a:xfrm>
            <a:off x="6913298" y="2692925"/>
            <a:ext cx="2245359" cy="646331"/>
          </a:xfrm>
          <a:prstGeom prst="rect">
            <a:avLst/>
          </a:prstGeom>
        </p:spPr>
        <p:txBody>
          <a:bodyPr wrap="square">
            <a:spAutoFit/>
          </a:bodyPr>
          <a:lstStyle/>
          <a:p>
            <a:pPr algn="ctr"/>
            <a:r>
              <a:rPr kumimoji="1" lang="zh-CN" altLang="en-US" dirty="0">
                <a:solidFill>
                  <a:srgbClr val="92D050"/>
                </a:solidFill>
              </a:rPr>
              <a:t>微分方程</a:t>
            </a:r>
            <a:r>
              <a:rPr kumimoji="1" lang="en-US" altLang="zh-CN" dirty="0">
                <a:solidFill>
                  <a:srgbClr val="92D050"/>
                </a:solidFill>
              </a:rPr>
              <a:t>n</a:t>
            </a:r>
            <a:r>
              <a:rPr kumimoji="1" lang="zh-CN" altLang="en-US" dirty="0">
                <a:solidFill>
                  <a:srgbClr val="92D050"/>
                </a:solidFill>
              </a:rPr>
              <a:t>阶导数换成算子</a:t>
            </a:r>
            <a:r>
              <a:rPr kumimoji="1" lang="en-US" altLang="zh-CN" dirty="0">
                <a:solidFill>
                  <a:srgbClr val="92D050"/>
                </a:solidFill>
              </a:rPr>
              <a:t>p</a:t>
            </a:r>
            <a:r>
              <a:rPr kumimoji="1" lang="zh-CN" altLang="en-US" dirty="0">
                <a:solidFill>
                  <a:srgbClr val="92D050"/>
                </a:solidFill>
              </a:rPr>
              <a:t>的</a:t>
            </a:r>
            <a:r>
              <a:rPr kumimoji="1" lang="en-US" altLang="zh-CN" dirty="0">
                <a:solidFill>
                  <a:srgbClr val="92D050"/>
                </a:solidFill>
              </a:rPr>
              <a:t>n</a:t>
            </a:r>
            <a:r>
              <a:rPr kumimoji="1" lang="zh-CN" altLang="en-US" dirty="0">
                <a:solidFill>
                  <a:srgbClr val="92D050"/>
                </a:solidFill>
              </a:rPr>
              <a:t>次方</a:t>
            </a:r>
            <a:endParaRPr lang="zh-CN" altLang="en-US" dirty="0"/>
          </a:p>
        </p:txBody>
      </p:sp>
      <p:sp>
        <p:nvSpPr>
          <p:cNvPr id="46" name="矩形 45"/>
          <p:cNvSpPr/>
          <p:nvPr/>
        </p:nvSpPr>
        <p:spPr>
          <a:xfrm>
            <a:off x="6898641" y="5176750"/>
            <a:ext cx="2245359" cy="923330"/>
          </a:xfrm>
          <a:prstGeom prst="rect">
            <a:avLst/>
          </a:prstGeom>
        </p:spPr>
        <p:txBody>
          <a:bodyPr wrap="square">
            <a:spAutoFit/>
          </a:bodyPr>
          <a:lstStyle/>
          <a:p>
            <a:pPr algn="ctr"/>
            <a:r>
              <a:rPr kumimoji="1" lang="en-US" altLang="zh-CN" dirty="0">
                <a:solidFill>
                  <a:srgbClr val="92D050"/>
                </a:solidFill>
              </a:rPr>
              <a:t>1</a:t>
            </a:r>
            <a:r>
              <a:rPr kumimoji="1" lang="zh-CN" altLang="en-US" dirty="0">
                <a:solidFill>
                  <a:srgbClr val="92D050"/>
                </a:solidFill>
              </a:rPr>
              <a:t>阶微分方程的初始条件为其</a:t>
            </a:r>
            <a:r>
              <a:rPr kumimoji="1" lang="en-US" altLang="zh-CN" dirty="0">
                <a:solidFill>
                  <a:srgbClr val="92D050"/>
                </a:solidFill>
              </a:rPr>
              <a:t>0</a:t>
            </a:r>
            <a:r>
              <a:rPr kumimoji="1" lang="zh-CN" altLang="en-US" dirty="0">
                <a:solidFill>
                  <a:srgbClr val="92D050"/>
                </a:solidFill>
              </a:rPr>
              <a:t>阶函数值</a:t>
            </a:r>
            <a:endParaRPr kumimoji="1" lang="en-US" altLang="zh-CN" dirty="0">
              <a:solidFill>
                <a:srgbClr val="92D050"/>
              </a:solidFill>
            </a:endParaRPr>
          </a:p>
          <a:p>
            <a:pPr algn="ctr"/>
            <a:r>
              <a:rPr kumimoji="1" lang="zh-CN" altLang="en-US" dirty="0">
                <a:solidFill>
                  <a:srgbClr val="FFFF00"/>
                </a:solidFill>
              </a:rPr>
              <a:t>带入齐次通解即可</a:t>
            </a:r>
            <a:endParaRPr lang="zh-CN" altLang="en-US" dirty="0">
              <a:solidFill>
                <a:srgbClr val="FFFF00"/>
              </a:solidFill>
            </a:endParaRPr>
          </a:p>
        </p:txBody>
      </p:sp>
      <p:sp>
        <p:nvSpPr>
          <p:cNvPr id="47" name="矩形 46"/>
          <p:cNvSpPr/>
          <p:nvPr/>
        </p:nvSpPr>
        <p:spPr>
          <a:xfrm>
            <a:off x="6887405" y="3660576"/>
            <a:ext cx="2245359" cy="369332"/>
          </a:xfrm>
          <a:prstGeom prst="rect">
            <a:avLst/>
          </a:prstGeom>
        </p:spPr>
        <p:txBody>
          <a:bodyPr wrap="square">
            <a:spAutoFit/>
          </a:bodyPr>
          <a:lstStyle/>
          <a:p>
            <a:pPr algn="ctr"/>
            <a:r>
              <a:rPr kumimoji="1" lang="zh-CN" altLang="en-US" dirty="0">
                <a:solidFill>
                  <a:srgbClr val="92D050"/>
                </a:solidFill>
              </a:rPr>
              <a:t>一阶线性微分方程</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91" name="Object 19"/>
          <p:cNvGraphicFramePr>
            <a:graphicFrameLocks noChangeAspect="1"/>
          </p:cNvGraphicFramePr>
          <p:nvPr/>
        </p:nvGraphicFramePr>
        <p:xfrm>
          <a:off x="998538" y="2790825"/>
          <a:ext cx="5995987" cy="1116013"/>
        </p:xfrm>
        <a:graphic>
          <a:graphicData uri="http://schemas.openxmlformats.org/presentationml/2006/ole">
            <mc:AlternateContent xmlns:mc="http://schemas.openxmlformats.org/markup-compatibility/2006">
              <mc:Choice xmlns:v="urn:schemas-microsoft-com:vml" Requires="v">
                <p:oleObj spid="_x0000_s16414" name="公式" r:id="rId1" imgW="2133600" imgH="387350" progId="Equation.3">
                  <p:embed/>
                </p:oleObj>
              </mc:Choice>
              <mc:Fallback>
                <p:oleObj name="公式" r:id="rId1" imgW="2133600" imgH="387350" progId="Equation.3">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538" y="2790825"/>
                        <a:ext cx="5995987" cy="1116013"/>
                      </a:xfrm>
                      <a:prstGeom prst="rect">
                        <a:avLst/>
                      </a:prstGeom>
                      <a:noFill/>
                      <a:ln>
                        <a:solidFill>
                          <a:srgbClr val="FF0000"/>
                        </a:solidFill>
                        <a:prstDash val="dash"/>
                      </a:ln>
                      <a:effectLst/>
                    </p:spPr>
                  </p:pic>
                </p:oleObj>
              </mc:Fallback>
            </mc:AlternateContent>
          </a:graphicData>
        </a:graphic>
      </p:graphicFrame>
      <mc:AlternateContent xmlns:mc="http://schemas.openxmlformats.org/markup-compatibility/2006">
        <mc:Choice xmlns:a14="http://schemas.microsoft.com/office/drawing/2010/main" Requires="a14">
          <p:sp>
            <p:nvSpPr>
              <p:cNvPr id="79892" name="Object 20"/>
              <p:cNvSpPr txBox="1"/>
              <p:nvPr/>
            </p:nvSpPr>
            <p:spPr bwMode="auto">
              <a:xfrm>
                <a:off x="2280127" y="1255268"/>
                <a:ext cx="4308634" cy="1115807"/>
              </a:xfrm>
              <a:prstGeom prst="rect">
                <a:avLst/>
              </a:prstGeom>
              <a:solidFill>
                <a:schemeClr val="tx1"/>
              </a:solidFill>
              <a:ln>
                <a:noFill/>
              </a:ln>
              <a:effectLst/>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3600" i="1">
                              <a:solidFill>
                                <a:srgbClr val="000000"/>
                              </a:solidFill>
                              <a:latin typeface="Cambria Math" panose="02040503050406030204"/>
                            </a:rPr>
                          </m:ctrlPr>
                        </m:sSubPr>
                        <m:e>
                          <m:r>
                            <a:rPr lang="zh-CN" altLang="en-US" sz="3600" i="1">
                              <a:solidFill>
                                <a:srgbClr val="000000"/>
                              </a:solidFill>
                              <a:latin typeface="Cambria Math" panose="02040503050406030204" pitchFamily="18" charset="0"/>
                            </a:rPr>
                            <m:t>𝑢</m:t>
                          </m:r>
                        </m:e>
                        <m:sub>
                          <m:r>
                            <a:rPr lang="zh-CN" altLang="en-US" sz="3600" i="1">
                              <a:solidFill>
                                <a:srgbClr val="000000"/>
                              </a:solidFill>
                              <a:latin typeface="Cambria Math" panose="02040503050406030204" pitchFamily="18" charset="0"/>
                            </a:rPr>
                            <m:t>𝑐</m:t>
                          </m:r>
                        </m:sub>
                      </m:sSub>
                      <m:r>
                        <a:rPr lang="zh-CN" altLang="en-US" sz="3600" i="1">
                          <a:solidFill>
                            <a:srgbClr val="000000"/>
                          </a:solidFill>
                          <a:latin typeface="Cambria Math" panose="02040503050406030204" pitchFamily="18" charset="0"/>
                        </a:rPr>
                        <m:t>=</m:t>
                      </m:r>
                      <m:sSub>
                        <m:sSubPr>
                          <m:ctrlPr>
                            <a:rPr lang="zh-CN" altLang="en-US" sz="3600" i="1">
                              <a:solidFill>
                                <a:srgbClr val="000000"/>
                              </a:solidFill>
                              <a:latin typeface="Cambria Math" panose="02040503050406030204"/>
                            </a:rPr>
                          </m:ctrlPr>
                        </m:sSubPr>
                        <m:e>
                          <m:r>
                            <a:rPr lang="zh-CN" altLang="en-US" sz="3600" i="1">
                              <a:solidFill>
                                <a:srgbClr val="000000"/>
                              </a:solidFill>
                              <a:latin typeface="Cambria Math" panose="02040503050406030204" pitchFamily="18" charset="0"/>
                            </a:rPr>
                            <m:t>𝑈</m:t>
                          </m:r>
                        </m:e>
                        <m:sub>
                          <m:r>
                            <a:rPr lang="zh-CN" altLang="en-US" sz="3600" i="1">
                              <a:solidFill>
                                <a:srgbClr val="000000"/>
                              </a:solidFill>
                              <a:latin typeface="Cambria Math" panose="02040503050406030204" pitchFamily="18" charset="0"/>
                            </a:rPr>
                            <m:t>0</m:t>
                          </m:r>
                        </m:sub>
                      </m:sSub>
                      <m:sSup>
                        <m:sSupPr>
                          <m:ctrlPr>
                            <a:rPr lang="zh-CN" altLang="en-US" sz="3600" i="1">
                              <a:solidFill>
                                <a:srgbClr val="000000"/>
                              </a:solidFill>
                              <a:latin typeface="Cambria Math" panose="02040503050406030204"/>
                            </a:rPr>
                          </m:ctrlPr>
                        </m:sSupPr>
                        <m:e>
                          <m:r>
                            <a:rPr lang="zh-CN" altLang="en-US" sz="3600" i="1">
                              <a:solidFill>
                                <a:srgbClr val="000000"/>
                              </a:solidFill>
                              <a:latin typeface="Cambria Math" panose="02040503050406030204" pitchFamily="18" charset="0"/>
                            </a:rPr>
                            <m:t>𝑒</m:t>
                          </m:r>
                        </m:e>
                        <m:sup>
                          <m:r>
                            <a:rPr lang="zh-CN" altLang="en-US" sz="3600" i="1">
                              <a:solidFill>
                                <a:srgbClr val="000000"/>
                              </a:solidFill>
                              <a:latin typeface="Cambria Math" panose="02040503050406030204" pitchFamily="18" charset="0"/>
                            </a:rPr>
                            <m:t>−</m:t>
                          </m:r>
                          <m:r>
                            <a:rPr lang="zh-CN" altLang="en-US" sz="3600" i="0">
                              <a:solidFill>
                                <a:srgbClr val="000000"/>
                              </a:solidFill>
                              <a:latin typeface="Cambria Math" panose="02040503050406030204" pitchFamily="18" charset="0"/>
                            </a:rPr>
                            <m:t> </m:t>
                          </m:r>
                          <m:f>
                            <m:fPr>
                              <m:ctrlPr>
                                <a:rPr lang="zh-CN" altLang="en-US" sz="3600" i="1">
                                  <a:solidFill>
                                    <a:srgbClr val="000000"/>
                                  </a:solidFill>
                                  <a:latin typeface="Cambria Math" panose="02040503050406030204"/>
                                </a:rPr>
                              </m:ctrlPr>
                            </m:fPr>
                            <m:num>
                              <m:r>
                                <a:rPr lang="zh-CN" altLang="en-US" sz="3600" i="1">
                                  <a:solidFill>
                                    <a:srgbClr val="000000"/>
                                  </a:solidFill>
                                  <a:latin typeface="Cambria Math" panose="02040503050406030204" pitchFamily="18" charset="0"/>
                                </a:rPr>
                                <m:t>𝑡</m:t>
                              </m:r>
                            </m:num>
                            <m:den>
                              <m:r>
                                <a:rPr lang="zh-CN" altLang="en-US" sz="3600" i="1">
                                  <a:solidFill>
                                    <a:srgbClr val="000000"/>
                                  </a:solidFill>
                                  <a:latin typeface="Cambria Math" panose="02040503050406030204" pitchFamily="18" charset="0"/>
                                </a:rPr>
                                <m:t>𝑅𝐶</m:t>
                              </m:r>
                            </m:den>
                          </m:f>
                        </m:sup>
                      </m:sSup>
                      <m:r>
                        <a:rPr lang="zh-CN" altLang="en-US" sz="3600" i="1">
                          <a:solidFill>
                            <a:srgbClr val="000000"/>
                          </a:solidFill>
                          <a:latin typeface="Cambria Math" panose="02040503050406030204" pitchFamily="18" charset="0"/>
                        </a:rPr>
                        <m:t> </m:t>
                      </m:r>
                      <m:r>
                        <a:rPr lang="zh-CN" altLang="en-US" sz="3600" i="1">
                          <a:solidFill>
                            <a:srgbClr val="000000"/>
                          </a:solidFill>
                          <a:latin typeface="Cambria Math" panose="02040503050406030204" pitchFamily="18" charset="0"/>
                        </a:rPr>
                        <m:t>𝑡</m:t>
                      </m:r>
                      <m:r>
                        <a:rPr lang="zh-CN" altLang="en-US" sz="3600" i="1">
                          <a:solidFill>
                            <a:srgbClr val="000000"/>
                          </a:solidFill>
                          <a:latin typeface="Cambria Math" panose="02040503050406030204" pitchFamily="18" charset="0"/>
                        </a:rPr>
                        <m:t>≥</m:t>
                      </m:r>
                      <m:r>
                        <a:rPr lang="zh-CN" altLang="en-US" sz="3600" i="1">
                          <a:solidFill>
                            <a:srgbClr val="000000"/>
                          </a:solidFill>
                          <a:latin typeface="Cambria Math" panose="02040503050406030204" pitchFamily="18" charset="0"/>
                        </a:rPr>
                        <m:t>0</m:t>
                      </m:r>
                    </m:oMath>
                  </m:oMathPara>
                </a14:m>
                <a:endParaRPr lang="zh-CN" altLang="en-US" sz="3600" dirty="0"/>
              </a:p>
            </p:txBody>
          </p:sp>
        </mc:Choice>
        <mc:Fallback>
          <p:sp>
            <p:nvSpPr>
              <p:cNvPr id="79892" name="Object 20"/>
              <p:cNvSpPr txBox="1">
                <a:spLocks noRot="1" noChangeAspect="1" noMove="1" noResize="1" noEditPoints="1" noAdjustHandles="1" noChangeArrowheads="1" noChangeShapeType="1" noTextEdit="1"/>
              </p:cNvSpPr>
              <p:nvPr/>
            </p:nvSpPr>
            <p:spPr bwMode="auto">
              <a:xfrm>
                <a:off x="2280127" y="1255268"/>
                <a:ext cx="4308634" cy="1115807"/>
              </a:xfrm>
              <a:prstGeom prst="rect">
                <a:avLst/>
              </a:prstGeom>
              <a:blipFill rotWithShape="1">
                <a:blip r:embed="rId3"/>
                <a:stretch>
                  <a:fillRect l="-11" t="-46" b="56"/>
                </a:stretch>
              </a:blipFill>
              <a:ln>
                <a:noFill/>
              </a:ln>
              <a:effectLst/>
            </p:spPr>
            <p:txBody>
              <a:bodyPr/>
              <a:lstStyle/>
              <a:p>
                <a:r>
                  <a:rPr lang="zh-CN" altLang="en-US">
                    <a:noFill/>
                  </a:rPr>
                  <a:t> </a:t>
                </a:r>
              </a:p>
            </p:txBody>
          </p:sp>
        </mc:Fallback>
      </mc:AlternateContent>
      <p:graphicFrame>
        <p:nvGraphicFramePr>
          <p:cNvPr id="79909" name="Object 37"/>
          <p:cNvGraphicFramePr>
            <a:graphicFrameLocks noChangeAspect="1"/>
          </p:cNvGraphicFramePr>
          <p:nvPr/>
        </p:nvGraphicFramePr>
        <p:xfrm>
          <a:off x="287511" y="4885018"/>
          <a:ext cx="6939424" cy="1012861"/>
        </p:xfrm>
        <a:graphic>
          <a:graphicData uri="http://schemas.openxmlformats.org/presentationml/2006/ole">
            <mc:AlternateContent xmlns:mc="http://schemas.openxmlformats.org/markup-compatibility/2006">
              <mc:Choice xmlns:v="urn:schemas-microsoft-com:vml" Requires="v">
                <p:oleObj spid="_x0000_s16415" name="公式" r:id="rId4" imgW="2630170" imgH="391795" progId="Equation.3">
                  <p:embed/>
                </p:oleObj>
              </mc:Choice>
              <mc:Fallback>
                <p:oleObj name="公式" r:id="rId4" imgW="2630170" imgH="391795"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511" y="4885018"/>
                        <a:ext cx="6939424" cy="1012861"/>
                      </a:xfrm>
                      <a:prstGeom prst="rect">
                        <a:avLst/>
                      </a:prstGeom>
                      <a:noFill/>
                      <a:ln>
                        <a:noFill/>
                      </a:ln>
                      <a:effectLst/>
                    </p:spPr>
                  </p:pic>
                </p:oleObj>
              </mc:Fallback>
            </mc:AlternateContent>
          </a:graphicData>
        </a:graphic>
      </p:graphicFrame>
      <p:sp>
        <p:nvSpPr>
          <p:cNvPr id="79924" name="Text Box 52"/>
          <p:cNvSpPr txBox="1">
            <a:spLocks noChangeArrowheads="1"/>
          </p:cNvSpPr>
          <p:nvPr/>
        </p:nvSpPr>
        <p:spPr bwMode="auto">
          <a:xfrm>
            <a:off x="499586" y="4097226"/>
            <a:ext cx="50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t>或</a:t>
            </a:r>
            <a:endParaRPr lang="zh-CN" altLang="en-US" dirty="0"/>
          </a:p>
        </p:txBody>
      </p:sp>
      <p:sp>
        <p:nvSpPr>
          <p:cNvPr id="6"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7.1 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9" name="矩形 8"/>
          <p:cNvSpPr/>
          <p:nvPr/>
        </p:nvSpPr>
        <p:spPr>
          <a:xfrm>
            <a:off x="6995161" y="1525657"/>
            <a:ext cx="2032000" cy="369332"/>
          </a:xfrm>
          <a:prstGeom prst="rect">
            <a:avLst/>
          </a:prstGeom>
        </p:spPr>
        <p:txBody>
          <a:bodyPr wrap="square">
            <a:spAutoFit/>
          </a:bodyPr>
          <a:lstStyle/>
          <a:p>
            <a:pPr algn="ctr"/>
            <a:r>
              <a:rPr kumimoji="1" lang="zh-CN" altLang="en-US" dirty="0">
                <a:solidFill>
                  <a:srgbClr val="92D050"/>
                </a:solidFill>
              </a:rPr>
              <a:t>在</a:t>
            </a:r>
            <a:r>
              <a:rPr kumimoji="1" lang="en-US" altLang="zh-CN" dirty="0">
                <a:solidFill>
                  <a:srgbClr val="92D050"/>
                </a:solidFill>
              </a:rPr>
              <a:t>t=0</a:t>
            </a:r>
            <a:r>
              <a:rPr kumimoji="1" lang="zh-CN" altLang="en-US" dirty="0">
                <a:solidFill>
                  <a:srgbClr val="92D050"/>
                </a:solidFill>
              </a:rPr>
              <a:t>时换路</a:t>
            </a:r>
            <a:endParaRPr lang="zh-CN" altLang="en-US" dirty="0"/>
          </a:p>
        </p:txBody>
      </p:sp>
      <p:sp>
        <p:nvSpPr>
          <p:cNvPr id="10" name="矩形 9"/>
          <p:cNvSpPr/>
          <p:nvPr/>
        </p:nvSpPr>
        <p:spPr>
          <a:xfrm>
            <a:off x="7226935" y="3164698"/>
            <a:ext cx="2032000" cy="369332"/>
          </a:xfrm>
          <a:prstGeom prst="rect">
            <a:avLst/>
          </a:prstGeom>
        </p:spPr>
        <p:txBody>
          <a:bodyPr wrap="square">
            <a:spAutoFit/>
          </a:bodyPr>
          <a:lstStyle/>
          <a:p>
            <a:pPr algn="ctr"/>
            <a:r>
              <a:rPr kumimoji="1" lang="zh-CN" altLang="en-US" dirty="0">
                <a:solidFill>
                  <a:srgbClr val="92D050"/>
                </a:solidFill>
              </a:rPr>
              <a:t>用电阻特性方程</a:t>
            </a:r>
            <a:endParaRPr lang="zh-CN" altLang="en-US" dirty="0"/>
          </a:p>
        </p:txBody>
      </p:sp>
      <p:sp>
        <p:nvSpPr>
          <p:cNvPr id="11" name="矩形 10"/>
          <p:cNvSpPr/>
          <p:nvPr/>
        </p:nvSpPr>
        <p:spPr>
          <a:xfrm>
            <a:off x="7226935" y="5206783"/>
            <a:ext cx="2032000" cy="369332"/>
          </a:xfrm>
          <a:prstGeom prst="rect">
            <a:avLst/>
          </a:prstGeom>
        </p:spPr>
        <p:txBody>
          <a:bodyPr wrap="square">
            <a:spAutoFit/>
          </a:bodyPr>
          <a:lstStyle/>
          <a:p>
            <a:pPr algn="ctr"/>
            <a:r>
              <a:rPr kumimoji="1" lang="zh-CN" altLang="en-US" dirty="0">
                <a:solidFill>
                  <a:srgbClr val="92D050"/>
                </a:solidFill>
              </a:rPr>
              <a:t>用电容特性方程</a:t>
            </a:r>
            <a:endParaRPr lang="zh-CN" altLang="en-US" dirty="0"/>
          </a:p>
        </p:txBody>
      </p:sp>
      <p:pic>
        <p:nvPicPr>
          <p:cNvPr id="2" name="图片 1"/>
          <p:cNvPicPr>
            <a:picLocks noChangeAspect="1"/>
          </p:cNvPicPr>
          <p:nvPr/>
        </p:nvPicPr>
        <p:blipFill>
          <a:blip r:embed="rId6"/>
          <a:stretch>
            <a:fillRect/>
          </a:stretch>
        </p:blipFill>
        <p:spPr>
          <a:xfrm>
            <a:off x="82299" y="919894"/>
            <a:ext cx="1833749" cy="14083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812006" y="2170871"/>
            <a:ext cx="800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Times New Roman" panose="02020603050405020304" pitchFamily="18" charset="0"/>
              </a:rPr>
              <a:t>含有动态元件（电容和电感）的电路称</a:t>
            </a:r>
            <a:r>
              <a:rPr kumimoji="1" lang="zh-CN" altLang="en-US" dirty="0">
                <a:solidFill>
                  <a:schemeClr val="tx1"/>
                </a:solidFill>
                <a:latin typeface="Times New Roman" panose="02020603050405020304" pitchFamily="18" charset="0"/>
              </a:rPr>
              <a:t>动态电路</a:t>
            </a:r>
            <a:r>
              <a:rPr kumimoji="1" lang="zh-CN" altLang="en-US" dirty="0">
                <a:latin typeface="Times New Roman" panose="02020603050405020304" pitchFamily="18" charset="0"/>
              </a:rPr>
              <a:t>。</a:t>
            </a:r>
            <a:endParaRPr kumimoji="1" lang="zh-CN" altLang="en-US" dirty="0">
              <a:latin typeface="Times New Roman" panose="02020603050405020304" pitchFamily="18" charset="0"/>
            </a:endParaRPr>
          </a:p>
        </p:txBody>
      </p:sp>
      <p:sp>
        <p:nvSpPr>
          <p:cNvPr id="3085" name="Text Box 13"/>
          <p:cNvSpPr txBox="1">
            <a:spLocks noChangeArrowheads="1"/>
          </p:cNvSpPr>
          <p:nvPr/>
        </p:nvSpPr>
        <p:spPr bwMode="auto">
          <a:xfrm>
            <a:off x="230188" y="1200382"/>
            <a:ext cx="725646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92075" tIns="46038" rIns="92075" bIns="46038"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buClr>
                <a:schemeClr val="accent2"/>
              </a:buClr>
              <a:buSzPct val="75000"/>
              <a:buFont typeface="Monotype Sorts" pitchFamily="2" charset="2"/>
              <a:buNone/>
            </a:pPr>
            <a:r>
              <a:rPr lang="en-US" altLang="zh-CN" dirty="0">
                <a:solidFill>
                  <a:schemeClr val="tx1"/>
                </a:solidFill>
                <a:latin typeface="楷体_GB2312" pitchFamily="49" charset="-122"/>
              </a:rPr>
              <a:t>1</a:t>
            </a:r>
            <a:r>
              <a:rPr lang="en-US" altLang="zh-CN" i="1" dirty="0">
                <a:solidFill>
                  <a:schemeClr val="tx1"/>
                </a:solidFill>
                <a:latin typeface="楷体_GB2312" pitchFamily="49" charset="-122"/>
              </a:rPr>
              <a:t>. </a:t>
            </a:r>
            <a:r>
              <a:rPr lang="zh-CN" altLang="en-US" dirty="0">
                <a:solidFill>
                  <a:schemeClr val="tx1"/>
                </a:solidFill>
                <a:latin typeface="楷体_GB2312" pitchFamily="49" charset="-122"/>
              </a:rPr>
              <a:t>动态电路方程的建立及初始条件的确定</a:t>
            </a:r>
            <a:endParaRPr lang="zh-CN" altLang="en-US" dirty="0">
              <a:solidFill>
                <a:schemeClr val="tx1"/>
              </a:solidFill>
              <a:latin typeface="楷体_GB2312" pitchFamily="49" charset="-122"/>
            </a:endParaRPr>
          </a:p>
        </p:txBody>
      </p:sp>
      <p:sp>
        <p:nvSpPr>
          <p:cNvPr id="3088" name="Text Box 16"/>
          <p:cNvSpPr txBox="1">
            <a:spLocks noChangeArrowheads="1"/>
          </p:cNvSpPr>
          <p:nvPr/>
        </p:nvSpPr>
        <p:spPr bwMode="auto">
          <a:xfrm>
            <a:off x="963613" y="3893345"/>
            <a:ext cx="7704137"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en-US" altLang="zh-CN" dirty="0">
                <a:latin typeface="楷体_GB2312" pitchFamily="49" charset="-122"/>
              </a:rPr>
              <a:t>    </a:t>
            </a:r>
            <a:r>
              <a:rPr kumimoji="1" lang="zh-CN" altLang="en-US" dirty="0">
                <a:latin typeface="楷体_GB2312" pitchFamily="49" charset="-122"/>
              </a:rPr>
              <a:t>当动态电路</a:t>
            </a:r>
            <a:r>
              <a:rPr kumimoji="1" lang="zh-CN" altLang="en-US" dirty="0"/>
              <a:t>结构或参数</a:t>
            </a:r>
            <a:r>
              <a:rPr kumimoji="1" lang="zh-CN" altLang="en-US" dirty="0">
                <a:latin typeface="楷体_GB2312" pitchFamily="49" charset="-122"/>
              </a:rPr>
              <a:t>发生改变</a:t>
            </a:r>
            <a:r>
              <a:rPr kumimoji="1" lang="zh-CN" altLang="en-US" dirty="0">
                <a:solidFill>
                  <a:schemeClr val="tx1"/>
                </a:solidFill>
                <a:latin typeface="楷体_GB2312" pitchFamily="49" charset="-122"/>
              </a:rPr>
              <a:t>（换路）</a:t>
            </a:r>
            <a:r>
              <a:rPr kumimoji="1" lang="zh-CN" altLang="en-US" dirty="0">
                <a:latin typeface="楷体_GB2312" pitchFamily="49" charset="-122"/>
              </a:rPr>
              <a:t>时，需要经历一个变化过程才能达到新的稳定状态。这个变化过程称为电路的</a:t>
            </a:r>
            <a:r>
              <a:rPr kumimoji="1" lang="zh-CN" altLang="en-US" dirty="0">
                <a:solidFill>
                  <a:schemeClr val="tx1"/>
                </a:solidFill>
                <a:latin typeface="楷体_GB2312" pitchFamily="49" charset="-122"/>
              </a:rPr>
              <a:t>过渡过程</a:t>
            </a:r>
            <a:r>
              <a:rPr kumimoji="1" lang="zh-CN" altLang="en-US" dirty="0">
                <a:latin typeface="楷体_GB2312" pitchFamily="49" charset="-122"/>
              </a:rPr>
              <a:t>。</a:t>
            </a:r>
            <a:endParaRPr kumimoji="1" lang="zh-CN" altLang="en-US" dirty="0">
              <a:latin typeface="楷体_GB2312" pitchFamily="49" charset="-122"/>
            </a:endParaRPr>
          </a:p>
        </p:txBody>
      </p:sp>
      <p:sp>
        <p:nvSpPr>
          <p:cNvPr id="17"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20" name="Text Box 43"/>
          <p:cNvSpPr txBox="1">
            <a:spLocks noChangeArrowheads="1"/>
          </p:cNvSpPr>
          <p:nvPr/>
        </p:nvSpPr>
        <p:spPr bwMode="auto">
          <a:xfrm>
            <a:off x="706438" y="3136612"/>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600" b="0" dirty="0">
                <a:solidFill>
                  <a:srgbClr val="FA7748"/>
                </a:solidFill>
                <a:latin typeface="Times New Roman" panose="02020603050405020304" pitchFamily="18" charset="0"/>
                <a:ea typeface="华文行楷" panose="02010800040101010101" pitchFamily="2" charset="-122"/>
              </a:rPr>
              <a:t>特点</a:t>
            </a:r>
            <a:endParaRPr kumimoji="1" lang="zh-CN" altLang="en-US" sz="3600" b="0" dirty="0">
              <a:solidFill>
                <a:srgbClr val="FA7748"/>
              </a:solidFill>
              <a:latin typeface="Times New Roman" panose="02020603050405020304" pitchFamily="18" charset="0"/>
              <a:ea typeface="华文行楷" panose="020108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bwMode="auto">
          <a:xfrm>
            <a:off x="1078548" y="2066926"/>
            <a:ext cx="3263900" cy="2097087"/>
            <a:chOff x="3768" y="730"/>
            <a:chExt cx="1534" cy="1084"/>
          </a:xfrm>
        </p:grpSpPr>
        <p:sp>
          <p:nvSpPr>
            <p:cNvPr id="33823" name="Text Box 5"/>
            <p:cNvSpPr txBox="1">
              <a:spLocks noChangeArrowheads="1"/>
            </p:cNvSpPr>
            <p:nvPr/>
          </p:nvSpPr>
          <p:spPr bwMode="auto">
            <a:xfrm>
              <a:off x="5169" y="1545"/>
              <a:ext cx="1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3824" name="Line 6"/>
            <p:cNvSpPr>
              <a:spLocks noChangeShapeType="1"/>
            </p:cNvSpPr>
            <p:nvPr/>
          </p:nvSpPr>
          <p:spPr bwMode="auto">
            <a:xfrm>
              <a:off x="3951" y="1536"/>
              <a:ext cx="1344"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5" name="Line 7"/>
            <p:cNvSpPr>
              <a:spLocks noChangeShapeType="1"/>
            </p:cNvSpPr>
            <p:nvPr/>
          </p:nvSpPr>
          <p:spPr bwMode="auto">
            <a:xfrm flipV="1">
              <a:off x="4143" y="816"/>
              <a:ext cx="0" cy="96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6" name="Freeform 8"/>
            <p:cNvSpPr/>
            <p:nvPr/>
          </p:nvSpPr>
          <p:spPr bwMode="auto">
            <a:xfrm>
              <a:off x="4143" y="1056"/>
              <a:ext cx="1008" cy="432"/>
            </a:xfrm>
            <a:custGeom>
              <a:avLst/>
              <a:gdLst>
                <a:gd name="T0" fmla="*/ 0 w 1008"/>
                <a:gd name="T1" fmla="*/ 0 h 432"/>
                <a:gd name="T2" fmla="*/ 240 w 1008"/>
                <a:gd name="T3" fmla="*/ 240 h 432"/>
                <a:gd name="T4" fmla="*/ 672 w 1008"/>
                <a:gd name="T5" fmla="*/ 384 h 432"/>
                <a:gd name="T6" fmla="*/ 1008 w 1008"/>
                <a:gd name="T7" fmla="*/ 432 h 432"/>
                <a:gd name="T8" fmla="*/ 0 60000 65536"/>
                <a:gd name="T9" fmla="*/ 0 60000 65536"/>
                <a:gd name="T10" fmla="*/ 0 60000 65536"/>
                <a:gd name="T11" fmla="*/ 0 60000 65536"/>
                <a:gd name="T12" fmla="*/ 0 w 1008"/>
                <a:gd name="T13" fmla="*/ 0 h 432"/>
                <a:gd name="T14" fmla="*/ 1008 w 1008"/>
                <a:gd name="T15" fmla="*/ 432 h 432"/>
              </a:gdLst>
              <a:ahLst/>
              <a:cxnLst>
                <a:cxn ang="T8">
                  <a:pos x="T0" y="T1"/>
                </a:cxn>
                <a:cxn ang="T9">
                  <a:pos x="T2" y="T3"/>
                </a:cxn>
                <a:cxn ang="T10">
                  <a:pos x="T4" y="T5"/>
                </a:cxn>
                <a:cxn ang="T11">
                  <a:pos x="T6" y="T7"/>
                </a:cxn>
              </a:cxnLst>
              <a:rect l="T12" t="T13" r="T14" b="T15"/>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38100"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27" name="Text Box 9"/>
            <p:cNvSpPr txBox="1">
              <a:spLocks noChangeArrowheads="1"/>
            </p:cNvSpPr>
            <p:nvPr/>
          </p:nvSpPr>
          <p:spPr bwMode="auto">
            <a:xfrm>
              <a:off x="3768" y="779"/>
              <a:ext cx="3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baseline="-25000">
                  <a:solidFill>
                    <a:srgbClr val="FFFFFF"/>
                  </a:solidFill>
                  <a:latin typeface="Times New Roman" panose="02020603050405020304" pitchFamily="18" charset="0"/>
                  <a:ea typeface="宋体" panose="02010600030101010101" pitchFamily="2" charset="-122"/>
                </a:rPr>
                <a:t>0</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3828" name="Text Box 10"/>
            <p:cNvSpPr txBox="1">
              <a:spLocks noChangeArrowheads="1"/>
            </p:cNvSpPr>
            <p:nvPr/>
          </p:nvSpPr>
          <p:spPr bwMode="auto">
            <a:xfrm>
              <a:off x="4202" y="730"/>
              <a:ext cx="24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i="1" baseline="-25000">
                  <a:solidFill>
                    <a:srgbClr val="FFFFFF"/>
                  </a:solidFill>
                  <a:latin typeface="Times New Roman" panose="02020603050405020304" pitchFamily="18" charset="0"/>
                  <a:ea typeface="宋体" panose="02010600030101010101" pitchFamily="2" charset="-122"/>
                </a:rPr>
                <a:t>C</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3829" name="Text Box 11"/>
            <p:cNvSpPr txBox="1">
              <a:spLocks noChangeArrowheads="1"/>
            </p:cNvSpPr>
            <p:nvPr/>
          </p:nvSpPr>
          <p:spPr bwMode="auto">
            <a:xfrm>
              <a:off x="3972" y="1499"/>
              <a:ext cx="17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0</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3830" name="Line 12"/>
            <p:cNvSpPr>
              <a:spLocks noChangeShapeType="1"/>
            </p:cNvSpPr>
            <p:nvPr/>
          </p:nvSpPr>
          <p:spPr bwMode="auto">
            <a:xfrm>
              <a:off x="3853" y="1056"/>
              <a:ext cx="305" cy="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3"/>
          <p:cNvGrpSpPr/>
          <p:nvPr/>
        </p:nvGrpSpPr>
        <p:grpSpPr bwMode="auto">
          <a:xfrm>
            <a:off x="4967923" y="2209801"/>
            <a:ext cx="3092450" cy="1908175"/>
            <a:chOff x="3918" y="1623"/>
            <a:chExt cx="1398" cy="1122"/>
          </a:xfrm>
        </p:grpSpPr>
        <p:sp>
          <p:nvSpPr>
            <p:cNvPr id="33814" name="Line 14"/>
            <p:cNvSpPr>
              <a:spLocks noChangeShapeType="1"/>
            </p:cNvSpPr>
            <p:nvPr/>
          </p:nvSpPr>
          <p:spPr bwMode="auto">
            <a:xfrm>
              <a:off x="3967" y="2448"/>
              <a:ext cx="1344"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5" name="Line 15"/>
            <p:cNvSpPr>
              <a:spLocks noChangeShapeType="1"/>
            </p:cNvSpPr>
            <p:nvPr/>
          </p:nvSpPr>
          <p:spPr bwMode="auto">
            <a:xfrm flipV="1">
              <a:off x="4159" y="1728"/>
              <a:ext cx="0" cy="96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6" name="Freeform 16"/>
            <p:cNvSpPr/>
            <p:nvPr/>
          </p:nvSpPr>
          <p:spPr bwMode="auto">
            <a:xfrm>
              <a:off x="4159" y="1968"/>
              <a:ext cx="1008" cy="432"/>
            </a:xfrm>
            <a:custGeom>
              <a:avLst/>
              <a:gdLst>
                <a:gd name="T0" fmla="*/ 0 w 1008"/>
                <a:gd name="T1" fmla="*/ 0 h 432"/>
                <a:gd name="T2" fmla="*/ 240 w 1008"/>
                <a:gd name="T3" fmla="*/ 240 h 432"/>
                <a:gd name="T4" fmla="*/ 672 w 1008"/>
                <a:gd name="T5" fmla="*/ 384 h 432"/>
                <a:gd name="T6" fmla="*/ 1008 w 1008"/>
                <a:gd name="T7" fmla="*/ 432 h 432"/>
                <a:gd name="T8" fmla="*/ 0 60000 65536"/>
                <a:gd name="T9" fmla="*/ 0 60000 65536"/>
                <a:gd name="T10" fmla="*/ 0 60000 65536"/>
                <a:gd name="T11" fmla="*/ 0 60000 65536"/>
                <a:gd name="T12" fmla="*/ 0 w 1008"/>
                <a:gd name="T13" fmla="*/ 0 h 432"/>
                <a:gd name="T14" fmla="*/ 1008 w 1008"/>
                <a:gd name="T15" fmla="*/ 432 h 432"/>
              </a:gdLst>
              <a:ahLst/>
              <a:cxnLst>
                <a:cxn ang="T8">
                  <a:pos x="T0" y="T1"/>
                </a:cxn>
                <a:cxn ang="T9">
                  <a:pos x="T2" y="T3"/>
                </a:cxn>
                <a:cxn ang="T10">
                  <a:pos x="T4" y="T5"/>
                </a:cxn>
                <a:cxn ang="T11">
                  <a:pos x="T6" y="T7"/>
                </a:cxn>
              </a:cxnLst>
              <a:rect l="T12" t="T13" r="T14" b="T15"/>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38100"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17" name="Text Box 17"/>
            <p:cNvSpPr txBox="1">
              <a:spLocks noChangeArrowheads="1"/>
            </p:cNvSpPr>
            <p:nvPr/>
          </p:nvSpPr>
          <p:spPr bwMode="auto">
            <a:xfrm>
              <a:off x="3919" y="1791"/>
              <a:ext cx="19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I</a:t>
              </a:r>
              <a:r>
                <a:rPr kumimoji="1" lang="en-US" altLang="zh-CN" b="0" baseline="-25000">
                  <a:solidFill>
                    <a:srgbClr val="FFFFFF"/>
                  </a:solidFill>
                  <a:latin typeface="Times New Roman" panose="02020603050405020304" pitchFamily="18" charset="0"/>
                  <a:ea typeface="宋体" panose="02010600030101010101" pitchFamily="2" charset="-122"/>
                </a:rPr>
                <a:t>0</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3818" name="Text Box 18"/>
            <p:cNvSpPr txBox="1">
              <a:spLocks noChangeArrowheads="1"/>
            </p:cNvSpPr>
            <p:nvPr/>
          </p:nvSpPr>
          <p:spPr bwMode="auto">
            <a:xfrm>
              <a:off x="5188" y="2440"/>
              <a:ext cx="12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3819" name="Text Box 19"/>
            <p:cNvSpPr txBox="1">
              <a:spLocks noChangeArrowheads="1"/>
            </p:cNvSpPr>
            <p:nvPr/>
          </p:nvSpPr>
          <p:spPr bwMode="auto">
            <a:xfrm>
              <a:off x="4277" y="1623"/>
              <a:ext cx="12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i</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3820" name="Text Box 20"/>
            <p:cNvSpPr txBox="1">
              <a:spLocks noChangeArrowheads="1"/>
            </p:cNvSpPr>
            <p:nvPr/>
          </p:nvSpPr>
          <p:spPr bwMode="auto">
            <a:xfrm>
              <a:off x="3991" y="2392"/>
              <a:ext cx="164"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0</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3821" name="Line 21"/>
            <p:cNvSpPr>
              <a:spLocks noChangeShapeType="1"/>
            </p:cNvSpPr>
            <p:nvPr/>
          </p:nvSpPr>
          <p:spPr bwMode="auto">
            <a:xfrm flipV="1">
              <a:off x="4144" y="1968"/>
              <a:ext cx="0" cy="48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2" name="Line 22"/>
            <p:cNvSpPr>
              <a:spLocks noChangeShapeType="1"/>
            </p:cNvSpPr>
            <p:nvPr/>
          </p:nvSpPr>
          <p:spPr bwMode="auto">
            <a:xfrm flipH="1" flipV="1">
              <a:off x="3918" y="2427"/>
              <a:ext cx="218" cy="1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71" name="Text Box 23"/>
          <p:cNvSpPr txBox="1">
            <a:spLocks noChangeArrowheads="1"/>
          </p:cNvSpPr>
          <p:nvPr/>
        </p:nvSpPr>
        <p:spPr bwMode="auto">
          <a:xfrm>
            <a:off x="1297702" y="4886014"/>
            <a:ext cx="5616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en-US" sz="2400" dirty="0">
                <a:latin typeface="楷体_GB2312" pitchFamily="49" charset="-122"/>
              </a:rPr>
              <a:t>令</a:t>
            </a:r>
            <a:r>
              <a:rPr kumimoji="1" lang="zh-CN" altLang="en-US" sz="2400" dirty="0">
                <a:latin typeface="仿宋_GB2312" pitchFamily="49" charset="-122"/>
                <a:ea typeface="仿宋_GB2312" pitchFamily="49" charset="-122"/>
              </a:rPr>
              <a:t> </a:t>
            </a:r>
            <a:r>
              <a:rPr kumimoji="1" lang="zh-CN" altLang="en-US" sz="2400" b="0" dirty="0">
                <a:solidFill>
                  <a:srgbClr val="FFFFFF"/>
                </a:solidFill>
                <a:latin typeface="Times New Roman" panose="02020603050405020304" pitchFamily="18" charset="0"/>
                <a:ea typeface="仿宋_GB2312" pitchFamily="49" charset="-122"/>
                <a:sym typeface="Symbol" panose="05050102010706020507" pitchFamily="18" charset="2"/>
              </a:rPr>
              <a:t> </a:t>
            </a:r>
            <a:r>
              <a:rPr kumimoji="1" lang="en-US" altLang="zh-CN" sz="2400" b="0" dirty="0">
                <a:solidFill>
                  <a:srgbClr val="FFFFFF"/>
                </a:solidFill>
                <a:latin typeface="Times New Roman" panose="02020603050405020304" pitchFamily="18" charset="0"/>
                <a:ea typeface="仿宋_GB2312" pitchFamily="49" charset="-122"/>
                <a:sym typeface="Symbol" panose="05050102010706020507" pitchFamily="18" charset="2"/>
              </a:rPr>
              <a:t>=</a:t>
            </a:r>
            <a:r>
              <a:rPr kumimoji="1" lang="en-US" altLang="zh-CN" sz="2400" b="0" i="1" dirty="0">
                <a:solidFill>
                  <a:srgbClr val="FFFFFF"/>
                </a:solidFill>
                <a:latin typeface="Times New Roman" panose="02020603050405020304" pitchFamily="18" charset="0"/>
                <a:ea typeface="仿宋_GB2312" pitchFamily="49" charset="-122"/>
                <a:sym typeface="Symbol" panose="05050102010706020507" pitchFamily="18" charset="2"/>
              </a:rPr>
              <a:t>RC</a:t>
            </a:r>
            <a:r>
              <a:rPr kumimoji="1" lang="en-US" altLang="zh-CN" sz="2400" dirty="0">
                <a:latin typeface="仿宋_GB2312" pitchFamily="49" charset="-122"/>
                <a:ea typeface="仿宋_GB2312" pitchFamily="49" charset="-122"/>
                <a:sym typeface="Symbol" panose="05050102010706020507" pitchFamily="18" charset="2"/>
              </a:rPr>
              <a:t>  ,   </a:t>
            </a:r>
            <a:r>
              <a:rPr kumimoji="1" lang="zh-CN" altLang="en-US" sz="2400" dirty="0">
                <a:latin typeface="楷体_GB2312" pitchFamily="49" charset="-122"/>
                <a:sym typeface="Symbol" panose="05050102010706020507" pitchFamily="18" charset="2"/>
              </a:rPr>
              <a:t>称</a:t>
            </a:r>
            <a:r>
              <a:rPr kumimoji="1" lang="zh-CN" altLang="en-US" sz="2400" b="0" dirty="0">
                <a:solidFill>
                  <a:srgbClr val="FFFFFF"/>
                </a:solidFill>
                <a:latin typeface="Times New Roman" panose="02020603050405020304" pitchFamily="18" charset="0"/>
                <a:ea typeface="仿宋_GB2312" pitchFamily="49" charset="-122"/>
                <a:sym typeface="Symbol" panose="05050102010706020507" pitchFamily="18" charset="2"/>
              </a:rPr>
              <a:t></a:t>
            </a:r>
            <a:r>
              <a:rPr kumimoji="1" lang="zh-CN" altLang="en-US" sz="2400" dirty="0">
                <a:latin typeface="楷体_GB2312" pitchFamily="49" charset="-122"/>
                <a:sym typeface="Symbol" panose="05050102010706020507" pitchFamily="18" charset="2"/>
              </a:rPr>
              <a:t>为一阶电路的时间常数</a:t>
            </a:r>
            <a:endParaRPr kumimoji="1" lang="zh-CN" altLang="en-US" sz="2400" dirty="0">
              <a:latin typeface="楷体_GB2312" pitchFamily="49" charset="-122"/>
              <a:sym typeface="Symbol" panose="05050102010706020507" pitchFamily="18" charset="2"/>
            </a:endParaRPr>
          </a:p>
        </p:txBody>
      </p:sp>
      <p:graphicFrame>
        <p:nvGraphicFramePr>
          <p:cNvPr id="78872" name="Object 24"/>
          <p:cNvGraphicFramePr>
            <a:graphicFrameLocks noChangeAspect="1"/>
          </p:cNvGraphicFramePr>
          <p:nvPr/>
        </p:nvGraphicFramePr>
        <p:xfrm>
          <a:off x="468948" y="5522913"/>
          <a:ext cx="8386762" cy="1131888"/>
        </p:xfrm>
        <a:graphic>
          <a:graphicData uri="http://schemas.openxmlformats.org/presentationml/2006/ole">
            <mc:AlternateContent xmlns:mc="http://schemas.openxmlformats.org/markup-compatibility/2006">
              <mc:Choice xmlns:v="urn:schemas-microsoft-com:vml" Requires="v">
                <p:oleObj spid="_x0000_s17424" name="公式" r:id="rId1" imgW="3457575" imgH="457200" progId="Equation.3">
                  <p:embed/>
                </p:oleObj>
              </mc:Choice>
              <mc:Fallback>
                <p:oleObj name="公式" r:id="rId1" imgW="3457575" imgH="457200" progId="Equation.3">
                  <p:embed/>
                  <p:pic>
                    <p:nvPicPr>
                      <p:cNvPr id="0" name="Object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48" y="5522913"/>
                        <a:ext cx="8386762"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73" name="Text Box 25"/>
          <p:cNvSpPr txBox="1">
            <a:spLocks noChangeArrowheads="1"/>
          </p:cNvSpPr>
          <p:nvPr/>
        </p:nvSpPr>
        <p:spPr bwMode="auto">
          <a:xfrm>
            <a:off x="359410" y="1447949"/>
            <a:ext cx="8496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a:pPr>
            <a:r>
              <a:rPr kumimoji="1" lang="zh-CN" altLang="en-US" sz="2400" dirty="0">
                <a:latin typeface="楷体_GB2312" pitchFamily="49" charset="-122"/>
              </a:rPr>
              <a:t>电压、电流是随时间按</a:t>
            </a:r>
            <a:r>
              <a:rPr kumimoji="1" lang="zh-CN" altLang="en-US" sz="2400" dirty="0">
                <a:solidFill>
                  <a:schemeClr val="tx1"/>
                </a:solidFill>
                <a:latin typeface="楷体_GB2312" pitchFamily="49" charset="-122"/>
              </a:rPr>
              <a:t>同一指数规律衰减</a:t>
            </a:r>
            <a:r>
              <a:rPr kumimoji="1" lang="zh-CN" altLang="en-US" sz="2400" dirty="0">
                <a:latin typeface="楷体_GB2312" pitchFamily="49" charset="-122"/>
              </a:rPr>
              <a:t>的函数；</a:t>
            </a:r>
            <a:endParaRPr kumimoji="1" lang="zh-CN" altLang="en-US" sz="2400" dirty="0">
              <a:latin typeface="楷体_GB2312" pitchFamily="49" charset="-122"/>
            </a:endParaRPr>
          </a:p>
        </p:txBody>
      </p:sp>
      <p:sp>
        <p:nvSpPr>
          <p:cNvPr id="78875" name="AutoShape 27" descr="羊皮纸"/>
          <p:cNvSpPr>
            <a:spLocks noChangeArrowheads="1"/>
          </p:cNvSpPr>
          <p:nvPr/>
        </p:nvSpPr>
        <p:spPr bwMode="auto">
          <a:xfrm>
            <a:off x="3383598" y="2209801"/>
            <a:ext cx="1152525" cy="1081087"/>
          </a:xfrm>
          <a:prstGeom prst="wedgeRoundRectCallout">
            <a:avLst>
              <a:gd name="adj1" fmla="val -168319"/>
              <a:gd name="adj2" fmla="val 806"/>
              <a:gd name="adj3"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rgbClr val="000000"/>
                </a:solidFill>
              </a:rPr>
              <a:t>连续函数</a:t>
            </a:r>
            <a:endParaRPr lang="zh-CN" altLang="en-US" dirty="0">
              <a:solidFill>
                <a:srgbClr val="000000"/>
              </a:solidFill>
            </a:endParaRPr>
          </a:p>
        </p:txBody>
      </p:sp>
      <p:sp>
        <p:nvSpPr>
          <p:cNvPr id="78876" name="AutoShape 28" descr="羊皮纸"/>
          <p:cNvSpPr>
            <a:spLocks noChangeArrowheads="1"/>
          </p:cNvSpPr>
          <p:nvPr/>
        </p:nvSpPr>
        <p:spPr bwMode="auto">
          <a:xfrm>
            <a:off x="6623685" y="2354263"/>
            <a:ext cx="1223963" cy="576263"/>
          </a:xfrm>
          <a:prstGeom prst="wedgeRoundRectCallout">
            <a:avLst>
              <a:gd name="adj1" fmla="val -115889"/>
              <a:gd name="adj2" fmla="val 38704"/>
              <a:gd name="adj3"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a:solidFill>
                  <a:srgbClr val="000000"/>
                </a:solidFill>
              </a:rPr>
              <a:t>跃变</a:t>
            </a:r>
            <a:endParaRPr lang="zh-CN" altLang="en-US">
              <a:solidFill>
                <a:srgbClr val="000000"/>
              </a:solidFill>
            </a:endParaRPr>
          </a:p>
        </p:txBody>
      </p:sp>
      <p:sp>
        <p:nvSpPr>
          <p:cNvPr id="78877" name="Text Box 29"/>
          <p:cNvSpPr txBox="1">
            <a:spLocks noChangeArrowheads="1"/>
          </p:cNvSpPr>
          <p:nvPr/>
        </p:nvSpPr>
        <p:spPr bwMode="auto">
          <a:xfrm>
            <a:off x="287972" y="4295216"/>
            <a:ext cx="8748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startAt="2"/>
            </a:pPr>
            <a:r>
              <a:rPr kumimoji="1" lang="zh-CN" altLang="en-US" sz="2400" dirty="0">
                <a:latin typeface="楷体_GB2312" pitchFamily="49" charset="-122"/>
              </a:rPr>
              <a:t>响应与初始状态成线性关系，其衰减快慢与</a:t>
            </a:r>
            <a:r>
              <a:rPr kumimoji="1" lang="en-US" altLang="zh-CN" sz="2400" b="0" i="1" dirty="0">
                <a:solidFill>
                  <a:schemeClr val="tx1"/>
                </a:solidFill>
                <a:latin typeface="Times New Roman" panose="02020603050405020304" pitchFamily="18" charset="0"/>
              </a:rPr>
              <a:t>RC</a:t>
            </a:r>
            <a:r>
              <a:rPr kumimoji="1" lang="zh-CN" altLang="en-US" sz="2400" dirty="0">
                <a:latin typeface="楷体_GB2312" pitchFamily="49" charset="-122"/>
              </a:rPr>
              <a:t>有关</a:t>
            </a:r>
            <a:r>
              <a:rPr kumimoji="1" lang="en-US" altLang="zh-CN" sz="2400" dirty="0">
                <a:latin typeface="楷体_GB2312" pitchFamily="49" charset="-122"/>
              </a:rPr>
              <a:t>;</a:t>
            </a:r>
            <a:endParaRPr kumimoji="1" lang="en-US" altLang="zh-CN" sz="2400" dirty="0">
              <a:latin typeface="楷体_GB2312" pitchFamily="49" charset="-122"/>
            </a:endParaRPr>
          </a:p>
        </p:txBody>
      </p:sp>
      <p:grpSp>
        <p:nvGrpSpPr>
          <p:cNvPr id="6" name="Group 42"/>
          <p:cNvGrpSpPr/>
          <p:nvPr/>
        </p:nvGrpSpPr>
        <p:grpSpPr bwMode="auto">
          <a:xfrm>
            <a:off x="-61912" y="617538"/>
            <a:ext cx="1644650" cy="850900"/>
            <a:chOff x="385" y="3022"/>
            <a:chExt cx="1036" cy="536"/>
          </a:xfrm>
        </p:grpSpPr>
        <p:pic>
          <p:nvPicPr>
            <p:cNvPr id="33808" name="Picture 43" descr="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9" name="Text Box 44"/>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dirty="0">
                  <a:solidFill>
                    <a:srgbClr val="FA7748"/>
                  </a:solidFill>
                  <a:latin typeface="Times New Roman" panose="02020603050405020304" pitchFamily="18" charset="0"/>
                  <a:ea typeface="华文行楷" panose="02010800040101010101" pitchFamily="2" charset="-122"/>
                </a:rPr>
                <a:t>表明</a:t>
              </a:r>
              <a:endParaRPr kumimoji="1" lang="zh-CN" altLang="en-US" sz="3200" b="0" dirty="0">
                <a:solidFill>
                  <a:srgbClr val="FA7748"/>
                </a:solidFill>
                <a:latin typeface="Times New Roman" panose="02020603050405020304" pitchFamily="18" charset="0"/>
                <a:ea typeface="华文行楷" panose="02010800040101010101" pitchFamily="2" charset="-122"/>
              </a:endParaRPr>
            </a:p>
          </p:txBody>
        </p:sp>
      </p:grpSp>
      <p:sp>
        <p:nvSpPr>
          <p:cNvPr id="30"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7.1 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pic>
        <p:nvPicPr>
          <p:cNvPr id="4" name="图片 3"/>
          <p:cNvPicPr>
            <a:picLocks noChangeAspect="1"/>
          </p:cNvPicPr>
          <p:nvPr/>
        </p:nvPicPr>
        <p:blipFill>
          <a:blip r:embed="rId5"/>
          <a:stretch>
            <a:fillRect/>
          </a:stretch>
        </p:blipFill>
        <p:spPr>
          <a:xfrm>
            <a:off x="2056616" y="3732650"/>
            <a:ext cx="1851864" cy="479337"/>
          </a:xfrm>
          <a:prstGeom prst="rect">
            <a:avLst/>
          </a:prstGeom>
        </p:spPr>
      </p:pic>
      <p:pic>
        <p:nvPicPr>
          <p:cNvPr id="5" name="图片 4"/>
          <p:cNvPicPr>
            <a:picLocks noChangeAspect="1"/>
          </p:cNvPicPr>
          <p:nvPr/>
        </p:nvPicPr>
        <p:blipFill>
          <a:blip r:embed="rId6"/>
          <a:stretch>
            <a:fillRect/>
          </a:stretch>
        </p:blipFill>
        <p:spPr>
          <a:xfrm>
            <a:off x="5790071" y="3730833"/>
            <a:ext cx="1841329" cy="476610"/>
          </a:xfrm>
          <a:prstGeom prst="rect">
            <a:avLst/>
          </a:prstGeom>
        </p:spPr>
      </p:pic>
      <p:sp>
        <p:nvSpPr>
          <p:cNvPr id="35" name="矩形 34"/>
          <p:cNvSpPr/>
          <p:nvPr/>
        </p:nvSpPr>
        <p:spPr>
          <a:xfrm>
            <a:off x="4113403" y="6549615"/>
            <a:ext cx="2032000" cy="369332"/>
          </a:xfrm>
          <a:prstGeom prst="rect">
            <a:avLst/>
          </a:prstGeom>
        </p:spPr>
        <p:txBody>
          <a:bodyPr wrap="square">
            <a:spAutoFit/>
          </a:bodyPr>
          <a:lstStyle/>
          <a:p>
            <a:pPr algn="ctr"/>
            <a:r>
              <a:rPr kumimoji="1" lang="en-US" altLang="zh-CN" dirty="0">
                <a:solidFill>
                  <a:srgbClr val="92D050"/>
                </a:solidFill>
              </a:rPr>
              <a:t>C=Q/U</a:t>
            </a:r>
            <a:endParaRPr lang="zh-CN" altLang="en-US" dirty="0"/>
          </a:p>
        </p:txBody>
      </p:sp>
      <p:sp>
        <p:nvSpPr>
          <p:cNvPr id="36" name="矩形 35"/>
          <p:cNvSpPr/>
          <p:nvPr/>
        </p:nvSpPr>
        <p:spPr>
          <a:xfrm>
            <a:off x="6556919" y="6549615"/>
            <a:ext cx="1173858" cy="369332"/>
          </a:xfrm>
          <a:prstGeom prst="rect">
            <a:avLst/>
          </a:prstGeom>
        </p:spPr>
        <p:txBody>
          <a:bodyPr wrap="square">
            <a:spAutoFit/>
          </a:bodyPr>
          <a:lstStyle/>
          <a:p>
            <a:pPr algn="ctr"/>
            <a:r>
              <a:rPr lang="en-US" altLang="zh-CN" dirty="0">
                <a:solidFill>
                  <a:srgbClr val="92D050"/>
                </a:solidFill>
              </a:rPr>
              <a:t>I=Q/T</a:t>
            </a:r>
            <a:endParaRPr lang="zh-CN" altLang="en-US" dirty="0">
              <a:solidFill>
                <a:srgbClr val="92D050"/>
              </a:solidFill>
            </a:endParaRPr>
          </a:p>
        </p:txBody>
      </p:sp>
      <p:sp>
        <p:nvSpPr>
          <p:cNvPr id="37" name="矩形 36"/>
          <p:cNvSpPr/>
          <p:nvPr/>
        </p:nvSpPr>
        <p:spPr>
          <a:xfrm>
            <a:off x="85545" y="5391269"/>
            <a:ext cx="1173858" cy="369332"/>
          </a:xfrm>
          <a:prstGeom prst="rect">
            <a:avLst/>
          </a:prstGeom>
        </p:spPr>
        <p:txBody>
          <a:bodyPr wrap="square">
            <a:spAutoFit/>
          </a:bodyPr>
          <a:lstStyle/>
          <a:p>
            <a:pPr algn="ctr"/>
            <a:r>
              <a:rPr lang="zh-CN" altLang="en-US" dirty="0">
                <a:solidFill>
                  <a:srgbClr val="92D050"/>
                </a:solidFill>
              </a:rPr>
              <a:t>量纲计算</a:t>
            </a:r>
            <a:endParaRPr lang="zh-CN" altLang="en-US" dirty="0">
              <a:solidFill>
                <a:srgbClr val="92D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869422" y="2195507"/>
            <a:ext cx="687108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2400" dirty="0">
                <a:latin typeface="楷体_GB2312" pitchFamily="49" charset="-122"/>
                <a:sym typeface="Symbol" panose="05050102010706020507" pitchFamily="18" charset="2"/>
              </a:rPr>
              <a:t>时间常数</a:t>
            </a:r>
            <a:r>
              <a:rPr kumimoji="1" lang="zh-CN" altLang="en-US" sz="2400" i="1" dirty="0">
                <a:latin typeface="Times New Roman" panose="02020603050405020304" pitchFamily="18" charset="0"/>
                <a:sym typeface="Symbol" panose="05050102010706020507" pitchFamily="18" charset="2"/>
              </a:rPr>
              <a:t></a:t>
            </a:r>
            <a:r>
              <a:rPr kumimoji="1" lang="zh-CN" altLang="en-US" sz="2400" dirty="0">
                <a:latin typeface="楷体_GB2312" pitchFamily="49" charset="-122"/>
                <a:sym typeface="Symbol" panose="05050102010706020507" pitchFamily="18" charset="2"/>
              </a:rPr>
              <a:t> 的大小反映了电路过渡过程时间的长短</a:t>
            </a:r>
            <a:endParaRPr kumimoji="1" lang="zh-CN" altLang="en-US" sz="2400" dirty="0">
              <a:latin typeface="楷体_GB2312" pitchFamily="49" charset="-122"/>
              <a:sym typeface="Symbol" panose="05050102010706020507" pitchFamily="18" charset="2"/>
            </a:endParaRPr>
          </a:p>
        </p:txBody>
      </p:sp>
      <p:sp>
        <p:nvSpPr>
          <p:cNvPr id="77827" name="Rectangle 3"/>
          <p:cNvSpPr>
            <a:spLocks noChangeArrowheads="1"/>
          </p:cNvSpPr>
          <p:nvPr/>
        </p:nvSpPr>
        <p:spPr bwMode="auto">
          <a:xfrm>
            <a:off x="1073681" y="1070241"/>
            <a:ext cx="1728787" cy="641350"/>
          </a:xfrm>
          <a:prstGeom prst="rect">
            <a:avLst/>
          </a:prstGeom>
          <a:gradFill rotWithShape="1">
            <a:gsLst>
              <a:gs pos="0">
                <a:srgbClr val="FFCC00"/>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600" b="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0" dirty="0">
                <a:solidFill>
                  <a:srgbClr val="000000"/>
                </a:solidFill>
                <a:latin typeface="Times New Roman" panose="02020603050405020304" pitchFamily="18" charset="0"/>
                <a:ea typeface="宋体" panose="02010600030101010101" pitchFamily="2" charset="-122"/>
                <a:sym typeface="Symbol" panose="05050102010706020507" pitchFamily="18" charset="2"/>
              </a:rPr>
              <a:t>  = </a:t>
            </a:r>
            <a:r>
              <a:rPr kumimoji="1" lang="en-US" altLang="zh-CN" sz="3600" b="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RC</a:t>
            </a:r>
            <a:endParaRPr kumimoji="1" lang="en-US" altLang="zh-CN" sz="3600" b="0" i="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77829" name="Text Box 5"/>
          <p:cNvSpPr txBox="1">
            <a:spLocks noChangeArrowheads="1"/>
          </p:cNvSpPr>
          <p:nvPr/>
        </p:nvSpPr>
        <p:spPr bwMode="auto">
          <a:xfrm>
            <a:off x="869422" y="3013192"/>
            <a:ext cx="31633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2400" i="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dirty="0">
                <a:latin typeface="楷体_GB2312" pitchFamily="49" charset="-122"/>
                <a:sym typeface="Symbol" panose="05050102010706020507" pitchFamily="18" charset="2"/>
              </a:rPr>
              <a:t>大</a:t>
            </a:r>
            <a:r>
              <a:rPr kumimoji="1" lang="zh-CN" altLang="en-US" sz="2400" dirty="0">
                <a:latin typeface="楷体_GB2312" pitchFamily="49" charset="-122"/>
                <a:cs typeface="Times New Roman" panose="02020603050405020304" pitchFamily="18" charset="0"/>
                <a:sym typeface="Symbol" panose="05050102010706020507" pitchFamily="18" charset="2"/>
              </a:rPr>
              <a:t>→</a:t>
            </a:r>
            <a:r>
              <a:rPr kumimoji="1" lang="zh-CN" altLang="en-US" sz="2400" dirty="0">
                <a:latin typeface="楷体_GB2312" pitchFamily="49" charset="-122"/>
                <a:sym typeface="Symbol" panose="05050102010706020507" pitchFamily="18" charset="2"/>
              </a:rPr>
              <a:t>过渡过程时间长</a:t>
            </a:r>
            <a:endParaRPr kumimoji="1" lang="zh-CN" altLang="en-US" sz="2400" dirty="0">
              <a:latin typeface="楷体_GB2312" pitchFamily="49" charset="-122"/>
              <a:sym typeface="Symbol" panose="05050102010706020507" pitchFamily="18" charset="2"/>
            </a:endParaRPr>
          </a:p>
        </p:txBody>
      </p:sp>
      <p:sp>
        <p:nvSpPr>
          <p:cNvPr id="77830" name="Text Box 6"/>
          <p:cNvSpPr txBox="1">
            <a:spLocks noChangeArrowheads="1"/>
          </p:cNvSpPr>
          <p:nvPr/>
        </p:nvSpPr>
        <p:spPr bwMode="auto">
          <a:xfrm>
            <a:off x="869422" y="3618030"/>
            <a:ext cx="317777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2400" i="1" dirty="0">
                <a:latin typeface="楷体_GB2312" pitchFamily="49" charset="-122"/>
                <a:sym typeface="Symbol" panose="05050102010706020507" pitchFamily="18" charset="2"/>
              </a:rPr>
              <a:t> </a:t>
            </a:r>
            <a:r>
              <a:rPr kumimoji="1" lang="zh-CN" altLang="en-US" sz="2400" dirty="0">
                <a:latin typeface="楷体_GB2312" pitchFamily="49" charset="-122"/>
                <a:sym typeface="Symbol" panose="05050102010706020507" pitchFamily="18" charset="2"/>
              </a:rPr>
              <a:t>小</a:t>
            </a:r>
            <a:r>
              <a:rPr kumimoji="1" lang="zh-CN" altLang="en-US" sz="2400" dirty="0">
                <a:latin typeface="楷体_GB2312" pitchFamily="49" charset="-122"/>
                <a:cs typeface="Times New Roman" panose="02020603050405020304" pitchFamily="18" charset="0"/>
                <a:sym typeface="Symbol" panose="05050102010706020507" pitchFamily="18" charset="2"/>
              </a:rPr>
              <a:t>→</a:t>
            </a:r>
            <a:r>
              <a:rPr kumimoji="1" lang="zh-CN" altLang="en-US" sz="2400" dirty="0">
                <a:latin typeface="楷体_GB2312" pitchFamily="49" charset="-122"/>
                <a:sym typeface="Symbol" panose="05050102010706020507" pitchFamily="18" charset="2"/>
              </a:rPr>
              <a:t>过渡过程时间短</a:t>
            </a:r>
            <a:endParaRPr kumimoji="1" lang="zh-CN" altLang="en-US" sz="2400" dirty="0">
              <a:latin typeface="楷体_GB2312" pitchFamily="49" charset="-122"/>
              <a:sym typeface="Symbol" panose="05050102010706020507" pitchFamily="18" charset="2"/>
            </a:endParaRPr>
          </a:p>
        </p:txBody>
      </p:sp>
      <p:sp>
        <p:nvSpPr>
          <p:cNvPr id="77833" name="Text Box 9"/>
          <p:cNvSpPr txBox="1">
            <a:spLocks noChangeArrowheads="1"/>
          </p:cNvSpPr>
          <p:nvPr/>
        </p:nvSpPr>
        <p:spPr bwMode="auto">
          <a:xfrm>
            <a:off x="3366954" y="4411968"/>
            <a:ext cx="22554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电压初值一定：</a:t>
            </a:r>
            <a:endParaRPr kumimoji="1" lang="zh-CN" altLang="en-US" sz="2400" dirty="0">
              <a:latin typeface="Times New Roman" panose="02020603050405020304" pitchFamily="18" charset="0"/>
            </a:endParaRPr>
          </a:p>
        </p:txBody>
      </p:sp>
      <p:sp>
        <p:nvSpPr>
          <p:cNvPr id="77834" name="Text Box 10"/>
          <p:cNvSpPr txBox="1">
            <a:spLocks noChangeArrowheads="1"/>
          </p:cNvSpPr>
          <p:nvPr/>
        </p:nvSpPr>
        <p:spPr bwMode="auto">
          <a:xfrm>
            <a:off x="552185" y="5893975"/>
            <a:ext cx="6313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b="0" i="1" dirty="0">
                <a:latin typeface="Times New Roman" panose="02020603050405020304" pitchFamily="18" charset="0"/>
                <a:ea typeface="宋体" panose="02010600030101010101" pitchFamily="2" charset="-122"/>
                <a:sym typeface="Symbol" panose="05050102010706020507" pitchFamily="18" charset="2"/>
              </a:rPr>
              <a:t>R</a:t>
            </a:r>
            <a:r>
              <a:rPr kumimoji="1" lang="en-US" altLang="zh-CN" i="1" dirty="0">
                <a:latin typeface="Times New Roman" panose="02020603050405020304" pitchFamily="18" charset="0"/>
                <a:ea typeface="宋体" panose="02010600030101010101" pitchFamily="2" charset="-122"/>
                <a:sym typeface="Symbol" panose="05050102010706020507" pitchFamily="18" charset="2"/>
              </a:rPr>
              <a:t> </a:t>
            </a:r>
            <a:r>
              <a:rPr kumimoji="1" lang="zh-CN" altLang="en-US" dirty="0">
                <a:latin typeface="Times New Roman" panose="02020603050405020304" pitchFamily="18" charset="0"/>
                <a:sym typeface="Symbol" panose="05050102010706020507" pitchFamily="18" charset="2"/>
              </a:rPr>
              <a:t>大</a:t>
            </a:r>
            <a:r>
              <a:rPr kumimoji="1" lang="zh-CN" altLang="en-US"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dirty="0">
                <a:latin typeface="Times New Roman" panose="02020603050405020304" pitchFamily="18" charset="0"/>
                <a:ea typeface="宋体" panose="02010600030101010101" pitchFamily="2" charset="-122"/>
                <a:sym typeface="Symbol" panose="05050102010706020507" pitchFamily="18" charset="2"/>
              </a:rPr>
              <a:t>C</a:t>
            </a:r>
            <a:r>
              <a:rPr kumimoji="1" lang="zh-CN" altLang="en-US" dirty="0">
                <a:latin typeface="Times New Roman" panose="02020603050405020304" pitchFamily="18" charset="0"/>
                <a:sym typeface="Symbol" panose="05050102010706020507" pitchFamily="18" charset="2"/>
              </a:rPr>
              <a:t>一定</a:t>
            </a:r>
            <a:r>
              <a:rPr kumimoji="1" lang="zh-CN" altLang="en-US" dirty="0">
                <a:latin typeface="Times New Roman" panose="02020603050405020304" pitchFamily="18" charset="0"/>
                <a:ea typeface="宋体" panose="02010600030101010101" pitchFamily="2" charset="-122"/>
                <a:sym typeface="Symbol" panose="05050102010706020507" pitchFamily="18" charset="2"/>
              </a:rPr>
              <a:t>）  </a:t>
            </a:r>
            <a:r>
              <a:rPr kumimoji="1" lang="zh-CN" altLang="en-US" dirty="0">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b="0" dirty="0">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0" i="1" dirty="0" err="1">
                <a:solidFill>
                  <a:srgbClr val="FFFFFF"/>
                </a:solidFill>
                <a:latin typeface="Times New Roman" panose="02020603050405020304" pitchFamily="18" charset="0"/>
                <a:ea typeface="宋体" panose="02010600030101010101" pitchFamily="2" charset="-122"/>
                <a:sym typeface="Symbol" panose="05050102010706020507" pitchFamily="18" charset="2"/>
              </a:rPr>
              <a:t>i</a:t>
            </a:r>
            <a:r>
              <a:rPr kumimoji="1" lang="en-US" altLang="zh-CN" sz="3200" b="0" i="1" dirty="0">
                <a:solidFill>
                  <a:srgbClr val="FFFFFF"/>
                </a:solidFill>
                <a:latin typeface="Times New Roman" panose="02020603050405020304" pitchFamily="18" charset="0"/>
                <a:ea typeface="宋体" panose="02010600030101010101" pitchFamily="2" charset="-122"/>
                <a:sym typeface="Symbol" panose="05050102010706020507" pitchFamily="18" charset="2"/>
              </a:rPr>
              <a:t>=u/R</a:t>
            </a:r>
            <a:r>
              <a:rPr kumimoji="1" lang="en-US" altLang="zh-CN" i="1" dirty="0">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dirty="0">
                <a:latin typeface="Times New Roman" panose="02020603050405020304" pitchFamily="18" charset="0"/>
                <a:sym typeface="Symbol" panose="05050102010706020507" pitchFamily="18" charset="2"/>
              </a:rPr>
              <a:t>放电电流小</a:t>
            </a:r>
            <a:endParaRPr kumimoji="1" lang="zh-CN" altLang="en-US" dirty="0">
              <a:latin typeface="Times New Roman" panose="02020603050405020304" pitchFamily="18" charset="0"/>
              <a:sym typeface="Symbol" panose="05050102010706020507" pitchFamily="18" charset="2"/>
            </a:endParaRPr>
          </a:p>
        </p:txBody>
      </p:sp>
      <p:grpSp>
        <p:nvGrpSpPr>
          <p:cNvPr id="2" name="Group 11"/>
          <p:cNvGrpSpPr/>
          <p:nvPr/>
        </p:nvGrpSpPr>
        <p:grpSpPr bwMode="auto">
          <a:xfrm>
            <a:off x="6794235" y="5220875"/>
            <a:ext cx="2024062" cy="1249362"/>
            <a:chOff x="4272" y="2688"/>
            <a:chExt cx="1242" cy="624"/>
          </a:xfrm>
        </p:grpSpPr>
        <p:sp>
          <p:nvSpPr>
            <p:cNvPr id="34850" name="AutoShape 12"/>
            <p:cNvSpPr/>
            <p:nvPr/>
          </p:nvSpPr>
          <p:spPr bwMode="auto">
            <a:xfrm>
              <a:off x="4272" y="2688"/>
              <a:ext cx="48" cy="624"/>
            </a:xfrm>
            <a:prstGeom prst="rightBrace">
              <a:avLst>
                <a:gd name="adj1" fmla="val 108333"/>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34851" name="Text Box 13"/>
            <p:cNvSpPr txBox="1">
              <a:spLocks noChangeArrowheads="1"/>
            </p:cNvSpPr>
            <p:nvPr/>
          </p:nvSpPr>
          <p:spPr bwMode="auto">
            <a:xfrm>
              <a:off x="4307" y="2894"/>
              <a:ext cx="12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a:latin typeface="Times New Roman" panose="02020603050405020304" pitchFamily="18" charset="0"/>
                  <a:sym typeface="Symbol" panose="05050102010706020507" pitchFamily="18" charset="2"/>
                </a:rPr>
                <a:t>放电时间长</a:t>
              </a:r>
              <a:endParaRPr kumimoji="1" lang="zh-CN" altLang="en-US">
                <a:latin typeface="Times New Roman" panose="02020603050405020304" pitchFamily="18" charset="0"/>
                <a:sym typeface="Symbol" panose="05050102010706020507" pitchFamily="18" charset="2"/>
              </a:endParaRPr>
            </a:p>
          </p:txBody>
        </p:sp>
      </p:grpSp>
      <p:grpSp>
        <p:nvGrpSpPr>
          <p:cNvPr id="3" name="Group 14"/>
          <p:cNvGrpSpPr/>
          <p:nvPr/>
        </p:nvGrpSpPr>
        <p:grpSpPr bwMode="auto">
          <a:xfrm>
            <a:off x="5622397" y="2726797"/>
            <a:ext cx="2911475" cy="2216150"/>
            <a:chOff x="3668" y="1123"/>
            <a:chExt cx="1446" cy="1066"/>
          </a:xfrm>
        </p:grpSpPr>
        <p:sp>
          <p:nvSpPr>
            <p:cNvPr id="34839" name="Line 15"/>
            <p:cNvSpPr>
              <a:spLocks noChangeShapeType="1"/>
            </p:cNvSpPr>
            <p:nvPr/>
          </p:nvSpPr>
          <p:spPr bwMode="auto">
            <a:xfrm>
              <a:off x="3759" y="1920"/>
              <a:ext cx="1344"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0" name="Line 16"/>
            <p:cNvSpPr>
              <a:spLocks noChangeShapeType="1"/>
            </p:cNvSpPr>
            <p:nvPr/>
          </p:nvSpPr>
          <p:spPr bwMode="auto">
            <a:xfrm flipV="1">
              <a:off x="3951" y="1200"/>
              <a:ext cx="0" cy="96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Freeform 17"/>
            <p:cNvSpPr/>
            <p:nvPr/>
          </p:nvSpPr>
          <p:spPr bwMode="auto">
            <a:xfrm>
              <a:off x="3936" y="1440"/>
              <a:ext cx="1041" cy="288"/>
            </a:xfrm>
            <a:custGeom>
              <a:avLst/>
              <a:gdLst>
                <a:gd name="T0" fmla="*/ 0 w 1008"/>
                <a:gd name="T1" fmla="*/ 0 h 432"/>
                <a:gd name="T2" fmla="*/ 343 w 1008"/>
                <a:gd name="T3" fmla="*/ 3 h 432"/>
                <a:gd name="T4" fmla="*/ 957 w 1008"/>
                <a:gd name="T5" fmla="*/ 5 h 432"/>
                <a:gd name="T6" fmla="*/ 1437 w 1008"/>
                <a:gd name="T7" fmla="*/ 5 h 432"/>
                <a:gd name="T8" fmla="*/ 0 60000 65536"/>
                <a:gd name="T9" fmla="*/ 0 60000 65536"/>
                <a:gd name="T10" fmla="*/ 0 60000 65536"/>
                <a:gd name="T11" fmla="*/ 0 60000 65536"/>
                <a:gd name="T12" fmla="*/ 0 w 1008"/>
                <a:gd name="T13" fmla="*/ 0 h 432"/>
                <a:gd name="T14" fmla="*/ 1008 w 1008"/>
                <a:gd name="T15" fmla="*/ 432 h 432"/>
              </a:gdLst>
              <a:ahLst/>
              <a:cxnLst>
                <a:cxn ang="T8">
                  <a:pos x="T0" y="T1"/>
                </a:cxn>
                <a:cxn ang="T9">
                  <a:pos x="T2" y="T3"/>
                </a:cxn>
                <a:cxn ang="T10">
                  <a:pos x="T4" y="T5"/>
                </a:cxn>
                <a:cxn ang="T11">
                  <a:pos x="T6" y="T7"/>
                </a:cxn>
              </a:cxnLst>
              <a:rect l="T12" t="T13" r="T14" b="T15"/>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28575"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2" name="Text Box 18"/>
            <p:cNvSpPr txBox="1">
              <a:spLocks noChangeArrowheads="1"/>
            </p:cNvSpPr>
            <p:nvPr/>
          </p:nvSpPr>
          <p:spPr bwMode="auto">
            <a:xfrm>
              <a:off x="3668" y="1364"/>
              <a:ext cx="27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baseline="-25000">
                  <a:solidFill>
                    <a:srgbClr val="FFFFFF"/>
                  </a:solidFill>
                  <a:latin typeface="Times New Roman" panose="02020603050405020304" pitchFamily="18" charset="0"/>
                  <a:ea typeface="宋体" panose="02010600030101010101" pitchFamily="2" charset="-122"/>
                </a:rPr>
                <a:t>0</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4843" name="Text Box 19"/>
            <p:cNvSpPr txBox="1">
              <a:spLocks noChangeArrowheads="1"/>
            </p:cNvSpPr>
            <p:nvPr/>
          </p:nvSpPr>
          <p:spPr bwMode="auto">
            <a:xfrm>
              <a:off x="4974" y="1939"/>
              <a:ext cx="1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4844" name="Text Box 20"/>
            <p:cNvSpPr txBox="1">
              <a:spLocks noChangeArrowheads="1"/>
            </p:cNvSpPr>
            <p:nvPr/>
          </p:nvSpPr>
          <p:spPr bwMode="auto">
            <a:xfrm>
              <a:off x="4018" y="1123"/>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i="1" baseline="-25000">
                  <a:solidFill>
                    <a:srgbClr val="FFFFFF"/>
                  </a:solidFill>
                  <a:latin typeface="Times New Roman" panose="02020603050405020304" pitchFamily="18" charset="0"/>
                  <a:ea typeface="宋体" panose="02010600030101010101" pitchFamily="2" charset="-122"/>
                </a:rPr>
                <a:t>c</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4845" name="Text Box 21"/>
            <p:cNvSpPr txBox="1">
              <a:spLocks noChangeArrowheads="1"/>
            </p:cNvSpPr>
            <p:nvPr/>
          </p:nvSpPr>
          <p:spPr bwMode="auto">
            <a:xfrm>
              <a:off x="3774" y="1891"/>
              <a:ext cx="1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0</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4846" name="Line 22"/>
            <p:cNvSpPr>
              <a:spLocks noChangeShapeType="1"/>
            </p:cNvSpPr>
            <p:nvPr/>
          </p:nvSpPr>
          <p:spPr bwMode="auto">
            <a:xfrm>
              <a:off x="3888" y="1440"/>
              <a:ext cx="96" cy="0"/>
            </a:xfrm>
            <a:prstGeom prst="line">
              <a:avLst/>
            </a:prstGeom>
            <a:noFill/>
            <a:ln w="25400">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7" name="Freeform 23"/>
            <p:cNvSpPr/>
            <p:nvPr/>
          </p:nvSpPr>
          <p:spPr bwMode="auto">
            <a:xfrm>
              <a:off x="3936" y="1440"/>
              <a:ext cx="768" cy="432"/>
            </a:xfrm>
            <a:custGeom>
              <a:avLst/>
              <a:gdLst>
                <a:gd name="T0" fmla="*/ 0 w 1008"/>
                <a:gd name="T1" fmla="*/ 0 h 432"/>
                <a:gd name="T2" fmla="*/ 12 w 1008"/>
                <a:gd name="T3" fmla="*/ 240 h 432"/>
                <a:gd name="T4" fmla="*/ 34 w 1008"/>
                <a:gd name="T5" fmla="*/ 384 h 432"/>
                <a:gd name="T6" fmla="*/ 50 w 1008"/>
                <a:gd name="T7" fmla="*/ 432 h 432"/>
                <a:gd name="T8" fmla="*/ 0 60000 65536"/>
                <a:gd name="T9" fmla="*/ 0 60000 65536"/>
                <a:gd name="T10" fmla="*/ 0 60000 65536"/>
                <a:gd name="T11" fmla="*/ 0 60000 65536"/>
                <a:gd name="T12" fmla="*/ 0 w 1008"/>
                <a:gd name="T13" fmla="*/ 0 h 432"/>
                <a:gd name="T14" fmla="*/ 1008 w 1008"/>
                <a:gd name="T15" fmla="*/ 432 h 432"/>
              </a:gdLst>
              <a:ahLst/>
              <a:cxnLst>
                <a:cxn ang="T8">
                  <a:pos x="T0" y="T1"/>
                </a:cxn>
                <a:cxn ang="T9">
                  <a:pos x="T2" y="T3"/>
                </a:cxn>
                <a:cxn ang="T10">
                  <a:pos x="T4" y="T5"/>
                </a:cxn>
                <a:cxn ang="T11">
                  <a:pos x="T6" y="T7"/>
                </a:cxn>
              </a:cxnLst>
              <a:rect l="T12" t="T13" r="T14" b="T15"/>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28575" cap="flat" cmpd="sng">
              <a:solidFill>
                <a:srgbClr val="00FFFF"/>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8" name="Text Box 24"/>
            <p:cNvSpPr txBox="1">
              <a:spLocks noChangeArrowheads="1"/>
            </p:cNvSpPr>
            <p:nvPr/>
          </p:nvSpPr>
          <p:spPr bwMode="auto">
            <a:xfrm>
              <a:off x="4250" y="1891"/>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b="0">
                  <a:solidFill>
                    <a:srgbClr val="FFFFFF"/>
                  </a:solidFill>
                  <a:latin typeface="Times New Roman" panose="02020603050405020304" pitchFamily="18" charset="0"/>
                  <a:ea typeface="宋体" panose="02010600030101010101" pitchFamily="2" charset="-122"/>
                  <a:sym typeface="Symbol" panose="05050102010706020507" pitchFamily="18" charset="2"/>
                </a:rPr>
                <a:t>小</a:t>
              </a:r>
              <a:endParaRPr kumimoji="1" lang="zh-CN" altLang="en-US"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4849" name="Text Box 25"/>
            <p:cNvSpPr txBox="1">
              <a:spLocks noChangeArrowheads="1"/>
            </p:cNvSpPr>
            <p:nvPr/>
          </p:nvSpPr>
          <p:spPr bwMode="auto">
            <a:xfrm>
              <a:off x="4634" y="1411"/>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b="0">
                  <a:solidFill>
                    <a:srgbClr val="FFFFFF"/>
                  </a:solidFill>
                  <a:latin typeface="Times New Roman" panose="02020603050405020304" pitchFamily="18" charset="0"/>
                  <a:ea typeface="宋体" panose="02010600030101010101" pitchFamily="2" charset="-122"/>
                  <a:sym typeface="Symbol" panose="05050102010706020507" pitchFamily="18" charset="2"/>
                </a:rPr>
                <a:t>大</a:t>
              </a:r>
              <a:endParaRPr kumimoji="1" lang="zh-CN" altLang="en-US"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grpSp>
      <p:sp>
        <p:nvSpPr>
          <p:cNvPr id="77850" name="Text Box 26"/>
          <p:cNvSpPr txBox="1">
            <a:spLocks noChangeArrowheads="1"/>
          </p:cNvSpPr>
          <p:nvPr/>
        </p:nvSpPr>
        <p:spPr bwMode="auto">
          <a:xfrm>
            <a:off x="541072" y="5173250"/>
            <a:ext cx="587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dirty="0">
                <a:latin typeface="Times New Roman" panose="02020603050405020304" pitchFamily="18" charset="0"/>
                <a:ea typeface="宋体" panose="02010600030101010101" pitchFamily="2" charset="-122"/>
                <a:sym typeface="Symbol" panose="05050102010706020507" pitchFamily="18" charset="2"/>
              </a:rPr>
              <a:t>C</a:t>
            </a:r>
            <a:r>
              <a:rPr kumimoji="1" lang="en-US" altLang="zh-CN" i="1" dirty="0">
                <a:latin typeface="Times New Roman" panose="02020603050405020304" pitchFamily="18" charset="0"/>
                <a:ea typeface="宋体" panose="02010600030101010101" pitchFamily="2" charset="-122"/>
                <a:sym typeface="Symbol" panose="05050102010706020507" pitchFamily="18" charset="2"/>
              </a:rPr>
              <a:t> </a:t>
            </a:r>
            <a:r>
              <a:rPr kumimoji="1" lang="zh-CN" altLang="en-US" dirty="0">
                <a:latin typeface="Times New Roman" panose="02020603050405020304" pitchFamily="18" charset="0"/>
                <a:sym typeface="Symbol" panose="05050102010706020507" pitchFamily="18" charset="2"/>
              </a:rPr>
              <a:t>大</a:t>
            </a:r>
            <a:r>
              <a:rPr kumimoji="1" lang="zh-CN" altLang="en-US"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dirty="0">
                <a:latin typeface="Times New Roman" panose="02020603050405020304" pitchFamily="18" charset="0"/>
                <a:ea typeface="宋体" panose="02010600030101010101" pitchFamily="2" charset="-122"/>
                <a:sym typeface="Symbol" panose="05050102010706020507" pitchFamily="18" charset="2"/>
              </a:rPr>
              <a:t>R</a:t>
            </a:r>
            <a:r>
              <a:rPr kumimoji="1" lang="zh-CN" altLang="en-US" dirty="0">
                <a:latin typeface="Times New Roman" panose="02020603050405020304" pitchFamily="18" charset="0"/>
                <a:sym typeface="Symbol" panose="05050102010706020507" pitchFamily="18" charset="2"/>
              </a:rPr>
              <a:t>一定</a:t>
            </a:r>
            <a:r>
              <a:rPr kumimoji="1" lang="zh-CN" altLang="en-US" dirty="0">
                <a:latin typeface="Times New Roman" panose="02020603050405020304" pitchFamily="18" charset="0"/>
                <a:ea typeface="宋体" panose="02010600030101010101" pitchFamily="2" charset="-122"/>
                <a:sym typeface="Symbol" panose="05050102010706020507" pitchFamily="18" charset="2"/>
              </a:rPr>
              <a:t>）   </a:t>
            </a:r>
            <a:r>
              <a:rPr kumimoji="1" lang="zh-CN" altLang="en-US" dirty="0">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0" i="1" dirty="0">
                <a:solidFill>
                  <a:srgbClr val="FFFFFF"/>
                </a:solidFill>
                <a:latin typeface="Times New Roman" panose="02020603050405020304" pitchFamily="18" charset="0"/>
                <a:ea typeface="宋体" panose="02010600030101010101" pitchFamily="2" charset="-122"/>
                <a:sym typeface="Symbol" panose="05050102010706020507" pitchFamily="18" charset="2"/>
              </a:rPr>
              <a:t>W</a:t>
            </a:r>
            <a:r>
              <a:rPr kumimoji="1" lang="en-US" altLang="zh-CN" sz="3200" b="0" dirty="0">
                <a:solidFill>
                  <a:srgbClr val="FFFFFF"/>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0" i="1" dirty="0">
                <a:solidFill>
                  <a:srgbClr val="FFFFFF"/>
                </a:solidFill>
                <a:latin typeface="Times New Roman" panose="02020603050405020304" pitchFamily="18" charset="0"/>
                <a:ea typeface="宋体" panose="02010600030101010101" pitchFamily="2" charset="-122"/>
                <a:sym typeface="Symbol" panose="05050102010706020507" pitchFamily="18" charset="2"/>
              </a:rPr>
              <a:t>Cu</a:t>
            </a:r>
            <a:r>
              <a:rPr kumimoji="1" lang="en-US" altLang="zh-CN" sz="3200" b="0" baseline="30000" dirty="0">
                <a:solidFill>
                  <a:srgbClr val="FFFFFF"/>
                </a:solidFill>
                <a:latin typeface="Times New Roman" panose="02020603050405020304" pitchFamily="18" charset="0"/>
                <a:ea typeface="宋体" panose="02010600030101010101" pitchFamily="2" charset="-122"/>
                <a:sym typeface="Symbol" panose="05050102010706020507" pitchFamily="18" charset="2"/>
              </a:rPr>
              <a:t>2</a:t>
            </a:r>
            <a:r>
              <a:rPr kumimoji="1" lang="en-US" altLang="zh-CN" sz="3200" b="0" dirty="0">
                <a:solidFill>
                  <a:srgbClr val="FFFFFF"/>
                </a:solidFill>
                <a:latin typeface="Times New Roman" panose="02020603050405020304" pitchFamily="18" charset="0"/>
                <a:ea typeface="宋体" panose="02010600030101010101" pitchFamily="2" charset="-122"/>
                <a:sym typeface="Symbol" panose="05050102010706020507" pitchFamily="18" charset="2"/>
              </a:rPr>
              <a:t>/2</a:t>
            </a:r>
            <a:r>
              <a:rPr kumimoji="1" lang="en-US" altLang="zh-CN" dirty="0">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dirty="0">
                <a:latin typeface="Times New Roman" panose="02020603050405020304" pitchFamily="18" charset="0"/>
                <a:ea typeface="宋体" panose="02010600030101010101" pitchFamily="2" charset="-122"/>
                <a:sym typeface="Symbol" panose="05050102010706020507" pitchFamily="18" charset="2"/>
              </a:rPr>
              <a:t>   </a:t>
            </a:r>
            <a:r>
              <a:rPr kumimoji="1" lang="zh-CN" altLang="en-US" dirty="0">
                <a:latin typeface="Times New Roman" panose="02020603050405020304" pitchFamily="18" charset="0"/>
                <a:sym typeface="Symbol" panose="05050102010706020507" pitchFamily="18" charset="2"/>
              </a:rPr>
              <a:t>储能大</a:t>
            </a:r>
            <a:endParaRPr kumimoji="1" lang="zh-CN" altLang="en-US" dirty="0">
              <a:latin typeface="Times New Roman" panose="02020603050405020304" pitchFamily="18" charset="0"/>
              <a:sym typeface="Symbol" panose="05050102010706020507" pitchFamily="18" charset="2"/>
            </a:endParaRPr>
          </a:p>
        </p:txBody>
      </p:sp>
      <p:graphicFrame>
        <p:nvGraphicFramePr>
          <p:cNvPr id="77851" name="Object 27"/>
          <p:cNvGraphicFramePr>
            <a:graphicFrameLocks noChangeAspect="1"/>
          </p:cNvGraphicFramePr>
          <p:nvPr/>
        </p:nvGraphicFramePr>
        <p:xfrm>
          <a:off x="3429001" y="891647"/>
          <a:ext cx="2576513" cy="998538"/>
        </p:xfrm>
        <a:graphic>
          <a:graphicData uri="http://schemas.openxmlformats.org/presentationml/2006/ole">
            <mc:AlternateContent xmlns:mc="http://schemas.openxmlformats.org/markup-compatibility/2006">
              <mc:Choice xmlns:v="urn:schemas-microsoft-com:vml" Requires="v">
                <p:oleObj spid="_x0000_s18448" name="公式" r:id="rId1" imgW="1019175" imgH="387350" progId="Equation.3">
                  <p:embed/>
                </p:oleObj>
              </mc:Choice>
              <mc:Fallback>
                <p:oleObj name="公式" r:id="rId1" imgW="1019175" imgH="387350" progId="Equation.3">
                  <p:embed/>
                  <p:pic>
                    <p:nvPicPr>
                      <p:cNvPr id="0" name="Object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891647"/>
                        <a:ext cx="2576513"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52" name="Text Box 28"/>
          <p:cNvSpPr txBox="1">
            <a:spLocks noChangeArrowheads="1"/>
          </p:cNvSpPr>
          <p:nvPr/>
        </p:nvSpPr>
        <p:spPr bwMode="auto">
          <a:xfrm>
            <a:off x="653522" y="4382559"/>
            <a:ext cx="1632477" cy="51911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solidFill>
                  <a:srgbClr val="FFFFFF"/>
                </a:solidFill>
              </a:rPr>
              <a:t>物理含义</a:t>
            </a:r>
            <a:endParaRPr lang="zh-CN" altLang="en-US">
              <a:solidFill>
                <a:srgbClr val="FFFFFF"/>
              </a:solidFill>
            </a:endParaRPr>
          </a:p>
        </p:txBody>
      </p:sp>
      <p:sp>
        <p:nvSpPr>
          <p:cNvPr id="77853" name="AutoShape 29"/>
          <p:cNvSpPr>
            <a:spLocks noChangeArrowheads="1"/>
          </p:cNvSpPr>
          <p:nvPr/>
        </p:nvSpPr>
        <p:spPr bwMode="auto">
          <a:xfrm>
            <a:off x="2669647" y="4527022"/>
            <a:ext cx="647700" cy="215900"/>
          </a:xfrm>
          <a:prstGeom prst="rightArrow">
            <a:avLst>
              <a:gd name="adj1" fmla="val 50000"/>
              <a:gd name="adj2" fmla="val 75000"/>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27"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7.1 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28" name="矩形 27"/>
          <p:cNvSpPr/>
          <p:nvPr/>
        </p:nvSpPr>
        <p:spPr>
          <a:xfrm>
            <a:off x="6853147" y="1206250"/>
            <a:ext cx="1167307" cy="369332"/>
          </a:xfrm>
          <a:prstGeom prst="rect">
            <a:avLst/>
          </a:prstGeom>
        </p:spPr>
        <p:txBody>
          <a:bodyPr wrap="none">
            <a:spAutoFit/>
          </a:bodyPr>
          <a:lstStyle/>
          <a:p>
            <a:r>
              <a:rPr kumimoji="1" lang="en-US" altLang="zh-CN" dirty="0">
                <a:solidFill>
                  <a:srgbClr val="92D050"/>
                </a:solidFill>
              </a:rPr>
              <a:t>p :</a:t>
            </a:r>
            <a:r>
              <a:rPr kumimoji="1" lang="zh-CN" altLang="en-US" dirty="0">
                <a:solidFill>
                  <a:srgbClr val="92D050"/>
                </a:solidFill>
              </a:rPr>
              <a:t> 特征根</a:t>
            </a:r>
            <a:endParaRPr lang="zh-CN" altLang="en-US" dirty="0"/>
          </a:p>
        </p:txBody>
      </p:sp>
      <p:pic>
        <p:nvPicPr>
          <p:cNvPr id="29" name="图片 28"/>
          <p:cNvPicPr>
            <a:picLocks noChangeAspect="1"/>
          </p:cNvPicPr>
          <p:nvPr/>
        </p:nvPicPr>
        <p:blipFill>
          <a:blip r:embed="rId3"/>
          <a:stretch>
            <a:fillRect/>
          </a:stretch>
        </p:blipFill>
        <p:spPr>
          <a:xfrm>
            <a:off x="7013042" y="2686707"/>
            <a:ext cx="1851864" cy="47933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863706" y="4977547"/>
            <a:ext cx="80645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buClr>
                <a:srgbClr val="FFFF00"/>
              </a:buClr>
            </a:pPr>
            <a:r>
              <a:rPr kumimoji="1" lang="en-US" altLang="zh-CN" b="0" dirty="0">
                <a:sym typeface="Symbol" panose="05050102010706020507" pitchFamily="18" charset="2"/>
              </a:rPr>
              <a:t>a</a:t>
            </a:r>
            <a:r>
              <a:rPr kumimoji="1" lang="en-US" altLang="zh-CN" dirty="0">
                <a:sym typeface="Symbol" panose="05050102010706020507" pitchFamily="18" charset="2"/>
              </a:rPr>
              <a:t>. </a:t>
            </a:r>
            <a:r>
              <a:rPr kumimoji="1" lang="en-US" altLang="zh-CN" i="1" dirty="0">
                <a:solidFill>
                  <a:srgbClr val="FFFFFF"/>
                </a:solidFill>
                <a:ea typeface="仿宋_GB2312" pitchFamily="49" charset="-122"/>
                <a:sym typeface="Symbol" panose="05050102010706020507" pitchFamily="18" charset="2"/>
              </a:rPr>
              <a:t> </a:t>
            </a:r>
            <a:r>
              <a:rPr kumimoji="1" lang="en-US" altLang="zh-CN" dirty="0">
                <a:solidFill>
                  <a:srgbClr val="FFFFFF"/>
                </a:solidFill>
                <a:ea typeface="仿宋_GB2312" pitchFamily="49" charset="-122"/>
                <a:sym typeface="Symbol" panose="05050102010706020507" pitchFamily="18" charset="2"/>
              </a:rPr>
              <a:t>:</a:t>
            </a:r>
            <a:r>
              <a:rPr kumimoji="1" lang="zh-CN" altLang="en-US" dirty="0">
                <a:sym typeface="Symbol" panose="05050102010706020507" pitchFamily="18" charset="2"/>
              </a:rPr>
              <a:t>电容电压衰减到原来电压</a:t>
            </a:r>
            <a:r>
              <a:rPr kumimoji="1" lang="en-US" altLang="zh-CN" b="0" dirty="0">
                <a:solidFill>
                  <a:srgbClr val="FFFFFF"/>
                </a:solidFill>
                <a:ea typeface="仿宋_GB2312" pitchFamily="49" charset="-122"/>
                <a:sym typeface="Symbol" panose="05050102010706020507" pitchFamily="18" charset="2"/>
              </a:rPr>
              <a:t>36.8%</a:t>
            </a:r>
            <a:r>
              <a:rPr kumimoji="1" lang="zh-CN" altLang="en-US" dirty="0">
                <a:sym typeface="Symbol" panose="05050102010706020507" pitchFamily="18" charset="2"/>
              </a:rPr>
              <a:t>所需的时间。</a:t>
            </a:r>
            <a:r>
              <a:rPr kumimoji="1" lang="zh-CN" altLang="en-US" dirty="0">
                <a:latin typeface="楷体_GB2312" pitchFamily="49" charset="-122"/>
                <a:sym typeface="Symbol" panose="05050102010706020507" pitchFamily="18" charset="2"/>
              </a:rPr>
              <a:t>工程上认为</a:t>
            </a:r>
            <a:r>
              <a:rPr kumimoji="1" lang="en-US" altLang="zh-CN" dirty="0">
                <a:latin typeface="楷体_GB2312" pitchFamily="49" charset="-122"/>
                <a:sym typeface="Symbol" panose="05050102010706020507" pitchFamily="18" charset="2"/>
              </a:rPr>
              <a:t>, </a:t>
            </a:r>
            <a:r>
              <a:rPr kumimoji="1" lang="zh-CN" altLang="en-US" dirty="0">
                <a:latin typeface="楷体_GB2312" pitchFamily="49" charset="-122"/>
              </a:rPr>
              <a:t>经过 </a:t>
            </a:r>
            <a:r>
              <a:rPr kumimoji="1" lang="en-US" altLang="zh-CN" b="0" dirty="0">
                <a:solidFill>
                  <a:schemeClr val="tx1"/>
                </a:solidFill>
                <a:latin typeface="Times New Roman" panose="02020603050405020304" pitchFamily="18" charset="0"/>
              </a:rPr>
              <a:t>3</a:t>
            </a:r>
            <a:r>
              <a:rPr kumimoji="1" lang="en-US" altLang="zh-CN" b="0" i="1" dirty="0">
                <a:solidFill>
                  <a:schemeClr val="tx1"/>
                </a:solidFill>
                <a:latin typeface="Times New Roman" panose="02020603050405020304" pitchFamily="18" charset="0"/>
                <a:sym typeface="Symbol" panose="05050102010706020507" pitchFamily="18" charset="2"/>
              </a:rPr>
              <a:t></a:t>
            </a:r>
            <a:r>
              <a:rPr kumimoji="1" lang="zh-CN" altLang="en-US" b="0" dirty="0">
                <a:solidFill>
                  <a:schemeClr val="tx1"/>
                </a:solidFill>
                <a:latin typeface="Times New Roman" panose="02020603050405020304" pitchFamily="18" charset="0"/>
                <a:sym typeface="Symbol" panose="05050102010706020507" pitchFamily="18" charset="2"/>
              </a:rPr>
              <a:t>－</a:t>
            </a:r>
            <a:r>
              <a:rPr kumimoji="1" lang="en-US" altLang="zh-CN" b="0" dirty="0">
                <a:solidFill>
                  <a:schemeClr val="tx1"/>
                </a:solidFill>
                <a:latin typeface="Times New Roman" panose="02020603050405020304" pitchFamily="18" charset="0"/>
                <a:sym typeface="Symbol" panose="05050102010706020507" pitchFamily="18" charset="2"/>
              </a:rPr>
              <a:t>5</a:t>
            </a:r>
            <a:r>
              <a:rPr kumimoji="1" lang="en-US" altLang="zh-CN" b="0" i="1" dirty="0">
                <a:solidFill>
                  <a:schemeClr val="tx1"/>
                </a:solidFill>
                <a:latin typeface="Times New Roman" panose="02020603050405020304" pitchFamily="18" charset="0"/>
                <a:sym typeface="Symbol" panose="05050102010706020507" pitchFamily="18" charset="2"/>
              </a:rPr>
              <a:t></a:t>
            </a:r>
            <a:r>
              <a:rPr kumimoji="1" lang="en-US" altLang="zh-CN" i="1" dirty="0">
                <a:solidFill>
                  <a:schemeClr val="tx1"/>
                </a:solidFill>
                <a:latin typeface="Times New Roman" panose="02020603050405020304" pitchFamily="18" charset="0"/>
                <a:sym typeface="Symbol" panose="05050102010706020507" pitchFamily="18" charset="2"/>
              </a:rPr>
              <a:t> </a:t>
            </a:r>
            <a:r>
              <a:rPr kumimoji="1" lang="en-US" altLang="zh-CN" dirty="0">
                <a:latin typeface="Times New Roman" panose="02020603050405020304" pitchFamily="18" charset="0"/>
                <a:sym typeface="Symbol" panose="05050102010706020507" pitchFamily="18" charset="2"/>
              </a:rPr>
              <a:t>,</a:t>
            </a:r>
            <a:r>
              <a:rPr kumimoji="1" lang="en-US" altLang="zh-CN" dirty="0">
                <a:latin typeface="楷体_GB2312" pitchFamily="49" charset="-122"/>
                <a:sym typeface="Symbol" panose="05050102010706020507" pitchFamily="18" charset="2"/>
              </a:rPr>
              <a:t> </a:t>
            </a:r>
            <a:r>
              <a:rPr kumimoji="1" lang="zh-CN" altLang="en-US" dirty="0">
                <a:solidFill>
                  <a:srgbClr val="FF0000"/>
                </a:solidFill>
                <a:latin typeface="楷体_GB2312" pitchFamily="49" charset="-122"/>
                <a:sym typeface="Symbol" panose="05050102010706020507" pitchFamily="18" charset="2"/>
              </a:rPr>
              <a:t>过渡过程结束</a:t>
            </a:r>
            <a:r>
              <a:rPr kumimoji="1" lang="zh-CN" altLang="en-US" dirty="0">
                <a:latin typeface="楷体_GB2312" pitchFamily="49" charset="-122"/>
                <a:sym typeface="Symbol" panose="05050102010706020507" pitchFamily="18" charset="2"/>
              </a:rPr>
              <a:t>。</a:t>
            </a:r>
            <a:endParaRPr kumimoji="1" lang="zh-CN" altLang="en-US" dirty="0">
              <a:latin typeface="楷体_GB2312" pitchFamily="49" charset="-122"/>
              <a:sym typeface="Symbol" panose="05050102010706020507" pitchFamily="18" charset="2"/>
            </a:endParaRPr>
          </a:p>
        </p:txBody>
      </p:sp>
      <p:sp>
        <p:nvSpPr>
          <p:cNvPr id="110625" name="Text Box 33"/>
          <p:cNvSpPr txBox="1">
            <a:spLocks noChangeArrowheads="1"/>
          </p:cNvSpPr>
          <p:nvPr/>
        </p:nvSpPr>
        <p:spPr bwMode="auto">
          <a:xfrm>
            <a:off x="2334895" y="2902903"/>
            <a:ext cx="6391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b="0" i="1" dirty="0">
                <a:solidFill>
                  <a:srgbClr val="FFFFFF"/>
                </a:solidFill>
                <a:latin typeface="Times New Roman" panose="02020603050405020304" pitchFamily="18" charset="0"/>
                <a:ea typeface="宋体" panose="02010600030101010101" pitchFamily="2" charset="-122"/>
              </a:rPr>
              <a:t>U</a:t>
            </a:r>
            <a:r>
              <a:rPr kumimoji="1" lang="en-US" altLang="zh-CN" b="0" baseline="-25000" dirty="0">
                <a:solidFill>
                  <a:srgbClr val="FFFFFF"/>
                </a:solidFill>
                <a:latin typeface="Times New Roman" panose="02020603050405020304" pitchFamily="18" charset="0"/>
                <a:ea typeface="宋体" panose="02010600030101010101" pitchFamily="2" charset="-122"/>
              </a:rPr>
              <a:t>0  </a:t>
            </a:r>
            <a:r>
              <a:rPr kumimoji="1" lang="en-US" altLang="zh-CN" b="0" dirty="0">
                <a:solidFill>
                  <a:srgbClr val="FFFFFF"/>
                </a:solidFill>
                <a:latin typeface="Times New Roman" panose="02020603050405020304" pitchFamily="18" charset="0"/>
                <a:ea typeface="宋体" panose="02010600030101010101" pitchFamily="2" charset="-122"/>
              </a:rPr>
              <a:t> 0.368</a:t>
            </a:r>
            <a:r>
              <a:rPr kumimoji="1" lang="en-US" altLang="zh-CN" b="0" i="1" dirty="0">
                <a:solidFill>
                  <a:srgbClr val="FFFFFF"/>
                </a:solidFill>
                <a:latin typeface="Times New Roman" panose="02020603050405020304" pitchFamily="18" charset="0"/>
                <a:ea typeface="宋体" panose="02010600030101010101" pitchFamily="2" charset="-122"/>
              </a:rPr>
              <a:t>U</a:t>
            </a:r>
            <a:r>
              <a:rPr kumimoji="1" lang="en-US" altLang="zh-CN" b="0" baseline="-25000" dirty="0">
                <a:solidFill>
                  <a:srgbClr val="FFFFFF"/>
                </a:solidFill>
                <a:latin typeface="Times New Roman" panose="02020603050405020304" pitchFamily="18" charset="0"/>
                <a:ea typeface="宋体" panose="02010600030101010101" pitchFamily="2" charset="-122"/>
              </a:rPr>
              <a:t>0      </a:t>
            </a:r>
            <a:r>
              <a:rPr kumimoji="1" lang="en-US" altLang="zh-CN" b="0" dirty="0">
                <a:solidFill>
                  <a:srgbClr val="FFFFFF"/>
                </a:solidFill>
                <a:latin typeface="Times New Roman" panose="02020603050405020304" pitchFamily="18" charset="0"/>
                <a:ea typeface="宋体" panose="02010600030101010101" pitchFamily="2" charset="-122"/>
              </a:rPr>
              <a:t>0.135</a:t>
            </a:r>
            <a:r>
              <a:rPr kumimoji="1" lang="en-US" altLang="zh-CN" b="0" i="1" dirty="0">
                <a:solidFill>
                  <a:srgbClr val="FFFFFF"/>
                </a:solidFill>
                <a:latin typeface="Times New Roman" panose="02020603050405020304" pitchFamily="18" charset="0"/>
                <a:ea typeface="宋体" panose="02010600030101010101" pitchFamily="2" charset="-122"/>
              </a:rPr>
              <a:t>U</a:t>
            </a:r>
            <a:r>
              <a:rPr kumimoji="1" lang="en-US" altLang="zh-CN" b="0" baseline="-25000" dirty="0">
                <a:solidFill>
                  <a:srgbClr val="FFFFFF"/>
                </a:solidFill>
                <a:latin typeface="Times New Roman" panose="02020603050405020304" pitchFamily="18" charset="0"/>
                <a:ea typeface="宋体" panose="02010600030101010101" pitchFamily="2" charset="-122"/>
              </a:rPr>
              <a:t>0     </a:t>
            </a:r>
            <a:r>
              <a:rPr kumimoji="1" lang="en-US" altLang="zh-CN" b="0" dirty="0">
                <a:solidFill>
                  <a:srgbClr val="FF0000"/>
                </a:solidFill>
                <a:latin typeface="Times New Roman" panose="02020603050405020304" pitchFamily="18" charset="0"/>
                <a:ea typeface="宋体" panose="02010600030101010101" pitchFamily="2" charset="-122"/>
              </a:rPr>
              <a:t>0.05</a:t>
            </a:r>
            <a:r>
              <a:rPr kumimoji="1" lang="en-US" altLang="zh-CN" b="0" i="1" dirty="0">
                <a:solidFill>
                  <a:srgbClr val="FF0000"/>
                </a:solidFill>
                <a:latin typeface="Times New Roman" panose="02020603050405020304" pitchFamily="18" charset="0"/>
                <a:ea typeface="宋体" panose="02010600030101010101" pitchFamily="2" charset="-122"/>
              </a:rPr>
              <a:t>U</a:t>
            </a:r>
            <a:r>
              <a:rPr kumimoji="1" lang="en-US" altLang="zh-CN" b="0" baseline="-25000" dirty="0">
                <a:solidFill>
                  <a:srgbClr val="FF0000"/>
                </a:solidFill>
                <a:latin typeface="Times New Roman" panose="02020603050405020304" pitchFamily="18" charset="0"/>
                <a:ea typeface="宋体" panose="02010600030101010101" pitchFamily="2" charset="-122"/>
              </a:rPr>
              <a:t>0      </a:t>
            </a:r>
            <a:r>
              <a:rPr kumimoji="1" lang="en-US" altLang="zh-CN" b="0" dirty="0">
                <a:solidFill>
                  <a:srgbClr val="FF0000"/>
                </a:solidFill>
                <a:latin typeface="Times New Roman" panose="02020603050405020304" pitchFamily="18" charset="0"/>
                <a:ea typeface="宋体" panose="02010600030101010101" pitchFamily="2" charset="-122"/>
              </a:rPr>
              <a:t>0.007</a:t>
            </a:r>
            <a:r>
              <a:rPr kumimoji="1" lang="en-US" altLang="zh-CN" b="0" i="1" dirty="0">
                <a:solidFill>
                  <a:srgbClr val="FF0000"/>
                </a:solidFill>
                <a:latin typeface="Times New Roman" panose="02020603050405020304" pitchFamily="18" charset="0"/>
                <a:ea typeface="宋体" panose="02010600030101010101" pitchFamily="2" charset="-122"/>
              </a:rPr>
              <a:t>U</a:t>
            </a:r>
            <a:r>
              <a:rPr kumimoji="1" lang="en-US" altLang="zh-CN" b="0" baseline="-25000" dirty="0">
                <a:solidFill>
                  <a:srgbClr val="FF0000"/>
                </a:solidFill>
                <a:latin typeface="Times New Roman" panose="02020603050405020304" pitchFamily="18" charset="0"/>
                <a:ea typeface="宋体" panose="02010600030101010101" pitchFamily="2" charset="-122"/>
              </a:rPr>
              <a:t>0 </a:t>
            </a:r>
            <a:endParaRPr kumimoji="1" lang="en-US" altLang="zh-CN" b="0" baseline="-25000" dirty="0">
              <a:solidFill>
                <a:srgbClr val="FF0000"/>
              </a:solidFill>
              <a:latin typeface="Times New Roman" panose="02020603050405020304" pitchFamily="18" charset="0"/>
              <a:ea typeface="宋体" panose="02010600030101010101" pitchFamily="2" charset="-122"/>
            </a:endParaRPr>
          </a:p>
        </p:txBody>
      </p:sp>
      <p:grpSp>
        <p:nvGrpSpPr>
          <p:cNvPr id="2" name="Group 51"/>
          <p:cNvGrpSpPr/>
          <p:nvPr/>
        </p:nvGrpSpPr>
        <p:grpSpPr bwMode="auto">
          <a:xfrm>
            <a:off x="463233" y="1175703"/>
            <a:ext cx="8297862" cy="2290762"/>
            <a:chOff x="340" y="572"/>
            <a:chExt cx="5227" cy="1443"/>
          </a:xfrm>
        </p:grpSpPr>
        <p:sp>
          <p:nvSpPr>
            <p:cNvPr id="35858" name="Line 34"/>
            <p:cNvSpPr>
              <a:spLocks noChangeShapeType="1"/>
            </p:cNvSpPr>
            <p:nvPr/>
          </p:nvSpPr>
          <p:spPr bwMode="auto">
            <a:xfrm>
              <a:off x="340" y="1026"/>
              <a:ext cx="5183" cy="0"/>
            </a:xfrm>
            <a:prstGeom prst="line">
              <a:avLst/>
            </a:prstGeom>
            <a:noFill/>
            <a:ln w="28575">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9" name="Line 35"/>
            <p:cNvSpPr>
              <a:spLocks noChangeShapeType="1"/>
            </p:cNvSpPr>
            <p:nvPr/>
          </p:nvSpPr>
          <p:spPr bwMode="auto">
            <a:xfrm>
              <a:off x="1429" y="572"/>
              <a:ext cx="0" cy="1443"/>
            </a:xfrm>
            <a:prstGeom prst="line">
              <a:avLst/>
            </a:prstGeom>
            <a:noFill/>
            <a:ln w="28575">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0" name="Text Box 36"/>
            <p:cNvSpPr txBox="1">
              <a:spLocks noChangeArrowheads="1"/>
            </p:cNvSpPr>
            <p:nvPr/>
          </p:nvSpPr>
          <p:spPr bwMode="auto">
            <a:xfrm>
              <a:off x="930" y="572"/>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5861" name="Text Box 37"/>
            <p:cNvSpPr txBox="1">
              <a:spLocks noChangeArrowheads="1"/>
            </p:cNvSpPr>
            <p:nvPr/>
          </p:nvSpPr>
          <p:spPr bwMode="auto">
            <a:xfrm>
              <a:off x="1610" y="618"/>
              <a:ext cx="364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b="0">
                  <a:solidFill>
                    <a:srgbClr val="FFFFFF"/>
                  </a:solidFill>
                  <a:latin typeface="Times New Roman" panose="02020603050405020304" pitchFamily="18" charset="0"/>
                  <a:ea typeface="宋体" panose="02010600030101010101" pitchFamily="2" charset="-122"/>
                </a:rPr>
                <a:t>0        </a:t>
              </a:r>
              <a:r>
                <a:rPr kumimoji="1" lang="en-US" altLang="zh-CN" b="0" i="1">
                  <a:solidFill>
                    <a:srgbClr val="FFFFFF"/>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              2</a:t>
              </a:r>
              <a:r>
                <a:rPr kumimoji="1" lang="en-US" altLang="zh-CN" b="0" i="1">
                  <a:solidFill>
                    <a:srgbClr val="FFFFFF"/>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b="0">
                  <a:solidFill>
                    <a:srgbClr val="FFFFFF"/>
                  </a:solidFill>
                  <a:latin typeface="Times New Roman" panose="02020603050405020304" pitchFamily="18" charset="0"/>
                  <a:ea typeface="宋体" panose="02010600030101010101" pitchFamily="2" charset="-122"/>
                </a:rPr>
                <a:t>3</a:t>
              </a:r>
              <a:r>
                <a:rPr kumimoji="1" lang="en-US" altLang="zh-CN" b="0" i="1">
                  <a:solidFill>
                    <a:srgbClr val="FFFFFF"/>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b="0">
                  <a:solidFill>
                    <a:srgbClr val="FFFFFF"/>
                  </a:solidFill>
                  <a:latin typeface="Times New Roman" panose="02020603050405020304" pitchFamily="18" charset="0"/>
                  <a:ea typeface="宋体" panose="02010600030101010101" pitchFamily="2" charset="-122"/>
                </a:rPr>
                <a:t>  </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b="0">
                  <a:solidFill>
                    <a:srgbClr val="FFFFFF"/>
                  </a:solidFill>
                  <a:latin typeface="Times New Roman" panose="02020603050405020304" pitchFamily="18" charset="0"/>
                  <a:ea typeface="宋体" panose="02010600030101010101" pitchFamily="2" charset="-122"/>
                </a:rPr>
                <a:t> 5</a:t>
              </a:r>
              <a:r>
                <a:rPr kumimoji="1" lang="en-US" altLang="zh-CN" b="0" i="1">
                  <a:solidFill>
                    <a:srgbClr val="FFFFFF"/>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35862" name="Object 38"/>
            <p:cNvGraphicFramePr>
              <a:graphicFrameLocks noChangeAspect="1"/>
            </p:cNvGraphicFramePr>
            <p:nvPr/>
          </p:nvGraphicFramePr>
          <p:xfrm>
            <a:off x="385" y="1071"/>
            <a:ext cx="1043" cy="404"/>
          </p:xfrm>
          <a:graphic>
            <a:graphicData uri="http://schemas.openxmlformats.org/presentationml/2006/ole">
              <mc:AlternateContent xmlns:mc="http://schemas.openxmlformats.org/markup-compatibility/2006">
                <mc:Choice xmlns:v="urn:schemas-microsoft-com:vml" Requires="v">
                  <p:oleObj spid="_x0000_s19472" name="公式" r:id="rId1" imgW="670560" imgH="295910" progId="Equation.3">
                    <p:embed/>
                  </p:oleObj>
                </mc:Choice>
                <mc:Fallback>
                  <p:oleObj name="公式" r:id="rId1" imgW="670560" imgH="295910" progId="Equation.3">
                    <p:embed/>
                    <p:pic>
                      <p:nvPicPr>
                        <p:cNvPr id="0" name="Object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1071"/>
                          <a:ext cx="1043" cy="404"/>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3" name="Line 39"/>
            <p:cNvSpPr>
              <a:spLocks noChangeShapeType="1"/>
            </p:cNvSpPr>
            <p:nvPr/>
          </p:nvSpPr>
          <p:spPr bwMode="auto">
            <a:xfrm flipV="1">
              <a:off x="340" y="1570"/>
              <a:ext cx="5227" cy="0"/>
            </a:xfrm>
            <a:prstGeom prst="line">
              <a:avLst/>
            </a:prstGeom>
            <a:noFill/>
            <a:ln w="28575">
              <a:solidFill>
                <a:srgbClr val="FFFF00"/>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sp>
        <p:nvSpPr>
          <p:cNvPr id="110632" name="Text Box 40"/>
          <p:cNvSpPr txBox="1">
            <a:spLocks noChangeArrowheads="1"/>
          </p:cNvSpPr>
          <p:nvPr/>
        </p:nvSpPr>
        <p:spPr bwMode="auto">
          <a:xfrm>
            <a:off x="2479358" y="2080578"/>
            <a:ext cx="61737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3200" b="0" i="1">
                <a:solidFill>
                  <a:srgbClr val="FFFFFF"/>
                </a:solidFill>
                <a:latin typeface="Times New Roman" panose="02020603050405020304" pitchFamily="18" charset="0"/>
                <a:ea typeface="宋体" panose="02010600030101010101" pitchFamily="2" charset="-122"/>
              </a:rPr>
              <a:t>U</a:t>
            </a:r>
            <a:r>
              <a:rPr kumimoji="1" lang="en-US" altLang="zh-CN" sz="3200" b="0" baseline="-25000">
                <a:solidFill>
                  <a:srgbClr val="FFFFFF"/>
                </a:solidFill>
                <a:latin typeface="Times New Roman" panose="02020603050405020304" pitchFamily="18" charset="0"/>
                <a:ea typeface="宋体" panose="02010600030101010101" pitchFamily="2" charset="-122"/>
              </a:rPr>
              <a:t>0    </a:t>
            </a:r>
            <a:r>
              <a:rPr kumimoji="1" lang="en-US" altLang="zh-CN" sz="3200" b="0">
                <a:solidFill>
                  <a:srgbClr val="FFFFFF"/>
                </a:solidFill>
                <a:latin typeface="Times New Roman" panose="02020603050405020304" pitchFamily="18" charset="0"/>
                <a:ea typeface="宋体" panose="02010600030101010101" pitchFamily="2" charset="-122"/>
              </a:rPr>
              <a:t> </a:t>
            </a:r>
            <a:r>
              <a:rPr kumimoji="1" lang="en-US" altLang="zh-CN" sz="3200" b="0" i="1">
                <a:solidFill>
                  <a:srgbClr val="FFFFFF"/>
                </a:solidFill>
                <a:latin typeface="Times New Roman" panose="02020603050405020304" pitchFamily="18" charset="0"/>
                <a:ea typeface="宋体" panose="02010600030101010101" pitchFamily="2" charset="-122"/>
              </a:rPr>
              <a:t>U</a:t>
            </a:r>
            <a:r>
              <a:rPr kumimoji="1" lang="en-US" altLang="zh-CN" sz="3200" b="0" baseline="-25000">
                <a:solidFill>
                  <a:srgbClr val="FFFFFF"/>
                </a:solidFill>
                <a:latin typeface="Times New Roman" panose="02020603050405020304" pitchFamily="18" charset="0"/>
                <a:ea typeface="宋体" panose="02010600030101010101" pitchFamily="2" charset="-122"/>
              </a:rPr>
              <a:t>0 </a:t>
            </a:r>
            <a:r>
              <a:rPr kumimoji="1" lang="en-US" altLang="zh-CN" sz="3200" b="0" i="1">
                <a:solidFill>
                  <a:srgbClr val="FFFFFF"/>
                </a:solidFill>
                <a:latin typeface="Times New Roman" panose="02020603050405020304" pitchFamily="18" charset="0"/>
                <a:ea typeface="宋体" panose="02010600030101010101" pitchFamily="2" charset="-122"/>
              </a:rPr>
              <a:t>e</a:t>
            </a:r>
            <a:r>
              <a:rPr kumimoji="1" lang="en-US" altLang="zh-CN" sz="3200" b="0" baseline="-25000">
                <a:solidFill>
                  <a:srgbClr val="FFFFFF"/>
                </a:solidFill>
                <a:latin typeface="Times New Roman" panose="02020603050405020304" pitchFamily="18" charset="0"/>
                <a:ea typeface="宋体" panose="02010600030101010101" pitchFamily="2" charset="-122"/>
              </a:rPr>
              <a:t> </a:t>
            </a:r>
            <a:r>
              <a:rPr kumimoji="1" lang="en-US" altLang="zh-CN" sz="3200" b="0" baseline="30000">
                <a:solidFill>
                  <a:srgbClr val="FFFFFF"/>
                </a:solidFill>
                <a:latin typeface="Times New Roman" panose="02020603050405020304" pitchFamily="18" charset="0"/>
                <a:ea typeface="宋体" panose="02010600030101010101" pitchFamily="2" charset="-122"/>
              </a:rPr>
              <a:t>-1</a:t>
            </a:r>
            <a:r>
              <a:rPr kumimoji="1" lang="en-US" altLang="zh-CN" sz="3200" b="0" baseline="-25000">
                <a:solidFill>
                  <a:srgbClr val="FFFFFF"/>
                </a:solidFill>
                <a:latin typeface="Times New Roman" panose="02020603050405020304" pitchFamily="18" charset="0"/>
                <a:ea typeface="宋体" panose="02010600030101010101" pitchFamily="2" charset="-122"/>
              </a:rPr>
              <a:t>      </a:t>
            </a:r>
            <a:r>
              <a:rPr kumimoji="1" lang="en-US" altLang="zh-CN" sz="3200" b="0" i="1">
                <a:solidFill>
                  <a:srgbClr val="FFFFFF"/>
                </a:solidFill>
                <a:latin typeface="Times New Roman" panose="02020603050405020304" pitchFamily="18" charset="0"/>
                <a:ea typeface="宋体" panose="02010600030101010101" pitchFamily="2" charset="-122"/>
              </a:rPr>
              <a:t>U</a:t>
            </a:r>
            <a:r>
              <a:rPr kumimoji="1" lang="en-US" altLang="zh-CN" sz="3200" b="0" baseline="-25000">
                <a:solidFill>
                  <a:srgbClr val="FFFFFF"/>
                </a:solidFill>
                <a:latin typeface="Times New Roman" panose="02020603050405020304" pitchFamily="18" charset="0"/>
                <a:ea typeface="宋体" panose="02010600030101010101" pitchFamily="2" charset="-122"/>
              </a:rPr>
              <a:t>0 </a:t>
            </a:r>
            <a:r>
              <a:rPr kumimoji="1" lang="en-US" altLang="zh-CN" sz="3200" b="0" i="1">
                <a:solidFill>
                  <a:srgbClr val="FFFFFF"/>
                </a:solidFill>
                <a:latin typeface="Times New Roman" panose="02020603050405020304" pitchFamily="18" charset="0"/>
                <a:ea typeface="宋体" panose="02010600030101010101" pitchFamily="2" charset="-122"/>
              </a:rPr>
              <a:t>e</a:t>
            </a:r>
            <a:r>
              <a:rPr kumimoji="1" lang="en-US" altLang="zh-CN" sz="3200" b="0" baseline="-25000">
                <a:solidFill>
                  <a:srgbClr val="FFFFFF"/>
                </a:solidFill>
                <a:latin typeface="Times New Roman" panose="02020603050405020304" pitchFamily="18" charset="0"/>
                <a:ea typeface="宋体" panose="02010600030101010101" pitchFamily="2" charset="-122"/>
              </a:rPr>
              <a:t> </a:t>
            </a:r>
            <a:r>
              <a:rPr kumimoji="1" lang="en-US" altLang="zh-CN" sz="3200" b="0" baseline="30000">
                <a:solidFill>
                  <a:srgbClr val="FFFFFF"/>
                </a:solidFill>
                <a:latin typeface="Times New Roman" panose="02020603050405020304" pitchFamily="18" charset="0"/>
                <a:ea typeface="宋体" panose="02010600030101010101" pitchFamily="2" charset="-122"/>
              </a:rPr>
              <a:t>-2</a:t>
            </a:r>
            <a:r>
              <a:rPr kumimoji="1" lang="en-US" altLang="zh-CN" sz="3200" b="0">
                <a:solidFill>
                  <a:srgbClr val="FFFFFF"/>
                </a:solidFill>
                <a:latin typeface="Times New Roman" panose="02020603050405020304" pitchFamily="18" charset="0"/>
                <a:ea typeface="宋体" panose="02010600030101010101" pitchFamily="2" charset="-122"/>
              </a:rPr>
              <a:t>    </a:t>
            </a:r>
            <a:r>
              <a:rPr kumimoji="1" lang="en-US" altLang="zh-CN" sz="3200" b="0" i="1">
                <a:solidFill>
                  <a:srgbClr val="FFFFFF"/>
                </a:solidFill>
                <a:latin typeface="Times New Roman" panose="02020603050405020304" pitchFamily="18" charset="0"/>
                <a:ea typeface="宋体" panose="02010600030101010101" pitchFamily="2" charset="-122"/>
              </a:rPr>
              <a:t>U</a:t>
            </a:r>
            <a:r>
              <a:rPr kumimoji="1" lang="en-US" altLang="zh-CN" sz="3200" b="0" baseline="-25000">
                <a:solidFill>
                  <a:srgbClr val="FFFFFF"/>
                </a:solidFill>
                <a:latin typeface="Times New Roman" panose="02020603050405020304" pitchFamily="18" charset="0"/>
                <a:ea typeface="宋体" panose="02010600030101010101" pitchFamily="2" charset="-122"/>
              </a:rPr>
              <a:t>0 </a:t>
            </a:r>
            <a:r>
              <a:rPr kumimoji="1" lang="en-US" altLang="zh-CN" sz="3200" b="0" i="1">
                <a:solidFill>
                  <a:srgbClr val="FFFFFF"/>
                </a:solidFill>
                <a:latin typeface="Times New Roman" panose="02020603050405020304" pitchFamily="18" charset="0"/>
                <a:ea typeface="宋体" panose="02010600030101010101" pitchFamily="2" charset="-122"/>
              </a:rPr>
              <a:t>e</a:t>
            </a:r>
            <a:r>
              <a:rPr kumimoji="1" lang="en-US" altLang="zh-CN" sz="3200" b="0" baseline="-25000">
                <a:solidFill>
                  <a:srgbClr val="FFFFFF"/>
                </a:solidFill>
                <a:latin typeface="Times New Roman" panose="02020603050405020304" pitchFamily="18" charset="0"/>
                <a:ea typeface="宋体" panose="02010600030101010101" pitchFamily="2" charset="-122"/>
              </a:rPr>
              <a:t> </a:t>
            </a:r>
            <a:r>
              <a:rPr kumimoji="1" lang="en-US" altLang="zh-CN" sz="3200" b="0" baseline="30000">
                <a:solidFill>
                  <a:srgbClr val="FFFFFF"/>
                </a:solidFill>
                <a:latin typeface="Times New Roman" panose="02020603050405020304" pitchFamily="18" charset="0"/>
                <a:ea typeface="宋体" panose="02010600030101010101" pitchFamily="2" charset="-122"/>
              </a:rPr>
              <a:t>-3</a:t>
            </a:r>
            <a:r>
              <a:rPr kumimoji="1" lang="en-US" altLang="zh-CN" sz="3200" b="0" baseline="-25000">
                <a:solidFill>
                  <a:srgbClr val="FFFFFF"/>
                </a:solidFill>
                <a:latin typeface="Times New Roman" panose="02020603050405020304" pitchFamily="18" charset="0"/>
                <a:ea typeface="宋体" panose="02010600030101010101" pitchFamily="2" charset="-122"/>
              </a:rPr>
              <a:t>       </a:t>
            </a:r>
            <a:r>
              <a:rPr kumimoji="1" lang="en-US" altLang="zh-CN" sz="3200" b="0" i="1">
                <a:solidFill>
                  <a:srgbClr val="FFFFFF"/>
                </a:solidFill>
                <a:latin typeface="Times New Roman" panose="02020603050405020304" pitchFamily="18" charset="0"/>
                <a:ea typeface="宋体" panose="02010600030101010101" pitchFamily="2" charset="-122"/>
              </a:rPr>
              <a:t>U</a:t>
            </a:r>
            <a:r>
              <a:rPr kumimoji="1" lang="en-US" altLang="zh-CN" sz="3200" b="0" baseline="-25000">
                <a:solidFill>
                  <a:srgbClr val="FFFFFF"/>
                </a:solidFill>
                <a:latin typeface="Times New Roman" panose="02020603050405020304" pitchFamily="18" charset="0"/>
                <a:ea typeface="宋体" panose="02010600030101010101" pitchFamily="2" charset="-122"/>
              </a:rPr>
              <a:t>0 </a:t>
            </a:r>
            <a:r>
              <a:rPr kumimoji="1" lang="en-US" altLang="zh-CN" sz="3200" b="0" i="1">
                <a:solidFill>
                  <a:srgbClr val="FFFFFF"/>
                </a:solidFill>
                <a:latin typeface="Times New Roman" panose="02020603050405020304" pitchFamily="18" charset="0"/>
                <a:ea typeface="宋体" panose="02010600030101010101" pitchFamily="2" charset="-122"/>
              </a:rPr>
              <a:t>e</a:t>
            </a:r>
            <a:r>
              <a:rPr kumimoji="1" lang="en-US" altLang="zh-CN" sz="3200" b="0" baseline="-25000">
                <a:solidFill>
                  <a:srgbClr val="FFFFFF"/>
                </a:solidFill>
                <a:latin typeface="Times New Roman" panose="02020603050405020304" pitchFamily="18" charset="0"/>
                <a:ea typeface="宋体" panose="02010600030101010101" pitchFamily="2" charset="-122"/>
              </a:rPr>
              <a:t> </a:t>
            </a:r>
            <a:r>
              <a:rPr kumimoji="1" lang="en-US" altLang="zh-CN" sz="3200" b="0" baseline="30000">
                <a:solidFill>
                  <a:srgbClr val="FFFFFF"/>
                </a:solidFill>
                <a:latin typeface="Times New Roman" panose="02020603050405020304" pitchFamily="18" charset="0"/>
                <a:ea typeface="宋体" panose="02010600030101010101" pitchFamily="2" charset="-122"/>
              </a:rPr>
              <a:t>-5</a:t>
            </a:r>
            <a:r>
              <a:rPr kumimoji="1" lang="en-US" altLang="zh-CN" sz="3200" b="0" baseline="-25000">
                <a:solidFill>
                  <a:srgbClr val="FFFFFF"/>
                </a:solidFill>
                <a:latin typeface="Times New Roman" panose="02020603050405020304" pitchFamily="18" charset="0"/>
                <a:ea typeface="宋体" panose="02010600030101010101" pitchFamily="2" charset="-122"/>
              </a:rPr>
              <a:t> </a:t>
            </a:r>
            <a:endParaRPr kumimoji="1" lang="en-US" altLang="zh-CN" sz="3200" b="0" baseline="-25000">
              <a:solidFill>
                <a:srgbClr val="FFFFFF"/>
              </a:solidFill>
              <a:latin typeface="Times New Roman" panose="02020603050405020304" pitchFamily="18" charset="0"/>
              <a:ea typeface="宋体" panose="02010600030101010101" pitchFamily="2" charset="-122"/>
            </a:endParaRPr>
          </a:p>
        </p:txBody>
      </p:sp>
      <p:grpSp>
        <p:nvGrpSpPr>
          <p:cNvPr id="5" name="Group 52"/>
          <p:cNvGrpSpPr/>
          <p:nvPr/>
        </p:nvGrpSpPr>
        <p:grpSpPr bwMode="auto">
          <a:xfrm>
            <a:off x="135573" y="3929063"/>
            <a:ext cx="1644650" cy="850900"/>
            <a:chOff x="385" y="3022"/>
            <a:chExt cx="1036" cy="536"/>
          </a:xfrm>
        </p:grpSpPr>
        <p:pic>
          <p:nvPicPr>
            <p:cNvPr id="35852" name="Picture 53" descr="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3" name="Text Box 54"/>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dirty="0">
                  <a:solidFill>
                    <a:srgbClr val="FA7748"/>
                  </a:solidFill>
                  <a:latin typeface="Times New Roman" panose="02020603050405020304" pitchFamily="18" charset="0"/>
                  <a:ea typeface="华文行楷" panose="02010800040101010101" pitchFamily="2" charset="-122"/>
                </a:rPr>
                <a:t>注意</a:t>
              </a:r>
              <a:endParaRPr kumimoji="1" lang="zh-CN" altLang="en-US" sz="3200" b="0" dirty="0">
                <a:solidFill>
                  <a:srgbClr val="FA7748"/>
                </a:solidFill>
                <a:latin typeface="Times New Roman" panose="02020603050405020304" pitchFamily="18" charset="0"/>
                <a:ea typeface="华文行楷" panose="02010800040101010101" pitchFamily="2" charset="-122"/>
              </a:endParaRPr>
            </a:p>
          </p:txBody>
        </p:sp>
      </p:grpSp>
      <p:sp>
        <p:nvSpPr>
          <p:cNvPr id="15"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7.1 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Text Box 6"/>
          <p:cNvSpPr txBox="1">
            <a:spLocks noChangeArrowheads="1"/>
          </p:cNvSpPr>
          <p:nvPr/>
        </p:nvSpPr>
        <p:spPr bwMode="auto">
          <a:xfrm>
            <a:off x="2884488" y="4249738"/>
            <a:ext cx="2070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b="0" i="1">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3200" b="0">
                <a:solidFill>
                  <a:srgbClr val="FFFFFF"/>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3200" b="0" i="1">
                <a:solidFill>
                  <a:srgbClr val="FFFFFF"/>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0" i="1">
                <a:solidFill>
                  <a:srgbClr val="FFFFFF"/>
                </a:solidFill>
                <a:latin typeface="Times New Roman" panose="02020603050405020304" pitchFamily="18" charset="0"/>
                <a:ea typeface="宋体" panose="02010600030101010101" pitchFamily="2" charset="-122"/>
              </a:rPr>
              <a:t>t</a:t>
            </a:r>
            <a:r>
              <a:rPr kumimoji="1" lang="en-US" altLang="zh-CN" sz="3200" b="0" i="1" baseline="-25000">
                <a:solidFill>
                  <a:srgbClr val="FFFFFF"/>
                </a:solidFill>
                <a:latin typeface="Times New Roman" panose="02020603050405020304" pitchFamily="18" charset="0"/>
                <a:ea typeface="宋体" panose="02010600030101010101" pitchFamily="2" charset="-122"/>
              </a:rPr>
              <a:t>2</a:t>
            </a:r>
            <a:r>
              <a:rPr kumimoji="1" lang="zh-CN" altLang="en-US" sz="3200" b="0">
                <a:solidFill>
                  <a:srgbClr val="FFFFFF"/>
                </a:solidFill>
                <a:latin typeface="Times New Roman" panose="02020603050405020304" pitchFamily="18" charset="0"/>
                <a:ea typeface="宋体" panose="02010600030101010101" pitchFamily="2" charset="-122"/>
              </a:rPr>
              <a:t>－ </a:t>
            </a:r>
            <a:r>
              <a:rPr kumimoji="1" lang="en-US" altLang="zh-CN" sz="3200" b="0" i="1">
                <a:solidFill>
                  <a:srgbClr val="FFFFFF"/>
                </a:solidFill>
                <a:latin typeface="Times New Roman" panose="02020603050405020304" pitchFamily="18" charset="0"/>
                <a:ea typeface="宋体" panose="02010600030101010101" pitchFamily="2" charset="-122"/>
              </a:rPr>
              <a:t>t</a:t>
            </a:r>
            <a:r>
              <a:rPr kumimoji="1" lang="en-US" altLang="zh-CN" sz="3200" b="0" baseline="-25000">
                <a:solidFill>
                  <a:srgbClr val="FFFFFF"/>
                </a:solidFill>
                <a:latin typeface="Times New Roman" panose="02020603050405020304" pitchFamily="18" charset="0"/>
                <a:ea typeface="宋体" panose="02010600030101010101" pitchFamily="2" charset="-122"/>
              </a:rPr>
              <a:t>1</a:t>
            </a:r>
            <a:r>
              <a:rPr kumimoji="1" lang="en-US" altLang="zh-CN" sz="3200" b="0" i="1">
                <a:solidFill>
                  <a:srgbClr val="FFFFFF"/>
                </a:solidFill>
                <a:latin typeface="Times New Roman" panose="02020603050405020304" pitchFamily="18" charset="0"/>
                <a:ea typeface="宋体" panose="02010600030101010101" pitchFamily="2" charset="-122"/>
              </a:rPr>
              <a:t> </a:t>
            </a:r>
            <a:endParaRPr kumimoji="1" lang="en-US" altLang="zh-CN" sz="3200"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76810" name="Text Box 10"/>
          <p:cNvSpPr txBox="1">
            <a:spLocks noChangeArrowheads="1"/>
          </p:cNvSpPr>
          <p:nvPr/>
        </p:nvSpPr>
        <p:spPr bwMode="auto">
          <a:xfrm>
            <a:off x="446087" y="2068720"/>
            <a:ext cx="4391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i="1" dirty="0">
                <a:latin typeface="Times New Roman" panose="02020603050405020304" pitchFamily="18" charset="0"/>
                <a:ea typeface="宋体" panose="02010600030101010101" pitchFamily="2" charset="-122"/>
              </a:rPr>
              <a:t>t</a:t>
            </a:r>
            <a:r>
              <a:rPr kumimoji="1" lang="en-US" altLang="zh-CN" baseline="-25000" dirty="0">
                <a:latin typeface="Times New Roman" panose="02020603050405020304" pitchFamily="18" charset="0"/>
                <a:ea typeface="宋体" panose="02010600030101010101" pitchFamily="2" charset="-122"/>
              </a:rPr>
              <a:t>1</a:t>
            </a:r>
            <a:r>
              <a:rPr kumimoji="1" lang="zh-CN" altLang="en-US" dirty="0">
                <a:latin typeface="Times New Roman" panose="02020603050405020304" pitchFamily="18" charset="0"/>
              </a:rPr>
              <a:t>时刻曲线的斜率等于</a:t>
            </a:r>
            <a:endParaRPr kumimoji="1" lang="zh-CN" altLang="en-US" dirty="0">
              <a:latin typeface="Times New Roman" panose="02020603050405020304" pitchFamily="18" charset="0"/>
            </a:endParaRPr>
          </a:p>
        </p:txBody>
      </p:sp>
      <p:graphicFrame>
        <p:nvGraphicFramePr>
          <p:cNvPr id="76811" name="Object 11"/>
          <p:cNvGraphicFramePr>
            <a:graphicFrameLocks noChangeAspect="1"/>
          </p:cNvGraphicFramePr>
          <p:nvPr/>
        </p:nvGraphicFramePr>
        <p:xfrm>
          <a:off x="1204913" y="2733675"/>
          <a:ext cx="7216775" cy="1214438"/>
        </p:xfrm>
        <a:graphic>
          <a:graphicData uri="http://schemas.openxmlformats.org/presentationml/2006/ole">
            <mc:AlternateContent xmlns:mc="http://schemas.openxmlformats.org/markup-compatibility/2006">
              <mc:Choice xmlns:v="urn:schemas-microsoft-com:vml" Requires="v">
                <p:oleObj spid="_x0000_s20524" name="公式" r:id="rId1" imgW="2656205" imgH="426720" progId="Equation.3">
                  <p:embed/>
                </p:oleObj>
              </mc:Choice>
              <mc:Fallback>
                <p:oleObj name="公式" r:id="rId1" imgW="2656205" imgH="42672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3" y="2733675"/>
                        <a:ext cx="7216775" cy="1214438"/>
                      </a:xfrm>
                      <a:prstGeom prst="rect">
                        <a:avLst/>
                      </a:prstGeom>
                      <a:noFill/>
                      <a:ln>
                        <a:noFill/>
                      </a:ln>
                      <a:effectLst/>
                    </p:spPr>
                  </p:pic>
                </p:oleObj>
              </mc:Fallback>
            </mc:AlternateContent>
          </a:graphicData>
        </a:graphic>
      </p:graphicFrame>
      <p:grpSp>
        <p:nvGrpSpPr>
          <p:cNvPr id="2" name="Group 51"/>
          <p:cNvGrpSpPr/>
          <p:nvPr/>
        </p:nvGrpSpPr>
        <p:grpSpPr bwMode="auto">
          <a:xfrm>
            <a:off x="447675" y="4033837"/>
            <a:ext cx="3394075" cy="2645691"/>
            <a:chOff x="393" y="2142"/>
            <a:chExt cx="1587" cy="1388"/>
          </a:xfrm>
        </p:grpSpPr>
        <p:sp>
          <p:nvSpPr>
            <p:cNvPr id="36886" name="Line 14"/>
            <p:cNvSpPr>
              <a:spLocks noChangeShapeType="1"/>
            </p:cNvSpPr>
            <p:nvPr/>
          </p:nvSpPr>
          <p:spPr bwMode="auto">
            <a:xfrm>
              <a:off x="759" y="2677"/>
              <a:ext cx="0" cy="332"/>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6887" name="Line 15"/>
            <p:cNvSpPr>
              <a:spLocks noChangeShapeType="1"/>
            </p:cNvSpPr>
            <p:nvPr/>
          </p:nvSpPr>
          <p:spPr bwMode="auto">
            <a:xfrm>
              <a:off x="470" y="3036"/>
              <a:ext cx="1510" cy="0"/>
            </a:xfrm>
            <a:prstGeom prst="line">
              <a:avLst/>
            </a:prstGeom>
            <a:noFill/>
            <a:ln w="2857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8" name="Line 16"/>
            <p:cNvSpPr>
              <a:spLocks noChangeShapeType="1"/>
            </p:cNvSpPr>
            <p:nvPr/>
          </p:nvSpPr>
          <p:spPr bwMode="auto">
            <a:xfrm flipV="1">
              <a:off x="686" y="2223"/>
              <a:ext cx="0" cy="1307"/>
            </a:xfrm>
            <a:prstGeom prst="line">
              <a:avLst/>
            </a:prstGeom>
            <a:noFill/>
            <a:ln w="2857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9" name="Freeform 17"/>
            <p:cNvSpPr/>
            <p:nvPr/>
          </p:nvSpPr>
          <p:spPr bwMode="auto">
            <a:xfrm>
              <a:off x="686" y="2494"/>
              <a:ext cx="1151" cy="474"/>
            </a:xfrm>
            <a:custGeom>
              <a:avLst/>
              <a:gdLst>
                <a:gd name="T0" fmla="*/ 0 w 1008"/>
                <a:gd name="T1" fmla="*/ 0 h 432"/>
                <a:gd name="T2" fmla="*/ 1031 w 1008"/>
                <a:gd name="T3" fmla="*/ 667 h 432"/>
                <a:gd name="T4" fmla="*/ 2889 w 1008"/>
                <a:gd name="T5" fmla="*/ 1063 h 432"/>
                <a:gd name="T6" fmla="*/ 4336 w 1008"/>
                <a:gd name="T7" fmla="*/ 1200 h 432"/>
                <a:gd name="T8" fmla="*/ 0 60000 65536"/>
                <a:gd name="T9" fmla="*/ 0 60000 65536"/>
                <a:gd name="T10" fmla="*/ 0 60000 65536"/>
                <a:gd name="T11" fmla="*/ 0 60000 65536"/>
                <a:gd name="T12" fmla="*/ 0 w 1008"/>
                <a:gd name="T13" fmla="*/ 0 h 432"/>
                <a:gd name="T14" fmla="*/ 1008 w 1008"/>
                <a:gd name="T15" fmla="*/ 432 h 432"/>
              </a:gdLst>
              <a:ahLst/>
              <a:cxnLst>
                <a:cxn ang="T8">
                  <a:pos x="T0" y="T1"/>
                </a:cxn>
                <a:cxn ang="T9">
                  <a:pos x="T2" y="T3"/>
                </a:cxn>
                <a:cxn ang="T10">
                  <a:pos x="T4" y="T5"/>
                </a:cxn>
                <a:cxn ang="T11">
                  <a:pos x="T6" y="T7"/>
                </a:cxn>
              </a:cxnLst>
              <a:rect l="T12" t="T13" r="T14" b="T15"/>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28575"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0" name="Text Box 18"/>
            <p:cNvSpPr txBox="1">
              <a:spLocks noChangeArrowheads="1"/>
            </p:cNvSpPr>
            <p:nvPr/>
          </p:nvSpPr>
          <p:spPr bwMode="auto">
            <a:xfrm>
              <a:off x="393" y="2412"/>
              <a:ext cx="2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baseline="-25000">
                  <a:solidFill>
                    <a:srgbClr val="FFFFFF"/>
                  </a:solidFill>
                  <a:latin typeface="Times New Roman" panose="02020603050405020304" pitchFamily="18" charset="0"/>
                  <a:ea typeface="宋体" panose="02010600030101010101" pitchFamily="2" charset="-122"/>
                </a:rPr>
                <a:t>0</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6891" name="Text Box 19"/>
            <p:cNvSpPr txBox="1">
              <a:spLocks noChangeArrowheads="1"/>
            </p:cNvSpPr>
            <p:nvPr/>
          </p:nvSpPr>
          <p:spPr bwMode="auto">
            <a:xfrm>
              <a:off x="1848" y="3063"/>
              <a:ext cx="13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6892" name="Text Box 20"/>
            <p:cNvSpPr txBox="1">
              <a:spLocks noChangeArrowheads="1"/>
            </p:cNvSpPr>
            <p:nvPr/>
          </p:nvSpPr>
          <p:spPr bwMode="auto">
            <a:xfrm>
              <a:off x="781" y="2142"/>
              <a:ext cx="21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i="1" baseline="-25000">
                  <a:solidFill>
                    <a:srgbClr val="FFFFFF"/>
                  </a:solidFill>
                  <a:latin typeface="Times New Roman" panose="02020603050405020304" pitchFamily="18" charset="0"/>
                  <a:ea typeface="宋体" panose="02010600030101010101" pitchFamily="2" charset="-122"/>
                </a:rPr>
                <a:t>c</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6893" name="Text Box 21"/>
            <p:cNvSpPr txBox="1">
              <a:spLocks noChangeArrowheads="1"/>
            </p:cNvSpPr>
            <p:nvPr/>
          </p:nvSpPr>
          <p:spPr bwMode="auto">
            <a:xfrm>
              <a:off x="504" y="3008"/>
              <a:ext cx="16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0</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6894" name="Line 22"/>
            <p:cNvSpPr>
              <a:spLocks noChangeShapeType="1"/>
            </p:cNvSpPr>
            <p:nvPr/>
          </p:nvSpPr>
          <p:spPr bwMode="auto">
            <a:xfrm>
              <a:off x="651" y="2494"/>
              <a:ext cx="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6895" name="Oval 23"/>
            <p:cNvSpPr>
              <a:spLocks noChangeArrowheads="1"/>
            </p:cNvSpPr>
            <p:nvPr/>
          </p:nvSpPr>
          <p:spPr bwMode="auto">
            <a:xfrm>
              <a:off x="725" y="2569"/>
              <a:ext cx="54" cy="54"/>
            </a:xfrm>
            <a:prstGeom prst="ellipse">
              <a:avLst/>
            </a:prstGeom>
            <a:solidFill>
              <a:schemeClr val="tx1"/>
            </a:solidFill>
            <a:ln w="9525">
              <a:solidFill>
                <a:schemeClr val="tx1"/>
              </a:solidFill>
              <a:round/>
            </a:ln>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36896" name="Line 24"/>
            <p:cNvSpPr>
              <a:spLocks noChangeShapeType="1"/>
            </p:cNvSpPr>
            <p:nvPr/>
          </p:nvSpPr>
          <p:spPr bwMode="auto">
            <a:xfrm>
              <a:off x="1305" y="2880"/>
              <a:ext cx="0" cy="163"/>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36897" name="Oval 25"/>
            <p:cNvSpPr>
              <a:spLocks noChangeArrowheads="1"/>
            </p:cNvSpPr>
            <p:nvPr/>
          </p:nvSpPr>
          <p:spPr bwMode="auto">
            <a:xfrm>
              <a:off x="1276" y="2834"/>
              <a:ext cx="53" cy="53"/>
            </a:xfrm>
            <a:prstGeom prst="ellipse">
              <a:avLst/>
            </a:prstGeom>
            <a:solidFill>
              <a:schemeClr val="tx1"/>
            </a:solidFill>
            <a:ln>
              <a:noFill/>
            </a:ln>
            <a:extLst>
              <a:ext uri="{91240B29-F687-4F45-9708-019B960494DF}">
                <a14:hiddenLine xmlns:a14="http://schemas.microsoft.com/office/drawing/2010/main" w="3175">
                  <a:solidFill>
                    <a:srgbClr val="000000"/>
                  </a:solidFill>
                  <a:rou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nvGrpSpPr>
            <p:cNvPr id="36898" name="Group 26"/>
            <p:cNvGrpSpPr/>
            <p:nvPr/>
          </p:nvGrpSpPr>
          <p:grpSpPr bwMode="auto">
            <a:xfrm>
              <a:off x="737" y="3216"/>
              <a:ext cx="578" cy="272"/>
              <a:chOff x="1026" y="2846"/>
              <a:chExt cx="515" cy="241"/>
            </a:xfrm>
          </p:grpSpPr>
          <p:sp>
            <p:nvSpPr>
              <p:cNvPr id="36903" name="Line 27"/>
              <p:cNvSpPr>
                <a:spLocks noChangeShapeType="1"/>
              </p:cNvSpPr>
              <p:nvPr/>
            </p:nvSpPr>
            <p:spPr bwMode="auto">
              <a:xfrm>
                <a:off x="1026" y="2912"/>
                <a:ext cx="0" cy="1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36904" name="Line 28"/>
              <p:cNvSpPr>
                <a:spLocks noChangeShapeType="1"/>
              </p:cNvSpPr>
              <p:nvPr/>
            </p:nvSpPr>
            <p:spPr bwMode="auto">
              <a:xfrm>
                <a:off x="1540" y="2924"/>
                <a:ext cx="1" cy="14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square" lIns="90000" tIns="46800" rIns="90000" bIns="46800" anchor="ctr">
                <a:spAutoFit/>
              </a:bodyPr>
              <a:lstStyle/>
              <a:p>
                <a:endParaRPr lang="zh-CN" altLang="en-US" dirty="0"/>
              </a:p>
            </p:txBody>
          </p:sp>
          <p:sp>
            <p:nvSpPr>
              <p:cNvPr id="36905" name="Line 29"/>
              <p:cNvSpPr>
                <a:spLocks noChangeShapeType="1"/>
              </p:cNvSpPr>
              <p:nvPr/>
            </p:nvSpPr>
            <p:spPr bwMode="auto">
              <a:xfrm>
                <a:off x="1044" y="3002"/>
                <a:ext cx="1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36906" name="Line 30"/>
              <p:cNvSpPr>
                <a:spLocks noChangeShapeType="1"/>
              </p:cNvSpPr>
              <p:nvPr/>
            </p:nvSpPr>
            <p:spPr bwMode="auto">
              <a:xfrm>
                <a:off x="1428" y="3002"/>
                <a:ext cx="9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36907" name="Text Box 31"/>
              <p:cNvSpPr txBox="1">
                <a:spLocks noChangeArrowheads="1"/>
              </p:cNvSpPr>
              <p:nvPr/>
            </p:nvSpPr>
            <p:spPr bwMode="auto">
              <a:xfrm>
                <a:off x="1214" y="2846"/>
                <a:ext cx="14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grpSp>
        <p:sp>
          <p:nvSpPr>
            <p:cNvPr id="36899" name="Oval 32"/>
            <p:cNvSpPr>
              <a:spLocks noChangeArrowheads="1"/>
            </p:cNvSpPr>
            <p:nvPr/>
          </p:nvSpPr>
          <p:spPr bwMode="auto">
            <a:xfrm>
              <a:off x="739" y="3002"/>
              <a:ext cx="54" cy="54"/>
            </a:xfrm>
            <a:prstGeom prst="ellipse">
              <a:avLst/>
            </a:prstGeom>
            <a:solidFill>
              <a:schemeClr val="tx1"/>
            </a:solidFill>
            <a:ln w="9525">
              <a:solidFill>
                <a:schemeClr val="tx1"/>
              </a:solidFill>
              <a:round/>
            </a:ln>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36900" name="Oval 33"/>
            <p:cNvSpPr>
              <a:spLocks noChangeArrowheads="1"/>
            </p:cNvSpPr>
            <p:nvPr/>
          </p:nvSpPr>
          <p:spPr bwMode="auto">
            <a:xfrm>
              <a:off x="1276" y="3016"/>
              <a:ext cx="54" cy="54"/>
            </a:xfrm>
            <a:prstGeom prst="ellipse">
              <a:avLst/>
            </a:prstGeom>
            <a:solidFill>
              <a:schemeClr val="tx1"/>
            </a:solidFill>
            <a:ln w="9525">
              <a:solidFill>
                <a:schemeClr val="tx1"/>
              </a:solidFill>
              <a:round/>
            </a:ln>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36901" name="Text Box 34"/>
            <p:cNvSpPr txBox="1">
              <a:spLocks noChangeArrowheads="1"/>
            </p:cNvSpPr>
            <p:nvPr/>
          </p:nvSpPr>
          <p:spPr bwMode="auto">
            <a:xfrm>
              <a:off x="673" y="3012"/>
              <a:ext cx="18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b="0" i="1" dirty="0">
                  <a:solidFill>
                    <a:srgbClr val="FFFFFF"/>
                  </a:solidFill>
                  <a:latin typeface="Times New Roman" panose="02020603050405020304" pitchFamily="18" charset="0"/>
                  <a:ea typeface="宋体" panose="02010600030101010101" pitchFamily="2" charset="-122"/>
                </a:rPr>
                <a:t>t</a:t>
              </a:r>
              <a:r>
                <a:rPr kumimoji="1" lang="en-US" altLang="zh-CN" b="0" i="1" baseline="-25000" dirty="0">
                  <a:solidFill>
                    <a:srgbClr val="FFFFFF"/>
                  </a:solidFill>
                  <a:latin typeface="Times New Roman" panose="02020603050405020304" pitchFamily="18" charset="0"/>
                  <a:ea typeface="宋体" panose="02010600030101010101" pitchFamily="2" charset="-122"/>
                </a:rPr>
                <a:t>1</a:t>
              </a:r>
              <a:endParaRPr kumimoji="1" lang="en-US" altLang="zh-CN" b="0" i="1" baseline="-25000" dirty="0">
                <a:solidFill>
                  <a:srgbClr val="FFFFFF"/>
                </a:solidFill>
                <a:latin typeface="Times New Roman" panose="02020603050405020304" pitchFamily="18" charset="0"/>
                <a:ea typeface="宋体" panose="02010600030101010101" pitchFamily="2" charset="-122"/>
              </a:endParaRPr>
            </a:p>
          </p:txBody>
        </p:sp>
        <p:sp>
          <p:nvSpPr>
            <p:cNvPr id="36902" name="Text Box 35"/>
            <p:cNvSpPr txBox="1">
              <a:spLocks noChangeArrowheads="1"/>
            </p:cNvSpPr>
            <p:nvPr/>
          </p:nvSpPr>
          <p:spPr bwMode="auto">
            <a:xfrm>
              <a:off x="1200" y="3012"/>
              <a:ext cx="28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b="0" i="1" dirty="0">
                  <a:solidFill>
                    <a:srgbClr val="FFFFFF"/>
                  </a:solidFill>
                  <a:latin typeface="Times New Roman" panose="02020603050405020304" pitchFamily="18" charset="0"/>
                  <a:ea typeface="宋体" panose="02010600030101010101" pitchFamily="2" charset="-122"/>
                </a:rPr>
                <a:t>t</a:t>
              </a:r>
              <a:r>
                <a:rPr kumimoji="1" lang="en-US" altLang="zh-CN" b="0" i="1" baseline="-25000" dirty="0">
                  <a:solidFill>
                    <a:srgbClr val="FFFFFF"/>
                  </a:solidFill>
                  <a:latin typeface="Times New Roman" panose="02020603050405020304" pitchFamily="18" charset="0"/>
                  <a:ea typeface="宋体" panose="02010600030101010101" pitchFamily="2" charset="-122"/>
                </a:rPr>
                <a:t>2</a:t>
              </a:r>
              <a:endParaRPr kumimoji="1" lang="en-US" altLang="zh-CN" b="0" i="1" baseline="-25000" dirty="0">
                <a:solidFill>
                  <a:srgbClr val="FFFFFF"/>
                </a:solidFill>
                <a:latin typeface="Times New Roman" panose="02020603050405020304" pitchFamily="18" charset="0"/>
                <a:ea typeface="宋体" panose="02010600030101010101" pitchFamily="2" charset="-122"/>
              </a:endParaRPr>
            </a:p>
          </p:txBody>
        </p:sp>
      </p:grpSp>
      <p:sp>
        <p:nvSpPr>
          <p:cNvPr id="36870" name="Text Box 45"/>
          <p:cNvSpPr txBox="1">
            <a:spLocks noChangeArrowheads="1"/>
          </p:cNvSpPr>
          <p:nvPr/>
        </p:nvSpPr>
        <p:spPr bwMode="auto">
          <a:xfrm>
            <a:off x="2460625" y="4560888"/>
            <a:ext cx="180975" cy="45720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kumimoji="1" lang="zh-CN" altLang="zh-CN" sz="2400">
              <a:solidFill>
                <a:srgbClr val="FFFFFF"/>
              </a:solidFill>
              <a:latin typeface="Times New Roman" panose="02020603050405020304" pitchFamily="18" charset="0"/>
              <a:ea typeface="宋体" panose="02010600030101010101" pitchFamily="2" charset="-122"/>
            </a:endParaRPr>
          </a:p>
        </p:txBody>
      </p:sp>
      <p:graphicFrame>
        <p:nvGraphicFramePr>
          <p:cNvPr id="76846" name="Object 46"/>
          <p:cNvGraphicFramePr>
            <a:graphicFrameLocks noChangeAspect="1"/>
          </p:cNvGraphicFramePr>
          <p:nvPr/>
        </p:nvGraphicFramePr>
        <p:xfrm>
          <a:off x="4184987" y="5951391"/>
          <a:ext cx="3497263" cy="598487"/>
        </p:xfrm>
        <a:graphic>
          <a:graphicData uri="http://schemas.openxmlformats.org/presentationml/2006/ole">
            <mc:AlternateContent xmlns:mc="http://schemas.openxmlformats.org/markup-compatibility/2006">
              <mc:Choice xmlns:v="urn:schemas-microsoft-com:vml" Requires="v">
                <p:oleObj spid="_x0000_s20525" name="公式" r:id="rId3" imgW="1258570" imgH="191770" progId="Equation.3">
                  <p:embed/>
                </p:oleObj>
              </mc:Choice>
              <mc:Fallback>
                <p:oleObj name="公式" r:id="rId3" imgW="1258570" imgH="191770" progId="Equation.3">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987" y="5951391"/>
                        <a:ext cx="3497263"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48" name="Rectangle 48"/>
          <p:cNvSpPr>
            <a:spLocks noChangeArrowheads="1"/>
          </p:cNvSpPr>
          <p:nvPr/>
        </p:nvSpPr>
        <p:spPr bwMode="auto">
          <a:xfrm>
            <a:off x="5764213" y="4306888"/>
            <a:ext cx="2317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t>次切距的长度</a:t>
            </a:r>
            <a:endParaRPr kumimoji="1" lang="zh-CN" altLang="en-US" dirty="0"/>
          </a:p>
        </p:txBody>
      </p:sp>
      <p:sp>
        <p:nvSpPr>
          <p:cNvPr id="76849" name="AutoShape 49"/>
          <p:cNvSpPr>
            <a:spLocks noChangeArrowheads="1"/>
          </p:cNvSpPr>
          <p:nvPr/>
        </p:nvSpPr>
        <p:spPr bwMode="auto">
          <a:xfrm>
            <a:off x="4972050" y="4465638"/>
            <a:ext cx="720725" cy="215900"/>
          </a:xfrm>
          <a:prstGeom prst="rightArrow">
            <a:avLst>
              <a:gd name="adj1" fmla="val 50000"/>
              <a:gd name="adj2" fmla="val 83456"/>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76812" name="Line 12"/>
          <p:cNvSpPr>
            <a:spLocks noChangeShapeType="1"/>
          </p:cNvSpPr>
          <p:nvPr/>
        </p:nvSpPr>
        <p:spPr bwMode="auto">
          <a:xfrm>
            <a:off x="1227138" y="4897438"/>
            <a:ext cx="1152525" cy="865187"/>
          </a:xfrm>
          <a:prstGeom prst="line">
            <a:avLst/>
          </a:prstGeom>
          <a:noFill/>
          <a:ln w="28575">
            <a:solidFill>
              <a:srgbClr val="00FFFF"/>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aphicFrame>
        <p:nvGraphicFramePr>
          <p:cNvPr id="76864" name="Object 64"/>
          <p:cNvGraphicFramePr>
            <a:graphicFrameLocks noChangeAspect="1"/>
          </p:cNvGraphicFramePr>
          <p:nvPr/>
        </p:nvGraphicFramePr>
        <p:xfrm>
          <a:off x="4956176" y="898744"/>
          <a:ext cx="2152650" cy="1009650"/>
        </p:xfrm>
        <a:graphic>
          <a:graphicData uri="http://schemas.openxmlformats.org/presentationml/2006/ole">
            <mc:AlternateContent xmlns:mc="http://schemas.openxmlformats.org/markup-compatibility/2006">
              <mc:Choice xmlns:v="urn:schemas-microsoft-com:vml" Requires="v">
                <p:oleObj spid="_x0000_s20526" name="公式" r:id="rId5" imgW="748665" imgH="295910" progId="Equation.3">
                  <p:embed/>
                </p:oleObj>
              </mc:Choice>
              <mc:Fallback>
                <p:oleObj name="公式" r:id="rId5" imgW="748665" imgH="295910" progId="Equation.3">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6176" y="898744"/>
                        <a:ext cx="2152650" cy="10096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72" name="Text Box 72"/>
          <p:cNvSpPr txBox="1">
            <a:spLocks noChangeArrowheads="1"/>
          </p:cNvSpPr>
          <p:nvPr/>
        </p:nvSpPr>
        <p:spPr bwMode="auto">
          <a:xfrm>
            <a:off x="407988" y="1190308"/>
            <a:ext cx="4546600" cy="56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buClr>
                <a:srgbClr val="FFFF00"/>
              </a:buClr>
            </a:pPr>
            <a:r>
              <a:rPr kumimoji="1" lang="en-US" altLang="zh-CN" b="0" dirty="0">
                <a:ea typeface="仿宋_GB2312" pitchFamily="49" charset="-122"/>
                <a:sym typeface="Symbol" panose="05050102010706020507" pitchFamily="18" charset="2"/>
              </a:rPr>
              <a:t>b</a:t>
            </a:r>
            <a:r>
              <a:rPr kumimoji="1" lang="en-US" altLang="zh-CN" dirty="0">
                <a:ea typeface="仿宋_GB2312" pitchFamily="49" charset="-122"/>
                <a:sym typeface="Symbol" panose="05050102010706020507" pitchFamily="18" charset="2"/>
              </a:rPr>
              <a:t>.</a:t>
            </a:r>
            <a:r>
              <a:rPr kumimoji="1" lang="en-US" altLang="zh-CN" dirty="0">
                <a:solidFill>
                  <a:srgbClr val="FF3300"/>
                </a:solidFill>
                <a:ea typeface="仿宋_GB2312" pitchFamily="49" charset="-122"/>
                <a:sym typeface="Symbol" panose="05050102010706020507" pitchFamily="18" charset="2"/>
              </a:rPr>
              <a:t> </a:t>
            </a:r>
            <a:r>
              <a:rPr kumimoji="1" lang="zh-CN" altLang="en-US" dirty="0">
                <a:sym typeface="Symbol" panose="05050102010706020507" pitchFamily="18" charset="2"/>
              </a:rPr>
              <a:t>时间常数</a:t>
            </a:r>
            <a:r>
              <a:rPr kumimoji="1" lang="zh-CN" altLang="en-US" i="1" dirty="0">
                <a:ea typeface="仿宋_GB2312" pitchFamily="49" charset="-122"/>
                <a:sym typeface="Symbol" panose="05050102010706020507" pitchFamily="18" charset="2"/>
              </a:rPr>
              <a:t> </a:t>
            </a:r>
            <a:r>
              <a:rPr kumimoji="1" lang="zh-CN" altLang="en-US" dirty="0">
                <a:sym typeface="Symbol" panose="05050102010706020507" pitchFamily="18" charset="2"/>
              </a:rPr>
              <a:t>的几何意义：</a:t>
            </a:r>
            <a:endParaRPr kumimoji="1" lang="zh-CN" altLang="en-US" dirty="0">
              <a:latin typeface="楷体_GB2312" pitchFamily="49" charset="-122"/>
              <a:sym typeface="Symbol" panose="05050102010706020507" pitchFamily="18" charset="2"/>
            </a:endParaRPr>
          </a:p>
        </p:txBody>
      </p:sp>
      <p:sp>
        <p:nvSpPr>
          <p:cNvPr id="35"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7.1 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36" name="矩形 35"/>
          <p:cNvSpPr/>
          <p:nvPr/>
        </p:nvSpPr>
        <p:spPr>
          <a:xfrm>
            <a:off x="6666588" y="2278619"/>
            <a:ext cx="2031325" cy="369332"/>
          </a:xfrm>
          <a:prstGeom prst="rect">
            <a:avLst/>
          </a:prstGeom>
        </p:spPr>
        <p:txBody>
          <a:bodyPr wrap="none">
            <a:spAutoFit/>
          </a:bodyPr>
          <a:lstStyle/>
          <a:p>
            <a:r>
              <a:rPr kumimoji="1" lang="zh-CN" altLang="en-US" dirty="0">
                <a:solidFill>
                  <a:srgbClr val="92D050"/>
                </a:solidFill>
              </a:rPr>
              <a:t>也可以用斜率计算</a:t>
            </a:r>
            <a:endParaRPr lang="zh-CN" altLang="en-US" dirty="0"/>
          </a:p>
        </p:txBody>
      </p:sp>
      <p:sp>
        <p:nvSpPr>
          <p:cNvPr id="37" name="矩形 36"/>
          <p:cNvSpPr/>
          <p:nvPr/>
        </p:nvSpPr>
        <p:spPr>
          <a:xfrm>
            <a:off x="4413861" y="5053453"/>
            <a:ext cx="3756472" cy="646331"/>
          </a:xfrm>
          <a:prstGeom prst="rect">
            <a:avLst/>
          </a:prstGeom>
        </p:spPr>
        <p:txBody>
          <a:bodyPr wrap="square">
            <a:spAutoFit/>
          </a:bodyPr>
          <a:lstStyle/>
          <a:p>
            <a:r>
              <a:rPr kumimoji="1" lang="zh-CN" altLang="en-US" dirty="0">
                <a:solidFill>
                  <a:srgbClr val="92D050"/>
                </a:solidFill>
              </a:rPr>
              <a:t>次切距：任何一点切线与切点垂线在横坐标轴上的距离，在此为定值</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ChangeArrowheads="1"/>
          </p:cNvSpPr>
          <p:nvPr/>
        </p:nvSpPr>
        <p:spPr bwMode="auto">
          <a:xfrm>
            <a:off x="781102" y="978102"/>
            <a:ext cx="17620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buFontTx/>
              <a:buAutoNum type="circleNumDbPlain" startAt="3"/>
            </a:pPr>
            <a:r>
              <a:rPr kumimoji="1" lang="zh-CN" altLang="en-US" sz="2400" dirty="0">
                <a:latin typeface="楷体_GB2312" pitchFamily="49" charset="-122"/>
              </a:rPr>
              <a:t>能量关系</a:t>
            </a:r>
            <a:endParaRPr kumimoji="1" lang="zh-CN" altLang="en-US" sz="2400" dirty="0">
              <a:latin typeface="楷体_GB2312" pitchFamily="49" charset="-122"/>
            </a:endParaRPr>
          </a:p>
        </p:txBody>
      </p:sp>
      <p:graphicFrame>
        <p:nvGraphicFramePr>
          <p:cNvPr id="75781" name="Object 5"/>
          <p:cNvGraphicFramePr>
            <a:graphicFrameLocks noChangeAspect="1"/>
          </p:cNvGraphicFramePr>
          <p:nvPr/>
        </p:nvGraphicFramePr>
        <p:xfrm>
          <a:off x="1114955" y="4547520"/>
          <a:ext cx="2233082" cy="702881"/>
        </p:xfrm>
        <a:graphic>
          <a:graphicData uri="http://schemas.openxmlformats.org/presentationml/2006/ole">
            <mc:AlternateContent xmlns:mc="http://schemas.openxmlformats.org/markup-compatibility/2006">
              <mc:Choice xmlns:v="urn:schemas-microsoft-com:vml" Requires="v">
                <p:oleObj spid="_x0000_s21590" name="公式" r:id="rId1" imgW="844550" imgH="260985" progId="Equation.3">
                  <p:embed/>
                </p:oleObj>
              </mc:Choice>
              <mc:Fallback>
                <p:oleObj name="公式" r:id="rId1" imgW="844550" imgH="260985"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955" y="4547520"/>
                        <a:ext cx="2233082" cy="702881"/>
                      </a:xfrm>
                      <a:prstGeom prst="rect">
                        <a:avLst/>
                      </a:prstGeom>
                      <a:noFill/>
                      <a:ln>
                        <a:noFill/>
                      </a:ln>
                      <a:effectLst/>
                    </p:spPr>
                  </p:pic>
                </p:oleObj>
              </mc:Fallback>
            </mc:AlternateContent>
          </a:graphicData>
        </a:graphic>
      </p:graphicFrame>
      <p:sp>
        <p:nvSpPr>
          <p:cNvPr id="75783" name="Text Box 7"/>
          <p:cNvSpPr txBox="1">
            <a:spLocks noChangeArrowheads="1"/>
          </p:cNvSpPr>
          <p:nvPr/>
        </p:nvSpPr>
        <p:spPr bwMode="auto">
          <a:xfrm>
            <a:off x="3441700" y="797461"/>
            <a:ext cx="4967287"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kumimoji="1" lang="zh-CN" altLang="en-US" sz="2400" dirty="0">
                <a:latin typeface="楷体_GB2312" pitchFamily="49" charset="-122"/>
              </a:rPr>
              <a:t>电容不断释放能量被电阻吸收</a:t>
            </a:r>
            <a:r>
              <a:rPr kumimoji="1" lang="en-US" altLang="zh-CN" sz="2400" dirty="0">
                <a:latin typeface="楷体_GB2312" pitchFamily="49" charset="-122"/>
              </a:rPr>
              <a:t>, </a:t>
            </a:r>
            <a:r>
              <a:rPr kumimoji="1" lang="zh-CN" altLang="en-US" sz="2400" dirty="0">
                <a:latin typeface="楷体_GB2312" pitchFamily="49" charset="-122"/>
              </a:rPr>
              <a:t>直到全部消耗完毕</a:t>
            </a:r>
            <a:endParaRPr kumimoji="1" lang="en-US" altLang="zh-CN" sz="2400" dirty="0">
              <a:latin typeface="楷体_GB2312" pitchFamily="49" charset="-122"/>
            </a:endParaRPr>
          </a:p>
        </p:txBody>
      </p:sp>
      <p:sp>
        <p:nvSpPr>
          <p:cNvPr id="75785" name="Text Box 9"/>
          <p:cNvSpPr txBox="1">
            <a:spLocks noChangeArrowheads="1"/>
          </p:cNvSpPr>
          <p:nvPr/>
        </p:nvSpPr>
        <p:spPr bwMode="auto">
          <a:xfrm>
            <a:off x="3687762" y="1973803"/>
            <a:ext cx="3960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dirty="0">
                <a:solidFill>
                  <a:srgbClr val="FFFFFF"/>
                </a:solidFill>
                <a:latin typeface="Times New Roman" panose="02020603050405020304" pitchFamily="18" charset="0"/>
              </a:rPr>
              <a:t>设</a:t>
            </a:r>
            <a:r>
              <a:rPr kumimoji="1" lang="zh-CN" altLang="en-US" sz="3200" b="0" dirty="0">
                <a:solidFill>
                  <a:srgbClr val="FFFFFF"/>
                </a:solidFill>
                <a:latin typeface="Times New Roman" panose="02020603050405020304" pitchFamily="18" charset="0"/>
                <a:ea typeface="宋体" panose="02010600030101010101" pitchFamily="2" charset="-122"/>
              </a:rPr>
              <a:t>    </a:t>
            </a:r>
            <a:r>
              <a:rPr kumimoji="1" lang="en-US" altLang="zh-CN" sz="3200" b="0" i="1" dirty="0" err="1">
                <a:solidFill>
                  <a:srgbClr val="FFFFFF"/>
                </a:solidFill>
                <a:latin typeface="Times New Roman" panose="02020603050405020304" pitchFamily="18" charset="0"/>
                <a:ea typeface="宋体" panose="02010600030101010101" pitchFamily="2" charset="-122"/>
              </a:rPr>
              <a:t>u</a:t>
            </a:r>
            <a:r>
              <a:rPr kumimoji="1" lang="en-US" altLang="zh-CN" sz="3200" b="0" i="1" baseline="-25000" dirty="0" err="1">
                <a:solidFill>
                  <a:srgbClr val="FFFFFF"/>
                </a:solidFill>
                <a:latin typeface="Times New Roman" panose="02020603050405020304" pitchFamily="18" charset="0"/>
                <a:ea typeface="宋体" panose="02010600030101010101" pitchFamily="2" charset="-122"/>
              </a:rPr>
              <a:t>C</a:t>
            </a:r>
            <a:r>
              <a:rPr kumimoji="1" lang="en-US" altLang="zh-CN" sz="3200" b="0" dirty="0">
                <a:solidFill>
                  <a:srgbClr val="FFFFFF"/>
                </a:solidFill>
                <a:latin typeface="Times New Roman" panose="02020603050405020304" pitchFamily="18" charset="0"/>
                <a:ea typeface="宋体" panose="02010600030101010101" pitchFamily="2" charset="-122"/>
              </a:rPr>
              <a:t>(0</a:t>
            </a:r>
            <a:r>
              <a:rPr kumimoji="1" lang="en-US" altLang="zh-CN" sz="3200" b="0" baseline="-25000" dirty="0">
                <a:solidFill>
                  <a:srgbClr val="FFFFFF"/>
                </a:solidFill>
                <a:latin typeface="Times New Roman" panose="02020603050405020304" pitchFamily="18" charset="0"/>
                <a:ea typeface="宋体" panose="02010600030101010101" pitchFamily="2" charset="-122"/>
              </a:rPr>
              <a:t>+</a:t>
            </a:r>
            <a:r>
              <a:rPr kumimoji="1" lang="en-US" altLang="zh-CN" sz="3200" b="0" dirty="0">
                <a:solidFill>
                  <a:srgbClr val="FFFFFF"/>
                </a:solidFill>
                <a:latin typeface="Times New Roman" panose="02020603050405020304" pitchFamily="18" charset="0"/>
                <a:ea typeface="宋体" panose="02010600030101010101" pitchFamily="2" charset="-122"/>
              </a:rPr>
              <a:t>)=</a:t>
            </a:r>
            <a:r>
              <a:rPr kumimoji="1" lang="en-US" altLang="zh-CN" sz="3200" b="0" i="1" dirty="0">
                <a:solidFill>
                  <a:srgbClr val="FFFFFF"/>
                </a:solidFill>
                <a:latin typeface="Times New Roman" panose="02020603050405020304" pitchFamily="18" charset="0"/>
                <a:ea typeface="宋体" panose="02010600030101010101" pitchFamily="2" charset="-122"/>
              </a:rPr>
              <a:t>U</a:t>
            </a:r>
            <a:r>
              <a:rPr kumimoji="1" lang="en-US" altLang="zh-CN" sz="3200" b="0" baseline="-25000" dirty="0">
                <a:solidFill>
                  <a:srgbClr val="FFFFFF"/>
                </a:solidFill>
                <a:latin typeface="Times New Roman" panose="02020603050405020304" pitchFamily="18" charset="0"/>
                <a:ea typeface="宋体" panose="02010600030101010101" pitchFamily="2" charset="-122"/>
              </a:rPr>
              <a:t>0</a:t>
            </a:r>
            <a:endParaRPr kumimoji="1" lang="en-US" altLang="zh-CN" sz="3200" b="0" i="1" baseline="-25000" dirty="0">
              <a:solidFill>
                <a:srgbClr val="FFFFFF"/>
              </a:solidFill>
              <a:latin typeface="Times New Roman" panose="02020603050405020304" pitchFamily="18" charset="0"/>
              <a:ea typeface="宋体" panose="02010600030101010101" pitchFamily="2" charset="-122"/>
            </a:endParaRPr>
          </a:p>
        </p:txBody>
      </p:sp>
      <p:sp>
        <p:nvSpPr>
          <p:cNvPr id="75787" name="Text Box 11"/>
          <p:cNvSpPr txBox="1">
            <a:spLocks noChangeArrowheads="1"/>
          </p:cNvSpPr>
          <p:nvPr/>
        </p:nvSpPr>
        <p:spPr bwMode="auto">
          <a:xfrm>
            <a:off x="3624792" y="2993641"/>
            <a:ext cx="3240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楷体_GB2312" pitchFamily="49" charset="-122"/>
              </a:rPr>
              <a:t>电容放出能量：             </a:t>
            </a:r>
            <a:endParaRPr kumimoji="1" lang="zh-CN" altLang="en-US" sz="2400" dirty="0">
              <a:latin typeface="楷体_GB2312" pitchFamily="49" charset="-122"/>
            </a:endParaRPr>
          </a:p>
        </p:txBody>
      </p:sp>
      <p:graphicFrame>
        <p:nvGraphicFramePr>
          <p:cNvPr id="75788" name="Object 12"/>
          <p:cNvGraphicFramePr>
            <a:graphicFrameLocks noChangeAspect="1"/>
          </p:cNvGraphicFramePr>
          <p:nvPr/>
        </p:nvGraphicFramePr>
        <p:xfrm>
          <a:off x="6663690" y="2738995"/>
          <a:ext cx="1225550" cy="973138"/>
        </p:xfrm>
        <a:graphic>
          <a:graphicData uri="http://schemas.openxmlformats.org/presentationml/2006/ole">
            <mc:AlternateContent xmlns:mc="http://schemas.openxmlformats.org/markup-compatibility/2006">
              <mc:Choice xmlns:v="urn:schemas-microsoft-com:vml" Requires="v">
                <p:oleObj spid="_x0000_s21591" name="公式" r:id="rId3" imgW="426720" imgH="387350" progId="Equation.3">
                  <p:embed/>
                </p:oleObj>
              </mc:Choice>
              <mc:Fallback>
                <p:oleObj name="公式" r:id="rId3" imgW="426720" imgH="38735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3690" y="2738995"/>
                        <a:ext cx="1225550" cy="973138"/>
                      </a:xfrm>
                      <a:prstGeom prst="rect">
                        <a:avLst/>
                      </a:prstGeom>
                      <a:solidFill>
                        <a:schemeClr val="accent1"/>
                      </a:solidFill>
                      <a:ln>
                        <a:noFill/>
                      </a:ln>
                      <a:effectLst/>
                    </p:spPr>
                  </p:pic>
                </p:oleObj>
              </mc:Fallback>
            </mc:AlternateContent>
          </a:graphicData>
        </a:graphic>
      </p:graphicFrame>
      <p:sp>
        <p:nvSpPr>
          <p:cNvPr id="75789" name="Text Box 13"/>
          <p:cNvSpPr txBox="1">
            <a:spLocks noChangeArrowheads="1"/>
          </p:cNvSpPr>
          <p:nvPr/>
        </p:nvSpPr>
        <p:spPr bwMode="auto">
          <a:xfrm>
            <a:off x="776288" y="3857967"/>
            <a:ext cx="357346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电阻吸收（消耗）能量：</a:t>
            </a:r>
            <a:endParaRPr kumimoji="1" lang="zh-CN" altLang="en-US" sz="2400" dirty="0">
              <a:latin typeface="Times New Roman" panose="02020603050405020304" pitchFamily="18" charset="0"/>
            </a:endParaRPr>
          </a:p>
        </p:txBody>
      </p:sp>
      <p:graphicFrame>
        <p:nvGraphicFramePr>
          <p:cNvPr id="75790" name="Object 14"/>
          <p:cNvGraphicFramePr>
            <a:graphicFrameLocks noChangeAspect="1"/>
          </p:cNvGraphicFramePr>
          <p:nvPr/>
        </p:nvGraphicFramePr>
        <p:xfrm>
          <a:off x="3471333" y="4446202"/>
          <a:ext cx="3018367" cy="938043"/>
        </p:xfrm>
        <a:graphic>
          <a:graphicData uri="http://schemas.openxmlformats.org/presentationml/2006/ole">
            <mc:AlternateContent xmlns:mc="http://schemas.openxmlformats.org/markup-compatibility/2006">
              <mc:Choice xmlns:v="urn:schemas-microsoft-com:vml" Requires="v">
                <p:oleObj spid="_x0000_s21592" name="公式" r:id="rId5" imgW="1158240" imgH="387350" progId="Equation.3">
                  <p:embed/>
                </p:oleObj>
              </mc:Choice>
              <mc:Fallback>
                <p:oleObj name="公式" r:id="rId5" imgW="1158240" imgH="38735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1333" y="4446202"/>
                        <a:ext cx="3018367" cy="938043"/>
                      </a:xfrm>
                      <a:prstGeom prst="rect">
                        <a:avLst/>
                      </a:prstGeom>
                      <a:noFill/>
                      <a:ln>
                        <a:noFill/>
                      </a:ln>
                      <a:effectLst/>
                    </p:spPr>
                  </p:pic>
                </p:oleObj>
              </mc:Fallback>
            </mc:AlternateContent>
          </a:graphicData>
        </a:graphic>
      </p:graphicFrame>
      <p:graphicFrame>
        <p:nvGraphicFramePr>
          <p:cNvPr id="75791" name="Object 15"/>
          <p:cNvGraphicFramePr>
            <a:graphicFrameLocks noChangeAspect="1"/>
          </p:cNvGraphicFramePr>
          <p:nvPr/>
        </p:nvGraphicFramePr>
        <p:xfrm>
          <a:off x="6612923" y="5513703"/>
          <a:ext cx="1562180" cy="1030948"/>
        </p:xfrm>
        <a:graphic>
          <a:graphicData uri="http://schemas.openxmlformats.org/presentationml/2006/ole">
            <mc:AlternateContent xmlns:mc="http://schemas.openxmlformats.org/markup-compatibility/2006">
              <mc:Choice xmlns:v="urn:schemas-microsoft-com:vml" Requires="v">
                <p:oleObj spid="_x0000_s21593" name="公式" r:id="rId7" imgW="596265" imgH="387350" progId="Equation.3">
                  <p:embed/>
                </p:oleObj>
              </mc:Choice>
              <mc:Fallback>
                <p:oleObj name="公式" r:id="rId7" imgW="596265" imgH="38735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2923" y="5513703"/>
                        <a:ext cx="1562180" cy="1030948"/>
                      </a:xfrm>
                      <a:prstGeom prst="rect">
                        <a:avLst/>
                      </a:prstGeom>
                      <a:solidFill>
                        <a:schemeClr val="accent1"/>
                      </a:solidFill>
                      <a:ln>
                        <a:noFill/>
                      </a:ln>
                      <a:effectLst/>
                    </p:spPr>
                  </p:pic>
                </p:oleObj>
              </mc:Fallback>
            </mc:AlternateContent>
          </a:graphicData>
        </a:graphic>
      </p:graphicFrame>
      <p:graphicFrame>
        <p:nvGraphicFramePr>
          <p:cNvPr id="75807" name="Object 31"/>
          <p:cNvGraphicFramePr>
            <a:graphicFrameLocks noChangeAspect="1"/>
          </p:cNvGraphicFramePr>
          <p:nvPr/>
        </p:nvGraphicFramePr>
        <p:xfrm>
          <a:off x="992188" y="5565034"/>
          <a:ext cx="2479145" cy="953953"/>
        </p:xfrm>
        <a:graphic>
          <a:graphicData uri="http://schemas.openxmlformats.org/presentationml/2006/ole">
            <mc:AlternateContent xmlns:mc="http://schemas.openxmlformats.org/markup-compatibility/2006">
              <mc:Choice xmlns:v="urn:schemas-microsoft-com:vml" Requires="v">
                <p:oleObj spid="_x0000_s21594" name="公式" r:id="rId9" imgW="979805" imgH="391795" progId="Equation.3">
                  <p:embed/>
                </p:oleObj>
              </mc:Choice>
              <mc:Fallback>
                <p:oleObj name="公式" r:id="rId9" imgW="979805" imgH="391795"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2188" y="5565034"/>
                        <a:ext cx="2479145" cy="953953"/>
                      </a:xfrm>
                      <a:prstGeom prst="rect">
                        <a:avLst/>
                      </a:prstGeom>
                      <a:noFill/>
                      <a:ln>
                        <a:noFill/>
                      </a:ln>
                      <a:effectLst/>
                    </p:spPr>
                  </p:pic>
                </p:oleObj>
              </mc:Fallback>
            </mc:AlternateContent>
          </a:graphicData>
        </a:graphic>
      </p:graphicFrame>
      <p:graphicFrame>
        <p:nvGraphicFramePr>
          <p:cNvPr id="75808" name="Object 32"/>
          <p:cNvGraphicFramePr>
            <a:graphicFrameLocks noChangeAspect="1"/>
          </p:cNvGraphicFramePr>
          <p:nvPr/>
        </p:nvGraphicFramePr>
        <p:xfrm>
          <a:off x="3498323" y="5530981"/>
          <a:ext cx="3050645" cy="1004729"/>
        </p:xfrm>
        <a:graphic>
          <a:graphicData uri="http://schemas.openxmlformats.org/presentationml/2006/ole">
            <mc:AlternateContent xmlns:mc="http://schemas.openxmlformats.org/markup-compatibility/2006">
              <mc:Choice xmlns:v="urn:schemas-microsoft-com:vml" Requires="v">
                <p:oleObj spid="_x0000_s21595" name="公式" r:id="rId11" imgW="1236345" imgH="391795" progId="Equation.3">
                  <p:embed/>
                </p:oleObj>
              </mc:Choice>
              <mc:Fallback>
                <p:oleObj name="公式" r:id="rId11" imgW="1236345" imgH="391795"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8323" y="5530981"/>
                        <a:ext cx="3050645" cy="1004729"/>
                      </a:xfrm>
                      <a:prstGeom prst="rect">
                        <a:avLst/>
                      </a:prstGeom>
                      <a:noFill/>
                      <a:ln>
                        <a:noFill/>
                      </a:ln>
                      <a:effectLst/>
                    </p:spPr>
                  </p:pic>
                </p:oleObj>
              </mc:Fallback>
            </mc:AlternateContent>
          </a:graphicData>
        </a:graphic>
      </p:graphicFrame>
      <p:sp>
        <p:nvSpPr>
          <p:cNvPr id="75811" name="AutoShape 35"/>
          <p:cNvSpPr>
            <a:spLocks noChangeArrowheads="1"/>
          </p:cNvSpPr>
          <p:nvPr/>
        </p:nvSpPr>
        <p:spPr bwMode="auto">
          <a:xfrm>
            <a:off x="2720975" y="1137646"/>
            <a:ext cx="649287" cy="144462"/>
          </a:xfrm>
          <a:prstGeom prst="rightArrow">
            <a:avLst>
              <a:gd name="adj1" fmla="val 50000"/>
              <a:gd name="adj2" fmla="val 112363"/>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75812" name="AutoShape 36"/>
          <p:cNvSpPr>
            <a:spLocks noChangeArrowheads="1"/>
          </p:cNvSpPr>
          <p:nvPr/>
        </p:nvSpPr>
        <p:spPr bwMode="auto">
          <a:xfrm>
            <a:off x="5964239" y="3157464"/>
            <a:ext cx="584729" cy="174096"/>
          </a:xfrm>
          <a:prstGeom prst="rightArrow">
            <a:avLst>
              <a:gd name="adj1" fmla="val 50000"/>
              <a:gd name="adj2" fmla="val 124726"/>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75813" name="AutoShape 37"/>
          <p:cNvSpPr>
            <a:spLocks noChangeArrowheads="1"/>
          </p:cNvSpPr>
          <p:nvPr/>
        </p:nvSpPr>
        <p:spPr bwMode="auto">
          <a:xfrm>
            <a:off x="4205288" y="4031865"/>
            <a:ext cx="588962" cy="163258"/>
          </a:xfrm>
          <a:prstGeom prst="rightArrow">
            <a:avLst>
              <a:gd name="adj1" fmla="val 50000"/>
              <a:gd name="adj2" fmla="val 137088"/>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nvGrpSpPr>
          <p:cNvPr id="4" name="Group 51"/>
          <p:cNvGrpSpPr/>
          <p:nvPr/>
        </p:nvGrpSpPr>
        <p:grpSpPr bwMode="auto">
          <a:xfrm>
            <a:off x="540280" y="1859602"/>
            <a:ext cx="2317748" cy="1655762"/>
            <a:chOff x="1111" y="2341"/>
            <a:chExt cx="1460" cy="1043"/>
          </a:xfrm>
        </p:grpSpPr>
        <p:sp>
          <p:nvSpPr>
            <p:cNvPr id="37910" name="Line 52"/>
            <p:cNvSpPr>
              <a:spLocks noChangeShapeType="1"/>
            </p:cNvSpPr>
            <p:nvPr/>
          </p:nvSpPr>
          <p:spPr bwMode="auto">
            <a:xfrm>
              <a:off x="1973" y="2432"/>
              <a:ext cx="288"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1" name="Line 53"/>
            <p:cNvSpPr>
              <a:spLocks noChangeShapeType="1"/>
            </p:cNvSpPr>
            <p:nvPr/>
          </p:nvSpPr>
          <p:spPr bwMode="auto">
            <a:xfrm flipV="1">
              <a:off x="1648" y="2341"/>
              <a:ext cx="0" cy="46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2" name="Line 54"/>
            <p:cNvSpPr>
              <a:spLocks noChangeShapeType="1"/>
            </p:cNvSpPr>
            <p:nvPr/>
          </p:nvSpPr>
          <p:spPr bwMode="auto">
            <a:xfrm flipH="1">
              <a:off x="1648" y="2886"/>
              <a:ext cx="7" cy="49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3" name="Line 55"/>
            <p:cNvSpPr>
              <a:spLocks noChangeShapeType="1"/>
            </p:cNvSpPr>
            <p:nvPr/>
          </p:nvSpPr>
          <p:spPr bwMode="auto">
            <a:xfrm>
              <a:off x="1648" y="2341"/>
              <a:ext cx="86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4" name="Line 56"/>
            <p:cNvSpPr>
              <a:spLocks noChangeShapeType="1"/>
            </p:cNvSpPr>
            <p:nvPr/>
          </p:nvSpPr>
          <p:spPr bwMode="auto">
            <a:xfrm>
              <a:off x="1648" y="3384"/>
              <a:ext cx="86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5" name="Line 57"/>
            <p:cNvSpPr>
              <a:spLocks noChangeShapeType="1"/>
            </p:cNvSpPr>
            <p:nvPr/>
          </p:nvSpPr>
          <p:spPr bwMode="auto">
            <a:xfrm>
              <a:off x="2516" y="2341"/>
              <a:ext cx="0" cy="104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6" name="Text Box 58"/>
            <p:cNvSpPr txBox="1">
              <a:spLocks noChangeArrowheads="1"/>
            </p:cNvSpPr>
            <p:nvPr/>
          </p:nvSpPr>
          <p:spPr bwMode="auto">
            <a:xfrm>
              <a:off x="1111" y="2704"/>
              <a:ext cx="3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i="1" baseline="-25000">
                  <a:solidFill>
                    <a:srgbClr val="FFFFFF"/>
                  </a:solidFill>
                  <a:latin typeface="Times New Roman" panose="02020603050405020304" pitchFamily="18" charset="0"/>
                  <a:ea typeface="宋体" panose="02010600030101010101" pitchFamily="2" charset="-122"/>
                </a:rPr>
                <a:t>C</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7917" name="Text Box 59"/>
            <p:cNvSpPr txBox="1">
              <a:spLocks noChangeArrowheads="1"/>
            </p:cNvSpPr>
            <p:nvPr/>
          </p:nvSpPr>
          <p:spPr bwMode="auto">
            <a:xfrm>
              <a:off x="2153" y="2658"/>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i="1">
                  <a:solidFill>
                    <a:srgbClr val="FFFFFF"/>
                  </a:solidFill>
                  <a:latin typeface="Times New Roman" panose="02020603050405020304" pitchFamily="18" charset="0"/>
                  <a:ea typeface="宋体" panose="02010600030101010101" pitchFamily="2" charset="-122"/>
                </a:rPr>
                <a:t>R</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7918" name="Text Box 60"/>
            <p:cNvSpPr txBox="1">
              <a:spLocks noChangeArrowheads="1"/>
            </p:cNvSpPr>
            <p:nvPr/>
          </p:nvSpPr>
          <p:spPr bwMode="auto">
            <a:xfrm>
              <a:off x="1373" y="2458"/>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7919" name="Text Box 61"/>
            <p:cNvSpPr txBox="1">
              <a:spLocks noChangeArrowheads="1"/>
            </p:cNvSpPr>
            <p:nvPr/>
          </p:nvSpPr>
          <p:spPr bwMode="auto">
            <a:xfrm>
              <a:off x="1338" y="2950"/>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2400" b="0">
                  <a:solidFill>
                    <a:srgbClr val="FFFFFF"/>
                  </a:solidFill>
                  <a:latin typeface="Times New Roman" panose="02020603050405020304" pitchFamily="18" charset="0"/>
                  <a:ea typeface="宋体" panose="02010600030101010101" pitchFamily="2" charset="-122"/>
                </a:rPr>
                <a:t>－</a:t>
              </a:r>
              <a:endParaRPr kumimoji="1" lang="zh-CN" altLang="en-US" sz="2400" b="0">
                <a:solidFill>
                  <a:srgbClr val="FFFFFF"/>
                </a:solidFill>
                <a:latin typeface="Times New Roman" panose="02020603050405020304" pitchFamily="18" charset="0"/>
                <a:ea typeface="宋体" panose="02010600030101010101" pitchFamily="2" charset="-122"/>
              </a:endParaRPr>
            </a:p>
          </p:txBody>
        </p:sp>
        <p:sp>
          <p:nvSpPr>
            <p:cNvPr id="37920" name="Text Box 62"/>
            <p:cNvSpPr txBox="1">
              <a:spLocks noChangeArrowheads="1"/>
            </p:cNvSpPr>
            <p:nvPr/>
          </p:nvSpPr>
          <p:spPr bwMode="auto">
            <a:xfrm>
              <a:off x="1654" y="252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b="0" i="1">
                  <a:solidFill>
                    <a:srgbClr val="FFFFFF"/>
                  </a:solidFill>
                  <a:latin typeface="Times New Roman" panose="02020603050405020304" pitchFamily="18" charset="0"/>
                  <a:ea typeface="宋体" panose="02010600030101010101" pitchFamily="2" charset="-122"/>
                </a:rPr>
                <a:t>C</a:t>
              </a:r>
              <a:endParaRPr kumimoji="1" lang="en-US" altLang="zh-CN" b="0">
                <a:solidFill>
                  <a:srgbClr val="FFFFFF"/>
                </a:solidFill>
                <a:latin typeface="Times New Roman" panose="02020603050405020304" pitchFamily="18" charset="0"/>
                <a:ea typeface="宋体" panose="02010600030101010101" pitchFamily="2" charset="-122"/>
              </a:endParaRPr>
            </a:p>
          </p:txBody>
        </p:sp>
        <p:grpSp>
          <p:nvGrpSpPr>
            <p:cNvPr id="37921" name="Group 63"/>
            <p:cNvGrpSpPr/>
            <p:nvPr/>
          </p:nvGrpSpPr>
          <p:grpSpPr bwMode="auto">
            <a:xfrm>
              <a:off x="1519" y="2795"/>
              <a:ext cx="240" cy="93"/>
              <a:chOff x="3787" y="2478"/>
              <a:chExt cx="240" cy="93"/>
            </a:xfrm>
          </p:grpSpPr>
          <p:sp>
            <p:nvSpPr>
              <p:cNvPr id="37923" name="Line 64"/>
              <p:cNvSpPr>
                <a:spLocks noChangeShapeType="1"/>
              </p:cNvSpPr>
              <p:nvPr/>
            </p:nvSpPr>
            <p:spPr bwMode="auto">
              <a:xfrm flipV="1">
                <a:off x="3787" y="2568"/>
                <a:ext cx="240" cy="3"/>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4" name="Line 65"/>
              <p:cNvSpPr>
                <a:spLocks noChangeShapeType="1"/>
              </p:cNvSpPr>
              <p:nvPr/>
            </p:nvSpPr>
            <p:spPr bwMode="auto">
              <a:xfrm>
                <a:off x="3787" y="2478"/>
                <a:ext cx="240" cy="1"/>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7922" name="Rectangle 66"/>
            <p:cNvSpPr>
              <a:spLocks noChangeArrowheads="1"/>
            </p:cNvSpPr>
            <p:nvPr/>
          </p:nvSpPr>
          <p:spPr bwMode="auto">
            <a:xfrm>
              <a:off x="2444" y="2659"/>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sp>
        <p:nvSpPr>
          <p:cNvPr id="32" name="Text Box 4"/>
          <p:cNvSpPr txBox="1">
            <a:spLocks noChangeArrowheads="1"/>
          </p:cNvSpPr>
          <p:nvPr/>
        </p:nvSpPr>
        <p:spPr bwMode="auto">
          <a:xfrm>
            <a:off x="240030" y="508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7.1 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pic>
        <p:nvPicPr>
          <p:cNvPr id="2" name="图片 1"/>
          <p:cNvPicPr>
            <a:picLocks noChangeAspect="1"/>
          </p:cNvPicPr>
          <p:nvPr/>
        </p:nvPicPr>
        <p:blipFill>
          <a:blip r:embed="rId13"/>
          <a:stretch>
            <a:fillRect/>
          </a:stretch>
        </p:blipFill>
        <p:spPr>
          <a:xfrm>
            <a:off x="8062391" y="3061455"/>
            <a:ext cx="1009643" cy="391207"/>
          </a:xfrm>
          <a:prstGeom prst="rect">
            <a:avLst/>
          </a:prstGeom>
        </p:spPr>
      </p:pic>
      <p:sp>
        <p:nvSpPr>
          <p:cNvPr id="35" name="矩形 34"/>
          <p:cNvSpPr/>
          <p:nvPr/>
        </p:nvSpPr>
        <p:spPr>
          <a:xfrm>
            <a:off x="6953534" y="4575794"/>
            <a:ext cx="2049422" cy="646331"/>
          </a:xfrm>
          <a:prstGeom prst="rect">
            <a:avLst/>
          </a:prstGeom>
        </p:spPr>
        <p:txBody>
          <a:bodyPr wrap="square">
            <a:spAutoFit/>
          </a:bodyPr>
          <a:lstStyle/>
          <a:p>
            <a:pPr algn="ctr"/>
            <a:r>
              <a:rPr kumimoji="1" lang="zh-CN" altLang="en-US" dirty="0">
                <a:solidFill>
                  <a:srgbClr val="92D050"/>
                </a:solidFill>
              </a:rPr>
              <a:t>从</a:t>
            </a:r>
            <a:r>
              <a:rPr kumimoji="1" lang="en-US" altLang="zh-CN" dirty="0">
                <a:solidFill>
                  <a:srgbClr val="92D050"/>
                </a:solidFill>
              </a:rPr>
              <a:t>t=0</a:t>
            </a:r>
            <a:r>
              <a:rPr kumimoji="1" lang="zh-CN" altLang="en-US" dirty="0">
                <a:solidFill>
                  <a:srgbClr val="92D050"/>
                </a:solidFill>
              </a:rPr>
              <a:t>换路之后电阻才开始消耗能量</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13690" y="1062474"/>
            <a:ext cx="1008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3200">
                <a:solidFill>
                  <a:srgbClr val="FFFFFF"/>
                </a:solidFill>
                <a:latin typeface="Times New Roman" panose="02020603050405020304" pitchFamily="18" charset="0"/>
                <a:ea typeface="宋体" panose="02010600030101010101" pitchFamily="2" charset="-122"/>
              </a:rPr>
              <a:t>例</a:t>
            </a:r>
            <a:r>
              <a:rPr kumimoji="1" lang="en-US" altLang="zh-CN" sz="3200" b="0">
                <a:solidFill>
                  <a:srgbClr val="FFFFFF"/>
                </a:solidFill>
                <a:latin typeface="Times New Roman" panose="02020603050405020304" pitchFamily="18" charset="0"/>
                <a:ea typeface="宋体" panose="02010600030101010101" pitchFamily="2" charset="-122"/>
              </a:rPr>
              <a:t>1</a:t>
            </a:r>
            <a:endParaRPr kumimoji="1" lang="en-US" altLang="zh-CN" sz="3200" b="0">
              <a:solidFill>
                <a:srgbClr val="FFFFFF"/>
              </a:solidFill>
              <a:latin typeface="Times New Roman" panose="02020603050405020304" pitchFamily="18" charset="0"/>
              <a:ea typeface="宋体" panose="02010600030101010101" pitchFamily="2" charset="-122"/>
            </a:endParaRPr>
          </a:p>
        </p:txBody>
      </p:sp>
      <p:sp>
        <p:nvSpPr>
          <p:cNvPr id="111619" name="Text Box 3"/>
          <p:cNvSpPr txBox="1">
            <a:spLocks noChangeArrowheads="1"/>
          </p:cNvSpPr>
          <p:nvPr/>
        </p:nvSpPr>
        <p:spPr bwMode="auto">
          <a:xfrm>
            <a:off x="1229678" y="990949"/>
            <a:ext cx="7634923"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zh-CN" altLang="en-US" sz="2400" dirty="0">
                <a:latin typeface="楷体_GB2312" pitchFamily="49" charset="-122"/>
              </a:rPr>
              <a:t>图示电路中的电容原充有</a:t>
            </a:r>
            <a:r>
              <a:rPr kumimoji="1" lang="en-US" altLang="zh-CN" sz="2400" b="0" dirty="0">
                <a:solidFill>
                  <a:srgbClr val="FFFFFF"/>
                </a:solidFill>
                <a:latin typeface="Times New Roman" panose="02020603050405020304" pitchFamily="18" charset="0"/>
              </a:rPr>
              <a:t>24</a:t>
            </a:r>
            <a:r>
              <a:rPr kumimoji="1" lang="en-US" altLang="zh-CN" sz="2400" dirty="0">
                <a:solidFill>
                  <a:srgbClr val="FFFFFF"/>
                </a:solidFill>
                <a:latin typeface="Times New Roman" panose="02020603050405020304" pitchFamily="18" charset="0"/>
              </a:rPr>
              <a:t>V</a:t>
            </a:r>
            <a:r>
              <a:rPr kumimoji="1" lang="zh-CN" altLang="en-US" sz="2400" dirty="0">
                <a:latin typeface="楷体_GB2312" pitchFamily="49" charset="-122"/>
              </a:rPr>
              <a:t>电压，求</a:t>
            </a:r>
            <a:r>
              <a:rPr kumimoji="1" lang="en-US" altLang="zh-CN" sz="2400" b="0" dirty="0">
                <a:latin typeface="Times New Roman" panose="02020603050405020304" pitchFamily="18" charset="0"/>
              </a:rPr>
              <a:t>k</a:t>
            </a:r>
            <a:r>
              <a:rPr kumimoji="1" lang="zh-CN" altLang="en-US" sz="2400" dirty="0">
                <a:latin typeface="楷体_GB2312" pitchFamily="49" charset="-122"/>
              </a:rPr>
              <a:t>闭合后，</a:t>
            </a:r>
            <a:r>
              <a:rPr kumimoji="1" lang="zh-CN" altLang="en-US" sz="2400" dirty="0">
                <a:solidFill>
                  <a:schemeClr val="tx1"/>
                </a:solidFill>
                <a:latin typeface="楷体_GB2312" pitchFamily="49" charset="-122"/>
              </a:rPr>
              <a:t>电容电压</a:t>
            </a:r>
            <a:r>
              <a:rPr kumimoji="1" lang="zh-CN" altLang="en-US" sz="2400" dirty="0">
                <a:latin typeface="楷体_GB2312" pitchFamily="49" charset="-122"/>
              </a:rPr>
              <a:t>和</a:t>
            </a:r>
            <a:r>
              <a:rPr kumimoji="1" lang="zh-CN" altLang="en-US" sz="2400" dirty="0">
                <a:solidFill>
                  <a:schemeClr val="tx1"/>
                </a:solidFill>
                <a:latin typeface="楷体_GB2312" pitchFamily="49" charset="-122"/>
              </a:rPr>
              <a:t>各支路电流</a:t>
            </a:r>
            <a:r>
              <a:rPr kumimoji="1" lang="zh-CN" altLang="en-US" sz="2400" dirty="0">
                <a:latin typeface="楷体_GB2312" pitchFamily="49" charset="-122"/>
              </a:rPr>
              <a:t>随时间变化的规律。</a:t>
            </a:r>
            <a:endParaRPr kumimoji="1" lang="zh-CN" altLang="en-US" sz="2400" dirty="0">
              <a:latin typeface="楷体_GB2312" pitchFamily="49" charset="-122"/>
            </a:endParaRPr>
          </a:p>
        </p:txBody>
      </p:sp>
      <p:sp>
        <p:nvSpPr>
          <p:cNvPr id="111620" name="Text Box 4"/>
          <p:cNvSpPr txBox="1">
            <a:spLocks noChangeArrowheads="1"/>
          </p:cNvSpPr>
          <p:nvPr/>
        </p:nvSpPr>
        <p:spPr bwMode="auto">
          <a:xfrm>
            <a:off x="867728" y="4657725"/>
            <a:ext cx="504825" cy="519113"/>
          </a:xfrm>
          <a:prstGeom prst="rect">
            <a:avLst/>
          </a:prstGeom>
          <a:solidFill>
            <a:srgbClr val="66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a:solidFill>
                  <a:srgbClr val="FFFFFF"/>
                </a:solidFill>
                <a:latin typeface="Times New Roman" panose="02020603050405020304" pitchFamily="18" charset="0"/>
                <a:ea typeface="宋体" panose="02010600030101010101" pitchFamily="2" charset="-122"/>
              </a:rPr>
              <a:t>解</a:t>
            </a:r>
            <a:endParaRPr lang="zh-CN" altLang="en-US" sz="2400">
              <a:ea typeface="仿宋_GB2312" pitchFamily="49" charset="-122"/>
            </a:endParaRPr>
          </a:p>
        </p:txBody>
      </p:sp>
      <p:sp>
        <p:nvSpPr>
          <p:cNvPr id="111621" name="Text Box 5"/>
          <p:cNvSpPr txBox="1">
            <a:spLocks noChangeArrowheads="1"/>
          </p:cNvSpPr>
          <p:nvPr/>
        </p:nvSpPr>
        <p:spPr bwMode="auto">
          <a:xfrm>
            <a:off x="1517015" y="4657725"/>
            <a:ext cx="6983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latin typeface="楷体_GB2312" pitchFamily="49" charset="-122"/>
              </a:rPr>
              <a:t>这是一个求一阶</a:t>
            </a:r>
            <a:r>
              <a:rPr lang="en-US" altLang="zh-CN" b="0" i="1" dirty="0">
                <a:latin typeface="Times New Roman" panose="02020603050405020304" pitchFamily="18" charset="0"/>
              </a:rPr>
              <a:t>RC </a:t>
            </a:r>
            <a:r>
              <a:rPr lang="zh-CN" altLang="en-US" dirty="0">
                <a:latin typeface="楷体_GB2312" pitchFamily="49" charset="-122"/>
              </a:rPr>
              <a:t>零输入响应问题，有：</a:t>
            </a:r>
            <a:endParaRPr lang="zh-CN" altLang="en-US" dirty="0">
              <a:latin typeface="楷体_GB2312" pitchFamily="49" charset="-122"/>
            </a:endParaRPr>
          </a:p>
        </p:txBody>
      </p:sp>
      <p:grpSp>
        <p:nvGrpSpPr>
          <p:cNvPr id="2" name="Group 73"/>
          <p:cNvGrpSpPr/>
          <p:nvPr/>
        </p:nvGrpSpPr>
        <p:grpSpPr bwMode="auto">
          <a:xfrm>
            <a:off x="6266750" y="2597943"/>
            <a:ext cx="2232025" cy="1512887"/>
            <a:chOff x="3878" y="1389"/>
            <a:chExt cx="1406" cy="953"/>
          </a:xfrm>
        </p:grpSpPr>
        <p:sp>
          <p:nvSpPr>
            <p:cNvPr id="38964" name="Line 7"/>
            <p:cNvSpPr>
              <a:spLocks noChangeShapeType="1"/>
            </p:cNvSpPr>
            <p:nvPr/>
          </p:nvSpPr>
          <p:spPr bwMode="auto">
            <a:xfrm>
              <a:off x="4631" y="1480"/>
              <a:ext cx="317" cy="0"/>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5" name="Text Box 8"/>
            <p:cNvSpPr txBox="1">
              <a:spLocks noChangeArrowheads="1"/>
            </p:cNvSpPr>
            <p:nvPr/>
          </p:nvSpPr>
          <p:spPr bwMode="auto">
            <a:xfrm>
              <a:off x="4241" y="1435"/>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8966" name="Line 9"/>
            <p:cNvSpPr>
              <a:spLocks noChangeShapeType="1"/>
            </p:cNvSpPr>
            <p:nvPr/>
          </p:nvSpPr>
          <p:spPr bwMode="auto">
            <a:xfrm flipV="1">
              <a:off x="5213" y="1389"/>
              <a:ext cx="8" cy="95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67" name="Line 10"/>
            <p:cNvSpPr>
              <a:spLocks noChangeShapeType="1"/>
            </p:cNvSpPr>
            <p:nvPr/>
          </p:nvSpPr>
          <p:spPr bwMode="auto">
            <a:xfrm>
              <a:off x="4241" y="2341"/>
              <a:ext cx="95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8968" name="Group 11"/>
            <p:cNvGrpSpPr/>
            <p:nvPr/>
          </p:nvGrpSpPr>
          <p:grpSpPr bwMode="auto">
            <a:xfrm rot="5400000">
              <a:off x="4196" y="1706"/>
              <a:ext cx="90" cy="273"/>
              <a:chOff x="4014" y="2387"/>
              <a:chExt cx="91" cy="227"/>
            </a:xfrm>
          </p:grpSpPr>
          <p:sp>
            <p:nvSpPr>
              <p:cNvPr id="38978" name="Line 12"/>
              <p:cNvSpPr>
                <a:spLocks noChangeShapeType="1"/>
              </p:cNvSpPr>
              <p:nvPr/>
            </p:nvSpPr>
            <p:spPr bwMode="auto">
              <a:xfrm>
                <a:off x="4014" y="2387"/>
                <a:ext cx="0" cy="227"/>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79" name="Line 13"/>
              <p:cNvSpPr>
                <a:spLocks noChangeShapeType="1"/>
              </p:cNvSpPr>
              <p:nvPr/>
            </p:nvSpPr>
            <p:spPr bwMode="auto">
              <a:xfrm>
                <a:off x="4105" y="2387"/>
                <a:ext cx="0" cy="227"/>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8969" name="Rectangle 14"/>
            <p:cNvSpPr>
              <a:spLocks noChangeArrowheads="1"/>
            </p:cNvSpPr>
            <p:nvPr/>
          </p:nvSpPr>
          <p:spPr bwMode="auto">
            <a:xfrm>
              <a:off x="5169" y="1707"/>
              <a:ext cx="115" cy="317"/>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38970" name="Text Box 15"/>
            <p:cNvSpPr txBox="1">
              <a:spLocks noChangeArrowheads="1"/>
            </p:cNvSpPr>
            <p:nvPr/>
          </p:nvSpPr>
          <p:spPr bwMode="auto">
            <a:xfrm>
              <a:off x="4331" y="1688"/>
              <a:ext cx="4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i="1" baseline="-25000">
                  <a:solidFill>
                    <a:srgbClr val="FFFFFF"/>
                  </a:solidFill>
                  <a:latin typeface="Times New Roman" panose="02020603050405020304" pitchFamily="18" charset="0"/>
                  <a:ea typeface="宋体" panose="02010600030101010101" pitchFamily="2" charset="-122"/>
                </a:rPr>
                <a:t>C</a:t>
              </a:r>
              <a:endParaRPr kumimoji="1" lang="en-US" altLang="zh-CN" b="0" i="1" baseline="-25000">
                <a:solidFill>
                  <a:srgbClr val="FFFFFF"/>
                </a:solidFill>
                <a:latin typeface="Times New Roman" panose="02020603050405020304" pitchFamily="18" charset="0"/>
                <a:ea typeface="宋体" panose="02010600030101010101" pitchFamily="2" charset="-122"/>
              </a:endParaRPr>
            </a:p>
          </p:txBody>
        </p:sp>
        <p:sp>
          <p:nvSpPr>
            <p:cNvPr id="38971" name="Text Box 16"/>
            <p:cNvSpPr txBox="1">
              <a:spLocks noChangeArrowheads="1"/>
            </p:cNvSpPr>
            <p:nvPr/>
          </p:nvSpPr>
          <p:spPr bwMode="auto">
            <a:xfrm>
              <a:off x="4810" y="1733"/>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4</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8972" name="Text Box 17"/>
            <p:cNvSpPr txBox="1">
              <a:spLocks noChangeArrowheads="1"/>
            </p:cNvSpPr>
            <p:nvPr/>
          </p:nvSpPr>
          <p:spPr bwMode="auto">
            <a:xfrm>
              <a:off x="3878" y="1480"/>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5F</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8973" name="Line 18"/>
            <p:cNvSpPr>
              <a:spLocks noChangeShapeType="1"/>
            </p:cNvSpPr>
            <p:nvPr/>
          </p:nvSpPr>
          <p:spPr bwMode="auto">
            <a:xfrm>
              <a:off x="4241" y="1389"/>
              <a:ext cx="0" cy="4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74" name="Line 19"/>
            <p:cNvSpPr>
              <a:spLocks noChangeShapeType="1"/>
            </p:cNvSpPr>
            <p:nvPr/>
          </p:nvSpPr>
          <p:spPr bwMode="auto">
            <a:xfrm>
              <a:off x="4241" y="1888"/>
              <a:ext cx="0" cy="45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75" name="Line 20"/>
            <p:cNvSpPr>
              <a:spLocks noChangeShapeType="1"/>
            </p:cNvSpPr>
            <p:nvPr/>
          </p:nvSpPr>
          <p:spPr bwMode="auto">
            <a:xfrm>
              <a:off x="4241" y="1389"/>
              <a:ext cx="98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76" name="Text Box 21"/>
            <p:cNvSpPr txBox="1">
              <a:spLocks noChangeArrowheads="1"/>
            </p:cNvSpPr>
            <p:nvPr/>
          </p:nvSpPr>
          <p:spPr bwMode="auto">
            <a:xfrm>
              <a:off x="4195" y="1896"/>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a:solidFill>
                    <a:srgbClr val="FFFFFF"/>
                  </a:solidFill>
                  <a:latin typeface="Times New Roman" panose="02020603050405020304" pitchFamily="18" charset="0"/>
                  <a:ea typeface="宋体" panose="02010600030101010101" pitchFamily="2" charset="-122"/>
                </a:rPr>
                <a:t>－</a:t>
              </a:r>
              <a:endParaRPr kumimoji="1" lang="zh-CN" altLang="en-US" b="0">
                <a:solidFill>
                  <a:srgbClr val="FFFFFF"/>
                </a:solidFill>
                <a:latin typeface="Times New Roman" panose="02020603050405020304" pitchFamily="18" charset="0"/>
                <a:ea typeface="宋体" panose="02010600030101010101" pitchFamily="2" charset="-122"/>
              </a:endParaRPr>
            </a:p>
          </p:txBody>
        </p:sp>
        <p:sp>
          <p:nvSpPr>
            <p:cNvPr id="38977" name="Text Box 22"/>
            <p:cNvSpPr txBox="1">
              <a:spLocks noChangeArrowheads="1"/>
            </p:cNvSpPr>
            <p:nvPr/>
          </p:nvSpPr>
          <p:spPr bwMode="auto">
            <a:xfrm>
              <a:off x="4649" y="1434"/>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i</a:t>
              </a:r>
              <a:r>
                <a:rPr kumimoji="1" lang="en-US" altLang="zh-CN" b="0" baseline="-25000">
                  <a:solidFill>
                    <a:srgbClr val="FFFFFF"/>
                  </a:solidFill>
                  <a:latin typeface="Times New Roman" panose="02020603050405020304" pitchFamily="18" charset="0"/>
                  <a:ea typeface="宋体" panose="02010600030101010101" pitchFamily="2" charset="-122"/>
                </a:rPr>
                <a:t>1</a:t>
              </a:r>
              <a:endParaRPr kumimoji="1" lang="en-US" altLang="zh-CN" b="0">
                <a:solidFill>
                  <a:srgbClr val="FFFFFF"/>
                </a:solidFill>
                <a:latin typeface="Times New Roman" panose="02020603050405020304" pitchFamily="18" charset="0"/>
                <a:ea typeface="宋体" panose="02010600030101010101" pitchFamily="2" charset="-122"/>
              </a:endParaRPr>
            </a:p>
          </p:txBody>
        </p:sp>
      </p:grpSp>
      <p:grpSp>
        <p:nvGrpSpPr>
          <p:cNvPr id="4" name="Group 71"/>
          <p:cNvGrpSpPr/>
          <p:nvPr/>
        </p:nvGrpSpPr>
        <p:grpSpPr bwMode="auto">
          <a:xfrm>
            <a:off x="4541203" y="2713038"/>
            <a:ext cx="1728787" cy="1196975"/>
            <a:chOff x="3061" y="1389"/>
            <a:chExt cx="1089" cy="754"/>
          </a:xfrm>
        </p:grpSpPr>
        <p:sp>
          <p:nvSpPr>
            <p:cNvPr id="38961" name="AutoShape 24"/>
            <p:cNvSpPr>
              <a:spLocks noChangeArrowheads="1"/>
            </p:cNvSpPr>
            <p:nvPr/>
          </p:nvSpPr>
          <p:spPr bwMode="auto">
            <a:xfrm rot="-5400000">
              <a:off x="3470" y="1343"/>
              <a:ext cx="136" cy="862"/>
            </a:xfrm>
            <a:prstGeom prst="downArrow">
              <a:avLst>
                <a:gd name="adj1" fmla="val 50000"/>
                <a:gd name="adj2" fmla="val 158456"/>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38962" name="Text Box 25"/>
            <p:cNvSpPr txBox="1">
              <a:spLocks noChangeArrowheads="1"/>
            </p:cNvSpPr>
            <p:nvPr/>
          </p:nvSpPr>
          <p:spPr bwMode="auto">
            <a:xfrm>
              <a:off x="3224" y="1778"/>
              <a:ext cx="5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200" b="0" i="1">
                  <a:solidFill>
                    <a:srgbClr val="FFFFFF"/>
                  </a:solidFill>
                  <a:latin typeface="Times New Roman" panose="02020603050405020304" pitchFamily="18" charset="0"/>
                  <a:ea typeface="宋体" panose="02010600030101010101" pitchFamily="2" charset="-122"/>
                </a:rPr>
                <a:t>t</a:t>
              </a:r>
              <a:r>
                <a:rPr kumimoji="1" lang="en-US" altLang="zh-CN" sz="3200">
                  <a:solidFill>
                    <a:srgbClr val="FFFFFF"/>
                  </a:solidFill>
                  <a:latin typeface="Times New Roman" panose="02020603050405020304" pitchFamily="18" charset="0"/>
                  <a:ea typeface="宋体" panose="02010600030101010101" pitchFamily="2" charset="-122"/>
                </a:rPr>
                <a:t> &gt;</a:t>
              </a:r>
              <a:r>
                <a:rPr kumimoji="1" lang="en-US" altLang="zh-CN" sz="3200" b="0">
                  <a:solidFill>
                    <a:srgbClr val="FFFFFF"/>
                  </a:solidFill>
                  <a:latin typeface="Times New Roman" panose="02020603050405020304" pitchFamily="18" charset="0"/>
                  <a:ea typeface="宋体" panose="02010600030101010101" pitchFamily="2" charset="-122"/>
                </a:rPr>
                <a:t>0</a:t>
              </a:r>
              <a:endParaRPr kumimoji="1" lang="en-US" altLang="zh-CN" sz="3200" b="0">
                <a:solidFill>
                  <a:srgbClr val="FFFFFF"/>
                </a:solidFill>
                <a:latin typeface="Times New Roman" panose="02020603050405020304" pitchFamily="18" charset="0"/>
                <a:ea typeface="宋体" panose="02010600030101010101" pitchFamily="2" charset="-122"/>
              </a:endParaRPr>
            </a:p>
          </p:txBody>
        </p:sp>
        <p:sp>
          <p:nvSpPr>
            <p:cNvPr id="38963" name="Text Box 26"/>
            <p:cNvSpPr txBox="1">
              <a:spLocks noChangeArrowheads="1"/>
            </p:cNvSpPr>
            <p:nvPr/>
          </p:nvSpPr>
          <p:spPr bwMode="auto">
            <a:xfrm>
              <a:off x="3061" y="1389"/>
              <a:ext cx="10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t>等效电路</a:t>
              </a:r>
              <a:endParaRPr lang="zh-CN" altLang="en-US"/>
            </a:p>
          </p:txBody>
        </p:sp>
      </p:grpSp>
      <p:graphicFrame>
        <p:nvGraphicFramePr>
          <p:cNvPr id="111643" name="Object 27"/>
          <p:cNvGraphicFramePr>
            <a:graphicFrameLocks noChangeAspect="1"/>
          </p:cNvGraphicFramePr>
          <p:nvPr/>
        </p:nvGraphicFramePr>
        <p:xfrm>
          <a:off x="2005965" y="5089525"/>
          <a:ext cx="3068638" cy="909638"/>
        </p:xfrm>
        <a:graphic>
          <a:graphicData uri="http://schemas.openxmlformats.org/presentationml/2006/ole">
            <mc:AlternateContent xmlns:mc="http://schemas.openxmlformats.org/markup-compatibility/2006">
              <mc:Choice xmlns:v="urn:schemas-microsoft-com:vml" Requires="v">
                <p:oleObj spid="_x0000_s22558" name="公式" r:id="rId1" imgW="1202055" imgH="295910" progId="Equation.3">
                  <p:embed/>
                </p:oleObj>
              </mc:Choice>
              <mc:Fallback>
                <p:oleObj name="公式" r:id="rId1" imgW="1202055" imgH="295910" progId="Equation.3">
                  <p:embed/>
                  <p:pic>
                    <p:nvPicPr>
                      <p:cNvPr id="0" name="Object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965" y="5089525"/>
                        <a:ext cx="3068638" cy="90963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41"/>
          <p:cNvGrpSpPr/>
          <p:nvPr/>
        </p:nvGrpSpPr>
        <p:grpSpPr bwMode="auto">
          <a:xfrm>
            <a:off x="724853" y="1992313"/>
            <a:ext cx="3455987" cy="2190750"/>
            <a:chOff x="3016" y="644"/>
            <a:chExt cx="2177" cy="1380"/>
          </a:xfrm>
        </p:grpSpPr>
        <p:sp>
          <p:nvSpPr>
            <p:cNvPr id="38928" name="Line 42"/>
            <p:cNvSpPr>
              <a:spLocks noChangeShapeType="1"/>
            </p:cNvSpPr>
            <p:nvPr/>
          </p:nvSpPr>
          <p:spPr bwMode="auto">
            <a:xfrm>
              <a:off x="3923" y="1071"/>
              <a:ext cx="1224"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8929" name="Text Box 43"/>
            <p:cNvSpPr txBox="1">
              <a:spLocks noChangeArrowheads="1"/>
            </p:cNvSpPr>
            <p:nvPr/>
          </p:nvSpPr>
          <p:spPr bwMode="auto">
            <a:xfrm>
              <a:off x="4231" y="1642"/>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i</a:t>
              </a:r>
              <a:r>
                <a:rPr kumimoji="1" lang="en-US" altLang="zh-CN" b="0" baseline="-25000">
                  <a:solidFill>
                    <a:srgbClr val="FFFFFF"/>
                  </a:solidFill>
                  <a:latin typeface="Times New Roman" panose="02020603050405020304" pitchFamily="18" charset="0"/>
                  <a:ea typeface="宋体" panose="02010600030101010101" pitchFamily="2" charset="-122"/>
                </a:rPr>
                <a:t>3</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8930" name="Text Box 44"/>
            <p:cNvSpPr txBox="1">
              <a:spLocks noChangeArrowheads="1"/>
            </p:cNvSpPr>
            <p:nvPr/>
          </p:nvSpPr>
          <p:spPr bwMode="auto">
            <a:xfrm>
              <a:off x="3483" y="81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S</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8931" name="Text Box 45"/>
            <p:cNvSpPr txBox="1">
              <a:spLocks noChangeArrowheads="1"/>
            </p:cNvSpPr>
            <p:nvPr/>
          </p:nvSpPr>
          <p:spPr bwMode="auto">
            <a:xfrm>
              <a:off x="4130" y="1325"/>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3</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8932" name="Line 46"/>
            <p:cNvSpPr>
              <a:spLocks noChangeShapeType="1"/>
            </p:cNvSpPr>
            <p:nvPr/>
          </p:nvSpPr>
          <p:spPr bwMode="auto">
            <a:xfrm>
              <a:off x="4059" y="981"/>
              <a:ext cx="317" cy="0"/>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3" name="Line 47"/>
            <p:cNvSpPr>
              <a:spLocks noChangeShapeType="1"/>
            </p:cNvSpPr>
            <p:nvPr/>
          </p:nvSpPr>
          <p:spPr bwMode="auto">
            <a:xfrm>
              <a:off x="3651" y="844"/>
              <a:ext cx="227" cy="227"/>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Text Box 48"/>
            <p:cNvSpPr txBox="1">
              <a:spLocks noChangeArrowheads="1"/>
            </p:cNvSpPr>
            <p:nvPr/>
          </p:nvSpPr>
          <p:spPr bwMode="auto">
            <a:xfrm>
              <a:off x="3334" y="1117"/>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8935" name="Line 49"/>
            <p:cNvSpPr>
              <a:spLocks noChangeShapeType="1"/>
            </p:cNvSpPr>
            <p:nvPr/>
          </p:nvSpPr>
          <p:spPr bwMode="auto">
            <a:xfrm flipV="1">
              <a:off x="5140" y="1071"/>
              <a:ext cx="8" cy="95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6" name="Line 50"/>
            <p:cNvSpPr>
              <a:spLocks noChangeShapeType="1"/>
            </p:cNvSpPr>
            <p:nvPr/>
          </p:nvSpPr>
          <p:spPr bwMode="auto">
            <a:xfrm flipH="1">
              <a:off x="4558" y="1071"/>
              <a:ext cx="0" cy="953"/>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8937" name="Line 51"/>
            <p:cNvSpPr>
              <a:spLocks noChangeShapeType="1"/>
            </p:cNvSpPr>
            <p:nvPr/>
          </p:nvSpPr>
          <p:spPr bwMode="auto">
            <a:xfrm>
              <a:off x="3334" y="2024"/>
              <a:ext cx="1814"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8938" name="Group 52"/>
            <p:cNvGrpSpPr/>
            <p:nvPr/>
          </p:nvGrpSpPr>
          <p:grpSpPr bwMode="auto">
            <a:xfrm rot="5400000">
              <a:off x="3286" y="1372"/>
              <a:ext cx="100" cy="279"/>
              <a:chOff x="3991" y="2389"/>
              <a:chExt cx="101" cy="232"/>
            </a:xfrm>
          </p:grpSpPr>
          <p:sp>
            <p:nvSpPr>
              <p:cNvPr id="38955" name="Line 53"/>
              <p:cNvSpPr>
                <a:spLocks noChangeShapeType="1"/>
              </p:cNvSpPr>
              <p:nvPr/>
            </p:nvSpPr>
            <p:spPr bwMode="auto">
              <a:xfrm>
                <a:off x="3991" y="2394"/>
                <a:ext cx="0" cy="227"/>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56" name="Line 54"/>
              <p:cNvSpPr>
                <a:spLocks noChangeShapeType="1"/>
              </p:cNvSpPr>
              <p:nvPr/>
            </p:nvSpPr>
            <p:spPr bwMode="auto">
              <a:xfrm>
                <a:off x="4092" y="2389"/>
                <a:ext cx="0" cy="227"/>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8939" name="Text Box 55"/>
            <p:cNvSpPr txBox="1">
              <a:spLocks noChangeArrowheads="1"/>
            </p:cNvSpPr>
            <p:nvPr/>
          </p:nvSpPr>
          <p:spPr bwMode="auto">
            <a:xfrm>
              <a:off x="3424" y="1370"/>
              <a:ext cx="4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i="1" baseline="-25000">
                  <a:solidFill>
                    <a:srgbClr val="FFFFFF"/>
                  </a:solidFill>
                  <a:latin typeface="Times New Roman" panose="02020603050405020304" pitchFamily="18" charset="0"/>
                  <a:ea typeface="宋体" panose="02010600030101010101" pitchFamily="2" charset="-122"/>
                </a:rPr>
                <a:t>C</a:t>
              </a:r>
              <a:endParaRPr kumimoji="1" lang="en-US" altLang="zh-CN" b="0" i="1" baseline="-25000">
                <a:solidFill>
                  <a:srgbClr val="FFFFFF"/>
                </a:solidFill>
                <a:latin typeface="Times New Roman" panose="02020603050405020304" pitchFamily="18" charset="0"/>
                <a:ea typeface="宋体" panose="02010600030101010101" pitchFamily="2" charset="-122"/>
              </a:endParaRPr>
            </a:p>
          </p:txBody>
        </p:sp>
        <p:sp>
          <p:nvSpPr>
            <p:cNvPr id="38940" name="Text Box 56"/>
            <p:cNvSpPr txBox="1">
              <a:spLocks noChangeArrowheads="1"/>
            </p:cNvSpPr>
            <p:nvPr/>
          </p:nvSpPr>
          <p:spPr bwMode="auto">
            <a:xfrm>
              <a:off x="3994" y="1098"/>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2</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8941" name="Text Box 57"/>
            <p:cNvSpPr txBox="1">
              <a:spLocks noChangeArrowheads="1"/>
            </p:cNvSpPr>
            <p:nvPr/>
          </p:nvSpPr>
          <p:spPr bwMode="auto">
            <a:xfrm>
              <a:off x="4720" y="1415"/>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6</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8942" name="Text Box 58"/>
            <p:cNvSpPr txBox="1">
              <a:spLocks noChangeArrowheads="1"/>
            </p:cNvSpPr>
            <p:nvPr/>
          </p:nvSpPr>
          <p:spPr bwMode="auto">
            <a:xfrm>
              <a:off x="3016" y="1162"/>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5F</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8943" name="Line 59"/>
            <p:cNvSpPr>
              <a:spLocks noChangeShapeType="1"/>
            </p:cNvSpPr>
            <p:nvPr/>
          </p:nvSpPr>
          <p:spPr bwMode="auto">
            <a:xfrm>
              <a:off x="3334" y="1071"/>
              <a:ext cx="0" cy="36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4" name="Line 60"/>
            <p:cNvSpPr>
              <a:spLocks noChangeShapeType="1"/>
            </p:cNvSpPr>
            <p:nvPr/>
          </p:nvSpPr>
          <p:spPr bwMode="auto">
            <a:xfrm>
              <a:off x="3334" y="1570"/>
              <a:ext cx="0" cy="454"/>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8945" name="Line 61"/>
            <p:cNvSpPr>
              <a:spLocks noChangeShapeType="1"/>
            </p:cNvSpPr>
            <p:nvPr/>
          </p:nvSpPr>
          <p:spPr bwMode="auto">
            <a:xfrm flipH="1">
              <a:off x="3696" y="845"/>
              <a:ext cx="273" cy="227"/>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6" name="Rectangle 62"/>
            <p:cNvSpPr>
              <a:spLocks noChangeArrowheads="1"/>
            </p:cNvSpPr>
            <p:nvPr/>
          </p:nvSpPr>
          <p:spPr bwMode="auto">
            <a:xfrm>
              <a:off x="4513" y="1389"/>
              <a:ext cx="136" cy="317"/>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kumimoji="1" lang="zh-CN" altLang="zh-CN" b="0">
                <a:solidFill>
                  <a:srgbClr val="FFFFFF"/>
                </a:solidFill>
                <a:latin typeface="Times New Roman" panose="02020603050405020304" pitchFamily="18" charset="0"/>
                <a:ea typeface="宋体" panose="02010600030101010101" pitchFamily="2" charset="-122"/>
              </a:endParaRPr>
            </a:p>
          </p:txBody>
        </p:sp>
        <p:sp>
          <p:nvSpPr>
            <p:cNvPr id="38947" name="Line 63"/>
            <p:cNvSpPr>
              <a:spLocks noChangeShapeType="1"/>
            </p:cNvSpPr>
            <p:nvPr/>
          </p:nvSpPr>
          <p:spPr bwMode="auto">
            <a:xfrm>
              <a:off x="3334" y="1071"/>
              <a:ext cx="40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8" name="Text Box 64"/>
            <p:cNvSpPr txBox="1">
              <a:spLocks noChangeArrowheads="1"/>
            </p:cNvSpPr>
            <p:nvPr/>
          </p:nvSpPr>
          <p:spPr bwMode="auto">
            <a:xfrm>
              <a:off x="3288" y="1578"/>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b="0">
                  <a:solidFill>
                    <a:srgbClr val="FFFFFF"/>
                  </a:solidFill>
                  <a:latin typeface="Times New Roman" panose="02020603050405020304" pitchFamily="18" charset="0"/>
                  <a:ea typeface="宋体" panose="02010600030101010101" pitchFamily="2" charset="-122"/>
                </a:rPr>
                <a:t>－</a:t>
              </a:r>
              <a:endParaRPr kumimoji="1" lang="zh-CN" altLang="en-US" b="0">
                <a:solidFill>
                  <a:srgbClr val="FFFFFF"/>
                </a:solidFill>
                <a:latin typeface="Times New Roman" panose="02020603050405020304" pitchFamily="18" charset="0"/>
                <a:ea typeface="宋体" panose="02010600030101010101" pitchFamily="2" charset="-122"/>
              </a:endParaRPr>
            </a:p>
          </p:txBody>
        </p:sp>
        <p:sp>
          <p:nvSpPr>
            <p:cNvPr id="38949" name="Text Box 65"/>
            <p:cNvSpPr txBox="1">
              <a:spLocks noChangeArrowheads="1"/>
            </p:cNvSpPr>
            <p:nvPr/>
          </p:nvSpPr>
          <p:spPr bwMode="auto">
            <a:xfrm>
              <a:off x="4730" y="1098"/>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i</a:t>
              </a:r>
              <a:r>
                <a:rPr kumimoji="1" lang="en-US" altLang="zh-CN" b="0" baseline="-25000">
                  <a:solidFill>
                    <a:srgbClr val="FFFFFF"/>
                  </a:solidFill>
                  <a:latin typeface="Times New Roman" panose="02020603050405020304" pitchFamily="18" charset="0"/>
                  <a:ea typeface="宋体" panose="02010600030101010101" pitchFamily="2" charset="-122"/>
                </a:rPr>
                <a:t>2</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8950" name="Text Box 66"/>
            <p:cNvSpPr txBox="1">
              <a:spLocks noChangeArrowheads="1"/>
            </p:cNvSpPr>
            <p:nvPr/>
          </p:nvSpPr>
          <p:spPr bwMode="auto">
            <a:xfrm>
              <a:off x="4095" y="644"/>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i</a:t>
              </a:r>
              <a:r>
                <a:rPr kumimoji="1" lang="en-US" altLang="zh-CN" b="0" baseline="-25000">
                  <a:solidFill>
                    <a:srgbClr val="FFFFFF"/>
                  </a:solidFill>
                  <a:latin typeface="Times New Roman" panose="02020603050405020304" pitchFamily="18" charset="0"/>
                  <a:ea typeface="宋体" panose="02010600030101010101" pitchFamily="2" charset="-122"/>
                </a:rPr>
                <a:t>1</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8951" name="Line 67"/>
            <p:cNvSpPr>
              <a:spLocks noChangeShapeType="1"/>
            </p:cNvSpPr>
            <p:nvPr/>
          </p:nvSpPr>
          <p:spPr bwMode="auto">
            <a:xfrm>
              <a:off x="4740" y="1162"/>
              <a:ext cx="317" cy="0"/>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2" name="Line 68"/>
            <p:cNvSpPr>
              <a:spLocks noChangeShapeType="1"/>
            </p:cNvSpPr>
            <p:nvPr/>
          </p:nvSpPr>
          <p:spPr bwMode="auto">
            <a:xfrm>
              <a:off x="4468" y="1706"/>
              <a:ext cx="0" cy="227"/>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3" name="Rectangle 69"/>
            <p:cNvSpPr>
              <a:spLocks noChangeArrowheads="1"/>
            </p:cNvSpPr>
            <p:nvPr/>
          </p:nvSpPr>
          <p:spPr bwMode="auto">
            <a:xfrm>
              <a:off x="5057" y="1389"/>
              <a:ext cx="136" cy="317"/>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kumimoji="1" lang="zh-CN" altLang="zh-CN" b="0">
                <a:solidFill>
                  <a:srgbClr val="FFFFFF"/>
                </a:solidFill>
                <a:latin typeface="Times New Roman" panose="02020603050405020304" pitchFamily="18" charset="0"/>
                <a:ea typeface="宋体" panose="02010600030101010101" pitchFamily="2" charset="-122"/>
              </a:endParaRPr>
            </a:p>
          </p:txBody>
        </p:sp>
        <p:sp>
          <p:nvSpPr>
            <p:cNvPr id="38954" name="Rectangle 70"/>
            <p:cNvSpPr>
              <a:spLocks noChangeArrowheads="1"/>
            </p:cNvSpPr>
            <p:nvPr/>
          </p:nvSpPr>
          <p:spPr bwMode="auto">
            <a:xfrm rot="-5400000">
              <a:off x="4173" y="912"/>
              <a:ext cx="136" cy="363"/>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kumimoji="1" lang="zh-CN" altLang="zh-CN" b="0">
                <a:solidFill>
                  <a:srgbClr val="FFFFFF"/>
                </a:solidFill>
                <a:latin typeface="Times New Roman" panose="02020603050405020304" pitchFamily="18" charset="0"/>
                <a:ea typeface="宋体" panose="02010600030101010101" pitchFamily="2" charset="-122"/>
              </a:endParaRPr>
            </a:p>
          </p:txBody>
        </p:sp>
      </p:grpSp>
      <p:graphicFrame>
        <p:nvGraphicFramePr>
          <p:cNvPr id="111688" name="Object 72"/>
          <p:cNvGraphicFramePr>
            <a:graphicFrameLocks noChangeAspect="1"/>
          </p:cNvGraphicFramePr>
          <p:nvPr/>
        </p:nvGraphicFramePr>
        <p:xfrm>
          <a:off x="1948815" y="6097588"/>
          <a:ext cx="4914900" cy="571500"/>
        </p:xfrm>
        <a:graphic>
          <a:graphicData uri="http://schemas.openxmlformats.org/presentationml/2006/ole">
            <mc:AlternateContent xmlns:mc="http://schemas.openxmlformats.org/markup-compatibility/2006">
              <mc:Choice xmlns:v="urn:schemas-microsoft-com:vml" Requires="v">
                <p:oleObj spid="_x0000_s22559" name="公式" r:id="rId3" imgW="2094230" imgH="191770" progId="Equation.3">
                  <p:embed/>
                </p:oleObj>
              </mc:Choice>
              <mc:Fallback>
                <p:oleObj name="公式" r:id="rId3" imgW="2094230" imgH="191770" progId="Equation.3">
                  <p:embed/>
                  <p:pic>
                    <p:nvPicPr>
                      <p:cNvPr id="0"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815" y="6097588"/>
                        <a:ext cx="4914900" cy="5715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7.1 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61" name="矩形 60"/>
          <p:cNvSpPr/>
          <p:nvPr/>
        </p:nvSpPr>
        <p:spPr>
          <a:xfrm>
            <a:off x="6664977" y="1730077"/>
            <a:ext cx="1867371" cy="369332"/>
          </a:xfrm>
          <a:prstGeom prst="rect">
            <a:avLst/>
          </a:prstGeom>
        </p:spPr>
        <p:txBody>
          <a:bodyPr wrap="none">
            <a:spAutoFit/>
          </a:bodyPr>
          <a:lstStyle/>
          <a:p>
            <a:r>
              <a:rPr kumimoji="1" lang="zh-CN" altLang="en-US" dirty="0">
                <a:solidFill>
                  <a:srgbClr val="92D050"/>
                </a:solidFill>
              </a:rPr>
              <a:t>零输入响应问题</a:t>
            </a:r>
            <a:endParaRPr lang="zh-CN" altLang="en-US" dirty="0"/>
          </a:p>
        </p:txBody>
      </p:sp>
      <p:sp>
        <p:nvSpPr>
          <p:cNvPr id="63" name="矩形 62"/>
          <p:cNvSpPr/>
          <p:nvPr/>
        </p:nvSpPr>
        <p:spPr>
          <a:xfrm>
            <a:off x="5869394" y="2128198"/>
            <a:ext cx="3185487" cy="369332"/>
          </a:xfrm>
          <a:prstGeom prst="rect">
            <a:avLst/>
          </a:prstGeom>
        </p:spPr>
        <p:txBody>
          <a:bodyPr wrap="none">
            <a:spAutoFit/>
          </a:bodyPr>
          <a:lstStyle/>
          <a:p>
            <a:r>
              <a:rPr kumimoji="1" lang="zh-CN" altLang="en-US" dirty="0">
                <a:solidFill>
                  <a:srgbClr val="92D050"/>
                </a:solidFill>
              </a:rPr>
              <a:t>一阶电路：只有一个动态元件</a:t>
            </a:r>
            <a:endParaRPr kumimoji="1" lang="zh-CN" altLang="en-US" dirty="0">
              <a:solidFill>
                <a:srgbClr val="92D05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117"/>
          <p:cNvGrpSpPr/>
          <p:nvPr/>
        </p:nvGrpSpPr>
        <p:grpSpPr bwMode="auto">
          <a:xfrm>
            <a:off x="5276850" y="1600200"/>
            <a:ext cx="2232025" cy="1512888"/>
            <a:chOff x="3288" y="572"/>
            <a:chExt cx="1406" cy="953"/>
          </a:xfrm>
        </p:grpSpPr>
        <p:sp>
          <p:nvSpPr>
            <p:cNvPr id="39983" name="Line 62"/>
            <p:cNvSpPr>
              <a:spLocks noChangeShapeType="1"/>
            </p:cNvSpPr>
            <p:nvPr/>
          </p:nvSpPr>
          <p:spPr bwMode="auto">
            <a:xfrm>
              <a:off x="4041" y="663"/>
              <a:ext cx="317" cy="0"/>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4" name="Text Box 64"/>
            <p:cNvSpPr txBox="1">
              <a:spLocks noChangeArrowheads="1"/>
            </p:cNvSpPr>
            <p:nvPr/>
          </p:nvSpPr>
          <p:spPr bwMode="auto">
            <a:xfrm>
              <a:off x="3651" y="618"/>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9985" name="Line 65"/>
            <p:cNvSpPr>
              <a:spLocks noChangeShapeType="1"/>
            </p:cNvSpPr>
            <p:nvPr/>
          </p:nvSpPr>
          <p:spPr bwMode="auto">
            <a:xfrm flipV="1">
              <a:off x="4623" y="572"/>
              <a:ext cx="8" cy="95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86" name="Line 67"/>
            <p:cNvSpPr>
              <a:spLocks noChangeShapeType="1"/>
            </p:cNvSpPr>
            <p:nvPr/>
          </p:nvSpPr>
          <p:spPr bwMode="auto">
            <a:xfrm>
              <a:off x="3651" y="1525"/>
              <a:ext cx="98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987" name="Group 68"/>
            <p:cNvGrpSpPr/>
            <p:nvPr/>
          </p:nvGrpSpPr>
          <p:grpSpPr bwMode="auto">
            <a:xfrm rot="5400000">
              <a:off x="3606" y="889"/>
              <a:ext cx="90" cy="273"/>
              <a:chOff x="4014" y="2387"/>
              <a:chExt cx="91" cy="227"/>
            </a:xfrm>
          </p:grpSpPr>
          <p:sp>
            <p:nvSpPr>
              <p:cNvPr id="39997" name="Line 69"/>
              <p:cNvSpPr>
                <a:spLocks noChangeShapeType="1"/>
              </p:cNvSpPr>
              <p:nvPr/>
            </p:nvSpPr>
            <p:spPr bwMode="auto">
              <a:xfrm>
                <a:off x="4014" y="2387"/>
                <a:ext cx="0" cy="227"/>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98" name="Line 70"/>
              <p:cNvSpPr>
                <a:spLocks noChangeShapeType="1"/>
              </p:cNvSpPr>
              <p:nvPr/>
            </p:nvSpPr>
            <p:spPr bwMode="auto">
              <a:xfrm>
                <a:off x="4105" y="2387"/>
                <a:ext cx="0" cy="227"/>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9988" name="Rectangle 72"/>
            <p:cNvSpPr>
              <a:spLocks noChangeArrowheads="1"/>
            </p:cNvSpPr>
            <p:nvPr/>
          </p:nvSpPr>
          <p:spPr bwMode="auto">
            <a:xfrm>
              <a:off x="4579" y="890"/>
              <a:ext cx="115" cy="317"/>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39989" name="Text Box 73"/>
            <p:cNvSpPr txBox="1">
              <a:spLocks noChangeArrowheads="1"/>
            </p:cNvSpPr>
            <p:nvPr/>
          </p:nvSpPr>
          <p:spPr bwMode="auto">
            <a:xfrm>
              <a:off x="3741" y="871"/>
              <a:ext cx="4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i="1" baseline="-25000">
                  <a:solidFill>
                    <a:srgbClr val="FFFFFF"/>
                  </a:solidFill>
                  <a:latin typeface="Times New Roman" panose="02020603050405020304" pitchFamily="18" charset="0"/>
                  <a:ea typeface="宋体" panose="02010600030101010101" pitchFamily="2" charset="-122"/>
                </a:rPr>
                <a:t>C</a:t>
              </a:r>
              <a:endParaRPr kumimoji="1" lang="en-US" altLang="zh-CN" b="0" i="1" baseline="-25000">
                <a:solidFill>
                  <a:srgbClr val="FFFFFF"/>
                </a:solidFill>
                <a:latin typeface="Times New Roman" panose="02020603050405020304" pitchFamily="18" charset="0"/>
                <a:ea typeface="宋体" panose="02010600030101010101" pitchFamily="2" charset="-122"/>
              </a:endParaRPr>
            </a:p>
          </p:txBody>
        </p:sp>
        <p:sp>
          <p:nvSpPr>
            <p:cNvPr id="39990" name="Text Box 75"/>
            <p:cNvSpPr txBox="1">
              <a:spLocks noChangeArrowheads="1"/>
            </p:cNvSpPr>
            <p:nvPr/>
          </p:nvSpPr>
          <p:spPr bwMode="auto">
            <a:xfrm>
              <a:off x="4220" y="916"/>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4</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9991" name="Text Box 76"/>
            <p:cNvSpPr txBox="1">
              <a:spLocks noChangeArrowheads="1"/>
            </p:cNvSpPr>
            <p:nvPr/>
          </p:nvSpPr>
          <p:spPr bwMode="auto">
            <a:xfrm>
              <a:off x="3288" y="663"/>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5F</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9992" name="Line 77"/>
            <p:cNvSpPr>
              <a:spLocks noChangeShapeType="1"/>
            </p:cNvSpPr>
            <p:nvPr/>
          </p:nvSpPr>
          <p:spPr bwMode="auto">
            <a:xfrm>
              <a:off x="3651" y="572"/>
              <a:ext cx="0" cy="409"/>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93" name="Line 78"/>
            <p:cNvSpPr>
              <a:spLocks noChangeShapeType="1"/>
            </p:cNvSpPr>
            <p:nvPr/>
          </p:nvSpPr>
          <p:spPr bwMode="auto">
            <a:xfrm>
              <a:off x="3651" y="1071"/>
              <a:ext cx="0" cy="45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94" name="Line 81"/>
            <p:cNvSpPr>
              <a:spLocks noChangeShapeType="1"/>
            </p:cNvSpPr>
            <p:nvPr/>
          </p:nvSpPr>
          <p:spPr bwMode="auto">
            <a:xfrm>
              <a:off x="3651" y="572"/>
              <a:ext cx="98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95" name="Text Box 82"/>
            <p:cNvSpPr txBox="1">
              <a:spLocks noChangeArrowheads="1"/>
            </p:cNvSpPr>
            <p:nvPr/>
          </p:nvSpPr>
          <p:spPr bwMode="auto">
            <a:xfrm>
              <a:off x="3605" y="1079"/>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a:solidFill>
                    <a:srgbClr val="FFFFFF"/>
                  </a:solidFill>
                  <a:latin typeface="Times New Roman" panose="02020603050405020304" pitchFamily="18" charset="0"/>
                  <a:ea typeface="宋体" panose="02010600030101010101" pitchFamily="2" charset="-122"/>
                </a:rPr>
                <a:t>－</a:t>
              </a:r>
              <a:endParaRPr kumimoji="1" lang="zh-CN" altLang="en-US" b="0">
                <a:solidFill>
                  <a:srgbClr val="FFFFFF"/>
                </a:solidFill>
                <a:latin typeface="Times New Roman" panose="02020603050405020304" pitchFamily="18" charset="0"/>
                <a:ea typeface="宋体" panose="02010600030101010101" pitchFamily="2" charset="-122"/>
              </a:endParaRPr>
            </a:p>
          </p:txBody>
        </p:sp>
        <p:sp>
          <p:nvSpPr>
            <p:cNvPr id="39996" name="Text Box 84"/>
            <p:cNvSpPr txBox="1">
              <a:spLocks noChangeArrowheads="1"/>
            </p:cNvSpPr>
            <p:nvPr/>
          </p:nvSpPr>
          <p:spPr bwMode="auto">
            <a:xfrm>
              <a:off x="4059" y="617"/>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i</a:t>
              </a:r>
              <a:r>
                <a:rPr kumimoji="1" lang="en-US" altLang="zh-CN" b="0" baseline="-25000">
                  <a:solidFill>
                    <a:srgbClr val="FFFFFF"/>
                  </a:solidFill>
                  <a:latin typeface="Times New Roman" panose="02020603050405020304" pitchFamily="18" charset="0"/>
                  <a:ea typeface="宋体" panose="02010600030101010101" pitchFamily="2" charset="-122"/>
                </a:rPr>
                <a:t>1</a:t>
              </a:r>
              <a:endParaRPr kumimoji="1" lang="en-US" altLang="zh-CN" b="0">
                <a:solidFill>
                  <a:srgbClr val="FFFFFF"/>
                </a:solidFill>
                <a:latin typeface="Times New Roman" panose="02020603050405020304" pitchFamily="18" charset="0"/>
                <a:ea typeface="宋体" panose="02010600030101010101" pitchFamily="2" charset="-122"/>
              </a:endParaRPr>
            </a:p>
          </p:txBody>
        </p:sp>
      </p:grpSp>
      <p:graphicFrame>
        <p:nvGraphicFramePr>
          <p:cNvPr id="73820" name="Object 92"/>
          <p:cNvGraphicFramePr>
            <a:graphicFrameLocks noChangeAspect="1"/>
          </p:cNvGraphicFramePr>
          <p:nvPr/>
        </p:nvGraphicFramePr>
        <p:xfrm>
          <a:off x="2252663" y="3400425"/>
          <a:ext cx="3830637" cy="904875"/>
        </p:xfrm>
        <a:graphic>
          <a:graphicData uri="http://schemas.openxmlformats.org/presentationml/2006/ole">
            <mc:AlternateContent xmlns:mc="http://schemas.openxmlformats.org/markup-compatibility/2006">
              <mc:Choice xmlns:v="urn:schemas-microsoft-com:vml" Requires="v">
                <p:oleObj spid="_x0000_s23582" name="公式" r:id="rId1" imgW="1515110" imgH="295910" progId="Equation.3">
                  <p:embed/>
                </p:oleObj>
              </mc:Choice>
              <mc:Fallback>
                <p:oleObj name="公式" r:id="rId1" imgW="1515110" imgH="295910" progId="Equation.3">
                  <p:embed/>
                  <p:pic>
                    <p:nvPicPr>
                      <p:cNvPr id="0" name="Object 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3400425"/>
                        <a:ext cx="3830637" cy="904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821" name="Text Box 93"/>
          <p:cNvSpPr txBox="1">
            <a:spLocks noChangeArrowheads="1"/>
          </p:cNvSpPr>
          <p:nvPr/>
        </p:nvSpPr>
        <p:spPr bwMode="auto">
          <a:xfrm>
            <a:off x="668338" y="5634038"/>
            <a:ext cx="1800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t>分流得：</a:t>
            </a:r>
            <a:endParaRPr lang="zh-CN" altLang="en-US"/>
          </a:p>
        </p:txBody>
      </p:sp>
      <p:graphicFrame>
        <p:nvGraphicFramePr>
          <p:cNvPr id="73823" name="Object 95"/>
          <p:cNvGraphicFramePr>
            <a:graphicFrameLocks noChangeAspect="1"/>
          </p:cNvGraphicFramePr>
          <p:nvPr/>
        </p:nvGraphicFramePr>
        <p:xfrm>
          <a:off x="2181225" y="4337050"/>
          <a:ext cx="3562350" cy="949325"/>
        </p:xfrm>
        <a:graphic>
          <a:graphicData uri="http://schemas.openxmlformats.org/presentationml/2006/ole">
            <mc:AlternateContent xmlns:mc="http://schemas.openxmlformats.org/markup-compatibility/2006">
              <mc:Choice xmlns:v="urn:schemas-microsoft-com:vml" Requires="v">
                <p:oleObj spid="_x0000_s23583" name="公式" r:id="rId3" imgW="1341120" imgH="295910" progId="Equation.3">
                  <p:embed/>
                </p:oleObj>
              </mc:Choice>
              <mc:Fallback>
                <p:oleObj name="公式" r:id="rId3" imgW="1341120" imgH="295910" progId="Equation.3">
                  <p:embed/>
                  <p:pic>
                    <p:nvPicPr>
                      <p:cNvPr id="0" name="Object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225" y="4337050"/>
                        <a:ext cx="3562350" cy="94932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73824" name="Object 96"/>
              <p:cNvSpPr txBox="1"/>
              <p:nvPr/>
            </p:nvSpPr>
            <p:spPr bwMode="auto">
              <a:xfrm>
                <a:off x="2181225" y="5453063"/>
                <a:ext cx="3218982" cy="1198822"/>
              </a:xfrm>
              <a:prstGeom prst="rect">
                <a:avLst/>
              </a:prstGeom>
              <a:noFill/>
              <a:ln>
                <a:noFill/>
              </a:ln>
              <a:effectLst/>
            </p:spPr>
            <p:txBody>
              <a:bodyPr>
                <a:normAutofit fontScale="92500"/>
              </a:bodyPr>
              <a:lstStyle/>
              <a:p>
                <a14:m>
                  <m:oMathPara xmlns:m="http://schemas.openxmlformats.org/officeDocument/2006/math">
                    <m:oMathParaPr>
                      <m:jc m:val="left"/>
                    </m:oMathParaPr>
                    <m:oMath xmlns:m="http://schemas.openxmlformats.org/officeDocument/2006/math">
                      <m:sSub>
                        <m:sSubPr>
                          <m:ctrlPr>
                            <a:rPr lang="zh-CN" altLang="en-US" sz="2800" i="1" smtClean="0">
                              <a:solidFill>
                                <a:schemeClr val="tx1"/>
                              </a:solidFill>
                              <a:latin typeface="Cambria Math" panose="02040503050406030204"/>
                            </a:rPr>
                          </m:ctrlPr>
                        </m:sSubPr>
                        <m:e>
                          <m:r>
                            <a:rPr lang="zh-CN" altLang="en-US" sz="2800" i="1">
                              <a:solidFill>
                                <a:schemeClr val="tx1"/>
                              </a:solidFill>
                              <a:latin typeface="Cambria Math" panose="02040503050406030204" pitchFamily="18" charset="0"/>
                            </a:rPr>
                            <m:t>𝑖</m:t>
                          </m:r>
                        </m:e>
                        <m:sub>
                          <m:r>
                            <a:rPr lang="en-US" altLang="zh-CN" sz="2800" i="1">
                              <a:solidFill>
                                <a:schemeClr val="tx1"/>
                              </a:solidFill>
                              <a:latin typeface="Cambria Math" panose="02040503050406030204" pitchFamily="18" charset="0"/>
                            </a:rPr>
                            <m:t>3</m:t>
                          </m:r>
                        </m:sub>
                      </m:sSub>
                      <m:r>
                        <a:rPr lang="zh-CN" altLang="en-US" sz="2800" i="1">
                          <a:solidFill>
                            <a:schemeClr val="tx1"/>
                          </a:solidFill>
                          <a:latin typeface="Cambria Math" panose="02040503050406030204" pitchFamily="18" charset="0"/>
                        </a:rPr>
                        <m:t>=</m:t>
                      </m:r>
                      <m:f>
                        <m:fPr>
                          <m:ctrlPr>
                            <a:rPr lang="zh-CN" altLang="en-US" sz="2800" i="1">
                              <a:solidFill>
                                <a:schemeClr val="tx1"/>
                              </a:solidFill>
                              <a:latin typeface="Cambria Math" panose="02040503050406030204"/>
                            </a:rPr>
                          </m:ctrlPr>
                        </m:fPr>
                        <m:num>
                          <m:r>
                            <a:rPr lang="zh-CN" altLang="en-US" sz="2800" i="1">
                              <a:solidFill>
                                <a:schemeClr val="tx1"/>
                              </a:solidFill>
                              <a:latin typeface="Cambria Math" panose="02040503050406030204" pitchFamily="18" charset="0"/>
                            </a:rPr>
                            <m:t>2</m:t>
                          </m:r>
                        </m:num>
                        <m:den>
                          <m:r>
                            <a:rPr lang="zh-CN" altLang="en-US" sz="2800" i="1">
                              <a:solidFill>
                                <a:schemeClr val="tx1"/>
                              </a:solidFill>
                              <a:latin typeface="Cambria Math" panose="02040503050406030204" pitchFamily="18" charset="0"/>
                            </a:rPr>
                            <m:t>3</m:t>
                          </m:r>
                        </m:den>
                      </m:f>
                      <m:sSub>
                        <m:sSubPr>
                          <m:ctrlPr>
                            <a:rPr lang="zh-CN" altLang="en-US" sz="2800" i="1">
                              <a:solidFill>
                                <a:schemeClr val="tx1"/>
                              </a:solidFill>
                              <a:latin typeface="Cambria Math" panose="02040503050406030204"/>
                            </a:rPr>
                          </m:ctrlPr>
                        </m:sSubPr>
                        <m:e>
                          <m:r>
                            <a:rPr lang="zh-CN" altLang="en-US" sz="2800" i="1">
                              <a:solidFill>
                                <a:schemeClr val="tx1"/>
                              </a:solidFill>
                              <a:latin typeface="Cambria Math" panose="02040503050406030204" pitchFamily="18" charset="0"/>
                            </a:rPr>
                            <m:t>𝑖</m:t>
                          </m:r>
                        </m:e>
                        <m:sub>
                          <m:r>
                            <a:rPr lang="zh-CN" altLang="en-US" sz="2800" i="1">
                              <a:solidFill>
                                <a:schemeClr val="tx1"/>
                              </a:solidFill>
                              <a:latin typeface="Cambria Math" panose="02040503050406030204" pitchFamily="18" charset="0"/>
                            </a:rPr>
                            <m:t>1</m:t>
                          </m:r>
                        </m:sub>
                      </m:sSub>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4</m:t>
                      </m:r>
                      <m:sSup>
                        <m:sSupPr>
                          <m:ctrlPr>
                            <a:rPr lang="zh-CN" altLang="en-US" sz="2800" i="1">
                              <a:solidFill>
                                <a:schemeClr val="tx1"/>
                              </a:solidFill>
                              <a:latin typeface="Cambria Math" panose="02040503050406030204"/>
                            </a:rPr>
                          </m:ctrlPr>
                        </m:sSupPr>
                        <m:e>
                          <m:r>
                            <a:rPr lang="zh-CN" altLang="en-US" sz="2800" i="1">
                              <a:solidFill>
                                <a:schemeClr val="tx1"/>
                              </a:solidFill>
                              <a:latin typeface="Cambria Math" panose="02040503050406030204" pitchFamily="18" charset="0"/>
                            </a:rPr>
                            <m:t>𝑒</m:t>
                          </m:r>
                        </m:e>
                        <m:sup>
                          <m:r>
                            <a:rPr lang="zh-CN" altLang="en-US" sz="2800" i="1">
                              <a:solidFill>
                                <a:schemeClr val="tx1"/>
                              </a:solidFill>
                              <a:latin typeface="Cambria Math" panose="02040503050406030204" pitchFamily="18" charset="0"/>
                            </a:rPr>
                            <m:t>−</m:t>
                          </m:r>
                          <m:r>
                            <a:rPr lang="zh-CN" altLang="en-US" sz="2800" i="0">
                              <a:solidFill>
                                <a:schemeClr val="tx1"/>
                              </a:solidFill>
                              <a:latin typeface="Cambria Math" panose="02040503050406030204" pitchFamily="18" charset="0"/>
                            </a:rPr>
                            <m:t> </m:t>
                          </m:r>
                          <m:f>
                            <m:fPr>
                              <m:ctrlPr>
                                <a:rPr lang="zh-CN" altLang="en-US" sz="2800" i="1">
                                  <a:solidFill>
                                    <a:schemeClr val="tx1"/>
                                  </a:solidFill>
                                  <a:latin typeface="Cambria Math" panose="02040503050406030204"/>
                                </a:rPr>
                              </m:ctrlPr>
                            </m:fPr>
                            <m:num>
                              <m:r>
                                <a:rPr lang="zh-CN" altLang="en-US" sz="2800" i="1">
                                  <a:solidFill>
                                    <a:schemeClr val="tx1"/>
                                  </a:solidFill>
                                  <a:latin typeface="Cambria Math" panose="02040503050406030204" pitchFamily="18" charset="0"/>
                                </a:rPr>
                                <m:t>𝑡</m:t>
                              </m:r>
                            </m:num>
                            <m:den>
                              <m:r>
                                <a:rPr lang="zh-CN" altLang="en-US" sz="2800" i="1">
                                  <a:solidFill>
                                    <a:schemeClr val="tx1"/>
                                  </a:solidFill>
                                  <a:latin typeface="Cambria Math" panose="02040503050406030204" pitchFamily="18" charset="0"/>
                                </a:rPr>
                                <m:t>20</m:t>
                              </m:r>
                            </m:den>
                          </m:f>
                        </m:sup>
                      </m:sSup>
                      <m:r>
                        <m:rPr>
                          <m:sty m:val="p"/>
                        </m:rPr>
                        <a:rPr lang="zh-CN" altLang="en-US" sz="2800" i="0">
                          <a:solidFill>
                            <a:schemeClr val="tx1"/>
                          </a:solidFill>
                          <a:latin typeface="Cambria Math" panose="02040503050406030204" pitchFamily="18" charset="0"/>
                        </a:rPr>
                        <m:t>A</m:t>
                      </m:r>
                      <m:r>
                        <a:rPr lang="zh-CN" altLang="en-US" sz="2800" i="1">
                          <a:solidFill>
                            <a:schemeClr val="tx1"/>
                          </a:solidFill>
                          <a:latin typeface="Cambria Math" panose="02040503050406030204" pitchFamily="18" charset="0"/>
                        </a:rPr>
                        <m:t> </m:t>
                      </m:r>
                    </m:oMath>
                  </m:oMathPara>
                </a14:m>
                <a:endParaRPr lang="zh-CN" altLang="en-US" dirty="0"/>
              </a:p>
            </p:txBody>
          </p:sp>
        </mc:Choice>
        <mc:Fallback>
          <p:sp>
            <p:nvSpPr>
              <p:cNvPr id="73824" name="Object 96"/>
              <p:cNvSpPr txBox="1">
                <a:spLocks noRot="1" noChangeAspect="1" noMove="1" noResize="1" noEditPoints="1" noAdjustHandles="1" noChangeArrowheads="1" noChangeShapeType="1" noTextEdit="1"/>
              </p:cNvSpPr>
              <p:nvPr/>
            </p:nvSpPr>
            <p:spPr bwMode="auto">
              <a:xfrm>
                <a:off x="2181225" y="5453063"/>
                <a:ext cx="3218982" cy="1198822"/>
              </a:xfrm>
              <a:prstGeom prst="rect">
                <a:avLst/>
              </a:prstGeom>
              <a:blipFill rotWithShape="1">
                <a:blip r:embed="rId5"/>
                <a:stretch>
                  <a:fillRect t="-27" r="5" b="22"/>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825" name="Object 97"/>
              <p:cNvSpPr txBox="1"/>
              <p:nvPr/>
            </p:nvSpPr>
            <p:spPr bwMode="auto">
              <a:xfrm>
                <a:off x="5522913" y="5419725"/>
                <a:ext cx="3289846" cy="1116013"/>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i="1" smtClean="0">
                              <a:solidFill>
                                <a:schemeClr val="tx1"/>
                              </a:solidFill>
                              <a:latin typeface="Cambria Math" panose="02040503050406030204"/>
                            </a:rPr>
                          </m:ctrlPr>
                        </m:sSubPr>
                        <m:e>
                          <m:r>
                            <a:rPr lang="zh-CN" altLang="en-US" sz="2400" i="1">
                              <a:solidFill>
                                <a:schemeClr val="tx1"/>
                              </a:solidFill>
                              <a:latin typeface="Cambria Math" panose="02040503050406030204" pitchFamily="18" charset="0"/>
                            </a:rPr>
                            <m:t>𝑖</m:t>
                          </m:r>
                        </m:e>
                        <m:sub>
                          <m:r>
                            <a:rPr lang="en-US" altLang="zh-CN" sz="2400" i="1">
                              <a:solidFill>
                                <a:schemeClr val="tx1"/>
                              </a:solidFill>
                              <a:latin typeface="Cambria Math" panose="02040503050406030204" pitchFamily="18" charset="0"/>
                            </a:rPr>
                            <m:t>2</m:t>
                          </m:r>
                        </m:sub>
                      </m:sSub>
                      <m:r>
                        <a:rPr lang="zh-CN" altLang="en-US" sz="2400" i="1">
                          <a:solidFill>
                            <a:schemeClr val="tx1"/>
                          </a:solidFill>
                          <a:latin typeface="Cambria Math" panose="02040503050406030204" pitchFamily="18" charset="0"/>
                        </a:rPr>
                        <m:t>=</m:t>
                      </m:r>
                      <m:f>
                        <m:fPr>
                          <m:ctrlPr>
                            <a:rPr lang="zh-CN" altLang="en-US" sz="2400" i="1">
                              <a:solidFill>
                                <a:schemeClr val="tx1"/>
                              </a:solidFill>
                              <a:latin typeface="Cambria Math" panose="02040503050406030204"/>
                            </a:rPr>
                          </m:ctrlPr>
                        </m:fPr>
                        <m:num>
                          <m:r>
                            <a:rPr lang="zh-CN" altLang="en-US" sz="2400" i="1">
                              <a:solidFill>
                                <a:schemeClr val="tx1"/>
                              </a:solidFill>
                              <a:latin typeface="Cambria Math" panose="02040503050406030204" pitchFamily="18" charset="0"/>
                            </a:rPr>
                            <m:t>1</m:t>
                          </m:r>
                        </m:num>
                        <m:den>
                          <m:r>
                            <a:rPr lang="zh-CN" altLang="en-US" sz="2400" i="1">
                              <a:solidFill>
                                <a:schemeClr val="tx1"/>
                              </a:solidFill>
                              <a:latin typeface="Cambria Math" panose="02040503050406030204" pitchFamily="18" charset="0"/>
                            </a:rPr>
                            <m:t>3</m:t>
                          </m:r>
                        </m:den>
                      </m:f>
                      <m:sSub>
                        <m:sSubPr>
                          <m:ctrlPr>
                            <a:rPr lang="zh-CN" altLang="en-US" sz="2400" i="1">
                              <a:solidFill>
                                <a:schemeClr val="tx1"/>
                              </a:solidFill>
                              <a:latin typeface="Cambria Math" panose="02040503050406030204"/>
                            </a:rPr>
                          </m:ctrlPr>
                        </m:sSubPr>
                        <m:e>
                          <m:r>
                            <a:rPr lang="zh-CN" altLang="en-US" sz="2400" i="1">
                              <a:solidFill>
                                <a:schemeClr val="tx1"/>
                              </a:solidFill>
                              <a:latin typeface="Cambria Math" panose="02040503050406030204" pitchFamily="18" charset="0"/>
                            </a:rPr>
                            <m:t>𝑖</m:t>
                          </m:r>
                        </m:e>
                        <m:sub>
                          <m:r>
                            <a:rPr lang="zh-CN" altLang="en-US" sz="2400" i="1">
                              <a:solidFill>
                                <a:schemeClr val="tx1"/>
                              </a:solidFill>
                              <a:latin typeface="Cambria Math" panose="02040503050406030204" pitchFamily="18" charset="0"/>
                            </a:rPr>
                            <m:t>1</m:t>
                          </m:r>
                        </m:sub>
                      </m:sSub>
                      <m:r>
                        <a:rPr lang="zh-CN" altLang="en-US" sz="2400" i="1">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2</m:t>
                      </m:r>
                      <m:sSup>
                        <m:sSupPr>
                          <m:ctrlPr>
                            <a:rPr lang="zh-CN" altLang="en-US" sz="2400" i="1">
                              <a:solidFill>
                                <a:schemeClr val="tx1"/>
                              </a:solidFill>
                              <a:latin typeface="Cambria Math" panose="02040503050406030204"/>
                            </a:rPr>
                          </m:ctrlPr>
                        </m:sSupPr>
                        <m:e>
                          <m:r>
                            <a:rPr lang="zh-CN" altLang="en-US" sz="2400" i="1">
                              <a:solidFill>
                                <a:schemeClr val="tx1"/>
                              </a:solidFill>
                              <a:latin typeface="Cambria Math" panose="02040503050406030204" pitchFamily="18" charset="0"/>
                            </a:rPr>
                            <m:t>𝑒</m:t>
                          </m:r>
                        </m:e>
                        <m:sup>
                          <m:r>
                            <a:rPr lang="zh-CN" altLang="en-US" sz="2400" i="1">
                              <a:solidFill>
                                <a:schemeClr val="tx1"/>
                              </a:solidFill>
                              <a:latin typeface="Cambria Math" panose="02040503050406030204" pitchFamily="18" charset="0"/>
                            </a:rPr>
                            <m:t>−</m:t>
                          </m:r>
                          <m:r>
                            <a:rPr lang="zh-CN" altLang="en-US" sz="2400" i="0">
                              <a:solidFill>
                                <a:schemeClr val="tx1"/>
                              </a:solidFill>
                              <a:latin typeface="Cambria Math" panose="02040503050406030204" pitchFamily="18" charset="0"/>
                            </a:rPr>
                            <m:t> </m:t>
                          </m:r>
                          <m:f>
                            <m:fPr>
                              <m:ctrlPr>
                                <a:rPr lang="zh-CN" altLang="en-US" sz="2400" i="1">
                                  <a:solidFill>
                                    <a:schemeClr val="tx1"/>
                                  </a:solidFill>
                                  <a:latin typeface="Cambria Math" panose="02040503050406030204"/>
                                </a:rPr>
                              </m:ctrlPr>
                            </m:fPr>
                            <m:num>
                              <m:r>
                                <a:rPr lang="zh-CN" altLang="en-US" sz="2400" i="1">
                                  <a:solidFill>
                                    <a:schemeClr val="tx1"/>
                                  </a:solidFill>
                                  <a:latin typeface="Cambria Math" panose="02040503050406030204" pitchFamily="18" charset="0"/>
                                </a:rPr>
                                <m:t>𝑡</m:t>
                              </m:r>
                            </m:num>
                            <m:den>
                              <m:r>
                                <a:rPr lang="zh-CN" altLang="en-US" sz="2400" i="1">
                                  <a:solidFill>
                                    <a:schemeClr val="tx1"/>
                                  </a:solidFill>
                                  <a:latin typeface="Cambria Math" panose="02040503050406030204" pitchFamily="18" charset="0"/>
                                </a:rPr>
                                <m:t>20</m:t>
                              </m:r>
                            </m:den>
                          </m:f>
                        </m:sup>
                      </m:sSup>
                      <m:r>
                        <m:rPr>
                          <m:sty m:val="p"/>
                        </m:rPr>
                        <a:rPr lang="zh-CN" altLang="en-US" sz="2400" i="0">
                          <a:solidFill>
                            <a:schemeClr val="tx1"/>
                          </a:solidFill>
                          <a:latin typeface="Cambria Math" panose="02040503050406030204" pitchFamily="18" charset="0"/>
                        </a:rPr>
                        <m:t>A</m:t>
                      </m:r>
                      <m:r>
                        <a:rPr lang="zh-CN" altLang="en-US" sz="2400" i="1">
                          <a:solidFill>
                            <a:schemeClr val="tx1"/>
                          </a:solidFill>
                          <a:latin typeface="Cambria Math" panose="02040503050406030204" pitchFamily="18" charset="0"/>
                        </a:rPr>
                        <m:t> </m:t>
                      </m:r>
                    </m:oMath>
                  </m:oMathPara>
                </a14:m>
                <a:endParaRPr lang="zh-CN" altLang="en-US" sz="2400" dirty="0">
                  <a:solidFill>
                    <a:schemeClr val="tx1"/>
                  </a:solidFill>
                </a:endParaRPr>
              </a:p>
            </p:txBody>
          </p:sp>
        </mc:Choice>
        <mc:Fallback>
          <p:sp>
            <p:nvSpPr>
              <p:cNvPr id="73825" name="Object 97"/>
              <p:cNvSpPr txBox="1">
                <a:spLocks noRot="1" noChangeAspect="1" noMove="1" noResize="1" noEditPoints="1" noAdjustHandles="1" noChangeArrowheads="1" noChangeShapeType="1" noTextEdit="1"/>
              </p:cNvSpPr>
              <p:nvPr/>
            </p:nvSpPr>
            <p:spPr bwMode="auto">
              <a:xfrm>
                <a:off x="5522913" y="5419725"/>
                <a:ext cx="3289846" cy="1116013"/>
              </a:xfrm>
              <a:prstGeom prst="rect">
                <a:avLst/>
              </a:prstGeom>
              <a:blipFill rotWithShape="1">
                <a:blip r:embed="rId6"/>
                <a:stretch>
                  <a:fillRect l="-10" r="7" b="28"/>
                </a:stretch>
              </a:blipFill>
              <a:ln>
                <a:noFill/>
              </a:ln>
              <a:effectLst/>
            </p:spPr>
            <p:txBody>
              <a:bodyPr/>
              <a:lstStyle/>
              <a:p>
                <a:r>
                  <a:rPr lang="zh-CN" altLang="en-US">
                    <a:noFill/>
                  </a:rPr>
                  <a:t> </a:t>
                </a:r>
              </a:p>
            </p:txBody>
          </p:sp>
        </mc:Fallback>
      </mc:AlternateContent>
      <p:grpSp>
        <p:nvGrpSpPr>
          <p:cNvPr id="39946" name="Group 116"/>
          <p:cNvGrpSpPr/>
          <p:nvPr/>
        </p:nvGrpSpPr>
        <p:grpSpPr bwMode="auto">
          <a:xfrm>
            <a:off x="957263" y="1025525"/>
            <a:ext cx="3455987" cy="2190750"/>
            <a:chOff x="3016" y="644"/>
            <a:chExt cx="2177" cy="1380"/>
          </a:xfrm>
        </p:grpSpPr>
        <p:sp>
          <p:nvSpPr>
            <p:cNvPr id="39950" name="Line 46"/>
            <p:cNvSpPr>
              <a:spLocks noChangeShapeType="1"/>
            </p:cNvSpPr>
            <p:nvPr/>
          </p:nvSpPr>
          <p:spPr bwMode="auto">
            <a:xfrm>
              <a:off x="3923" y="1071"/>
              <a:ext cx="1224"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951" name="Text Box 20"/>
            <p:cNvSpPr txBox="1">
              <a:spLocks noChangeArrowheads="1"/>
            </p:cNvSpPr>
            <p:nvPr/>
          </p:nvSpPr>
          <p:spPr bwMode="auto">
            <a:xfrm>
              <a:off x="4231" y="1642"/>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i</a:t>
              </a:r>
              <a:r>
                <a:rPr kumimoji="1" lang="en-US" altLang="zh-CN" b="0" baseline="-25000">
                  <a:solidFill>
                    <a:srgbClr val="FFFFFF"/>
                  </a:solidFill>
                  <a:latin typeface="Times New Roman" panose="02020603050405020304" pitchFamily="18" charset="0"/>
                  <a:ea typeface="宋体" panose="02010600030101010101" pitchFamily="2" charset="-122"/>
                </a:rPr>
                <a:t>3</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9952" name="Text Box 23"/>
            <p:cNvSpPr txBox="1">
              <a:spLocks noChangeArrowheads="1"/>
            </p:cNvSpPr>
            <p:nvPr/>
          </p:nvSpPr>
          <p:spPr bwMode="auto">
            <a:xfrm>
              <a:off x="3482" y="81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S</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9953" name="Text Box 24"/>
            <p:cNvSpPr txBox="1">
              <a:spLocks noChangeArrowheads="1"/>
            </p:cNvSpPr>
            <p:nvPr/>
          </p:nvSpPr>
          <p:spPr bwMode="auto">
            <a:xfrm>
              <a:off x="4130" y="1325"/>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3</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9954" name="Line 25"/>
            <p:cNvSpPr>
              <a:spLocks noChangeShapeType="1"/>
            </p:cNvSpPr>
            <p:nvPr/>
          </p:nvSpPr>
          <p:spPr bwMode="auto">
            <a:xfrm>
              <a:off x="4059" y="981"/>
              <a:ext cx="317" cy="0"/>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5" name="Line 27"/>
            <p:cNvSpPr>
              <a:spLocks noChangeShapeType="1"/>
            </p:cNvSpPr>
            <p:nvPr/>
          </p:nvSpPr>
          <p:spPr bwMode="auto">
            <a:xfrm>
              <a:off x="3651" y="844"/>
              <a:ext cx="227" cy="227"/>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6" name="Text Box 28"/>
            <p:cNvSpPr txBox="1">
              <a:spLocks noChangeArrowheads="1"/>
            </p:cNvSpPr>
            <p:nvPr/>
          </p:nvSpPr>
          <p:spPr bwMode="auto">
            <a:xfrm>
              <a:off x="3334" y="1117"/>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a:solidFill>
                    <a:srgbClr val="FFFFFF"/>
                  </a:solidFill>
                  <a:latin typeface="Times New Roman" panose="02020603050405020304" pitchFamily="18" charset="0"/>
                  <a:ea typeface="宋体" panose="02010600030101010101" pitchFamily="2" charset="-122"/>
                </a:rPr>
                <a:t>+</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9957" name="Line 29"/>
            <p:cNvSpPr>
              <a:spLocks noChangeShapeType="1"/>
            </p:cNvSpPr>
            <p:nvPr/>
          </p:nvSpPr>
          <p:spPr bwMode="auto">
            <a:xfrm flipV="1">
              <a:off x="5140" y="1071"/>
              <a:ext cx="8" cy="95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8" name="Line 30"/>
            <p:cNvSpPr>
              <a:spLocks noChangeShapeType="1"/>
            </p:cNvSpPr>
            <p:nvPr/>
          </p:nvSpPr>
          <p:spPr bwMode="auto">
            <a:xfrm flipH="1">
              <a:off x="4558" y="1071"/>
              <a:ext cx="0" cy="953"/>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959" name="Line 31"/>
            <p:cNvSpPr>
              <a:spLocks noChangeShapeType="1"/>
            </p:cNvSpPr>
            <p:nvPr/>
          </p:nvSpPr>
          <p:spPr bwMode="auto">
            <a:xfrm>
              <a:off x="3334" y="2024"/>
              <a:ext cx="1814"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960" name="Group 50"/>
            <p:cNvGrpSpPr/>
            <p:nvPr/>
          </p:nvGrpSpPr>
          <p:grpSpPr bwMode="auto">
            <a:xfrm rot="5400000">
              <a:off x="3289" y="1388"/>
              <a:ext cx="90" cy="273"/>
              <a:chOff x="4014" y="2387"/>
              <a:chExt cx="91" cy="227"/>
            </a:xfrm>
          </p:grpSpPr>
          <p:sp>
            <p:nvSpPr>
              <p:cNvPr id="39977" name="Line 32"/>
              <p:cNvSpPr>
                <a:spLocks noChangeShapeType="1"/>
              </p:cNvSpPr>
              <p:nvPr/>
            </p:nvSpPr>
            <p:spPr bwMode="auto">
              <a:xfrm>
                <a:off x="4014" y="2387"/>
                <a:ext cx="0" cy="227"/>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8" name="Line 33"/>
              <p:cNvSpPr>
                <a:spLocks noChangeShapeType="1"/>
              </p:cNvSpPr>
              <p:nvPr/>
            </p:nvSpPr>
            <p:spPr bwMode="auto">
              <a:xfrm>
                <a:off x="4105" y="2387"/>
                <a:ext cx="0" cy="227"/>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9961" name="Text Box 36"/>
            <p:cNvSpPr txBox="1">
              <a:spLocks noChangeArrowheads="1"/>
            </p:cNvSpPr>
            <p:nvPr/>
          </p:nvSpPr>
          <p:spPr bwMode="auto">
            <a:xfrm>
              <a:off x="3424" y="1370"/>
              <a:ext cx="4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u</a:t>
              </a:r>
              <a:r>
                <a:rPr kumimoji="1" lang="en-US" altLang="zh-CN" b="0" i="1" baseline="-25000">
                  <a:solidFill>
                    <a:srgbClr val="FFFFFF"/>
                  </a:solidFill>
                  <a:latin typeface="Times New Roman" panose="02020603050405020304" pitchFamily="18" charset="0"/>
                  <a:ea typeface="宋体" panose="02010600030101010101" pitchFamily="2" charset="-122"/>
                </a:rPr>
                <a:t>C</a:t>
              </a:r>
              <a:endParaRPr kumimoji="1" lang="en-US" altLang="zh-CN" b="0" i="1" baseline="-25000">
                <a:solidFill>
                  <a:srgbClr val="FFFFFF"/>
                </a:solidFill>
                <a:latin typeface="Times New Roman" panose="02020603050405020304" pitchFamily="18" charset="0"/>
                <a:ea typeface="宋体" panose="02010600030101010101" pitchFamily="2" charset="-122"/>
              </a:endParaRPr>
            </a:p>
          </p:txBody>
        </p:sp>
        <p:sp>
          <p:nvSpPr>
            <p:cNvPr id="39962" name="Text Box 37"/>
            <p:cNvSpPr txBox="1">
              <a:spLocks noChangeArrowheads="1"/>
            </p:cNvSpPr>
            <p:nvPr/>
          </p:nvSpPr>
          <p:spPr bwMode="auto">
            <a:xfrm>
              <a:off x="3994" y="1098"/>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2</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9963" name="Text Box 38"/>
            <p:cNvSpPr txBox="1">
              <a:spLocks noChangeArrowheads="1"/>
            </p:cNvSpPr>
            <p:nvPr/>
          </p:nvSpPr>
          <p:spPr bwMode="auto">
            <a:xfrm>
              <a:off x="4720" y="1415"/>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6</a:t>
              </a:r>
              <a:r>
                <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9964" name="Text Box 39"/>
            <p:cNvSpPr txBox="1">
              <a:spLocks noChangeArrowheads="1"/>
            </p:cNvSpPr>
            <p:nvPr/>
          </p:nvSpPr>
          <p:spPr bwMode="auto">
            <a:xfrm>
              <a:off x="3016" y="1162"/>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rgbClr val="FFFFFF"/>
                  </a:solidFill>
                  <a:latin typeface="Times New Roman" panose="02020603050405020304" pitchFamily="18" charset="0"/>
                  <a:ea typeface="宋体" panose="02010600030101010101" pitchFamily="2" charset="-122"/>
                </a:rPr>
                <a:t>5F</a:t>
              </a:r>
              <a:endParaRPr kumimoji="1" lang="en-US" altLang="zh-CN" b="0">
                <a:solidFill>
                  <a:srgbClr val="FFFF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9965" name="Line 42"/>
            <p:cNvSpPr>
              <a:spLocks noChangeShapeType="1"/>
            </p:cNvSpPr>
            <p:nvPr/>
          </p:nvSpPr>
          <p:spPr bwMode="auto">
            <a:xfrm>
              <a:off x="3334" y="1071"/>
              <a:ext cx="0" cy="36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6" name="Line 43"/>
            <p:cNvSpPr>
              <a:spLocks noChangeShapeType="1"/>
            </p:cNvSpPr>
            <p:nvPr/>
          </p:nvSpPr>
          <p:spPr bwMode="auto">
            <a:xfrm>
              <a:off x="3334" y="1570"/>
              <a:ext cx="0" cy="45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7" name="Line 44"/>
            <p:cNvSpPr>
              <a:spLocks noChangeShapeType="1"/>
            </p:cNvSpPr>
            <p:nvPr/>
          </p:nvSpPr>
          <p:spPr bwMode="auto">
            <a:xfrm flipH="1">
              <a:off x="3696" y="845"/>
              <a:ext cx="273" cy="227"/>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8" name="Rectangle 45"/>
            <p:cNvSpPr>
              <a:spLocks noChangeArrowheads="1"/>
            </p:cNvSpPr>
            <p:nvPr/>
          </p:nvSpPr>
          <p:spPr bwMode="auto">
            <a:xfrm>
              <a:off x="4513" y="1389"/>
              <a:ext cx="136" cy="317"/>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kumimoji="1" lang="zh-CN" altLang="zh-CN" b="0">
                <a:solidFill>
                  <a:srgbClr val="FFFFFF"/>
                </a:solidFill>
                <a:latin typeface="Times New Roman" panose="02020603050405020304" pitchFamily="18" charset="0"/>
                <a:ea typeface="宋体" panose="02010600030101010101" pitchFamily="2" charset="-122"/>
              </a:endParaRPr>
            </a:p>
          </p:txBody>
        </p:sp>
        <p:sp>
          <p:nvSpPr>
            <p:cNvPr id="39969" name="Line 47"/>
            <p:cNvSpPr>
              <a:spLocks noChangeShapeType="1"/>
            </p:cNvSpPr>
            <p:nvPr/>
          </p:nvSpPr>
          <p:spPr bwMode="auto">
            <a:xfrm>
              <a:off x="3334" y="1071"/>
              <a:ext cx="40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0" name="Text Box 49"/>
            <p:cNvSpPr txBox="1">
              <a:spLocks noChangeArrowheads="1"/>
            </p:cNvSpPr>
            <p:nvPr/>
          </p:nvSpPr>
          <p:spPr bwMode="auto">
            <a:xfrm>
              <a:off x="3288" y="1578"/>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a:solidFill>
                    <a:srgbClr val="FFFFFF"/>
                  </a:solidFill>
                  <a:latin typeface="Times New Roman" panose="02020603050405020304" pitchFamily="18" charset="0"/>
                  <a:ea typeface="宋体" panose="02010600030101010101" pitchFamily="2" charset="-122"/>
                </a:rPr>
                <a:t>－</a:t>
              </a:r>
              <a:endParaRPr kumimoji="1" lang="zh-CN" altLang="en-US" b="0">
                <a:solidFill>
                  <a:srgbClr val="FFFFFF"/>
                </a:solidFill>
                <a:latin typeface="Times New Roman" panose="02020603050405020304" pitchFamily="18" charset="0"/>
                <a:ea typeface="宋体" panose="02010600030101010101" pitchFamily="2" charset="-122"/>
              </a:endParaRPr>
            </a:p>
          </p:txBody>
        </p:sp>
        <p:sp>
          <p:nvSpPr>
            <p:cNvPr id="39971" name="Text Box 51"/>
            <p:cNvSpPr txBox="1">
              <a:spLocks noChangeArrowheads="1"/>
            </p:cNvSpPr>
            <p:nvPr/>
          </p:nvSpPr>
          <p:spPr bwMode="auto">
            <a:xfrm>
              <a:off x="4730" y="1098"/>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i</a:t>
              </a:r>
              <a:r>
                <a:rPr kumimoji="1" lang="en-US" altLang="zh-CN" b="0" baseline="-25000">
                  <a:solidFill>
                    <a:srgbClr val="FFFFFF"/>
                  </a:solidFill>
                  <a:latin typeface="Times New Roman" panose="02020603050405020304" pitchFamily="18" charset="0"/>
                  <a:ea typeface="宋体" panose="02010600030101010101" pitchFamily="2" charset="-122"/>
                </a:rPr>
                <a:t>2</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9972" name="Text Box 52"/>
            <p:cNvSpPr txBox="1">
              <a:spLocks noChangeArrowheads="1"/>
            </p:cNvSpPr>
            <p:nvPr/>
          </p:nvSpPr>
          <p:spPr bwMode="auto">
            <a:xfrm>
              <a:off x="4095" y="644"/>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rgbClr val="FFFFFF"/>
                  </a:solidFill>
                  <a:latin typeface="Times New Roman" panose="02020603050405020304" pitchFamily="18" charset="0"/>
                  <a:ea typeface="宋体" panose="02010600030101010101" pitchFamily="2" charset="-122"/>
                </a:rPr>
                <a:t>i</a:t>
              </a:r>
              <a:r>
                <a:rPr kumimoji="1" lang="en-US" altLang="zh-CN" b="0" baseline="-25000">
                  <a:solidFill>
                    <a:srgbClr val="FFFFFF"/>
                  </a:solidFill>
                  <a:latin typeface="Times New Roman" panose="02020603050405020304" pitchFamily="18" charset="0"/>
                  <a:ea typeface="宋体" panose="02010600030101010101" pitchFamily="2" charset="-122"/>
                </a:rPr>
                <a:t>1</a:t>
              </a:r>
              <a:endParaRPr kumimoji="1" lang="en-US" altLang="zh-CN" b="0">
                <a:solidFill>
                  <a:srgbClr val="FFFFFF"/>
                </a:solidFill>
                <a:latin typeface="Times New Roman" panose="02020603050405020304" pitchFamily="18" charset="0"/>
                <a:ea typeface="宋体" panose="02010600030101010101" pitchFamily="2" charset="-122"/>
              </a:endParaRPr>
            </a:p>
          </p:txBody>
        </p:sp>
        <p:sp>
          <p:nvSpPr>
            <p:cNvPr id="39973" name="Line 53"/>
            <p:cNvSpPr>
              <a:spLocks noChangeShapeType="1"/>
            </p:cNvSpPr>
            <p:nvPr/>
          </p:nvSpPr>
          <p:spPr bwMode="auto">
            <a:xfrm>
              <a:off x="4740" y="1162"/>
              <a:ext cx="317"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4" name="Line 54"/>
            <p:cNvSpPr>
              <a:spLocks noChangeShapeType="1"/>
            </p:cNvSpPr>
            <p:nvPr/>
          </p:nvSpPr>
          <p:spPr bwMode="auto">
            <a:xfrm>
              <a:off x="4468" y="1706"/>
              <a:ext cx="0" cy="227"/>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75" name="Rectangle 113"/>
            <p:cNvSpPr>
              <a:spLocks noChangeArrowheads="1"/>
            </p:cNvSpPr>
            <p:nvPr/>
          </p:nvSpPr>
          <p:spPr bwMode="auto">
            <a:xfrm>
              <a:off x="5057" y="1389"/>
              <a:ext cx="136" cy="317"/>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kumimoji="1" lang="zh-CN" altLang="zh-CN" b="0">
                <a:solidFill>
                  <a:srgbClr val="FFFFFF"/>
                </a:solidFill>
                <a:latin typeface="Times New Roman" panose="02020603050405020304" pitchFamily="18" charset="0"/>
                <a:ea typeface="宋体" panose="02010600030101010101" pitchFamily="2" charset="-122"/>
              </a:endParaRPr>
            </a:p>
          </p:txBody>
        </p:sp>
        <p:sp>
          <p:nvSpPr>
            <p:cNvPr id="39976" name="Rectangle 114"/>
            <p:cNvSpPr>
              <a:spLocks noChangeArrowheads="1"/>
            </p:cNvSpPr>
            <p:nvPr/>
          </p:nvSpPr>
          <p:spPr bwMode="auto">
            <a:xfrm rot="-5400000">
              <a:off x="4173" y="912"/>
              <a:ext cx="136" cy="363"/>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kumimoji="1" lang="zh-CN" altLang="zh-CN" b="0">
                <a:solidFill>
                  <a:srgbClr val="FFFFFF"/>
                </a:solidFill>
                <a:latin typeface="Times New Roman" panose="02020603050405020304" pitchFamily="18" charset="0"/>
                <a:ea typeface="宋体" panose="02010600030101010101" pitchFamily="2" charset="-122"/>
              </a:endParaRPr>
            </a:p>
          </p:txBody>
        </p:sp>
      </p:grpSp>
      <p:sp>
        <p:nvSpPr>
          <p:cNvPr id="54"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7.1 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55" name="Line 25"/>
          <p:cNvSpPr>
            <a:spLocks noChangeShapeType="1"/>
          </p:cNvSpPr>
          <p:nvPr/>
        </p:nvSpPr>
        <p:spPr bwMode="auto">
          <a:xfrm>
            <a:off x="1266825" y="1598931"/>
            <a:ext cx="503237"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Text Box 52"/>
          <p:cNvSpPr txBox="1">
            <a:spLocks noChangeArrowheads="1"/>
          </p:cNvSpPr>
          <p:nvPr/>
        </p:nvSpPr>
        <p:spPr bwMode="auto">
          <a:xfrm>
            <a:off x="1323975" y="1063943"/>
            <a:ext cx="403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dirty="0">
                <a:solidFill>
                  <a:srgbClr val="FF0000"/>
                </a:solidFill>
                <a:latin typeface="Times New Roman" panose="02020603050405020304" pitchFamily="18" charset="0"/>
                <a:ea typeface="宋体" panose="02010600030101010101" pitchFamily="2" charset="-122"/>
              </a:rPr>
              <a:t>i</a:t>
            </a:r>
            <a:r>
              <a:rPr kumimoji="1" lang="en-US" altLang="zh-CN" b="0" baseline="-25000" dirty="0">
                <a:solidFill>
                  <a:srgbClr val="FF0000"/>
                </a:solidFill>
                <a:latin typeface="Times New Roman" panose="02020603050405020304" pitchFamily="18" charset="0"/>
                <a:ea typeface="宋体" panose="02010600030101010101" pitchFamily="2" charset="-122"/>
              </a:rPr>
              <a:t>1</a:t>
            </a:r>
            <a:endParaRPr kumimoji="1" lang="en-US" altLang="zh-CN" b="0" dirty="0">
              <a:solidFill>
                <a:srgbClr val="FF0000"/>
              </a:solidFill>
              <a:latin typeface="Times New Roman" panose="02020603050405020304" pitchFamily="18" charset="0"/>
              <a:ea typeface="宋体" panose="02010600030101010101" pitchFamily="2" charset="-122"/>
            </a:endParaRPr>
          </a:p>
        </p:txBody>
      </p:sp>
      <p:sp>
        <p:nvSpPr>
          <p:cNvPr id="57" name="矩形 56"/>
          <p:cNvSpPr/>
          <p:nvPr/>
        </p:nvSpPr>
        <p:spPr>
          <a:xfrm>
            <a:off x="6314123" y="4643240"/>
            <a:ext cx="1282723" cy="369332"/>
          </a:xfrm>
          <a:prstGeom prst="rect">
            <a:avLst/>
          </a:prstGeom>
        </p:spPr>
        <p:txBody>
          <a:bodyPr wrap="none">
            <a:spAutoFit/>
          </a:bodyPr>
          <a:lstStyle/>
          <a:p>
            <a:r>
              <a:rPr kumimoji="1" lang="en-US" altLang="zh-CN" dirty="0">
                <a:solidFill>
                  <a:srgbClr val="92D050"/>
                </a:solidFill>
              </a:rPr>
              <a:t>I</a:t>
            </a:r>
            <a:r>
              <a:rPr kumimoji="1" lang="en-US" altLang="zh-CN" baseline="-25000" dirty="0">
                <a:solidFill>
                  <a:srgbClr val="92D050"/>
                </a:solidFill>
              </a:rPr>
              <a:t>1</a:t>
            </a:r>
            <a:r>
              <a:rPr kumimoji="1" lang="zh-CN" altLang="en-US" dirty="0">
                <a:solidFill>
                  <a:srgbClr val="92D050"/>
                </a:solidFill>
              </a:rPr>
              <a:t>为总电流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p:cNvSpPr txBox="1">
            <a:spLocks noChangeArrowheads="1"/>
          </p:cNvSpPr>
          <p:nvPr/>
        </p:nvSpPr>
        <p:spPr bwMode="auto">
          <a:xfrm>
            <a:off x="486856" y="3362328"/>
            <a:ext cx="3744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zh-CN" dirty="0">
                <a:latin typeface="Times New Roman" panose="02020603050405020304" pitchFamily="18" charset="0"/>
              </a:rPr>
              <a:t>特征方程</a:t>
            </a:r>
            <a:r>
              <a:rPr kumimoji="1" lang="zh-CN" altLang="zh-CN" dirty="0">
                <a:solidFill>
                  <a:schemeClr val="bg1"/>
                </a:solidFill>
                <a:latin typeface="Times New Roman" panose="02020603050405020304" pitchFamily="18" charset="0"/>
                <a:ea typeface="宋体" panose="02010600030101010101" pitchFamily="2" charset="-122"/>
              </a:rPr>
              <a:t>   </a:t>
            </a:r>
            <a:r>
              <a:rPr kumimoji="1" lang="en-US" altLang="zh-CN" sz="3200" b="0" i="1" dirty="0" err="1">
                <a:solidFill>
                  <a:schemeClr val="tx1"/>
                </a:solidFill>
                <a:latin typeface="Times New Roman" panose="02020603050405020304" pitchFamily="18" charset="0"/>
                <a:ea typeface="宋体" panose="02010600030101010101" pitchFamily="2" charset="-122"/>
              </a:rPr>
              <a:t>Lp+R</a:t>
            </a:r>
            <a:r>
              <a:rPr kumimoji="1" lang="en-US" altLang="zh-CN" sz="3200" b="0" i="1"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0</a:t>
            </a:r>
            <a:endParaRPr kumimoji="1" lang="en-US" altLang="zh-CN" sz="3200" b="0" i="1" dirty="0">
              <a:solidFill>
                <a:schemeClr val="tx1"/>
              </a:solidFill>
              <a:latin typeface="Times New Roman" panose="02020603050405020304" pitchFamily="18" charset="0"/>
              <a:ea typeface="宋体" panose="02010600030101010101" pitchFamily="2" charset="-122"/>
            </a:endParaRPr>
          </a:p>
        </p:txBody>
      </p:sp>
      <p:grpSp>
        <p:nvGrpSpPr>
          <p:cNvPr id="2" name="Group 61"/>
          <p:cNvGrpSpPr/>
          <p:nvPr/>
        </p:nvGrpSpPr>
        <p:grpSpPr bwMode="auto">
          <a:xfrm>
            <a:off x="523084" y="3910013"/>
            <a:ext cx="2995083" cy="1105407"/>
            <a:chOff x="2744" y="2040"/>
            <a:chExt cx="1905" cy="698"/>
          </a:xfrm>
        </p:grpSpPr>
        <p:graphicFrame>
          <p:nvGraphicFramePr>
            <p:cNvPr id="23629" name="Object 7"/>
            <p:cNvGraphicFramePr>
              <a:graphicFrameLocks noChangeAspect="1"/>
            </p:cNvGraphicFramePr>
            <p:nvPr/>
          </p:nvGraphicFramePr>
          <p:xfrm>
            <a:off x="3579" y="2040"/>
            <a:ext cx="1070" cy="698"/>
          </p:xfrm>
          <a:graphic>
            <a:graphicData uri="http://schemas.openxmlformats.org/presentationml/2006/ole">
              <mc:AlternateContent xmlns:mc="http://schemas.openxmlformats.org/markup-compatibility/2006">
                <mc:Choice xmlns:v="urn:schemas-microsoft-com:vml" Requires="v">
                  <p:oleObj spid="_x0000_s24648" name="公式" r:id="rId1" imgW="527050" imgH="387350" progId="Equation.3">
                    <p:embed/>
                  </p:oleObj>
                </mc:Choice>
                <mc:Fallback>
                  <p:oleObj name="公式" r:id="rId1" imgW="527050" imgH="38735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 y="2040"/>
                          <a:ext cx="1070" cy="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30" name="Text Box 8"/>
            <p:cNvSpPr txBox="1">
              <a:spLocks noChangeArrowheads="1"/>
            </p:cNvSpPr>
            <p:nvPr/>
          </p:nvSpPr>
          <p:spPr bwMode="auto">
            <a:xfrm>
              <a:off x="2744" y="229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zh-CN">
                  <a:latin typeface="楷体_GB2312" pitchFamily="49" charset="-122"/>
                </a:rPr>
                <a:t>特征根 </a:t>
              </a:r>
              <a:endParaRPr kumimoji="1" lang="zh-CN" altLang="en-US">
                <a:latin typeface="楷体_GB2312" pitchFamily="49" charset="-122"/>
                <a:sym typeface="Symbol" panose="05050102010706020507" pitchFamily="18" charset="2"/>
              </a:endParaRPr>
            </a:p>
          </p:txBody>
        </p:sp>
      </p:grpSp>
      <p:sp>
        <p:nvSpPr>
          <p:cNvPr id="74761" name="Text Box 9"/>
          <p:cNvSpPr txBox="1">
            <a:spLocks noChangeArrowheads="1"/>
          </p:cNvSpPr>
          <p:nvPr/>
        </p:nvSpPr>
        <p:spPr bwMode="auto">
          <a:xfrm>
            <a:off x="523084" y="5172074"/>
            <a:ext cx="230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en-US">
                <a:latin typeface="Times New Roman" panose="02020603050405020304" pitchFamily="18" charset="0"/>
              </a:rPr>
              <a:t>代入初始值</a:t>
            </a:r>
            <a:endParaRPr kumimoji="1" lang="zh-CN" altLang="en-US" sz="2400">
              <a:latin typeface="Times New Roman" panose="02020603050405020304" pitchFamily="18" charset="0"/>
              <a:ea typeface="宋体" panose="02010600030101010101" pitchFamily="2" charset="-122"/>
            </a:endParaRPr>
          </a:p>
        </p:txBody>
      </p:sp>
      <p:sp>
        <p:nvSpPr>
          <p:cNvPr id="74762" name="Text Box 10"/>
          <p:cNvSpPr txBox="1">
            <a:spLocks noChangeArrowheads="1"/>
          </p:cNvSpPr>
          <p:nvPr/>
        </p:nvSpPr>
        <p:spPr bwMode="auto">
          <a:xfrm>
            <a:off x="3457414" y="5112255"/>
            <a:ext cx="23326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dirty="0">
                <a:solidFill>
                  <a:schemeClr val="tx1"/>
                </a:solidFill>
                <a:latin typeface="Times New Roman" panose="02020603050405020304" pitchFamily="18" charset="0"/>
                <a:ea typeface="宋体" panose="02010600030101010101" pitchFamily="2" charset="-122"/>
              </a:rPr>
              <a:t>A= </a:t>
            </a:r>
            <a:r>
              <a:rPr kumimoji="1" lang="en-US" altLang="zh-CN" sz="3200" b="0" i="1" dirty="0" err="1">
                <a:solidFill>
                  <a:schemeClr val="tx1"/>
                </a:solidFill>
                <a:latin typeface="Times New Roman" panose="02020603050405020304" pitchFamily="18" charset="0"/>
                <a:ea typeface="宋体" panose="02010600030101010101" pitchFamily="2" charset="-122"/>
              </a:rPr>
              <a:t>i</a:t>
            </a:r>
            <a:r>
              <a:rPr kumimoji="1" lang="en-US" altLang="zh-CN" sz="3200" b="0" baseline="-25000" dirty="0" err="1">
                <a:solidFill>
                  <a:schemeClr val="tx1"/>
                </a:solidFill>
                <a:latin typeface="Times New Roman" panose="02020603050405020304" pitchFamily="18" charset="0"/>
                <a:ea typeface="宋体" panose="02010600030101010101" pitchFamily="2" charset="-122"/>
              </a:rPr>
              <a:t>L</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en-US" altLang="zh-CN"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Times New Roman" panose="02020603050405020304" pitchFamily="18" charset="0"/>
                <a:ea typeface="宋体" panose="02010600030101010101" pitchFamily="2" charset="-122"/>
              </a:rPr>
              <a:t>I</a:t>
            </a:r>
            <a:r>
              <a:rPr kumimoji="1" lang="en-US" altLang="zh-CN" sz="3200" b="0" baseline="-25000" dirty="0">
                <a:solidFill>
                  <a:schemeClr val="tx1"/>
                </a:solidFill>
                <a:latin typeface="Times New Roman" panose="02020603050405020304" pitchFamily="18" charset="0"/>
                <a:ea typeface="宋体" panose="02010600030101010101" pitchFamily="2" charset="-122"/>
              </a:rPr>
              <a:t>0</a:t>
            </a:r>
            <a:endParaRPr kumimoji="1" lang="en-US" altLang="zh-CN" sz="3200" b="0" baseline="-25000" dirty="0">
              <a:solidFill>
                <a:schemeClr val="tx1"/>
              </a:solidFill>
              <a:latin typeface="Times New Roman" panose="02020603050405020304" pitchFamily="18" charset="0"/>
              <a:ea typeface="宋体" panose="02010600030101010101" pitchFamily="2" charset="-122"/>
            </a:endParaRPr>
          </a:p>
        </p:txBody>
      </p:sp>
      <p:graphicFrame>
        <p:nvGraphicFramePr>
          <p:cNvPr id="74765" name="Object 13"/>
          <p:cNvGraphicFramePr>
            <a:graphicFrameLocks noChangeAspect="1"/>
          </p:cNvGraphicFramePr>
          <p:nvPr/>
        </p:nvGraphicFramePr>
        <p:xfrm>
          <a:off x="557214" y="1117474"/>
          <a:ext cx="3882706" cy="876966"/>
        </p:xfrm>
        <a:graphic>
          <a:graphicData uri="http://schemas.openxmlformats.org/presentationml/2006/ole">
            <mc:AlternateContent xmlns:mc="http://schemas.openxmlformats.org/markup-compatibility/2006">
              <mc:Choice xmlns:v="urn:schemas-microsoft-com:vml" Requires="v">
                <p:oleObj spid="_x0000_s24649" name="公式" r:id="rId3" imgW="1758950" imgH="387350" progId="Equation.3">
                  <p:embed/>
                </p:oleObj>
              </mc:Choice>
              <mc:Fallback>
                <p:oleObj name="公式" r:id="rId3" imgW="1758950" imgH="38735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4" y="1117474"/>
                        <a:ext cx="3882706" cy="876966"/>
                      </a:xfrm>
                      <a:prstGeom prst="rect">
                        <a:avLst/>
                      </a:prstGeom>
                      <a:noFill/>
                      <a:ln>
                        <a:noFill/>
                      </a:ln>
                      <a:effectLst/>
                    </p:spPr>
                  </p:pic>
                </p:oleObj>
              </mc:Fallback>
            </mc:AlternateContent>
          </a:graphicData>
        </a:graphic>
      </p:graphicFrame>
      <p:graphicFrame>
        <p:nvGraphicFramePr>
          <p:cNvPr id="74766" name="Object 14"/>
          <p:cNvGraphicFramePr>
            <a:graphicFrameLocks noChangeAspect="1"/>
          </p:cNvGraphicFramePr>
          <p:nvPr/>
        </p:nvGraphicFramePr>
        <p:xfrm>
          <a:off x="451137" y="2437979"/>
          <a:ext cx="3816350" cy="953342"/>
        </p:xfrm>
        <a:graphic>
          <a:graphicData uri="http://schemas.openxmlformats.org/presentationml/2006/ole">
            <mc:AlternateContent xmlns:mc="http://schemas.openxmlformats.org/markup-compatibility/2006">
              <mc:Choice xmlns:v="urn:schemas-microsoft-com:vml" Requires="v">
                <p:oleObj spid="_x0000_s24650" name="公式" r:id="rId5" imgW="1397635" imgH="391795" progId="Equation.3">
                  <p:embed/>
                </p:oleObj>
              </mc:Choice>
              <mc:Fallback>
                <p:oleObj name="公式" r:id="rId5" imgW="1397635" imgH="391795"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37" y="2437979"/>
                        <a:ext cx="3816350" cy="953342"/>
                      </a:xfrm>
                      <a:prstGeom prst="rect">
                        <a:avLst/>
                      </a:prstGeom>
                      <a:noFill/>
                      <a:ln>
                        <a:noFill/>
                      </a:ln>
                      <a:effectLst/>
                    </p:spPr>
                  </p:pic>
                </p:oleObj>
              </mc:Fallback>
            </mc:AlternateContent>
          </a:graphicData>
        </a:graphic>
      </p:graphicFrame>
      <p:graphicFrame>
        <p:nvGraphicFramePr>
          <p:cNvPr id="74811" name="Object 59"/>
          <p:cNvGraphicFramePr>
            <a:graphicFrameLocks noChangeAspect="1"/>
          </p:cNvGraphicFramePr>
          <p:nvPr/>
        </p:nvGraphicFramePr>
        <p:xfrm>
          <a:off x="3825084" y="4225926"/>
          <a:ext cx="2108200" cy="661987"/>
        </p:xfrm>
        <a:graphic>
          <a:graphicData uri="http://schemas.openxmlformats.org/presentationml/2006/ole">
            <mc:AlternateContent xmlns:mc="http://schemas.openxmlformats.org/markup-compatibility/2006">
              <mc:Choice xmlns:v="urn:schemas-microsoft-com:vml" Requires="v">
                <p:oleObj spid="_x0000_s24651" name="公式" r:id="rId7" imgW="714375" imgH="213360" progId="Equation.3">
                  <p:embed/>
                </p:oleObj>
              </mc:Choice>
              <mc:Fallback>
                <p:oleObj name="公式" r:id="rId7" imgW="714375" imgH="213360" progId="Equation.3">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5084" y="4225926"/>
                        <a:ext cx="2108200"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812" name="Object 60"/>
          <p:cNvGraphicFramePr>
            <a:graphicFrameLocks noChangeAspect="1"/>
          </p:cNvGraphicFramePr>
          <p:nvPr/>
        </p:nvGraphicFramePr>
        <p:xfrm>
          <a:off x="1524068" y="5850730"/>
          <a:ext cx="4876800" cy="925513"/>
        </p:xfrm>
        <a:graphic>
          <a:graphicData uri="http://schemas.openxmlformats.org/presentationml/2006/ole">
            <mc:AlternateContent xmlns:mc="http://schemas.openxmlformats.org/markup-compatibility/2006">
              <mc:Choice xmlns:v="urn:schemas-microsoft-com:vml" Requires="v">
                <p:oleObj spid="_x0000_s24652" name="公式" r:id="rId9" imgW="1680845" imgH="295910" progId="Equation.3">
                  <p:embed/>
                </p:oleObj>
              </mc:Choice>
              <mc:Fallback>
                <p:oleObj name="公式" r:id="rId9" imgW="1680845" imgH="295910" progId="Equation.3">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68" y="5850730"/>
                        <a:ext cx="4876800" cy="925513"/>
                      </a:xfrm>
                      <a:prstGeom prst="rect">
                        <a:avLst/>
                      </a:prstGeom>
                      <a:solidFill>
                        <a:schemeClr val="accent6"/>
                      </a:solidFill>
                      <a:ln>
                        <a:noFill/>
                      </a:ln>
                      <a:effectLst/>
                    </p:spPr>
                  </p:pic>
                </p:oleObj>
              </mc:Fallback>
            </mc:AlternateContent>
          </a:graphicData>
        </a:graphic>
      </p:graphicFrame>
      <p:sp>
        <p:nvSpPr>
          <p:cNvPr id="74814" name="AutoShape 62"/>
          <p:cNvSpPr>
            <a:spLocks noChangeArrowheads="1"/>
          </p:cNvSpPr>
          <p:nvPr/>
        </p:nvSpPr>
        <p:spPr bwMode="auto">
          <a:xfrm>
            <a:off x="2634767" y="5343525"/>
            <a:ext cx="649288" cy="144463"/>
          </a:xfrm>
          <a:prstGeom prst="rightArrow">
            <a:avLst>
              <a:gd name="adj1" fmla="val 50000"/>
              <a:gd name="adj2" fmla="val 112362"/>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nvGrpSpPr>
          <p:cNvPr id="3" name="Group 67"/>
          <p:cNvGrpSpPr/>
          <p:nvPr/>
        </p:nvGrpSpPr>
        <p:grpSpPr bwMode="auto">
          <a:xfrm>
            <a:off x="7164387" y="3284540"/>
            <a:ext cx="1052468" cy="720725"/>
            <a:chOff x="1520" y="1706"/>
            <a:chExt cx="792" cy="454"/>
          </a:xfrm>
        </p:grpSpPr>
        <p:sp>
          <p:nvSpPr>
            <p:cNvPr id="23627" name="AutoShape 64"/>
            <p:cNvSpPr>
              <a:spLocks noChangeArrowheads="1"/>
            </p:cNvSpPr>
            <p:nvPr/>
          </p:nvSpPr>
          <p:spPr bwMode="auto">
            <a:xfrm>
              <a:off x="1520" y="1706"/>
              <a:ext cx="181" cy="454"/>
            </a:xfrm>
            <a:prstGeom prst="downArrow">
              <a:avLst>
                <a:gd name="adj1" fmla="val 50000"/>
                <a:gd name="adj2" fmla="val 62707"/>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3628" name="Text Box 65"/>
            <p:cNvSpPr txBox="1">
              <a:spLocks noChangeArrowheads="1"/>
            </p:cNvSpPr>
            <p:nvPr/>
          </p:nvSpPr>
          <p:spPr bwMode="auto">
            <a:xfrm>
              <a:off x="1687" y="1745"/>
              <a:ext cx="6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200" b="0" dirty="0">
                  <a:solidFill>
                    <a:schemeClr val="tx1"/>
                  </a:solidFill>
                  <a:latin typeface="Times New Roman" panose="02020603050405020304" pitchFamily="18" charset="0"/>
                  <a:ea typeface="宋体" panose="02010600030101010101" pitchFamily="2" charset="-122"/>
                </a:rPr>
                <a:t>t &gt;0</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grpSp>
      <p:sp>
        <p:nvSpPr>
          <p:cNvPr id="74879" name="AutoShape 127"/>
          <p:cNvSpPr>
            <a:spLocks noChangeArrowheads="1"/>
          </p:cNvSpPr>
          <p:nvPr/>
        </p:nvSpPr>
        <p:spPr bwMode="auto">
          <a:xfrm>
            <a:off x="711997" y="6324601"/>
            <a:ext cx="649287" cy="144462"/>
          </a:xfrm>
          <a:prstGeom prst="rightArrow">
            <a:avLst>
              <a:gd name="adj1" fmla="val 50000"/>
              <a:gd name="adj2" fmla="val 112363"/>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nvGrpSpPr>
          <p:cNvPr id="6" name="Group 168"/>
          <p:cNvGrpSpPr/>
          <p:nvPr/>
        </p:nvGrpSpPr>
        <p:grpSpPr bwMode="auto">
          <a:xfrm>
            <a:off x="5148263" y="1412875"/>
            <a:ext cx="3673475" cy="1728788"/>
            <a:chOff x="2835" y="1570"/>
            <a:chExt cx="2314" cy="1089"/>
          </a:xfrm>
        </p:grpSpPr>
        <p:sp>
          <p:nvSpPr>
            <p:cNvPr id="23593" name="Oval 169"/>
            <p:cNvSpPr>
              <a:spLocks noChangeArrowheads="1"/>
            </p:cNvSpPr>
            <p:nvPr/>
          </p:nvSpPr>
          <p:spPr bwMode="auto">
            <a:xfrm>
              <a:off x="2835" y="193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23594" name="Line 170"/>
            <p:cNvSpPr>
              <a:spLocks noChangeShapeType="1"/>
            </p:cNvSpPr>
            <p:nvPr/>
          </p:nvSpPr>
          <p:spPr bwMode="auto">
            <a:xfrm>
              <a:off x="3016" y="1661"/>
              <a:ext cx="1724"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5" name="Line 171"/>
            <p:cNvSpPr>
              <a:spLocks noChangeShapeType="1"/>
            </p:cNvSpPr>
            <p:nvPr/>
          </p:nvSpPr>
          <p:spPr bwMode="auto">
            <a:xfrm>
              <a:off x="4830" y="1661"/>
              <a:ext cx="0" cy="272"/>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6" name="Text Box 172"/>
            <p:cNvSpPr txBox="1">
              <a:spLocks noChangeArrowheads="1"/>
            </p:cNvSpPr>
            <p:nvPr/>
          </p:nvSpPr>
          <p:spPr bwMode="auto">
            <a:xfrm>
              <a:off x="4467" y="1661"/>
              <a:ext cx="2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23597" name="Text Box 173"/>
            <p:cNvSpPr txBox="1">
              <a:spLocks noChangeArrowheads="1"/>
            </p:cNvSpPr>
            <p:nvPr/>
          </p:nvSpPr>
          <p:spPr bwMode="auto">
            <a:xfrm>
              <a:off x="3809" y="2036"/>
              <a:ext cx="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3598" name="Text Box 174"/>
            <p:cNvSpPr txBox="1">
              <a:spLocks noChangeArrowheads="1"/>
            </p:cNvSpPr>
            <p:nvPr/>
          </p:nvSpPr>
          <p:spPr bwMode="auto">
            <a:xfrm>
              <a:off x="3152" y="1979"/>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3599" name="Text Box 175"/>
            <p:cNvSpPr txBox="1">
              <a:spLocks noChangeArrowheads="1"/>
            </p:cNvSpPr>
            <p:nvPr/>
          </p:nvSpPr>
          <p:spPr bwMode="auto">
            <a:xfrm>
              <a:off x="4513" y="197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b="0" i="1">
                  <a:solidFill>
                    <a:schemeClr val="tx1"/>
                  </a:solidFill>
                  <a:latin typeface="Times New Roman" panose="02020603050405020304" pitchFamily="18" charset="0"/>
                  <a:ea typeface="宋体" panose="02010600030101010101" pitchFamily="2" charset="-122"/>
                </a:rPr>
                <a:t>L</a:t>
              </a:r>
              <a:endParaRPr kumimoji="1" lang="en-US" altLang="zh-CN" sz="2400" b="0">
                <a:solidFill>
                  <a:schemeClr val="tx1"/>
                </a:solidFill>
                <a:latin typeface="Times New Roman" panose="02020603050405020304" pitchFamily="18" charset="0"/>
                <a:ea typeface="宋体" panose="02010600030101010101" pitchFamily="2" charset="-122"/>
              </a:endParaRPr>
            </a:p>
          </p:txBody>
        </p:sp>
        <p:grpSp>
          <p:nvGrpSpPr>
            <p:cNvPr id="23600" name="Group 176"/>
            <p:cNvGrpSpPr/>
            <p:nvPr/>
          </p:nvGrpSpPr>
          <p:grpSpPr bwMode="auto">
            <a:xfrm>
              <a:off x="4830" y="1752"/>
              <a:ext cx="319" cy="764"/>
              <a:chOff x="1978" y="748"/>
              <a:chExt cx="309" cy="616"/>
            </a:xfrm>
          </p:grpSpPr>
          <p:grpSp>
            <p:nvGrpSpPr>
              <p:cNvPr id="23619" name="Group 177"/>
              <p:cNvGrpSpPr/>
              <p:nvPr/>
            </p:nvGrpSpPr>
            <p:grpSpPr bwMode="auto">
              <a:xfrm>
                <a:off x="2069" y="748"/>
                <a:ext cx="218" cy="616"/>
                <a:chOff x="1637" y="1276"/>
                <a:chExt cx="218" cy="616"/>
              </a:xfrm>
            </p:grpSpPr>
            <p:sp>
              <p:nvSpPr>
                <p:cNvPr id="23621" name="Text Box 178"/>
                <p:cNvSpPr txBox="1">
                  <a:spLocks noChangeArrowheads="1"/>
                </p:cNvSpPr>
                <p:nvPr/>
              </p:nvSpPr>
              <p:spPr bwMode="auto">
                <a:xfrm>
                  <a:off x="1637" y="1276"/>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b="0" dirty="0">
                      <a:solidFill>
                        <a:schemeClr val="tx1"/>
                      </a:solidFill>
                      <a:latin typeface="Times New Roman" panose="02020603050405020304" pitchFamily="18" charset="0"/>
                      <a:ea typeface="宋体" panose="02010600030101010101" pitchFamily="2" charset="-122"/>
                    </a:rPr>
                    <a:t>+</a:t>
                  </a:r>
                  <a:endParaRPr kumimoji="1" lang="en-US" altLang="zh-CN" sz="2400" b="0" dirty="0">
                    <a:solidFill>
                      <a:schemeClr val="tx1"/>
                    </a:solidFill>
                    <a:latin typeface="Times New Roman" panose="02020603050405020304" pitchFamily="18" charset="0"/>
                    <a:ea typeface="宋体" panose="02010600030101010101" pitchFamily="2" charset="-122"/>
                  </a:endParaRPr>
                </a:p>
              </p:txBody>
            </p:sp>
            <p:sp>
              <p:nvSpPr>
                <p:cNvPr id="23622" name="Text Box 179"/>
                <p:cNvSpPr txBox="1">
                  <a:spLocks noChangeArrowheads="1"/>
                </p:cNvSpPr>
                <p:nvPr/>
              </p:nvSpPr>
              <p:spPr bwMode="auto">
                <a:xfrm>
                  <a:off x="1639" y="1659"/>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b="0" dirty="0">
                      <a:solidFill>
                        <a:schemeClr val="tx1"/>
                      </a:solidFill>
                      <a:latin typeface="Times New Roman" panose="02020603050405020304" pitchFamily="18" charset="0"/>
                      <a:ea typeface="宋体" panose="02010600030101010101" pitchFamily="2" charset="-122"/>
                    </a:rPr>
                    <a:t>–</a:t>
                  </a:r>
                  <a:endParaRPr kumimoji="1" lang="en-US" altLang="zh-CN" sz="2400" b="0" dirty="0">
                    <a:solidFill>
                      <a:schemeClr val="tx1"/>
                    </a:solidFill>
                    <a:latin typeface="Times New Roman" panose="02020603050405020304" pitchFamily="18" charset="0"/>
                    <a:ea typeface="宋体" panose="02010600030101010101" pitchFamily="2" charset="-122"/>
                  </a:endParaRPr>
                </a:p>
              </p:txBody>
            </p:sp>
          </p:grpSp>
          <p:sp>
            <p:nvSpPr>
              <p:cNvPr id="23620" name="Text Box 180"/>
              <p:cNvSpPr txBox="1">
                <a:spLocks noChangeArrowheads="1"/>
              </p:cNvSpPr>
              <p:nvPr/>
            </p:nvSpPr>
            <p:spPr bwMode="auto">
              <a:xfrm>
                <a:off x="1978" y="900"/>
                <a:ext cx="30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u</a:t>
                </a:r>
                <a:r>
                  <a:rPr kumimoji="1" lang="en-US" altLang="zh-CN" sz="2400" b="0" i="1" baseline="-25000">
                    <a:solidFill>
                      <a:schemeClr val="tx1"/>
                    </a:solidFill>
                    <a:latin typeface="Times New Roman" panose="02020603050405020304" pitchFamily="18" charset="0"/>
                    <a:ea typeface="宋体" panose="02010600030101010101" pitchFamily="2" charset="-122"/>
                  </a:rPr>
                  <a:t>L</a:t>
                </a:r>
                <a:endParaRPr kumimoji="1" lang="en-US" altLang="zh-CN" sz="2400" b="0">
                  <a:solidFill>
                    <a:schemeClr val="tx1"/>
                  </a:solidFill>
                  <a:latin typeface="Times New Roman" panose="02020603050405020304" pitchFamily="18" charset="0"/>
                  <a:ea typeface="宋体" panose="02010600030101010101" pitchFamily="2" charset="-122"/>
                </a:endParaRPr>
              </a:p>
            </p:txBody>
          </p:sp>
        </p:grpSp>
        <p:sp>
          <p:nvSpPr>
            <p:cNvPr id="23601" name="Line 181"/>
            <p:cNvSpPr>
              <a:spLocks noChangeShapeType="1"/>
            </p:cNvSpPr>
            <p:nvPr/>
          </p:nvSpPr>
          <p:spPr bwMode="auto">
            <a:xfrm>
              <a:off x="3016" y="1661"/>
              <a:ext cx="0" cy="99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2" name="Line 182"/>
            <p:cNvSpPr>
              <a:spLocks noChangeShapeType="1"/>
            </p:cNvSpPr>
            <p:nvPr/>
          </p:nvSpPr>
          <p:spPr bwMode="auto">
            <a:xfrm flipV="1">
              <a:off x="3016" y="2659"/>
              <a:ext cx="1724"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3" name="Line 183"/>
            <p:cNvSpPr>
              <a:spLocks noChangeShapeType="1"/>
            </p:cNvSpPr>
            <p:nvPr/>
          </p:nvSpPr>
          <p:spPr bwMode="auto">
            <a:xfrm flipV="1">
              <a:off x="4740" y="2341"/>
              <a:ext cx="0" cy="31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4" name="Line 184"/>
            <p:cNvSpPr>
              <a:spLocks noChangeShapeType="1"/>
            </p:cNvSpPr>
            <p:nvPr/>
          </p:nvSpPr>
          <p:spPr bwMode="auto">
            <a:xfrm>
              <a:off x="4740" y="1661"/>
              <a:ext cx="0" cy="31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5" name="Line 185"/>
            <p:cNvSpPr>
              <a:spLocks noChangeShapeType="1"/>
            </p:cNvSpPr>
            <p:nvPr/>
          </p:nvSpPr>
          <p:spPr bwMode="auto">
            <a:xfrm flipV="1">
              <a:off x="3803" y="1868"/>
              <a:ext cx="149" cy="23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6" name="Line 186"/>
            <p:cNvSpPr>
              <a:spLocks noChangeShapeType="1"/>
            </p:cNvSpPr>
            <p:nvPr/>
          </p:nvSpPr>
          <p:spPr bwMode="auto">
            <a:xfrm flipH="1" flipV="1">
              <a:off x="3979" y="1890"/>
              <a:ext cx="148" cy="118"/>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7" name="Text Box 187"/>
            <p:cNvSpPr txBox="1">
              <a:spLocks noChangeArrowheads="1"/>
            </p:cNvSpPr>
            <p:nvPr/>
          </p:nvSpPr>
          <p:spPr bwMode="auto">
            <a:xfrm>
              <a:off x="4195" y="1706"/>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3608" name="Text Box 188"/>
            <p:cNvSpPr txBox="1">
              <a:spLocks noChangeArrowheads="1"/>
            </p:cNvSpPr>
            <p:nvPr/>
          </p:nvSpPr>
          <p:spPr bwMode="auto">
            <a:xfrm>
              <a:off x="3288" y="1661"/>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r>
                <a:rPr kumimoji="1" lang="en-US" altLang="zh-CN" b="0" baseline="-25000">
                  <a:solidFill>
                    <a:schemeClr val="tx1"/>
                  </a:solidFill>
                  <a:latin typeface="Times New Roman" panose="02020603050405020304" pitchFamily="18" charset="0"/>
                  <a:ea typeface="宋体" panose="02010600030101010101" pitchFamily="2" charset="-122"/>
                </a:rPr>
                <a:t>1</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3609" name="Line 189"/>
            <p:cNvSpPr>
              <a:spLocks noChangeShapeType="1"/>
            </p:cNvSpPr>
            <p:nvPr/>
          </p:nvSpPr>
          <p:spPr bwMode="auto">
            <a:xfrm>
              <a:off x="3813" y="1695"/>
              <a:ext cx="0" cy="184"/>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3610" name="Line 190"/>
            <p:cNvSpPr>
              <a:spLocks noChangeShapeType="1"/>
            </p:cNvSpPr>
            <p:nvPr/>
          </p:nvSpPr>
          <p:spPr bwMode="auto">
            <a:xfrm>
              <a:off x="3803" y="2095"/>
              <a:ext cx="0" cy="544"/>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3611" name="Rectangle 191"/>
            <p:cNvSpPr>
              <a:spLocks noChangeArrowheads="1"/>
            </p:cNvSpPr>
            <p:nvPr/>
          </p:nvSpPr>
          <p:spPr bwMode="auto">
            <a:xfrm>
              <a:off x="4154" y="1596"/>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3612" name="Rectangle 192"/>
            <p:cNvSpPr>
              <a:spLocks noChangeArrowheads="1"/>
            </p:cNvSpPr>
            <p:nvPr/>
          </p:nvSpPr>
          <p:spPr bwMode="auto">
            <a:xfrm>
              <a:off x="3243" y="157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3613" name="Text Box 193"/>
            <p:cNvSpPr txBox="1">
              <a:spLocks noChangeArrowheads="1"/>
            </p:cNvSpPr>
            <p:nvPr/>
          </p:nvSpPr>
          <p:spPr bwMode="auto">
            <a:xfrm>
              <a:off x="3016" y="1661"/>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a:solidFill>
                    <a:schemeClr val="tx1"/>
                  </a:solidFill>
                  <a:latin typeface="Times New Roman" panose="02020603050405020304" pitchFamily="18" charset="0"/>
                  <a:ea typeface="仿宋_GB2312" pitchFamily="49" charset="-122"/>
                </a:rPr>
                <a:t>+</a:t>
              </a:r>
              <a:endParaRPr lang="en-US" altLang="zh-CN" b="0">
                <a:solidFill>
                  <a:schemeClr val="tx1"/>
                </a:solidFill>
                <a:latin typeface="Times New Roman" panose="02020603050405020304" pitchFamily="18" charset="0"/>
                <a:ea typeface="仿宋_GB2312" pitchFamily="49" charset="-122"/>
              </a:endParaRPr>
            </a:p>
          </p:txBody>
        </p:sp>
        <p:sp>
          <p:nvSpPr>
            <p:cNvPr id="23614" name="Text Box 194"/>
            <p:cNvSpPr txBox="1">
              <a:spLocks noChangeArrowheads="1"/>
            </p:cNvSpPr>
            <p:nvPr/>
          </p:nvSpPr>
          <p:spPr bwMode="auto">
            <a:xfrm>
              <a:off x="3016" y="2296"/>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a:solidFill>
                    <a:schemeClr val="tx1"/>
                  </a:solidFill>
                  <a:latin typeface="宋体" panose="02010600030101010101" pitchFamily="2" charset="-122"/>
                  <a:ea typeface="宋体" panose="02010600030101010101" pitchFamily="2" charset="-122"/>
                </a:rPr>
                <a:t>-</a:t>
              </a:r>
              <a:endParaRPr lang="en-US" altLang="zh-CN" b="0">
                <a:solidFill>
                  <a:schemeClr val="tx1"/>
                </a:solidFill>
                <a:latin typeface="宋体" panose="02010600030101010101" pitchFamily="2" charset="-122"/>
                <a:ea typeface="宋体" panose="02010600030101010101" pitchFamily="2" charset="-122"/>
              </a:endParaRPr>
            </a:p>
          </p:txBody>
        </p:sp>
        <p:grpSp>
          <p:nvGrpSpPr>
            <p:cNvPr id="23615" name="Group 195"/>
            <p:cNvGrpSpPr/>
            <p:nvPr/>
          </p:nvGrpSpPr>
          <p:grpSpPr bwMode="auto">
            <a:xfrm>
              <a:off x="4740" y="1979"/>
              <a:ext cx="91" cy="363"/>
              <a:chOff x="2744" y="2931"/>
              <a:chExt cx="57" cy="283"/>
            </a:xfrm>
          </p:grpSpPr>
          <p:sp>
            <p:nvSpPr>
              <p:cNvPr id="23616" name="Arc 196"/>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17" name="Arc 197"/>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18" name="Arc 198"/>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0" name="Group 199"/>
          <p:cNvGrpSpPr/>
          <p:nvPr/>
        </p:nvGrpSpPr>
        <p:grpSpPr bwMode="auto">
          <a:xfrm>
            <a:off x="6372226" y="3786188"/>
            <a:ext cx="2495551" cy="1879600"/>
            <a:chOff x="3969" y="2158"/>
            <a:chExt cx="1572" cy="1184"/>
          </a:xfrm>
        </p:grpSpPr>
        <p:grpSp>
          <p:nvGrpSpPr>
            <p:cNvPr id="23573" name="Group 200"/>
            <p:cNvGrpSpPr/>
            <p:nvPr/>
          </p:nvGrpSpPr>
          <p:grpSpPr bwMode="auto">
            <a:xfrm>
              <a:off x="4740" y="2158"/>
              <a:ext cx="272" cy="410"/>
              <a:chOff x="1872" y="490"/>
              <a:chExt cx="240" cy="278"/>
            </a:xfrm>
          </p:grpSpPr>
          <p:sp>
            <p:nvSpPr>
              <p:cNvPr id="23591" name="Line 201"/>
              <p:cNvSpPr>
                <a:spLocks noChangeShapeType="1"/>
              </p:cNvSpPr>
              <p:nvPr/>
            </p:nvSpPr>
            <p:spPr bwMode="auto">
              <a:xfrm>
                <a:off x="1872" y="768"/>
                <a:ext cx="240"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2" name="Text Box 202"/>
              <p:cNvSpPr txBox="1">
                <a:spLocks noChangeArrowheads="1"/>
              </p:cNvSpPr>
              <p:nvPr/>
            </p:nvSpPr>
            <p:spPr bwMode="auto">
              <a:xfrm>
                <a:off x="1882" y="490"/>
                <a:ext cx="16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i</a:t>
                </a:r>
                <a:endParaRPr kumimoji="1" lang="en-US" altLang="zh-CN" sz="3200" b="0">
                  <a:solidFill>
                    <a:schemeClr val="tx1"/>
                  </a:solidFill>
                  <a:latin typeface="Times New Roman" panose="02020603050405020304" pitchFamily="18" charset="0"/>
                  <a:ea typeface="宋体" panose="02010600030101010101" pitchFamily="2" charset="-122"/>
                </a:endParaRPr>
              </a:p>
            </p:txBody>
          </p:sp>
        </p:grpSp>
        <p:sp>
          <p:nvSpPr>
            <p:cNvPr id="23574" name="Text Box 203"/>
            <p:cNvSpPr txBox="1">
              <a:spLocks noChangeArrowheads="1"/>
            </p:cNvSpPr>
            <p:nvPr/>
          </p:nvSpPr>
          <p:spPr bwMode="auto">
            <a:xfrm>
              <a:off x="4921" y="280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23575" name="Group 204"/>
            <p:cNvGrpSpPr/>
            <p:nvPr/>
          </p:nvGrpSpPr>
          <p:grpSpPr bwMode="auto">
            <a:xfrm>
              <a:off x="5200" y="2578"/>
              <a:ext cx="341" cy="764"/>
              <a:chOff x="1965" y="748"/>
              <a:chExt cx="331" cy="616"/>
            </a:xfrm>
          </p:grpSpPr>
          <p:grpSp>
            <p:nvGrpSpPr>
              <p:cNvPr id="23587" name="Group 205"/>
              <p:cNvGrpSpPr/>
              <p:nvPr/>
            </p:nvGrpSpPr>
            <p:grpSpPr bwMode="auto">
              <a:xfrm>
                <a:off x="2069" y="748"/>
                <a:ext cx="218" cy="616"/>
                <a:chOff x="1637" y="1276"/>
                <a:chExt cx="218" cy="616"/>
              </a:xfrm>
            </p:grpSpPr>
            <p:sp>
              <p:nvSpPr>
                <p:cNvPr id="23589" name="Text Box 206"/>
                <p:cNvSpPr txBox="1">
                  <a:spLocks noChangeArrowheads="1"/>
                </p:cNvSpPr>
                <p:nvPr/>
              </p:nvSpPr>
              <p:spPr bwMode="auto">
                <a:xfrm>
                  <a:off x="1637" y="1276"/>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a:t>
                  </a:r>
                  <a:endParaRPr kumimoji="1" lang="en-US" altLang="zh-CN" sz="2400">
                    <a:solidFill>
                      <a:schemeClr val="tx1"/>
                    </a:solidFill>
                    <a:latin typeface="Times New Roman" panose="02020603050405020304" pitchFamily="18" charset="0"/>
                    <a:ea typeface="宋体" panose="02010600030101010101" pitchFamily="2" charset="-122"/>
                  </a:endParaRPr>
                </a:p>
              </p:txBody>
            </p:sp>
            <p:sp>
              <p:nvSpPr>
                <p:cNvPr id="23590" name="Text Box 207"/>
                <p:cNvSpPr txBox="1">
                  <a:spLocks noChangeArrowheads="1"/>
                </p:cNvSpPr>
                <p:nvPr/>
              </p:nvSpPr>
              <p:spPr bwMode="auto">
                <a:xfrm>
                  <a:off x="1639" y="1659"/>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a:t>
                  </a:r>
                  <a:endParaRPr kumimoji="1" lang="en-US" altLang="zh-CN" sz="2400">
                    <a:solidFill>
                      <a:schemeClr val="tx1"/>
                    </a:solidFill>
                    <a:latin typeface="Times New Roman" panose="02020603050405020304" pitchFamily="18" charset="0"/>
                    <a:ea typeface="宋体" panose="02010600030101010101" pitchFamily="2" charset="-122"/>
                  </a:endParaRPr>
                </a:p>
              </p:txBody>
            </p:sp>
          </p:grpSp>
          <p:sp>
            <p:nvSpPr>
              <p:cNvPr id="23588" name="Text Box 208"/>
              <p:cNvSpPr txBox="1">
                <a:spLocks noChangeArrowheads="1"/>
              </p:cNvSpPr>
              <p:nvPr/>
            </p:nvSpPr>
            <p:spPr bwMode="auto">
              <a:xfrm>
                <a:off x="1965" y="899"/>
                <a:ext cx="33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u</a:t>
                </a:r>
                <a:r>
                  <a:rPr kumimoji="1" lang="en-US" altLang="zh-CN" sz="3200" b="0" i="1" baseline="-25000">
                    <a:solidFill>
                      <a:schemeClr val="tx1"/>
                    </a:solidFill>
                    <a:latin typeface="Times New Roman" panose="02020603050405020304" pitchFamily="18" charset="0"/>
                    <a:ea typeface="宋体" panose="02010600030101010101" pitchFamily="2" charset="-122"/>
                  </a:rPr>
                  <a:t>L</a:t>
                </a:r>
                <a:endParaRPr kumimoji="1" lang="en-US" altLang="zh-CN" sz="3200" b="0">
                  <a:solidFill>
                    <a:schemeClr val="tx1"/>
                  </a:solidFill>
                  <a:latin typeface="Times New Roman" panose="02020603050405020304" pitchFamily="18" charset="0"/>
                  <a:ea typeface="宋体" panose="02010600030101010101" pitchFamily="2" charset="-122"/>
                </a:endParaRPr>
              </a:p>
            </p:txBody>
          </p:sp>
        </p:grpSp>
        <p:sp>
          <p:nvSpPr>
            <p:cNvPr id="23576" name="Line 209"/>
            <p:cNvSpPr>
              <a:spLocks noChangeShapeType="1"/>
            </p:cNvSpPr>
            <p:nvPr/>
          </p:nvSpPr>
          <p:spPr bwMode="auto">
            <a:xfrm flipV="1">
              <a:off x="5148" y="3067"/>
              <a:ext cx="0" cy="23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Text Box 210"/>
            <p:cNvSpPr txBox="1">
              <a:spLocks noChangeArrowheads="1"/>
            </p:cNvSpPr>
            <p:nvPr/>
          </p:nvSpPr>
          <p:spPr bwMode="auto">
            <a:xfrm>
              <a:off x="4246" y="2625"/>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b="0" i="1">
                  <a:solidFill>
                    <a:schemeClr val="tx1"/>
                  </a:solidFill>
                  <a:latin typeface="Times New Roman" panose="02020603050405020304" pitchFamily="18" charset="0"/>
                  <a:ea typeface="宋体" panose="02010600030101010101" pitchFamily="2" charset="-122"/>
                </a:rPr>
                <a:t>R</a:t>
              </a:r>
              <a:endParaRPr kumimoji="1" lang="en-US" altLang="zh-CN" sz="2400" b="0">
                <a:solidFill>
                  <a:schemeClr val="tx1"/>
                </a:solidFill>
                <a:latin typeface="Times New Roman" panose="02020603050405020304" pitchFamily="18" charset="0"/>
                <a:ea typeface="宋体" panose="02010600030101010101" pitchFamily="2" charset="-122"/>
              </a:endParaRPr>
            </a:p>
          </p:txBody>
        </p:sp>
        <p:sp>
          <p:nvSpPr>
            <p:cNvPr id="23578" name="Line 211"/>
            <p:cNvSpPr>
              <a:spLocks noChangeShapeType="1"/>
            </p:cNvSpPr>
            <p:nvPr/>
          </p:nvSpPr>
          <p:spPr bwMode="auto">
            <a:xfrm>
              <a:off x="3969" y="3305"/>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9" name="Line 212"/>
            <p:cNvSpPr>
              <a:spLocks noChangeShapeType="1"/>
            </p:cNvSpPr>
            <p:nvPr/>
          </p:nvSpPr>
          <p:spPr bwMode="auto">
            <a:xfrm>
              <a:off x="3969" y="2523"/>
              <a:ext cx="0" cy="78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0" name="Line 213"/>
            <p:cNvSpPr>
              <a:spLocks noChangeShapeType="1"/>
            </p:cNvSpPr>
            <p:nvPr/>
          </p:nvSpPr>
          <p:spPr bwMode="auto">
            <a:xfrm>
              <a:off x="3969" y="2523"/>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1" name="Line 214"/>
            <p:cNvSpPr>
              <a:spLocks noChangeShapeType="1"/>
            </p:cNvSpPr>
            <p:nvPr/>
          </p:nvSpPr>
          <p:spPr bwMode="auto">
            <a:xfrm>
              <a:off x="5148" y="2522"/>
              <a:ext cx="0" cy="18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3582" name="Group 215"/>
            <p:cNvGrpSpPr/>
            <p:nvPr/>
          </p:nvGrpSpPr>
          <p:grpSpPr bwMode="auto">
            <a:xfrm>
              <a:off x="5148" y="2704"/>
              <a:ext cx="91" cy="363"/>
              <a:chOff x="2744" y="2931"/>
              <a:chExt cx="57" cy="283"/>
            </a:xfrm>
          </p:grpSpPr>
          <p:sp>
            <p:nvSpPr>
              <p:cNvPr id="23584" name="Arc 216"/>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85" name="Arc 217"/>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86" name="Arc 218"/>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3583" name="Rectangle 219"/>
            <p:cNvSpPr>
              <a:spLocks noChangeArrowheads="1"/>
            </p:cNvSpPr>
            <p:nvPr/>
          </p:nvSpPr>
          <p:spPr bwMode="auto">
            <a:xfrm>
              <a:off x="4241" y="247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70"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7.2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71" name="矩形 70"/>
          <p:cNvSpPr/>
          <p:nvPr/>
        </p:nvSpPr>
        <p:spPr>
          <a:xfrm>
            <a:off x="189488" y="2031543"/>
            <a:ext cx="3765774" cy="369332"/>
          </a:xfrm>
          <a:prstGeom prst="rect">
            <a:avLst/>
          </a:prstGeom>
        </p:spPr>
        <p:txBody>
          <a:bodyPr wrap="none">
            <a:spAutoFit/>
          </a:bodyPr>
          <a:lstStyle/>
          <a:p>
            <a:r>
              <a:rPr kumimoji="1" lang="zh-CN" altLang="en-US" dirty="0">
                <a:solidFill>
                  <a:srgbClr val="92D050"/>
                </a:solidFill>
              </a:rPr>
              <a:t>换路之后闭合，把电源短路，列</a:t>
            </a:r>
            <a:r>
              <a:rPr kumimoji="1" lang="en-US" altLang="zh-CN" dirty="0">
                <a:solidFill>
                  <a:srgbClr val="92D050"/>
                </a:solidFill>
              </a:rPr>
              <a:t>KVL</a:t>
            </a:r>
            <a:endParaRPr lang="zh-CN" altLang="en-US" dirty="0"/>
          </a:p>
        </p:txBody>
      </p:sp>
      <p:sp>
        <p:nvSpPr>
          <p:cNvPr id="72" name="矩形 71"/>
          <p:cNvSpPr/>
          <p:nvPr/>
        </p:nvSpPr>
        <p:spPr>
          <a:xfrm>
            <a:off x="189488" y="723384"/>
            <a:ext cx="4339650" cy="369332"/>
          </a:xfrm>
          <a:prstGeom prst="rect">
            <a:avLst/>
          </a:prstGeom>
        </p:spPr>
        <p:txBody>
          <a:bodyPr wrap="none">
            <a:spAutoFit/>
          </a:bodyPr>
          <a:lstStyle/>
          <a:p>
            <a:r>
              <a:rPr kumimoji="1" lang="zh-CN" altLang="en-US" dirty="0">
                <a:solidFill>
                  <a:srgbClr val="92D050"/>
                </a:solidFill>
              </a:rPr>
              <a:t>换路之前断开，稳定状态，根据换路定则</a:t>
            </a:r>
            <a:endParaRPr lang="zh-CN" altLang="en-US" dirty="0"/>
          </a:p>
        </p:txBody>
      </p:sp>
      <p:sp>
        <p:nvSpPr>
          <p:cNvPr id="73" name="Text Box 178"/>
          <p:cNvSpPr txBox="1">
            <a:spLocks noChangeArrowheads="1"/>
          </p:cNvSpPr>
          <p:nvPr/>
        </p:nvSpPr>
        <p:spPr bwMode="auto">
          <a:xfrm>
            <a:off x="6931258" y="1126377"/>
            <a:ext cx="357275" cy="45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b="0" dirty="0">
                <a:solidFill>
                  <a:schemeClr val="tx1"/>
                </a:solidFill>
                <a:latin typeface="Times New Roman" panose="02020603050405020304" pitchFamily="18" charset="0"/>
                <a:ea typeface="宋体" panose="02010600030101010101" pitchFamily="2" charset="-122"/>
              </a:rPr>
              <a:t>+</a:t>
            </a:r>
            <a:endParaRPr kumimoji="1" lang="en-US" altLang="zh-CN" sz="2400" b="0" dirty="0">
              <a:solidFill>
                <a:schemeClr val="tx1"/>
              </a:solidFill>
              <a:latin typeface="Times New Roman" panose="02020603050405020304" pitchFamily="18" charset="0"/>
              <a:ea typeface="宋体" panose="02010600030101010101" pitchFamily="2" charset="-122"/>
            </a:endParaRPr>
          </a:p>
        </p:txBody>
      </p:sp>
      <p:sp>
        <p:nvSpPr>
          <p:cNvPr id="74" name="Text Box 179"/>
          <p:cNvSpPr txBox="1">
            <a:spLocks noChangeArrowheads="1"/>
          </p:cNvSpPr>
          <p:nvPr/>
        </p:nvSpPr>
        <p:spPr bwMode="auto">
          <a:xfrm>
            <a:off x="7621897" y="1075071"/>
            <a:ext cx="335970" cy="45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b="0" dirty="0">
                <a:solidFill>
                  <a:schemeClr val="tx1"/>
                </a:solidFill>
                <a:latin typeface="Times New Roman" panose="02020603050405020304" pitchFamily="18" charset="0"/>
                <a:ea typeface="宋体" panose="02010600030101010101" pitchFamily="2" charset="-122"/>
              </a:rPr>
              <a:t>–</a:t>
            </a:r>
            <a:endParaRPr kumimoji="1" lang="en-US" altLang="zh-CN" sz="2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6" name="Object 2"/>
          <p:cNvGraphicFramePr>
            <a:graphicFrameLocks noChangeAspect="1"/>
          </p:cNvGraphicFramePr>
          <p:nvPr/>
        </p:nvGraphicFramePr>
        <p:xfrm>
          <a:off x="1476375" y="2262188"/>
          <a:ext cx="4610100" cy="1065212"/>
        </p:xfrm>
        <a:graphic>
          <a:graphicData uri="http://schemas.openxmlformats.org/presentationml/2006/ole">
            <mc:AlternateContent xmlns:mc="http://schemas.openxmlformats.org/markup-compatibility/2006">
              <mc:Choice xmlns:v="urn:schemas-microsoft-com:vml" Requires="v">
                <p:oleObj spid="_x0000_s25630" name="公式" r:id="rId1" imgW="1758950" imgH="387350" progId="Equation.3">
                  <p:embed/>
                </p:oleObj>
              </mc:Choice>
              <mc:Fallback>
                <p:oleObj name="公式" r:id="rId1" imgW="1758950" imgH="38735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262188"/>
                        <a:ext cx="4610100" cy="1065212"/>
                      </a:xfrm>
                      <a:prstGeom prst="rect">
                        <a:avLst/>
                      </a:prstGeom>
                      <a:noFill/>
                      <a:ln>
                        <a:solidFill>
                          <a:srgbClr val="FF0000"/>
                        </a:solidFill>
                        <a:prstDash val="dash"/>
                      </a:ln>
                      <a:effectLst/>
                    </p:spPr>
                  </p:pic>
                </p:oleObj>
              </mc:Fallback>
            </mc:AlternateContent>
          </a:graphicData>
        </a:graphic>
      </p:graphicFrame>
      <p:graphicFrame>
        <p:nvGraphicFramePr>
          <p:cNvPr id="113667" name="Object 3"/>
          <p:cNvGraphicFramePr>
            <a:graphicFrameLocks noChangeAspect="1"/>
          </p:cNvGraphicFramePr>
          <p:nvPr/>
        </p:nvGraphicFramePr>
        <p:xfrm>
          <a:off x="1422401" y="1041016"/>
          <a:ext cx="3833811" cy="982088"/>
        </p:xfrm>
        <a:graphic>
          <a:graphicData uri="http://schemas.openxmlformats.org/presentationml/2006/ole">
            <mc:AlternateContent xmlns:mc="http://schemas.openxmlformats.org/markup-compatibility/2006">
              <mc:Choice xmlns:v="urn:schemas-microsoft-com:vml" Requires="v">
                <p:oleObj spid="_x0000_s25631" name="公式" r:id="rId3" imgW="1306195" imgH="295910" progId="Equation.3">
                  <p:embed/>
                </p:oleObj>
              </mc:Choice>
              <mc:Fallback>
                <p:oleObj name="公式" r:id="rId3" imgW="1306195" imgH="29591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1" y="1041016"/>
                        <a:ext cx="3833811" cy="982088"/>
                      </a:xfrm>
                      <a:prstGeom prst="rect">
                        <a:avLst/>
                      </a:prstGeom>
                      <a:solidFill>
                        <a:schemeClr val="tx1"/>
                      </a:solidFill>
                      <a:ln>
                        <a:noFill/>
                      </a:ln>
                      <a:effectLst/>
                    </p:spPr>
                  </p:pic>
                </p:oleObj>
              </mc:Fallback>
            </mc:AlternateContent>
          </a:graphicData>
        </a:graphic>
      </p:graphicFrame>
      <p:grpSp>
        <p:nvGrpSpPr>
          <p:cNvPr id="2" name="Group 79"/>
          <p:cNvGrpSpPr/>
          <p:nvPr/>
        </p:nvGrpSpPr>
        <p:grpSpPr bwMode="auto">
          <a:xfrm>
            <a:off x="1008062" y="4611852"/>
            <a:ext cx="2790824" cy="2098674"/>
            <a:chOff x="567" y="2497"/>
            <a:chExt cx="1758" cy="1322"/>
          </a:xfrm>
        </p:grpSpPr>
        <p:sp>
          <p:nvSpPr>
            <p:cNvPr id="24628" name="Text Box 14"/>
            <p:cNvSpPr txBox="1">
              <a:spLocks noChangeArrowheads="1"/>
            </p:cNvSpPr>
            <p:nvPr/>
          </p:nvSpPr>
          <p:spPr bwMode="auto">
            <a:xfrm>
              <a:off x="2146" y="3489"/>
              <a:ext cx="1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4629" name="Line 15"/>
            <p:cNvSpPr>
              <a:spLocks noChangeShapeType="1"/>
            </p:cNvSpPr>
            <p:nvPr/>
          </p:nvSpPr>
          <p:spPr bwMode="auto">
            <a:xfrm>
              <a:off x="775" y="3479"/>
              <a:ext cx="152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0" name="Line 16"/>
            <p:cNvSpPr>
              <a:spLocks noChangeShapeType="1"/>
            </p:cNvSpPr>
            <p:nvPr/>
          </p:nvSpPr>
          <p:spPr bwMode="auto">
            <a:xfrm flipV="1">
              <a:off x="993" y="2602"/>
              <a:ext cx="0" cy="117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1" name="Freeform 17"/>
            <p:cNvSpPr/>
            <p:nvPr/>
          </p:nvSpPr>
          <p:spPr bwMode="auto">
            <a:xfrm>
              <a:off x="993" y="2894"/>
              <a:ext cx="1146" cy="527"/>
            </a:xfrm>
            <a:custGeom>
              <a:avLst/>
              <a:gdLst>
                <a:gd name="T0" fmla="*/ 0 w 1008"/>
                <a:gd name="T1" fmla="*/ 0 h 432"/>
                <a:gd name="T2" fmla="*/ 983 w 1008"/>
                <a:gd name="T3" fmla="*/ 2138 h 432"/>
                <a:gd name="T4" fmla="*/ 2758 w 1008"/>
                <a:gd name="T5" fmla="*/ 3417 h 432"/>
                <a:gd name="T6" fmla="*/ 4135 w 1008"/>
                <a:gd name="T7" fmla="*/ 3844 h 432"/>
                <a:gd name="T8" fmla="*/ 0 60000 65536"/>
                <a:gd name="T9" fmla="*/ 0 60000 65536"/>
                <a:gd name="T10" fmla="*/ 0 60000 65536"/>
                <a:gd name="T11" fmla="*/ 0 60000 65536"/>
                <a:gd name="T12" fmla="*/ 0 w 1008"/>
                <a:gd name="T13" fmla="*/ 0 h 432"/>
                <a:gd name="T14" fmla="*/ 1008 w 1008"/>
                <a:gd name="T15" fmla="*/ 432 h 432"/>
              </a:gdLst>
              <a:ahLst/>
              <a:cxnLst>
                <a:cxn ang="T8">
                  <a:pos x="T0" y="T1"/>
                </a:cxn>
                <a:cxn ang="T9">
                  <a:pos x="T2" y="T3"/>
                </a:cxn>
                <a:cxn ang="T10">
                  <a:pos x="T4" y="T5"/>
                </a:cxn>
                <a:cxn ang="T11">
                  <a:pos x="T6" y="T7"/>
                </a:cxn>
              </a:cxnLst>
              <a:rect l="T12" t="T13" r="T14" b="T15"/>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28575"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32" name="Text Box 18"/>
            <p:cNvSpPr txBox="1">
              <a:spLocks noChangeArrowheads="1"/>
            </p:cNvSpPr>
            <p:nvPr/>
          </p:nvSpPr>
          <p:spPr bwMode="auto">
            <a:xfrm>
              <a:off x="567" y="2555"/>
              <a:ext cx="40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baseline="-2500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4633" name="Text Box 19"/>
            <p:cNvSpPr txBox="1">
              <a:spLocks noChangeArrowheads="1"/>
            </p:cNvSpPr>
            <p:nvPr/>
          </p:nvSpPr>
          <p:spPr bwMode="auto">
            <a:xfrm>
              <a:off x="1068" y="2497"/>
              <a:ext cx="26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4634" name="Text Box 20"/>
            <p:cNvSpPr txBox="1">
              <a:spLocks noChangeArrowheads="1"/>
            </p:cNvSpPr>
            <p:nvPr/>
          </p:nvSpPr>
          <p:spPr bwMode="auto">
            <a:xfrm>
              <a:off x="781" y="343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4635" name="Line 21"/>
            <p:cNvSpPr>
              <a:spLocks noChangeShapeType="1"/>
            </p:cNvSpPr>
            <p:nvPr/>
          </p:nvSpPr>
          <p:spPr bwMode="auto">
            <a:xfrm flipV="1">
              <a:off x="703" y="2886"/>
              <a:ext cx="291" cy="8"/>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686" name="AutoShape 22" descr="羊皮纸"/>
          <p:cNvSpPr>
            <a:spLocks noChangeArrowheads="1"/>
          </p:cNvSpPr>
          <p:nvPr/>
        </p:nvSpPr>
        <p:spPr bwMode="auto">
          <a:xfrm>
            <a:off x="3600449" y="4724565"/>
            <a:ext cx="1223963" cy="1081088"/>
          </a:xfrm>
          <a:prstGeom prst="wedgeRoundRectCallout">
            <a:avLst>
              <a:gd name="adj1" fmla="val -189819"/>
              <a:gd name="adj2" fmla="val -4625"/>
              <a:gd name="adj3" fmla="val 16667"/>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bg1"/>
                </a:solidFill>
              </a:rPr>
              <a:t>连续函数</a:t>
            </a:r>
            <a:endParaRPr lang="zh-CN" altLang="en-US" dirty="0">
              <a:solidFill>
                <a:schemeClr val="bg1"/>
              </a:solidFill>
            </a:endParaRPr>
          </a:p>
        </p:txBody>
      </p:sp>
      <p:sp>
        <p:nvSpPr>
          <p:cNvPr id="113687" name="AutoShape 23" descr="羊皮纸"/>
          <p:cNvSpPr>
            <a:spLocks noChangeArrowheads="1"/>
          </p:cNvSpPr>
          <p:nvPr/>
        </p:nvSpPr>
        <p:spPr bwMode="auto">
          <a:xfrm>
            <a:off x="7704137" y="5948528"/>
            <a:ext cx="1079500" cy="649287"/>
          </a:xfrm>
          <a:prstGeom prst="wedgeRoundRectCallout">
            <a:avLst>
              <a:gd name="adj1" fmla="val -235588"/>
              <a:gd name="adj2" fmla="val -133861"/>
              <a:gd name="adj3" fmla="val 16667"/>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bg1"/>
                </a:solidFill>
              </a:rPr>
              <a:t>跃变</a:t>
            </a:r>
            <a:endParaRPr lang="zh-CN" altLang="en-US" dirty="0">
              <a:solidFill>
                <a:schemeClr val="bg1"/>
              </a:solidFill>
            </a:endParaRPr>
          </a:p>
        </p:txBody>
      </p:sp>
      <p:sp>
        <p:nvSpPr>
          <p:cNvPr id="113688" name="Text Box 24"/>
          <p:cNvSpPr txBox="1">
            <a:spLocks noChangeArrowheads="1"/>
          </p:cNvSpPr>
          <p:nvPr/>
        </p:nvSpPr>
        <p:spPr bwMode="auto">
          <a:xfrm>
            <a:off x="547687" y="3951685"/>
            <a:ext cx="8604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a:pPr>
            <a:r>
              <a:rPr kumimoji="1" lang="zh-CN" altLang="en-US" dirty="0">
                <a:solidFill>
                  <a:schemeClr val="tx1"/>
                </a:solidFill>
                <a:latin typeface="楷体_GB2312" pitchFamily="49" charset="-122"/>
              </a:rPr>
              <a:t>电压、电流是随时间按同一指数规律衰减的函数；</a:t>
            </a:r>
            <a:endParaRPr kumimoji="1" lang="zh-CN" altLang="en-US" dirty="0">
              <a:solidFill>
                <a:schemeClr val="tx1"/>
              </a:solidFill>
              <a:latin typeface="楷体_GB2312" pitchFamily="49" charset="-122"/>
            </a:endParaRPr>
          </a:p>
        </p:txBody>
      </p:sp>
      <p:grpSp>
        <p:nvGrpSpPr>
          <p:cNvPr id="5" name="Group 32"/>
          <p:cNvGrpSpPr/>
          <p:nvPr/>
        </p:nvGrpSpPr>
        <p:grpSpPr bwMode="auto">
          <a:xfrm>
            <a:off x="1587" y="2998952"/>
            <a:ext cx="1644650" cy="850900"/>
            <a:chOff x="385" y="3022"/>
            <a:chExt cx="1036" cy="536"/>
          </a:xfrm>
        </p:grpSpPr>
        <p:pic>
          <p:nvPicPr>
            <p:cNvPr id="24622" name="Picture 33" descr="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23" name="Text Box 34"/>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dirty="0">
                  <a:solidFill>
                    <a:schemeClr val="accent2"/>
                  </a:solidFill>
                  <a:latin typeface="Times New Roman" panose="02020603050405020304" pitchFamily="18" charset="0"/>
                  <a:ea typeface="华文行楷" panose="02010800040101010101" pitchFamily="2" charset="-122"/>
                </a:rPr>
                <a:t>表明</a:t>
              </a:r>
              <a:endParaRPr kumimoji="1" lang="zh-CN" altLang="en-US" sz="3200" b="0" dirty="0">
                <a:solidFill>
                  <a:schemeClr val="accent2"/>
                </a:solidFill>
                <a:latin typeface="Times New Roman" panose="02020603050405020304" pitchFamily="18" charset="0"/>
                <a:ea typeface="华文行楷" panose="02010800040101010101" pitchFamily="2" charset="-122"/>
              </a:endParaRPr>
            </a:p>
          </p:txBody>
        </p:sp>
      </p:grpSp>
      <p:grpSp>
        <p:nvGrpSpPr>
          <p:cNvPr id="6" name="Group 36"/>
          <p:cNvGrpSpPr/>
          <p:nvPr/>
        </p:nvGrpSpPr>
        <p:grpSpPr bwMode="auto">
          <a:xfrm>
            <a:off x="4849812" y="4581690"/>
            <a:ext cx="3070225" cy="1989138"/>
            <a:chOff x="2987" y="2585"/>
            <a:chExt cx="1934" cy="1253"/>
          </a:xfrm>
        </p:grpSpPr>
        <p:grpSp>
          <p:nvGrpSpPr>
            <p:cNvPr id="24612" name="Group 4"/>
            <p:cNvGrpSpPr/>
            <p:nvPr/>
          </p:nvGrpSpPr>
          <p:grpSpPr bwMode="auto">
            <a:xfrm>
              <a:off x="2987" y="2585"/>
              <a:ext cx="1934" cy="1253"/>
              <a:chOff x="3610" y="1141"/>
              <a:chExt cx="1614" cy="939"/>
            </a:xfrm>
          </p:grpSpPr>
          <p:sp>
            <p:nvSpPr>
              <p:cNvPr id="24614" name="Line 5"/>
              <p:cNvSpPr>
                <a:spLocks noChangeShapeType="1"/>
              </p:cNvSpPr>
              <p:nvPr/>
            </p:nvSpPr>
            <p:spPr bwMode="auto">
              <a:xfrm>
                <a:off x="3880" y="1504"/>
                <a:ext cx="1344"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5" name="Line 6"/>
              <p:cNvSpPr>
                <a:spLocks noChangeShapeType="1"/>
              </p:cNvSpPr>
              <p:nvPr/>
            </p:nvSpPr>
            <p:spPr bwMode="auto">
              <a:xfrm flipV="1">
                <a:off x="4024" y="1264"/>
                <a:ext cx="0" cy="816"/>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6" name="Freeform 7"/>
              <p:cNvSpPr/>
              <p:nvPr/>
            </p:nvSpPr>
            <p:spPr bwMode="auto">
              <a:xfrm>
                <a:off x="4024" y="1552"/>
                <a:ext cx="912" cy="336"/>
              </a:xfrm>
              <a:custGeom>
                <a:avLst/>
                <a:gdLst>
                  <a:gd name="T0" fmla="*/ 0 w 912"/>
                  <a:gd name="T1" fmla="*/ 336 h 336"/>
                  <a:gd name="T2" fmla="*/ 250 w 912"/>
                  <a:gd name="T3" fmla="*/ 115 h 336"/>
                  <a:gd name="T4" fmla="*/ 528 w 912"/>
                  <a:gd name="T5" fmla="*/ 19 h 336"/>
                  <a:gd name="T6" fmla="*/ 912 w 912"/>
                  <a:gd name="T7" fmla="*/ 0 h 336"/>
                  <a:gd name="T8" fmla="*/ 0 60000 65536"/>
                  <a:gd name="T9" fmla="*/ 0 60000 65536"/>
                  <a:gd name="T10" fmla="*/ 0 60000 65536"/>
                  <a:gd name="T11" fmla="*/ 0 60000 65536"/>
                  <a:gd name="T12" fmla="*/ 0 w 912"/>
                  <a:gd name="T13" fmla="*/ 0 h 336"/>
                  <a:gd name="T14" fmla="*/ 912 w 912"/>
                  <a:gd name="T15" fmla="*/ 336 h 336"/>
                </a:gdLst>
                <a:ahLst/>
                <a:cxnLst>
                  <a:cxn ang="T8">
                    <a:pos x="T0" y="T1"/>
                  </a:cxn>
                  <a:cxn ang="T9">
                    <a:pos x="T2" y="T3"/>
                  </a:cxn>
                  <a:cxn ang="T10">
                    <a:pos x="T4" y="T5"/>
                  </a:cxn>
                  <a:cxn ang="T11">
                    <a:pos x="T6" y="T7"/>
                  </a:cxn>
                </a:cxnLst>
                <a:rect l="T12" t="T13" r="T14" b="T15"/>
                <a:pathLst>
                  <a:path w="912" h="336">
                    <a:moveTo>
                      <a:pt x="0" y="336"/>
                    </a:moveTo>
                    <a:cubicBezTo>
                      <a:pt x="42" y="299"/>
                      <a:pt x="162" y="168"/>
                      <a:pt x="250" y="115"/>
                    </a:cubicBezTo>
                    <a:cubicBezTo>
                      <a:pt x="338" y="62"/>
                      <a:pt x="418" y="38"/>
                      <a:pt x="528" y="19"/>
                    </a:cubicBezTo>
                    <a:cubicBezTo>
                      <a:pt x="638" y="0"/>
                      <a:pt x="832" y="4"/>
                      <a:pt x="912" y="0"/>
                    </a:cubicBezTo>
                  </a:path>
                </a:pathLst>
              </a:custGeom>
              <a:noFill/>
              <a:ln w="28575"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7" name="Text Box 8"/>
              <p:cNvSpPr txBox="1">
                <a:spLocks noChangeArrowheads="1"/>
              </p:cNvSpPr>
              <p:nvPr/>
            </p:nvSpPr>
            <p:spPr bwMode="auto">
              <a:xfrm>
                <a:off x="3610" y="1764"/>
                <a:ext cx="39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RI</a:t>
                </a:r>
                <a:r>
                  <a:rPr kumimoji="1" lang="en-US" altLang="zh-CN" b="0" baseline="-25000">
                    <a:solidFill>
                      <a:schemeClr val="tx1"/>
                    </a:solidFill>
                    <a:latin typeface="Times New Roman" panose="02020603050405020304" pitchFamily="18" charset="0"/>
                    <a:ea typeface="宋体" panose="02010600030101010101" pitchFamily="2" charset="-122"/>
                  </a:rPr>
                  <a:t>0</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24618" name="Text Box 9"/>
              <p:cNvSpPr txBox="1">
                <a:spLocks noChangeArrowheads="1"/>
              </p:cNvSpPr>
              <p:nvPr/>
            </p:nvSpPr>
            <p:spPr bwMode="auto">
              <a:xfrm>
                <a:off x="4083" y="1141"/>
                <a:ext cx="26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4619" name="Text Box 10"/>
              <p:cNvSpPr txBox="1">
                <a:spLocks noChangeArrowheads="1"/>
              </p:cNvSpPr>
              <p:nvPr/>
            </p:nvSpPr>
            <p:spPr bwMode="auto">
              <a:xfrm>
                <a:off x="5055" y="1525"/>
                <a:ext cx="14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4620" name="Line 11"/>
              <p:cNvSpPr>
                <a:spLocks noChangeShapeType="1"/>
              </p:cNvSpPr>
              <p:nvPr/>
            </p:nvSpPr>
            <p:spPr bwMode="auto">
              <a:xfrm>
                <a:off x="3845" y="1500"/>
                <a:ext cx="173"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1" name="Line 12"/>
              <p:cNvSpPr>
                <a:spLocks noChangeShapeType="1"/>
              </p:cNvSpPr>
              <p:nvPr/>
            </p:nvSpPr>
            <p:spPr bwMode="auto">
              <a:xfrm>
                <a:off x="4018" y="1500"/>
                <a:ext cx="0" cy="382"/>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13" name="Text Box 35"/>
            <p:cNvSpPr txBox="1">
              <a:spLocks noChangeArrowheads="1"/>
            </p:cNvSpPr>
            <p:nvPr/>
          </p:nvSpPr>
          <p:spPr bwMode="auto">
            <a:xfrm>
              <a:off x="3243" y="2750"/>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dirty="0">
                  <a:solidFill>
                    <a:schemeClr val="tx1"/>
                  </a:solidFill>
                  <a:latin typeface="Times New Roman" panose="02020603050405020304" pitchFamily="18" charset="0"/>
                  <a:ea typeface="仿宋_GB2312" pitchFamily="49" charset="-122"/>
                </a:rPr>
                <a:t>0</a:t>
              </a:r>
              <a:endParaRPr lang="en-US" altLang="zh-CN" b="0" dirty="0">
                <a:solidFill>
                  <a:schemeClr val="tx1"/>
                </a:solidFill>
                <a:latin typeface="Times New Roman" panose="02020603050405020304" pitchFamily="18" charset="0"/>
                <a:ea typeface="仿宋_GB2312" pitchFamily="49" charset="-122"/>
              </a:endParaRPr>
            </a:p>
          </p:txBody>
        </p:sp>
      </p:grpSp>
      <p:grpSp>
        <p:nvGrpSpPr>
          <p:cNvPr id="24588" name="Group 58"/>
          <p:cNvGrpSpPr/>
          <p:nvPr/>
        </p:nvGrpSpPr>
        <p:grpSpPr bwMode="auto">
          <a:xfrm>
            <a:off x="6348413" y="1281741"/>
            <a:ext cx="2539999" cy="1849438"/>
            <a:chOff x="3969" y="2158"/>
            <a:chExt cx="1600" cy="1165"/>
          </a:xfrm>
        </p:grpSpPr>
        <p:grpSp>
          <p:nvGrpSpPr>
            <p:cNvPr id="24592" name="Group 59"/>
            <p:cNvGrpSpPr/>
            <p:nvPr/>
          </p:nvGrpSpPr>
          <p:grpSpPr bwMode="auto">
            <a:xfrm>
              <a:off x="4740" y="2158"/>
              <a:ext cx="272" cy="410"/>
              <a:chOff x="1872" y="490"/>
              <a:chExt cx="240" cy="278"/>
            </a:xfrm>
          </p:grpSpPr>
          <p:sp>
            <p:nvSpPr>
              <p:cNvPr id="24610" name="Line 60"/>
              <p:cNvSpPr>
                <a:spLocks noChangeShapeType="1"/>
              </p:cNvSpPr>
              <p:nvPr/>
            </p:nvSpPr>
            <p:spPr bwMode="auto">
              <a:xfrm>
                <a:off x="1872" y="768"/>
                <a:ext cx="240"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1" name="Text Box 61"/>
              <p:cNvSpPr txBox="1">
                <a:spLocks noChangeArrowheads="1"/>
              </p:cNvSpPr>
              <p:nvPr/>
            </p:nvSpPr>
            <p:spPr bwMode="auto">
              <a:xfrm>
                <a:off x="1882" y="490"/>
                <a:ext cx="16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i</a:t>
                </a:r>
                <a:endParaRPr kumimoji="1" lang="en-US" altLang="zh-CN" sz="3200" b="0">
                  <a:solidFill>
                    <a:schemeClr val="tx1"/>
                  </a:solidFill>
                  <a:latin typeface="Times New Roman" panose="02020603050405020304" pitchFamily="18" charset="0"/>
                  <a:ea typeface="宋体" panose="02010600030101010101" pitchFamily="2" charset="-122"/>
                </a:endParaRPr>
              </a:p>
            </p:txBody>
          </p:sp>
        </p:grpSp>
        <p:sp>
          <p:nvSpPr>
            <p:cNvPr id="24593" name="Text Box 62"/>
            <p:cNvSpPr txBox="1">
              <a:spLocks noChangeArrowheads="1"/>
            </p:cNvSpPr>
            <p:nvPr/>
          </p:nvSpPr>
          <p:spPr bwMode="auto">
            <a:xfrm>
              <a:off x="4921" y="280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24594" name="Group 63"/>
            <p:cNvGrpSpPr/>
            <p:nvPr/>
          </p:nvGrpSpPr>
          <p:grpSpPr bwMode="auto">
            <a:xfrm>
              <a:off x="5228" y="2527"/>
              <a:ext cx="341" cy="796"/>
              <a:chOff x="1992" y="707"/>
              <a:chExt cx="331" cy="642"/>
            </a:xfrm>
          </p:grpSpPr>
          <p:grpSp>
            <p:nvGrpSpPr>
              <p:cNvPr id="24606" name="Group 64"/>
              <p:cNvGrpSpPr/>
              <p:nvPr/>
            </p:nvGrpSpPr>
            <p:grpSpPr bwMode="auto">
              <a:xfrm>
                <a:off x="2026" y="707"/>
                <a:ext cx="239" cy="642"/>
                <a:chOff x="1594" y="1235"/>
                <a:chExt cx="239" cy="642"/>
              </a:xfrm>
            </p:grpSpPr>
            <p:sp>
              <p:nvSpPr>
                <p:cNvPr id="24608" name="Text Box 65"/>
                <p:cNvSpPr txBox="1">
                  <a:spLocks noChangeArrowheads="1"/>
                </p:cNvSpPr>
                <p:nvPr/>
              </p:nvSpPr>
              <p:spPr bwMode="auto">
                <a:xfrm>
                  <a:off x="1594" y="1235"/>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dirty="0">
                      <a:solidFill>
                        <a:schemeClr val="tx1"/>
                      </a:solidFill>
                      <a:latin typeface="Times New Roman" panose="02020603050405020304" pitchFamily="18" charset="0"/>
                      <a:ea typeface="宋体" panose="02010600030101010101" pitchFamily="2" charset="-122"/>
                    </a:rPr>
                    <a:t>+</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24609" name="Text Box 66"/>
                <p:cNvSpPr txBox="1">
                  <a:spLocks noChangeArrowheads="1"/>
                </p:cNvSpPr>
                <p:nvPr/>
              </p:nvSpPr>
              <p:spPr bwMode="auto">
                <a:xfrm>
                  <a:off x="1628" y="1644"/>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dirty="0">
                      <a:solidFill>
                        <a:schemeClr val="tx1"/>
                      </a:solidFill>
                      <a:latin typeface="Times New Roman" panose="02020603050405020304" pitchFamily="18" charset="0"/>
                      <a:ea typeface="宋体" panose="02010600030101010101" pitchFamily="2" charset="-122"/>
                    </a:rPr>
                    <a:t>–</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grpSp>
          <p:sp>
            <p:nvSpPr>
              <p:cNvPr id="24607" name="Text Box 67"/>
              <p:cNvSpPr txBox="1">
                <a:spLocks noChangeArrowheads="1"/>
              </p:cNvSpPr>
              <p:nvPr/>
            </p:nvSpPr>
            <p:spPr bwMode="auto">
              <a:xfrm>
                <a:off x="1992" y="854"/>
                <a:ext cx="33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L</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grpSp>
        <p:sp>
          <p:nvSpPr>
            <p:cNvPr id="24595" name="Line 68"/>
            <p:cNvSpPr>
              <a:spLocks noChangeShapeType="1"/>
            </p:cNvSpPr>
            <p:nvPr/>
          </p:nvSpPr>
          <p:spPr bwMode="auto">
            <a:xfrm flipV="1">
              <a:off x="5148" y="3067"/>
              <a:ext cx="0" cy="23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Text Box 69"/>
            <p:cNvSpPr txBox="1">
              <a:spLocks noChangeArrowheads="1"/>
            </p:cNvSpPr>
            <p:nvPr/>
          </p:nvSpPr>
          <p:spPr bwMode="auto">
            <a:xfrm>
              <a:off x="4246" y="2625"/>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b="0" i="1">
                  <a:solidFill>
                    <a:schemeClr val="tx1"/>
                  </a:solidFill>
                  <a:latin typeface="Times New Roman" panose="02020603050405020304" pitchFamily="18" charset="0"/>
                  <a:ea typeface="宋体" panose="02010600030101010101" pitchFamily="2" charset="-122"/>
                </a:rPr>
                <a:t>R</a:t>
              </a:r>
              <a:endParaRPr kumimoji="1" lang="en-US" altLang="zh-CN" sz="2400" b="0">
                <a:solidFill>
                  <a:schemeClr val="tx1"/>
                </a:solidFill>
                <a:latin typeface="Times New Roman" panose="02020603050405020304" pitchFamily="18" charset="0"/>
                <a:ea typeface="宋体" panose="02010600030101010101" pitchFamily="2" charset="-122"/>
              </a:endParaRPr>
            </a:p>
          </p:txBody>
        </p:sp>
        <p:sp>
          <p:nvSpPr>
            <p:cNvPr id="24597" name="Line 70"/>
            <p:cNvSpPr>
              <a:spLocks noChangeShapeType="1"/>
            </p:cNvSpPr>
            <p:nvPr/>
          </p:nvSpPr>
          <p:spPr bwMode="auto">
            <a:xfrm>
              <a:off x="3969" y="3305"/>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8" name="Line 71"/>
            <p:cNvSpPr>
              <a:spLocks noChangeShapeType="1"/>
            </p:cNvSpPr>
            <p:nvPr/>
          </p:nvSpPr>
          <p:spPr bwMode="auto">
            <a:xfrm>
              <a:off x="3969" y="2523"/>
              <a:ext cx="0" cy="78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9" name="Line 72"/>
            <p:cNvSpPr>
              <a:spLocks noChangeShapeType="1"/>
            </p:cNvSpPr>
            <p:nvPr/>
          </p:nvSpPr>
          <p:spPr bwMode="auto">
            <a:xfrm>
              <a:off x="3969" y="2523"/>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00" name="Line 73"/>
            <p:cNvSpPr>
              <a:spLocks noChangeShapeType="1"/>
            </p:cNvSpPr>
            <p:nvPr/>
          </p:nvSpPr>
          <p:spPr bwMode="auto">
            <a:xfrm>
              <a:off x="5148" y="2522"/>
              <a:ext cx="0" cy="18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601" name="Group 74"/>
            <p:cNvGrpSpPr/>
            <p:nvPr/>
          </p:nvGrpSpPr>
          <p:grpSpPr bwMode="auto">
            <a:xfrm>
              <a:off x="5148" y="2704"/>
              <a:ext cx="91" cy="363"/>
              <a:chOff x="2744" y="2931"/>
              <a:chExt cx="57" cy="283"/>
            </a:xfrm>
          </p:grpSpPr>
          <p:sp>
            <p:nvSpPr>
              <p:cNvPr id="24603" name="Arc 75"/>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04" name="Arc 76"/>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05" name="Arc 77"/>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4602" name="Rectangle 78"/>
            <p:cNvSpPr>
              <a:spLocks noChangeArrowheads="1"/>
            </p:cNvSpPr>
            <p:nvPr/>
          </p:nvSpPr>
          <p:spPr bwMode="auto">
            <a:xfrm>
              <a:off x="4226" y="2452"/>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51"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7.2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61" name="Text Box 57"/>
          <p:cNvSpPr txBox="1">
            <a:spLocks noChangeArrowheads="1"/>
          </p:cNvSpPr>
          <p:nvPr/>
        </p:nvSpPr>
        <p:spPr bwMode="auto">
          <a:xfrm>
            <a:off x="240031" y="849868"/>
            <a:ext cx="8561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startAt="2"/>
            </a:pPr>
            <a:r>
              <a:rPr lang="zh-CN" altLang="en-US" sz="2400" dirty="0">
                <a:latin typeface="楷体_GB2312" pitchFamily="49" charset="-122"/>
              </a:rPr>
              <a:t>响应与初始状态成</a:t>
            </a:r>
            <a:r>
              <a:rPr lang="zh-CN" altLang="en-US" sz="2400" dirty="0">
                <a:solidFill>
                  <a:schemeClr val="tx1"/>
                </a:solidFill>
                <a:latin typeface="楷体_GB2312" pitchFamily="49" charset="-122"/>
              </a:rPr>
              <a:t>线性关系</a:t>
            </a:r>
            <a:r>
              <a:rPr lang="zh-CN" altLang="en-US" sz="2400" dirty="0">
                <a:latin typeface="楷体_GB2312" pitchFamily="49" charset="-122"/>
              </a:rPr>
              <a:t>，其衰减快慢与</a:t>
            </a:r>
            <a:r>
              <a:rPr lang="en-US" altLang="zh-CN" sz="2400" b="0" i="1" dirty="0">
                <a:solidFill>
                  <a:schemeClr val="tx1"/>
                </a:solidFill>
                <a:latin typeface="Times New Roman" panose="02020603050405020304" pitchFamily="18" charset="0"/>
              </a:rPr>
              <a:t>L/</a:t>
            </a:r>
            <a:r>
              <a:rPr lang="en-US" altLang="zh-CN" sz="2400" b="0" dirty="0">
                <a:solidFill>
                  <a:schemeClr val="tx1"/>
                </a:solidFill>
                <a:latin typeface="Times New Roman" panose="02020603050405020304" pitchFamily="18" charset="0"/>
              </a:rPr>
              <a:t>R</a:t>
            </a:r>
            <a:r>
              <a:rPr lang="zh-CN" altLang="en-US" sz="2400" dirty="0">
                <a:latin typeface="楷体_GB2312" pitchFamily="49" charset="-122"/>
              </a:rPr>
              <a:t>有关</a:t>
            </a:r>
            <a:r>
              <a:rPr lang="en-US" altLang="zh-CN" sz="2400" dirty="0">
                <a:latin typeface="楷体_GB2312" pitchFamily="49" charset="-122"/>
              </a:rPr>
              <a:t>;</a:t>
            </a:r>
            <a:endParaRPr lang="en-US" altLang="zh-CN" sz="2400" dirty="0">
              <a:latin typeface="楷体_GB2312" pitchFamily="49" charset="-122"/>
            </a:endParaRPr>
          </a:p>
        </p:txBody>
      </p:sp>
      <p:graphicFrame>
        <p:nvGraphicFramePr>
          <p:cNvPr id="72778" name="Object 74"/>
          <p:cNvGraphicFramePr>
            <a:graphicFrameLocks noChangeAspect="1"/>
          </p:cNvGraphicFramePr>
          <p:nvPr/>
        </p:nvGraphicFramePr>
        <p:xfrm>
          <a:off x="755650" y="2438400"/>
          <a:ext cx="7272338" cy="1141413"/>
        </p:xfrm>
        <a:graphic>
          <a:graphicData uri="http://schemas.openxmlformats.org/presentationml/2006/ole">
            <mc:AlternateContent xmlns:mc="http://schemas.openxmlformats.org/markup-compatibility/2006">
              <mc:Choice xmlns:v="urn:schemas-microsoft-com:vml" Requires="v">
                <p:oleObj spid="_x0000_s26640" name="公式" r:id="rId1" imgW="2860675" imgH="426720" progId="Equation.3">
                  <p:embed/>
                </p:oleObj>
              </mc:Choice>
              <mc:Fallback>
                <p:oleObj name="公式" r:id="rId1" imgW="2860675" imgH="426720" progId="Equation.3">
                  <p:embed/>
                  <p:pic>
                    <p:nvPicPr>
                      <p:cNvPr id="0" name="Object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38400"/>
                        <a:ext cx="7272338"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88"/>
          <p:cNvGrpSpPr/>
          <p:nvPr/>
        </p:nvGrpSpPr>
        <p:grpSpPr bwMode="auto">
          <a:xfrm>
            <a:off x="851535" y="1557041"/>
            <a:ext cx="6840537" cy="701675"/>
            <a:chOff x="530" y="561"/>
            <a:chExt cx="4309" cy="442"/>
          </a:xfrm>
        </p:grpSpPr>
        <p:sp>
          <p:nvSpPr>
            <p:cNvPr id="25620" name="Text Box 73"/>
            <p:cNvSpPr txBox="1">
              <a:spLocks noChangeArrowheads="1"/>
            </p:cNvSpPr>
            <p:nvPr/>
          </p:nvSpPr>
          <p:spPr bwMode="auto">
            <a:xfrm>
              <a:off x="888" y="617"/>
              <a:ext cx="395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dirty="0">
                  <a:latin typeface="楷体_GB2312" pitchFamily="49" charset="-122"/>
                </a:rPr>
                <a:t>令        </a:t>
              </a:r>
              <a:r>
                <a:rPr kumimoji="1" lang="zh-CN" altLang="en-US" dirty="0">
                  <a:latin typeface="仿宋_GB2312" pitchFamily="49" charset="-122"/>
                  <a:ea typeface="仿宋_GB2312" pitchFamily="49" charset="-122"/>
                </a:rPr>
                <a:t>        </a:t>
              </a:r>
              <a:r>
                <a:rPr kumimoji="1" lang="zh-CN" altLang="en-US" dirty="0">
                  <a:latin typeface="楷体_GB2312" pitchFamily="49" charset="-122"/>
                </a:rPr>
                <a:t>称为一阶</a:t>
              </a:r>
              <a:r>
                <a:rPr kumimoji="1" lang="en-US" altLang="zh-CN" b="0" i="1" dirty="0">
                  <a:solidFill>
                    <a:schemeClr val="tx1"/>
                  </a:solidFill>
                  <a:latin typeface="Times New Roman" panose="02020603050405020304" pitchFamily="18" charset="0"/>
                </a:rPr>
                <a:t>RL</a:t>
              </a:r>
              <a:r>
                <a:rPr kumimoji="1" lang="zh-CN" altLang="en-US" dirty="0">
                  <a:latin typeface="楷体_GB2312" pitchFamily="49" charset="-122"/>
                </a:rPr>
                <a:t>电路时间常数</a:t>
              </a:r>
              <a:endParaRPr kumimoji="1" lang="zh-CN" altLang="en-US" dirty="0">
                <a:latin typeface="楷体_GB2312" pitchFamily="49" charset="-122"/>
              </a:endParaRPr>
            </a:p>
          </p:txBody>
        </p:sp>
        <p:sp>
          <p:nvSpPr>
            <p:cNvPr id="25621" name="Rectangle 75"/>
            <p:cNvSpPr>
              <a:spLocks noChangeArrowheads="1"/>
            </p:cNvSpPr>
            <p:nvPr/>
          </p:nvSpPr>
          <p:spPr bwMode="auto">
            <a:xfrm>
              <a:off x="530" y="561"/>
              <a:ext cx="1587" cy="442"/>
            </a:xfrm>
            <a:prstGeom prst="rect">
              <a:avLst/>
            </a:prstGeom>
            <a:gradFill rotWithShape="1">
              <a:gsLst>
                <a:gs pos="0">
                  <a:srgbClr val="FFCC00"/>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4000" b="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4000" b="0"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kumimoji="1" lang="en-US" altLang="zh-CN" sz="4000" b="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L/R</a:t>
              </a:r>
              <a:endParaRPr kumimoji="1" lang="en-US" altLang="zh-CN" sz="4000" b="0" i="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sp>
        <p:nvSpPr>
          <p:cNvPr id="72781" name="Rectangle 77"/>
          <p:cNvSpPr>
            <a:spLocks noChangeArrowheads="1"/>
          </p:cNvSpPr>
          <p:nvPr/>
        </p:nvSpPr>
        <p:spPr bwMode="auto">
          <a:xfrm>
            <a:off x="804738" y="3701570"/>
            <a:ext cx="828198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楷体_GB2312" pitchFamily="49" charset="-122"/>
                <a:sym typeface="Symbol" panose="05050102010706020507" pitchFamily="18" charset="2"/>
              </a:rPr>
              <a:t>时间常数</a:t>
            </a:r>
            <a:r>
              <a:rPr kumimoji="1" lang="zh-CN" altLang="en-US" sz="2400" b="0" i="1" dirty="0">
                <a:latin typeface="Times New Roman" panose="02020603050405020304" pitchFamily="18" charset="0"/>
                <a:sym typeface="Symbol" panose="05050102010706020507" pitchFamily="18" charset="2"/>
              </a:rPr>
              <a:t></a:t>
            </a:r>
            <a:r>
              <a:rPr kumimoji="1" lang="zh-CN" altLang="en-US" sz="2400" b="0" dirty="0">
                <a:latin typeface="楷体_GB2312" pitchFamily="49" charset="-122"/>
                <a:sym typeface="Symbol" panose="05050102010706020507" pitchFamily="18" charset="2"/>
              </a:rPr>
              <a:t> </a:t>
            </a:r>
            <a:r>
              <a:rPr kumimoji="1" lang="zh-CN" altLang="en-US" sz="2400" dirty="0">
                <a:latin typeface="楷体_GB2312" pitchFamily="49" charset="-122"/>
                <a:sym typeface="Symbol" panose="05050102010706020507" pitchFamily="18" charset="2"/>
              </a:rPr>
              <a:t>的大小反映了电路过渡过程时间的长短</a:t>
            </a:r>
            <a:endParaRPr kumimoji="1" lang="zh-CN" altLang="en-US" sz="2400" dirty="0">
              <a:latin typeface="楷体_GB2312" pitchFamily="49" charset="-122"/>
              <a:sym typeface="Symbol" panose="05050102010706020507" pitchFamily="18" charset="2"/>
            </a:endParaRPr>
          </a:p>
        </p:txBody>
      </p:sp>
      <p:sp>
        <p:nvSpPr>
          <p:cNvPr id="72782" name="Text Box 78"/>
          <p:cNvSpPr txBox="1">
            <a:spLocks noChangeArrowheads="1"/>
          </p:cNvSpPr>
          <p:nvPr/>
        </p:nvSpPr>
        <p:spPr bwMode="auto">
          <a:xfrm>
            <a:off x="941705" y="5630239"/>
            <a:ext cx="4870133" cy="87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10000"/>
              </a:lnSpc>
            </a:pPr>
            <a:r>
              <a:rPr kumimoji="1" lang="en-US" altLang="zh-CN" sz="2400" b="0" i="1" dirty="0">
                <a:latin typeface="Times New Roman" panose="02020603050405020304" pitchFamily="18" charset="0"/>
                <a:ea typeface="仿宋_GB2312" pitchFamily="49" charset="-122"/>
              </a:rPr>
              <a:t>L</a:t>
            </a:r>
            <a:r>
              <a:rPr kumimoji="1" lang="zh-CN" altLang="en-US" sz="2400" dirty="0">
                <a:latin typeface="楷体_GB2312" pitchFamily="49" charset="-122"/>
              </a:rPr>
              <a:t>大</a:t>
            </a:r>
            <a:r>
              <a:rPr kumimoji="1" lang="zh-CN" altLang="en-US" sz="2400" dirty="0">
                <a:latin typeface="仿宋_GB2312" pitchFamily="49" charset="-122"/>
                <a:ea typeface="仿宋_GB2312" pitchFamily="49" charset="-122"/>
              </a:rPr>
              <a:t>  </a:t>
            </a:r>
            <a:r>
              <a:rPr kumimoji="1" lang="en-US" altLang="zh-CN" sz="2400" b="0" i="1" dirty="0">
                <a:solidFill>
                  <a:schemeClr val="tx1"/>
                </a:solidFill>
                <a:latin typeface="Times New Roman" panose="02020603050405020304" pitchFamily="18" charset="0"/>
                <a:ea typeface="仿宋_GB2312" pitchFamily="49" charset="-122"/>
              </a:rPr>
              <a:t>W=Li</a:t>
            </a:r>
            <a:r>
              <a:rPr kumimoji="1" lang="en-US" altLang="zh-CN" sz="2400" b="0" baseline="-25000" dirty="0">
                <a:solidFill>
                  <a:schemeClr val="tx1"/>
                </a:solidFill>
                <a:latin typeface="Times New Roman" panose="02020603050405020304" pitchFamily="18" charset="0"/>
                <a:ea typeface="仿宋_GB2312" pitchFamily="49" charset="-122"/>
              </a:rPr>
              <a:t>L</a:t>
            </a:r>
            <a:r>
              <a:rPr kumimoji="1" lang="en-US" altLang="zh-CN" sz="2400" b="0" baseline="30000" dirty="0">
                <a:solidFill>
                  <a:schemeClr val="tx1"/>
                </a:solidFill>
                <a:latin typeface="Times New Roman" panose="02020603050405020304" pitchFamily="18" charset="0"/>
                <a:ea typeface="仿宋_GB2312" pitchFamily="49" charset="-122"/>
              </a:rPr>
              <a:t>2</a:t>
            </a:r>
            <a:r>
              <a:rPr kumimoji="1" lang="en-US" altLang="zh-CN" sz="2400" b="0" dirty="0">
                <a:solidFill>
                  <a:schemeClr val="tx1"/>
                </a:solidFill>
                <a:latin typeface="Times New Roman" panose="02020603050405020304" pitchFamily="18" charset="0"/>
                <a:ea typeface="仿宋_GB2312" pitchFamily="49" charset="-122"/>
              </a:rPr>
              <a:t>/2</a:t>
            </a:r>
            <a:r>
              <a:rPr kumimoji="1" lang="en-US" altLang="zh-CN" sz="2400" dirty="0">
                <a:solidFill>
                  <a:schemeClr val="tx1"/>
                </a:solidFill>
                <a:latin typeface="Times New Roman" panose="02020603050405020304" pitchFamily="18" charset="0"/>
                <a:ea typeface="仿宋_GB2312" pitchFamily="49" charset="-122"/>
              </a:rPr>
              <a:t>    </a:t>
            </a:r>
            <a:r>
              <a:rPr kumimoji="1" lang="zh-CN" altLang="en-US" sz="2400" dirty="0">
                <a:latin typeface="楷体_GB2312" pitchFamily="49" charset="-122"/>
              </a:rPr>
              <a:t>起始能量大</a:t>
            </a:r>
            <a:endParaRPr kumimoji="1" lang="zh-CN" altLang="en-US" sz="2400" dirty="0">
              <a:latin typeface="楷体_GB2312" pitchFamily="49" charset="-122"/>
            </a:endParaRPr>
          </a:p>
          <a:p>
            <a:pPr eaLnBrk="1" hangingPunct="1">
              <a:lnSpc>
                <a:spcPct val="110000"/>
              </a:lnSpc>
            </a:pPr>
            <a:r>
              <a:rPr kumimoji="1" lang="en-US" altLang="zh-CN" sz="2400" b="0" i="1" dirty="0">
                <a:latin typeface="Times New Roman" panose="02020603050405020304" pitchFamily="18" charset="0"/>
                <a:ea typeface="仿宋_GB2312" pitchFamily="49" charset="-122"/>
              </a:rPr>
              <a:t>R</a:t>
            </a:r>
            <a:r>
              <a:rPr kumimoji="1" lang="zh-CN" altLang="en-US" sz="2400" dirty="0">
                <a:latin typeface="楷体_GB2312" pitchFamily="49" charset="-122"/>
              </a:rPr>
              <a:t>小</a:t>
            </a:r>
            <a:r>
              <a:rPr kumimoji="1" lang="zh-CN" altLang="en-US" sz="2400" dirty="0">
                <a:latin typeface="仿宋_GB2312" pitchFamily="49" charset="-122"/>
                <a:ea typeface="仿宋_GB2312" pitchFamily="49" charset="-122"/>
              </a:rPr>
              <a:t> </a:t>
            </a:r>
            <a:r>
              <a:rPr kumimoji="1" lang="zh-CN" altLang="en-US" sz="2400" dirty="0">
                <a:solidFill>
                  <a:schemeClr val="bg1"/>
                </a:solidFill>
                <a:latin typeface="仿宋_GB2312" pitchFamily="49" charset="-122"/>
                <a:ea typeface="仿宋_GB2312" pitchFamily="49" charset="-122"/>
              </a:rPr>
              <a:t> </a:t>
            </a:r>
            <a:r>
              <a:rPr kumimoji="1" lang="en-US" altLang="zh-CN" sz="2400" b="0" i="1" dirty="0">
                <a:solidFill>
                  <a:schemeClr val="tx1"/>
                </a:solidFill>
                <a:latin typeface="Times New Roman" panose="02020603050405020304" pitchFamily="18" charset="0"/>
                <a:ea typeface="仿宋_GB2312" pitchFamily="49" charset="-122"/>
              </a:rPr>
              <a:t>P=Ri</a:t>
            </a:r>
            <a:r>
              <a:rPr kumimoji="1" lang="en-US" altLang="zh-CN" sz="2400" b="0" baseline="30000" dirty="0">
                <a:solidFill>
                  <a:schemeClr val="tx1"/>
                </a:solidFill>
                <a:latin typeface="仿宋_GB2312" pitchFamily="49" charset="-122"/>
                <a:ea typeface="仿宋_GB2312" pitchFamily="49" charset="-122"/>
              </a:rPr>
              <a:t>2</a:t>
            </a:r>
            <a:r>
              <a:rPr kumimoji="1" lang="en-US" altLang="zh-CN" sz="2400" baseline="30000" dirty="0">
                <a:solidFill>
                  <a:schemeClr val="tx1"/>
                </a:solidFill>
                <a:latin typeface="仿宋_GB2312" pitchFamily="49" charset="-122"/>
                <a:ea typeface="仿宋_GB2312" pitchFamily="49" charset="-122"/>
              </a:rPr>
              <a:t>     </a:t>
            </a:r>
            <a:r>
              <a:rPr kumimoji="1" lang="zh-CN" altLang="en-US" sz="2400" dirty="0">
                <a:latin typeface="楷体_GB2312" pitchFamily="49" charset="-122"/>
              </a:rPr>
              <a:t>放电过程消耗能量小</a:t>
            </a:r>
            <a:endParaRPr kumimoji="1" lang="zh-CN" altLang="en-US" sz="2400" i="1" dirty="0">
              <a:latin typeface="楷体_GB2312" pitchFamily="49" charset="-122"/>
            </a:endParaRPr>
          </a:p>
        </p:txBody>
      </p:sp>
      <p:grpSp>
        <p:nvGrpSpPr>
          <p:cNvPr id="5" name="Group 87"/>
          <p:cNvGrpSpPr/>
          <p:nvPr/>
        </p:nvGrpSpPr>
        <p:grpSpPr bwMode="auto">
          <a:xfrm>
            <a:off x="6134101" y="5730875"/>
            <a:ext cx="2697162" cy="777875"/>
            <a:chOff x="3638" y="3138"/>
            <a:chExt cx="1699" cy="490"/>
          </a:xfrm>
        </p:grpSpPr>
        <p:sp>
          <p:nvSpPr>
            <p:cNvPr id="25618" name="AutoShape 80"/>
            <p:cNvSpPr/>
            <p:nvPr/>
          </p:nvSpPr>
          <p:spPr bwMode="auto">
            <a:xfrm>
              <a:off x="3638" y="3138"/>
              <a:ext cx="82" cy="490"/>
            </a:xfrm>
            <a:prstGeom prst="rightBrace">
              <a:avLst>
                <a:gd name="adj1" fmla="val 49797"/>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25619" name="Text Box 81"/>
            <p:cNvSpPr txBox="1">
              <a:spLocks noChangeArrowheads="1"/>
            </p:cNvSpPr>
            <p:nvPr/>
          </p:nvSpPr>
          <p:spPr bwMode="auto">
            <a:xfrm>
              <a:off x="3856" y="3217"/>
              <a:ext cx="1481"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楷体_GB2312" pitchFamily="49" charset="-122"/>
                </a:rPr>
                <a:t>放电慢，</a:t>
              </a:r>
              <a:r>
                <a:rPr kumimoji="1" lang="zh-CN" altLang="en-US" b="0" i="1" dirty="0">
                  <a:latin typeface="楷体_GB2312" pitchFamily="49" charset="-122"/>
                  <a:sym typeface="Symbol" panose="05050102010706020507" pitchFamily="18" charset="2"/>
                </a:rPr>
                <a:t></a:t>
              </a:r>
              <a:r>
                <a:rPr kumimoji="1" lang="zh-CN" altLang="en-US" i="1" dirty="0">
                  <a:latin typeface="楷体_GB2312" pitchFamily="49" charset="-122"/>
                  <a:sym typeface="Symbol" panose="05050102010706020507" pitchFamily="18" charset="2"/>
                </a:rPr>
                <a:t> </a:t>
              </a:r>
              <a:r>
                <a:rPr kumimoji="1" lang="zh-CN" altLang="en-US" dirty="0">
                  <a:latin typeface="楷体_GB2312" pitchFamily="49" charset="-122"/>
                  <a:sym typeface="Symbol" panose="05050102010706020507" pitchFamily="18" charset="2"/>
                </a:rPr>
                <a:t>大</a:t>
              </a:r>
              <a:endParaRPr kumimoji="1" lang="zh-CN" altLang="en-US" dirty="0">
                <a:latin typeface="楷体_GB2312" pitchFamily="49" charset="-122"/>
                <a:sym typeface="Symbol" panose="05050102010706020507" pitchFamily="18" charset="2"/>
              </a:endParaRPr>
            </a:p>
          </p:txBody>
        </p:sp>
      </p:grpSp>
      <p:sp>
        <p:nvSpPr>
          <p:cNvPr id="72786" name="Text Box 82"/>
          <p:cNvSpPr txBox="1">
            <a:spLocks noChangeArrowheads="1"/>
          </p:cNvSpPr>
          <p:nvPr/>
        </p:nvSpPr>
        <p:spPr bwMode="auto">
          <a:xfrm>
            <a:off x="941705" y="4275001"/>
            <a:ext cx="334645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2400" b="0" i="1" dirty="0">
                <a:latin typeface="楷体_GB2312" pitchFamily="49" charset="-122"/>
                <a:sym typeface="Symbol" panose="05050102010706020507" pitchFamily="18" charset="2"/>
              </a:rPr>
              <a:t></a:t>
            </a:r>
            <a:r>
              <a:rPr kumimoji="1" lang="en-US" altLang="zh-CN" sz="2400" dirty="0">
                <a:latin typeface="楷体_GB2312" pitchFamily="49" charset="-122"/>
                <a:sym typeface="Symbol" panose="05050102010706020507" pitchFamily="18" charset="2"/>
              </a:rPr>
              <a:t> </a:t>
            </a:r>
            <a:r>
              <a:rPr kumimoji="1" lang="zh-CN" altLang="en-US" sz="2400" dirty="0">
                <a:latin typeface="楷体_GB2312" pitchFamily="49" charset="-122"/>
                <a:sym typeface="Symbol" panose="05050102010706020507" pitchFamily="18" charset="2"/>
              </a:rPr>
              <a:t>大</a:t>
            </a:r>
            <a:r>
              <a:rPr kumimoji="1" lang="zh-CN" altLang="en-US" sz="2400" dirty="0">
                <a:latin typeface="楷体_GB2312" pitchFamily="49" charset="-122"/>
                <a:cs typeface="Times New Roman" panose="02020603050405020304" pitchFamily="18" charset="0"/>
                <a:sym typeface="Symbol" panose="05050102010706020507" pitchFamily="18" charset="2"/>
              </a:rPr>
              <a:t>→</a:t>
            </a:r>
            <a:r>
              <a:rPr kumimoji="1" lang="zh-CN" altLang="en-US" sz="2400" dirty="0">
                <a:latin typeface="楷体_GB2312" pitchFamily="49" charset="-122"/>
                <a:sym typeface="Symbol" panose="05050102010706020507" pitchFamily="18" charset="2"/>
              </a:rPr>
              <a:t>过渡过程时间长</a:t>
            </a:r>
            <a:endParaRPr kumimoji="1" lang="zh-CN" altLang="en-US" sz="2400" dirty="0">
              <a:latin typeface="楷体_GB2312" pitchFamily="49" charset="-122"/>
              <a:sym typeface="Symbol" panose="05050102010706020507" pitchFamily="18" charset="2"/>
            </a:endParaRPr>
          </a:p>
        </p:txBody>
      </p:sp>
      <p:sp>
        <p:nvSpPr>
          <p:cNvPr id="72787" name="Text Box 83"/>
          <p:cNvSpPr txBox="1">
            <a:spLocks noChangeArrowheads="1"/>
          </p:cNvSpPr>
          <p:nvPr/>
        </p:nvSpPr>
        <p:spPr bwMode="auto">
          <a:xfrm>
            <a:off x="4447449" y="4266831"/>
            <a:ext cx="325005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2400" b="0" i="1" dirty="0">
                <a:latin typeface="楷体_GB2312" pitchFamily="49" charset="-122"/>
                <a:sym typeface="Symbol" panose="05050102010706020507" pitchFamily="18" charset="2"/>
              </a:rPr>
              <a:t></a:t>
            </a:r>
            <a:r>
              <a:rPr kumimoji="1" lang="en-US" altLang="zh-CN" sz="2400" dirty="0">
                <a:latin typeface="楷体_GB2312" pitchFamily="49" charset="-122"/>
                <a:sym typeface="Symbol" panose="05050102010706020507" pitchFamily="18" charset="2"/>
              </a:rPr>
              <a:t> </a:t>
            </a:r>
            <a:r>
              <a:rPr kumimoji="1" lang="zh-CN" altLang="en-US" sz="2400" dirty="0">
                <a:latin typeface="楷体_GB2312" pitchFamily="49" charset="-122"/>
                <a:sym typeface="Symbol" panose="05050102010706020507" pitchFamily="18" charset="2"/>
              </a:rPr>
              <a:t>小</a:t>
            </a:r>
            <a:r>
              <a:rPr kumimoji="1" lang="zh-CN" altLang="en-US" sz="2400" dirty="0">
                <a:latin typeface="楷体_GB2312" pitchFamily="49" charset="-122"/>
                <a:cs typeface="Times New Roman" panose="02020603050405020304" pitchFamily="18" charset="0"/>
                <a:sym typeface="Symbol" panose="05050102010706020507" pitchFamily="18" charset="2"/>
              </a:rPr>
              <a:t>→</a:t>
            </a:r>
            <a:r>
              <a:rPr kumimoji="1" lang="zh-CN" altLang="en-US" sz="2400" dirty="0">
                <a:latin typeface="楷体_GB2312" pitchFamily="49" charset="-122"/>
                <a:sym typeface="Symbol" panose="05050102010706020507" pitchFamily="18" charset="2"/>
              </a:rPr>
              <a:t>过渡过程时间短</a:t>
            </a:r>
            <a:endParaRPr kumimoji="1" lang="zh-CN" altLang="en-US" sz="2400" dirty="0">
              <a:latin typeface="楷体_GB2312" pitchFamily="49" charset="-122"/>
              <a:sym typeface="Symbol" panose="05050102010706020507" pitchFamily="18" charset="2"/>
            </a:endParaRPr>
          </a:p>
        </p:txBody>
      </p:sp>
      <p:sp>
        <p:nvSpPr>
          <p:cNvPr id="72788" name="Text Box 84"/>
          <p:cNvSpPr txBox="1">
            <a:spLocks noChangeArrowheads="1"/>
          </p:cNvSpPr>
          <p:nvPr/>
        </p:nvSpPr>
        <p:spPr bwMode="auto">
          <a:xfrm>
            <a:off x="539751" y="4887913"/>
            <a:ext cx="1619250" cy="519112"/>
          </a:xfrm>
          <a:prstGeom prst="rect">
            <a:avLst/>
          </a:prstGeom>
          <a:solidFill>
            <a:srgbClr val="00B0F0"/>
          </a:solidFill>
          <a:ln>
            <a:noFill/>
          </a:ln>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solidFill>
                  <a:schemeClr val="bg1"/>
                </a:solidFill>
                <a:ea typeface="宋体" panose="02010600030101010101" pitchFamily="2" charset="-122"/>
              </a:rPr>
              <a:t>物理含义</a:t>
            </a:r>
            <a:endParaRPr lang="zh-CN" altLang="en-US" dirty="0">
              <a:solidFill>
                <a:schemeClr val="bg1"/>
              </a:solidFill>
              <a:ea typeface="宋体" panose="02010600030101010101" pitchFamily="2" charset="-122"/>
            </a:endParaRPr>
          </a:p>
        </p:txBody>
      </p:sp>
      <p:sp>
        <p:nvSpPr>
          <p:cNvPr id="72789" name="AutoShape 85"/>
          <p:cNvSpPr>
            <a:spLocks noChangeArrowheads="1"/>
          </p:cNvSpPr>
          <p:nvPr/>
        </p:nvSpPr>
        <p:spPr bwMode="auto">
          <a:xfrm>
            <a:off x="2495868" y="5083784"/>
            <a:ext cx="486092" cy="179096"/>
          </a:xfrm>
          <a:prstGeom prst="rightArrow">
            <a:avLst>
              <a:gd name="adj1" fmla="val 50000"/>
              <a:gd name="adj2" fmla="val 105155"/>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72790" name="Rectangle 86"/>
          <p:cNvSpPr>
            <a:spLocks noChangeArrowheads="1"/>
          </p:cNvSpPr>
          <p:nvPr/>
        </p:nvSpPr>
        <p:spPr bwMode="auto">
          <a:xfrm>
            <a:off x="3174894" y="4916636"/>
            <a:ext cx="3215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楷体_GB2312" pitchFamily="49" charset="-122"/>
              </a:rPr>
              <a:t>当电流初值</a:t>
            </a:r>
            <a:r>
              <a:rPr kumimoji="1" lang="en-US" altLang="zh-CN" sz="2400" b="0" i="1" dirty="0" err="1">
                <a:solidFill>
                  <a:schemeClr val="tx1"/>
                </a:solidFill>
                <a:latin typeface="Times New Roman" panose="02020603050405020304" pitchFamily="18" charset="0"/>
              </a:rPr>
              <a:t>i</a:t>
            </a:r>
            <a:r>
              <a:rPr kumimoji="1" lang="en-US" altLang="zh-CN" sz="2400" b="0" baseline="-25000" dirty="0" err="1">
                <a:solidFill>
                  <a:schemeClr val="tx1"/>
                </a:solidFill>
                <a:latin typeface="Times New Roman" panose="02020603050405020304" pitchFamily="18" charset="0"/>
              </a:rPr>
              <a:t>L</a:t>
            </a:r>
            <a:r>
              <a:rPr kumimoji="1" lang="en-US" altLang="zh-CN" sz="2400" b="0" dirty="0">
                <a:solidFill>
                  <a:schemeClr val="tx1"/>
                </a:solidFill>
                <a:latin typeface="Times New Roman" panose="02020603050405020304" pitchFamily="18" charset="0"/>
              </a:rPr>
              <a:t>(0)</a:t>
            </a:r>
            <a:r>
              <a:rPr kumimoji="1" lang="zh-CN" altLang="zh-CN" sz="2400" dirty="0">
                <a:latin typeface="楷体_GB2312" pitchFamily="49" charset="-122"/>
              </a:rPr>
              <a:t>一定：</a:t>
            </a:r>
            <a:endParaRPr kumimoji="1" lang="zh-CN" altLang="en-US" sz="2400" dirty="0">
              <a:latin typeface="楷体_GB2312" pitchFamily="49" charset="-122"/>
            </a:endParaRPr>
          </a:p>
        </p:txBody>
      </p:sp>
      <p:sp>
        <p:nvSpPr>
          <p:cNvPr id="17"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7.2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pic>
        <p:nvPicPr>
          <p:cNvPr id="2" name="图片 1"/>
          <p:cNvPicPr>
            <a:picLocks noChangeAspect="1"/>
          </p:cNvPicPr>
          <p:nvPr/>
        </p:nvPicPr>
        <p:blipFill rotWithShape="1">
          <a:blip r:embed="rId3"/>
          <a:srcRect l="5563" t="14082" r="50000"/>
          <a:stretch>
            <a:fillRect/>
          </a:stretch>
        </p:blipFill>
        <p:spPr>
          <a:xfrm>
            <a:off x="3422024" y="2248544"/>
            <a:ext cx="526089" cy="410371"/>
          </a:xfrm>
          <a:prstGeom prst="rect">
            <a:avLst/>
          </a:prstGeom>
        </p:spPr>
      </p:pic>
      <p:pic>
        <p:nvPicPr>
          <p:cNvPr id="3" name="图片 2"/>
          <p:cNvPicPr>
            <a:picLocks noChangeAspect="1"/>
          </p:cNvPicPr>
          <p:nvPr/>
        </p:nvPicPr>
        <p:blipFill rotWithShape="1">
          <a:blip r:embed="rId4"/>
          <a:srcRect r="50790"/>
          <a:stretch>
            <a:fillRect/>
          </a:stretch>
        </p:blipFill>
        <p:spPr>
          <a:xfrm>
            <a:off x="4945731" y="2246015"/>
            <a:ext cx="741460" cy="410371"/>
          </a:xfrm>
          <a:prstGeom prst="rect">
            <a:avLst/>
          </a:prstGeom>
        </p:spPr>
      </p:pic>
      <p:sp>
        <p:nvSpPr>
          <p:cNvPr id="6" name="矩形 5"/>
          <p:cNvSpPr/>
          <p:nvPr/>
        </p:nvSpPr>
        <p:spPr>
          <a:xfrm>
            <a:off x="668867" y="3588876"/>
            <a:ext cx="7023205" cy="124076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p:cNvSpPr txBox="1">
            <a:spLocks noChangeArrowheads="1"/>
          </p:cNvSpPr>
          <p:nvPr/>
        </p:nvSpPr>
        <p:spPr bwMode="auto">
          <a:xfrm>
            <a:off x="415928" y="1751224"/>
            <a:ext cx="503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sz="3200" dirty="0">
                <a:solidFill>
                  <a:schemeClr val="tx1"/>
                </a:solidFill>
                <a:ea typeface="宋体" panose="02010600030101010101" pitchFamily="2" charset="-122"/>
              </a:rPr>
              <a:t>例</a:t>
            </a:r>
            <a:endParaRPr lang="zh-CN" altLang="en-US" sz="3200" dirty="0">
              <a:solidFill>
                <a:schemeClr val="tx1"/>
              </a:solidFill>
              <a:ea typeface="宋体" panose="02010600030101010101" pitchFamily="2" charset="-122"/>
            </a:endParaRPr>
          </a:p>
        </p:txBody>
      </p:sp>
      <p:sp>
        <p:nvSpPr>
          <p:cNvPr id="6179" name="Line 31"/>
          <p:cNvSpPr>
            <a:spLocks noChangeShapeType="1"/>
          </p:cNvSpPr>
          <p:nvPr/>
        </p:nvSpPr>
        <p:spPr bwMode="auto">
          <a:xfrm>
            <a:off x="4745039" y="4294299"/>
            <a:ext cx="26638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80" name="Line 32"/>
          <p:cNvSpPr>
            <a:spLocks noChangeShapeType="1"/>
          </p:cNvSpPr>
          <p:nvPr/>
        </p:nvSpPr>
        <p:spPr bwMode="auto">
          <a:xfrm flipV="1">
            <a:off x="5824539" y="2709974"/>
            <a:ext cx="0" cy="230346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p>
        </p:txBody>
      </p:sp>
      <p:sp>
        <p:nvSpPr>
          <p:cNvPr id="6181" name="Text Box 33"/>
          <p:cNvSpPr txBox="1">
            <a:spLocks noChangeArrowheads="1"/>
          </p:cNvSpPr>
          <p:nvPr/>
        </p:nvSpPr>
        <p:spPr bwMode="auto">
          <a:xfrm>
            <a:off x="5464177" y="4294299"/>
            <a:ext cx="431800" cy="51911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dirty="0">
                <a:solidFill>
                  <a:schemeClr val="tx1"/>
                </a:solidFill>
                <a:latin typeface="Times New Roman" panose="02020603050405020304" pitchFamily="18" charset="0"/>
                <a:ea typeface="仿宋_GB2312" pitchFamily="49" charset="-122"/>
              </a:rPr>
              <a:t>0</a:t>
            </a:r>
            <a:endParaRPr lang="en-US" altLang="zh-CN" b="0" dirty="0">
              <a:solidFill>
                <a:schemeClr val="tx1"/>
              </a:solidFill>
              <a:latin typeface="Times New Roman" panose="02020603050405020304" pitchFamily="18" charset="0"/>
              <a:ea typeface="仿宋_GB2312" pitchFamily="49" charset="-122"/>
            </a:endParaRPr>
          </a:p>
        </p:txBody>
      </p:sp>
      <p:sp>
        <p:nvSpPr>
          <p:cNvPr id="6182" name="Text Box 34"/>
          <p:cNvSpPr txBox="1">
            <a:spLocks noChangeArrowheads="1"/>
          </p:cNvSpPr>
          <p:nvPr/>
        </p:nvSpPr>
        <p:spPr bwMode="auto">
          <a:xfrm>
            <a:off x="7337427" y="4005374"/>
            <a:ext cx="433388" cy="51911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i="1" dirty="0">
                <a:solidFill>
                  <a:schemeClr val="tx1"/>
                </a:solidFill>
                <a:latin typeface="Times New Roman" panose="02020603050405020304" pitchFamily="18" charset="0"/>
                <a:ea typeface="仿宋_GB2312" pitchFamily="49" charset="-122"/>
              </a:rPr>
              <a:t>t</a:t>
            </a:r>
            <a:endParaRPr lang="en-US" altLang="zh-CN" b="0" i="1" dirty="0">
              <a:solidFill>
                <a:schemeClr val="tx1"/>
              </a:solidFill>
              <a:latin typeface="Times New Roman" panose="02020603050405020304" pitchFamily="18" charset="0"/>
              <a:ea typeface="仿宋_GB2312" pitchFamily="49" charset="-122"/>
            </a:endParaRPr>
          </a:p>
        </p:txBody>
      </p:sp>
      <p:sp>
        <p:nvSpPr>
          <p:cNvPr id="6183" name="Text Box 35"/>
          <p:cNvSpPr txBox="1">
            <a:spLocks noChangeArrowheads="1"/>
          </p:cNvSpPr>
          <p:nvPr/>
        </p:nvSpPr>
        <p:spPr bwMode="auto">
          <a:xfrm>
            <a:off x="5897564" y="2422636"/>
            <a:ext cx="50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i="1" dirty="0" err="1">
                <a:solidFill>
                  <a:schemeClr val="tx1"/>
                </a:solidFill>
                <a:latin typeface="Times New Roman" panose="02020603050405020304" pitchFamily="18" charset="0"/>
                <a:ea typeface="仿宋_GB2312" pitchFamily="49" charset="-122"/>
              </a:rPr>
              <a:t>i</a:t>
            </a:r>
            <a:endParaRPr lang="en-US" altLang="zh-CN" b="0" i="1" dirty="0">
              <a:solidFill>
                <a:schemeClr val="tx1"/>
              </a:solidFill>
              <a:latin typeface="Times New Roman" panose="02020603050405020304" pitchFamily="18" charset="0"/>
              <a:ea typeface="仿宋_GB2312" pitchFamily="49" charset="-122"/>
            </a:endParaRPr>
          </a:p>
        </p:txBody>
      </p:sp>
      <p:sp>
        <p:nvSpPr>
          <p:cNvPr id="6184" name="Line 36"/>
          <p:cNvSpPr>
            <a:spLocks noChangeShapeType="1"/>
          </p:cNvSpPr>
          <p:nvPr/>
        </p:nvSpPr>
        <p:spPr bwMode="auto">
          <a:xfrm>
            <a:off x="4745039" y="3646599"/>
            <a:ext cx="107950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85" name="Line 37"/>
          <p:cNvSpPr>
            <a:spLocks noChangeShapeType="1"/>
          </p:cNvSpPr>
          <p:nvPr/>
        </p:nvSpPr>
        <p:spPr bwMode="auto">
          <a:xfrm>
            <a:off x="5826127" y="3141774"/>
            <a:ext cx="107950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86" name="Object 38"/>
          <p:cNvGraphicFramePr>
            <a:graphicFrameLocks noChangeAspect="1"/>
          </p:cNvGraphicFramePr>
          <p:nvPr/>
        </p:nvGraphicFramePr>
        <p:xfrm>
          <a:off x="7061202" y="2854436"/>
          <a:ext cx="1414463" cy="471488"/>
        </p:xfrm>
        <a:graphic>
          <a:graphicData uri="http://schemas.openxmlformats.org/presentationml/2006/ole">
            <mc:AlternateContent xmlns:mc="http://schemas.openxmlformats.org/markup-compatibility/2006">
              <mc:Choice xmlns:v="urn:schemas-microsoft-com:vml" Requires="v">
                <p:oleObj spid="_x0000_s1054" name="公式" r:id="rId1" imgW="635635" imgH="191770" progId="Equation.3">
                  <p:embed/>
                </p:oleObj>
              </mc:Choice>
              <mc:Fallback>
                <p:oleObj name="公式" r:id="rId1" imgW="635635" imgH="191770" progId="Equation.3">
                  <p:embed/>
                  <p:pic>
                    <p:nvPicPr>
                      <p:cNvPr id="0" name="Object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202" y="2854436"/>
                        <a:ext cx="1414463"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7" name="Object 39"/>
          <p:cNvGraphicFramePr>
            <a:graphicFrameLocks noChangeAspect="1"/>
          </p:cNvGraphicFramePr>
          <p:nvPr/>
        </p:nvGraphicFramePr>
        <p:xfrm>
          <a:off x="6040439" y="3433874"/>
          <a:ext cx="2209800" cy="455613"/>
        </p:xfrm>
        <a:graphic>
          <a:graphicData uri="http://schemas.openxmlformats.org/presentationml/2006/ole">
            <mc:AlternateContent xmlns:mc="http://schemas.openxmlformats.org/markup-compatibility/2006">
              <mc:Choice xmlns:v="urn:schemas-microsoft-com:vml" Requires="v">
                <p:oleObj spid="_x0000_s1055" name="公式" r:id="rId3" imgW="1049655" imgH="191770" progId="Equation.3">
                  <p:embed/>
                </p:oleObj>
              </mc:Choice>
              <mc:Fallback>
                <p:oleObj name="公式" r:id="rId3" imgW="1049655" imgH="19177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0439" y="3433874"/>
                        <a:ext cx="22098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36" name="AutoShape 40" descr="羊皮纸"/>
          <p:cNvSpPr>
            <a:spLocks noChangeArrowheads="1"/>
          </p:cNvSpPr>
          <p:nvPr/>
        </p:nvSpPr>
        <p:spPr bwMode="auto">
          <a:xfrm>
            <a:off x="6400802" y="5157898"/>
            <a:ext cx="2074864" cy="596894"/>
          </a:xfrm>
          <a:prstGeom prst="wedgeRoundRectCallout">
            <a:avLst>
              <a:gd name="adj1" fmla="val -76458"/>
              <a:gd name="adj2" fmla="val -169315"/>
              <a:gd name="adj3" fmla="val 16667"/>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lang="zh-CN" altLang="en-US" dirty="0">
                <a:solidFill>
                  <a:schemeClr val="bg1"/>
                </a:solidFill>
              </a:rPr>
              <a:t>过渡期为零</a:t>
            </a:r>
            <a:endParaRPr lang="zh-CN" altLang="en-US" dirty="0">
              <a:solidFill>
                <a:schemeClr val="bg1"/>
              </a:solidFill>
            </a:endParaRPr>
          </a:p>
        </p:txBody>
      </p:sp>
      <p:sp>
        <p:nvSpPr>
          <p:cNvPr id="106537" name="Text Box 41"/>
          <p:cNvSpPr txBox="1">
            <a:spLocks noChangeArrowheads="1"/>
          </p:cNvSpPr>
          <p:nvPr/>
        </p:nvSpPr>
        <p:spPr bwMode="auto">
          <a:xfrm>
            <a:off x="1185866" y="1819378"/>
            <a:ext cx="1644649"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lang="zh-CN" altLang="en-US" dirty="0"/>
              <a:t>电阻电路</a:t>
            </a:r>
            <a:endParaRPr lang="zh-CN" altLang="en-US" dirty="0"/>
          </a:p>
        </p:txBody>
      </p:sp>
      <p:grpSp>
        <p:nvGrpSpPr>
          <p:cNvPr id="5" name="Group 48"/>
          <p:cNvGrpSpPr/>
          <p:nvPr/>
        </p:nvGrpSpPr>
        <p:grpSpPr bwMode="auto">
          <a:xfrm>
            <a:off x="466728" y="2682996"/>
            <a:ext cx="4413250" cy="2016125"/>
            <a:chOff x="2290" y="1253"/>
            <a:chExt cx="2780" cy="1270"/>
          </a:xfrm>
        </p:grpSpPr>
        <p:sp>
          <p:nvSpPr>
            <p:cNvPr id="6156" name="Oval 49"/>
            <p:cNvSpPr>
              <a:spLocks noChangeArrowheads="1"/>
            </p:cNvSpPr>
            <p:nvPr/>
          </p:nvSpPr>
          <p:spPr bwMode="auto">
            <a:xfrm>
              <a:off x="2608" y="175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6157" name="Line 50"/>
            <p:cNvSpPr>
              <a:spLocks noChangeShapeType="1"/>
            </p:cNvSpPr>
            <p:nvPr/>
          </p:nvSpPr>
          <p:spPr bwMode="auto">
            <a:xfrm flipH="1">
              <a:off x="4163" y="1571"/>
              <a:ext cx="227" cy="144"/>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 name="Text Box 51"/>
            <p:cNvSpPr txBox="1">
              <a:spLocks noChangeArrowheads="1"/>
            </p:cNvSpPr>
            <p:nvPr/>
          </p:nvSpPr>
          <p:spPr bwMode="auto">
            <a:xfrm>
              <a:off x="2575" y="1467"/>
              <a:ext cx="224"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159" name="Text Box 52"/>
            <p:cNvSpPr txBox="1">
              <a:spLocks noChangeArrowheads="1"/>
            </p:cNvSpPr>
            <p:nvPr/>
          </p:nvSpPr>
          <p:spPr bwMode="auto">
            <a:xfrm>
              <a:off x="2290" y="1752"/>
              <a:ext cx="2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160" name="Text Box 53"/>
            <p:cNvSpPr txBox="1">
              <a:spLocks noChangeArrowheads="1"/>
            </p:cNvSpPr>
            <p:nvPr/>
          </p:nvSpPr>
          <p:spPr bwMode="auto">
            <a:xfrm>
              <a:off x="3243" y="1525"/>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R</a:t>
              </a:r>
              <a:r>
                <a:rPr kumimoji="1" lang="en-US" altLang="zh-CN" b="0" baseline="-25000">
                  <a:solidFill>
                    <a:schemeClr val="tx1"/>
                  </a:solidFill>
                  <a:latin typeface="Times New Roman" panose="02020603050405020304" pitchFamily="18" charset="0"/>
                  <a:ea typeface="宋体" panose="02010600030101010101" pitchFamily="2" charset="-122"/>
                </a:rPr>
                <a:t>1</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161" name="Text Box 54"/>
            <p:cNvSpPr txBox="1">
              <a:spLocks noChangeArrowheads="1"/>
            </p:cNvSpPr>
            <p:nvPr/>
          </p:nvSpPr>
          <p:spPr bwMode="auto">
            <a:xfrm>
              <a:off x="3245" y="2051"/>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R</a:t>
              </a:r>
              <a:r>
                <a:rPr kumimoji="1" lang="en-US" altLang="zh-CN" b="0" baseline="-25000">
                  <a:solidFill>
                    <a:schemeClr val="tx1"/>
                  </a:solidFill>
                  <a:latin typeface="Times New Roman" panose="02020603050405020304" pitchFamily="18" charset="0"/>
                  <a:ea typeface="宋体" panose="02010600030101010101" pitchFamily="2" charset="-122"/>
                </a:rPr>
                <a:t>2</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162" name="Rectangle 55"/>
            <p:cNvSpPr>
              <a:spLocks noChangeArrowheads="1"/>
            </p:cNvSpPr>
            <p:nvPr/>
          </p:nvSpPr>
          <p:spPr bwMode="auto">
            <a:xfrm>
              <a:off x="2802" y="1389"/>
              <a:ext cx="817" cy="1134"/>
            </a:xfrm>
            <a:prstGeom prst="rect">
              <a:avLst/>
            </a:prstGeom>
            <a:noFill/>
            <a:ln w="28575">
              <a:solidFill>
                <a:srgbClr val="FFCC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6163" name="Line 56"/>
            <p:cNvSpPr>
              <a:spLocks noChangeShapeType="1"/>
            </p:cNvSpPr>
            <p:nvPr/>
          </p:nvSpPr>
          <p:spPr bwMode="auto">
            <a:xfrm>
              <a:off x="3619" y="1389"/>
              <a:ext cx="453"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164" name="Line 57"/>
            <p:cNvSpPr>
              <a:spLocks noChangeShapeType="1"/>
            </p:cNvSpPr>
            <p:nvPr/>
          </p:nvSpPr>
          <p:spPr bwMode="auto">
            <a:xfrm>
              <a:off x="3619" y="1979"/>
              <a:ext cx="453"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165" name="Line 58"/>
            <p:cNvSpPr>
              <a:spLocks noChangeShapeType="1"/>
            </p:cNvSpPr>
            <p:nvPr/>
          </p:nvSpPr>
          <p:spPr bwMode="auto">
            <a:xfrm>
              <a:off x="4072" y="1389"/>
              <a:ext cx="0" cy="18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66" name="Line 59"/>
            <p:cNvSpPr>
              <a:spLocks noChangeShapeType="1"/>
            </p:cNvSpPr>
            <p:nvPr/>
          </p:nvSpPr>
          <p:spPr bwMode="auto">
            <a:xfrm>
              <a:off x="4072" y="1798"/>
              <a:ext cx="0" cy="18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67" name="Oval 60"/>
            <p:cNvSpPr>
              <a:spLocks noChangeArrowheads="1"/>
            </p:cNvSpPr>
            <p:nvPr/>
          </p:nvSpPr>
          <p:spPr bwMode="auto">
            <a:xfrm>
              <a:off x="4027" y="1707"/>
              <a:ext cx="90" cy="91"/>
            </a:xfrm>
            <a:prstGeom prst="ellipse">
              <a:avLst/>
            </a:prstGeom>
            <a:noFill/>
            <a:ln w="28575">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6168" name="Oval 61"/>
            <p:cNvSpPr>
              <a:spLocks noChangeArrowheads="1"/>
            </p:cNvSpPr>
            <p:nvPr/>
          </p:nvSpPr>
          <p:spPr bwMode="auto">
            <a:xfrm>
              <a:off x="4027" y="1570"/>
              <a:ext cx="90" cy="91"/>
            </a:xfrm>
            <a:prstGeom prst="ellipse">
              <a:avLst/>
            </a:prstGeom>
            <a:noFill/>
            <a:ln w="28575">
              <a:solidFill>
                <a:srgbClr val="FFCC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6169" name="Line 62"/>
            <p:cNvSpPr>
              <a:spLocks noChangeShapeType="1"/>
            </p:cNvSpPr>
            <p:nvPr/>
          </p:nvSpPr>
          <p:spPr bwMode="auto">
            <a:xfrm>
              <a:off x="4118" y="1616"/>
              <a:ext cx="136" cy="22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70" name="Text Box 63"/>
            <p:cNvSpPr txBox="1">
              <a:spLocks noChangeArrowheads="1"/>
            </p:cNvSpPr>
            <p:nvPr/>
          </p:nvSpPr>
          <p:spPr bwMode="auto">
            <a:xfrm>
              <a:off x="4027" y="1253"/>
              <a:ext cx="10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b="0" dirty="0">
                  <a:solidFill>
                    <a:schemeClr val="tx1"/>
                  </a:solidFill>
                  <a:latin typeface="Times New Roman" panose="02020603050405020304" pitchFamily="18" charset="0"/>
                  <a:ea typeface="仿宋_GB2312" pitchFamily="49" charset="-122"/>
                </a:rPr>
                <a:t>（</a:t>
              </a:r>
              <a:r>
                <a:rPr lang="en-US" altLang="zh-CN" b="0" i="1" dirty="0">
                  <a:solidFill>
                    <a:schemeClr val="tx1"/>
                  </a:solidFill>
                  <a:latin typeface="Times New Roman" panose="02020603050405020304" pitchFamily="18" charset="0"/>
                  <a:ea typeface="仿宋_GB2312" pitchFamily="49" charset="-122"/>
                </a:rPr>
                <a:t>t </a:t>
              </a:r>
              <a:r>
                <a:rPr lang="en-US" altLang="zh-CN" b="0" dirty="0">
                  <a:solidFill>
                    <a:schemeClr val="tx1"/>
                  </a:solidFill>
                  <a:latin typeface="Times New Roman" panose="02020603050405020304" pitchFamily="18" charset="0"/>
                  <a:ea typeface="仿宋_GB2312" pitchFamily="49" charset="-122"/>
                </a:rPr>
                <a:t>= 0</a:t>
              </a:r>
              <a:r>
                <a:rPr lang="zh-CN" altLang="en-US" b="0" dirty="0">
                  <a:solidFill>
                    <a:schemeClr val="tx1"/>
                  </a:solidFill>
                  <a:latin typeface="Times New Roman" panose="02020603050405020304" pitchFamily="18" charset="0"/>
                  <a:ea typeface="仿宋_GB2312" pitchFamily="49" charset="-122"/>
                </a:rPr>
                <a:t>）</a:t>
              </a:r>
              <a:endParaRPr lang="zh-CN" altLang="en-US" b="0" dirty="0">
                <a:solidFill>
                  <a:schemeClr val="tx1"/>
                </a:solidFill>
                <a:latin typeface="Times New Roman" panose="02020603050405020304" pitchFamily="18" charset="0"/>
                <a:ea typeface="仿宋_GB2312" pitchFamily="49" charset="-122"/>
              </a:endParaRPr>
            </a:p>
          </p:txBody>
        </p:sp>
        <p:sp>
          <p:nvSpPr>
            <p:cNvPr id="6171" name="Line 64"/>
            <p:cNvSpPr>
              <a:spLocks noChangeShapeType="1"/>
            </p:cNvSpPr>
            <p:nvPr/>
          </p:nvSpPr>
          <p:spPr bwMode="auto">
            <a:xfrm>
              <a:off x="2893" y="1480"/>
              <a:ext cx="363" cy="0"/>
            </a:xfrm>
            <a:prstGeom prst="line">
              <a:avLst/>
            </a:prstGeom>
            <a:noFill/>
            <a:ln w="28575">
              <a:solidFill>
                <a:srgbClr val="33CC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2" name="Text Box 65"/>
            <p:cNvSpPr txBox="1">
              <a:spLocks noChangeArrowheads="1"/>
            </p:cNvSpPr>
            <p:nvPr/>
          </p:nvSpPr>
          <p:spPr bwMode="auto">
            <a:xfrm>
              <a:off x="2893" y="1435"/>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i="1">
                  <a:solidFill>
                    <a:schemeClr val="tx1"/>
                  </a:solidFill>
                  <a:latin typeface="Times New Roman" panose="02020603050405020304" pitchFamily="18" charset="0"/>
                  <a:ea typeface="仿宋_GB2312" pitchFamily="49" charset="-122"/>
                </a:rPr>
                <a:t>i</a:t>
              </a:r>
              <a:endParaRPr lang="en-US" altLang="zh-CN" b="0" i="1">
                <a:solidFill>
                  <a:schemeClr val="tx1"/>
                </a:solidFill>
                <a:latin typeface="Times New Roman" panose="02020603050405020304" pitchFamily="18" charset="0"/>
                <a:ea typeface="仿宋_GB2312" pitchFamily="49" charset="-122"/>
              </a:endParaRPr>
            </a:p>
          </p:txBody>
        </p:sp>
        <p:sp>
          <p:nvSpPr>
            <p:cNvPr id="6173" name="Rectangle 66"/>
            <p:cNvSpPr>
              <a:spLocks noChangeArrowheads="1"/>
            </p:cNvSpPr>
            <p:nvPr/>
          </p:nvSpPr>
          <p:spPr bwMode="auto">
            <a:xfrm>
              <a:off x="3560" y="2115"/>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6174" name="Rectangle 67"/>
            <p:cNvSpPr>
              <a:spLocks noChangeArrowheads="1"/>
            </p:cNvSpPr>
            <p:nvPr/>
          </p:nvSpPr>
          <p:spPr bwMode="auto">
            <a:xfrm>
              <a:off x="3560" y="1480"/>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44"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45" name="Text Box 43"/>
          <p:cNvSpPr txBox="1">
            <a:spLocks noChangeArrowheads="1"/>
          </p:cNvSpPr>
          <p:nvPr/>
        </p:nvSpPr>
        <p:spPr bwMode="auto">
          <a:xfrm>
            <a:off x="340998" y="904074"/>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600" b="0" dirty="0">
                <a:solidFill>
                  <a:schemeClr val="accent2"/>
                </a:solidFill>
                <a:latin typeface="Times New Roman" panose="02020603050405020304" pitchFamily="18" charset="0"/>
                <a:ea typeface="华文行楷" panose="02010800040101010101" pitchFamily="2" charset="-122"/>
              </a:rPr>
              <a:t>什么是换路？</a:t>
            </a:r>
            <a:endParaRPr kumimoji="1" lang="zh-CN" altLang="en-US" sz="3600" b="0" dirty="0">
              <a:solidFill>
                <a:schemeClr val="accent2"/>
              </a:solidFill>
              <a:latin typeface="Times New Roman" panose="02020603050405020304" pitchFamily="18" charset="0"/>
              <a:ea typeface="华文行楷" panose="02010800040101010101" pitchFamily="2" charset="-122"/>
            </a:endParaRPr>
          </a:p>
        </p:txBody>
      </p:sp>
      <p:sp>
        <p:nvSpPr>
          <p:cNvPr id="46" name="Text Box 7"/>
          <p:cNvSpPr txBox="1">
            <a:spLocks noChangeArrowheads="1"/>
          </p:cNvSpPr>
          <p:nvPr/>
        </p:nvSpPr>
        <p:spPr bwMode="auto">
          <a:xfrm>
            <a:off x="253206" y="6226870"/>
            <a:ext cx="88024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由于电阻电路中无电感电容等元件，状态</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与状态</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之间没有过度</a:t>
            </a:r>
            <a:endParaRPr kumimoji="1" lang="zh-CN" altLang="en-US" sz="2400" dirty="0">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6"/>
          <p:cNvSpPr>
            <a:spLocks noChangeArrowheads="1"/>
          </p:cNvSpPr>
          <p:nvPr/>
        </p:nvSpPr>
        <p:spPr bwMode="auto">
          <a:xfrm>
            <a:off x="600710" y="990316"/>
            <a:ext cx="2663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startAt="3"/>
            </a:pPr>
            <a:r>
              <a:rPr kumimoji="1" lang="zh-CN" altLang="en-US" dirty="0">
                <a:latin typeface="楷体_GB2312" pitchFamily="49" charset="-122"/>
              </a:rPr>
              <a:t>能量关系</a:t>
            </a:r>
            <a:endParaRPr kumimoji="1" lang="zh-CN" altLang="en-US" dirty="0">
              <a:latin typeface="楷体_GB2312" pitchFamily="49" charset="-122"/>
            </a:endParaRPr>
          </a:p>
        </p:txBody>
      </p:sp>
      <p:graphicFrame>
        <p:nvGraphicFramePr>
          <p:cNvPr id="70663" name="Object 7"/>
          <p:cNvGraphicFramePr>
            <a:graphicFrameLocks noChangeAspect="1"/>
          </p:cNvGraphicFramePr>
          <p:nvPr/>
        </p:nvGraphicFramePr>
        <p:xfrm>
          <a:off x="599122" y="4581675"/>
          <a:ext cx="2736850" cy="900112"/>
        </p:xfrm>
        <a:graphic>
          <a:graphicData uri="http://schemas.openxmlformats.org/presentationml/2006/ole">
            <mc:AlternateContent xmlns:mc="http://schemas.openxmlformats.org/markup-compatibility/2006">
              <mc:Choice xmlns:v="urn:schemas-microsoft-com:vml" Requires="v">
                <p:oleObj spid="_x0000_s27734" name="公式" r:id="rId1" imgW="853440" imgH="260985" progId="Equation.3">
                  <p:embed/>
                </p:oleObj>
              </mc:Choice>
              <mc:Fallback>
                <p:oleObj name="公式" r:id="rId1" imgW="853440" imgH="260985"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22" y="4581675"/>
                        <a:ext cx="2736850" cy="900112"/>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4" name="Text Box 8"/>
          <p:cNvSpPr txBox="1">
            <a:spLocks noChangeArrowheads="1"/>
          </p:cNvSpPr>
          <p:nvPr/>
        </p:nvSpPr>
        <p:spPr bwMode="auto">
          <a:xfrm>
            <a:off x="3551872" y="918878"/>
            <a:ext cx="51133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kumimoji="1" lang="zh-CN" altLang="en-US" dirty="0">
                <a:latin typeface="楷体_GB2312" pitchFamily="49" charset="-122"/>
              </a:rPr>
              <a:t>电感不断释放能量被电阻吸收</a:t>
            </a:r>
            <a:r>
              <a:rPr kumimoji="1" lang="en-US" altLang="zh-CN" dirty="0">
                <a:latin typeface="楷体_GB2312" pitchFamily="49" charset="-122"/>
              </a:rPr>
              <a:t>,    </a:t>
            </a:r>
            <a:r>
              <a:rPr kumimoji="1" lang="zh-CN" altLang="en-US" dirty="0">
                <a:latin typeface="楷体_GB2312" pitchFamily="49" charset="-122"/>
              </a:rPr>
              <a:t>直到全部消耗完毕。</a:t>
            </a:r>
            <a:endParaRPr kumimoji="1" lang="zh-CN" altLang="en-US" dirty="0">
              <a:latin typeface="楷体_GB2312" pitchFamily="49" charset="-122"/>
            </a:endParaRPr>
          </a:p>
        </p:txBody>
      </p:sp>
      <p:sp>
        <p:nvSpPr>
          <p:cNvPr id="70665" name="Text Box 9"/>
          <p:cNvSpPr txBox="1">
            <a:spLocks noChangeArrowheads="1"/>
          </p:cNvSpPr>
          <p:nvPr/>
        </p:nvSpPr>
        <p:spPr bwMode="auto">
          <a:xfrm>
            <a:off x="3774124" y="2225354"/>
            <a:ext cx="3240087"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solidFill>
                  <a:schemeClr val="tx1"/>
                </a:solidFill>
                <a:latin typeface="Times New Roman" panose="02020603050405020304" pitchFamily="18" charset="0"/>
              </a:rPr>
              <a:t>设</a:t>
            </a:r>
            <a:r>
              <a:rPr kumimoji="1" lang="zh-CN" altLang="en-US" sz="3200" b="0" dirty="0">
                <a:solidFill>
                  <a:schemeClr val="tx1"/>
                </a:solidFill>
                <a:latin typeface="Times New Roman" panose="02020603050405020304" pitchFamily="18" charset="0"/>
                <a:ea typeface="宋体" panose="02010600030101010101" pitchFamily="2" charset="-122"/>
              </a:rPr>
              <a:t>    </a:t>
            </a:r>
            <a:r>
              <a:rPr kumimoji="1" lang="en-US" altLang="zh-CN" sz="3200" b="0" i="1" dirty="0" err="1">
                <a:solidFill>
                  <a:schemeClr val="tx1"/>
                </a:solidFill>
                <a:latin typeface="Times New Roman" panose="02020603050405020304" pitchFamily="18" charset="0"/>
                <a:ea typeface="宋体" panose="02010600030101010101" pitchFamily="2" charset="-122"/>
              </a:rPr>
              <a:t>i</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L</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en-US" altLang="zh-CN"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a:t>
            </a:r>
            <a:r>
              <a:rPr kumimoji="1" lang="en-US" altLang="zh-CN" sz="3200" b="0" i="1" dirty="0">
                <a:solidFill>
                  <a:schemeClr val="tx1"/>
                </a:solidFill>
                <a:latin typeface="Times New Roman" panose="02020603050405020304" pitchFamily="18" charset="0"/>
                <a:ea typeface="宋体" panose="02010600030101010101" pitchFamily="2" charset="-122"/>
              </a:rPr>
              <a:t>I</a:t>
            </a:r>
            <a:r>
              <a:rPr kumimoji="1" lang="en-US" altLang="zh-CN" sz="3200" b="0" baseline="-25000" dirty="0">
                <a:solidFill>
                  <a:schemeClr val="tx1"/>
                </a:solidFill>
                <a:latin typeface="Times New Roman" panose="02020603050405020304" pitchFamily="18" charset="0"/>
                <a:ea typeface="宋体" panose="02010600030101010101" pitchFamily="2" charset="-122"/>
              </a:rPr>
              <a:t>0</a:t>
            </a:r>
            <a:endParaRPr kumimoji="1" lang="en-US" altLang="zh-CN" sz="3200" b="0" i="1" baseline="-25000" dirty="0">
              <a:solidFill>
                <a:schemeClr val="tx1"/>
              </a:solidFill>
              <a:latin typeface="Times New Roman" panose="02020603050405020304" pitchFamily="18" charset="0"/>
              <a:ea typeface="宋体" panose="02010600030101010101" pitchFamily="2" charset="-122"/>
            </a:endParaRPr>
          </a:p>
        </p:txBody>
      </p:sp>
      <p:sp>
        <p:nvSpPr>
          <p:cNvPr id="70666" name="Text Box 10"/>
          <p:cNvSpPr txBox="1">
            <a:spLocks noChangeArrowheads="1"/>
          </p:cNvSpPr>
          <p:nvPr/>
        </p:nvSpPr>
        <p:spPr bwMode="auto">
          <a:xfrm>
            <a:off x="3536948" y="3174356"/>
            <a:ext cx="3024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楷体_GB2312" pitchFamily="49" charset="-122"/>
              </a:rPr>
              <a:t>电感放出能量：             </a:t>
            </a:r>
            <a:endParaRPr kumimoji="1" lang="zh-CN" altLang="en-US" dirty="0">
              <a:latin typeface="楷体_GB2312" pitchFamily="49" charset="-122"/>
            </a:endParaRPr>
          </a:p>
        </p:txBody>
      </p:sp>
      <p:graphicFrame>
        <p:nvGraphicFramePr>
          <p:cNvPr id="70667" name="Object 11"/>
          <p:cNvGraphicFramePr>
            <a:graphicFrameLocks noChangeAspect="1"/>
          </p:cNvGraphicFramePr>
          <p:nvPr/>
        </p:nvGraphicFramePr>
        <p:xfrm>
          <a:off x="6864985" y="2850833"/>
          <a:ext cx="1223963" cy="1089025"/>
        </p:xfrm>
        <a:graphic>
          <a:graphicData uri="http://schemas.openxmlformats.org/presentationml/2006/ole">
            <mc:AlternateContent xmlns:mc="http://schemas.openxmlformats.org/markup-compatibility/2006">
              <mc:Choice xmlns:v="urn:schemas-microsoft-com:vml" Requires="v">
                <p:oleObj spid="_x0000_s27735" name="公式" r:id="rId3" imgW="356870" imgH="387350" progId="Equation.3">
                  <p:embed/>
                </p:oleObj>
              </mc:Choice>
              <mc:Fallback>
                <p:oleObj name="公式" r:id="rId3" imgW="356870" imgH="38735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4985" y="2850833"/>
                        <a:ext cx="1223963" cy="1089025"/>
                      </a:xfrm>
                      <a:prstGeom prst="rect">
                        <a:avLst/>
                      </a:prstGeom>
                      <a:solidFill>
                        <a:srgbClr val="00B0F0"/>
                      </a:solidFill>
                      <a:ln>
                        <a:noFill/>
                      </a:ln>
                      <a:effectLst/>
                    </p:spPr>
                  </p:pic>
                </p:oleObj>
              </mc:Fallback>
            </mc:AlternateContent>
          </a:graphicData>
        </a:graphic>
      </p:graphicFrame>
      <p:sp>
        <p:nvSpPr>
          <p:cNvPr id="70668" name="Text Box 12"/>
          <p:cNvSpPr txBox="1">
            <a:spLocks noChangeArrowheads="1"/>
          </p:cNvSpPr>
          <p:nvPr/>
        </p:nvSpPr>
        <p:spPr bwMode="auto">
          <a:xfrm>
            <a:off x="491173" y="3944294"/>
            <a:ext cx="4608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a:latin typeface="Times New Roman" panose="02020603050405020304" pitchFamily="18" charset="0"/>
              </a:rPr>
              <a:t>电阻吸收（消耗）能量：</a:t>
            </a:r>
            <a:endParaRPr kumimoji="1" lang="zh-CN" altLang="en-US">
              <a:latin typeface="Times New Roman" panose="02020603050405020304" pitchFamily="18" charset="0"/>
            </a:endParaRPr>
          </a:p>
        </p:txBody>
      </p:sp>
      <p:graphicFrame>
        <p:nvGraphicFramePr>
          <p:cNvPr id="70669" name="Object 13"/>
          <p:cNvGraphicFramePr>
            <a:graphicFrameLocks noChangeAspect="1"/>
          </p:cNvGraphicFramePr>
          <p:nvPr/>
        </p:nvGraphicFramePr>
        <p:xfrm>
          <a:off x="3407410" y="4508650"/>
          <a:ext cx="3168650" cy="938212"/>
        </p:xfrm>
        <a:graphic>
          <a:graphicData uri="http://schemas.openxmlformats.org/presentationml/2006/ole">
            <mc:AlternateContent xmlns:mc="http://schemas.openxmlformats.org/markup-compatibility/2006">
              <mc:Choice xmlns:v="urn:schemas-microsoft-com:vml" Requires="v">
                <p:oleObj spid="_x0000_s27736" name="公式" r:id="rId5" imgW="1153795" imgH="321945" progId="Equation.3">
                  <p:embed/>
                </p:oleObj>
              </mc:Choice>
              <mc:Fallback>
                <p:oleObj name="公式" r:id="rId5" imgW="1153795" imgH="321945"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7410" y="4508650"/>
                        <a:ext cx="3168650" cy="938212"/>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70" name="Object 14"/>
          <p:cNvGraphicFramePr>
            <a:graphicFrameLocks noChangeAspect="1"/>
          </p:cNvGraphicFramePr>
          <p:nvPr/>
        </p:nvGraphicFramePr>
        <p:xfrm>
          <a:off x="7223760" y="5517832"/>
          <a:ext cx="1511300" cy="1125538"/>
        </p:xfrm>
        <a:graphic>
          <a:graphicData uri="http://schemas.openxmlformats.org/presentationml/2006/ole">
            <mc:AlternateContent xmlns:mc="http://schemas.openxmlformats.org/markup-compatibility/2006">
              <mc:Choice xmlns:v="urn:schemas-microsoft-com:vml" Requires="v">
                <p:oleObj spid="_x0000_s27737" name="公式" r:id="rId7" imgW="527050" imgH="387350" progId="Equation.3">
                  <p:embed/>
                </p:oleObj>
              </mc:Choice>
              <mc:Fallback>
                <p:oleObj name="公式" r:id="rId7" imgW="527050" imgH="38735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3760" y="5517832"/>
                        <a:ext cx="1511300" cy="1125538"/>
                      </a:xfrm>
                      <a:prstGeom prst="rect">
                        <a:avLst/>
                      </a:prstGeom>
                      <a:solidFill>
                        <a:srgbClr val="00B0F0"/>
                      </a:solidFill>
                      <a:ln>
                        <a:noFill/>
                      </a:ln>
                      <a:effectLst/>
                    </p:spPr>
                  </p:pic>
                </p:oleObj>
              </mc:Fallback>
            </mc:AlternateContent>
          </a:graphicData>
        </a:graphic>
      </p:graphicFrame>
      <p:graphicFrame>
        <p:nvGraphicFramePr>
          <p:cNvPr id="70688" name="Object 32"/>
          <p:cNvGraphicFramePr>
            <a:graphicFrameLocks noChangeAspect="1"/>
          </p:cNvGraphicFramePr>
          <p:nvPr/>
        </p:nvGraphicFramePr>
        <p:xfrm>
          <a:off x="599122" y="5589270"/>
          <a:ext cx="2900363" cy="954087"/>
        </p:xfrm>
        <a:graphic>
          <a:graphicData uri="http://schemas.openxmlformats.org/presentationml/2006/ole">
            <mc:AlternateContent xmlns:mc="http://schemas.openxmlformats.org/markup-compatibility/2006">
              <mc:Choice xmlns:v="urn:schemas-microsoft-com:vml" Requires="v">
                <p:oleObj spid="_x0000_s27738" name="公式" r:id="rId9" imgW="1027430" imgH="321945" progId="Equation.3">
                  <p:embed/>
                </p:oleObj>
              </mc:Choice>
              <mc:Fallback>
                <p:oleObj name="公式" r:id="rId9" imgW="1027430" imgH="321945"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122" y="5589270"/>
                        <a:ext cx="2900363" cy="954087"/>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89" name="Object 33"/>
          <p:cNvGraphicFramePr>
            <a:graphicFrameLocks noChangeAspect="1"/>
          </p:cNvGraphicFramePr>
          <p:nvPr/>
        </p:nvGraphicFramePr>
        <p:xfrm>
          <a:off x="3551872" y="5589270"/>
          <a:ext cx="3594100" cy="1063625"/>
        </p:xfrm>
        <a:graphic>
          <a:graphicData uri="http://schemas.openxmlformats.org/presentationml/2006/ole">
            <mc:AlternateContent xmlns:mc="http://schemas.openxmlformats.org/markup-compatibility/2006">
              <mc:Choice xmlns:v="urn:schemas-microsoft-com:vml" Requires="v">
                <p:oleObj spid="_x0000_s27739" name="公式" r:id="rId11" imgW="1341120" imgH="387350" progId="Equation.3">
                  <p:embed/>
                </p:oleObj>
              </mc:Choice>
              <mc:Fallback>
                <p:oleObj name="公式" r:id="rId11" imgW="1341120" imgH="38735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1872" y="5589270"/>
                        <a:ext cx="3594100" cy="1063625"/>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90" name="AutoShape 34"/>
          <p:cNvSpPr>
            <a:spLocks noChangeArrowheads="1"/>
          </p:cNvSpPr>
          <p:nvPr/>
        </p:nvSpPr>
        <p:spPr bwMode="auto">
          <a:xfrm>
            <a:off x="2688272" y="1206216"/>
            <a:ext cx="720725" cy="144462"/>
          </a:xfrm>
          <a:prstGeom prst="rightArrow">
            <a:avLst>
              <a:gd name="adj1" fmla="val 50000"/>
              <a:gd name="adj2" fmla="val 124726"/>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70691" name="AutoShape 35"/>
          <p:cNvSpPr>
            <a:spLocks noChangeArrowheads="1"/>
          </p:cNvSpPr>
          <p:nvPr/>
        </p:nvSpPr>
        <p:spPr bwMode="auto">
          <a:xfrm>
            <a:off x="6065360" y="3382679"/>
            <a:ext cx="647700" cy="155575"/>
          </a:xfrm>
          <a:prstGeom prst="rightArrow">
            <a:avLst>
              <a:gd name="adj1" fmla="val 50000"/>
              <a:gd name="adj2" fmla="val 104082"/>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70692" name="AutoShape 36"/>
          <p:cNvSpPr>
            <a:spLocks noChangeArrowheads="1"/>
          </p:cNvSpPr>
          <p:nvPr/>
        </p:nvSpPr>
        <p:spPr bwMode="auto">
          <a:xfrm>
            <a:off x="4572000" y="4149953"/>
            <a:ext cx="720725" cy="157162"/>
          </a:xfrm>
          <a:prstGeom prst="rightArrow">
            <a:avLst>
              <a:gd name="adj1" fmla="val 50000"/>
              <a:gd name="adj2" fmla="val 114647"/>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nvGrpSpPr>
          <p:cNvPr id="4" name="Group 94"/>
          <p:cNvGrpSpPr/>
          <p:nvPr/>
        </p:nvGrpSpPr>
        <p:grpSpPr bwMode="auto">
          <a:xfrm>
            <a:off x="840423" y="1566578"/>
            <a:ext cx="2495549" cy="1879600"/>
            <a:chOff x="3969" y="2158"/>
            <a:chExt cx="1572" cy="1184"/>
          </a:xfrm>
        </p:grpSpPr>
        <p:grpSp>
          <p:nvGrpSpPr>
            <p:cNvPr id="26646" name="Group 95"/>
            <p:cNvGrpSpPr/>
            <p:nvPr/>
          </p:nvGrpSpPr>
          <p:grpSpPr bwMode="auto">
            <a:xfrm>
              <a:off x="4740" y="2158"/>
              <a:ext cx="272" cy="410"/>
              <a:chOff x="1872" y="490"/>
              <a:chExt cx="240" cy="278"/>
            </a:xfrm>
          </p:grpSpPr>
          <p:sp>
            <p:nvSpPr>
              <p:cNvPr id="26664" name="Line 96"/>
              <p:cNvSpPr>
                <a:spLocks noChangeShapeType="1"/>
              </p:cNvSpPr>
              <p:nvPr/>
            </p:nvSpPr>
            <p:spPr bwMode="auto">
              <a:xfrm>
                <a:off x="1872" y="768"/>
                <a:ext cx="240"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5" name="Text Box 97"/>
              <p:cNvSpPr txBox="1">
                <a:spLocks noChangeArrowheads="1"/>
              </p:cNvSpPr>
              <p:nvPr/>
            </p:nvSpPr>
            <p:spPr bwMode="auto">
              <a:xfrm>
                <a:off x="1882" y="490"/>
                <a:ext cx="16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i</a:t>
                </a:r>
                <a:endParaRPr kumimoji="1" lang="en-US" altLang="zh-CN" sz="3200" b="0">
                  <a:solidFill>
                    <a:schemeClr val="tx1"/>
                  </a:solidFill>
                  <a:latin typeface="Times New Roman" panose="02020603050405020304" pitchFamily="18" charset="0"/>
                  <a:ea typeface="宋体" panose="02010600030101010101" pitchFamily="2" charset="-122"/>
                </a:endParaRPr>
              </a:p>
            </p:txBody>
          </p:sp>
        </p:grpSp>
        <p:sp>
          <p:nvSpPr>
            <p:cNvPr id="26647" name="Text Box 98"/>
            <p:cNvSpPr txBox="1">
              <a:spLocks noChangeArrowheads="1"/>
            </p:cNvSpPr>
            <p:nvPr/>
          </p:nvSpPr>
          <p:spPr bwMode="auto">
            <a:xfrm>
              <a:off x="4921" y="280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26648" name="Group 99"/>
            <p:cNvGrpSpPr/>
            <p:nvPr/>
          </p:nvGrpSpPr>
          <p:grpSpPr bwMode="auto">
            <a:xfrm>
              <a:off x="5200" y="2578"/>
              <a:ext cx="341" cy="764"/>
              <a:chOff x="1965" y="748"/>
              <a:chExt cx="331" cy="616"/>
            </a:xfrm>
          </p:grpSpPr>
          <p:grpSp>
            <p:nvGrpSpPr>
              <p:cNvPr id="26660" name="Group 100"/>
              <p:cNvGrpSpPr/>
              <p:nvPr/>
            </p:nvGrpSpPr>
            <p:grpSpPr bwMode="auto">
              <a:xfrm>
                <a:off x="2069" y="748"/>
                <a:ext cx="218" cy="616"/>
                <a:chOff x="1637" y="1276"/>
                <a:chExt cx="218" cy="616"/>
              </a:xfrm>
            </p:grpSpPr>
            <p:sp>
              <p:nvSpPr>
                <p:cNvPr id="26662" name="Text Box 101"/>
                <p:cNvSpPr txBox="1">
                  <a:spLocks noChangeArrowheads="1"/>
                </p:cNvSpPr>
                <p:nvPr/>
              </p:nvSpPr>
              <p:spPr bwMode="auto">
                <a:xfrm>
                  <a:off x="1637" y="1276"/>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a:t>
                  </a:r>
                  <a:endParaRPr kumimoji="1" lang="en-US" altLang="zh-CN" sz="2400">
                    <a:solidFill>
                      <a:schemeClr val="tx1"/>
                    </a:solidFill>
                    <a:latin typeface="Times New Roman" panose="02020603050405020304" pitchFamily="18" charset="0"/>
                    <a:ea typeface="宋体" panose="02010600030101010101" pitchFamily="2" charset="-122"/>
                  </a:endParaRPr>
                </a:p>
              </p:txBody>
            </p:sp>
            <p:sp>
              <p:nvSpPr>
                <p:cNvPr id="26663" name="Text Box 102"/>
                <p:cNvSpPr txBox="1">
                  <a:spLocks noChangeArrowheads="1"/>
                </p:cNvSpPr>
                <p:nvPr/>
              </p:nvSpPr>
              <p:spPr bwMode="auto">
                <a:xfrm>
                  <a:off x="1639" y="1659"/>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a:t>
                  </a:r>
                  <a:endParaRPr kumimoji="1" lang="en-US" altLang="zh-CN" sz="2400">
                    <a:solidFill>
                      <a:schemeClr val="tx1"/>
                    </a:solidFill>
                    <a:latin typeface="Times New Roman" panose="02020603050405020304" pitchFamily="18" charset="0"/>
                    <a:ea typeface="宋体" panose="02010600030101010101" pitchFamily="2" charset="-122"/>
                  </a:endParaRPr>
                </a:p>
              </p:txBody>
            </p:sp>
          </p:grpSp>
          <p:sp>
            <p:nvSpPr>
              <p:cNvPr id="26661" name="Text Box 103"/>
              <p:cNvSpPr txBox="1">
                <a:spLocks noChangeArrowheads="1"/>
              </p:cNvSpPr>
              <p:nvPr/>
            </p:nvSpPr>
            <p:spPr bwMode="auto">
              <a:xfrm>
                <a:off x="1965" y="899"/>
                <a:ext cx="33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u</a:t>
                </a:r>
                <a:r>
                  <a:rPr kumimoji="1" lang="en-US" altLang="zh-CN" sz="3200" b="0" i="1" baseline="-25000">
                    <a:solidFill>
                      <a:schemeClr val="tx1"/>
                    </a:solidFill>
                    <a:latin typeface="Times New Roman" panose="02020603050405020304" pitchFamily="18" charset="0"/>
                    <a:ea typeface="宋体" panose="02010600030101010101" pitchFamily="2" charset="-122"/>
                  </a:rPr>
                  <a:t>L</a:t>
                </a:r>
                <a:endParaRPr kumimoji="1" lang="en-US" altLang="zh-CN" sz="3200" b="0">
                  <a:solidFill>
                    <a:schemeClr val="tx1"/>
                  </a:solidFill>
                  <a:latin typeface="Times New Roman" panose="02020603050405020304" pitchFamily="18" charset="0"/>
                  <a:ea typeface="宋体" panose="02010600030101010101" pitchFamily="2" charset="-122"/>
                </a:endParaRPr>
              </a:p>
            </p:txBody>
          </p:sp>
        </p:grpSp>
        <p:sp>
          <p:nvSpPr>
            <p:cNvPr id="26649" name="Line 104"/>
            <p:cNvSpPr>
              <a:spLocks noChangeShapeType="1"/>
            </p:cNvSpPr>
            <p:nvPr/>
          </p:nvSpPr>
          <p:spPr bwMode="auto">
            <a:xfrm flipV="1">
              <a:off x="5148" y="3067"/>
              <a:ext cx="0" cy="23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Text Box 105"/>
            <p:cNvSpPr txBox="1">
              <a:spLocks noChangeArrowheads="1"/>
            </p:cNvSpPr>
            <p:nvPr/>
          </p:nvSpPr>
          <p:spPr bwMode="auto">
            <a:xfrm>
              <a:off x="4246" y="2625"/>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b="0" i="1">
                  <a:solidFill>
                    <a:schemeClr val="tx1"/>
                  </a:solidFill>
                  <a:latin typeface="Times New Roman" panose="02020603050405020304" pitchFamily="18" charset="0"/>
                  <a:ea typeface="宋体" panose="02010600030101010101" pitchFamily="2" charset="-122"/>
                </a:rPr>
                <a:t>R</a:t>
              </a:r>
              <a:endParaRPr kumimoji="1" lang="en-US" altLang="zh-CN" sz="2400" b="0">
                <a:solidFill>
                  <a:schemeClr val="tx1"/>
                </a:solidFill>
                <a:latin typeface="Times New Roman" panose="02020603050405020304" pitchFamily="18" charset="0"/>
                <a:ea typeface="宋体" panose="02010600030101010101" pitchFamily="2" charset="-122"/>
              </a:endParaRPr>
            </a:p>
          </p:txBody>
        </p:sp>
        <p:sp>
          <p:nvSpPr>
            <p:cNvPr id="26651" name="Line 106"/>
            <p:cNvSpPr>
              <a:spLocks noChangeShapeType="1"/>
            </p:cNvSpPr>
            <p:nvPr/>
          </p:nvSpPr>
          <p:spPr bwMode="auto">
            <a:xfrm>
              <a:off x="3969" y="3305"/>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52" name="Line 107"/>
            <p:cNvSpPr>
              <a:spLocks noChangeShapeType="1"/>
            </p:cNvSpPr>
            <p:nvPr/>
          </p:nvSpPr>
          <p:spPr bwMode="auto">
            <a:xfrm>
              <a:off x="3969" y="2523"/>
              <a:ext cx="0" cy="78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53" name="Line 108"/>
            <p:cNvSpPr>
              <a:spLocks noChangeShapeType="1"/>
            </p:cNvSpPr>
            <p:nvPr/>
          </p:nvSpPr>
          <p:spPr bwMode="auto">
            <a:xfrm>
              <a:off x="3969" y="2523"/>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54" name="Line 109"/>
            <p:cNvSpPr>
              <a:spLocks noChangeShapeType="1"/>
            </p:cNvSpPr>
            <p:nvPr/>
          </p:nvSpPr>
          <p:spPr bwMode="auto">
            <a:xfrm>
              <a:off x="5148" y="2522"/>
              <a:ext cx="0" cy="18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6655" name="Group 110"/>
            <p:cNvGrpSpPr/>
            <p:nvPr/>
          </p:nvGrpSpPr>
          <p:grpSpPr bwMode="auto">
            <a:xfrm>
              <a:off x="5148" y="2704"/>
              <a:ext cx="91" cy="363"/>
              <a:chOff x="2744" y="2931"/>
              <a:chExt cx="57" cy="283"/>
            </a:xfrm>
          </p:grpSpPr>
          <p:sp>
            <p:nvSpPr>
              <p:cNvPr id="26657" name="Arc 111"/>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8" name="Arc 112"/>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9" name="Arc 113"/>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6656" name="Rectangle 114"/>
            <p:cNvSpPr>
              <a:spLocks noChangeArrowheads="1"/>
            </p:cNvSpPr>
            <p:nvPr/>
          </p:nvSpPr>
          <p:spPr bwMode="auto">
            <a:xfrm>
              <a:off x="4241" y="246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37"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7.2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pic>
        <p:nvPicPr>
          <p:cNvPr id="38" name="图片 37"/>
          <p:cNvPicPr>
            <a:picLocks noChangeAspect="1"/>
          </p:cNvPicPr>
          <p:nvPr/>
        </p:nvPicPr>
        <p:blipFill rotWithShape="1">
          <a:blip r:embed="rId13"/>
          <a:srcRect r="22597"/>
          <a:stretch>
            <a:fillRect/>
          </a:stretch>
        </p:blipFill>
        <p:spPr>
          <a:xfrm>
            <a:off x="7863840" y="1893916"/>
            <a:ext cx="1064555" cy="501023"/>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p:cNvSpPr txBox="1">
            <a:spLocks noChangeArrowheads="1"/>
          </p:cNvSpPr>
          <p:nvPr/>
        </p:nvSpPr>
        <p:spPr bwMode="auto">
          <a:xfrm>
            <a:off x="5015865" y="1740853"/>
            <a:ext cx="3851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b="0" i="1" dirty="0" err="1">
                <a:solidFill>
                  <a:schemeClr val="tx1"/>
                </a:solidFill>
                <a:latin typeface="Times New Roman" panose="02020603050405020304" pitchFamily="18" charset="0"/>
                <a:ea typeface="宋体" panose="02010600030101010101" pitchFamily="2" charset="-122"/>
              </a:rPr>
              <a:t>i</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L</a:t>
            </a:r>
            <a:r>
              <a:rPr kumimoji="1" lang="en-US" altLang="zh-CN" sz="3200" b="0" baseline="-25000" dirty="0">
                <a:solidFill>
                  <a:schemeClr val="tx1"/>
                </a:solidFill>
                <a:latin typeface="Times New Roman" panose="02020603050405020304" pitchFamily="18" charset="0"/>
                <a:ea typeface="宋体" panose="02010600030101010101" pitchFamily="2" charset="-122"/>
              </a:rPr>
              <a:t>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en-US" altLang="zh-CN"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 = </a:t>
            </a:r>
            <a:r>
              <a:rPr kumimoji="1" lang="en-US" altLang="zh-CN" sz="3200" b="0" i="1" dirty="0" err="1">
                <a:solidFill>
                  <a:schemeClr val="tx1"/>
                </a:solidFill>
                <a:latin typeface="Times New Roman" panose="02020603050405020304" pitchFamily="18" charset="0"/>
                <a:ea typeface="宋体" panose="02010600030101010101" pitchFamily="2" charset="-122"/>
              </a:rPr>
              <a:t>i</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L</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zh-CN" altLang="en-US"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 = 1 A</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grpSp>
        <p:nvGrpSpPr>
          <p:cNvPr id="2" name="Group 156"/>
          <p:cNvGrpSpPr/>
          <p:nvPr/>
        </p:nvGrpSpPr>
        <p:grpSpPr bwMode="auto">
          <a:xfrm>
            <a:off x="1002666" y="5530215"/>
            <a:ext cx="3090862" cy="1203325"/>
            <a:chOff x="443" y="2515"/>
            <a:chExt cx="1947" cy="758"/>
          </a:xfrm>
        </p:grpSpPr>
        <p:sp>
          <p:nvSpPr>
            <p:cNvPr id="27697" name="Text Box 6"/>
            <p:cNvSpPr txBox="1">
              <a:spLocks noChangeArrowheads="1"/>
            </p:cNvSpPr>
            <p:nvPr/>
          </p:nvSpPr>
          <p:spPr bwMode="auto">
            <a:xfrm>
              <a:off x="443" y="2515"/>
              <a:ext cx="1947"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30000"/>
                </a:lnSpc>
              </a:pPr>
              <a:r>
                <a:rPr kumimoji="1" lang="en-US" altLang="zh-CN" b="0" i="1" dirty="0" err="1">
                  <a:latin typeface="Times New Roman" panose="02020603050405020304" pitchFamily="18" charset="0"/>
                  <a:ea typeface="宋体" panose="02010600030101010101" pitchFamily="2" charset="-122"/>
                </a:rPr>
                <a:t>u</a:t>
              </a:r>
              <a:r>
                <a:rPr kumimoji="1" lang="en-US" altLang="zh-CN" b="0" i="1" baseline="-25000" dirty="0" err="1">
                  <a:latin typeface="Times New Roman" panose="02020603050405020304" pitchFamily="18" charset="0"/>
                  <a:ea typeface="宋体" panose="02010600030101010101" pitchFamily="2" charset="-122"/>
                </a:rPr>
                <a:t>V</a:t>
              </a:r>
              <a:r>
                <a:rPr kumimoji="1" lang="en-US" altLang="zh-CN" b="0" baseline="-25000" dirty="0">
                  <a:latin typeface="Times New Roman" panose="02020603050405020304" pitchFamily="18" charset="0"/>
                  <a:ea typeface="宋体" panose="02010600030101010101" pitchFamily="2" charset="-122"/>
                </a:rPr>
                <a:t> </a:t>
              </a:r>
              <a:r>
                <a:rPr kumimoji="1" lang="en-US" altLang="zh-CN" b="0" dirty="0">
                  <a:latin typeface="Times New Roman" panose="02020603050405020304" pitchFamily="18" charset="0"/>
                  <a:ea typeface="宋体" panose="02010600030101010101" pitchFamily="2" charset="-122"/>
                </a:rPr>
                <a:t>(0</a:t>
              </a:r>
              <a:r>
                <a:rPr kumimoji="1" lang="en-US" altLang="zh-CN" b="0" baseline="-25000" dirty="0">
                  <a:latin typeface="Times New Roman" panose="02020603050405020304" pitchFamily="18" charset="0"/>
                  <a:ea typeface="宋体" panose="02010600030101010101" pitchFamily="2" charset="-122"/>
                </a:rPr>
                <a:t>+</a:t>
              </a:r>
              <a:r>
                <a:rPr kumimoji="1" lang="en-US" altLang="zh-CN" b="0" dirty="0">
                  <a:latin typeface="Times New Roman" panose="02020603050405020304" pitchFamily="18" charset="0"/>
                  <a:ea typeface="宋体" panose="02010600030101010101" pitchFamily="2" charset="-122"/>
                </a:rPr>
                <a:t>)=</a:t>
              </a:r>
              <a:r>
                <a:rPr kumimoji="1" lang="zh-CN" altLang="en-US" b="0" dirty="0">
                  <a:latin typeface="Times New Roman" panose="02020603050405020304" pitchFamily="18" charset="0"/>
                  <a:ea typeface="宋体" panose="02010600030101010101" pitchFamily="2" charset="-122"/>
                </a:rPr>
                <a:t>－ </a:t>
              </a:r>
              <a:r>
                <a:rPr kumimoji="1" lang="en-US" altLang="zh-CN" b="0" dirty="0">
                  <a:latin typeface="Times New Roman" panose="02020603050405020304" pitchFamily="18" charset="0"/>
                  <a:ea typeface="宋体" panose="02010600030101010101" pitchFamily="2" charset="-122"/>
                </a:rPr>
                <a:t>10000V</a:t>
              </a:r>
              <a:r>
                <a:rPr kumimoji="1" lang="en-US" altLang="zh-CN" dirty="0">
                  <a:latin typeface="Times New Roman" panose="02020603050405020304" pitchFamily="18" charset="0"/>
                  <a:ea typeface="宋体" panose="02010600030101010101" pitchFamily="2" charset="-122"/>
                </a:rPr>
                <a:t>  </a:t>
              </a:r>
              <a:endParaRPr kumimoji="1" lang="en-US" altLang="zh-CN" dirty="0">
                <a:latin typeface="Times New Roman" panose="02020603050405020304" pitchFamily="18" charset="0"/>
                <a:ea typeface="宋体" panose="02010600030101010101" pitchFamily="2" charset="-122"/>
              </a:endParaRPr>
            </a:p>
            <a:p>
              <a:pPr eaLnBrk="1" hangingPunct="1">
                <a:lnSpc>
                  <a:spcPct val="130000"/>
                </a:lnSpc>
              </a:pPr>
              <a:r>
                <a:rPr kumimoji="1" lang="zh-CN" altLang="en-US" dirty="0">
                  <a:latin typeface="Times New Roman" panose="02020603050405020304" pitchFamily="18" charset="0"/>
                </a:rPr>
                <a:t>造成</a:t>
              </a:r>
              <a:endParaRPr kumimoji="1" lang="zh-CN" altLang="en-US" dirty="0">
                <a:latin typeface="Times New Roman" panose="02020603050405020304" pitchFamily="18" charset="0"/>
              </a:endParaRPr>
            </a:p>
          </p:txBody>
        </p:sp>
        <p:grpSp>
          <p:nvGrpSpPr>
            <p:cNvPr id="27698" name="Group 7"/>
            <p:cNvGrpSpPr/>
            <p:nvPr/>
          </p:nvGrpSpPr>
          <p:grpSpPr bwMode="auto">
            <a:xfrm>
              <a:off x="1066" y="2931"/>
              <a:ext cx="363" cy="303"/>
              <a:chOff x="3264" y="3840"/>
              <a:chExt cx="255" cy="240"/>
            </a:xfrm>
          </p:grpSpPr>
          <p:sp>
            <p:nvSpPr>
              <p:cNvPr id="27700" name="Oval 8" descr="花束"/>
              <p:cNvSpPr>
                <a:spLocks noChangeArrowheads="1"/>
              </p:cNvSpPr>
              <p:nvPr/>
            </p:nvSpPr>
            <p:spPr bwMode="auto">
              <a:xfrm>
                <a:off x="3264" y="3840"/>
                <a:ext cx="240" cy="240"/>
              </a:xfrm>
              <a:prstGeom prst="ellipse">
                <a:avLst/>
              </a:prstGeom>
              <a:blipFill dpi="0" rotWithShape="1">
                <a:blip r:embed="rId1"/>
                <a:srcRect/>
                <a:tile tx="0" ty="0" sx="100000" sy="100000" flip="none" algn="tl"/>
              </a:blip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a:solidFill>
                    <a:schemeClr val="tx1"/>
                  </a:solidFill>
                  <a:ea typeface="仿宋_GB2312" pitchFamily="49" charset="-122"/>
                </a:endParaRPr>
              </a:p>
            </p:txBody>
          </p:sp>
          <p:sp>
            <p:nvSpPr>
              <p:cNvPr id="27701" name="Text Box 9"/>
              <p:cNvSpPr txBox="1">
                <a:spLocks noChangeArrowheads="1"/>
              </p:cNvSpPr>
              <p:nvPr/>
            </p:nvSpPr>
            <p:spPr bwMode="auto">
              <a:xfrm>
                <a:off x="3264" y="3845"/>
                <a:ext cx="25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2400" dirty="0">
                    <a:solidFill>
                      <a:schemeClr val="bg1"/>
                    </a:solidFill>
                    <a:latin typeface="Times New Roman" panose="02020603050405020304" pitchFamily="18" charset="0"/>
                    <a:ea typeface="宋体" panose="02010600030101010101" pitchFamily="2" charset="-122"/>
                  </a:rPr>
                  <a:t>V</a:t>
                </a:r>
                <a:endParaRPr kumimoji="1" lang="en-US" altLang="zh-CN" sz="2400" dirty="0">
                  <a:solidFill>
                    <a:schemeClr val="bg1"/>
                  </a:solidFill>
                  <a:latin typeface="Times New Roman" panose="02020603050405020304" pitchFamily="18" charset="0"/>
                  <a:ea typeface="宋体" panose="02010600030101010101" pitchFamily="2" charset="-122"/>
                </a:endParaRPr>
              </a:p>
            </p:txBody>
          </p:sp>
        </p:grpSp>
        <p:sp>
          <p:nvSpPr>
            <p:cNvPr id="27699" name="Text Box 10"/>
            <p:cNvSpPr txBox="1">
              <a:spLocks noChangeArrowheads="1"/>
            </p:cNvSpPr>
            <p:nvPr/>
          </p:nvSpPr>
          <p:spPr bwMode="auto">
            <a:xfrm>
              <a:off x="1474" y="2931"/>
              <a:ext cx="8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2400">
                  <a:latin typeface="Times New Roman" panose="02020603050405020304" pitchFamily="18" charset="0"/>
                </a:rPr>
                <a:t>损坏。</a:t>
              </a:r>
              <a:endParaRPr kumimoji="1" lang="zh-CN" altLang="en-US" sz="2400">
                <a:latin typeface="Times New Roman" panose="02020603050405020304" pitchFamily="18" charset="0"/>
              </a:endParaRPr>
            </a:p>
          </p:txBody>
        </p:sp>
      </p:grpSp>
      <p:sp>
        <p:nvSpPr>
          <p:cNvPr id="69644" name="Text Box 12"/>
          <p:cNvSpPr txBox="1">
            <a:spLocks noChangeArrowheads="1"/>
          </p:cNvSpPr>
          <p:nvPr/>
        </p:nvSpPr>
        <p:spPr bwMode="auto">
          <a:xfrm>
            <a:off x="334328" y="948690"/>
            <a:ext cx="9001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3200" dirty="0">
                <a:solidFill>
                  <a:schemeClr val="tx1"/>
                </a:solidFill>
                <a:latin typeface="Times New Roman" panose="02020603050405020304" pitchFamily="18" charset="0"/>
                <a:ea typeface="宋体" panose="02010600030101010101" pitchFamily="2" charset="-122"/>
              </a:rPr>
              <a:t>例</a:t>
            </a:r>
            <a:r>
              <a:rPr kumimoji="1" lang="en-US" altLang="zh-CN" sz="3200" b="0" dirty="0">
                <a:solidFill>
                  <a:schemeClr val="tx1"/>
                </a:solidFill>
                <a:latin typeface="Times New Roman" panose="02020603050405020304" pitchFamily="18" charset="0"/>
                <a:ea typeface="宋体" panose="02010600030101010101" pitchFamily="2" charset="-122"/>
              </a:rPr>
              <a:t>1</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69677" name="Text Box 45"/>
          <p:cNvSpPr txBox="1">
            <a:spLocks noChangeArrowheads="1"/>
          </p:cNvSpPr>
          <p:nvPr/>
        </p:nvSpPr>
        <p:spPr bwMode="auto">
          <a:xfrm>
            <a:off x="1197929" y="948690"/>
            <a:ext cx="3851276"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i="1" dirty="0">
                <a:latin typeface="Times New Roman" panose="02020603050405020304" pitchFamily="18" charset="0"/>
                <a:ea typeface="宋体" panose="02010600030101010101" pitchFamily="2" charset="-122"/>
              </a:rPr>
              <a:t>t</a:t>
            </a:r>
            <a:r>
              <a:rPr kumimoji="1" lang="en-US" altLang="zh-CN" b="0" dirty="0">
                <a:latin typeface="Times New Roman" panose="02020603050405020304" pitchFamily="18" charset="0"/>
                <a:ea typeface="宋体" panose="02010600030101010101" pitchFamily="2" charset="-122"/>
              </a:rPr>
              <a:t>=0</a:t>
            </a:r>
            <a:r>
              <a:rPr kumimoji="1" lang="zh-CN" altLang="zh-CN" dirty="0">
                <a:latin typeface="楷体_GB2312" pitchFamily="49" charset="-122"/>
              </a:rPr>
              <a:t>时</a:t>
            </a:r>
            <a:r>
              <a:rPr kumimoji="1" lang="en-US" altLang="zh-CN" dirty="0">
                <a:latin typeface="楷体_GB2312" pitchFamily="49" charset="-122"/>
              </a:rPr>
              <a:t>,</a:t>
            </a:r>
            <a:r>
              <a:rPr kumimoji="1" lang="zh-CN" altLang="en-US" dirty="0">
                <a:latin typeface="楷体_GB2312" pitchFamily="49" charset="-122"/>
              </a:rPr>
              <a:t>打开开关</a:t>
            </a:r>
            <a:r>
              <a:rPr kumimoji="1" lang="en-US" altLang="zh-CN" b="0" dirty="0">
                <a:latin typeface="Times New Roman" panose="02020603050405020304" pitchFamily="18" charset="0"/>
                <a:ea typeface="宋体" panose="02010600030101010101" pitchFamily="2" charset="-122"/>
              </a:rPr>
              <a:t>S</a:t>
            </a:r>
            <a:r>
              <a:rPr kumimoji="1" lang="zh-CN" altLang="en-US" dirty="0">
                <a:latin typeface="Times New Roman" panose="02020603050405020304" pitchFamily="18" charset="0"/>
                <a:ea typeface="宋体" panose="02010600030101010101" pitchFamily="2" charset="-122"/>
              </a:rPr>
              <a:t>，</a:t>
            </a:r>
            <a:r>
              <a:rPr kumimoji="1" lang="zh-CN" altLang="zh-CN" dirty="0">
                <a:latin typeface="Times New Roman" panose="02020603050405020304" pitchFamily="18" charset="0"/>
              </a:rPr>
              <a:t>求</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v</a:t>
            </a:r>
            <a:endParaRPr kumimoji="1" lang="en-US" altLang="zh-CN" dirty="0">
              <a:solidFill>
                <a:schemeClr val="tx1"/>
              </a:solidFill>
              <a:latin typeface="Times New Roman" panose="02020603050405020304" pitchFamily="18" charset="0"/>
              <a:ea typeface="宋体" panose="02010600030101010101" pitchFamily="2" charset="-122"/>
            </a:endParaRPr>
          </a:p>
        </p:txBody>
      </p:sp>
      <p:graphicFrame>
        <p:nvGraphicFramePr>
          <p:cNvPr id="69679" name="Object 47"/>
          <p:cNvGraphicFramePr>
            <a:graphicFrameLocks noChangeAspect="1"/>
          </p:cNvGraphicFramePr>
          <p:nvPr/>
        </p:nvGraphicFramePr>
        <p:xfrm>
          <a:off x="5374640" y="2533015"/>
          <a:ext cx="3024188" cy="665163"/>
        </p:xfrm>
        <a:graphic>
          <a:graphicData uri="http://schemas.openxmlformats.org/presentationml/2006/ole">
            <mc:AlternateContent xmlns:mc="http://schemas.openxmlformats.org/markup-compatibility/2006">
              <mc:Choice xmlns:v="urn:schemas-microsoft-com:vml" Requires="v">
                <p:oleObj spid="_x0000_s28716" name="公式" r:id="rId2" imgW="1027430" imgH="213360" progId="Equation.3">
                  <p:embed/>
                </p:oleObj>
              </mc:Choice>
              <mc:Fallback>
                <p:oleObj name="公式" r:id="rId2" imgW="1027430" imgH="213360" progId="Equation.3">
                  <p:embed/>
                  <p:pic>
                    <p:nvPicPr>
                      <p:cNvPr id="0" name="Object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640" y="2533015"/>
                        <a:ext cx="3024188" cy="665163"/>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80" name="Text Box 48"/>
          <p:cNvSpPr txBox="1">
            <a:spLocks noChangeArrowheads="1"/>
          </p:cNvSpPr>
          <p:nvPr/>
        </p:nvSpPr>
        <p:spPr bwMode="auto">
          <a:xfrm>
            <a:off x="5015865" y="1021715"/>
            <a:ext cx="334581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楷体_GB2312" pitchFamily="49" charset="-122"/>
              </a:rPr>
              <a:t>电压表量程：</a:t>
            </a:r>
            <a:r>
              <a:rPr kumimoji="1" lang="en-US" altLang="zh-CN" b="0" dirty="0">
                <a:latin typeface="Times New Roman" panose="02020603050405020304" pitchFamily="18" charset="0"/>
              </a:rPr>
              <a:t>50V</a:t>
            </a:r>
            <a:endParaRPr kumimoji="1" lang="en-US" altLang="zh-CN" b="0" dirty="0">
              <a:latin typeface="Times New Roman" panose="02020603050405020304" pitchFamily="18" charset="0"/>
            </a:endParaRPr>
          </a:p>
        </p:txBody>
      </p:sp>
      <p:graphicFrame>
        <p:nvGraphicFramePr>
          <p:cNvPr id="69681" name="Object 49"/>
          <p:cNvGraphicFramePr>
            <a:graphicFrameLocks noChangeAspect="1"/>
          </p:cNvGraphicFramePr>
          <p:nvPr/>
        </p:nvGraphicFramePr>
        <p:xfrm>
          <a:off x="4366578" y="3325178"/>
          <a:ext cx="4321175" cy="911225"/>
        </p:xfrm>
        <a:graphic>
          <a:graphicData uri="http://schemas.openxmlformats.org/presentationml/2006/ole">
            <mc:AlternateContent xmlns:mc="http://schemas.openxmlformats.org/markup-compatibility/2006">
              <mc:Choice xmlns:v="urn:schemas-microsoft-com:vml" Requires="v">
                <p:oleObj spid="_x0000_s28717" name="公式" r:id="rId4" imgW="2002790" imgH="387350" progId="Equation.3">
                  <p:embed/>
                </p:oleObj>
              </mc:Choice>
              <mc:Fallback>
                <p:oleObj name="公式" r:id="rId4" imgW="2002790" imgH="387350" progId="Equation.3">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6578" y="3325178"/>
                        <a:ext cx="4321175" cy="911225"/>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82" name="Object 50"/>
          <p:cNvGraphicFramePr>
            <a:graphicFrameLocks noChangeAspect="1"/>
          </p:cNvGraphicFramePr>
          <p:nvPr/>
        </p:nvGraphicFramePr>
        <p:xfrm>
          <a:off x="906621" y="4559212"/>
          <a:ext cx="5761038" cy="614362"/>
        </p:xfrm>
        <a:graphic>
          <a:graphicData uri="http://schemas.openxmlformats.org/presentationml/2006/ole">
            <mc:AlternateContent xmlns:mc="http://schemas.openxmlformats.org/markup-compatibility/2006">
              <mc:Choice xmlns:v="urn:schemas-microsoft-com:vml" Requires="v">
                <p:oleObj spid="_x0000_s28718" name="公式" r:id="rId6" imgW="2133600" imgH="213360" progId="Equation.3">
                  <p:embed/>
                </p:oleObj>
              </mc:Choice>
              <mc:Fallback>
                <p:oleObj name="公式" r:id="rId6" imgW="2133600" imgH="213360" progId="Equation.3">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621" y="4559212"/>
                        <a:ext cx="5761038" cy="614362"/>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83" name="Text Box 51"/>
          <p:cNvSpPr txBox="1">
            <a:spLocks noChangeArrowheads="1"/>
          </p:cNvSpPr>
          <p:nvPr/>
        </p:nvSpPr>
        <p:spPr bwMode="auto">
          <a:xfrm>
            <a:off x="4223703" y="1810734"/>
            <a:ext cx="576262" cy="52540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tx1"/>
                </a:solidFill>
                <a:latin typeface="Times New Roman" panose="02020603050405020304" pitchFamily="18" charset="0"/>
                <a:ea typeface="宋体" panose="02010600030101010101" pitchFamily="2" charset="-122"/>
              </a:rPr>
              <a:t>解</a:t>
            </a:r>
            <a:endParaRPr kumimoji="1" lang="zh-CN" altLang="en-US" i="1" dirty="0">
              <a:solidFill>
                <a:schemeClr val="tx1"/>
              </a:solidFill>
              <a:latin typeface="Times New Roman" panose="02020603050405020304" pitchFamily="18" charset="0"/>
              <a:ea typeface="宋体" panose="02010600030101010101" pitchFamily="2" charset="-122"/>
            </a:endParaRPr>
          </a:p>
        </p:txBody>
      </p:sp>
      <p:grpSp>
        <p:nvGrpSpPr>
          <p:cNvPr id="6" name="Group 164"/>
          <p:cNvGrpSpPr/>
          <p:nvPr/>
        </p:nvGrpSpPr>
        <p:grpSpPr bwMode="auto">
          <a:xfrm>
            <a:off x="403384" y="1769428"/>
            <a:ext cx="4329112" cy="2190750"/>
            <a:chOff x="363" y="754"/>
            <a:chExt cx="2727" cy="1380"/>
          </a:xfrm>
        </p:grpSpPr>
        <p:sp>
          <p:nvSpPr>
            <p:cNvPr id="27665" name="Oval 101"/>
            <p:cNvSpPr>
              <a:spLocks noChangeArrowheads="1"/>
            </p:cNvSpPr>
            <p:nvPr/>
          </p:nvSpPr>
          <p:spPr bwMode="auto">
            <a:xfrm>
              <a:off x="363" y="1453"/>
              <a:ext cx="362" cy="362"/>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7666" name="Line 102"/>
            <p:cNvSpPr>
              <a:spLocks noChangeShapeType="1"/>
            </p:cNvSpPr>
            <p:nvPr/>
          </p:nvSpPr>
          <p:spPr bwMode="auto">
            <a:xfrm>
              <a:off x="1950" y="1272"/>
              <a:ext cx="318" cy="0"/>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Text Box 103"/>
            <p:cNvSpPr txBox="1">
              <a:spLocks noChangeArrowheads="1"/>
            </p:cNvSpPr>
            <p:nvPr/>
          </p:nvSpPr>
          <p:spPr bwMode="auto">
            <a:xfrm>
              <a:off x="1631" y="1043"/>
              <a:ext cx="2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i="1" baseline="-25000">
                  <a:solidFill>
                    <a:schemeClr val="tx1"/>
                  </a:solidFill>
                  <a:latin typeface="Times New Roman" panose="02020603050405020304" pitchFamily="18" charset="0"/>
                  <a:ea typeface="宋体" panose="02010600030101010101" pitchFamily="2" charset="-122"/>
                </a:rPr>
                <a:t>L</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27668" name="Text Box 104"/>
            <p:cNvSpPr txBox="1">
              <a:spLocks noChangeArrowheads="1"/>
            </p:cNvSpPr>
            <p:nvPr/>
          </p:nvSpPr>
          <p:spPr bwMode="auto">
            <a:xfrm>
              <a:off x="385" y="754"/>
              <a:ext cx="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7669" name="Text Box 106"/>
            <p:cNvSpPr txBox="1">
              <a:spLocks noChangeArrowheads="1"/>
            </p:cNvSpPr>
            <p:nvPr/>
          </p:nvSpPr>
          <p:spPr bwMode="auto">
            <a:xfrm>
              <a:off x="612" y="1117"/>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dirty="0">
                  <a:solidFill>
                    <a:schemeClr val="tx1"/>
                  </a:solidFill>
                  <a:latin typeface="Times New Roman" panose="02020603050405020304" pitchFamily="18" charset="0"/>
                  <a:ea typeface="宋体" panose="02010600030101010101" pitchFamily="2" charset="-12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27670" name="Text Box 107"/>
            <p:cNvSpPr txBox="1">
              <a:spLocks noChangeArrowheads="1"/>
            </p:cNvSpPr>
            <p:nvPr/>
          </p:nvSpPr>
          <p:spPr bwMode="auto">
            <a:xfrm>
              <a:off x="567" y="1752"/>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dirty="0">
                  <a:solidFill>
                    <a:schemeClr val="tx1"/>
                  </a:solidFill>
                  <a:latin typeface="Times New Roman" panose="02020603050405020304" pitchFamily="18" charset="0"/>
                  <a:ea typeface="宋体" panose="02010600030101010101" pitchFamily="2" charset="-12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27671" name="Text Box 108"/>
            <p:cNvSpPr txBox="1">
              <a:spLocks noChangeArrowheads="1"/>
            </p:cNvSpPr>
            <p:nvPr/>
          </p:nvSpPr>
          <p:spPr bwMode="auto">
            <a:xfrm>
              <a:off x="1010" y="1227"/>
              <a:ext cx="3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dirty="0" err="1">
                  <a:solidFill>
                    <a:schemeClr val="tx1"/>
                  </a:solidFill>
                  <a:latin typeface="Times New Roman" panose="02020603050405020304" pitchFamily="18" charset="0"/>
                  <a:ea typeface="宋体" panose="02010600030101010101" pitchFamily="2" charset="-122"/>
                </a:rPr>
                <a:t>u</a:t>
              </a:r>
              <a:r>
                <a:rPr kumimoji="1" lang="en-US" altLang="zh-CN" b="0" baseline="-25000" dirty="0" err="1">
                  <a:solidFill>
                    <a:schemeClr val="tx1"/>
                  </a:solidFill>
                  <a:latin typeface="Times New Roman" panose="02020603050405020304" pitchFamily="18" charset="0"/>
                  <a:ea typeface="宋体" panose="02010600030101010101" pitchFamily="2" charset="-122"/>
                </a:rPr>
                <a:t>V</a:t>
              </a:r>
              <a:endParaRPr kumimoji="1" lang="en-US" altLang="zh-CN" b="0" baseline="-25000" dirty="0">
                <a:solidFill>
                  <a:schemeClr val="tx1"/>
                </a:solidFill>
                <a:latin typeface="Times New Roman" panose="02020603050405020304" pitchFamily="18" charset="0"/>
                <a:ea typeface="宋体" panose="02010600030101010101" pitchFamily="2" charset="-122"/>
              </a:endParaRPr>
            </a:p>
          </p:txBody>
        </p:sp>
        <p:sp>
          <p:nvSpPr>
            <p:cNvPr id="27672" name="Text Box 109"/>
            <p:cNvSpPr txBox="1">
              <a:spLocks noChangeArrowheads="1"/>
            </p:cNvSpPr>
            <p:nvPr/>
          </p:nvSpPr>
          <p:spPr bwMode="auto">
            <a:xfrm>
              <a:off x="2449" y="1499"/>
              <a:ext cx="6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L</a:t>
              </a:r>
              <a:r>
                <a:rPr kumimoji="1" lang="en-US" altLang="zh-CN" b="0">
                  <a:solidFill>
                    <a:schemeClr val="tx1"/>
                  </a:solidFill>
                  <a:latin typeface="Times New Roman" panose="02020603050405020304" pitchFamily="18" charset="0"/>
                  <a:ea typeface="宋体" panose="02010600030101010101" pitchFamily="2" charset="-122"/>
                </a:rPr>
                <a:t>=4H</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7673" name="Text Box 110"/>
            <p:cNvSpPr txBox="1">
              <a:spLocks noChangeArrowheads="1"/>
            </p:cNvSpPr>
            <p:nvPr/>
          </p:nvSpPr>
          <p:spPr bwMode="auto">
            <a:xfrm>
              <a:off x="1587" y="773"/>
              <a:ext cx="7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dirty="0">
                  <a:solidFill>
                    <a:schemeClr val="tx1"/>
                  </a:solidFill>
                  <a:latin typeface="Times New Roman" panose="02020603050405020304" pitchFamily="18" charset="0"/>
                  <a:ea typeface="宋体" panose="02010600030101010101" pitchFamily="2" charset="-122"/>
                </a:rPr>
                <a:t>R</a:t>
              </a:r>
              <a:r>
                <a:rPr kumimoji="1" lang="en-US" altLang="zh-CN" b="0" dirty="0">
                  <a:solidFill>
                    <a:schemeClr val="tx1"/>
                  </a:solidFill>
                  <a:latin typeface="Times New Roman" panose="02020603050405020304" pitchFamily="18" charset="0"/>
                  <a:ea typeface="宋体" panose="02010600030101010101" pitchFamily="2" charset="-122"/>
                </a:rPr>
                <a:t>=10</a:t>
              </a:r>
              <a:r>
                <a:rPr kumimoji="1" lang="en-US" altLang="zh-CN" b="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27674" name="Line 111"/>
            <p:cNvSpPr>
              <a:spLocks noChangeShapeType="1"/>
            </p:cNvSpPr>
            <p:nvPr/>
          </p:nvSpPr>
          <p:spPr bwMode="auto">
            <a:xfrm flipH="1">
              <a:off x="1300" y="1090"/>
              <a:ext cx="1104"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112"/>
            <p:cNvSpPr>
              <a:spLocks noChangeShapeType="1"/>
            </p:cNvSpPr>
            <p:nvPr/>
          </p:nvSpPr>
          <p:spPr bwMode="auto">
            <a:xfrm flipH="1">
              <a:off x="544" y="1090"/>
              <a:ext cx="532"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113"/>
            <p:cNvSpPr>
              <a:spLocks noChangeShapeType="1"/>
            </p:cNvSpPr>
            <p:nvPr/>
          </p:nvSpPr>
          <p:spPr bwMode="auto">
            <a:xfrm>
              <a:off x="544" y="2134"/>
              <a:ext cx="18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Line 114"/>
            <p:cNvSpPr>
              <a:spLocks noChangeShapeType="1"/>
            </p:cNvSpPr>
            <p:nvPr/>
          </p:nvSpPr>
          <p:spPr bwMode="auto">
            <a:xfrm flipV="1">
              <a:off x="2404" y="1861"/>
              <a:ext cx="0" cy="27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8" name="Line 115"/>
            <p:cNvSpPr>
              <a:spLocks noChangeShapeType="1"/>
            </p:cNvSpPr>
            <p:nvPr/>
          </p:nvSpPr>
          <p:spPr bwMode="auto">
            <a:xfrm>
              <a:off x="2404" y="1090"/>
              <a:ext cx="0" cy="34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116"/>
            <p:cNvSpPr>
              <a:spLocks noChangeShapeType="1"/>
            </p:cNvSpPr>
            <p:nvPr/>
          </p:nvSpPr>
          <p:spPr bwMode="auto">
            <a:xfrm flipV="1">
              <a:off x="544" y="1090"/>
              <a:ext cx="0" cy="104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117"/>
            <p:cNvSpPr>
              <a:spLocks noChangeShapeType="1"/>
            </p:cNvSpPr>
            <p:nvPr/>
          </p:nvSpPr>
          <p:spPr bwMode="auto">
            <a:xfrm>
              <a:off x="1496" y="1090"/>
              <a:ext cx="0" cy="104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81" name="Group 118"/>
            <p:cNvGrpSpPr/>
            <p:nvPr/>
          </p:nvGrpSpPr>
          <p:grpSpPr bwMode="auto">
            <a:xfrm>
              <a:off x="1311" y="1408"/>
              <a:ext cx="363" cy="303"/>
              <a:chOff x="2157" y="2400"/>
              <a:chExt cx="255" cy="240"/>
            </a:xfrm>
          </p:grpSpPr>
          <p:sp>
            <p:nvSpPr>
              <p:cNvPr id="27691" name="Oval 119" descr="花束"/>
              <p:cNvSpPr>
                <a:spLocks noChangeArrowheads="1"/>
              </p:cNvSpPr>
              <p:nvPr/>
            </p:nvSpPr>
            <p:spPr bwMode="auto">
              <a:xfrm>
                <a:off x="2160" y="2400"/>
                <a:ext cx="240" cy="240"/>
              </a:xfrm>
              <a:prstGeom prst="ellipse">
                <a:avLst/>
              </a:prstGeom>
              <a:blipFill dpi="0" rotWithShape="1">
                <a:blip r:embed="rId1"/>
                <a:srcRect/>
                <a:tile tx="0" ty="0" sx="100000" sy="100000" flip="none" algn="tl"/>
              </a:blip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a:solidFill>
                    <a:schemeClr val="tx1"/>
                  </a:solidFill>
                  <a:ea typeface="仿宋_GB2312" pitchFamily="49" charset="-122"/>
                </a:endParaRPr>
              </a:p>
            </p:txBody>
          </p:sp>
          <p:sp>
            <p:nvSpPr>
              <p:cNvPr id="27692" name="Text Box 120"/>
              <p:cNvSpPr txBox="1">
                <a:spLocks noChangeArrowheads="1"/>
              </p:cNvSpPr>
              <p:nvPr/>
            </p:nvSpPr>
            <p:spPr bwMode="auto">
              <a:xfrm>
                <a:off x="2157" y="2405"/>
                <a:ext cx="25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dirty="0">
                    <a:solidFill>
                      <a:schemeClr val="bg1"/>
                    </a:solidFill>
                    <a:latin typeface="Times New Roman" panose="02020603050405020304" pitchFamily="18" charset="0"/>
                    <a:ea typeface="宋体" panose="02010600030101010101" pitchFamily="2" charset="-122"/>
                  </a:rPr>
                  <a:t>V</a:t>
                </a:r>
                <a:endParaRPr kumimoji="1" lang="en-US" altLang="zh-CN" sz="2400" dirty="0">
                  <a:solidFill>
                    <a:schemeClr val="bg1"/>
                  </a:solidFill>
                  <a:latin typeface="Times New Roman" panose="02020603050405020304" pitchFamily="18" charset="0"/>
                  <a:ea typeface="宋体" panose="02010600030101010101" pitchFamily="2" charset="-122"/>
                </a:endParaRPr>
              </a:p>
            </p:txBody>
          </p:sp>
        </p:grpSp>
        <p:sp>
          <p:nvSpPr>
            <p:cNvPr id="27682" name="Text Box 121"/>
            <p:cNvSpPr txBox="1">
              <a:spLocks noChangeArrowheads="1"/>
            </p:cNvSpPr>
            <p:nvPr/>
          </p:nvSpPr>
          <p:spPr bwMode="auto">
            <a:xfrm>
              <a:off x="1542" y="1429"/>
              <a:ext cx="62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R</a:t>
              </a:r>
              <a:r>
                <a:rPr kumimoji="1" lang="en-US" altLang="zh-CN" b="0" baseline="-25000">
                  <a:solidFill>
                    <a:schemeClr val="tx1"/>
                  </a:solidFill>
                  <a:latin typeface="Times New Roman" panose="02020603050405020304" pitchFamily="18" charset="0"/>
                  <a:ea typeface="宋体" panose="02010600030101010101" pitchFamily="2" charset="-122"/>
                </a:rPr>
                <a:t>V</a:t>
              </a:r>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10k</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7683" name="Text Box 122"/>
            <p:cNvSpPr txBox="1">
              <a:spLocks noChangeArrowheads="1"/>
            </p:cNvSpPr>
            <p:nvPr/>
          </p:nvSpPr>
          <p:spPr bwMode="auto">
            <a:xfrm>
              <a:off x="657" y="1480"/>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10V</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7684" name="Line 123"/>
            <p:cNvSpPr>
              <a:spLocks noChangeShapeType="1"/>
            </p:cNvSpPr>
            <p:nvPr/>
          </p:nvSpPr>
          <p:spPr bwMode="auto">
            <a:xfrm flipV="1">
              <a:off x="1066" y="1026"/>
              <a:ext cx="363" cy="4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5" name="Line 124"/>
            <p:cNvSpPr>
              <a:spLocks noChangeShapeType="1"/>
            </p:cNvSpPr>
            <p:nvPr/>
          </p:nvSpPr>
          <p:spPr bwMode="auto">
            <a:xfrm flipH="1" flipV="1">
              <a:off x="1111" y="890"/>
              <a:ext cx="91" cy="272"/>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86" name="Group 125"/>
            <p:cNvGrpSpPr/>
            <p:nvPr/>
          </p:nvGrpSpPr>
          <p:grpSpPr bwMode="auto">
            <a:xfrm rot="5400000">
              <a:off x="1950" y="1363"/>
              <a:ext cx="499" cy="590"/>
              <a:chOff x="476" y="663"/>
              <a:chExt cx="771" cy="862"/>
            </a:xfrm>
          </p:grpSpPr>
          <p:sp>
            <p:nvSpPr>
              <p:cNvPr id="27688" name="AutoShape 126"/>
              <p:cNvSpPr>
                <a:spLocks noChangeArrowheads="1"/>
              </p:cNvSpPr>
              <p:nvPr/>
            </p:nvSpPr>
            <p:spPr bwMode="auto">
              <a:xfrm>
                <a:off x="476"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27689" name="AutoShape 127"/>
              <p:cNvSpPr>
                <a:spLocks noChangeArrowheads="1"/>
              </p:cNvSpPr>
              <p:nvPr/>
            </p:nvSpPr>
            <p:spPr bwMode="auto">
              <a:xfrm>
                <a:off x="703"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27690" name="AutoShape 128"/>
              <p:cNvSpPr>
                <a:spLocks noChangeArrowheads="1"/>
              </p:cNvSpPr>
              <p:nvPr/>
            </p:nvSpPr>
            <p:spPr bwMode="auto">
              <a:xfrm>
                <a:off x="930"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grpSp>
        <p:sp>
          <p:nvSpPr>
            <p:cNvPr id="27687" name="Rectangle 129"/>
            <p:cNvSpPr>
              <a:spLocks noChangeArrowheads="1"/>
            </p:cNvSpPr>
            <p:nvPr/>
          </p:nvSpPr>
          <p:spPr bwMode="auto">
            <a:xfrm>
              <a:off x="1814" y="1045"/>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46"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7.2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pic>
        <p:nvPicPr>
          <p:cNvPr id="3" name="图片 2"/>
          <p:cNvPicPr>
            <a:picLocks noChangeAspect="1"/>
          </p:cNvPicPr>
          <p:nvPr/>
        </p:nvPicPr>
        <p:blipFill rotWithShape="1">
          <a:blip r:embed="rId8"/>
          <a:srcRect r="32446"/>
          <a:stretch>
            <a:fillRect/>
          </a:stretch>
        </p:blipFill>
        <p:spPr>
          <a:xfrm>
            <a:off x="6733794" y="5836285"/>
            <a:ext cx="2310892" cy="875594"/>
          </a:xfrm>
          <a:prstGeom prst="rect">
            <a:avLst/>
          </a:prstGeom>
        </p:spPr>
      </p:pic>
      <p:sp>
        <p:nvSpPr>
          <p:cNvPr id="48" name="Text Box 106"/>
          <p:cNvSpPr txBox="1">
            <a:spLocks noChangeArrowheads="1"/>
          </p:cNvSpPr>
          <p:nvPr/>
        </p:nvSpPr>
        <p:spPr bwMode="auto">
          <a:xfrm>
            <a:off x="1827133" y="2340135"/>
            <a:ext cx="407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dirty="0">
                <a:solidFill>
                  <a:schemeClr val="tx1"/>
                </a:solidFill>
                <a:latin typeface="Times New Roman" panose="02020603050405020304" pitchFamily="18" charset="0"/>
                <a:ea typeface="宋体" panose="02010600030101010101" pitchFamily="2" charset="-12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49" name="Text Box 107"/>
          <p:cNvSpPr txBox="1">
            <a:spLocks noChangeArrowheads="1"/>
          </p:cNvSpPr>
          <p:nvPr/>
        </p:nvSpPr>
        <p:spPr bwMode="auto">
          <a:xfrm>
            <a:off x="1794828" y="3361056"/>
            <a:ext cx="38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dirty="0">
                <a:solidFill>
                  <a:schemeClr val="tx1"/>
                </a:solidFill>
                <a:latin typeface="Times New Roman" panose="02020603050405020304" pitchFamily="18" charset="0"/>
                <a:ea typeface="宋体" panose="02010600030101010101" pitchFamily="2" charset="-12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50" name="Text Box 5"/>
          <p:cNvSpPr txBox="1">
            <a:spLocks noChangeArrowheads="1"/>
          </p:cNvSpPr>
          <p:nvPr/>
        </p:nvSpPr>
        <p:spPr bwMode="auto">
          <a:xfrm>
            <a:off x="7322947" y="1466553"/>
            <a:ext cx="182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1800" dirty="0">
                <a:solidFill>
                  <a:srgbClr val="92D050"/>
                </a:solidFill>
                <a:latin typeface="楷体_GB2312" pitchFamily="49" charset="-122"/>
              </a:rPr>
              <a:t>先求非突变量</a:t>
            </a:r>
            <a:endParaRPr kumimoji="1" lang="en-US" altLang="zh-CN" sz="1800" dirty="0">
              <a:solidFill>
                <a:srgbClr val="92D050"/>
              </a:solidFill>
              <a:latin typeface="楷体_GB2312" pitchFamily="49" charset="-122"/>
            </a:endParaRPr>
          </a:p>
        </p:txBody>
      </p:sp>
      <p:sp>
        <p:nvSpPr>
          <p:cNvPr id="51" name="矩形 50"/>
          <p:cNvSpPr/>
          <p:nvPr/>
        </p:nvSpPr>
        <p:spPr>
          <a:xfrm>
            <a:off x="7173601" y="2297029"/>
            <a:ext cx="1867371" cy="369332"/>
          </a:xfrm>
          <a:prstGeom prst="rect">
            <a:avLst/>
          </a:prstGeom>
        </p:spPr>
        <p:txBody>
          <a:bodyPr wrap="none">
            <a:spAutoFit/>
          </a:bodyPr>
          <a:lstStyle/>
          <a:p>
            <a:r>
              <a:rPr kumimoji="1" lang="zh-CN" altLang="en-US" dirty="0">
                <a:solidFill>
                  <a:srgbClr val="92D050"/>
                </a:solidFill>
              </a:rPr>
              <a:t>零输入响应问题</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p:cNvSpPr txBox="1">
            <a:spLocks noChangeArrowheads="1"/>
          </p:cNvSpPr>
          <p:nvPr/>
        </p:nvSpPr>
        <p:spPr bwMode="auto">
          <a:xfrm>
            <a:off x="456407" y="914509"/>
            <a:ext cx="9001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3200" dirty="0">
                <a:solidFill>
                  <a:schemeClr val="tx1"/>
                </a:solidFill>
                <a:latin typeface="Times New Roman" panose="02020603050405020304" pitchFamily="18" charset="0"/>
                <a:ea typeface="宋体" panose="02010600030101010101" pitchFamily="2" charset="-122"/>
              </a:rPr>
              <a:t>例</a:t>
            </a:r>
            <a:r>
              <a:rPr kumimoji="1" lang="en-US" altLang="zh-CN" sz="3200" b="0" dirty="0">
                <a:solidFill>
                  <a:schemeClr val="tx1"/>
                </a:solidFill>
                <a:latin typeface="Times New Roman" panose="02020603050405020304" pitchFamily="18" charset="0"/>
                <a:ea typeface="宋体" panose="02010600030101010101" pitchFamily="2" charset="-122"/>
              </a:rPr>
              <a:t>2</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68613" name="Text Box 5"/>
          <p:cNvSpPr txBox="1">
            <a:spLocks noChangeArrowheads="1"/>
          </p:cNvSpPr>
          <p:nvPr/>
        </p:nvSpPr>
        <p:spPr bwMode="auto">
          <a:xfrm>
            <a:off x="1441451" y="914509"/>
            <a:ext cx="69897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i="1" dirty="0">
                <a:solidFill>
                  <a:schemeClr val="tx1"/>
                </a:solidFill>
                <a:latin typeface="Times New Roman" panose="02020603050405020304" pitchFamily="18" charset="0"/>
              </a:rPr>
              <a:t>t</a:t>
            </a:r>
            <a:r>
              <a:rPr kumimoji="1" lang="en-US" altLang="zh-CN" b="0" dirty="0">
                <a:solidFill>
                  <a:schemeClr val="tx1"/>
                </a:solidFill>
                <a:latin typeface="Times New Roman" panose="02020603050405020304" pitchFamily="18" charset="0"/>
              </a:rPr>
              <a:t>=0</a:t>
            </a:r>
            <a:r>
              <a:rPr kumimoji="1" lang="zh-CN" altLang="zh-CN" dirty="0">
                <a:latin typeface="楷体_GB2312" pitchFamily="49" charset="-122"/>
              </a:rPr>
              <a:t>时</a:t>
            </a:r>
            <a:r>
              <a:rPr kumimoji="1" lang="en-US" altLang="zh-CN" dirty="0">
                <a:latin typeface="楷体_GB2312" pitchFamily="49" charset="-122"/>
              </a:rPr>
              <a:t>,</a:t>
            </a:r>
            <a:r>
              <a:rPr kumimoji="1" lang="zh-CN" altLang="en-US" dirty="0">
                <a:latin typeface="楷体_GB2312" pitchFamily="49" charset="-122"/>
              </a:rPr>
              <a:t>开关</a:t>
            </a:r>
            <a:r>
              <a:rPr kumimoji="1" lang="en-US" altLang="zh-CN" b="0" dirty="0">
                <a:latin typeface="Times New Roman" panose="02020603050405020304" pitchFamily="18" charset="0"/>
              </a:rPr>
              <a:t>S</a:t>
            </a:r>
            <a:r>
              <a:rPr kumimoji="1" lang="zh-CN" altLang="en-US" dirty="0">
                <a:latin typeface="楷体_GB2312" pitchFamily="49" charset="-122"/>
              </a:rPr>
              <a:t>由</a:t>
            </a:r>
            <a:r>
              <a:rPr kumimoji="1" lang="en-US" altLang="zh-CN" b="0" dirty="0">
                <a:solidFill>
                  <a:schemeClr val="tx1"/>
                </a:solidFill>
                <a:latin typeface="Times New Roman" panose="02020603050405020304" pitchFamily="18" charset="0"/>
              </a:rPr>
              <a:t>1</a:t>
            </a:r>
            <a:r>
              <a:rPr kumimoji="1" lang="en-US" altLang="zh-CN" b="0" dirty="0">
                <a:solidFill>
                  <a:schemeClr val="tx1"/>
                </a:solidFill>
                <a:latin typeface="Times New Roman" panose="02020603050405020304" pitchFamily="18" charset="0"/>
                <a:cs typeface="Times New Roman" panose="02020603050405020304" pitchFamily="18" charset="0"/>
              </a:rPr>
              <a:t>→2</a:t>
            </a:r>
            <a:r>
              <a:rPr kumimoji="1" lang="zh-CN" altLang="en-US" dirty="0">
                <a:latin typeface="楷体_GB2312" pitchFamily="49" charset="-122"/>
              </a:rPr>
              <a:t>，</a:t>
            </a:r>
            <a:r>
              <a:rPr kumimoji="1" lang="zh-CN" altLang="zh-CN" dirty="0">
                <a:latin typeface="楷体_GB2312" pitchFamily="49" charset="-122"/>
              </a:rPr>
              <a:t>求</a:t>
            </a:r>
            <a:r>
              <a:rPr kumimoji="1" lang="zh-CN" altLang="en-US" dirty="0">
                <a:solidFill>
                  <a:schemeClr val="tx1"/>
                </a:solidFill>
                <a:latin typeface="楷体_GB2312" pitchFamily="49" charset="-122"/>
              </a:rPr>
              <a:t>电感电压和电流</a:t>
            </a:r>
            <a:r>
              <a:rPr kumimoji="1" lang="zh-CN" altLang="en-US" dirty="0">
                <a:latin typeface="楷体_GB2312" pitchFamily="49" charset="-122"/>
              </a:rPr>
              <a:t>及</a:t>
            </a:r>
            <a:r>
              <a:rPr kumimoji="1" lang="zh-CN" altLang="en-US" dirty="0">
                <a:solidFill>
                  <a:schemeClr val="tx1"/>
                </a:solidFill>
                <a:latin typeface="楷体_GB2312" pitchFamily="49" charset="-122"/>
              </a:rPr>
              <a:t>开关两端电压</a:t>
            </a:r>
            <a:r>
              <a:rPr kumimoji="1" lang="en-US" altLang="zh-CN" b="0" i="1" dirty="0">
                <a:solidFill>
                  <a:schemeClr val="tx1"/>
                </a:solidFill>
                <a:latin typeface="Times New Roman" panose="02020603050405020304" pitchFamily="18" charset="0"/>
              </a:rPr>
              <a:t>u</a:t>
            </a:r>
            <a:r>
              <a:rPr kumimoji="1" lang="en-US" altLang="zh-CN" b="0" baseline="-25000" dirty="0">
                <a:solidFill>
                  <a:schemeClr val="tx1"/>
                </a:solidFill>
                <a:latin typeface="Times New Roman" panose="02020603050405020304" pitchFamily="18" charset="0"/>
              </a:rPr>
              <a:t>12</a:t>
            </a:r>
            <a:endParaRPr kumimoji="1" lang="zh-CN" altLang="en-US" dirty="0">
              <a:latin typeface="楷体_GB2312" pitchFamily="49" charset="-122"/>
            </a:endParaRPr>
          </a:p>
        </p:txBody>
      </p:sp>
      <p:graphicFrame>
        <p:nvGraphicFramePr>
          <p:cNvPr id="68665" name="Object 57"/>
          <p:cNvGraphicFramePr>
            <a:graphicFrameLocks noChangeAspect="1"/>
          </p:cNvGraphicFramePr>
          <p:nvPr/>
        </p:nvGraphicFramePr>
        <p:xfrm>
          <a:off x="5765007" y="5872467"/>
          <a:ext cx="2124233" cy="941543"/>
        </p:xfrm>
        <a:graphic>
          <a:graphicData uri="http://schemas.openxmlformats.org/presentationml/2006/ole">
            <mc:AlternateContent xmlns:mc="http://schemas.openxmlformats.org/markup-compatibility/2006">
              <mc:Choice xmlns:v="urn:schemas-microsoft-com:vml" Requires="v">
                <p:oleObj spid="_x0000_s29740" name="公式" r:id="rId1" imgW="914400" imgH="391795" progId="Equation.3">
                  <p:embed/>
                </p:oleObj>
              </mc:Choice>
              <mc:Fallback>
                <p:oleObj name="公式" r:id="rId1" imgW="914400" imgH="391795" progId="Equation.3">
                  <p:embed/>
                  <p:pic>
                    <p:nvPicPr>
                      <p:cNvPr id="0" name="Object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007" y="5872467"/>
                        <a:ext cx="2124233" cy="941543"/>
                      </a:xfrm>
                      <a:prstGeom prst="rect">
                        <a:avLst/>
                      </a:prstGeom>
                      <a:noFill/>
                      <a:ln>
                        <a:noFill/>
                      </a:ln>
                      <a:effectLst/>
                    </p:spPr>
                  </p:pic>
                </p:oleObj>
              </mc:Fallback>
            </mc:AlternateContent>
          </a:graphicData>
        </a:graphic>
      </p:graphicFrame>
      <p:sp>
        <p:nvSpPr>
          <p:cNvPr id="68666" name="Text Box 58"/>
          <p:cNvSpPr txBox="1">
            <a:spLocks noChangeArrowheads="1"/>
          </p:cNvSpPr>
          <p:nvPr/>
        </p:nvSpPr>
        <p:spPr bwMode="auto">
          <a:xfrm>
            <a:off x="504826" y="4656962"/>
            <a:ext cx="576262" cy="52540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tx1"/>
                </a:solidFill>
                <a:latin typeface="Times New Roman" panose="02020603050405020304" pitchFamily="18" charset="0"/>
                <a:ea typeface="宋体" panose="02010600030101010101" pitchFamily="2" charset="-122"/>
              </a:rPr>
              <a:t>解</a:t>
            </a:r>
            <a:endParaRPr kumimoji="1" lang="zh-CN" altLang="en-US" i="1" dirty="0">
              <a:solidFill>
                <a:schemeClr val="tx1"/>
              </a:solidFill>
              <a:latin typeface="Times New Roman" panose="02020603050405020304" pitchFamily="18" charset="0"/>
              <a:ea typeface="宋体" panose="02010600030101010101" pitchFamily="2" charset="-122"/>
            </a:endParaRPr>
          </a:p>
        </p:txBody>
      </p:sp>
      <p:graphicFrame>
        <p:nvGraphicFramePr>
          <p:cNvPr id="68673" name="Object 65"/>
          <p:cNvGraphicFramePr>
            <a:graphicFrameLocks noChangeAspect="1"/>
          </p:cNvGraphicFramePr>
          <p:nvPr/>
        </p:nvGraphicFramePr>
        <p:xfrm>
          <a:off x="2987590" y="4776786"/>
          <a:ext cx="5422900" cy="846658"/>
        </p:xfrm>
        <a:graphic>
          <a:graphicData uri="http://schemas.openxmlformats.org/presentationml/2006/ole">
            <mc:AlternateContent xmlns:mc="http://schemas.openxmlformats.org/markup-compatibility/2006">
              <mc:Choice xmlns:v="urn:schemas-microsoft-com:vml" Requires="v">
                <p:oleObj spid="_x0000_s29741" name="公式" r:id="rId3" imgW="2656205" imgH="391795" progId="Equation.3">
                  <p:embed/>
                </p:oleObj>
              </mc:Choice>
              <mc:Fallback>
                <p:oleObj name="公式" r:id="rId3" imgW="2656205" imgH="391795" progId="Equation.3">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590" y="4776786"/>
                        <a:ext cx="5422900" cy="846658"/>
                      </a:xfrm>
                      <a:prstGeom prst="rect">
                        <a:avLst/>
                      </a:prstGeom>
                      <a:noFill/>
                      <a:ln>
                        <a:noFill/>
                      </a:ln>
                      <a:effectLst/>
                    </p:spPr>
                  </p:pic>
                </p:oleObj>
              </mc:Fallback>
            </mc:AlternateContent>
          </a:graphicData>
        </a:graphic>
      </p:graphicFrame>
      <p:graphicFrame>
        <p:nvGraphicFramePr>
          <p:cNvPr id="68728" name="Object 120"/>
          <p:cNvGraphicFramePr>
            <a:graphicFrameLocks noChangeAspect="1"/>
          </p:cNvGraphicFramePr>
          <p:nvPr/>
        </p:nvGraphicFramePr>
        <p:xfrm>
          <a:off x="1585913" y="6138503"/>
          <a:ext cx="3530601" cy="473955"/>
        </p:xfrm>
        <a:graphic>
          <a:graphicData uri="http://schemas.openxmlformats.org/presentationml/2006/ole">
            <mc:AlternateContent xmlns:mc="http://schemas.openxmlformats.org/markup-compatibility/2006">
              <mc:Choice xmlns:v="urn:schemas-microsoft-com:vml" Requires="v">
                <p:oleObj spid="_x0000_s29742" name="公式" r:id="rId5" imgW="1537335" imgH="182880" progId="Equation.3">
                  <p:embed/>
                </p:oleObj>
              </mc:Choice>
              <mc:Fallback>
                <p:oleObj name="公式" r:id="rId5" imgW="1537335" imgH="182880" progId="Equation.3">
                  <p:embed/>
                  <p:pic>
                    <p:nvPicPr>
                      <p:cNvPr id="0" name="Object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913" y="6138503"/>
                        <a:ext cx="3530601" cy="473955"/>
                      </a:xfrm>
                      <a:prstGeom prst="rect">
                        <a:avLst/>
                      </a:prstGeom>
                      <a:noFill/>
                      <a:ln>
                        <a:noFill/>
                      </a:ln>
                      <a:effectLst/>
                    </p:spPr>
                  </p:pic>
                </p:oleObj>
              </mc:Fallback>
            </mc:AlternateContent>
          </a:graphicData>
        </a:graphic>
      </p:graphicFrame>
      <p:grpSp>
        <p:nvGrpSpPr>
          <p:cNvPr id="4" name="Group 174"/>
          <p:cNvGrpSpPr/>
          <p:nvPr/>
        </p:nvGrpSpPr>
        <p:grpSpPr bwMode="auto">
          <a:xfrm>
            <a:off x="6288088" y="1839913"/>
            <a:ext cx="2643187" cy="2087562"/>
            <a:chOff x="2200" y="2251"/>
            <a:chExt cx="1665" cy="1315"/>
          </a:xfrm>
        </p:grpSpPr>
        <p:sp>
          <p:nvSpPr>
            <p:cNvPr id="28727" name="Line 175"/>
            <p:cNvSpPr>
              <a:spLocks noChangeShapeType="1"/>
            </p:cNvSpPr>
            <p:nvPr/>
          </p:nvSpPr>
          <p:spPr bwMode="auto">
            <a:xfrm>
              <a:off x="2200" y="2568"/>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28" name="Group 176"/>
            <p:cNvGrpSpPr/>
            <p:nvPr/>
          </p:nvGrpSpPr>
          <p:grpSpPr bwMode="auto">
            <a:xfrm>
              <a:off x="2336" y="2251"/>
              <a:ext cx="247" cy="373"/>
              <a:chOff x="1872" y="467"/>
              <a:chExt cx="240" cy="301"/>
            </a:xfrm>
          </p:grpSpPr>
          <p:sp>
            <p:nvSpPr>
              <p:cNvPr id="28745" name="Line 177"/>
              <p:cNvSpPr>
                <a:spLocks noChangeShapeType="1"/>
              </p:cNvSpPr>
              <p:nvPr/>
            </p:nvSpPr>
            <p:spPr bwMode="auto">
              <a:xfrm>
                <a:off x="1872" y="768"/>
                <a:ext cx="240" cy="0"/>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6" name="Text Box 178"/>
              <p:cNvSpPr txBox="1">
                <a:spLocks noChangeArrowheads="1"/>
              </p:cNvSpPr>
              <p:nvPr/>
            </p:nvSpPr>
            <p:spPr bwMode="auto">
              <a:xfrm>
                <a:off x="1873" y="467"/>
                <a:ext cx="18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sz="3200" b="0" i="1">
                    <a:solidFill>
                      <a:schemeClr val="tx1"/>
                    </a:solidFill>
                    <a:latin typeface="Times New Roman" panose="02020603050405020304" pitchFamily="18" charset="0"/>
                    <a:ea typeface="宋体" panose="02010600030101010101" pitchFamily="2" charset="-122"/>
                  </a:rPr>
                  <a:t>i</a:t>
                </a:r>
                <a:endParaRPr lang="en-US" altLang="zh-CN" sz="3200" b="0">
                  <a:solidFill>
                    <a:schemeClr val="tx1"/>
                  </a:solidFill>
                  <a:ea typeface="仿宋_GB2312" pitchFamily="49" charset="-122"/>
                </a:endParaRPr>
              </a:p>
            </p:txBody>
          </p:sp>
        </p:grpSp>
        <p:grpSp>
          <p:nvGrpSpPr>
            <p:cNvPr id="28729" name="Group 179"/>
            <p:cNvGrpSpPr/>
            <p:nvPr/>
          </p:nvGrpSpPr>
          <p:grpSpPr bwMode="auto">
            <a:xfrm>
              <a:off x="3016" y="2704"/>
              <a:ext cx="319" cy="764"/>
              <a:chOff x="1978" y="748"/>
              <a:chExt cx="309" cy="616"/>
            </a:xfrm>
          </p:grpSpPr>
          <p:grpSp>
            <p:nvGrpSpPr>
              <p:cNvPr id="28741" name="Group 180"/>
              <p:cNvGrpSpPr/>
              <p:nvPr/>
            </p:nvGrpSpPr>
            <p:grpSpPr bwMode="auto">
              <a:xfrm>
                <a:off x="2069" y="748"/>
                <a:ext cx="218" cy="616"/>
                <a:chOff x="1637" y="1276"/>
                <a:chExt cx="218" cy="616"/>
              </a:xfrm>
            </p:grpSpPr>
            <p:sp>
              <p:nvSpPr>
                <p:cNvPr id="28743" name="Text Box 181"/>
                <p:cNvSpPr txBox="1">
                  <a:spLocks noChangeArrowheads="1"/>
                </p:cNvSpPr>
                <p:nvPr/>
              </p:nvSpPr>
              <p:spPr bwMode="auto">
                <a:xfrm>
                  <a:off x="1637" y="1276"/>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sz="2400">
                      <a:solidFill>
                        <a:schemeClr val="tx1"/>
                      </a:solidFill>
                      <a:latin typeface="Times New Roman" panose="02020603050405020304" pitchFamily="18" charset="0"/>
                      <a:ea typeface="宋体" panose="02010600030101010101" pitchFamily="2" charset="-122"/>
                    </a:rPr>
                    <a:t>+</a:t>
                  </a:r>
                  <a:endParaRPr lang="en-US" altLang="zh-CN" sz="2400">
                    <a:solidFill>
                      <a:schemeClr val="tx1"/>
                    </a:solidFill>
                    <a:ea typeface="仿宋_GB2312" pitchFamily="49" charset="-122"/>
                  </a:endParaRPr>
                </a:p>
              </p:txBody>
            </p:sp>
            <p:sp>
              <p:nvSpPr>
                <p:cNvPr id="28744" name="Text Box 182"/>
                <p:cNvSpPr txBox="1">
                  <a:spLocks noChangeArrowheads="1"/>
                </p:cNvSpPr>
                <p:nvPr/>
              </p:nvSpPr>
              <p:spPr bwMode="auto">
                <a:xfrm>
                  <a:off x="1639" y="1659"/>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sz="2400">
                      <a:solidFill>
                        <a:schemeClr val="tx1"/>
                      </a:solidFill>
                      <a:latin typeface="Times New Roman" panose="02020603050405020304" pitchFamily="18" charset="0"/>
                      <a:ea typeface="宋体" panose="02010600030101010101" pitchFamily="2" charset="-122"/>
                    </a:rPr>
                    <a:t>–</a:t>
                  </a:r>
                  <a:endParaRPr lang="en-US" altLang="zh-CN" sz="2400">
                    <a:solidFill>
                      <a:schemeClr val="tx1"/>
                    </a:solidFill>
                    <a:ea typeface="仿宋_GB2312" pitchFamily="49" charset="-122"/>
                  </a:endParaRPr>
                </a:p>
              </p:txBody>
            </p:sp>
          </p:grpSp>
          <p:sp>
            <p:nvSpPr>
              <p:cNvPr id="28742" name="Text Box 183"/>
              <p:cNvSpPr txBox="1">
                <a:spLocks noChangeArrowheads="1"/>
              </p:cNvSpPr>
              <p:nvPr/>
            </p:nvSpPr>
            <p:spPr bwMode="auto">
              <a:xfrm>
                <a:off x="1978" y="900"/>
                <a:ext cx="30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sz="3200" b="0" i="1">
                    <a:solidFill>
                      <a:schemeClr val="tx1"/>
                    </a:solidFill>
                    <a:latin typeface="Times New Roman" panose="02020603050405020304" pitchFamily="18" charset="0"/>
                    <a:ea typeface="宋体" panose="02010600030101010101" pitchFamily="2" charset="-122"/>
                  </a:rPr>
                  <a:t>u</a:t>
                </a:r>
                <a:r>
                  <a:rPr lang="en-US" altLang="zh-CN" sz="2400" b="0" i="1" baseline="-25000">
                    <a:solidFill>
                      <a:schemeClr val="tx1"/>
                    </a:solidFill>
                    <a:latin typeface="Times New Roman" panose="02020603050405020304" pitchFamily="18" charset="0"/>
                    <a:ea typeface="宋体" panose="02010600030101010101" pitchFamily="2" charset="-122"/>
                  </a:rPr>
                  <a:t>L</a:t>
                </a:r>
                <a:endParaRPr lang="en-US" altLang="zh-CN" sz="2400" b="0">
                  <a:solidFill>
                    <a:schemeClr val="tx1"/>
                  </a:solidFill>
                  <a:ea typeface="仿宋_GB2312" pitchFamily="49" charset="-122"/>
                </a:endParaRPr>
              </a:p>
            </p:txBody>
          </p:sp>
        </p:grpSp>
        <p:sp>
          <p:nvSpPr>
            <p:cNvPr id="28730" name="Line 184"/>
            <p:cNvSpPr>
              <a:spLocks noChangeShapeType="1"/>
            </p:cNvSpPr>
            <p:nvPr/>
          </p:nvSpPr>
          <p:spPr bwMode="auto">
            <a:xfrm flipV="1">
              <a:off x="3379" y="3249"/>
              <a:ext cx="0" cy="31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1" name="Line 185"/>
            <p:cNvSpPr>
              <a:spLocks noChangeShapeType="1"/>
            </p:cNvSpPr>
            <p:nvPr/>
          </p:nvSpPr>
          <p:spPr bwMode="auto">
            <a:xfrm>
              <a:off x="3379" y="2568"/>
              <a:ext cx="0" cy="27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2" name="Text Box 186"/>
            <p:cNvSpPr txBox="1">
              <a:spLocks noChangeArrowheads="1"/>
            </p:cNvSpPr>
            <p:nvPr/>
          </p:nvSpPr>
          <p:spPr bwMode="auto">
            <a:xfrm>
              <a:off x="2562" y="2614"/>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b="0">
                  <a:solidFill>
                    <a:schemeClr val="tx1"/>
                  </a:solidFill>
                  <a:latin typeface="Times New Roman" panose="02020603050405020304" pitchFamily="18" charset="0"/>
                  <a:ea typeface="宋体" panose="02010600030101010101" pitchFamily="2" charset="-122"/>
                </a:rPr>
                <a:t>6</a:t>
              </a:r>
              <a:r>
                <a:rPr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b="0">
                <a:solidFill>
                  <a:schemeClr val="tx1"/>
                </a:solidFill>
                <a:ea typeface="仿宋_GB2312" pitchFamily="49" charset="-122"/>
                <a:sym typeface="Symbol" panose="05050102010706020507" pitchFamily="18" charset="2"/>
              </a:endParaRPr>
            </a:p>
          </p:txBody>
        </p:sp>
        <p:sp>
          <p:nvSpPr>
            <p:cNvPr id="28733" name="Line 187"/>
            <p:cNvSpPr>
              <a:spLocks noChangeShapeType="1"/>
            </p:cNvSpPr>
            <p:nvPr/>
          </p:nvSpPr>
          <p:spPr bwMode="auto">
            <a:xfrm>
              <a:off x="2200" y="3566"/>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34" name="Line 188"/>
            <p:cNvSpPr>
              <a:spLocks noChangeShapeType="1"/>
            </p:cNvSpPr>
            <p:nvPr/>
          </p:nvSpPr>
          <p:spPr bwMode="auto">
            <a:xfrm>
              <a:off x="2200" y="2568"/>
              <a:ext cx="0" cy="99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35" name="Rectangle 189"/>
            <p:cNvSpPr>
              <a:spLocks noChangeArrowheads="1"/>
            </p:cNvSpPr>
            <p:nvPr/>
          </p:nvSpPr>
          <p:spPr bwMode="auto">
            <a:xfrm>
              <a:off x="2653" y="2523"/>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28736" name="Group 190"/>
            <p:cNvGrpSpPr/>
            <p:nvPr/>
          </p:nvGrpSpPr>
          <p:grpSpPr bwMode="auto">
            <a:xfrm rot="5400000">
              <a:off x="2925" y="2750"/>
              <a:ext cx="499" cy="590"/>
              <a:chOff x="476" y="663"/>
              <a:chExt cx="771" cy="862"/>
            </a:xfrm>
          </p:grpSpPr>
          <p:sp>
            <p:nvSpPr>
              <p:cNvPr id="28738" name="AutoShape 191"/>
              <p:cNvSpPr>
                <a:spLocks noChangeArrowheads="1"/>
              </p:cNvSpPr>
              <p:nvPr/>
            </p:nvSpPr>
            <p:spPr bwMode="auto">
              <a:xfrm>
                <a:off x="476"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28739" name="AutoShape 192"/>
              <p:cNvSpPr>
                <a:spLocks noChangeArrowheads="1"/>
              </p:cNvSpPr>
              <p:nvPr/>
            </p:nvSpPr>
            <p:spPr bwMode="auto">
              <a:xfrm>
                <a:off x="703"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28740" name="AutoShape 193"/>
              <p:cNvSpPr>
                <a:spLocks noChangeArrowheads="1"/>
              </p:cNvSpPr>
              <p:nvPr/>
            </p:nvSpPr>
            <p:spPr bwMode="auto">
              <a:xfrm>
                <a:off x="930"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grpSp>
        <p:sp>
          <p:nvSpPr>
            <p:cNvPr id="28737" name="Text Box 194"/>
            <p:cNvSpPr txBox="1">
              <a:spLocks noChangeArrowheads="1"/>
            </p:cNvSpPr>
            <p:nvPr/>
          </p:nvSpPr>
          <p:spPr bwMode="auto">
            <a:xfrm>
              <a:off x="3475" y="2886"/>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b="0">
                  <a:solidFill>
                    <a:schemeClr val="tx1"/>
                  </a:solidFill>
                  <a:latin typeface="Times New Roman" panose="02020603050405020304" pitchFamily="18" charset="0"/>
                  <a:ea typeface="宋体" panose="02010600030101010101" pitchFamily="2" charset="-122"/>
                </a:rPr>
                <a:t>6</a:t>
              </a:r>
              <a:r>
                <a:rPr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H</a:t>
              </a:r>
              <a:endParaRPr lang="en-US" altLang="zh-CN" b="0">
                <a:solidFill>
                  <a:schemeClr val="tx1"/>
                </a:solidFill>
                <a:ea typeface="仿宋_GB2312" pitchFamily="49" charset="-122"/>
                <a:sym typeface="Symbol" panose="05050102010706020507" pitchFamily="18" charset="2"/>
              </a:endParaRPr>
            </a:p>
          </p:txBody>
        </p:sp>
      </p:grpSp>
      <p:grpSp>
        <p:nvGrpSpPr>
          <p:cNvPr id="9" name="Group 195"/>
          <p:cNvGrpSpPr/>
          <p:nvPr/>
        </p:nvGrpSpPr>
        <p:grpSpPr bwMode="auto">
          <a:xfrm>
            <a:off x="5332809" y="2425700"/>
            <a:ext cx="777876" cy="639761"/>
            <a:chOff x="1846" y="1803"/>
            <a:chExt cx="490" cy="357"/>
          </a:xfrm>
        </p:grpSpPr>
        <p:sp>
          <p:nvSpPr>
            <p:cNvPr id="28725" name="Text Box 196"/>
            <p:cNvSpPr txBox="1">
              <a:spLocks noChangeArrowheads="1"/>
            </p:cNvSpPr>
            <p:nvPr/>
          </p:nvSpPr>
          <p:spPr bwMode="auto">
            <a:xfrm>
              <a:off x="1846" y="1803"/>
              <a:ext cx="4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b="0" i="1" dirty="0">
                  <a:solidFill>
                    <a:schemeClr val="tx1"/>
                  </a:solidFill>
                  <a:latin typeface="Times New Roman" panose="02020603050405020304" pitchFamily="18" charset="0"/>
                  <a:ea typeface="宋体" panose="02010600030101010101" pitchFamily="2" charset="-122"/>
                </a:rPr>
                <a:t>t</a:t>
              </a:r>
              <a:r>
                <a:rPr lang="en-US" altLang="zh-CN" b="0" dirty="0">
                  <a:solidFill>
                    <a:schemeClr val="tx1"/>
                  </a:solidFill>
                  <a:latin typeface="Times New Roman" panose="02020603050405020304" pitchFamily="18" charset="0"/>
                  <a:ea typeface="宋体" panose="02010600030101010101" pitchFamily="2" charset="-122"/>
                </a:rPr>
                <a:t> &gt;0</a:t>
              </a:r>
              <a:endParaRPr lang="en-US" altLang="zh-CN" b="0" dirty="0">
                <a:solidFill>
                  <a:schemeClr val="tx1"/>
                </a:solidFill>
                <a:ea typeface="仿宋_GB2312" pitchFamily="49" charset="-122"/>
              </a:endParaRPr>
            </a:p>
          </p:txBody>
        </p:sp>
        <p:sp>
          <p:nvSpPr>
            <p:cNvPr id="28726" name="Line 197"/>
            <p:cNvSpPr>
              <a:spLocks noChangeShapeType="1"/>
            </p:cNvSpPr>
            <p:nvPr/>
          </p:nvSpPr>
          <p:spPr bwMode="auto">
            <a:xfrm>
              <a:off x="1882" y="2160"/>
              <a:ext cx="454"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244"/>
          <p:cNvGrpSpPr/>
          <p:nvPr/>
        </p:nvGrpSpPr>
        <p:grpSpPr bwMode="auto">
          <a:xfrm>
            <a:off x="288925" y="1984375"/>
            <a:ext cx="5211763" cy="2376488"/>
            <a:chOff x="158" y="890"/>
            <a:chExt cx="3283" cy="1497"/>
          </a:xfrm>
        </p:grpSpPr>
        <p:sp>
          <p:nvSpPr>
            <p:cNvPr id="28688" name="Oval 200"/>
            <p:cNvSpPr>
              <a:spLocks noChangeArrowheads="1"/>
            </p:cNvSpPr>
            <p:nvPr/>
          </p:nvSpPr>
          <p:spPr bwMode="auto">
            <a:xfrm>
              <a:off x="657" y="145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8689" name="Line 201"/>
            <p:cNvSpPr>
              <a:spLocks noChangeShapeType="1"/>
            </p:cNvSpPr>
            <p:nvPr/>
          </p:nvSpPr>
          <p:spPr bwMode="auto">
            <a:xfrm>
              <a:off x="2290" y="1318"/>
              <a:ext cx="0" cy="317"/>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Text Box 202"/>
            <p:cNvSpPr txBox="1">
              <a:spLocks noChangeArrowheads="1"/>
            </p:cNvSpPr>
            <p:nvPr/>
          </p:nvSpPr>
          <p:spPr bwMode="auto">
            <a:xfrm>
              <a:off x="2017" y="1272"/>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8691" name="Text Box 203"/>
            <p:cNvSpPr txBox="1">
              <a:spLocks noChangeArrowheads="1"/>
            </p:cNvSpPr>
            <p:nvPr/>
          </p:nvSpPr>
          <p:spPr bwMode="auto">
            <a:xfrm>
              <a:off x="547" y="890"/>
              <a:ext cx="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8692" name="Text Box 204"/>
            <p:cNvSpPr txBox="1">
              <a:spLocks noChangeArrowheads="1"/>
            </p:cNvSpPr>
            <p:nvPr/>
          </p:nvSpPr>
          <p:spPr bwMode="auto">
            <a:xfrm>
              <a:off x="475" y="1181"/>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a:t>
              </a:r>
              <a:endParaRPr kumimoji="1" lang="en-US" altLang="zh-CN" sz="2400">
                <a:solidFill>
                  <a:schemeClr val="tx1"/>
                </a:solidFill>
                <a:latin typeface="Times New Roman" panose="02020603050405020304" pitchFamily="18" charset="0"/>
                <a:ea typeface="宋体" panose="02010600030101010101" pitchFamily="2" charset="-122"/>
              </a:endParaRPr>
            </a:p>
          </p:txBody>
        </p:sp>
        <p:sp>
          <p:nvSpPr>
            <p:cNvPr id="28693" name="Text Box 205"/>
            <p:cNvSpPr txBox="1">
              <a:spLocks noChangeArrowheads="1"/>
            </p:cNvSpPr>
            <p:nvPr/>
          </p:nvSpPr>
          <p:spPr bwMode="auto">
            <a:xfrm>
              <a:off x="475" y="1726"/>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a:t>
              </a:r>
              <a:endParaRPr kumimoji="1" lang="en-US" altLang="zh-CN" sz="2400">
                <a:solidFill>
                  <a:schemeClr val="tx1"/>
                </a:solidFill>
                <a:latin typeface="Times New Roman" panose="02020603050405020304" pitchFamily="18" charset="0"/>
                <a:ea typeface="宋体" panose="02010600030101010101" pitchFamily="2" charset="-122"/>
              </a:endParaRPr>
            </a:p>
          </p:txBody>
        </p:sp>
        <p:sp>
          <p:nvSpPr>
            <p:cNvPr id="28694" name="Text Box 206"/>
            <p:cNvSpPr txBox="1">
              <a:spLocks noChangeArrowheads="1"/>
            </p:cNvSpPr>
            <p:nvPr/>
          </p:nvSpPr>
          <p:spPr bwMode="auto">
            <a:xfrm>
              <a:off x="158" y="1499"/>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24V</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28695" name="Text Box 207"/>
            <p:cNvSpPr txBox="1">
              <a:spLocks noChangeArrowheads="1"/>
            </p:cNvSpPr>
            <p:nvPr/>
          </p:nvSpPr>
          <p:spPr bwMode="auto">
            <a:xfrm>
              <a:off x="2426" y="1771"/>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6H</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8696" name="Text Box 208"/>
            <p:cNvSpPr txBox="1">
              <a:spLocks noChangeArrowheads="1"/>
            </p:cNvSpPr>
            <p:nvPr/>
          </p:nvSpPr>
          <p:spPr bwMode="auto">
            <a:xfrm>
              <a:off x="2426" y="1253"/>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3</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8697" name="Line 209"/>
            <p:cNvSpPr>
              <a:spLocks noChangeShapeType="1"/>
            </p:cNvSpPr>
            <p:nvPr/>
          </p:nvSpPr>
          <p:spPr bwMode="auto">
            <a:xfrm flipH="1">
              <a:off x="1473" y="1227"/>
              <a:ext cx="151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8" name="Line 210"/>
            <p:cNvSpPr>
              <a:spLocks noChangeShapeType="1"/>
            </p:cNvSpPr>
            <p:nvPr/>
          </p:nvSpPr>
          <p:spPr bwMode="auto">
            <a:xfrm flipH="1">
              <a:off x="838" y="1272"/>
              <a:ext cx="318"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9" name="Line 211"/>
            <p:cNvSpPr>
              <a:spLocks noChangeShapeType="1"/>
            </p:cNvSpPr>
            <p:nvPr/>
          </p:nvSpPr>
          <p:spPr bwMode="auto">
            <a:xfrm>
              <a:off x="838" y="2387"/>
              <a:ext cx="21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Line 212"/>
            <p:cNvSpPr>
              <a:spLocks noChangeShapeType="1"/>
            </p:cNvSpPr>
            <p:nvPr/>
          </p:nvSpPr>
          <p:spPr bwMode="auto">
            <a:xfrm>
              <a:off x="2380" y="2115"/>
              <a:ext cx="0" cy="272"/>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1" name="Line 213"/>
            <p:cNvSpPr>
              <a:spLocks noChangeShapeType="1"/>
            </p:cNvSpPr>
            <p:nvPr/>
          </p:nvSpPr>
          <p:spPr bwMode="auto">
            <a:xfrm>
              <a:off x="2380" y="1227"/>
              <a:ext cx="0" cy="544"/>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2" name="Line 214"/>
            <p:cNvSpPr>
              <a:spLocks noChangeShapeType="1"/>
            </p:cNvSpPr>
            <p:nvPr/>
          </p:nvSpPr>
          <p:spPr bwMode="auto">
            <a:xfrm>
              <a:off x="2970" y="1227"/>
              <a:ext cx="0" cy="116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3" name="Line 215"/>
            <p:cNvSpPr>
              <a:spLocks noChangeShapeType="1"/>
            </p:cNvSpPr>
            <p:nvPr/>
          </p:nvSpPr>
          <p:spPr bwMode="auto">
            <a:xfrm>
              <a:off x="1518" y="1499"/>
              <a:ext cx="0" cy="88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4" name="Text Box 216"/>
            <p:cNvSpPr txBox="1">
              <a:spLocks noChangeArrowheads="1"/>
            </p:cNvSpPr>
            <p:nvPr/>
          </p:nvSpPr>
          <p:spPr bwMode="auto">
            <a:xfrm>
              <a:off x="863" y="1888"/>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4</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8705" name="Line 217"/>
            <p:cNvSpPr>
              <a:spLocks noChangeShapeType="1"/>
            </p:cNvSpPr>
            <p:nvPr/>
          </p:nvSpPr>
          <p:spPr bwMode="auto">
            <a:xfrm flipV="1">
              <a:off x="1156" y="1207"/>
              <a:ext cx="363" cy="137"/>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6" name="Line 218"/>
            <p:cNvSpPr>
              <a:spLocks noChangeShapeType="1"/>
            </p:cNvSpPr>
            <p:nvPr/>
          </p:nvSpPr>
          <p:spPr bwMode="auto">
            <a:xfrm flipH="1" flipV="1">
              <a:off x="1292" y="1162"/>
              <a:ext cx="85" cy="226"/>
            </a:xfrm>
            <a:prstGeom prst="line">
              <a:avLst/>
            </a:prstGeom>
            <a:noFill/>
            <a:ln w="38100">
              <a:solidFill>
                <a:srgbClr val="FF33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7" name="Line 219"/>
            <p:cNvSpPr>
              <a:spLocks noChangeShapeType="1"/>
            </p:cNvSpPr>
            <p:nvPr/>
          </p:nvSpPr>
          <p:spPr bwMode="auto">
            <a:xfrm>
              <a:off x="838" y="1272"/>
              <a:ext cx="0" cy="111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08" name="Text Box 220"/>
            <p:cNvSpPr txBox="1">
              <a:spLocks noChangeArrowheads="1"/>
            </p:cNvSpPr>
            <p:nvPr/>
          </p:nvSpPr>
          <p:spPr bwMode="auto">
            <a:xfrm>
              <a:off x="1564" y="1752"/>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4</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8709" name="Text Box 221"/>
            <p:cNvSpPr txBox="1">
              <a:spLocks noChangeArrowheads="1"/>
            </p:cNvSpPr>
            <p:nvPr/>
          </p:nvSpPr>
          <p:spPr bwMode="auto">
            <a:xfrm>
              <a:off x="3041" y="1571"/>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6</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8710" name="Text Box 222"/>
            <p:cNvSpPr txBox="1">
              <a:spLocks noChangeArrowheads="1"/>
            </p:cNvSpPr>
            <p:nvPr/>
          </p:nvSpPr>
          <p:spPr bwMode="auto">
            <a:xfrm>
              <a:off x="2063" y="1590"/>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a:t>
              </a:r>
              <a:endParaRPr kumimoji="1" lang="en-US" altLang="zh-CN" sz="2400">
                <a:solidFill>
                  <a:schemeClr val="tx1"/>
                </a:solidFill>
                <a:latin typeface="Times New Roman" panose="02020603050405020304" pitchFamily="18" charset="0"/>
                <a:ea typeface="宋体" panose="02010600030101010101" pitchFamily="2" charset="-122"/>
              </a:endParaRPr>
            </a:p>
          </p:txBody>
        </p:sp>
        <p:sp>
          <p:nvSpPr>
            <p:cNvPr id="28711" name="Text Box 223"/>
            <p:cNvSpPr txBox="1">
              <a:spLocks noChangeArrowheads="1"/>
            </p:cNvSpPr>
            <p:nvPr/>
          </p:nvSpPr>
          <p:spPr bwMode="auto">
            <a:xfrm>
              <a:off x="2063" y="2043"/>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400">
                  <a:solidFill>
                    <a:schemeClr val="tx1"/>
                  </a:solidFill>
                  <a:latin typeface="Times New Roman" panose="02020603050405020304" pitchFamily="18" charset="0"/>
                  <a:ea typeface="宋体" panose="02010600030101010101" pitchFamily="2" charset="-122"/>
                </a:rPr>
                <a:t>－</a:t>
              </a:r>
              <a:endParaRPr kumimoji="1" lang="zh-CN" altLang="en-US" sz="2400">
                <a:solidFill>
                  <a:schemeClr val="tx1"/>
                </a:solidFill>
                <a:latin typeface="Times New Roman" panose="02020603050405020304" pitchFamily="18" charset="0"/>
                <a:ea typeface="宋体" panose="02010600030101010101" pitchFamily="2" charset="-122"/>
              </a:endParaRPr>
            </a:p>
          </p:txBody>
        </p:sp>
        <p:sp>
          <p:nvSpPr>
            <p:cNvPr id="28712" name="Text Box 224"/>
            <p:cNvSpPr txBox="1">
              <a:spLocks noChangeArrowheads="1"/>
            </p:cNvSpPr>
            <p:nvPr/>
          </p:nvSpPr>
          <p:spPr bwMode="auto">
            <a:xfrm>
              <a:off x="2041" y="1790"/>
              <a:ext cx="3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8713" name="Text Box 225"/>
            <p:cNvSpPr txBox="1">
              <a:spLocks noChangeArrowheads="1"/>
            </p:cNvSpPr>
            <p:nvPr/>
          </p:nvSpPr>
          <p:spPr bwMode="auto">
            <a:xfrm>
              <a:off x="1771" y="900"/>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dirty="0">
                  <a:solidFill>
                    <a:schemeClr val="tx1"/>
                  </a:solidFill>
                  <a:latin typeface="Times New Roman" panose="02020603050405020304" pitchFamily="18" charset="0"/>
                  <a:ea typeface="宋体" panose="02010600030101010101" pitchFamily="2" charset="-122"/>
                </a:rPr>
                <a:t>2</a:t>
              </a:r>
              <a:r>
                <a:rPr kumimoji="1" lang="en-US" altLang="zh-CN" b="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28714" name="Text Box 226"/>
            <p:cNvSpPr txBox="1">
              <a:spLocks noChangeArrowheads="1"/>
            </p:cNvSpPr>
            <p:nvPr/>
          </p:nvSpPr>
          <p:spPr bwMode="auto">
            <a:xfrm>
              <a:off x="975" y="1253"/>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8715" name="Text Box 227"/>
            <p:cNvSpPr txBox="1">
              <a:spLocks noChangeArrowheads="1"/>
            </p:cNvSpPr>
            <p:nvPr/>
          </p:nvSpPr>
          <p:spPr bwMode="auto">
            <a:xfrm>
              <a:off x="1518" y="1272"/>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2</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8716" name="Rectangle 228"/>
            <p:cNvSpPr>
              <a:spLocks noChangeArrowheads="1"/>
            </p:cNvSpPr>
            <p:nvPr/>
          </p:nvSpPr>
          <p:spPr bwMode="auto">
            <a:xfrm rot="5400000">
              <a:off x="2231" y="1424"/>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8717" name="Rectangle 229"/>
            <p:cNvSpPr>
              <a:spLocks noChangeArrowheads="1"/>
            </p:cNvSpPr>
            <p:nvPr/>
          </p:nvSpPr>
          <p:spPr bwMode="auto">
            <a:xfrm rot="5400000">
              <a:off x="1381" y="1867"/>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8718" name="Rectangle 230"/>
            <p:cNvSpPr>
              <a:spLocks noChangeArrowheads="1"/>
            </p:cNvSpPr>
            <p:nvPr/>
          </p:nvSpPr>
          <p:spPr bwMode="auto">
            <a:xfrm rot="5400000">
              <a:off x="2845" y="1670"/>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8719" name="Rectangle 231"/>
            <p:cNvSpPr>
              <a:spLocks noChangeArrowheads="1"/>
            </p:cNvSpPr>
            <p:nvPr/>
          </p:nvSpPr>
          <p:spPr bwMode="auto">
            <a:xfrm>
              <a:off x="1791" y="1181"/>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8720" name="Rectangle 232"/>
            <p:cNvSpPr>
              <a:spLocks noChangeArrowheads="1"/>
            </p:cNvSpPr>
            <p:nvPr/>
          </p:nvSpPr>
          <p:spPr bwMode="auto">
            <a:xfrm rot="5400000">
              <a:off x="689" y="1991"/>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28721" name="Group 233"/>
            <p:cNvGrpSpPr/>
            <p:nvPr/>
          </p:nvGrpSpPr>
          <p:grpSpPr bwMode="auto">
            <a:xfrm>
              <a:off x="2380" y="1752"/>
              <a:ext cx="91" cy="363"/>
              <a:chOff x="2744" y="2931"/>
              <a:chExt cx="57" cy="283"/>
            </a:xfrm>
          </p:grpSpPr>
          <p:sp>
            <p:nvSpPr>
              <p:cNvPr id="28722" name="Arc 234"/>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23" name="Arc 235"/>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24" name="Arc 236"/>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70"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7.2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71" name="矩形 70"/>
          <p:cNvSpPr/>
          <p:nvPr/>
        </p:nvSpPr>
        <p:spPr>
          <a:xfrm>
            <a:off x="1411317" y="4480480"/>
            <a:ext cx="7479868" cy="369332"/>
          </a:xfrm>
          <a:prstGeom prst="rect">
            <a:avLst/>
          </a:prstGeom>
        </p:spPr>
        <p:txBody>
          <a:bodyPr wrap="none">
            <a:spAutoFit/>
          </a:bodyPr>
          <a:lstStyle/>
          <a:p>
            <a:r>
              <a:rPr kumimoji="1" lang="en-US" altLang="zh-CN" dirty="0">
                <a:solidFill>
                  <a:srgbClr val="92D050"/>
                </a:solidFill>
              </a:rPr>
              <a:t>t=0</a:t>
            </a:r>
            <a:r>
              <a:rPr kumimoji="1" lang="zh-CN" altLang="en-US" dirty="0">
                <a:solidFill>
                  <a:srgbClr val="92D050"/>
                </a:solidFill>
              </a:rPr>
              <a:t>时，开关在</a:t>
            </a:r>
            <a:r>
              <a:rPr kumimoji="1" lang="en-US" altLang="zh-CN" dirty="0">
                <a:solidFill>
                  <a:srgbClr val="92D050"/>
                </a:solidFill>
              </a:rPr>
              <a:t>1</a:t>
            </a:r>
            <a:r>
              <a:rPr kumimoji="1" lang="zh-CN" altLang="en-US" dirty="0">
                <a:solidFill>
                  <a:srgbClr val="92D050"/>
                </a:solidFill>
              </a:rPr>
              <a:t>，电路处于稳态，电感线圈有初始储能，根据换路定律：</a:t>
            </a:r>
            <a:endParaRPr lang="zh-CN" altLang="en-US" dirty="0"/>
          </a:p>
        </p:txBody>
      </p:sp>
      <p:sp>
        <p:nvSpPr>
          <p:cNvPr id="72" name="矩形 71"/>
          <p:cNvSpPr/>
          <p:nvPr/>
        </p:nvSpPr>
        <p:spPr>
          <a:xfrm>
            <a:off x="1408113" y="5600184"/>
            <a:ext cx="7226658" cy="369332"/>
          </a:xfrm>
          <a:prstGeom prst="rect">
            <a:avLst/>
          </a:prstGeom>
        </p:spPr>
        <p:txBody>
          <a:bodyPr wrap="none">
            <a:spAutoFit/>
          </a:bodyPr>
          <a:lstStyle/>
          <a:p>
            <a:r>
              <a:rPr kumimoji="1" lang="zh-CN" altLang="en-US" dirty="0">
                <a:solidFill>
                  <a:srgbClr val="92D050"/>
                </a:solidFill>
              </a:rPr>
              <a:t>开关打到</a:t>
            </a:r>
            <a:r>
              <a:rPr kumimoji="1" lang="en-US" altLang="zh-CN" dirty="0">
                <a:solidFill>
                  <a:srgbClr val="92D050"/>
                </a:solidFill>
              </a:rPr>
              <a:t>2</a:t>
            </a:r>
            <a:r>
              <a:rPr kumimoji="1" lang="zh-CN" altLang="en-US" dirty="0">
                <a:solidFill>
                  <a:srgbClr val="92D050"/>
                </a:solidFill>
              </a:rPr>
              <a:t>，撤去外加激励，变成零输入响应，将电感看为负载支路：</a:t>
            </a:r>
            <a:endParaRPr lang="zh-CN" altLang="en-US" dirty="0"/>
          </a:p>
        </p:txBody>
      </p:sp>
      <p:sp>
        <p:nvSpPr>
          <p:cNvPr id="73" name="矩形 72"/>
          <p:cNvSpPr/>
          <p:nvPr/>
        </p:nvSpPr>
        <p:spPr>
          <a:xfrm>
            <a:off x="3167063" y="578237"/>
            <a:ext cx="1867371" cy="369332"/>
          </a:xfrm>
          <a:prstGeom prst="rect">
            <a:avLst/>
          </a:prstGeom>
        </p:spPr>
        <p:txBody>
          <a:bodyPr wrap="none">
            <a:spAutoFit/>
          </a:bodyPr>
          <a:lstStyle/>
          <a:p>
            <a:r>
              <a:rPr kumimoji="1" lang="zh-CN" altLang="en-US" dirty="0">
                <a:solidFill>
                  <a:srgbClr val="92D050"/>
                </a:solidFill>
              </a:rPr>
              <a:t>零输入响应问题</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692" name="Object 4"/>
          <p:cNvGraphicFramePr>
            <a:graphicFrameLocks noChangeAspect="1"/>
          </p:cNvGraphicFramePr>
          <p:nvPr/>
        </p:nvGraphicFramePr>
        <p:xfrm>
          <a:off x="1192212" y="3914774"/>
          <a:ext cx="6824663" cy="1085850"/>
        </p:xfrm>
        <a:graphic>
          <a:graphicData uri="http://schemas.openxmlformats.org/presentationml/2006/ole">
            <mc:AlternateContent xmlns:mc="http://schemas.openxmlformats.org/markup-compatibility/2006">
              <mc:Choice xmlns:v="urn:schemas-microsoft-com:vml" Requires="v">
                <p:oleObj spid="_x0000_s30750" name="公式" r:id="rId1" imgW="2595245" imgH="391795" progId="Equation.3">
                  <p:embed/>
                </p:oleObj>
              </mc:Choice>
              <mc:Fallback>
                <p:oleObj name="公式" r:id="rId1" imgW="2595245" imgH="391795"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212" y="3914774"/>
                        <a:ext cx="6824663" cy="108585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765" name="Object 77"/>
          <p:cNvGraphicFramePr>
            <a:graphicFrameLocks noChangeAspect="1"/>
          </p:cNvGraphicFramePr>
          <p:nvPr/>
        </p:nvGraphicFramePr>
        <p:xfrm>
          <a:off x="1217613" y="5048250"/>
          <a:ext cx="5311775" cy="1077913"/>
        </p:xfrm>
        <a:graphic>
          <a:graphicData uri="http://schemas.openxmlformats.org/presentationml/2006/ole">
            <mc:AlternateContent xmlns:mc="http://schemas.openxmlformats.org/markup-compatibility/2006">
              <mc:Choice xmlns:v="urn:schemas-microsoft-com:vml" Requires="v">
                <p:oleObj spid="_x0000_s30751" name="公式" r:id="rId3" imgW="1828800" imgH="387350" progId="Equation.3">
                  <p:embed/>
                </p:oleObj>
              </mc:Choice>
              <mc:Fallback>
                <p:oleObj name="公式" r:id="rId3" imgW="1828800" imgH="387350" progId="Equation.3">
                  <p:embed/>
                  <p:pic>
                    <p:nvPicPr>
                      <p:cNvPr id="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13" y="5048250"/>
                        <a:ext cx="5311775" cy="1077913"/>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702" name="Group 84"/>
          <p:cNvGrpSpPr/>
          <p:nvPr/>
        </p:nvGrpSpPr>
        <p:grpSpPr bwMode="auto">
          <a:xfrm>
            <a:off x="6130925" y="1268413"/>
            <a:ext cx="2643188" cy="2087562"/>
            <a:chOff x="2200" y="2251"/>
            <a:chExt cx="1665" cy="1315"/>
          </a:xfrm>
        </p:grpSpPr>
        <p:sp>
          <p:nvSpPr>
            <p:cNvPr id="29747" name="Line 85"/>
            <p:cNvSpPr>
              <a:spLocks noChangeShapeType="1"/>
            </p:cNvSpPr>
            <p:nvPr/>
          </p:nvSpPr>
          <p:spPr bwMode="auto">
            <a:xfrm>
              <a:off x="2200" y="2568"/>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48" name="Group 86"/>
            <p:cNvGrpSpPr/>
            <p:nvPr/>
          </p:nvGrpSpPr>
          <p:grpSpPr bwMode="auto">
            <a:xfrm>
              <a:off x="2336" y="2251"/>
              <a:ext cx="247" cy="373"/>
              <a:chOff x="1872" y="467"/>
              <a:chExt cx="240" cy="301"/>
            </a:xfrm>
          </p:grpSpPr>
          <p:sp>
            <p:nvSpPr>
              <p:cNvPr id="29765" name="Line 87"/>
              <p:cNvSpPr>
                <a:spLocks noChangeShapeType="1"/>
              </p:cNvSpPr>
              <p:nvPr/>
            </p:nvSpPr>
            <p:spPr bwMode="auto">
              <a:xfrm>
                <a:off x="1872" y="768"/>
                <a:ext cx="240"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6" name="Text Box 88"/>
              <p:cNvSpPr txBox="1">
                <a:spLocks noChangeArrowheads="1"/>
              </p:cNvSpPr>
              <p:nvPr/>
            </p:nvSpPr>
            <p:spPr bwMode="auto">
              <a:xfrm>
                <a:off x="1873" y="467"/>
                <a:ext cx="18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sz="3200" b="0" i="1">
                    <a:solidFill>
                      <a:schemeClr val="tx1"/>
                    </a:solidFill>
                    <a:latin typeface="Times New Roman" panose="02020603050405020304" pitchFamily="18" charset="0"/>
                    <a:ea typeface="宋体" panose="02010600030101010101" pitchFamily="2" charset="-122"/>
                  </a:rPr>
                  <a:t>i</a:t>
                </a:r>
                <a:endParaRPr lang="en-US" altLang="zh-CN" sz="3200" b="0">
                  <a:solidFill>
                    <a:schemeClr val="tx1"/>
                  </a:solidFill>
                  <a:ea typeface="仿宋_GB2312" pitchFamily="49" charset="-122"/>
                </a:endParaRPr>
              </a:p>
            </p:txBody>
          </p:sp>
        </p:grpSp>
        <p:grpSp>
          <p:nvGrpSpPr>
            <p:cNvPr id="29749" name="Group 89"/>
            <p:cNvGrpSpPr/>
            <p:nvPr/>
          </p:nvGrpSpPr>
          <p:grpSpPr bwMode="auto">
            <a:xfrm>
              <a:off x="3016" y="2704"/>
              <a:ext cx="319" cy="764"/>
              <a:chOff x="1978" y="748"/>
              <a:chExt cx="309" cy="616"/>
            </a:xfrm>
          </p:grpSpPr>
          <p:grpSp>
            <p:nvGrpSpPr>
              <p:cNvPr id="29761" name="Group 90"/>
              <p:cNvGrpSpPr/>
              <p:nvPr/>
            </p:nvGrpSpPr>
            <p:grpSpPr bwMode="auto">
              <a:xfrm>
                <a:off x="2069" y="748"/>
                <a:ext cx="218" cy="616"/>
                <a:chOff x="1637" y="1276"/>
                <a:chExt cx="218" cy="616"/>
              </a:xfrm>
            </p:grpSpPr>
            <p:sp>
              <p:nvSpPr>
                <p:cNvPr id="29763" name="Text Box 91"/>
                <p:cNvSpPr txBox="1">
                  <a:spLocks noChangeArrowheads="1"/>
                </p:cNvSpPr>
                <p:nvPr/>
              </p:nvSpPr>
              <p:spPr bwMode="auto">
                <a:xfrm>
                  <a:off x="1637" y="1276"/>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sz="2400">
                      <a:solidFill>
                        <a:schemeClr val="tx1"/>
                      </a:solidFill>
                      <a:latin typeface="Times New Roman" panose="02020603050405020304" pitchFamily="18" charset="0"/>
                      <a:ea typeface="宋体" panose="02010600030101010101" pitchFamily="2" charset="-122"/>
                    </a:rPr>
                    <a:t>+</a:t>
                  </a:r>
                  <a:endParaRPr lang="en-US" altLang="zh-CN" sz="2400">
                    <a:solidFill>
                      <a:schemeClr val="tx1"/>
                    </a:solidFill>
                    <a:ea typeface="仿宋_GB2312" pitchFamily="49" charset="-122"/>
                  </a:endParaRPr>
                </a:p>
              </p:txBody>
            </p:sp>
            <p:sp>
              <p:nvSpPr>
                <p:cNvPr id="29764" name="Text Box 92"/>
                <p:cNvSpPr txBox="1">
                  <a:spLocks noChangeArrowheads="1"/>
                </p:cNvSpPr>
                <p:nvPr/>
              </p:nvSpPr>
              <p:spPr bwMode="auto">
                <a:xfrm>
                  <a:off x="1639" y="1659"/>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sz="2400">
                      <a:solidFill>
                        <a:schemeClr val="tx1"/>
                      </a:solidFill>
                      <a:latin typeface="Times New Roman" panose="02020603050405020304" pitchFamily="18" charset="0"/>
                      <a:ea typeface="宋体" panose="02010600030101010101" pitchFamily="2" charset="-122"/>
                    </a:rPr>
                    <a:t>–</a:t>
                  </a:r>
                  <a:endParaRPr lang="en-US" altLang="zh-CN" sz="2400">
                    <a:solidFill>
                      <a:schemeClr val="tx1"/>
                    </a:solidFill>
                    <a:ea typeface="仿宋_GB2312" pitchFamily="49" charset="-122"/>
                  </a:endParaRPr>
                </a:p>
              </p:txBody>
            </p:sp>
          </p:grpSp>
          <p:sp>
            <p:nvSpPr>
              <p:cNvPr id="29762" name="Text Box 93"/>
              <p:cNvSpPr txBox="1">
                <a:spLocks noChangeArrowheads="1"/>
              </p:cNvSpPr>
              <p:nvPr/>
            </p:nvSpPr>
            <p:spPr bwMode="auto">
              <a:xfrm>
                <a:off x="1978" y="900"/>
                <a:ext cx="30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sz="3200" b="0" i="1">
                    <a:solidFill>
                      <a:schemeClr val="tx1"/>
                    </a:solidFill>
                    <a:latin typeface="Times New Roman" panose="02020603050405020304" pitchFamily="18" charset="0"/>
                    <a:ea typeface="宋体" panose="02010600030101010101" pitchFamily="2" charset="-122"/>
                  </a:rPr>
                  <a:t>u</a:t>
                </a:r>
                <a:r>
                  <a:rPr lang="en-US" altLang="zh-CN" sz="2400" b="0" i="1" baseline="-25000">
                    <a:solidFill>
                      <a:schemeClr val="tx1"/>
                    </a:solidFill>
                    <a:latin typeface="Times New Roman" panose="02020603050405020304" pitchFamily="18" charset="0"/>
                    <a:ea typeface="宋体" panose="02010600030101010101" pitchFamily="2" charset="-122"/>
                  </a:rPr>
                  <a:t>L</a:t>
                </a:r>
                <a:endParaRPr lang="en-US" altLang="zh-CN" sz="2400" b="0">
                  <a:solidFill>
                    <a:schemeClr val="tx1"/>
                  </a:solidFill>
                  <a:ea typeface="仿宋_GB2312" pitchFamily="49" charset="-122"/>
                </a:endParaRPr>
              </a:p>
            </p:txBody>
          </p:sp>
        </p:grpSp>
        <p:sp>
          <p:nvSpPr>
            <p:cNvPr id="29750" name="Line 94"/>
            <p:cNvSpPr>
              <a:spLocks noChangeShapeType="1"/>
            </p:cNvSpPr>
            <p:nvPr/>
          </p:nvSpPr>
          <p:spPr bwMode="auto">
            <a:xfrm flipV="1">
              <a:off x="3379" y="3249"/>
              <a:ext cx="0" cy="31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1" name="Line 95"/>
            <p:cNvSpPr>
              <a:spLocks noChangeShapeType="1"/>
            </p:cNvSpPr>
            <p:nvPr/>
          </p:nvSpPr>
          <p:spPr bwMode="auto">
            <a:xfrm>
              <a:off x="3379" y="2568"/>
              <a:ext cx="0" cy="27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2" name="Text Box 96"/>
            <p:cNvSpPr txBox="1">
              <a:spLocks noChangeArrowheads="1"/>
            </p:cNvSpPr>
            <p:nvPr/>
          </p:nvSpPr>
          <p:spPr bwMode="auto">
            <a:xfrm>
              <a:off x="2562" y="2614"/>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b="0">
                  <a:solidFill>
                    <a:schemeClr val="tx1"/>
                  </a:solidFill>
                  <a:latin typeface="Times New Roman" panose="02020603050405020304" pitchFamily="18" charset="0"/>
                  <a:ea typeface="宋体" panose="02010600030101010101" pitchFamily="2" charset="-122"/>
                </a:rPr>
                <a:t>6</a:t>
              </a:r>
              <a:r>
                <a:rPr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b="0">
                <a:solidFill>
                  <a:schemeClr val="tx1"/>
                </a:solidFill>
                <a:ea typeface="仿宋_GB2312" pitchFamily="49" charset="-122"/>
                <a:sym typeface="Symbol" panose="05050102010706020507" pitchFamily="18" charset="2"/>
              </a:endParaRPr>
            </a:p>
          </p:txBody>
        </p:sp>
        <p:sp>
          <p:nvSpPr>
            <p:cNvPr id="29753" name="Line 97"/>
            <p:cNvSpPr>
              <a:spLocks noChangeShapeType="1"/>
            </p:cNvSpPr>
            <p:nvPr/>
          </p:nvSpPr>
          <p:spPr bwMode="auto">
            <a:xfrm>
              <a:off x="2200" y="3566"/>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4" name="Line 98"/>
            <p:cNvSpPr>
              <a:spLocks noChangeShapeType="1"/>
            </p:cNvSpPr>
            <p:nvPr/>
          </p:nvSpPr>
          <p:spPr bwMode="auto">
            <a:xfrm>
              <a:off x="2200" y="2568"/>
              <a:ext cx="0" cy="99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5" name="Rectangle 99"/>
            <p:cNvSpPr>
              <a:spLocks noChangeArrowheads="1"/>
            </p:cNvSpPr>
            <p:nvPr/>
          </p:nvSpPr>
          <p:spPr bwMode="auto">
            <a:xfrm>
              <a:off x="2653" y="2523"/>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29756" name="Group 100"/>
            <p:cNvGrpSpPr/>
            <p:nvPr/>
          </p:nvGrpSpPr>
          <p:grpSpPr bwMode="auto">
            <a:xfrm rot="5400000">
              <a:off x="2925" y="2750"/>
              <a:ext cx="499" cy="590"/>
              <a:chOff x="476" y="663"/>
              <a:chExt cx="771" cy="862"/>
            </a:xfrm>
          </p:grpSpPr>
          <p:sp>
            <p:nvSpPr>
              <p:cNvPr id="29758" name="AutoShape 101"/>
              <p:cNvSpPr>
                <a:spLocks noChangeArrowheads="1"/>
              </p:cNvSpPr>
              <p:nvPr/>
            </p:nvSpPr>
            <p:spPr bwMode="auto">
              <a:xfrm>
                <a:off x="476"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29759" name="AutoShape 102"/>
              <p:cNvSpPr>
                <a:spLocks noChangeArrowheads="1"/>
              </p:cNvSpPr>
              <p:nvPr/>
            </p:nvSpPr>
            <p:spPr bwMode="auto">
              <a:xfrm>
                <a:off x="703"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29760" name="AutoShape 103"/>
              <p:cNvSpPr>
                <a:spLocks noChangeArrowheads="1"/>
              </p:cNvSpPr>
              <p:nvPr/>
            </p:nvSpPr>
            <p:spPr bwMode="auto">
              <a:xfrm>
                <a:off x="930"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grpSp>
        <p:sp>
          <p:nvSpPr>
            <p:cNvPr id="29757" name="Text Box 104"/>
            <p:cNvSpPr txBox="1">
              <a:spLocks noChangeArrowheads="1"/>
            </p:cNvSpPr>
            <p:nvPr/>
          </p:nvSpPr>
          <p:spPr bwMode="auto">
            <a:xfrm>
              <a:off x="3475" y="2886"/>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b="0">
                  <a:solidFill>
                    <a:schemeClr val="tx1"/>
                  </a:solidFill>
                  <a:latin typeface="Times New Roman" panose="02020603050405020304" pitchFamily="18" charset="0"/>
                  <a:ea typeface="宋体" panose="02010600030101010101" pitchFamily="2" charset="-122"/>
                </a:rPr>
                <a:t>6</a:t>
              </a:r>
              <a:r>
                <a:rPr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H</a:t>
              </a:r>
              <a:endParaRPr lang="en-US" altLang="zh-CN" b="0">
                <a:solidFill>
                  <a:schemeClr val="tx1"/>
                </a:solidFill>
                <a:ea typeface="仿宋_GB2312" pitchFamily="49" charset="-122"/>
                <a:sym typeface="Symbol" panose="05050102010706020507" pitchFamily="18" charset="2"/>
              </a:endParaRPr>
            </a:p>
          </p:txBody>
        </p:sp>
      </p:grpSp>
      <p:grpSp>
        <p:nvGrpSpPr>
          <p:cNvPr id="29703" name="Group 144"/>
          <p:cNvGrpSpPr/>
          <p:nvPr/>
        </p:nvGrpSpPr>
        <p:grpSpPr bwMode="auto">
          <a:xfrm>
            <a:off x="5051425" y="1700213"/>
            <a:ext cx="754063" cy="534987"/>
            <a:chOff x="1861" y="1823"/>
            <a:chExt cx="475" cy="337"/>
          </a:xfrm>
        </p:grpSpPr>
        <p:sp>
          <p:nvSpPr>
            <p:cNvPr id="29745" name="Text Box 51"/>
            <p:cNvSpPr txBox="1">
              <a:spLocks noChangeArrowheads="1"/>
            </p:cNvSpPr>
            <p:nvPr/>
          </p:nvSpPr>
          <p:spPr bwMode="auto">
            <a:xfrm>
              <a:off x="1861" y="1823"/>
              <a:ext cx="4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b="0" i="1">
                  <a:solidFill>
                    <a:schemeClr val="tx1"/>
                  </a:solidFill>
                  <a:latin typeface="Times New Roman" panose="02020603050405020304" pitchFamily="18" charset="0"/>
                  <a:ea typeface="宋体" panose="02010600030101010101" pitchFamily="2" charset="-122"/>
                </a:rPr>
                <a:t>t</a:t>
              </a:r>
              <a:r>
                <a:rPr lang="en-US" altLang="zh-CN" b="0">
                  <a:solidFill>
                    <a:schemeClr val="tx1"/>
                  </a:solidFill>
                  <a:latin typeface="Times New Roman" panose="02020603050405020304" pitchFamily="18" charset="0"/>
                  <a:ea typeface="宋体" panose="02010600030101010101" pitchFamily="2" charset="-122"/>
                </a:rPr>
                <a:t> &gt;0</a:t>
              </a:r>
              <a:endParaRPr lang="en-US" altLang="zh-CN" b="0">
                <a:solidFill>
                  <a:schemeClr val="tx1"/>
                </a:solidFill>
                <a:ea typeface="仿宋_GB2312" pitchFamily="49" charset="-122"/>
              </a:endParaRPr>
            </a:p>
          </p:txBody>
        </p:sp>
        <p:sp>
          <p:nvSpPr>
            <p:cNvPr id="29746" name="Line 143"/>
            <p:cNvSpPr>
              <a:spLocks noChangeShapeType="1"/>
            </p:cNvSpPr>
            <p:nvPr/>
          </p:nvSpPr>
          <p:spPr bwMode="auto">
            <a:xfrm>
              <a:off x="1882" y="2160"/>
              <a:ext cx="454"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9704" name="Group 146"/>
          <p:cNvGrpSpPr/>
          <p:nvPr/>
        </p:nvGrpSpPr>
        <p:grpSpPr bwMode="auto">
          <a:xfrm>
            <a:off x="153988" y="1123950"/>
            <a:ext cx="5211762" cy="2376488"/>
            <a:chOff x="2064" y="1525"/>
            <a:chExt cx="3283" cy="1497"/>
          </a:xfrm>
        </p:grpSpPr>
        <p:sp>
          <p:nvSpPr>
            <p:cNvPr id="29708" name="Oval 147"/>
            <p:cNvSpPr>
              <a:spLocks noChangeArrowheads="1"/>
            </p:cNvSpPr>
            <p:nvPr/>
          </p:nvSpPr>
          <p:spPr bwMode="auto">
            <a:xfrm>
              <a:off x="2563" y="208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9709" name="Line 148"/>
            <p:cNvSpPr>
              <a:spLocks noChangeShapeType="1"/>
            </p:cNvSpPr>
            <p:nvPr/>
          </p:nvSpPr>
          <p:spPr bwMode="auto">
            <a:xfrm>
              <a:off x="4196" y="1953"/>
              <a:ext cx="0" cy="317"/>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Text Box 149"/>
            <p:cNvSpPr txBox="1">
              <a:spLocks noChangeArrowheads="1"/>
            </p:cNvSpPr>
            <p:nvPr/>
          </p:nvSpPr>
          <p:spPr bwMode="auto">
            <a:xfrm>
              <a:off x="3923" y="1907"/>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711" name="Text Box 150"/>
            <p:cNvSpPr txBox="1">
              <a:spLocks noChangeArrowheads="1"/>
            </p:cNvSpPr>
            <p:nvPr/>
          </p:nvSpPr>
          <p:spPr bwMode="auto">
            <a:xfrm>
              <a:off x="2453" y="1525"/>
              <a:ext cx="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712" name="Text Box 151"/>
            <p:cNvSpPr txBox="1">
              <a:spLocks noChangeArrowheads="1"/>
            </p:cNvSpPr>
            <p:nvPr/>
          </p:nvSpPr>
          <p:spPr bwMode="auto">
            <a:xfrm>
              <a:off x="2381" y="1816"/>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a:t>
              </a:r>
              <a:endParaRPr kumimoji="1" lang="en-US" altLang="zh-CN" sz="2400">
                <a:solidFill>
                  <a:schemeClr val="tx1"/>
                </a:solidFill>
                <a:latin typeface="Times New Roman" panose="02020603050405020304" pitchFamily="18" charset="0"/>
                <a:ea typeface="宋体" panose="02010600030101010101" pitchFamily="2" charset="-122"/>
              </a:endParaRPr>
            </a:p>
          </p:txBody>
        </p:sp>
        <p:sp>
          <p:nvSpPr>
            <p:cNvPr id="29713" name="Text Box 152"/>
            <p:cNvSpPr txBox="1">
              <a:spLocks noChangeArrowheads="1"/>
            </p:cNvSpPr>
            <p:nvPr/>
          </p:nvSpPr>
          <p:spPr bwMode="auto">
            <a:xfrm>
              <a:off x="2381" y="2361"/>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a:solidFill>
                    <a:schemeClr val="tx1"/>
                  </a:solidFill>
                  <a:latin typeface="Times New Roman" panose="02020603050405020304" pitchFamily="18" charset="0"/>
                  <a:ea typeface="宋体" panose="02010600030101010101" pitchFamily="2" charset="-122"/>
                </a:rPr>
                <a:t>–</a:t>
              </a:r>
              <a:endParaRPr kumimoji="1" lang="en-US" altLang="zh-CN" sz="2400">
                <a:solidFill>
                  <a:schemeClr val="tx1"/>
                </a:solidFill>
                <a:latin typeface="Times New Roman" panose="02020603050405020304" pitchFamily="18" charset="0"/>
                <a:ea typeface="宋体" panose="02010600030101010101" pitchFamily="2" charset="-122"/>
              </a:endParaRPr>
            </a:p>
          </p:txBody>
        </p:sp>
        <p:sp>
          <p:nvSpPr>
            <p:cNvPr id="29714" name="Text Box 153"/>
            <p:cNvSpPr txBox="1">
              <a:spLocks noChangeArrowheads="1"/>
            </p:cNvSpPr>
            <p:nvPr/>
          </p:nvSpPr>
          <p:spPr bwMode="auto">
            <a:xfrm>
              <a:off x="2064" y="2134"/>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24V</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29715" name="Text Box 154"/>
            <p:cNvSpPr txBox="1">
              <a:spLocks noChangeArrowheads="1"/>
            </p:cNvSpPr>
            <p:nvPr/>
          </p:nvSpPr>
          <p:spPr bwMode="auto">
            <a:xfrm>
              <a:off x="4332" y="2406"/>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6H</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716" name="Text Box 155"/>
            <p:cNvSpPr txBox="1">
              <a:spLocks noChangeArrowheads="1"/>
            </p:cNvSpPr>
            <p:nvPr/>
          </p:nvSpPr>
          <p:spPr bwMode="auto">
            <a:xfrm>
              <a:off x="4332" y="1888"/>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3</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717" name="Line 156"/>
            <p:cNvSpPr>
              <a:spLocks noChangeShapeType="1"/>
            </p:cNvSpPr>
            <p:nvPr/>
          </p:nvSpPr>
          <p:spPr bwMode="auto">
            <a:xfrm flipH="1">
              <a:off x="3379" y="1862"/>
              <a:ext cx="151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157"/>
            <p:cNvSpPr>
              <a:spLocks noChangeShapeType="1"/>
            </p:cNvSpPr>
            <p:nvPr/>
          </p:nvSpPr>
          <p:spPr bwMode="auto">
            <a:xfrm flipH="1">
              <a:off x="2744" y="1907"/>
              <a:ext cx="318"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158"/>
            <p:cNvSpPr>
              <a:spLocks noChangeShapeType="1"/>
            </p:cNvSpPr>
            <p:nvPr/>
          </p:nvSpPr>
          <p:spPr bwMode="auto">
            <a:xfrm>
              <a:off x="2744" y="3022"/>
              <a:ext cx="21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159"/>
            <p:cNvSpPr>
              <a:spLocks noChangeShapeType="1"/>
            </p:cNvSpPr>
            <p:nvPr/>
          </p:nvSpPr>
          <p:spPr bwMode="auto">
            <a:xfrm>
              <a:off x="4286" y="2750"/>
              <a:ext cx="0" cy="272"/>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160"/>
            <p:cNvSpPr>
              <a:spLocks noChangeShapeType="1"/>
            </p:cNvSpPr>
            <p:nvPr/>
          </p:nvSpPr>
          <p:spPr bwMode="auto">
            <a:xfrm>
              <a:off x="4286" y="1862"/>
              <a:ext cx="0" cy="544"/>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Line 161"/>
            <p:cNvSpPr>
              <a:spLocks noChangeShapeType="1"/>
            </p:cNvSpPr>
            <p:nvPr/>
          </p:nvSpPr>
          <p:spPr bwMode="auto">
            <a:xfrm>
              <a:off x="4876" y="1862"/>
              <a:ext cx="0" cy="116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3" name="Line 162"/>
            <p:cNvSpPr>
              <a:spLocks noChangeShapeType="1"/>
            </p:cNvSpPr>
            <p:nvPr/>
          </p:nvSpPr>
          <p:spPr bwMode="auto">
            <a:xfrm>
              <a:off x="3424" y="2134"/>
              <a:ext cx="0" cy="88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Text Box 163"/>
            <p:cNvSpPr txBox="1">
              <a:spLocks noChangeArrowheads="1"/>
            </p:cNvSpPr>
            <p:nvPr/>
          </p:nvSpPr>
          <p:spPr bwMode="auto">
            <a:xfrm>
              <a:off x="2769" y="2523"/>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4</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725" name="Line 164"/>
            <p:cNvSpPr>
              <a:spLocks noChangeShapeType="1"/>
            </p:cNvSpPr>
            <p:nvPr/>
          </p:nvSpPr>
          <p:spPr bwMode="auto">
            <a:xfrm>
              <a:off x="3016" y="1816"/>
              <a:ext cx="384" cy="48"/>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6" name="Line 165"/>
            <p:cNvSpPr>
              <a:spLocks noChangeShapeType="1"/>
            </p:cNvSpPr>
            <p:nvPr/>
          </p:nvSpPr>
          <p:spPr bwMode="auto">
            <a:xfrm flipH="1" flipV="1">
              <a:off x="3107" y="1590"/>
              <a:ext cx="85" cy="226"/>
            </a:xfrm>
            <a:prstGeom prst="line">
              <a:avLst/>
            </a:prstGeom>
            <a:noFill/>
            <a:ln w="38100">
              <a:solidFill>
                <a:srgbClr val="FF33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7" name="Line 166"/>
            <p:cNvSpPr>
              <a:spLocks noChangeShapeType="1"/>
            </p:cNvSpPr>
            <p:nvPr/>
          </p:nvSpPr>
          <p:spPr bwMode="auto">
            <a:xfrm>
              <a:off x="2744" y="1907"/>
              <a:ext cx="0" cy="111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8" name="Text Box 167"/>
            <p:cNvSpPr txBox="1">
              <a:spLocks noChangeArrowheads="1"/>
            </p:cNvSpPr>
            <p:nvPr/>
          </p:nvSpPr>
          <p:spPr bwMode="auto">
            <a:xfrm>
              <a:off x="3470" y="2387"/>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4</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729" name="Text Box 168"/>
            <p:cNvSpPr txBox="1">
              <a:spLocks noChangeArrowheads="1"/>
            </p:cNvSpPr>
            <p:nvPr/>
          </p:nvSpPr>
          <p:spPr bwMode="auto">
            <a:xfrm>
              <a:off x="4947" y="2206"/>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6</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730" name="Text Box 169"/>
            <p:cNvSpPr txBox="1">
              <a:spLocks noChangeArrowheads="1"/>
            </p:cNvSpPr>
            <p:nvPr/>
          </p:nvSpPr>
          <p:spPr bwMode="auto">
            <a:xfrm>
              <a:off x="3969" y="2225"/>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dirty="0">
                  <a:solidFill>
                    <a:schemeClr val="tx1"/>
                  </a:solidFill>
                  <a:latin typeface="Times New Roman" panose="02020603050405020304" pitchFamily="18" charset="0"/>
                  <a:ea typeface="宋体" panose="02010600030101010101" pitchFamily="2" charset="-122"/>
                </a:rPr>
                <a:t>+</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29731" name="Text Box 170"/>
            <p:cNvSpPr txBox="1">
              <a:spLocks noChangeArrowheads="1"/>
            </p:cNvSpPr>
            <p:nvPr/>
          </p:nvSpPr>
          <p:spPr bwMode="auto">
            <a:xfrm>
              <a:off x="3969" y="2678"/>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a:t>
              </a:r>
              <a:endParaRPr kumimoji="1" lang="zh-CN" altLang="en-US" sz="2400" dirty="0">
                <a:solidFill>
                  <a:schemeClr val="tx1"/>
                </a:solidFill>
                <a:latin typeface="Times New Roman" panose="02020603050405020304" pitchFamily="18" charset="0"/>
                <a:ea typeface="宋体" panose="02010600030101010101" pitchFamily="2" charset="-122"/>
              </a:endParaRPr>
            </a:p>
          </p:txBody>
        </p:sp>
        <p:sp>
          <p:nvSpPr>
            <p:cNvPr id="29732" name="Text Box 171"/>
            <p:cNvSpPr txBox="1">
              <a:spLocks noChangeArrowheads="1"/>
            </p:cNvSpPr>
            <p:nvPr/>
          </p:nvSpPr>
          <p:spPr bwMode="auto">
            <a:xfrm>
              <a:off x="3947" y="2425"/>
              <a:ext cx="3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733" name="Text Box 172"/>
            <p:cNvSpPr txBox="1">
              <a:spLocks noChangeArrowheads="1"/>
            </p:cNvSpPr>
            <p:nvPr/>
          </p:nvSpPr>
          <p:spPr bwMode="auto">
            <a:xfrm>
              <a:off x="3677" y="1535"/>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2</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734" name="Text Box 173"/>
            <p:cNvSpPr txBox="1">
              <a:spLocks noChangeArrowheads="1"/>
            </p:cNvSpPr>
            <p:nvPr/>
          </p:nvSpPr>
          <p:spPr bwMode="auto">
            <a:xfrm>
              <a:off x="2971" y="1888"/>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735" name="Text Box 174"/>
            <p:cNvSpPr txBox="1">
              <a:spLocks noChangeArrowheads="1"/>
            </p:cNvSpPr>
            <p:nvPr/>
          </p:nvSpPr>
          <p:spPr bwMode="auto">
            <a:xfrm>
              <a:off x="3424" y="1907"/>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2</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9736" name="Rectangle 175"/>
            <p:cNvSpPr>
              <a:spLocks noChangeArrowheads="1"/>
            </p:cNvSpPr>
            <p:nvPr/>
          </p:nvSpPr>
          <p:spPr bwMode="auto">
            <a:xfrm rot="5400000">
              <a:off x="4161" y="2033"/>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9737" name="Rectangle 176"/>
            <p:cNvSpPr>
              <a:spLocks noChangeArrowheads="1"/>
            </p:cNvSpPr>
            <p:nvPr/>
          </p:nvSpPr>
          <p:spPr bwMode="auto">
            <a:xfrm rot="5400000">
              <a:off x="3275" y="2508"/>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9738" name="Rectangle 177"/>
            <p:cNvSpPr>
              <a:spLocks noChangeArrowheads="1"/>
            </p:cNvSpPr>
            <p:nvPr/>
          </p:nvSpPr>
          <p:spPr bwMode="auto">
            <a:xfrm rot="5400000">
              <a:off x="4751" y="2305"/>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9739" name="Rectangle 178"/>
            <p:cNvSpPr>
              <a:spLocks noChangeArrowheads="1"/>
            </p:cNvSpPr>
            <p:nvPr/>
          </p:nvSpPr>
          <p:spPr bwMode="auto">
            <a:xfrm>
              <a:off x="3698" y="1809"/>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29740" name="Rectangle 179"/>
            <p:cNvSpPr>
              <a:spLocks noChangeArrowheads="1"/>
            </p:cNvSpPr>
            <p:nvPr/>
          </p:nvSpPr>
          <p:spPr bwMode="auto">
            <a:xfrm rot="5400000">
              <a:off x="2597" y="2623"/>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dirty="0">
                <a:solidFill>
                  <a:schemeClr val="tx1"/>
                </a:solidFill>
              </a:endParaRPr>
            </a:p>
          </p:txBody>
        </p:sp>
        <p:grpSp>
          <p:nvGrpSpPr>
            <p:cNvPr id="29741" name="Group 180"/>
            <p:cNvGrpSpPr/>
            <p:nvPr/>
          </p:nvGrpSpPr>
          <p:grpSpPr bwMode="auto">
            <a:xfrm>
              <a:off x="4286" y="2387"/>
              <a:ext cx="91" cy="363"/>
              <a:chOff x="2744" y="2931"/>
              <a:chExt cx="57" cy="283"/>
            </a:xfrm>
          </p:grpSpPr>
          <p:sp>
            <p:nvSpPr>
              <p:cNvPr id="29742" name="Arc 181"/>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3" name="Arc 182"/>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4" name="Arc 183"/>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66"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7.2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67" name="矩形 66"/>
          <p:cNvSpPr/>
          <p:nvPr/>
        </p:nvSpPr>
        <p:spPr>
          <a:xfrm>
            <a:off x="3958212" y="5892545"/>
            <a:ext cx="646331" cy="369332"/>
          </a:xfrm>
          <a:prstGeom prst="rect">
            <a:avLst/>
          </a:prstGeom>
        </p:spPr>
        <p:txBody>
          <a:bodyPr wrap="none">
            <a:spAutoFit/>
          </a:bodyPr>
          <a:lstStyle/>
          <a:p>
            <a:r>
              <a:rPr kumimoji="1" lang="zh-CN" altLang="en-US" dirty="0">
                <a:solidFill>
                  <a:srgbClr val="92D050"/>
                </a:solidFill>
              </a:rPr>
              <a:t>分流</a:t>
            </a:r>
            <a:endParaRPr lang="zh-CN" altLang="en-US" dirty="0"/>
          </a:p>
        </p:txBody>
      </p:sp>
      <p:sp>
        <p:nvSpPr>
          <p:cNvPr id="68" name="Text Box 170"/>
          <p:cNvSpPr txBox="1">
            <a:spLocks noChangeArrowheads="1"/>
          </p:cNvSpPr>
          <p:nvPr/>
        </p:nvSpPr>
        <p:spPr bwMode="auto">
          <a:xfrm>
            <a:off x="2359950" y="2897152"/>
            <a:ext cx="407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a:t>
            </a:r>
            <a:endParaRPr kumimoji="1" lang="zh-CN" altLang="en-US" sz="2400" dirty="0">
              <a:solidFill>
                <a:schemeClr val="tx1"/>
              </a:solidFill>
              <a:latin typeface="Times New Roman" panose="02020603050405020304" pitchFamily="18" charset="0"/>
              <a:ea typeface="宋体" panose="02010600030101010101" pitchFamily="2" charset="-122"/>
            </a:endParaRPr>
          </a:p>
        </p:txBody>
      </p:sp>
      <p:sp>
        <p:nvSpPr>
          <p:cNvPr id="69" name="Text Box 169"/>
          <p:cNvSpPr txBox="1">
            <a:spLocks noChangeArrowheads="1"/>
          </p:cNvSpPr>
          <p:nvPr/>
        </p:nvSpPr>
        <p:spPr bwMode="auto">
          <a:xfrm>
            <a:off x="2333626" y="2166902"/>
            <a:ext cx="407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400" dirty="0">
                <a:solidFill>
                  <a:schemeClr val="tx1"/>
                </a:solidFill>
                <a:latin typeface="Times New Roman" panose="02020603050405020304" pitchFamily="18" charset="0"/>
                <a:ea typeface="宋体" panose="02010600030101010101" pitchFamily="2" charset="-122"/>
              </a:rPr>
              <a:t>+</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70" name="矩形 69"/>
          <p:cNvSpPr/>
          <p:nvPr/>
        </p:nvSpPr>
        <p:spPr>
          <a:xfrm>
            <a:off x="1384032" y="5892545"/>
            <a:ext cx="1800493" cy="369332"/>
          </a:xfrm>
          <a:prstGeom prst="rect">
            <a:avLst/>
          </a:prstGeom>
        </p:spPr>
        <p:txBody>
          <a:bodyPr wrap="none">
            <a:spAutoFit/>
          </a:bodyPr>
          <a:lstStyle/>
          <a:p>
            <a:r>
              <a:rPr kumimoji="1" lang="zh-CN" altLang="en-US" dirty="0">
                <a:solidFill>
                  <a:srgbClr val="92D050"/>
                </a:solidFill>
              </a:rPr>
              <a:t>电压源支路断路</a:t>
            </a:r>
            <a:endParaRPr lang="zh-CN" altLang="en-US" dirty="0"/>
          </a:p>
        </p:txBody>
      </p:sp>
      <p:pic>
        <p:nvPicPr>
          <p:cNvPr id="71" name="图片 70"/>
          <p:cNvPicPr>
            <a:picLocks noChangeAspect="1"/>
          </p:cNvPicPr>
          <p:nvPr/>
        </p:nvPicPr>
        <p:blipFill rotWithShape="1">
          <a:blip r:embed="rId5"/>
          <a:srcRect r="32446"/>
          <a:stretch>
            <a:fillRect/>
          </a:stretch>
        </p:blipFill>
        <p:spPr>
          <a:xfrm>
            <a:off x="6733794" y="5836285"/>
            <a:ext cx="2310892" cy="87559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Text Box 6"/>
          <p:cNvSpPr txBox="1">
            <a:spLocks noChangeArrowheads="1"/>
          </p:cNvSpPr>
          <p:nvPr/>
        </p:nvSpPr>
        <p:spPr bwMode="auto">
          <a:xfrm>
            <a:off x="714375" y="1972946"/>
            <a:ext cx="7715250"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buFontTx/>
              <a:buAutoNum type="circleNumDbPlain"/>
            </a:pPr>
            <a:r>
              <a:rPr kumimoji="1" lang="zh-CN" altLang="en-US" sz="2400" dirty="0">
                <a:latin typeface="楷体_GB2312" pitchFamily="49" charset="-122"/>
              </a:rPr>
              <a:t>一阶电路的</a:t>
            </a:r>
            <a:r>
              <a:rPr kumimoji="1" lang="zh-CN" altLang="en-US" sz="2400" dirty="0">
                <a:solidFill>
                  <a:schemeClr val="tx1"/>
                </a:solidFill>
                <a:latin typeface="楷体_GB2312" pitchFamily="49" charset="-122"/>
              </a:rPr>
              <a:t>零输入响应</a:t>
            </a:r>
            <a:r>
              <a:rPr kumimoji="1" lang="zh-CN" altLang="en-US" sz="2400" dirty="0">
                <a:latin typeface="楷体_GB2312" pitchFamily="49" charset="-122"/>
              </a:rPr>
              <a:t>是由储能元件的初值引起的响应</a:t>
            </a:r>
            <a:r>
              <a:rPr kumimoji="1" lang="en-US" altLang="zh-CN" sz="2400" dirty="0">
                <a:latin typeface="楷体_GB2312" pitchFamily="49" charset="-122"/>
              </a:rPr>
              <a:t>,</a:t>
            </a:r>
            <a:r>
              <a:rPr kumimoji="1" lang="zh-CN" altLang="en-US" sz="2400" dirty="0"/>
              <a:t>响应的表达式</a:t>
            </a:r>
            <a:r>
              <a:rPr kumimoji="1" lang="zh-CN" altLang="en-US" sz="2400" dirty="0">
                <a:latin typeface="楷体_GB2312" pitchFamily="49" charset="-122"/>
              </a:rPr>
              <a:t>是由</a:t>
            </a:r>
            <a:r>
              <a:rPr kumimoji="1" lang="zh-CN" altLang="en-US" sz="2400" dirty="0">
                <a:solidFill>
                  <a:schemeClr val="tx1"/>
                </a:solidFill>
                <a:latin typeface="楷体_GB2312" pitchFamily="49" charset="-122"/>
              </a:rPr>
              <a:t>初始值衰减为零</a:t>
            </a:r>
            <a:r>
              <a:rPr kumimoji="1" lang="zh-CN" altLang="en-US" sz="2400" dirty="0">
                <a:latin typeface="楷体_GB2312" pitchFamily="49" charset="-122"/>
              </a:rPr>
              <a:t>的</a:t>
            </a:r>
            <a:r>
              <a:rPr kumimoji="1" lang="zh-CN" altLang="en-US" sz="2400" dirty="0">
                <a:solidFill>
                  <a:schemeClr val="tx1"/>
                </a:solidFill>
                <a:latin typeface="楷体_GB2312" pitchFamily="49" charset="-122"/>
              </a:rPr>
              <a:t>指数函数</a:t>
            </a:r>
            <a:r>
              <a:rPr kumimoji="1" lang="zh-CN" altLang="en-US" sz="2400" dirty="0">
                <a:latin typeface="楷体_GB2312" pitchFamily="49" charset="-122"/>
              </a:rPr>
              <a:t>。</a:t>
            </a:r>
            <a:endParaRPr kumimoji="1" lang="zh-CN" altLang="en-US" sz="2400" dirty="0">
              <a:latin typeface="楷体_GB2312" pitchFamily="49" charset="-122"/>
            </a:endParaRPr>
          </a:p>
        </p:txBody>
      </p:sp>
      <p:sp>
        <p:nvSpPr>
          <p:cNvPr id="40963" name="Text Box 11"/>
          <p:cNvSpPr txBox="1">
            <a:spLocks noChangeArrowheads="1"/>
          </p:cNvSpPr>
          <p:nvPr/>
        </p:nvSpPr>
        <p:spPr bwMode="auto">
          <a:xfrm>
            <a:off x="2466340" y="2784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kumimoji="1" lang="zh-CN" altLang="zh-CN" sz="2400" b="0">
              <a:latin typeface="Times New Roman" panose="02020603050405020304" pitchFamily="18" charset="0"/>
              <a:ea typeface="宋体" panose="02010600030101010101" pitchFamily="2" charset="-122"/>
            </a:endParaRPr>
          </a:p>
        </p:txBody>
      </p:sp>
      <p:graphicFrame>
        <p:nvGraphicFramePr>
          <p:cNvPr id="67596" name="Object 12"/>
          <p:cNvGraphicFramePr>
            <a:graphicFrameLocks noChangeAspect="1"/>
          </p:cNvGraphicFramePr>
          <p:nvPr/>
        </p:nvGraphicFramePr>
        <p:xfrm>
          <a:off x="2736056" y="3276876"/>
          <a:ext cx="3671887" cy="1174750"/>
        </p:xfrm>
        <a:graphic>
          <a:graphicData uri="http://schemas.openxmlformats.org/presentationml/2006/ole">
            <mc:AlternateContent xmlns:mc="http://schemas.openxmlformats.org/markup-compatibility/2006">
              <mc:Choice xmlns:v="urn:schemas-microsoft-com:vml" Requires="v">
                <p:oleObj spid="_x0000_s31760" name="公式" r:id="rId1" imgW="984250" imgH="295910" progId="Equation.3">
                  <p:embed/>
                </p:oleObj>
              </mc:Choice>
              <mc:Fallback>
                <p:oleObj name="公式" r:id="rId1" imgW="984250" imgH="29591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056" y="3276876"/>
                        <a:ext cx="3671887" cy="1174750"/>
                      </a:xfrm>
                      <a:prstGeom prst="rect">
                        <a:avLst/>
                      </a:prstGeom>
                      <a:solidFill>
                        <a:schemeClr val="tx1"/>
                      </a:solidFill>
                      <a:ln>
                        <a:noFill/>
                      </a:ln>
                      <a:effectLst/>
                    </p:spPr>
                  </p:pic>
                </p:oleObj>
              </mc:Fallback>
            </mc:AlternateContent>
          </a:graphicData>
        </a:graphic>
      </p:graphicFrame>
      <p:grpSp>
        <p:nvGrpSpPr>
          <p:cNvPr id="2" name="Group 25"/>
          <p:cNvGrpSpPr/>
          <p:nvPr/>
        </p:nvGrpSpPr>
        <p:grpSpPr bwMode="auto">
          <a:xfrm>
            <a:off x="2409141" y="4868864"/>
            <a:ext cx="4589538" cy="1230313"/>
            <a:chOff x="2918" y="1205"/>
            <a:chExt cx="2443" cy="775"/>
          </a:xfrm>
          <a:solidFill>
            <a:srgbClr val="44546A"/>
          </a:solidFill>
        </p:grpSpPr>
        <p:sp>
          <p:nvSpPr>
            <p:cNvPr id="40978" name="Text Box 15"/>
            <p:cNvSpPr txBox="1">
              <a:spLocks noChangeArrowheads="1"/>
            </p:cNvSpPr>
            <p:nvPr/>
          </p:nvSpPr>
          <p:spPr bwMode="auto">
            <a:xfrm>
              <a:off x="3696" y="1615"/>
              <a:ext cx="1498" cy="365"/>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i="1" baseline="-25000">
                  <a:solidFill>
                    <a:schemeClr val="tx1"/>
                  </a:solidFill>
                  <a:latin typeface="Times New Roman" panose="02020603050405020304" pitchFamily="18" charset="0"/>
                  <a:ea typeface="宋体" panose="02010600030101010101" pitchFamily="2" charset="-122"/>
                </a:rPr>
                <a:t>L</a:t>
              </a:r>
              <a:r>
                <a:rPr kumimoji="1" lang="en-US" altLang="zh-CN" sz="3200" b="0">
                  <a:solidFill>
                    <a:schemeClr val="tx1"/>
                  </a:solidFill>
                  <a:latin typeface="Times New Roman" panose="02020603050405020304" pitchFamily="18" charset="0"/>
                  <a:ea typeface="宋体" panose="02010600030101010101" pitchFamily="2" charset="-122"/>
                </a:rPr>
                <a:t>(0</a:t>
              </a:r>
              <a:r>
                <a:rPr kumimoji="1" lang="en-US" altLang="zh-CN" sz="3200" b="0" baseline="-25000">
                  <a:solidFill>
                    <a:schemeClr val="tx1"/>
                  </a:solidFill>
                  <a:latin typeface="Times New Roman" panose="02020603050405020304" pitchFamily="18" charset="0"/>
                  <a:ea typeface="宋体" panose="02010600030101010101" pitchFamily="2" charset="-122"/>
                </a:rPr>
                <a:t>+</a:t>
              </a:r>
              <a:r>
                <a:rPr kumimoji="1" lang="en-US" altLang="zh-CN" sz="3200" b="0">
                  <a:solidFill>
                    <a:schemeClr val="tx1"/>
                  </a:solidFill>
                  <a:latin typeface="Times New Roman" panose="02020603050405020304" pitchFamily="18" charset="0"/>
                  <a:ea typeface="宋体" panose="02010600030101010101" pitchFamily="2" charset="-122"/>
                </a:rPr>
                <a:t>)= </a:t>
              </a:r>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i="1" baseline="-25000">
                  <a:solidFill>
                    <a:schemeClr val="tx1"/>
                  </a:solidFill>
                  <a:latin typeface="Times New Roman" panose="02020603050405020304" pitchFamily="18" charset="0"/>
                  <a:ea typeface="宋体" panose="02010600030101010101" pitchFamily="2" charset="-122"/>
                </a:rPr>
                <a:t>L</a:t>
              </a:r>
              <a:r>
                <a:rPr kumimoji="1" lang="en-US" altLang="zh-CN" sz="3200" b="0">
                  <a:solidFill>
                    <a:schemeClr val="tx1"/>
                  </a:solidFill>
                  <a:latin typeface="Times New Roman" panose="02020603050405020304" pitchFamily="18" charset="0"/>
                  <a:ea typeface="宋体" panose="02010600030101010101" pitchFamily="2" charset="-122"/>
                </a:rPr>
                <a:t>(0</a:t>
              </a:r>
              <a:r>
                <a:rPr kumimoji="1" lang="zh-CN" altLang="en-US" sz="3200" b="0" baseline="-25000">
                  <a:solidFill>
                    <a:schemeClr val="tx1"/>
                  </a:solidFill>
                  <a:latin typeface="Times New Roman" panose="02020603050405020304" pitchFamily="18" charset="0"/>
                  <a:ea typeface="宋体" panose="02010600030101010101" pitchFamily="2" charset="-122"/>
                </a:rPr>
                <a:t>－</a:t>
              </a:r>
              <a:r>
                <a:rPr kumimoji="1" lang="en-US" altLang="zh-CN" sz="3200" b="0">
                  <a:solidFill>
                    <a:schemeClr val="tx1"/>
                  </a:solidFill>
                  <a:latin typeface="Times New Roman" panose="02020603050405020304" pitchFamily="18" charset="0"/>
                  <a:ea typeface="宋体" panose="02010600030101010101" pitchFamily="2" charset="-122"/>
                </a:rPr>
                <a:t>)</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40979" name="Text Box 19"/>
            <p:cNvSpPr txBox="1">
              <a:spLocks noChangeArrowheads="1"/>
            </p:cNvSpPr>
            <p:nvPr/>
          </p:nvSpPr>
          <p:spPr bwMode="auto">
            <a:xfrm>
              <a:off x="3808" y="1205"/>
              <a:ext cx="1553" cy="368"/>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a:spcBef>
                  <a:spcPct val="50000"/>
                </a:spcBef>
              </a:pP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baseline="-25000" dirty="0">
                  <a:solidFill>
                    <a:schemeClr val="tx1"/>
                  </a:solidFill>
                  <a:latin typeface="Times New Roman" panose="02020603050405020304" pitchFamily="18" charset="0"/>
                  <a:ea typeface="宋体" panose="02010600030101010101" pitchFamily="2" charset="-122"/>
                </a:rPr>
                <a:t>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en-US" altLang="zh-CN"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 = </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baseline="-25000" dirty="0">
                  <a:solidFill>
                    <a:schemeClr val="tx1"/>
                  </a:solidFill>
                  <a:latin typeface="Times New Roman" panose="02020603050405020304" pitchFamily="18" charset="0"/>
                  <a:ea typeface="宋体" panose="02010600030101010101" pitchFamily="2" charset="-122"/>
                </a:rPr>
                <a:t>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zh-CN" altLang="en-US"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40980" name="Text Box 23"/>
            <p:cNvSpPr txBox="1">
              <a:spLocks noChangeArrowheads="1"/>
            </p:cNvSpPr>
            <p:nvPr/>
          </p:nvSpPr>
          <p:spPr bwMode="auto">
            <a:xfrm>
              <a:off x="2918" y="1262"/>
              <a:ext cx="861"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i="1" dirty="0">
                  <a:solidFill>
                    <a:schemeClr val="tx1"/>
                  </a:solidFill>
                  <a:latin typeface="Times New Roman" panose="02020603050405020304" pitchFamily="18" charset="0"/>
                </a:rPr>
                <a:t>RC</a:t>
              </a:r>
              <a:r>
                <a:rPr lang="zh-CN" altLang="en-US" dirty="0">
                  <a:solidFill>
                    <a:schemeClr val="tx1"/>
                  </a:solidFill>
                  <a:latin typeface="楷体_GB2312" pitchFamily="49" charset="-122"/>
                </a:rPr>
                <a:t>电路</a:t>
              </a:r>
              <a:endParaRPr lang="zh-CN" altLang="en-US" dirty="0">
                <a:solidFill>
                  <a:schemeClr val="tx1"/>
                </a:solidFill>
                <a:latin typeface="楷体_GB2312" pitchFamily="49" charset="-122"/>
              </a:endParaRPr>
            </a:p>
          </p:txBody>
        </p:sp>
        <p:sp>
          <p:nvSpPr>
            <p:cNvPr id="40981" name="Text Box 24"/>
            <p:cNvSpPr txBox="1">
              <a:spLocks noChangeArrowheads="1"/>
            </p:cNvSpPr>
            <p:nvPr/>
          </p:nvSpPr>
          <p:spPr bwMode="auto">
            <a:xfrm>
              <a:off x="2918" y="1653"/>
              <a:ext cx="861"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i="1" dirty="0">
                  <a:solidFill>
                    <a:schemeClr val="tx1"/>
                  </a:solidFill>
                  <a:latin typeface="Times New Roman" panose="02020603050405020304" pitchFamily="18" charset="0"/>
                </a:rPr>
                <a:t>RL</a:t>
              </a:r>
              <a:r>
                <a:rPr lang="zh-CN" altLang="en-US" dirty="0">
                  <a:solidFill>
                    <a:schemeClr val="tx1"/>
                  </a:solidFill>
                  <a:latin typeface="楷体_GB2312" pitchFamily="49" charset="-122"/>
                </a:rPr>
                <a:t>电路</a:t>
              </a:r>
              <a:endParaRPr lang="zh-CN" altLang="en-US" dirty="0">
                <a:solidFill>
                  <a:schemeClr val="tx1"/>
                </a:solidFill>
                <a:latin typeface="楷体_GB2312" pitchFamily="49" charset="-122"/>
              </a:endParaRPr>
            </a:p>
          </p:txBody>
        </p:sp>
      </p:grpSp>
      <p:grpSp>
        <p:nvGrpSpPr>
          <p:cNvPr id="5" name="Group 38"/>
          <p:cNvGrpSpPr/>
          <p:nvPr/>
        </p:nvGrpSpPr>
        <p:grpSpPr bwMode="auto">
          <a:xfrm>
            <a:off x="203095" y="958533"/>
            <a:ext cx="1644650" cy="850900"/>
            <a:chOff x="385" y="3022"/>
            <a:chExt cx="1036" cy="536"/>
          </a:xfrm>
        </p:grpSpPr>
        <p:pic>
          <p:nvPicPr>
            <p:cNvPr id="40972" name="Picture 39" descr="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3" name="Text Box 40"/>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a:solidFill>
                    <a:srgbClr val="FA7748"/>
                  </a:solidFill>
                  <a:latin typeface="Times New Roman" panose="02020603050405020304" pitchFamily="18" charset="0"/>
                  <a:ea typeface="华文行楷" panose="02010800040101010101" pitchFamily="2" charset="-122"/>
                </a:rPr>
                <a:t>小结</a:t>
              </a:r>
              <a:endParaRPr kumimoji="1" lang="zh-CN" altLang="en-US" sz="3200" b="0">
                <a:solidFill>
                  <a:srgbClr val="FA7748"/>
                </a:solidFill>
                <a:latin typeface="Times New Roman" panose="02020603050405020304" pitchFamily="18" charset="0"/>
                <a:ea typeface="华文行楷" panose="02010800040101010101" pitchFamily="2" charset="-122"/>
              </a:endParaRPr>
            </a:p>
          </p:txBody>
        </p:sp>
      </p:grpSp>
      <p:sp>
        <p:nvSpPr>
          <p:cNvPr id="13"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7.2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3" name="矩形 2"/>
          <p:cNvSpPr/>
          <p:nvPr/>
        </p:nvSpPr>
        <p:spPr>
          <a:xfrm>
            <a:off x="970720" y="5218908"/>
            <a:ext cx="1101584" cy="584775"/>
          </a:xfrm>
          <a:prstGeom prst="rect">
            <a:avLst/>
          </a:prstGeom>
        </p:spPr>
        <p:txBody>
          <a:bodyPr wrap="none">
            <a:spAutoFit/>
          </a:bodyPr>
          <a:lstStyle/>
          <a:p>
            <a:r>
              <a:rPr kumimoji="1" lang="en-US" altLang="zh-CN" sz="3200" i="1" dirty="0">
                <a:solidFill>
                  <a:srgbClr val="FFFF00"/>
                </a:solidFill>
                <a:latin typeface="Times New Roman" panose="02020603050405020304" pitchFamily="18" charset="0"/>
                <a:ea typeface="宋体" panose="02010600030101010101" pitchFamily="2" charset="-122"/>
              </a:rPr>
              <a:t>y</a:t>
            </a:r>
            <a:r>
              <a:rPr kumimoji="1" lang="en-US" altLang="zh-CN" sz="3200" dirty="0">
                <a:solidFill>
                  <a:srgbClr val="FFFF00"/>
                </a:solidFill>
                <a:latin typeface="Times New Roman" panose="02020603050405020304" pitchFamily="18" charset="0"/>
                <a:ea typeface="宋体" panose="02010600030101010101" pitchFamily="2" charset="-122"/>
              </a:rPr>
              <a:t>(0</a:t>
            </a:r>
            <a:r>
              <a:rPr kumimoji="1" lang="en-US" altLang="zh-CN" sz="3200" baseline="-25000" dirty="0">
                <a:solidFill>
                  <a:srgbClr val="FFFF00"/>
                </a:solidFill>
                <a:latin typeface="Times New Roman" panose="02020603050405020304" pitchFamily="18" charset="0"/>
                <a:ea typeface="宋体" panose="02010600030101010101" pitchFamily="2" charset="-122"/>
              </a:rPr>
              <a:t>+</a:t>
            </a:r>
            <a:r>
              <a:rPr kumimoji="1" lang="en-US" altLang="zh-CN" sz="3200" dirty="0">
                <a:solidFill>
                  <a:srgbClr val="FFFF00"/>
                </a:solidFill>
                <a:latin typeface="Times New Roman" panose="02020603050405020304" pitchFamily="18" charset="0"/>
                <a:ea typeface="宋体" panose="02010600030101010101" pitchFamily="2" charset="-122"/>
              </a:rPr>
              <a:t>) </a:t>
            </a:r>
            <a:endParaRPr lang="zh-CN" altLang="en-US" sz="3200" dirty="0">
              <a:solidFill>
                <a:srgbClr val="FFFF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095375" y="5262127"/>
            <a:ext cx="7718426"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buFontTx/>
              <a:buAutoNum type="circleNumDbPlain" startAt="4"/>
            </a:pPr>
            <a:r>
              <a:rPr kumimoji="1" lang="zh-CN" altLang="en-US" dirty="0">
                <a:latin typeface="楷体_GB2312" pitchFamily="49" charset="-122"/>
              </a:rPr>
              <a:t>一阶电路的</a:t>
            </a:r>
            <a:r>
              <a:rPr kumimoji="1" lang="zh-CN" altLang="en-US" dirty="0">
                <a:solidFill>
                  <a:schemeClr val="tx1"/>
                </a:solidFill>
                <a:latin typeface="楷体_GB2312" pitchFamily="49" charset="-122"/>
              </a:rPr>
              <a:t>零输入响应</a:t>
            </a:r>
            <a:r>
              <a:rPr kumimoji="1" lang="zh-CN" altLang="en-US" dirty="0">
                <a:latin typeface="楷体_GB2312" pitchFamily="49" charset="-122"/>
              </a:rPr>
              <a:t>和</a:t>
            </a:r>
            <a:r>
              <a:rPr kumimoji="1" lang="zh-CN" altLang="en-US" dirty="0">
                <a:solidFill>
                  <a:schemeClr val="tx1"/>
                </a:solidFill>
                <a:latin typeface="楷体_GB2312" pitchFamily="49" charset="-122"/>
              </a:rPr>
              <a:t>初始值</a:t>
            </a:r>
            <a:r>
              <a:rPr kumimoji="1" lang="zh-CN" altLang="en-US" dirty="0">
                <a:latin typeface="楷体_GB2312" pitchFamily="49" charset="-122"/>
              </a:rPr>
              <a:t>成</a:t>
            </a:r>
            <a:r>
              <a:rPr kumimoji="1" lang="zh-CN" altLang="en-US" dirty="0">
                <a:solidFill>
                  <a:schemeClr val="tx1"/>
                </a:solidFill>
                <a:latin typeface="楷体_GB2312" pitchFamily="49" charset="-122"/>
              </a:rPr>
              <a:t>正比</a:t>
            </a:r>
            <a:r>
              <a:rPr kumimoji="1" lang="zh-CN" altLang="en-US" dirty="0">
                <a:latin typeface="楷体_GB2312" pitchFamily="49" charset="-122"/>
              </a:rPr>
              <a:t>，称为</a:t>
            </a:r>
            <a:r>
              <a:rPr kumimoji="1" lang="zh-CN" altLang="en-US" dirty="0">
                <a:solidFill>
                  <a:schemeClr val="tx1"/>
                </a:solidFill>
                <a:latin typeface="楷体_GB2312" pitchFamily="49" charset="-122"/>
              </a:rPr>
              <a:t>零输入线性</a:t>
            </a:r>
            <a:r>
              <a:rPr kumimoji="1" lang="zh-CN" altLang="en-US" dirty="0">
                <a:latin typeface="楷体_GB2312" pitchFamily="49" charset="-122"/>
              </a:rPr>
              <a:t>。</a:t>
            </a:r>
            <a:endParaRPr kumimoji="1" lang="zh-CN" altLang="en-US" dirty="0">
              <a:latin typeface="楷体_GB2312" pitchFamily="49" charset="-122"/>
            </a:endParaRPr>
          </a:p>
        </p:txBody>
      </p:sp>
      <p:sp>
        <p:nvSpPr>
          <p:cNvPr id="115716" name="Text Box 4"/>
          <p:cNvSpPr txBox="1">
            <a:spLocks noChangeArrowheads="1"/>
          </p:cNvSpPr>
          <p:nvPr/>
        </p:nvSpPr>
        <p:spPr bwMode="auto">
          <a:xfrm>
            <a:off x="1095375" y="1535335"/>
            <a:ext cx="4625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startAt="2"/>
            </a:pPr>
            <a:r>
              <a:rPr kumimoji="1" lang="zh-CN" altLang="zh-CN" dirty="0">
                <a:latin typeface="楷体_GB2312" pitchFamily="49" charset="-122"/>
              </a:rPr>
              <a:t>衰减快慢取决于时间常数</a:t>
            </a:r>
            <a:r>
              <a:rPr kumimoji="1" lang="zh-CN" altLang="en-US" i="1" dirty="0">
                <a:latin typeface="楷体_GB2312" pitchFamily="49" charset="-122"/>
                <a:sym typeface="Symbol" panose="05050102010706020507" pitchFamily="18" charset="2"/>
              </a:rPr>
              <a:t></a:t>
            </a:r>
            <a:endParaRPr kumimoji="1" lang="zh-CN" altLang="en-US" b="0" dirty="0">
              <a:latin typeface="楷体_GB2312" pitchFamily="49" charset="-122"/>
            </a:endParaRPr>
          </a:p>
        </p:txBody>
      </p:sp>
      <p:sp>
        <p:nvSpPr>
          <p:cNvPr id="115717" name="Text Box 5"/>
          <p:cNvSpPr txBox="1">
            <a:spLocks noChangeArrowheads="1"/>
          </p:cNvSpPr>
          <p:nvPr/>
        </p:nvSpPr>
        <p:spPr bwMode="auto">
          <a:xfrm>
            <a:off x="1095375" y="4640044"/>
            <a:ext cx="7966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startAt="3"/>
            </a:pPr>
            <a:r>
              <a:rPr kumimoji="1" lang="zh-CN" altLang="en-US" dirty="0">
                <a:latin typeface="楷体_GB2312" pitchFamily="49" charset="-122"/>
                <a:sym typeface="Symbol" panose="05050102010706020507" pitchFamily="18" charset="2"/>
              </a:rPr>
              <a:t>同一电路中所有响应具有</a:t>
            </a:r>
            <a:r>
              <a:rPr kumimoji="1" lang="zh-CN" altLang="en-US" dirty="0">
                <a:solidFill>
                  <a:schemeClr val="tx1"/>
                </a:solidFill>
                <a:latin typeface="楷体_GB2312" pitchFamily="49" charset="-122"/>
                <a:sym typeface="Symbol" panose="05050102010706020507" pitchFamily="18" charset="2"/>
              </a:rPr>
              <a:t>相同的时间常数</a:t>
            </a:r>
            <a:r>
              <a:rPr kumimoji="1" lang="zh-CN" altLang="en-US" dirty="0">
                <a:latin typeface="楷体_GB2312" pitchFamily="49" charset="-122"/>
                <a:sym typeface="Symbol" panose="05050102010706020507" pitchFamily="18" charset="2"/>
              </a:rPr>
              <a:t>。</a:t>
            </a:r>
            <a:endParaRPr kumimoji="1" lang="zh-CN" altLang="en-US" dirty="0">
              <a:latin typeface="楷体_GB2312" pitchFamily="49" charset="-122"/>
              <a:sym typeface="Symbol" panose="05050102010706020507" pitchFamily="18" charset="2"/>
            </a:endParaRPr>
          </a:p>
        </p:txBody>
      </p:sp>
      <p:sp>
        <p:nvSpPr>
          <p:cNvPr id="41989" name="Text Box 6"/>
          <p:cNvSpPr txBox="1">
            <a:spLocks noChangeArrowheads="1"/>
          </p:cNvSpPr>
          <p:nvPr/>
        </p:nvSpPr>
        <p:spPr bwMode="auto">
          <a:xfrm>
            <a:off x="2519362" y="3086101"/>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kumimoji="1" lang="zh-CN" altLang="zh-CN" sz="2400" b="0">
              <a:latin typeface="Times New Roman" panose="02020603050405020304" pitchFamily="18" charset="0"/>
              <a:ea typeface="宋体" panose="02010600030101010101" pitchFamily="2" charset="-122"/>
            </a:endParaRPr>
          </a:p>
        </p:txBody>
      </p:sp>
      <p:grpSp>
        <p:nvGrpSpPr>
          <p:cNvPr id="41992" name="Group 19"/>
          <p:cNvGrpSpPr/>
          <p:nvPr/>
        </p:nvGrpSpPr>
        <p:grpSpPr bwMode="auto">
          <a:xfrm>
            <a:off x="10160" y="733643"/>
            <a:ext cx="1644650" cy="850900"/>
            <a:chOff x="385" y="3022"/>
            <a:chExt cx="1036" cy="536"/>
          </a:xfrm>
        </p:grpSpPr>
        <p:pic>
          <p:nvPicPr>
            <p:cNvPr id="42001" name="Picture 20" descr="1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2" name="Text Box 21"/>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a:solidFill>
                    <a:srgbClr val="FA7748"/>
                  </a:solidFill>
                  <a:latin typeface="Times New Roman" panose="02020603050405020304" pitchFamily="18" charset="0"/>
                  <a:ea typeface="华文行楷" panose="02010800040101010101" pitchFamily="2" charset="-122"/>
                </a:rPr>
                <a:t>小结</a:t>
              </a:r>
              <a:endParaRPr kumimoji="1" lang="zh-CN" altLang="en-US" sz="3200" b="0">
                <a:solidFill>
                  <a:srgbClr val="FA7748"/>
                </a:solidFill>
                <a:latin typeface="Times New Roman" panose="02020603050405020304" pitchFamily="18" charset="0"/>
                <a:ea typeface="华文行楷" panose="02010800040101010101" pitchFamily="2" charset="-122"/>
              </a:endParaRPr>
            </a:p>
          </p:txBody>
        </p:sp>
      </p:grpSp>
      <p:sp>
        <p:nvSpPr>
          <p:cNvPr id="115734" name="Rectangle 22"/>
          <p:cNvSpPr>
            <a:spLocks noChangeArrowheads="1"/>
          </p:cNvSpPr>
          <p:nvPr/>
        </p:nvSpPr>
        <p:spPr bwMode="auto">
          <a:xfrm>
            <a:off x="2195512" y="2506664"/>
            <a:ext cx="2160588" cy="641350"/>
          </a:xfrm>
          <a:prstGeom prst="rect">
            <a:avLst/>
          </a:prstGeom>
          <a:gradFill rotWithShape="1">
            <a:gsLst>
              <a:gs pos="0">
                <a:srgbClr val="FFCC00"/>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600" b="0" i="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kumimoji="1" lang="en-US" altLang="zh-CN" sz="3600" b="0" i="1">
                <a:solidFill>
                  <a:schemeClr val="tx1"/>
                </a:solidFill>
                <a:latin typeface="Times New Roman" panose="02020603050405020304" pitchFamily="18" charset="0"/>
                <a:ea typeface="宋体" panose="02010600030101010101" pitchFamily="2" charset="-122"/>
                <a:sym typeface="Symbol" panose="05050102010706020507" pitchFamily="18" charset="2"/>
              </a:rPr>
              <a:t>R C</a:t>
            </a:r>
            <a:endParaRPr kumimoji="1" lang="en-US" altLang="zh-CN" sz="3600" b="0" i="1">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15735" name="Rectangle 23"/>
          <p:cNvSpPr>
            <a:spLocks noChangeArrowheads="1"/>
          </p:cNvSpPr>
          <p:nvPr/>
        </p:nvSpPr>
        <p:spPr bwMode="auto">
          <a:xfrm>
            <a:off x="4645025" y="2506664"/>
            <a:ext cx="2303462" cy="641350"/>
          </a:xfrm>
          <a:prstGeom prst="rect">
            <a:avLst/>
          </a:prstGeom>
          <a:gradFill rotWithShape="1">
            <a:gsLst>
              <a:gs pos="0">
                <a:srgbClr val="FFCC00"/>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600" b="0" i="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kumimoji="1" lang="en-US" altLang="zh-CN" sz="3600" b="0" i="1">
                <a:solidFill>
                  <a:schemeClr val="tx1"/>
                </a:solidFill>
                <a:latin typeface="Times New Roman" panose="02020603050405020304" pitchFamily="18" charset="0"/>
                <a:ea typeface="宋体" panose="02010600030101010101" pitchFamily="2" charset="-122"/>
                <a:sym typeface="Symbol" panose="05050102010706020507" pitchFamily="18" charset="2"/>
              </a:rPr>
              <a:t>L/R</a:t>
            </a:r>
            <a:endParaRPr kumimoji="1" lang="en-US" altLang="zh-CN" sz="3600" b="0" i="1">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15736" name="Rectangle 24"/>
          <p:cNvSpPr>
            <a:spLocks noChangeArrowheads="1"/>
          </p:cNvSpPr>
          <p:nvPr/>
        </p:nvSpPr>
        <p:spPr bwMode="auto">
          <a:xfrm>
            <a:off x="879476" y="3878044"/>
            <a:ext cx="820341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b="0" i="1" dirty="0">
                <a:latin typeface="Times New Roman" panose="02020603050405020304" pitchFamily="18" charset="0"/>
                <a:sym typeface="Symbol" panose="05050102010706020507" pitchFamily="18" charset="2"/>
              </a:rPr>
              <a:t>R</a:t>
            </a:r>
            <a:r>
              <a:rPr kumimoji="1" lang="zh-CN" altLang="en-US" dirty="0">
                <a:latin typeface="楷体_GB2312" pitchFamily="49" charset="-122"/>
                <a:sym typeface="Symbol" panose="05050102010706020507" pitchFamily="18" charset="2"/>
              </a:rPr>
              <a:t>为</a:t>
            </a:r>
            <a:r>
              <a:rPr kumimoji="1" lang="zh-CN" altLang="en-US" dirty="0">
                <a:solidFill>
                  <a:schemeClr val="tx1"/>
                </a:solidFill>
                <a:latin typeface="楷体_GB2312" pitchFamily="49" charset="-122"/>
                <a:sym typeface="Symbol" panose="05050102010706020507" pitchFamily="18" charset="2"/>
              </a:rPr>
              <a:t>与动态元件相连</a:t>
            </a:r>
            <a:r>
              <a:rPr kumimoji="1" lang="zh-CN" altLang="en-US" dirty="0">
                <a:latin typeface="楷体_GB2312" pitchFamily="49" charset="-122"/>
                <a:sym typeface="Symbol" panose="05050102010706020507" pitchFamily="18" charset="2"/>
              </a:rPr>
              <a:t>的一端口电路的</a:t>
            </a:r>
            <a:r>
              <a:rPr kumimoji="1" lang="zh-CN" altLang="en-US" dirty="0">
                <a:solidFill>
                  <a:schemeClr val="tx1"/>
                </a:solidFill>
                <a:latin typeface="楷体_GB2312" pitchFamily="49" charset="-122"/>
                <a:sym typeface="Symbol" panose="05050102010706020507" pitchFamily="18" charset="2"/>
              </a:rPr>
              <a:t>等效电阻</a:t>
            </a:r>
            <a:r>
              <a:rPr kumimoji="1" lang="zh-CN" altLang="en-US" dirty="0">
                <a:latin typeface="楷体_GB2312" pitchFamily="49" charset="-122"/>
                <a:sym typeface="Symbol" panose="05050102010706020507" pitchFamily="18" charset="2"/>
              </a:rPr>
              <a:t>。</a:t>
            </a:r>
            <a:endParaRPr kumimoji="1" lang="zh-CN" altLang="en-US" dirty="0">
              <a:latin typeface="楷体_GB2312" pitchFamily="49" charset="-122"/>
              <a:sym typeface="Symbol" panose="05050102010706020507" pitchFamily="18" charset="2"/>
            </a:endParaRPr>
          </a:p>
        </p:txBody>
      </p:sp>
      <p:sp>
        <p:nvSpPr>
          <p:cNvPr id="115737" name="AutoShape 25"/>
          <p:cNvSpPr>
            <a:spLocks noChangeArrowheads="1"/>
          </p:cNvSpPr>
          <p:nvPr/>
        </p:nvSpPr>
        <p:spPr bwMode="auto">
          <a:xfrm>
            <a:off x="612775" y="2433639"/>
            <a:ext cx="1079500" cy="1008062"/>
          </a:xfrm>
          <a:prstGeom prst="wedgeRoundRectCallout">
            <a:avLst>
              <a:gd name="adj1" fmla="val 108972"/>
              <a:gd name="adj2" fmla="val -5435"/>
              <a:gd name="adj3" fmla="val 16667"/>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b="0" i="1">
                <a:solidFill>
                  <a:schemeClr val="bg1"/>
                </a:solidFill>
                <a:latin typeface="Times New Roman" panose="02020603050405020304" pitchFamily="18" charset="0"/>
                <a:ea typeface="仿宋_GB2312" pitchFamily="49" charset="-122"/>
              </a:rPr>
              <a:t>RC</a:t>
            </a:r>
            <a:endParaRPr lang="en-US" altLang="zh-CN" b="0" i="1">
              <a:solidFill>
                <a:schemeClr val="bg1"/>
              </a:solidFill>
              <a:latin typeface="Times New Roman" panose="02020603050405020304" pitchFamily="18" charset="0"/>
              <a:ea typeface="仿宋_GB2312" pitchFamily="49" charset="-122"/>
            </a:endParaRPr>
          </a:p>
          <a:p>
            <a:pPr algn="ctr" eaLnBrk="1" hangingPunct="1"/>
            <a:r>
              <a:rPr lang="zh-CN" altLang="en-US">
                <a:solidFill>
                  <a:schemeClr val="bg1"/>
                </a:solidFill>
              </a:rPr>
              <a:t>电路</a:t>
            </a:r>
            <a:endParaRPr lang="zh-CN" altLang="en-US">
              <a:solidFill>
                <a:schemeClr val="bg1"/>
              </a:solidFill>
            </a:endParaRPr>
          </a:p>
        </p:txBody>
      </p:sp>
      <p:sp>
        <p:nvSpPr>
          <p:cNvPr id="115738" name="AutoShape 26"/>
          <p:cNvSpPr>
            <a:spLocks noChangeArrowheads="1"/>
          </p:cNvSpPr>
          <p:nvPr/>
        </p:nvSpPr>
        <p:spPr bwMode="auto">
          <a:xfrm>
            <a:off x="7596187" y="2578101"/>
            <a:ext cx="1079500" cy="1008063"/>
          </a:xfrm>
          <a:prstGeom prst="wedgeRoundRectCallout">
            <a:avLst>
              <a:gd name="adj1" fmla="val -132500"/>
              <a:gd name="adj2" fmla="val -21023"/>
              <a:gd name="adj3" fmla="val 16667"/>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en-US" altLang="zh-CN" b="0" i="1">
                <a:solidFill>
                  <a:schemeClr val="bg1"/>
                </a:solidFill>
                <a:latin typeface="Times New Roman" panose="02020603050405020304" pitchFamily="18" charset="0"/>
                <a:ea typeface="仿宋_GB2312" pitchFamily="49" charset="-122"/>
              </a:rPr>
              <a:t>RL</a:t>
            </a:r>
            <a:endParaRPr lang="en-US" altLang="zh-CN" b="0" i="1">
              <a:solidFill>
                <a:schemeClr val="bg1"/>
              </a:solidFill>
              <a:latin typeface="Times New Roman" panose="02020603050405020304" pitchFamily="18" charset="0"/>
              <a:ea typeface="仿宋_GB2312" pitchFamily="49" charset="-122"/>
            </a:endParaRPr>
          </a:p>
          <a:p>
            <a:pPr algn="ctr" eaLnBrk="1" hangingPunct="1"/>
            <a:r>
              <a:rPr lang="zh-CN" altLang="en-US">
                <a:solidFill>
                  <a:schemeClr val="bg1"/>
                </a:solidFill>
              </a:rPr>
              <a:t>电路</a:t>
            </a:r>
            <a:endParaRPr lang="zh-CN" altLang="en-US">
              <a:solidFill>
                <a:schemeClr val="bg1"/>
              </a:solidFill>
            </a:endParaRPr>
          </a:p>
        </p:txBody>
      </p:sp>
      <p:sp>
        <p:nvSpPr>
          <p:cNvPr id="14" name="Text Box 4"/>
          <p:cNvSpPr txBox="1">
            <a:spLocks noChangeArrowheads="1"/>
          </p:cNvSpPr>
          <p:nvPr/>
        </p:nvSpPr>
        <p:spPr bwMode="auto">
          <a:xfrm>
            <a:off x="240030" y="0"/>
            <a:ext cx="764921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7.2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电路的固有响应（零输入响应）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pic>
        <p:nvPicPr>
          <p:cNvPr id="15" name="图片 14"/>
          <p:cNvPicPr>
            <a:picLocks noChangeAspect="1"/>
          </p:cNvPicPr>
          <p:nvPr/>
        </p:nvPicPr>
        <p:blipFill rotWithShape="1">
          <a:blip r:embed="rId2"/>
          <a:srcRect r="32446"/>
          <a:stretch>
            <a:fillRect/>
          </a:stretch>
        </p:blipFill>
        <p:spPr>
          <a:xfrm>
            <a:off x="6733794" y="5941930"/>
            <a:ext cx="2310892" cy="87559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p:cNvSpPr txBox="1">
            <a:spLocks noChangeArrowheads="1"/>
          </p:cNvSpPr>
          <p:nvPr/>
        </p:nvSpPr>
        <p:spPr bwMode="auto">
          <a:xfrm>
            <a:off x="3514725" y="886058"/>
            <a:ext cx="4730750"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zh-CN" altLang="en-US" sz="2400" dirty="0">
                <a:latin typeface="楷体_GB2312" pitchFamily="49" charset="-122"/>
              </a:rPr>
              <a:t>动态元件</a:t>
            </a:r>
            <a:r>
              <a:rPr kumimoji="1" lang="zh-CN" altLang="en-US" sz="2400" dirty="0">
                <a:solidFill>
                  <a:schemeClr val="tx1"/>
                </a:solidFill>
                <a:latin typeface="楷体_GB2312" pitchFamily="49" charset="-122"/>
              </a:rPr>
              <a:t>初始能量为零</a:t>
            </a:r>
            <a:r>
              <a:rPr kumimoji="1" lang="zh-CN" altLang="en-US" sz="2400" dirty="0">
                <a:latin typeface="楷体_GB2312" pitchFamily="49" charset="-122"/>
              </a:rPr>
              <a:t>，由</a:t>
            </a:r>
            <a:r>
              <a:rPr kumimoji="1" lang="en-US" altLang="zh-CN" sz="2400" b="0" i="1" dirty="0">
                <a:solidFill>
                  <a:schemeClr val="tx1"/>
                </a:solidFill>
                <a:latin typeface="Times New Roman" panose="02020603050405020304" pitchFamily="18" charset="0"/>
              </a:rPr>
              <a:t>t </a:t>
            </a:r>
            <a:r>
              <a:rPr kumimoji="1" lang="en-US" altLang="zh-CN" sz="2400" b="0" dirty="0">
                <a:solidFill>
                  <a:schemeClr val="tx1"/>
                </a:solidFill>
                <a:latin typeface="Times New Roman" panose="02020603050405020304" pitchFamily="18" charset="0"/>
              </a:rPr>
              <a:t>&gt;0</a:t>
            </a:r>
            <a:r>
              <a:rPr kumimoji="1" lang="zh-CN" altLang="en-US" sz="2400" dirty="0">
                <a:latin typeface="楷体_GB2312" pitchFamily="49" charset="-122"/>
              </a:rPr>
              <a:t>电路中</a:t>
            </a:r>
            <a:r>
              <a:rPr kumimoji="1" lang="zh-CN" altLang="en-US" sz="2400" dirty="0">
                <a:solidFill>
                  <a:schemeClr val="tx1"/>
                </a:solidFill>
                <a:latin typeface="楷体_GB2312" pitchFamily="49" charset="-122"/>
              </a:rPr>
              <a:t>外加激励作用</a:t>
            </a:r>
            <a:r>
              <a:rPr kumimoji="1" lang="zh-CN" altLang="en-US" sz="2400" dirty="0">
                <a:latin typeface="楷体_GB2312" pitchFamily="49" charset="-122"/>
              </a:rPr>
              <a:t>所产生的响应。</a:t>
            </a:r>
            <a:endParaRPr kumimoji="1" lang="zh-CN" altLang="en-US" sz="2400" dirty="0">
              <a:latin typeface="楷体_GB2312" pitchFamily="49" charset="-122"/>
            </a:endParaRPr>
          </a:p>
        </p:txBody>
      </p:sp>
      <p:graphicFrame>
        <p:nvGraphicFramePr>
          <p:cNvPr id="66565" name="Object 5"/>
          <p:cNvGraphicFramePr>
            <a:graphicFrameLocks noChangeAspect="1"/>
          </p:cNvGraphicFramePr>
          <p:nvPr/>
        </p:nvGraphicFramePr>
        <p:xfrm>
          <a:off x="5321300" y="3213100"/>
          <a:ext cx="2876550" cy="1135063"/>
        </p:xfrm>
        <a:graphic>
          <a:graphicData uri="http://schemas.openxmlformats.org/presentationml/2006/ole">
            <mc:AlternateContent xmlns:mc="http://schemas.openxmlformats.org/markup-compatibility/2006">
              <mc:Choice xmlns:v="urn:schemas-microsoft-com:vml" Requires="v">
                <p:oleObj spid="_x0000_s32812" name="公式" r:id="rId1" imgW="1123315" imgH="391795" progId="Equation.3">
                  <p:embed/>
                </p:oleObj>
              </mc:Choice>
              <mc:Fallback>
                <p:oleObj name="公式" r:id="rId1" imgW="1123315" imgH="391795"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300" y="3213100"/>
                        <a:ext cx="287655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6" name="Text Box 6"/>
          <p:cNvSpPr txBox="1">
            <a:spLocks noChangeArrowheads="1"/>
          </p:cNvSpPr>
          <p:nvPr/>
        </p:nvSpPr>
        <p:spPr bwMode="auto">
          <a:xfrm>
            <a:off x="4281171" y="3560546"/>
            <a:ext cx="995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方程：</a:t>
            </a:r>
            <a:endParaRPr kumimoji="1" lang="zh-CN" altLang="en-US" sz="2400" dirty="0">
              <a:latin typeface="Times New Roman" panose="02020603050405020304" pitchFamily="18" charset="0"/>
            </a:endParaRPr>
          </a:p>
        </p:txBody>
      </p:sp>
      <p:sp>
        <p:nvSpPr>
          <p:cNvPr id="66612" name="Text Box 52"/>
          <p:cNvSpPr txBox="1">
            <a:spLocks noChangeArrowheads="1"/>
          </p:cNvSpPr>
          <p:nvPr/>
        </p:nvSpPr>
        <p:spPr bwMode="auto">
          <a:xfrm>
            <a:off x="4560236" y="443987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2400" dirty="0">
                <a:latin typeface="Times New Roman" panose="02020603050405020304" pitchFamily="18" charset="0"/>
              </a:rPr>
              <a:t>解答形式为：</a:t>
            </a:r>
            <a:endParaRPr kumimoji="1" lang="zh-CN" altLang="en-US" sz="2400" dirty="0">
              <a:latin typeface="Times New Roman" panose="02020603050405020304" pitchFamily="18" charset="0"/>
            </a:endParaRPr>
          </a:p>
        </p:txBody>
      </p:sp>
      <p:graphicFrame>
        <p:nvGraphicFramePr>
          <p:cNvPr id="66613" name="Object 53"/>
          <p:cNvGraphicFramePr>
            <a:graphicFrameLocks noChangeAspect="1"/>
          </p:cNvGraphicFramePr>
          <p:nvPr/>
        </p:nvGraphicFramePr>
        <p:xfrm>
          <a:off x="4948238" y="4941888"/>
          <a:ext cx="2519362" cy="703262"/>
        </p:xfrm>
        <a:graphic>
          <a:graphicData uri="http://schemas.openxmlformats.org/presentationml/2006/ole">
            <mc:AlternateContent xmlns:mc="http://schemas.openxmlformats.org/markup-compatibility/2006">
              <mc:Choice xmlns:v="urn:schemas-microsoft-com:vml" Requires="v">
                <p:oleObj spid="_x0000_s32813" name="公式" r:id="rId3" imgW="770890" imgH="191770" progId="Equation.3">
                  <p:embed/>
                </p:oleObj>
              </mc:Choice>
              <mc:Fallback>
                <p:oleObj name="公式" r:id="rId3" imgW="770890" imgH="191770"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8238" y="4941888"/>
                        <a:ext cx="2519362" cy="70326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616" name="Text Box 56"/>
          <p:cNvSpPr txBox="1">
            <a:spLocks noChangeArrowheads="1"/>
          </p:cNvSpPr>
          <p:nvPr/>
        </p:nvSpPr>
        <p:spPr bwMode="auto">
          <a:xfrm>
            <a:off x="326930" y="2106337"/>
            <a:ext cx="3839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dirty="0">
                <a:solidFill>
                  <a:schemeClr val="tx1"/>
                </a:solidFill>
                <a:latin typeface="楷体_GB2312" pitchFamily="49" charset="-122"/>
              </a:rPr>
              <a:t>1.</a:t>
            </a:r>
            <a:r>
              <a:rPr kumimoji="1" lang="en-US" altLang="zh-CN" b="0" i="1" dirty="0">
                <a:solidFill>
                  <a:schemeClr val="tx1"/>
                </a:solidFill>
                <a:latin typeface="Times New Roman" panose="02020603050405020304" pitchFamily="18" charset="0"/>
              </a:rPr>
              <a:t>RC</a:t>
            </a:r>
            <a:r>
              <a:rPr kumimoji="1" lang="zh-CN" altLang="zh-CN" dirty="0">
                <a:solidFill>
                  <a:schemeClr val="tx1"/>
                </a:solidFill>
                <a:latin typeface="楷体_GB2312" pitchFamily="49" charset="-122"/>
              </a:rPr>
              <a:t>电路的零状态响应</a:t>
            </a:r>
            <a:endParaRPr kumimoji="1" lang="zh-CN" altLang="en-US" dirty="0">
              <a:solidFill>
                <a:schemeClr val="tx1"/>
              </a:solidFill>
              <a:latin typeface="楷体_GB2312" pitchFamily="49" charset="-122"/>
            </a:endParaRPr>
          </a:p>
        </p:txBody>
      </p:sp>
      <p:sp>
        <p:nvSpPr>
          <p:cNvPr id="66617" name="Text Box 57"/>
          <p:cNvSpPr txBox="1">
            <a:spLocks noChangeArrowheads="1"/>
          </p:cNvSpPr>
          <p:nvPr/>
        </p:nvSpPr>
        <p:spPr bwMode="auto">
          <a:xfrm>
            <a:off x="619761" y="1148349"/>
            <a:ext cx="2089150"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solidFill>
                  <a:schemeClr val="tx1"/>
                </a:solidFill>
              </a:rPr>
              <a:t>零状态响应</a:t>
            </a:r>
            <a:endParaRPr lang="zh-CN" altLang="en-US" dirty="0">
              <a:solidFill>
                <a:schemeClr val="tx1"/>
              </a:solidFill>
            </a:endParaRPr>
          </a:p>
        </p:txBody>
      </p:sp>
      <p:sp>
        <p:nvSpPr>
          <p:cNvPr id="66618" name="AutoShape 58"/>
          <p:cNvSpPr>
            <a:spLocks noChangeArrowheads="1"/>
          </p:cNvSpPr>
          <p:nvPr/>
        </p:nvSpPr>
        <p:spPr bwMode="auto">
          <a:xfrm>
            <a:off x="2811463" y="1269774"/>
            <a:ext cx="576263" cy="287337"/>
          </a:xfrm>
          <a:prstGeom prst="rightArrow">
            <a:avLst>
              <a:gd name="adj1" fmla="val 50000"/>
              <a:gd name="adj2" fmla="val 99775"/>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66619" name="AutoShape 59"/>
          <p:cNvSpPr>
            <a:spLocks noChangeArrowheads="1"/>
          </p:cNvSpPr>
          <p:nvPr/>
        </p:nvSpPr>
        <p:spPr bwMode="auto">
          <a:xfrm>
            <a:off x="2555875" y="5949950"/>
            <a:ext cx="2952750" cy="574675"/>
          </a:xfrm>
          <a:prstGeom prst="wedgeRoundRectCallout">
            <a:avLst>
              <a:gd name="adj1" fmla="val 74569"/>
              <a:gd name="adj2" fmla="val -124861"/>
              <a:gd name="adj3" fmla="val 16667"/>
            </a:avLst>
          </a:prstGeom>
          <a:solidFill>
            <a:srgbClr val="00B0F0"/>
          </a:solidFill>
          <a:ln>
            <a:noFill/>
          </a:ln>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a:solidFill>
                  <a:schemeClr val="tx1"/>
                </a:solidFill>
              </a:rPr>
              <a:t>非齐次方程特解</a:t>
            </a:r>
            <a:endParaRPr lang="zh-CN" altLang="en-US">
              <a:solidFill>
                <a:schemeClr val="tx1"/>
              </a:solidFill>
            </a:endParaRPr>
          </a:p>
        </p:txBody>
      </p:sp>
      <p:sp>
        <p:nvSpPr>
          <p:cNvPr id="66620" name="AutoShape 60"/>
          <p:cNvSpPr>
            <a:spLocks noChangeArrowheads="1"/>
          </p:cNvSpPr>
          <p:nvPr/>
        </p:nvSpPr>
        <p:spPr bwMode="auto">
          <a:xfrm>
            <a:off x="7863214" y="4335729"/>
            <a:ext cx="1079500" cy="1512888"/>
          </a:xfrm>
          <a:prstGeom prst="wedgeRoundRectCallout">
            <a:avLst>
              <a:gd name="adj1" fmla="val -97352"/>
              <a:gd name="adj2" fmla="val 18102"/>
              <a:gd name="adj3" fmla="val 16667"/>
            </a:avLst>
          </a:prstGeom>
          <a:solidFill>
            <a:srgbClr val="00B0F0"/>
          </a:solidFill>
          <a:ln>
            <a:noFill/>
          </a:ln>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tx1"/>
                </a:solidFill>
              </a:rPr>
              <a:t>齐次方程通解</a:t>
            </a:r>
            <a:endParaRPr lang="zh-CN" altLang="en-US" dirty="0">
              <a:solidFill>
                <a:schemeClr val="tx1"/>
              </a:solidFill>
            </a:endParaRPr>
          </a:p>
        </p:txBody>
      </p:sp>
      <p:grpSp>
        <p:nvGrpSpPr>
          <p:cNvPr id="4" name="Group 75"/>
          <p:cNvGrpSpPr/>
          <p:nvPr/>
        </p:nvGrpSpPr>
        <p:grpSpPr bwMode="auto">
          <a:xfrm>
            <a:off x="326930" y="2934357"/>
            <a:ext cx="3630613" cy="2462213"/>
            <a:chOff x="2990" y="2251"/>
            <a:chExt cx="2287" cy="1551"/>
          </a:xfrm>
        </p:grpSpPr>
        <p:sp>
          <p:nvSpPr>
            <p:cNvPr id="43028" name="Line 76"/>
            <p:cNvSpPr>
              <a:spLocks noChangeShapeType="1"/>
            </p:cNvSpPr>
            <p:nvPr/>
          </p:nvSpPr>
          <p:spPr bwMode="auto">
            <a:xfrm flipH="1" flipV="1">
              <a:off x="4966" y="3158"/>
              <a:ext cx="1" cy="31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9" name="Line 77"/>
            <p:cNvSpPr>
              <a:spLocks noChangeShapeType="1"/>
            </p:cNvSpPr>
            <p:nvPr/>
          </p:nvSpPr>
          <p:spPr bwMode="auto">
            <a:xfrm flipV="1">
              <a:off x="4966" y="2705"/>
              <a:ext cx="0" cy="329"/>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Oval 78"/>
            <p:cNvSpPr>
              <a:spLocks noChangeArrowheads="1"/>
            </p:cNvSpPr>
            <p:nvPr/>
          </p:nvSpPr>
          <p:spPr bwMode="auto">
            <a:xfrm>
              <a:off x="3061" y="288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43031" name="Group 79"/>
            <p:cNvGrpSpPr/>
            <p:nvPr/>
          </p:nvGrpSpPr>
          <p:grpSpPr bwMode="auto">
            <a:xfrm>
              <a:off x="3969" y="3067"/>
              <a:ext cx="263" cy="354"/>
              <a:chOff x="1872" y="482"/>
              <a:chExt cx="240" cy="286"/>
            </a:xfrm>
          </p:grpSpPr>
          <p:sp>
            <p:nvSpPr>
              <p:cNvPr id="43060" name="Line 80"/>
              <p:cNvSpPr>
                <a:spLocks noChangeShapeType="1"/>
              </p:cNvSpPr>
              <p:nvPr/>
            </p:nvSpPr>
            <p:spPr bwMode="auto">
              <a:xfrm>
                <a:off x="1872" y="768"/>
                <a:ext cx="240" cy="0"/>
              </a:xfrm>
              <a:prstGeom prst="line">
                <a:avLst/>
              </a:prstGeom>
              <a:noFill/>
              <a:ln w="38100">
                <a:solidFill>
                  <a:srgbClr val="00FF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1" name="Text Box 81"/>
              <p:cNvSpPr txBox="1">
                <a:spLocks noChangeArrowheads="1"/>
              </p:cNvSpPr>
              <p:nvPr/>
            </p:nvSpPr>
            <p:spPr bwMode="auto">
              <a:xfrm>
                <a:off x="1884" y="482"/>
                <a:ext cx="16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43032" name="Line 82"/>
            <p:cNvSpPr>
              <a:spLocks noChangeShapeType="1"/>
            </p:cNvSpPr>
            <p:nvPr/>
          </p:nvSpPr>
          <p:spPr bwMode="auto">
            <a:xfrm flipH="1">
              <a:off x="3814" y="2456"/>
              <a:ext cx="158" cy="178"/>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3" name="Text Box 83"/>
            <p:cNvSpPr txBox="1">
              <a:spLocks noChangeArrowheads="1"/>
            </p:cNvSpPr>
            <p:nvPr/>
          </p:nvSpPr>
          <p:spPr bwMode="auto">
            <a:xfrm>
              <a:off x="2990" y="2341"/>
              <a:ext cx="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3034" name="Text Box 84"/>
            <p:cNvSpPr txBox="1">
              <a:spLocks noChangeArrowheads="1"/>
            </p:cNvSpPr>
            <p:nvPr/>
          </p:nvSpPr>
          <p:spPr bwMode="auto">
            <a:xfrm>
              <a:off x="3470" y="2886"/>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43035" name="Group 85"/>
            <p:cNvGrpSpPr/>
            <p:nvPr/>
          </p:nvGrpSpPr>
          <p:grpSpPr bwMode="auto">
            <a:xfrm>
              <a:off x="3969" y="2659"/>
              <a:ext cx="649" cy="375"/>
              <a:chOff x="818" y="780"/>
              <a:chExt cx="592" cy="302"/>
            </a:xfrm>
          </p:grpSpPr>
          <p:grpSp>
            <p:nvGrpSpPr>
              <p:cNvPr id="43056" name="Group 86"/>
              <p:cNvGrpSpPr/>
              <p:nvPr/>
            </p:nvGrpSpPr>
            <p:grpSpPr bwMode="auto">
              <a:xfrm>
                <a:off x="818" y="780"/>
                <a:ext cx="592" cy="263"/>
                <a:chOff x="818" y="780"/>
                <a:chExt cx="592" cy="263"/>
              </a:xfrm>
            </p:grpSpPr>
            <p:sp>
              <p:nvSpPr>
                <p:cNvPr id="43058" name="Text Box 87"/>
                <p:cNvSpPr txBox="1">
                  <a:spLocks noChangeArrowheads="1"/>
                </p:cNvSpPr>
                <p:nvPr/>
              </p:nvSpPr>
              <p:spPr bwMode="auto">
                <a:xfrm>
                  <a:off x="818" y="780"/>
                  <a:ext cx="22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3059" name="Text Box 88"/>
                <p:cNvSpPr txBox="1">
                  <a:spLocks noChangeArrowheads="1"/>
                </p:cNvSpPr>
                <p:nvPr/>
              </p:nvSpPr>
              <p:spPr bwMode="auto">
                <a:xfrm>
                  <a:off x="1202" y="780"/>
                  <a:ext cx="20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43057" name="Text Box 89"/>
              <p:cNvSpPr txBox="1">
                <a:spLocks noChangeArrowheads="1"/>
              </p:cNvSpPr>
              <p:nvPr/>
            </p:nvSpPr>
            <p:spPr bwMode="auto">
              <a:xfrm>
                <a:off x="974" y="819"/>
                <a:ext cx="30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R</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grpSp>
        <p:sp>
          <p:nvSpPr>
            <p:cNvPr id="43036" name="Line 90"/>
            <p:cNvSpPr>
              <a:spLocks noChangeShapeType="1"/>
            </p:cNvSpPr>
            <p:nvPr/>
          </p:nvSpPr>
          <p:spPr bwMode="auto">
            <a:xfrm>
              <a:off x="3969" y="2704"/>
              <a:ext cx="1008"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7" name="Line 91"/>
            <p:cNvSpPr>
              <a:spLocks noChangeShapeType="1"/>
            </p:cNvSpPr>
            <p:nvPr/>
          </p:nvSpPr>
          <p:spPr bwMode="auto">
            <a:xfrm>
              <a:off x="3243" y="2704"/>
              <a:ext cx="368"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8" name="Line 92"/>
            <p:cNvSpPr>
              <a:spLocks noChangeShapeType="1"/>
            </p:cNvSpPr>
            <p:nvPr/>
          </p:nvSpPr>
          <p:spPr bwMode="auto">
            <a:xfrm>
              <a:off x="3243" y="2704"/>
              <a:ext cx="0" cy="77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9" name="Text Box 93"/>
            <p:cNvSpPr txBox="1">
              <a:spLocks noChangeArrowheads="1"/>
            </p:cNvSpPr>
            <p:nvPr/>
          </p:nvSpPr>
          <p:spPr bwMode="auto">
            <a:xfrm>
              <a:off x="5012" y="265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43040" name="Group 94"/>
            <p:cNvGrpSpPr/>
            <p:nvPr/>
          </p:nvGrpSpPr>
          <p:grpSpPr bwMode="auto">
            <a:xfrm>
              <a:off x="4513" y="2704"/>
              <a:ext cx="335" cy="802"/>
              <a:chOff x="1982" y="732"/>
              <a:chExt cx="305" cy="647"/>
            </a:xfrm>
          </p:grpSpPr>
          <p:grpSp>
            <p:nvGrpSpPr>
              <p:cNvPr id="43052" name="Group 95"/>
              <p:cNvGrpSpPr/>
              <p:nvPr/>
            </p:nvGrpSpPr>
            <p:grpSpPr bwMode="auto">
              <a:xfrm>
                <a:off x="2065" y="732"/>
                <a:ext cx="222" cy="647"/>
                <a:chOff x="1633" y="1260"/>
                <a:chExt cx="222" cy="647"/>
              </a:xfrm>
            </p:grpSpPr>
            <p:sp>
              <p:nvSpPr>
                <p:cNvPr id="43054" name="Text Box 96"/>
                <p:cNvSpPr txBox="1">
                  <a:spLocks noChangeArrowheads="1"/>
                </p:cNvSpPr>
                <p:nvPr/>
              </p:nvSpPr>
              <p:spPr bwMode="auto">
                <a:xfrm>
                  <a:off x="1633" y="1260"/>
                  <a:ext cx="22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3055" name="Text Box 97"/>
                <p:cNvSpPr txBox="1">
                  <a:spLocks noChangeArrowheads="1"/>
                </p:cNvSpPr>
                <p:nvPr/>
              </p:nvSpPr>
              <p:spPr bwMode="auto">
                <a:xfrm>
                  <a:off x="1634" y="1643"/>
                  <a:ext cx="20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43053" name="Text Box 98"/>
              <p:cNvSpPr txBox="1">
                <a:spLocks noChangeArrowheads="1"/>
              </p:cNvSpPr>
              <p:nvPr/>
            </p:nvSpPr>
            <p:spPr bwMode="auto">
              <a:xfrm>
                <a:off x="1982" y="914"/>
                <a:ext cx="30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nvGrpSpPr>
            <p:cNvPr id="43041" name="Group 99"/>
            <p:cNvGrpSpPr/>
            <p:nvPr/>
          </p:nvGrpSpPr>
          <p:grpSpPr bwMode="auto">
            <a:xfrm>
              <a:off x="4830" y="3022"/>
              <a:ext cx="317" cy="136"/>
              <a:chOff x="1824" y="1680"/>
              <a:chExt cx="192" cy="96"/>
            </a:xfrm>
          </p:grpSpPr>
          <p:sp>
            <p:nvSpPr>
              <p:cNvPr id="43050" name="Line 100"/>
              <p:cNvSpPr>
                <a:spLocks noChangeShapeType="1"/>
              </p:cNvSpPr>
              <p:nvPr/>
            </p:nvSpPr>
            <p:spPr bwMode="auto">
              <a:xfrm>
                <a:off x="1824" y="1680"/>
                <a:ext cx="192"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1" name="Line 101"/>
              <p:cNvSpPr>
                <a:spLocks noChangeShapeType="1"/>
              </p:cNvSpPr>
              <p:nvPr/>
            </p:nvSpPr>
            <p:spPr bwMode="auto">
              <a:xfrm>
                <a:off x="1824" y="1776"/>
                <a:ext cx="192"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042" name="Line 102"/>
            <p:cNvSpPr>
              <a:spLocks noChangeShapeType="1"/>
            </p:cNvSpPr>
            <p:nvPr/>
          </p:nvSpPr>
          <p:spPr bwMode="auto">
            <a:xfrm flipH="1" flipV="1">
              <a:off x="3651" y="2568"/>
              <a:ext cx="293" cy="119"/>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3" name="Line 103"/>
            <p:cNvSpPr>
              <a:spLocks noChangeShapeType="1"/>
            </p:cNvSpPr>
            <p:nvPr/>
          </p:nvSpPr>
          <p:spPr bwMode="auto">
            <a:xfrm>
              <a:off x="3243" y="3475"/>
              <a:ext cx="1741"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4" name="Text Box 104"/>
            <p:cNvSpPr txBox="1">
              <a:spLocks noChangeArrowheads="1"/>
            </p:cNvSpPr>
            <p:nvPr/>
          </p:nvSpPr>
          <p:spPr bwMode="auto">
            <a:xfrm>
              <a:off x="4195" y="2251"/>
              <a:ext cx="25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3045" name="Text Box 105"/>
            <p:cNvSpPr txBox="1">
              <a:spLocks noChangeArrowheads="1"/>
            </p:cNvSpPr>
            <p:nvPr/>
          </p:nvSpPr>
          <p:spPr bwMode="auto">
            <a:xfrm>
              <a:off x="3334" y="3475"/>
              <a:ext cx="13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C</a:t>
              </a:r>
              <a:r>
                <a:rPr kumimoji="1" lang="en-US" altLang="zh-CN" b="0" i="1" baseline="-2500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(0</a:t>
              </a:r>
              <a:r>
                <a:rPr kumimoji="1" lang="zh-CN" altLang="en-US" b="0" baseline="-25000">
                  <a:solidFill>
                    <a:schemeClr val="tx1"/>
                  </a:solidFill>
                  <a:latin typeface="Times New Roman" panose="02020603050405020304" pitchFamily="18" charset="0"/>
                  <a:ea typeface="宋体" panose="02010600030101010101" pitchFamily="2" charset="-122"/>
                </a:rPr>
                <a: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3046" name="Rectangle 106"/>
            <p:cNvSpPr>
              <a:spLocks noChangeArrowheads="1"/>
            </p:cNvSpPr>
            <p:nvPr/>
          </p:nvSpPr>
          <p:spPr bwMode="auto">
            <a:xfrm>
              <a:off x="4167" y="2636"/>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43047" name="Group 107"/>
            <p:cNvGrpSpPr/>
            <p:nvPr/>
          </p:nvGrpSpPr>
          <p:grpSpPr bwMode="auto">
            <a:xfrm>
              <a:off x="3379" y="2659"/>
              <a:ext cx="244" cy="802"/>
              <a:chOff x="1633" y="1260"/>
              <a:chExt cx="222" cy="647"/>
            </a:xfrm>
          </p:grpSpPr>
          <p:sp>
            <p:nvSpPr>
              <p:cNvPr id="43048" name="Text Box 108"/>
              <p:cNvSpPr txBox="1">
                <a:spLocks noChangeArrowheads="1"/>
              </p:cNvSpPr>
              <p:nvPr/>
            </p:nvSpPr>
            <p:spPr bwMode="auto">
              <a:xfrm>
                <a:off x="1633" y="1260"/>
                <a:ext cx="22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3049" name="Text Box 109"/>
              <p:cNvSpPr txBox="1">
                <a:spLocks noChangeArrowheads="1"/>
              </p:cNvSpPr>
              <p:nvPr/>
            </p:nvSpPr>
            <p:spPr bwMode="auto">
              <a:xfrm>
                <a:off x="1634" y="1643"/>
                <a:ext cx="20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sp>
        <p:nvSpPr>
          <p:cNvPr id="66670" name="AutoShape 110" descr="羊皮纸"/>
          <p:cNvSpPr>
            <a:spLocks noChangeArrowheads="1"/>
          </p:cNvSpPr>
          <p:nvPr/>
        </p:nvSpPr>
        <p:spPr bwMode="auto">
          <a:xfrm>
            <a:off x="4787900" y="2420938"/>
            <a:ext cx="4140200" cy="576262"/>
          </a:xfrm>
          <a:prstGeom prst="wedgeRoundRectCallout">
            <a:avLst>
              <a:gd name="adj1" fmla="val 1148"/>
              <a:gd name="adj2" fmla="val 146144"/>
              <a:gd name="adj3" fmla="val 16667"/>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rgbClr val="FF0000"/>
                </a:solidFill>
              </a:rPr>
              <a:t>非齐次</a:t>
            </a:r>
            <a:r>
              <a:rPr kumimoji="1" lang="zh-CN" altLang="en-US" dirty="0">
                <a:solidFill>
                  <a:schemeClr val="bg1"/>
                </a:solidFill>
              </a:rPr>
              <a:t>线性常微分方程</a:t>
            </a:r>
            <a:endParaRPr kumimoji="1" lang="zh-CN" altLang="en-US" dirty="0">
              <a:solidFill>
                <a:schemeClr val="bg1"/>
              </a:solidFill>
            </a:endParaRPr>
          </a:p>
        </p:txBody>
      </p:sp>
      <p:sp>
        <p:nvSpPr>
          <p:cNvPr id="49" name="Text Box 4"/>
          <p:cNvSpPr txBox="1">
            <a:spLocks noChangeArrowheads="1"/>
          </p:cNvSpPr>
          <p:nvPr/>
        </p:nvSpPr>
        <p:spPr bwMode="auto">
          <a:xfrm>
            <a:off x="240030" y="0"/>
            <a:ext cx="857377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7.3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和</a:t>
            </a: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电路的阶跃响应（零状态响应）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50" name="矩形 49"/>
          <p:cNvSpPr/>
          <p:nvPr/>
        </p:nvSpPr>
        <p:spPr>
          <a:xfrm>
            <a:off x="8402964" y="3771630"/>
            <a:ext cx="534121" cy="369332"/>
          </a:xfrm>
          <a:prstGeom prst="rect">
            <a:avLst/>
          </a:prstGeom>
        </p:spPr>
        <p:txBody>
          <a:bodyPr wrap="none">
            <a:spAutoFit/>
          </a:bodyPr>
          <a:lstStyle/>
          <a:p>
            <a:r>
              <a:rPr kumimoji="1" lang="en-US" altLang="zh-CN" dirty="0">
                <a:solidFill>
                  <a:srgbClr val="92D050"/>
                </a:solidFill>
              </a:rPr>
              <a:t>KVL</a:t>
            </a:r>
            <a:endParaRPr lang="zh-CN" altLang="en-US" dirty="0"/>
          </a:p>
        </p:txBody>
      </p:sp>
      <p:graphicFrame>
        <p:nvGraphicFramePr>
          <p:cNvPr id="51" name="Object 2"/>
          <p:cNvGraphicFramePr>
            <a:graphicFrameLocks noChangeAspect="1"/>
          </p:cNvGraphicFramePr>
          <p:nvPr/>
        </p:nvGraphicFramePr>
        <p:xfrm>
          <a:off x="8277774" y="3208988"/>
          <a:ext cx="784500" cy="574675"/>
        </p:xfrm>
        <a:graphic>
          <a:graphicData uri="http://schemas.openxmlformats.org/presentationml/2006/ole">
            <mc:AlternateContent xmlns:mc="http://schemas.openxmlformats.org/markup-compatibility/2006">
              <mc:Choice xmlns:v="urn:schemas-microsoft-com:vml" Requires="v">
                <p:oleObj spid="_x0000_s32814" name="公式" r:id="rId6" imgW="544195" imgH="391795" progId="Equation.3">
                  <p:embed/>
                </p:oleObj>
              </mc:Choice>
              <mc:Fallback>
                <p:oleObj name="公式" r:id="rId6" imgW="544195" imgH="391795"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7774" y="3208988"/>
                        <a:ext cx="784500" cy="574675"/>
                      </a:xfrm>
                      <a:prstGeom prst="rect">
                        <a:avLst/>
                      </a:prstGeom>
                      <a:gradFill rotWithShape="1">
                        <a:gsLst>
                          <a:gs pos="0">
                            <a:srgbClr val="FFCC99"/>
                          </a:gs>
                          <a:gs pos="100000">
                            <a:srgbClr val="FFFFFF"/>
                          </a:gs>
                        </a:gsLst>
                        <a:lin ang="5400000" scaled="1"/>
                      </a:gradFill>
                      <a:ln>
                        <a:noFill/>
                      </a:ln>
                      <a:effectLst/>
                    </p:spPr>
                  </p:pic>
                </p:oleObj>
              </mc:Fallback>
            </mc:AlternateContent>
          </a:graphicData>
        </a:graphic>
      </p:graphicFrame>
      <p:sp>
        <p:nvSpPr>
          <p:cNvPr id="52" name="矩形 51"/>
          <p:cNvSpPr/>
          <p:nvPr/>
        </p:nvSpPr>
        <p:spPr>
          <a:xfrm>
            <a:off x="5112747" y="2068628"/>
            <a:ext cx="1095172" cy="369332"/>
          </a:xfrm>
          <a:prstGeom prst="rect">
            <a:avLst/>
          </a:prstGeom>
        </p:spPr>
        <p:txBody>
          <a:bodyPr wrap="none">
            <a:spAutoFit/>
          </a:bodyPr>
          <a:lstStyle/>
          <a:p>
            <a:r>
              <a:rPr kumimoji="1" lang="en-US" altLang="zh-CN" dirty="0">
                <a:solidFill>
                  <a:srgbClr val="92D050"/>
                </a:solidFill>
              </a:rPr>
              <a:t>U</a:t>
            </a:r>
            <a:r>
              <a:rPr kumimoji="1" lang="en-US" altLang="zh-CN" baseline="-25000" dirty="0">
                <a:solidFill>
                  <a:srgbClr val="92D050"/>
                </a:solidFill>
              </a:rPr>
              <a:t>S</a:t>
            </a:r>
            <a:r>
              <a:rPr kumimoji="1" lang="zh-CN" altLang="en-US" dirty="0">
                <a:solidFill>
                  <a:srgbClr val="92D050"/>
                </a:solidFill>
              </a:rPr>
              <a:t>不为零</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2295208" y="1409920"/>
            <a:ext cx="63401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与输入激励的变化规律有关，为电路的</a:t>
            </a:r>
            <a:r>
              <a:rPr kumimoji="1" lang="zh-CN" altLang="en-US" sz="2400" dirty="0">
                <a:solidFill>
                  <a:srgbClr val="FF0000"/>
                </a:solidFill>
                <a:latin typeface="Times New Roman" panose="02020603050405020304" pitchFamily="18" charset="0"/>
              </a:rPr>
              <a:t>稳态解</a:t>
            </a:r>
            <a:endParaRPr kumimoji="1" lang="zh-CN" altLang="en-US" sz="2400" dirty="0">
              <a:solidFill>
                <a:srgbClr val="FF0000"/>
              </a:solidFill>
              <a:latin typeface="Times New Roman" panose="02020603050405020304" pitchFamily="18" charset="0"/>
            </a:endParaRPr>
          </a:p>
        </p:txBody>
      </p:sp>
      <p:graphicFrame>
        <p:nvGraphicFramePr>
          <p:cNvPr id="116739" name="Object 3"/>
          <p:cNvGraphicFramePr>
            <a:graphicFrameLocks noChangeAspect="1"/>
          </p:cNvGraphicFramePr>
          <p:nvPr/>
        </p:nvGraphicFramePr>
        <p:xfrm>
          <a:off x="6107113" y="4808650"/>
          <a:ext cx="2479675" cy="1022350"/>
        </p:xfrm>
        <a:graphic>
          <a:graphicData uri="http://schemas.openxmlformats.org/presentationml/2006/ole">
            <mc:AlternateContent xmlns:mc="http://schemas.openxmlformats.org/markup-compatibility/2006">
              <mc:Choice xmlns:v="urn:schemas-microsoft-com:vml" Requires="v">
                <p:oleObj spid="_x0000_s33878" name="公式" r:id="rId1" imgW="701040" imgH="295910" progId="Equation.3">
                  <p:embed/>
                </p:oleObj>
              </mc:Choice>
              <mc:Fallback>
                <p:oleObj name="公式" r:id="rId1" imgW="701040" imgH="29591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7113" y="4808650"/>
                        <a:ext cx="2479675"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0" name="Text Box 4"/>
          <p:cNvSpPr txBox="1">
            <a:spLocks noChangeArrowheads="1"/>
          </p:cNvSpPr>
          <p:nvPr/>
        </p:nvSpPr>
        <p:spPr bwMode="auto">
          <a:xfrm>
            <a:off x="1177608" y="6079863"/>
            <a:ext cx="6696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a:latin typeface="Times New Roman" panose="02020603050405020304" pitchFamily="18" charset="0"/>
              </a:rPr>
              <a:t>变化规律由电路参数和结构决定</a:t>
            </a:r>
            <a:endParaRPr kumimoji="1" lang="zh-CN" altLang="en-US">
              <a:latin typeface="Times New Roman" panose="02020603050405020304" pitchFamily="18" charset="0"/>
            </a:endParaRPr>
          </a:p>
        </p:txBody>
      </p:sp>
      <p:grpSp>
        <p:nvGrpSpPr>
          <p:cNvPr id="2" name="Group 36"/>
          <p:cNvGrpSpPr/>
          <p:nvPr/>
        </p:nvGrpSpPr>
        <p:grpSpPr bwMode="auto">
          <a:xfrm>
            <a:off x="1060450" y="4867387"/>
            <a:ext cx="4632325" cy="1096963"/>
            <a:chOff x="620" y="2378"/>
            <a:chExt cx="2918" cy="691"/>
          </a:xfrm>
        </p:grpSpPr>
        <p:sp>
          <p:nvSpPr>
            <p:cNvPr id="44061" name="Text Box 10"/>
            <p:cNvSpPr txBox="1">
              <a:spLocks noChangeArrowheads="1"/>
            </p:cNvSpPr>
            <p:nvPr/>
          </p:nvSpPr>
          <p:spPr bwMode="auto">
            <a:xfrm>
              <a:off x="2359" y="2560"/>
              <a:ext cx="11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Times New Roman" panose="02020603050405020304" pitchFamily="18" charset="0"/>
                  <a:ea typeface="仿宋_GB2312" pitchFamily="49" charset="-122"/>
                </a:rPr>
                <a:t>的通解</a:t>
              </a:r>
              <a:endParaRPr kumimoji="1" lang="zh-CN" altLang="en-US" i="1" dirty="0">
                <a:latin typeface="Times New Roman" panose="02020603050405020304" pitchFamily="18" charset="0"/>
                <a:ea typeface="仿宋_GB2312" pitchFamily="49" charset="-122"/>
              </a:endParaRPr>
            </a:p>
          </p:txBody>
        </p:sp>
        <p:graphicFrame>
          <p:nvGraphicFramePr>
            <p:cNvPr id="44062" name="Object 11"/>
            <p:cNvGraphicFramePr>
              <a:graphicFrameLocks noChangeAspect="1"/>
            </p:cNvGraphicFramePr>
            <p:nvPr/>
          </p:nvGraphicFramePr>
          <p:xfrm>
            <a:off x="620" y="2378"/>
            <a:ext cx="1642" cy="691"/>
          </p:xfrm>
          <a:graphic>
            <a:graphicData uri="http://schemas.openxmlformats.org/presentationml/2006/ole">
              <mc:AlternateContent xmlns:mc="http://schemas.openxmlformats.org/markup-compatibility/2006">
                <mc:Choice xmlns:v="urn:schemas-microsoft-com:vml" Requires="v">
                  <p:oleObj spid="_x0000_s33879" name="公式" r:id="rId3" imgW="1053465" imgH="391795" progId="Equation.3">
                    <p:embed/>
                  </p:oleObj>
                </mc:Choice>
                <mc:Fallback>
                  <p:oleObj name="公式" r:id="rId3" imgW="1053465" imgH="391795"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 y="2378"/>
                          <a:ext cx="1642" cy="6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6748" name="Object 12"/>
          <p:cNvGraphicFramePr>
            <a:graphicFrameLocks noChangeAspect="1"/>
          </p:cNvGraphicFramePr>
          <p:nvPr/>
        </p:nvGraphicFramePr>
        <p:xfrm>
          <a:off x="6351587" y="2681231"/>
          <a:ext cx="1622425" cy="706438"/>
        </p:xfrm>
        <a:graphic>
          <a:graphicData uri="http://schemas.openxmlformats.org/presentationml/2006/ole">
            <mc:AlternateContent xmlns:mc="http://schemas.openxmlformats.org/markup-compatibility/2006">
              <mc:Choice xmlns:v="urn:schemas-microsoft-com:vml" Requires="v">
                <p:oleObj spid="_x0000_s33880" name="公式" r:id="rId5" imgW="492125" imgH="191770" progId="Equation.3">
                  <p:embed/>
                </p:oleObj>
              </mc:Choice>
              <mc:Fallback>
                <p:oleObj name="公式" r:id="rId5" imgW="492125" imgH="19177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1587" y="2681231"/>
                        <a:ext cx="1622425"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35"/>
          <p:cNvGrpSpPr/>
          <p:nvPr/>
        </p:nvGrpSpPr>
        <p:grpSpPr bwMode="auto">
          <a:xfrm>
            <a:off x="879158" y="3755709"/>
            <a:ext cx="7862887" cy="769938"/>
            <a:chOff x="493" y="1855"/>
            <a:chExt cx="4953" cy="485"/>
          </a:xfrm>
        </p:grpSpPr>
        <p:sp>
          <p:nvSpPr>
            <p:cNvPr id="44058" name="Text Box 15"/>
            <p:cNvSpPr txBox="1">
              <a:spLocks noChangeArrowheads="1"/>
            </p:cNvSpPr>
            <p:nvPr/>
          </p:nvSpPr>
          <p:spPr bwMode="auto">
            <a:xfrm>
              <a:off x="1519" y="1952"/>
              <a:ext cx="39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通解（自由分量，暂态分量，瞬态分量）</a:t>
              </a:r>
              <a:endParaRPr kumimoji="1" lang="zh-CN" altLang="en-US" sz="2400" dirty="0">
                <a:latin typeface="Times New Roman" panose="02020603050405020304" pitchFamily="18" charset="0"/>
              </a:endParaRPr>
            </a:p>
          </p:txBody>
        </p:sp>
        <p:graphicFrame>
          <p:nvGraphicFramePr>
            <p:cNvPr id="44059" name="Object 16"/>
            <p:cNvGraphicFramePr>
              <a:graphicFrameLocks noChangeAspect="1"/>
            </p:cNvGraphicFramePr>
            <p:nvPr/>
          </p:nvGraphicFramePr>
          <p:xfrm>
            <a:off x="493" y="1855"/>
            <a:ext cx="510" cy="485"/>
          </p:xfrm>
          <a:graphic>
            <a:graphicData uri="http://schemas.openxmlformats.org/presentationml/2006/ole">
              <mc:AlternateContent xmlns:mc="http://schemas.openxmlformats.org/markup-compatibility/2006">
                <mc:Choice xmlns:v="urn:schemas-microsoft-com:vml" Requires="v">
                  <p:oleObj spid="_x0000_s33881" name="公式" r:id="rId7" imgW="147955" imgH="191770" progId="Equation.3">
                    <p:embed/>
                  </p:oleObj>
                </mc:Choice>
                <mc:Fallback>
                  <p:oleObj name="公式" r:id="rId7" imgW="147955" imgH="19177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 y="1855"/>
                          <a:ext cx="510" cy="485"/>
                        </a:xfrm>
                        <a:prstGeom prst="rect">
                          <a:avLst/>
                        </a:prstGeom>
                        <a:solidFill>
                          <a:srgbClr val="FF9900"/>
                        </a:solidFill>
                        <a:ln>
                          <a:noFill/>
                        </a:ln>
                        <a:effectLst/>
                      </p:spPr>
                    </p:pic>
                  </p:oleObj>
                </mc:Fallback>
              </mc:AlternateContent>
            </a:graphicData>
          </a:graphic>
        </p:graphicFrame>
        <p:sp>
          <p:nvSpPr>
            <p:cNvPr id="44060" name="AutoShape 17"/>
            <p:cNvSpPr>
              <a:spLocks noChangeArrowheads="1"/>
            </p:cNvSpPr>
            <p:nvPr/>
          </p:nvSpPr>
          <p:spPr bwMode="auto">
            <a:xfrm>
              <a:off x="1156" y="2069"/>
              <a:ext cx="318" cy="91"/>
            </a:xfrm>
            <a:prstGeom prst="rightArrow">
              <a:avLst>
                <a:gd name="adj1" fmla="val 50000"/>
                <a:gd name="adj2" fmla="val 87363"/>
              </a:avLst>
            </a:prstGeom>
            <a:solidFill>
              <a:srgbClr val="0099FF"/>
            </a:solidFill>
            <a:ln w="9525">
              <a:solidFill>
                <a:srgbClr val="0099FF"/>
              </a:solidFill>
              <a:miter lim="800000"/>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grpSp>
        <p:nvGrpSpPr>
          <p:cNvPr id="4" name="Group 18"/>
          <p:cNvGrpSpPr/>
          <p:nvPr/>
        </p:nvGrpSpPr>
        <p:grpSpPr bwMode="auto">
          <a:xfrm>
            <a:off x="879158" y="846109"/>
            <a:ext cx="5602288" cy="769938"/>
            <a:chOff x="355" y="153"/>
            <a:chExt cx="3529" cy="485"/>
          </a:xfrm>
        </p:grpSpPr>
        <p:sp>
          <p:nvSpPr>
            <p:cNvPr id="44055" name="Text Box 19"/>
            <p:cNvSpPr txBox="1">
              <a:spLocks noChangeArrowheads="1"/>
            </p:cNvSpPr>
            <p:nvPr/>
          </p:nvSpPr>
          <p:spPr bwMode="auto">
            <a:xfrm>
              <a:off x="1247" y="210"/>
              <a:ext cx="26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en-US" sz="2400" dirty="0">
                  <a:latin typeface="Times New Roman" panose="02020603050405020304" pitchFamily="18" charset="0"/>
                </a:rPr>
                <a:t>特解（强制分量，稳态分量）</a:t>
              </a:r>
              <a:endParaRPr kumimoji="1" lang="zh-CN" altLang="en-US" sz="2400" dirty="0">
                <a:latin typeface="Times New Roman" panose="02020603050405020304" pitchFamily="18" charset="0"/>
              </a:endParaRPr>
            </a:p>
          </p:txBody>
        </p:sp>
        <p:graphicFrame>
          <p:nvGraphicFramePr>
            <p:cNvPr id="44056" name="Object 20"/>
            <p:cNvGraphicFramePr>
              <a:graphicFrameLocks noChangeAspect="1"/>
            </p:cNvGraphicFramePr>
            <p:nvPr/>
          </p:nvGraphicFramePr>
          <p:xfrm>
            <a:off x="355" y="153"/>
            <a:ext cx="453" cy="485"/>
          </p:xfrm>
          <a:graphic>
            <a:graphicData uri="http://schemas.openxmlformats.org/presentationml/2006/ole">
              <mc:AlternateContent xmlns:mc="http://schemas.openxmlformats.org/markup-compatibility/2006">
                <mc:Choice xmlns:v="urn:schemas-microsoft-com:vml" Requires="v">
                  <p:oleObj spid="_x0000_s33882" name="公式" r:id="rId9" imgW="147955" imgH="191770" progId="Equation.3">
                    <p:embed/>
                  </p:oleObj>
                </mc:Choice>
                <mc:Fallback>
                  <p:oleObj name="公式" r:id="rId9" imgW="147955" imgH="19177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 y="153"/>
                          <a:ext cx="453" cy="485"/>
                        </a:xfrm>
                        <a:prstGeom prst="rect">
                          <a:avLst/>
                        </a:prstGeom>
                        <a:solidFill>
                          <a:srgbClr val="FF9900"/>
                        </a:solidFill>
                        <a:ln>
                          <a:noFill/>
                        </a:ln>
                        <a:effectLst/>
                      </p:spPr>
                    </p:pic>
                  </p:oleObj>
                </mc:Fallback>
              </mc:AlternateContent>
            </a:graphicData>
          </a:graphic>
        </p:graphicFrame>
        <p:sp>
          <p:nvSpPr>
            <p:cNvPr id="44057" name="AutoShape 21"/>
            <p:cNvSpPr>
              <a:spLocks noChangeArrowheads="1"/>
            </p:cNvSpPr>
            <p:nvPr/>
          </p:nvSpPr>
          <p:spPr bwMode="auto">
            <a:xfrm>
              <a:off x="894" y="320"/>
              <a:ext cx="318" cy="90"/>
            </a:xfrm>
            <a:prstGeom prst="rightArrow">
              <a:avLst>
                <a:gd name="adj1" fmla="val 50000"/>
                <a:gd name="adj2" fmla="val 88333"/>
              </a:avLst>
            </a:prstGeom>
            <a:solidFill>
              <a:srgbClr val="0099FF"/>
            </a:solidFill>
            <a:ln w="9525">
              <a:solidFill>
                <a:srgbClr val="0099FF"/>
              </a:solidFill>
              <a:miter lim="800000"/>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sp>
        <p:nvSpPr>
          <p:cNvPr id="116758" name="Line 22"/>
          <p:cNvSpPr>
            <a:spLocks noChangeShapeType="1"/>
          </p:cNvSpPr>
          <p:nvPr/>
        </p:nvSpPr>
        <p:spPr bwMode="auto">
          <a:xfrm>
            <a:off x="5549266" y="3060325"/>
            <a:ext cx="647700"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59" name="Line 23"/>
          <p:cNvSpPr>
            <a:spLocks noChangeShapeType="1"/>
          </p:cNvSpPr>
          <p:nvPr/>
        </p:nvSpPr>
        <p:spPr bwMode="auto">
          <a:xfrm>
            <a:off x="5368925" y="5457937"/>
            <a:ext cx="647700"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 name="Group 34"/>
          <p:cNvGrpSpPr/>
          <p:nvPr/>
        </p:nvGrpSpPr>
        <p:grpSpPr bwMode="auto">
          <a:xfrm>
            <a:off x="1130618" y="2529416"/>
            <a:ext cx="4783137" cy="1063625"/>
            <a:chOff x="683" y="745"/>
            <a:chExt cx="3013" cy="670"/>
          </a:xfrm>
        </p:grpSpPr>
        <p:graphicFrame>
          <p:nvGraphicFramePr>
            <p:cNvPr id="44053" name="Object 26"/>
            <p:cNvGraphicFramePr>
              <a:graphicFrameLocks noChangeAspect="1"/>
            </p:cNvGraphicFramePr>
            <p:nvPr/>
          </p:nvGraphicFramePr>
          <p:xfrm>
            <a:off x="683" y="745"/>
            <a:ext cx="1695" cy="670"/>
          </p:xfrm>
          <a:graphic>
            <a:graphicData uri="http://schemas.openxmlformats.org/presentationml/2006/ole">
              <mc:AlternateContent xmlns:mc="http://schemas.openxmlformats.org/markup-compatibility/2006">
                <mc:Choice xmlns:v="urn:schemas-microsoft-com:vml" Requires="v">
                  <p:oleObj spid="_x0000_s33883" name="公式" r:id="rId11" imgW="1123315" imgH="391795" progId="Equation.3">
                    <p:embed/>
                  </p:oleObj>
                </mc:Choice>
                <mc:Fallback>
                  <p:oleObj name="公式" r:id="rId11" imgW="1123315" imgH="391795"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3" y="745"/>
                          <a:ext cx="1695" cy="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4" name="Text Box 27"/>
            <p:cNvSpPr txBox="1">
              <a:spLocks noChangeArrowheads="1"/>
            </p:cNvSpPr>
            <p:nvPr/>
          </p:nvSpPr>
          <p:spPr bwMode="auto">
            <a:xfrm>
              <a:off x="2472" y="935"/>
              <a:ext cx="12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t>的特解</a:t>
              </a:r>
              <a:endParaRPr lang="zh-CN" altLang="en-US" dirty="0"/>
            </a:p>
          </p:txBody>
        </p:sp>
      </p:grpSp>
      <p:sp>
        <p:nvSpPr>
          <p:cNvPr id="22" name="Text Box 4"/>
          <p:cNvSpPr txBox="1">
            <a:spLocks noChangeArrowheads="1"/>
          </p:cNvSpPr>
          <p:nvPr/>
        </p:nvSpPr>
        <p:spPr bwMode="auto">
          <a:xfrm>
            <a:off x="240030" y="0"/>
            <a:ext cx="857377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7.3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和</a:t>
            </a: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电路的阶跃响应（零状态响应）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23" name="矩形 22"/>
          <p:cNvSpPr/>
          <p:nvPr/>
        </p:nvSpPr>
        <p:spPr>
          <a:xfrm>
            <a:off x="5223511" y="1972638"/>
            <a:ext cx="3518534" cy="584775"/>
          </a:xfrm>
          <a:prstGeom prst="rect">
            <a:avLst/>
          </a:prstGeom>
        </p:spPr>
        <p:txBody>
          <a:bodyPr wrap="square">
            <a:spAutoFit/>
          </a:bodyPr>
          <a:lstStyle/>
          <a:p>
            <a:pPr algn="ctr"/>
            <a:r>
              <a:rPr kumimoji="1" lang="zh-CN" altLang="en-US" sz="1600" dirty="0">
                <a:solidFill>
                  <a:srgbClr val="92D050"/>
                </a:solidFill>
              </a:rPr>
              <a:t>等号右边的形式决定着特解的形式，</a:t>
            </a:r>
            <a:endParaRPr kumimoji="1" lang="en-US" altLang="zh-CN" sz="1600" dirty="0">
              <a:solidFill>
                <a:srgbClr val="92D050"/>
              </a:solidFill>
            </a:endParaRPr>
          </a:p>
          <a:p>
            <a:pPr algn="ctr"/>
            <a:r>
              <a:rPr lang="en-US" altLang="zh-CN" sz="1600" dirty="0">
                <a:solidFill>
                  <a:srgbClr val="92D050"/>
                </a:solidFill>
              </a:rPr>
              <a:t>Us</a:t>
            </a:r>
            <a:r>
              <a:rPr lang="zh-CN" altLang="en-US" sz="1600" dirty="0">
                <a:solidFill>
                  <a:srgbClr val="92D050"/>
                </a:solidFill>
              </a:rPr>
              <a:t>为常数，则</a:t>
            </a:r>
            <a:r>
              <a:rPr lang="zh-CN" altLang="en-US" sz="1600" dirty="0">
                <a:solidFill>
                  <a:srgbClr val="FF0000"/>
                </a:solidFill>
              </a:rPr>
              <a:t>特解为常数</a:t>
            </a:r>
            <a:r>
              <a:rPr lang="zh-CN" altLang="en-US" sz="1600" dirty="0">
                <a:solidFill>
                  <a:srgbClr val="92D050"/>
                </a:solidFill>
              </a:rPr>
              <a:t>，代入方程</a:t>
            </a:r>
            <a:endParaRPr lang="zh-CN" altLang="en-US" sz="1600" dirty="0">
              <a:solidFill>
                <a:srgbClr val="92D050"/>
              </a:solidFill>
            </a:endParaRPr>
          </a:p>
        </p:txBody>
      </p:sp>
      <p:sp>
        <p:nvSpPr>
          <p:cNvPr id="24" name="矩形 23"/>
          <p:cNvSpPr/>
          <p:nvPr/>
        </p:nvSpPr>
        <p:spPr>
          <a:xfrm>
            <a:off x="5465306" y="4378326"/>
            <a:ext cx="3411894" cy="584775"/>
          </a:xfrm>
          <a:prstGeom prst="rect">
            <a:avLst/>
          </a:prstGeom>
        </p:spPr>
        <p:txBody>
          <a:bodyPr wrap="square">
            <a:spAutoFit/>
          </a:bodyPr>
          <a:lstStyle/>
          <a:p>
            <a:pPr algn="ctr"/>
            <a:r>
              <a:rPr kumimoji="1" lang="zh-CN" altLang="en-US" sz="1600" dirty="0">
                <a:solidFill>
                  <a:srgbClr val="92D050"/>
                </a:solidFill>
              </a:rPr>
              <a:t>求解非齐次方程对应的齐次方程即可，将</a:t>
            </a:r>
            <a:r>
              <a:rPr kumimoji="1" lang="en-US" altLang="zh-CN" sz="1600" dirty="0">
                <a:solidFill>
                  <a:srgbClr val="92D050"/>
                </a:solidFill>
              </a:rPr>
              <a:t>Us</a:t>
            </a:r>
            <a:r>
              <a:rPr kumimoji="1" lang="zh-CN" altLang="en-US" sz="1600" dirty="0">
                <a:solidFill>
                  <a:srgbClr val="92D050"/>
                </a:solidFill>
              </a:rPr>
              <a:t>置零即可</a:t>
            </a:r>
            <a:endParaRPr kumimoji="1" lang="en-US" altLang="zh-CN" sz="1600" dirty="0">
              <a:solidFill>
                <a:srgbClr val="92D05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5" name="Text Box 9"/>
          <p:cNvSpPr txBox="1">
            <a:spLocks noChangeArrowheads="1"/>
          </p:cNvSpPr>
          <p:nvPr/>
        </p:nvSpPr>
        <p:spPr bwMode="auto">
          <a:xfrm>
            <a:off x="770573" y="1190378"/>
            <a:ext cx="946467"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solidFill>
                  <a:schemeClr val="tx1"/>
                </a:solidFill>
                <a:latin typeface="Times New Roman" panose="02020603050405020304" pitchFamily="18" charset="0"/>
              </a:rPr>
              <a:t>全解</a:t>
            </a:r>
            <a:endParaRPr kumimoji="1" lang="zh-CN" altLang="en-US" dirty="0">
              <a:solidFill>
                <a:schemeClr val="tx1"/>
              </a:solidFill>
              <a:latin typeface="Times New Roman" panose="02020603050405020304" pitchFamily="18" charset="0"/>
            </a:endParaRPr>
          </a:p>
        </p:txBody>
      </p:sp>
      <p:sp>
        <p:nvSpPr>
          <p:cNvPr id="65546" name="Text Box 10"/>
          <p:cNvSpPr txBox="1">
            <a:spLocks noChangeArrowheads="1"/>
          </p:cNvSpPr>
          <p:nvPr/>
        </p:nvSpPr>
        <p:spPr bwMode="auto">
          <a:xfrm>
            <a:off x="1001713" y="3033395"/>
            <a:ext cx="4321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baseline="-25000" dirty="0">
                <a:solidFill>
                  <a:schemeClr val="tx1"/>
                </a:solidFill>
                <a:latin typeface="Times New Roman" panose="02020603050405020304" pitchFamily="18" charset="0"/>
                <a:ea typeface="宋体" panose="02010600030101010101" pitchFamily="2" charset="-122"/>
              </a:rPr>
              <a:t>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en-US" altLang="zh-CN"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)=A</a:t>
            </a:r>
            <a:r>
              <a:rPr kumimoji="1" lang="en-US" altLang="zh-CN" sz="3200" b="0" i="1" dirty="0">
                <a:solidFill>
                  <a:schemeClr val="tx1"/>
                </a:solidFill>
                <a:latin typeface="Times New Roman" panose="02020603050405020304" pitchFamily="18" charset="0"/>
                <a:ea typeface="宋体" panose="02010600030101010101" pitchFamily="2" charset="-122"/>
              </a:rPr>
              <a:t>+U</a:t>
            </a:r>
            <a:r>
              <a:rPr kumimoji="1" lang="en-US" altLang="zh-CN" sz="3200" b="0" baseline="-25000" dirty="0">
                <a:solidFill>
                  <a:schemeClr val="tx1"/>
                </a:solidFill>
                <a:latin typeface="Times New Roman" panose="02020603050405020304" pitchFamily="18" charset="0"/>
                <a:ea typeface="宋体" panose="02010600030101010101" pitchFamily="2" charset="-122"/>
              </a:rPr>
              <a:t>S</a:t>
            </a:r>
            <a:r>
              <a:rPr kumimoji="1" lang="en-US" altLang="zh-CN" sz="3200" b="0" dirty="0">
                <a:solidFill>
                  <a:schemeClr val="tx1"/>
                </a:solidFill>
                <a:latin typeface="Times New Roman" panose="02020603050405020304" pitchFamily="18" charset="0"/>
                <a:ea typeface="宋体" panose="02010600030101010101" pitchFamily="2" charset="-122"/>
              </a:rPr>
              <a:t>= 0</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65547" name="Text Box 11"/>
          <p:cNvSpPr txBox="1">
            <a:spLocks noChangeArrowheads="1"/>
          </p:cNvSpPr>
          <p:nvPr/>
        </p:nvSpPr>
        <p:spPr bwMode="auto">
          <a:xfrm>
            <a:off x="5013643" y="3014772"/>
            <a:ext cx="2735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b="0" dirty="0">
                <a:solidFill>
                  <a:schemeClr val="tx1"/>
                </a:solidFill>
                <a:latin typeface="Times New Roman" panose="02020603050405020304" pitchFamily="18" charset="0"/>
                <a:ea typeface="宋体" panose="02010600030101010101" pitchFamily="2" charset="-122"/>
              </a:rPr>
              <a:t> A</a:t>
            </a:r>
            <a:r>
              <a:rPr kumimoji="1" lang="en-US" altLang="zh-CN" sz="3200" b="0" i="1" dirty="0">
                <a:solidFill>
                  <a:schemeClr val="tx1"/>
                </a:solidFill>
                <a:latin typeface="Times New Roman" panose="02020603050405020304" pitchFamily="18" charset="0"/>
                <a:ea typeface="宋体" panose="02010600030101010101" pitchFamily="2" charset="-122"/>
              </a:rPr>
              <a:t>= </a:t>
            </a:r>
            <a:r>
              <a:rPr kumimoji="1" lang="zh-CN" altLang="en-US" sz="3200" b="0" i="1" dirty="0">
                <a:solidFill>
                  <a:schemeClr val="tx1"/>
                </a:solidFill>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Times New Roman" panose="02020603050405020304" pitchFamily="18" charset="0"/>
                <a:ea typeface="宋体" panose="02010600030101010101" pitchFamily="2" charset="-122"/>
              </a:rPr>
              <a:t>U</a:t>
            </a:r>
            <a:r>
              <a:rPr kumimoji="1" lang="en-US" altLang="zh-CN" sz="3200" b="0" baseline="-25000" dirty="0">
                <a:solidFill>
                  <a:schemeClr val="tx1"/>
                </a:solidFill>
                <a:latin typeface="Times New Roman" panose="02020603050405020304" pitchFamily="18" charset="0"/>
                <a:ea typeface="宋体" panose="02010600030101010101" pitchFamily="2" charset="-122"/>
              </a:rPr>
              <a:t>S</a:t>
            </a:r>
            <a:endParaRPr kumimoji="1" lang="en-US" altLang="zh-CN" sz="3200" b="0" baseline="-25000" dirty="0">
              <a:solidFill>
                <a:schemeClr val="tx1"/>
              </a:solidFill>
              <a:latin typeface="Times New Roman" panose="02020603050405020304" pitchFamily="18" charset="0"/>
              <a:ea typeface="宋体" panose="02010600030101010101" pitchFamily="2" charset="-122"/>
            </a:endParaRPr>
          </a:p>
        </p:txBody>
      </p:sp>
      <p:sp>
        <p:nvSpPr>
          <p:cNvPr id="65548" name="Text Box 12"/>
          <p:cNvSpPr txBox="1">
            <a:spLocks noChangeArrowheads="1"/>
          </p:cNvSpPr>
          <p:nvPr/>
        </p:nvSpPr>
        <p:spPr bwMode="auto">
          <a:xfrm>
            <a:off x="1397000" y="2083778"/>
            <a:ext cx="698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楷体_GB2312" pitchFamily="49" charset="-122"/>
              </a:rPr>
              <a:t>由初始条件 </a:t>
            </a:r>
            <a:r>
              <a:rPr kumimoji="1" lang="en-US" altLang="zh-CN" sz="3200" b="0" i="1" dirty="0" err="1">
                <a:solidFill>
                  <a:schemeClr val="tx1"/>
                </a:solidFill>
                <a:latin typeface="Times New Roman" panose="02020603050405020304" pitchFamily="18" charset="0"/>
              </a:rPr>
              <a:t>u</a:t>
            </a:r>
            <a:r>
              <a:rPr kumimoji="1" lang="en-US" altLang="zh-CN" sz="3200" b="0" baseline="-25000" dirty="0" err="1">
                <a:solidFill>
                  <a:schemeClr val="tx1"/>
                </a:solidFill>
                <a:latin typeface="Times New Roman" panose="02020603050405020304" pitchFamily="18" charset="0"/>
              </a:rPr>
              <a:t>C</a:t>
            </a:r>
            <a:r>
              <a:rPr kumimoji="1" lang="en-US" altLang="zh-CN" sz="3200" b="0" baseline="-25000" dirty="0">
                <a:solidFill>
                  <a:schemeClr val="tx1"/>
                </a:solidFill>
                <a:latin typeface="Times New Roman" panose="02020603050405020304" pitchFamily="18" charset="0"/>
              </a:rPr>
              <a:t> </a:t>
            </a:r>
            <a:r>
              <a:rPr kumimoji="1" lang="en-US" altLang="zh-CN" sz="3200" b="0" dirty="0">
                <a:solidFill>
                  <a:schemeClr val="tx1"/>
                </a:solidFill>
                <a:latin typeface="Times New Roman" panose="02020603050405020304" pitchFamily="18" charset="0"/>
              </a:rPr>
              <a:t>(0</a:t>
            </a:r>
            <a:r>
              <a:rPr kumimoji="1" lang="en-US" altLang="zh-CN" sz="3200" b="0" baseline="-25000" dirty="0">
                <a:solidFill>
                  <a:schemeClr val="tx1"/>
                </a:solidFill>
                <a:latin typeface="Times New Roman" panose="02020603050405020304" pitchFamily="18" charset="0"/>
              </a:rPr>
              <a:t>+</a:t>
            </a:r>
            <a:r>
              <a:rPr kumimoji="1" lang="en-US" altLang="zh-CN" sz="3200" b="0" dirty="0">
                <a:solidFill>
                  <a:schemeClr val="tx1"/>
                </a:solidFill>
                <a:latin typeface="Times New Roman" panose="02020603050405020304" pitchFamily="18" charset="0"/>
              </a:rPr>
              <a:t>)=0</a:t>
            </a:r>
            <a:r>
              <a:rPr kumimoji="1" lang="en-US" altLang="zh-CN" dirty="0">
                <a:solidFill>
                  <a:schemeClr val="tx1"/>
                </a:solidFill>
                <a:latin typeface="楷体_GB2312" pitchFamily="49" charset="-122"/>
              </a:rPr>
              <a:t> </a:t>
            </a:r>
            <a:r>
              <a:rPr kumimoji="1" lang="zh-CN" altLang="en-US" dirty="0">
                <a:latin typeface="楷体_GB2312" pitchFamily="49" charset="-122"/>
              </a:rPr>
              <a:t>定积分常数</a:t>
            </a:r>
            <a:r>
              <a:rPr kumimoji="1" lang="zh-CN" altLang="en-US" dirty="0">
                <a:solidFill>
                  <a:schemeClr val="bg1"/>
                </a:solidFill>
                <a:latin typeface="楷体_GB2312" pitchFamily="49" charset="-122"/>
              </a:rPr>
              <a:t> </a:t>
            </a:r>
            <a:r>
              <a:rPr kumimoji="1" lang="en-US" altLang="zh-CN" b="0" i="1" dirty="0">
                <a:solidFill>
                  <a:schemeClr val="tx1"/>
                </a:solidFill>
                <a:latin typeface="Times New Roman" panose="02020603050405020304" pitchFamily="18" charset="0"/>
              </a:rPr>
              <a:t>A</a:t>
            </a:r>
            <a:endParaRPr kumimoji="1" lang="en-US" altLang="zh-CN" b="0" i="1" dirty="0">
              <a:solidFill>
                <a:schemeClr val="tx1"/>
              </a:solidFill>
              <a:latin typeface="Times New Roman" panose="02020603050405020304" pitchFamily="18" charset="0"/>
            </a:endParaRPr>
          </a:p>
        </p:txBody>
      </p:sp>
      <p:graphicFrame>
        <p:nvGraphicFramePr>
          <p:cNvPr id="65561" name="Object 25"/>
          <p:cNvGraphicFramePr>
            <a:graphicFrameLocks noChangeAspect="1"/>
          </p:cNvGraphicFramePr>
          <p:nvPr/>
        </p:nvGraphicFramePr>
        <p:xfrm>
          <a:off x="2182178" y="844977"/>
          <a:ext cx="5970587" cy="977900"/>
        </p:xfrm>
        <a:graphic>
          <a:graphicData uri="http://schemas.openxmlformats.org/presentationml/2006/ole">
            <mc:AlternateContent xmlns:mc="http://schemas.openxmlformats.org/markup-compatibility/2006">
              <mc:Choice xmlns:v="urn:schemas-microsoft-com:vml" Requires="v">
                <p:oleObj spid="_x0000_s34860" name="公式" r:id="rId1" imgW="1784985" imgH="295910" progId="Equation.3">
                  <p:embed/>
                </p:oleObj>
              </mc:Choice>
              <mc:Fallback>
                <p:oleObj name="公式" r:id="rId1" imgW="1784985" imgH="295910" progId="Equation.3">
                  <p:embed/>
                  <p:pic>
                    <p:nvPicPr>
                      <p:cNvPr id="0" name="Object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8" y="844977"/>
                        <a:ext cx="5970587"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70" name="Line 34"/>
          <p:cNvSpPr>
            <a:spLocks noChangeShapeType="1"/>
          </p:cNvSpPr>
          <p:nvPr/>
        </p:nvSpPr>
        <p:spPr bwMode="auto">
          <a:xfrm flipV="1">
            <a:off x="4203065" y="3352483"/>
            <a:ext cx="628015" cy="2491"/>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5585" name="Object 49"/>
          <p:cNvGraphicFramePr>
            <a:graphicFrameLocks noChangeAspect="1"/>
          </p:cNvGraphicFramePr>
          <p:nvPr/>
        </p:nvGraphicFramePr>
        <p:xfrm>
          <a:off x="869950" y="3898583"/>
          <a:ext cx="7634288" cy="1036637"/>
        </p:xfrm>
        <a:graphic>
          <a:graphicData uri="http://schemas.openxmlformats.org/presentationml/2006/ole">
            <mc:AlternateContent xmlns:mc="http://schemas.openxmlformats.org/markup-compatibility/2006">
              <mc:Choice xmlns:v="urn:schemas-microsoft-com:vml" Requires="v">
                <p:oleObj spid="_x0000_s34861" name="公式" r:id="rId3" imgW="2586355" imgH="295910" progId="Equation.3">
                  <p:embed/>
                </p:oleObj>
              </mc:Choice>
              <mc:Fallback>
                <p:oleObj name="公式" r:id="rId3" imgW="2586355" imgH="295910"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950" y="3898583"/>
                        <a:ext cx="7634288" cy="1036637"/>
                      </a:xfrm>
                      <a:prstGeom prst="rect">
                        <a:avLst/>
                      </a:prstGeom>
                      <a:solidFill>
                        <a:schemeClr val="tx1"/>
                      </a:solidFill>
                      <a:ln>
                        <a:noFill/>
                      </a:ln>
                      <a:effectLst/>
                    </p:spPr>
                  </p:pic>
                </p:oleObj>
              </mc:Fallback>
            </mc:AlternateContent>
          </a:graphicData>
        </a:graphic>
      </p:graphicFrame>
      <p:sp>
        <p:nvSpPr>
          <p:cNvPr id="65586" name="Text Box 50"/>
          <p:cNvSpPr txBox="1">
            <a:spLocks noChangeArrowheads="1"/>
          </p:cNvSpPr>
          <p:nvPr/>
        </p:nvSpPr>
        <p:spPr bwMode="auto">
          <a:xfrm>
            <a:off x="700722" y="5555163"/>
            <a:ext cx="381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t>从以上式子可以得出：</a:t>
            </a:r>
            <a:endParaRPr lang="zh-CN" altLang="en-US"/>
          </a:p>
        </p:txBody>
      </p:sp>
      <p:graphicFrame>
        <p:nvGraphicFramePr>
          <p:cNvPr id="65587" name="Object 51"/>
          <p:cNvGraphicFramePr>
            <a:graphicFrameLocks noChangeAspect="1"/>
          </p:cNvGraphicFramePr>
          <p:nvPr/>
        </p:nvGraphicFramePr>
        <p:xfrm>
          <a:off x="4457700" y="5220970"/>
          <a:ext cx="3334527" cy="1187500"/>
        </p:xfrm>
        <a:graphic>
          <a:graphicData uri="http://schemas.openxmlformats.org/presentationml/2006/ole">
            <mc:AlternateContent xmlns:mc="http://schemas.openxmlformats.org/markup-compatibility/2006">
              <mc:Choice xmlns:v="urn:schemas-microsoft-com:vml" Requires="v">
                <p:oleObj spid="_x0000_s34862" name="公式" r:id="rId5" imgW="1258570" imgH="391795" progId="Equation.3">
                  <p:embed/>
                </p:oleObj>
              </mc:Choice>
              <mc:Fallback>
                <p:oleObj name="公式" r:id="rId5" imgW="1258570" imgH="391795"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700" y="5220970"/>
                        <a:ext cx="3334527" cy="1187500"/>
                      </a:xfrm>
                      <a:prstGeom prst="rect">
                        <a:avLst/>
                      </a:prstGeom>
                      <a:noFill/>
                      <a:ln>
                        <a:noFill/>
                      </a:ln>
                      <a:effectLst/>
                    </p:spPr>
                  </p:pic>
                </p:oleObj>
              </mc:Fallback>
            </mc:AlternateContent>
          </a:graphicData>
        </a:graphic>
      </p:graphicFrame>
      <p:sp>
        <p:nvSpPr>
          <p:cNvPr id="11" name="Text Box 4"/>
          <p:cNvSpPr txBox="1">
            <a:spLocks noChangeArrowheads="1"/>
          </p:cNvSpPr>
          <p:nvPr/>
        </p:nvSpPr>
        <p:spPr bwMode="auto">
          <a:xfrm>
            <a:off x="240030" y="0"/>
            <a:ext cx="857377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7.3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和</a:t>
            </a: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电路的阶跃响应（零状态响应）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bwMode="auto">
          <a:xfrm>
            <a:off x="700251" y="4190563"/>
            <a:ext cx="2751137" cy="2176441"/>
            <a:chOff x="474" y="1482"/>
            <a:chExt cx="1733" cy="1240"/>
          </a:xfrm>
        </p:grpSpPr>
        <p:sp>
          <p:nvSpPr>
            <p:cNvPr id="46124" name="Freeform 11"/>
            <p:cNvSpPr/>
            <p:nvPr/>
          </p:nvSpPr>
          <p:spPr bwMode="auto">
            <a:xfrm>
              <a:off x="863" y="2295"/>
              <a:ext cx="1344" cy="344"/>
            </a:xfrm>
            <a:custGeom>
              <a:avLst/>
              <a:gdLst>
                <a:gd name="T0" fmla="*/ 0 w 1344"/>
                <a:gd name="T1" fmla="*/ 344 h 344"/>
                <a:gd name="T2" fmla="*/ 288 w 1344"/>
                <a:gd name="T3" fmla="*/ 152 h 344"/>
                <a:gd name="T4" fmla="*/ 624 w 1344"/>
                <a:gd name="T5" fmla="*/ 56 h 344"/>
                <a:gd name="T6" fmla="*/ 1104 w 1344"/>
                <a:gd name="T7" fmla="*/ 8 h 344"/>
                <a:gd name="T8" fmla="*/ 1344 w 1344"/>
                <a:gd name="T9" fmla="*/ 8 h 344"/>
                <a:gd name="T10" fmla="*/ 0 60000 65536"/>
                <a:gd name="T11" fmla="*/ 0 60000 65536"/>
                <a:gd name="T12" fmla="*/ 0 60000 65536"/>
                <a:gd name="T13" fmla="*/ 0 60000 65536"/>
                <a:gd name="T14" fmla="*/ 0 60000 65536"/>
                <a:gd name="T15" fmla="*/ 0 w 1344"/>
                <a:gd name="T16" fmla="*/ 0 h 344"/>
                <a:gd name="T17" fmla="*/ 1344 w 1344"/>
                <a:gd name="T18" fmla="*/ 344 h 344"/>
              </a:gdLst>
              <a:ahLst/>
              <a:cxnLst>
                <a:cxn ang="T10">
                  <a:pos x="T0" y="T1"/>
                </a:cxn>
                <a:cxn ang="T11">
                  <a:pos x="T2" y="T3"/>
                </a:cxn>
                <a:cxn ang="T12">
                  <a:pos x="T4" y="T5"/>
                </a:cxn>
                <a:cxn ang="T13">
                  <a:pos x="T6" y="T7"/>
                </a:cxn>
                <a:cxn ang="T14">
                  <a:pos x="T8" y="T9"/>
                </a:cxn>
              </a:cxnLst>
              <a:rect l="T15" t="T16" r="T17" b="T18"/>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8575" cap="flat" cmpd="sng">
              <a:solidFill>
                <a:srgbClr val="00FFFF"/>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25" name="Text Box 12"/>
            <p:cNvSpPr txBox="1">
              <a:spLocks noChangeArrowheads="1"/>
            </p:cNvSpPr>
            <p:nvPr/>
          </p:nvSpPr>
          <p:spPr bwMode="auto">
            <a:xfrm>
              <a:off x="474" y="2459"/>
              <a:ext cx="39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2400" b="0" i="1" dirty="0">
                  <a:solidFill>
                    <a:schemeClr val="tx1"/>
                  </a:solidFill>
                  <a:latin typeface="Times New Roman" panose="02020603050405020304" pitchFamily="18" charset="0"/>
                  <a:ea typeface="宋体" panose="02010600030101010101" pitchFamily="2" charset="-122"/>
                </a:rPr>
                <a:t>-U</a:t>
              </a:r>
              <a:r>
                <a:rPr kumimoji="1" lang="en-US" altLang="zh-CN" sz="2400" b="0" baseline="-25000" dirty="0">
                  <a:solidFill>
                    <a:schemeClr val="tx1"/>
                  </a:solidFill>
                  <a:latin typeface="Times New Roman" panose="02020603050405020304" pitchFamily="18" charset="0"/>
                  <a:ea typeface="宋体" panose="02010600030101010101" pitchFamily="2" charset="-122"/>
                </a:rPr>
                <a:t>S</a:t>
              </a:r>
              <a:endParaRPr kumimoji="1" lang="en-US" altLang="zh-CN" sz="2400" b="0" baseline="-25000" dirty="0">
                <a:solidFill>
                  <a:schemeClr val="tx1"/>
                </a:solidFill>
                <a:latin typeface="Times New Roman" panose="02020603050405020304" pitchFamily="18" charset="0"/>
                <a:ea typeface="宋体" panose="02010600030101010101" pitchFamily="2" charset="-122"/>
              </a:endParaRPr>
            </a:p>
          </p:txBody>
        </p:sp>
        <p:sp>
          <p:nvSpPr>
            <p:cNvPr id="46126" name="Rectangle 13"/>
            <p:cNvSpPr>
              <a:spLocks noChangeArrowheads="1"/>
            </p:cNvSpPr>
            <p:nvPr/>
          </p:nvSpPr>
          <p:spPr bwMode="auto">
            <a:xfrm>
              <a:off x="1688" y="1482"/>
              <a:ext cx="3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2400" b="0" baseline="-25000" dirty="0" err="1">
                  <a:solidFill>
                    <a:schemeClr val="tx1"/>
                  </a:solidFill>
                  <a:latin typeface="Times New Roman" panose="02020603050405020304" pitchFamily="18" charset="0"/>
                  <a:ea typeface="宋体" panose="02010600030101010101" pitchFamily="2" charset="-122"/>
                </a:rPr>
                <a:t>C</a:t>
              </a:r>
              <a:r>
                <a:rPr kumimoji="1" lang="en-US" altLang="zh-CN" sz="2400" b="0" i="1" baseline="30000" dirty="0">
                  <a:solidFill>
                    <a:schemeClr val="tx1"/>
                  </a:solidFill>
                  <a:latin typeface="Times New Roman" panose="02020603050405020304" pitchFamily="18" charset="0"/>
                  <a:ea typeface="宋体" panose="02010600030101010101" pitchFamily="2" charset="-122"/>
                </a:rPr>
                <a:t>‘</a:t>
              </a:r>
              <a:endParaRPr kumimoji="1" lang="en-US" altLang="zh-CN" sz="2400" b="0" i="1" dirty="0">
                <a:solidFill>
                  <a:schemeClr val="tx1"/>
                </a:solidFill>
                <a:latin typeface="Times New Roman" panose="02020603050405020304" pitchFamily="18" charset="0"/>
                <a:ea typeface="宋体" panose="02010600030101010101" pitchFamily="2" charset="-122"/>
              </a:endParaRPr>
            </a:p>
          </p:txBody>
        </p:sp>
      </p:grpSp>
      <p:grpSp>
        <p:nvGrpSpPr>
          <p:cNvPr id="3" name="Group 14"/>
          <p:cNvGrpSpPr/>
          <p:nvPr/>
        </p:nvGrpSpPr>
        <p:grpSpPr bwMode="auto">
          <a:xfrm>
            <a:off x="724063" y="4572963"/>
            <a:ext cx="2743200" cy="1563688"/>
            <a:chOff x="527" y="1727"/>
            <a:chExt cx="1728" cy="985"/>
          </a:xfrm>
        </p:grpSpPr>
        <p:sp>
          <p:nvSpPr>
            <p:cNvPr id="46121" name="Line 15"/>
            <p:cNvSpPr>
              <a:spLocks noChangeShapeType="1"/>
            </p:cNvSpPr>
            <p:nvPr/>
          </p:nvSpPr>
          <p:spPr bwMode="auto">
            <a:xfrm>
              <a:off x="863" y="1871"/>
              <a:ext cx="1392" cy="0"/>
            </a:xfrm>
            <a:prstGeom prst="line">
              <a:avLst/>
            </a:prstGeom>
            <a:noFill/>
            <a:ln w="28575">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2" name="Rectangle 16"/>
            <p:cNvSpPr>
              <a:spLocks noChangeArrowheads="1"/>
            </p:cNvSpPr>
            <p:nvPr/>
          </p:nvSpPr>
          <p:spPr bwMode="auto">
            <a:xfrm>
              <a:off x="1534" y="2347"/>
              <a:ext cx="4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2400" b="0" baseline="-25000" dirty="0" err="1">
                  <a:solidFill>
                    <a:schemeClr val="tx1"/>
                  </a:solidFill>
                  <a:latin typeface="Times New Roman" panose="02020603050405020304" pitchFamily="18" charset="0"/>
                  <a:ea typeface="宋体" panose="02010600030101010101" pitchFamily="2" charset="-122"/>
                </a:rPr>
                <a:t>C</a:t>
              </a:r>
              <a:r>
                <a:rPr kumimoji="1" lang="en-US" altLang="zh-CN" sz="2400" b="0" i="1" baseline="30000" dirty="0">
                  <a:solidFill>
                    <a:schemeClr val="tx1"/>
                  </a:solidFill>
                  <a:latin typeface="Times New Roman" panose="02020603050405020304" pitchFamily="18" charset="0"/>
                  <a:ea typeface="宋体" panose="02010600030101010101" pitchFamily="2" charset="-122"/>
                </a:rPr>
                <a:t>“</a:t>
              </a:r>
              <a:endParaRPr kumimoji="1" lang="en-US" altLang="zh-CN" sz="2400" b="0" i="1" baseline="30000" dirty="0">
                <a:solidFill>
                  <a:schemeClr val="tx1"/>
                </a:solidFill>
                <a:latin typeface="Times New Roman" panose="02020603050405020304" pitchFamily="18" charset="0"/>
                <a:ea typeface="宋体" panose="02010600030101010101" pitchFamily="2" charset="-122"/>
              </a:endParaRPr>
            </a:p>
          </p:txBody>
        </p:sp>
        <p:sp>
          <p:nvSpPr>
            <p:cNvPr id="46123" name="Text Box 17"/>
            <p:cNvSpPr txBox="1">
              <a:spLocks noChangeArrowheads="1"/>
            </p:cNvSpPr>
            <p:nvPr/>
          </p:nvSpPr>
          <p:spPr bwMode="auto">
            <a:xfrm>
              <a:off x="527" y="1727"/>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2400" b="0" i="1" dirty="0">
                  <a:solidFill>
                    <a:schemeClr val="tx1"/>
                  </a:solidFill>
                  <a:latin typeface="Times New Roman" panose="02020603050405020304" pitchFamily="18" charset="0"/>
                  <a:ea typeface="宋体" panose="02010600030101010101" pitchFamily="2" charset="-122"/>
                </a:rPr>
                <a:t>U</a:t>
              </a:r>
              <a:r>
                <a:rPr kumimoji="1" lang="en-US" altLang="zh-CN" sz="2400" b="0" baseline="-25000" dirty="0">
                  <a:solidFill>
                    <a:schemeClr val="tx1"/>
                  </a:solidFill>
                  <a:latin typeface="Times New Roman" panose="02020603050405020304" pitchFamily="18" charset="0"/>
                  <a:ea typeface="宋体" panose="02010600030101010101" pitchFamily="2" charset="-122"/>
                </a:rPr>
                <a:t>S</a:t>
              </a:r>
              <a:endParaRPr kumimoji="1" lang="en-US" altLang="zh-CN" sz="2400" b="0" baseline="-25000" dirty="0">
                <a:solidFill>
                  <a:schemeClr val="tx1"/>
                </a:solidFill>
                <a:latin typeface="Times New Roman" panose="02020603050405020304" pitchFamily="18" charset="0"/>
                <a:ea typeface="宋体" panose="02010600030101010101" pitchFamily="2" charset="-122"/>
              </a:endParaRPr>
            </a:p>
          </p:txBody>
        </p:sp>
      </p:grpSp>
      <p:grpSp>
        <p:nvGrpSpPr>
          <p:cNvPr id="4" name="Group 59"/>
          <p:cNvGrpSpPr/>
          <p:nvPr/>
        </p:nvGrpSpPr>
        <p:grpSpPr bwMode="auto">
          <a:xfrm>
            <a:off x="5045238" y="4363412"/>
            <a:ext cx="3152775" cy="2047875"/>
            <a:chOff x="3204" y="2186"/>
            <a:chExt cx="1986" cy="1290"/>
          </a:xfrm>
        </p:grpSpPr>
        <p:sp>
          <p:nvSpPr>
            <p:cNvPr id="46112" name="Line 22"/>
            <p:cNvSpPr>
              <a:spLocks noChangeShapeType="1"/>
            </p:cNvSpPr>
            <p:nvPr/>
          </p:nvSpPr>
          <p:spPr bwMode="auto">
            <a:xfrm>
              <a:off x="3357" y="3163"/>
              <a:ext cx="163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3" name="Line 23"/>
            <p:cNvSpPr>
              <a:spLocks noChangeShapeType="1"/>
            </p:cNvSpPr>
            <p:nvPr/>
          </p:nvSpPr>
          <p:spPr bwMode="auto">
            <a:xfrm flipV="1">
              <a:off x="3515" y="2286"/>
              <a:ext cx="0" cy="119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4" name="Freeform 24"/>
            <p:cNvSpPr/>
            <p:nvPr/>
          </p:nvSpPr>
          <p:spPr bwMode="auto">
            <a:xfrm>
              <a:off x="3515" y="2536"/>
              <a:ext cx="1321" cy="588"/>
            </a:xfrm>
            <a:custGeom>
              <a:avLst/>
              <a:gdLst>
                <a:gd name="T0" fmla="*/ 0 w 1200"/>
                <a:gd name="T1" fmla="*/ 0 h 450"/>
                <a:gd name="T2" fmla="*/ 413 w 1200"/>
                <a:gd name="T3" fmla="*/ 3651 h 450"/>
                <a:gd name="T4" fmla="*/ 1107 w 1200"/>
                <a:gd name="T5" fmla="*/ 6375 h 450"/>
                <a:gd name="T6" fmla="*/ 2623 w 1200"/>
                <a:gd name="T7" fmla="*/ 8184 h 450"/>
                <a:gd name="T8" fmla="*/ 3452 w 1200"/>
                <a:gd name="T9" fmla="*/ 8394 h 450"/>
                <a:gd name="T10" fmla="*/ 0 60000 65536"/>
                <a:gd name="T11" fmla="*/ 0 60000 65536"/>
                <a:gd name="T12" fmla="*/ 0 60000 65536"/>
                <a:gd name="T13" fmla="*/ 0 60000 65536"/>
                <a:gd name="T14" fmla="*/ 0 60000 65536"/>
                <a:gd name="T15" fmla="*/ 0 w 1200"/>
                <a:gd name="T16" fmla="*/ 0 h 450"/>
                <a:gd name="T17" fmla="*/ 1200 w 1200"/>
                <a:gd name="T18" fmla="*/ 450 h 450"/>
              </a:gdLst>
              <a:ahLst/>
              <a:cxnLst>
                <a:cxn ang="T10">
                  <a:pos x="T0" y="T1"/>
                </a:cxn>
                <a:cxn ang="T11">
                  <a:pos x="T2" y="T3"/>
                </a:cxn>
                <a:cxn ang="T12">
                  <a:pos x="T4" y="T5"/>
                </a:cxn>
                <a:cxn ang="T13">
                  <a:pos x="T6" y="T7"/>
                </a:cxn>
                <a:cxn ang="T14">
                  <a:pos x="T8" y="T9"/>
                </a:cxn>
              </a:cxnLst>
              <a:rect l="T15" t="T16" r="T17" b="T18"/>
              <a:pathLst>
                <a:path w="1200" h="450">
                  <a:moveTo>
                    <a:pt x="0" y="0"/>
                  </a:moveTo>
                  <a:cubicBezTo>
                    <a:pt x="40" y="68"/>
                    <a:pt x="80" y="136"/>
                    <a:pt x="144" y="192"/>
                  </a:cubicBezTo>
                  <a:cubicBezTo>
                    <a:pt x="208" y="248"/>
                    <a:pt x="256" y="296"/>
                    <a:pt x="384" y="336"/>
                  </a:cubicBezTo>
                  <a:cubicBezTo>
                    <a:pt x="512" y="376"/>
                    <a:pt x="776" y="414"/>
                    <a:pt x="912" y="432"/>
                  </a:cubicBezTo>
                  <a:cubicBezTo>
                    <a:pt x="1048" y="450"/>
                    <a:pt x="1140" y="440"/>
                    <a:pt x="1200" y="442"/>
                  </a:cubicBezTo>
                </a:path>
              </a:pathLst>
            </a:custGeom>
            <a:noFill/>
            <a:ln w="28575"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5" name="Text Box 25"/>
            <p:cNvSpPr txBox="1">
              <a:spLocks noChangeArrowheads="1"/>
            </p:cNvSpPr>
            <p:nvPr/>
          </p:nvSpPr>
          <p:spPr bwMode="auto">
            <a:xfrm>
              <a:off x="5012" y="3062"/>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6116" name="Text Box 26"/>
            <p:cNvSpPr txBox="1">
              <a:spLocks noChangeArrowheads="1"/>
            </p:cNvSpPr>
            <p:nvPr/>
          </p:nvSpPr>
          <p:spPr bwMode="auto">
            <a:xfrm>
              <a:off x="3528" y="2186"/>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i="1" dirty="0" err="1">
                  <a:solidFill>
                    <a:schemeClr val="tx1"/>
                  </a:solidFill>
                  <a:latin typeface="Times New Roman" panose="02020603050405020304" pitchFamily="18" charset="0"/>
                  <a:ea typeface="宋体" panose="02010600030101010101" pitchFamily="2" charset="-122"/>
                </a:rPr>
                <a:t>i</a:t>
              </a:r>
              <a:endParaRPr kumimoji="1" lang="en-US" altLang="zh-CN" dirty="0">
                <a:solidFill>
                  <a:schemeClr val="tx1"/>
                </a:solidFill>
                <a:latin typeface="Times New Roman" panose="02020603050405020304" pitchFamily="18" charset="0"/>
                <a:ea typeface="宋体" panose="02010600030101010101" pitchFamily="2" charset="-122"/>
              </a:endParaRPr>
            </a:p>
          </p:txBody>
        </p:sp>
        <p:graphicFrame>
          <p:nvGraphicFramePr>
            <p:cNvPr id="46117" name="Object 27"/>
            <p:cNvGraphicFramePr>
              <a:graphicFrameLocks noChangeAspect="1"/>
            </p:cNvGraphicFramePr>
            <p:nvPr/>
          </p:nvGraphicFramePr>
          <p:xfrm>
            <a:off x="3204" y="2205"/>
            <a:ext cx="261" cy="544"/>
          </p:xfrm>
          <a:graphic>
            <a:graphicData uri="http://schemas.openxmlformats.org/presentationml/2006/ole">
              <mc:AlternateContent xmlns:mc="http://schemas.openxmlformats.org/markup-compatibility/2006">
                <mc:Choice xmlns:v="urn:schemas-microsoft-com:vml" Requires="v">
                  <p:oleObj spid="_x0000_s35870" name="公式" r:id="rId1" imgW="213360" imgH="387350" progId="Equation.3">
                    <p:embed/>
                  </p:oleObj>
                </mc:Choice>
                <mc:Fallback>
                  <p:oleObj name="公式" r:id="rId1" imgW="213360" imgH="387350" progId="Equation.3">
                    <p:embed/>
                    <p:pic>
                      <p:nvPicPr>
                        <p:cNvPr id="0" name="Object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 y="2205"/>
                          <a:ext cx="261" cy="54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118" name="Text Box 28"/>
            <p:cNvSpPr txBox="1">
              <a:spLocks noChangeArrowheads="1"/>
            </p:cNvSpPr>
            <p:nvPr/>
          </p:nvSpPr>
          <p:spPr bwMode="auto">
            <a:xfrm>
              <a:off x="3253" y="312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6119" name="Line 29"/>
            <p:cNvSpPr>
              <a:spLocks noChangeShapeType="1"/>
            </p:cNvSpPr>
            <p:nvPr/>
          </p:nvSpPr>
          <p:spPr bwMode="auto">
            <a:xfrm flipH="1">
              <a:off x="3274" y="3147"/>
              <a:ext cx="231"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0" name="Line 30"/>
            <p:cNvSpPr>
              <a:spLocks noChangeShapeType="1"/>
            </p:cNvSpPr>
            <p:nvPr/>
          </p:nvSpPr>
          <p:spPr bwMode="auto">
            <a:xfrm flipV="1">
              <a:off x="3505" y="2553"/>
              <a:ext cx="0" cy="594"/>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31"/>
          <p:cNvGrpSpPr/>
          <p:nvPr/>
        </p:nvGrpSpPr>
        <p:grpSpPr bwMode="auto">
          <a:xfrm>
            <a:off x="876463" y="4266575"/>
            <a:ext cx="3721256" cy="2143125"/>
            <a:chOff x="623" y="1534"/>
            <a:chExt cx="2135" cy="1201"/>
          </a:xfrm>
        </p:grpSpPr>
        <p:sp>
          <p:nvSpPr>
            <p:cNvPr id="46107" name="Line 32"/>
            <p:cNvSpPr>
              <a:spLocks noChangeShapeType="1"/>
            </p:cNvSpPr>
            <p:nvPr/>
          </p:nvSpPr>
          <p:spPr bwMode="auto">
            <a:xfrm>
              <a:off x="623" y="2255"/>
              <a:ext cx="196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8" name="Line 33"/>
            <p:cNvSpPr>
              <a:spLocks noChangeShapeType="1"/>
            </p:cNvSpPr>
            <p:nvPr/>
          </p:nvSpPr>
          <p:spPr bwMode="auto">
            <a:xfrm flipV="1">
              <a:off x="863" y="1631"/>
              <a:ext cx="0" cy="110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9" name="Text Box 34"/>
            <p:cNvSpPr txBox="1">
              <a:spLocks noChangeArrowheads="1"/>
            </p:cNvSpPr>
            <p:nvPr/>
          </p:nvSpPr>
          <p:spPr bwMode="auto">
            <a:xfrm>
              <a:off x="2595" y="2108"/>
              <a:ext cx="16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6110" name="Text Box 35"/>
            <p:cNvSpPr txBox="1">
              <a:spLocks noChangeArrowheads="1"/>
            </p:cNvSpPr>
            <p:nvPr/>
          </p:nvSpPr>
          <p:spPr bwMode="auto">
            <a:xfrm>
              <a:off x="895" y="1534"/>
              <a:ext cx="3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6111" name="Text Box 36"/>
            <p:cNvSpPr txBox="1">
              <a:spLocks noChangeArrowheads="1"/>
            </p:cNvSpPr>
            <p:nvPr/>
          </p:nvSpPr>
          <p:spPr bwMode="auto">
            <a:xfrm>
              <a:off x="688" y="2219"/>
              <a:ext cx="2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64549" name="Text Box 37"/>
          <p:cNvSpPr txBox="1">
            <a:spLocks noChangeArrowheads="1"/>
          </p:cNvSpPr>
          <p:nvPr/>
        </p:nvSpPr>
        <p:spPr bwMode="auto">
          <a:xfrm>
            <a:off x="808200" y="1404227"/>
            <a:ext cx="7920038"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buFontTx/>
              <a:buAutoNum type="circleNumDbPlain"/>
            </a:pPr>
            <a:r>
              <a:rPr kumimoji="1" lang="zh-CN" altLang="en-US" sz="2400" dirty="0">
                <a:latin typeface="楷体_GB2312" pitchFamily="49" charset="-122"/>
              </a:rPr>
              <a:t>电压、电流是随时间按</a:t>
            </a:r>
            <a:r>
              <a:rPr kumimoji="1" lang="zh-CN" altLang="en-US" sz="2400" dirty="0">
                <a:solidFill>
                  <a:schemeClr val="tx1"/>
                </a:solidFill>
                <a:latin typeface="楷体_GB2312" pitchFamily="49" charset="-122"/>
              </a:rPr>
              <a:t>同一指数规律变化</a:t>
            </a:r>
            <a:r>
              <a:rPr kumimoji="1" lang="zh-CN" altLang="en-US" sz="2400" dirty="0">
                <a:latin typeface="楷体_GB2312" pitchFamily="49" charset="-122"/>
              </a:rPr>
              <a:t>的函数；电容电压由</a:t>
            </a:r>
            <a:r>
              <a:rPr kumimoji="1" lang="zh-CN" altLang="en-US" sz="2400" dirty="0">
                <a:solidFill>
                  <a:schemeClr val="tx1"/>
                </a:solidFill>
                <a:latin typeface="楷体_GB2312" pitchFamily="49" charset="-122"/>
              </a:rPr>
              <a:t>两部分</a:t>
            </a:r>
            <a:r>
              <a:rPr kumimoji="1" lang="zh-CN" altLang="en-US" sz="2400" dirty="0">
                <a:latin typeface="楷体_GB2312" pitchFamily="49" charset="-122"/>
              </a:rPr>
              <a:t>构成：</a:t>
            </a:r>
            <a:endParaRPr kumimoji="1" lang="zh-CN" altLang="en-US" sz="2400" dirty="0">
              <a:latin typeface="楷体_GB2312" pitchFamily="49" charset="-122"/>
            </a:endParaRPr>
          </a:p>
        </p:txBody>
      </p:sp>
      <p:sp>
        <p:nvSpPr>
          <p:cNvPr id="64551" name="AutoShape 39" descr="羊皮纸"/>
          <p:cNvSpPr>
            <a:spLocks noChangeArrowheads="1"/>
          </p:cNvSpPr>
          <p:nvPr/>
        </p:nvSpPr>
        <p:spPr bwMode="auto">
          <a:xfrm>
            <a:off x="3422241" y="5733425"/>
            <a:ext cx="1079500" cy="1079500"/>
          </a:xfrm>
          <a:prstGeom prst="wedgeRoundRectCallout">
            <a:avLst>
              <a:gd name="adj1" fmla="val -166705"/>
              <a:gd name="adj2" fmla="val -116002"/>
              <a:gd name="adj3"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bg1"/>
                </a:solidFill>
              </a:rPr>
              <a:t>连续函数</a:t>
            </a:r>
            <a:endParaRPr lang="zh-CN" altLang="en-US" dirty="0">
              <a:solidFill>
                <a:schemeClr val="bg1"/>
              </a:solidFill>
            </a:endParaRPr>
          </a:p>
        </p:txBody>
      </p:sp>
      <p:sp>
        <p:nvSpPr>
          <p:cNvPr id="64552" name="AutoShape 40" descr="羊皮纸"/>
          <p:cNvSpPr>
            <a:spLocks noChangeArrowheads="1"/>
          </p:cNvSpPr>
          <p:nvPr/>
        </p:nvSpPr>
        <p:spPr bwMode="auto">
          <a:xfrm>
            <a:off x="7556663" y="4753938"/>
            <a:ext cx="1077913" cy="539750"/>
          </a:xfrm>
          <a:prstGeom prst="wedgeRoundRectCallout">
            <a:avLst>
              <a:gd name="adj1" fmla="val -218778"/>
              <a:gd name="adj2" fmla="val -14977"/>
              <a:gd name="adj3"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bg1"/>
                </a:solidFill>
              </a:rPr>
              <a:t>跃变</a:t>
            </a:r>
            <a:endParaRPr lang="zh-CN" altLang="en-US" dirty="0">
              <a:solidFill>
                <a:schemeClr val="bg1"/>
              </a:solidFill>
            </a:endParaRPr>
          </a:p>
        </p:txBody>
      </p:sp>
      <p:sp>
        <p:nvSpPr>
          <p:cNvPr id="64553" name="Text Box 41"/>
          <p:cNvSpPr txBox="1">
            <a:spLocks noChangeArrowheads="1"/>
          </p:cNvSpPr>
          <p:nvPr/>
        </p:nvSpPr>
        <p:spPr bwMode="auto">
          <a:xfrm>
            <a:off x="377988" y="2571774"/>
            <a:ext cx="3889375" cy="519112"/>
          </a:xfrm>
          <a:prstGeom prst="rect">
            <a:avLst/>
          </a:prstGeom>
          <a:solidFill>
            <a:srgbClr val="00B0F0"/>
          </a:solidFill>
          <a:ln>
            <a:noFill/>
          </a:ln>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lang="zh-CN" altLang="en-US" dirty="0">
                <a:solidFill>
                  <a:schemeClr val="bg1"/>
                </a:solidFill>
              </a:rPr>
              <a:t>稳态分量（强制分量）</a:t>
            </a:r>
            <a:endParaRPr lang="zh-CN" altLang="en-US" sz="2400" dirty="0"/>
          </a:p>
        </p:txBody>
      </p:sp>
      <p:sp>
        <p:nvSpPr>
          <p:cNvPr id="64554" name="Text Box 42"/>
          <p:cNvSpPr txBox="1">
            <a:spLocks noChangeArrowheads="1"/>
          </p:cNvSpPr>
          <p:nvPr/>
        </p:nvSpPr>
        <p:spPr bwMode="auto">
          <a:xfrm>
            <a:off x="4843625" y="2571774"/>
            <a:ext cx="3889375" cy="519112"/>
          </a:xfrm>
          <a:prstGeom prst="rect">
            <a:avLst/>
          </a:prstGeom>
          <a:solidFill>
            <a:srgbClr val="00B0F0"/>
          </a:solidFill>
          <a:ln>
            <a:noFill/>
          </a:ln>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lang="zh-CN" altLang="en-US" dirty="0">
                <a:solidFill>
                  <a:schemeClr val="bg1"/>
                </a:solidFill>
              </a:rPr>
              <a:t>暂态分量（自由分量）</a:t>
            </a:r>
            <a:endParaRPr lang="zh-CN" altLang="en-US" sz="2400" dirty="0"/>
          </a:p>
        </p:txBody>
      </p:sp>
      <p:grpSp>
        <p:nvGrpSpPr>
          <p:cNvPr id="8" name="Group 56"/>
          <p:cNvGrpSpPr/>
          <p:nvPr/>
        </p:nvGrpSpPr>
        <p:grpSpPr bwMode="auto">
          <a:xfrm>
            <a:off x="160500" y="634946"/>
            <a:ext cx="1644650" cy="850900"/>
            <a:chOff x="385" y="3022"/>
            <a:chExt cx="1036" cy="536"/>
          </a:xfrm>
        </p:grpSpPr>
        <p:pic>
          <p:nvPicPr>
            <p:cNvPr id="46101" name="Picture 57" descr="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2" name="Text Box 58"/>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dirty="0">
                  <a:solidFill>
                    <a:srgbClr val="FA7748"/>
                  </a:solidFill>
                  <a:latin typeface="Times New Roman" panose="02020603050405020304" pitchFamily="18" charset="0"/>
                  <a:ea typeface="华文行楷" panose="02010800040101010101" pitchFamily="2" charset="-122"/>
                </a:rPr>
                <a:t>表明</a:t>
              </a:r>
              <a:endParaRPr kumimoji="1" lang="zh-CN" altLang="en-US" sz="3200" b="0" dirty="0">
                <a:solidFill>
                  <a:srgbClr val="FA7748"/>
                </a:solidFill>
                <a:latin typeface="Times New Roman" panose="02020603050405020304" pitchFamily="18" charset="0"/>
                <a:ea typeface="华文行楷" panose="02010800040101010101" pitchFamily="2" charset="-122"/>
              </a:endParaRPr>
            </a:p>
          </p:txBody>
        </p:sp>
      </p:grpSp>
      <p:grpSp>
        <p:nvGrpSpPr>
          <p:cNvPr id="9" name="Group 18"/>
          <p:cNvGrpSpPr/>
          <p:nvPr/>
        </p:nvGrpSpPr>
        <p:grpSpPr bwMode="auto">
          <a:xfrm>
            <a:off x="859001" y="4826962"/>
            <a:ext cx="2565400" cy="762000"/>
            <a:chOff x="591" y="1919"/>
            <a:chExt cx="1616" cy="344"/>
          </a:xfrm>
        </p:grpSpPr>
        <p:sp>
          <p:nvSpPr>
            <p:cNvPr id="46099" name="Freeform 19"/>
            <p:cNvSpPr/>
            <p:nvPr/>
          </p:nvSpPr>
          <p:spPr bwMode="auto">
            <a:xfrm>
              <a:off x="863" y="1919"/>
              <a:ext cx="1344" cy="344"/>
            </a:xfrm>
            <a:custGeom>
              <a:avLst/>
              <a:gdLst>
                <a:gd name="T0" fmla="*/ 0 w 1344"/>
                <a:gd name="T1" fmla="*/ 344 h 344"/>
                <a:gd name="T2" fmla="*/ 288 w 1344"/>
                <a:gd name="T3" fmla="*/ 152 h 344"/>
                <a:gd name="T4" fmla="*/ 624 w 1344"/>
                <a:gd name="T5" fmla="*/ 56 h 344"/>
                <a:gd name="T6" fmla="*/ 1104 w 1344"/>
                <a:gd name="T7" fmla="*/ 8 h 344"/>
                <a:gd name="T8" fmla="*/ 1344 w 1344"/>
                <a:gd name="T9" fmla="*/ 8 h 344"/>
                <a:gd name="T10" fmla="*/ 0 60000 65536"/>
                <a:gd name="T11" fmla="*/ 0 60000 65536"/>
                <a:gd name="T12" fmla="*/ 0 60000 65536"/>
                <a:gd name="T13" fmla="*/ 0 60000 65536"/>
                <a:gd name="T14" fmla="*/ 0 60000 65536"/>
                <a:gd name="T15" fmla="*/ 0 w 1344"/>
                <a:gd name="T16" fmla="*/ 0 h 344"/>
                <a:gd name="T17" fmla="*/ 1344 w 1344"/>
                <a:gd name="T18" fmla="*/ 344 h 344"/>
              </a:gdLst>
              <a:ahLst/>
              <a:cxnLst>
                <a:cxn ang="T10">
                  <a:pos x="T0" y="T1"/>
                </a:cxn>
                <a:cxn ang="T11">
                  <a:pos x="T2" y="T3"/>
                </a:cxn>
                <a:cxn ang="T12">
                  <a:pos x="T4" y="T5"/>
                </a:cxn>
                <a:cxn ang="T13">
                  <a:pos x="T6" y="T7"/>
                </a:cxn>
                <a:cxn ang="T14">
                  <a:pos x="T8" y="T9"/>
                </a:cxn>
              </a:cxnLst>
              <a:rect l="T15" t="T16" r="T17" b="T18"/>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8575"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00" name="Line 20"/>
            <p:cNvSpPr>
              <a:spLocks noChangeShapeType="1"/>
            </p:cNvSpPr>
            <p:nvPr/>
          </p:nvSpPr>
          <p:spPr bwMode="auto">
            <a:xfrm>
              <a:off x="591" y="2246"/>
              <a:ext cx="272"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72" name="Text Box 60"/>
          <p:cNvSpPr txBox="1">
            <a:spLocks noChangeArrowheads="1"/>
          </p:cNvSpPr>
          <p:nvPr/>
        </p:nvSpPr>
        <p:spPr bwMode="auto">
          <a:xfrm>
            <a:off x="4318799" y="2462872"/>
            <a:ext cx="647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sz="4000" dirty="0">
                <a:solidFill>
                  <a:srgbClr val="FF3300"/>
                </a:solidFill>
                <a:latin typeface="Times New Roman" panose="02020603050405020304" pitchFamily="18" charset="0"/>
                <a:ea typeface="仿宋_GB2312" pitchFamily="49" charset="-122"/>
              </a:rPr>
              <a:t>+</a:t>
            </a:r>
            <a:endParaRPr lang="en-US" altLang="zh-CN" sz="4000" dirty="0">
              <a:solidFill>
                <a:srgbClr val="FF3300"/>
              </a:solidFill>
              <a:latin typeface="Times New Roman" panose="02020603050405020304" pitchFamily="18" charset="0"/>
              <a:ea typeface="仿宋_GB2312" pitchFamily="49" charset="-122"/>
            </a:endParaRPr>
          </a:p>
        </p:txBody>
      </p:sp>
      <p:sp>
        <p:nvSpPr>
          <p:cNvPr id="38" name="Text Box 4"/>
          <p:cNvSpPr txBox="1">
            <a:spLocks noChangeArrowheads="1"/>
          </p:cNvSpPr>
          <p:nvPr/>
        </p:nvSpPr>
        <p:spPr bwMode="auto">
          <a:xfrm>
            <a:off x="240030" y="0"/>
            <a:ext cx="857377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7.3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和</a:t>
            </a: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电路的阶跃响应（零状态响应）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graphicFrame>
        <p:nvGraphicFramePr>
          <p:cNvPr id="39" name="Object 49"/>
          <p:cNvGraphicFramePr>
            <a:graphicFrameLocks noChangeAspect="1"/>
          </p:cNvGraphicFramePr>
          <p:nvPr/>
        </p:nvGraphicFramePr>
        <p:xfrm>
          <a:off x="1989046" y="3412748"/>
          <a:ext cx="5025390" cy="682383"/>
        </p:xfrm>
        <a:graphic>
          <a:graphicData uri="http://schemas.openxmlformats.org/presentationml/2006/ole">
            <mc:AlternateContent xmlns:mc="http://schemas.openxmlformats.org/markup-compatibility/2006">
              <mc:Choice xmlns:v="urn:schemas-microsoft-com:vml" Requires="v">
                <p:oleObj spid="_x0000_s35871" name="公式" r:id="rId5" imgW="2586355" imgH="295910" progId="Equation.3">
                  <p:embed/>
                </p:oleObj>
              </mc:Choice>
              <mc:Fallback>
                <p:oleObj name="公式" r:id="rId5" imgW="2586355" imgH="295910" progId="Equation.3">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9046" y="3412748"/>
                        <a:ext cx="5025390" cy="682383"/>
                      </a:xfrm>
                      <a:prstGeom prst="rect">
                        <a:avLst/>
                      </a:prstGeom>
                      <a:solidFill>
                        <a:schemeClr val="tx1"/>
                      </a:solidFill>
                      <a:ln>
                        <a:noFill/>
                      </a:ln>
                      <a:effectLst/>
                    </p:spPr>
                  </p:pic>
                </p:oleObj>
              </mc:Fallback>
            </mc:AlternateContent>
          </a:graphicData>
        </a:graphic>
      </p:graphicFrame>
      <p:pic>
        <p:nvPicPr>
          <p:cNvPr id="6" name="图片 5"/>
          <p:cNvPicPr>
            <a:picLocks noChangeAspect="1"/>
          </p:cNvPicPr>
          <p:nvPr/>
        </p:nvPicPr>
        <p:blipFill>
          <a:blip r:embed="rId7"/>
          <a:stretch>
            <a:fillRect/>
          </a:stretch>
        </p:blipFill>
        <p:spPr>
          <a:xfrm>
            <a:off x="6139011" y="6142461"/>
            <a:ext cx="1552956" cy="5529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39" name="Text Box 135"/>
          <p:cNvSpPr txBox="1">
            <a:spLocks noChangeArrowheads="1"/>
          </p:cNvSpPr>
          <p:nvPr/>
        </p:nvSpPr>
        <p:spPr bwMode="auto">
          <a:xfrm>
            <a:off x="609600" y="996157"/>
            <a:ext cx="1728787" cy="547687"/>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lang="zh-CN" altLang="en-US"/>
              <a:t>电容电路</a:t>
            </a:r>
            <a:endParaRPr lang="zh-CN" altLang="en-US"/>
          </a:p>
        </p:txBody>
      </p:sp>
      <p:grpSp>
        <p:nvGrpSpPr>
          <p:cNvPr id="4" name="Group 148"/>
          <p:cNvGrpSpPr/>
          <p:nvPr/>
        </p:nvGrpSpPr>
        <p:grpSpPr bwMode="auto">
          <a:xfrm>
            <a:off x="609600" y="1814540"/>
            <a:ext cx="3805238" cy="2103437"/>
            <a:chOff x="2381" y="1480"/>
            <a:chExt cx="2397" cy="1325"/>
          </a:xfrm>
        </p:grpSpPr>
        <p:sp>
          <p:nvSpPr>
            <p:cNvPr id="7234" name="Oval 149"/>
            <p:cNvSpPr>
              <a:spLocks noChangeArrowheads="1"/>
            </p:cNvSpPr>
            <p:nvPr/>
          </p:nvSpPr>
          <p:spPr bwMode="auto">
            <a:xfrm>
              <a:off x="2699" y="211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7235" name="Group 150"/>
            <p:cNvGrpSpPr/>
            <p:nvPr/>
          </p:nvGrpSpPr>
          <p:grpSpPr bwMode="auto">
            <a:xfrm>
              <a:off x="4220" y="2301"/>
              <a:ext cx="278" cy="69"/>
              <a:chOff x="2112" y="3648"/>
              <a:chExt cx="192" cy="48"/>
            </a:xfrm>
          </p:grpSpPr>
          <p:sp>
            <p:nvSpPr>
              <p:cNvPr id="7261" name="Line 151"/>
              <p:cNvSpPr>
                <a:spLocks noChangeShapeType="1"/>
              </p:cNvSpPr>
              <p:nvPr/>
            </p:nvSpPr>
            <p:spPr bwMode="auto">
              <a:xfrm>
                <a:off x="2112" y="3648"/>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62" name="Line 152"/>
              <p:cNvSpPr>
                <a:spLocks noChangeShapeType="1"/>
              </p:cNvSpPr>
              <p:nvPr/>
            </p:nvSpPr>
            <p:spPr bwMode="auto">
              <a:xfrm>
                <a:off x="2112" y="369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36" name="Text Box 153"/>
            <p:cNvSpPr txBox="1">
              <a:spLocks noChangeArrowheads="1"/>
            </p:cNvSpPr>
            <p:nvPr/>
          </p:nvSpPr>
          <p:spPr bwMode="auto">
            <a:xfrm>
              <a:off x="3112" y="20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k</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7237" name="Group 154"/>
            <p:cNvGrpSpPr/>
            <p:nvPr/>
          </p:nvGrpSpPr>
          <p:grpSpPr bwMode="auto">
            <a:xfrm>
              <a:off x="3878" y="1842"/>
              <a:ext cx="367" cy="877"/>
              <a:chOff x="1576" y="1278"/>
              <a:chExt cx="253" cy="612"/>
            </a:xfrm>
          </p:grpSpPr>
          <p:grpSp>
            <p:nvGrpSpPr>
              <p:cNvPr id="7257" name="Group 155"/>
              <p:cNvGrpSpPr/>
              <p:nvPr/>
            </p:nvGrpSpPr>
            <p:grpSpPr bwMode="auto">
              <a:xfrm>
                <a:off x="1658" y="1278"/>
                <a:ext cx="171" cy="612"/>
                <a:chOff x="1658" y="1278"/>
                <a:chExt cx="171" cy="612"/>
              </a:xfrm>
            </p:grpSpPr>
            <p:sp>
              <p:nvSpPr>
                <p:cNvPr id="7259" name="Text Box 156"/>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60" name="Text Box 157"/>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7258" name="Text Box 158"/>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7238" name="Text Box 159"/>
            <p:cNvSpPr txBox="1">
              <a:spLocks noChangeArrowheads="1"/>
            </p:cNvSpPr>
            <p:nvPr/>
          </p:nvSpPr>
          <p:spPr bwMode="auto">
            <a:xfrm>
              <a:off x="2381" y="2160"/>
              <a:ext cx="3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39" name="Line 160"/>
            <p:cNvSpPr>
              <a:spLocks noChangeShapeType="1"/>
            </p:cNvSpPr>
            <p:nvPr/>
          </p:nvSpPr>
          <p:spPr bwMode="auto">
            <a:xfrm>
              <a:off x="2883" y="1888"/>
              <a:ext cx="416"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0" name="Line 161"/>
            <p:cNvSpPr>
              <a:spLocks noChangeShapeType="1"/>
            </p:cNvSpPr>
            <p:nvPr/>
          </p:nvSpPr>
          <p:spPr bwMode="auto">
            <a:xfrm>
              <a:off x="2883" y="2712"/>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1" name="Line 162"/>
            <p:cNvSpPr>
              <a:spLocks noChangeShapeType="1"/>
            </p:cNvSpPr>
            <p:nvPr/>
          </p:nvSpPr>
          <p:spPr bwMode="auto">
            <a:xfrm flipH="1">
              <a:off x="3507" y="1888"/>
              <a:ext cx="832"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2" name="Line 163"/>
            <p:cNvSpPr>
              <a:spLocks noChangeShapeType="1"/>
            </p:cNvSpPr>
            <p:nvPr/>
          </p:nvSpPr>
          <p:spPr bwMode="auto">
            <a:xfrm flipH="1">
              <a:off x="2880" y="1888"/>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3" name="Line 164"/>
            <p:cNvSpPr>
              <a:spLocks noChangeShapeType="1"/>
            </p:cNvSpPr>
            <p:nvPr/>
          </p:nvSpPr>
          <p:spPr bwMode="auto">
            <a:xfrm>
              <a:off x="4339" y="1888"/>
              <a:ext cx="0" cy="41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4" name="Line 165"/>
            <p:cNvSpPr>
              <a:spLocks noChangeShapeType="1"/>
            </p:cNvSpPr>
            <p:nvPr/>
          </p:nvSpPr>
          <p:spPr bwMode="auto">
            <a:xfrm flipV="1">
              <a:off x="4339" y="2369"/>
              <a:ext cx="0" cy="34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5" name="Text Box 166"/>
            <p:cNvSpPr txBox="1">
              <a:spLocks noChangeArrowheads="1"/>
            </p:cNvSpPr>
            <p:nvPr/>
          </p:nvSpPr>
          <p:spPr bwMode="auto">
            <a:xfrm>
              <a:off x="3787" y="1525"/>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46" name="Text Box 167"/>
            <p:cNvSpPr txBox="1">
              <a:spLocks noChangeArrowheads="1"/>
            </p:cNvSpPr>
            <p:nvPr/>
          </p:nvSpPr>
          <p:spPr bwMode="auto">
            <a:xfrm>
              <a:off x="4513" y="2115"/>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7247" name="Group 168"/>
            <p:cNvGrpSpPr/>
            <p:nvPr/>
          </p:nvGrpSpPr>
          <p:grpSpPr bwMode="auto">
            <a:xfrm>
              <a:off x="4059" y="1480"/>
              <a:ext cx="238" cy="341"/>
              <a:chOff x="1803" y="2594"/>
              <a:chExt cx="165" cy="238"/>
            </a:xfrm>
          </p:grpSpPr>
          <p:sp>
            <p:nvSpPr>
              <p:cNvPr id="7255" name="Text Box 169"/>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56" name="Line 170"/>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48" name="Line 171"/>
            <p:cNvSpPr>
              <a:spLocks noChangeShapeType="1"/>
            </p:cNvSpPr>
            <p:nvPr/>
          </p:nvSpPr>
          <p:spPr bwMode="auto">
            <a:xfrm flipH="1">
              <a:off x="3179" y="1889"/>
              <a:ext cx="348" cy="137"/>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9" name="Line 172"/>
            <p:cNvSpPr>
              <a:spLocks noChangeShapeType="1"/>
            </p:cNvSpPr>
            <p:nvPr/>
          </p:nvSpPr>
          <p:spPr bwMode="auto">
            <a:xfrm>
              <a:off x="3387" y="1958"/>
              <a:ext cx="0" cy="755"/>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50" name="Line 173"/>
            <p:cNvSpPr>
              <a:spLocks noChangeShapeType="1"/>
            </p:cNvSpPr>
            <p:nvPr/>
          </p:nvSpPr>
          <p:spPr bwMode="auto">
            <a:xfrm flipH="1" flipV="1">
              <a:off x="3249" y="2026"/>
              <a:ext cx="70" cy="207"/>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51" name="Text Box 174"/>
            <p:cNvSpPr txBox="1">
              <a:spLocks noChangeArrowheads="1"/>
            </p:cNvSpPr>
            <p:nvPr/>
          </p:nvSpPr>
          <p:spPr bwMode="auto">
            <a:xfrm>
              <a:off x="2952" y="1581"/>
              <a:ext cx="7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a:solidFill>
                    <a:schemeClr val="tx1"/>
                  </a:solidFill>
                  <a:latin typeface="Times New Roman" panose="02020603050405020304" pitchFamily="18" charset="0"/>
                  <a:ea typeface="宋体" panose="02010600030101010101" pitchFamily="2" charset="-122"/>
                </a:rPr>
                <a:t>= 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52" name="Text Box 175"/>
            <p:cNvSpPr txBox="1">
              <a:spLocks noChangeArrowheads="1"/>
            </p:cNvSpPr>
            <p:nvPr/>
          </p:nvSpPr>
          <p:spPr bwMode="auto">
            <a:xfrm>
              <a:off x="2517" y="1842"/>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7253" name="Text Box 176"/>
            <p:cNvSpPr txBox="1">
              <a:spLocks noChangeArrowheads="1"/>
            </p:cNvSpPr>
            <p:nvPr/>
          </p:nvSpPr>
          <p:spPr bwMode="auto">
            <a:xfrm>
              <a:off x="2517" y="2478"/>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7254" name="Rectangle 177"/>
            <p:cNvSpPr>
              <a:spLocks noChangeArrowheads="1"/>
            </p:cNvSpPr>
            <p:nvPr/>
          </p:nvSpPr>
          <p:spPr bwMode="auto">
            <a:xfrm>
              <a:off x="3742" y="1842"/>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grpSp>
        <p:nvGrpSpPr>
          <p:cNvPr id="9" name="Group 178"/>
          <p:cNvGrpSpPr/>
          <p:nvPr/>
        </p:nvGrpSpPr>
        <p:grpSpPr bwMode="auto">
          <a:xfrm>
            <a:off x="4570413" y="1741515"/>
            <a:ext cx="3805237" cy="2103437"/>
            <a:chOff x="2699" y="1979"/>
            <a:chExt cx="2397" cy="1325"/>
          </a:xfrm>
        </p:grpSpPr>
        <p:sp>
          <p:nvSpPr>
            <p:cNvPr id="7210" name="Text Box 179"/>
            <p:cNvSpPr txBox="1">
              <a:spLocks noChangeArrowheads="1"/>
            </p:cNvSpPr>
            <p:nvPr/>
          </p:nvSpPr>
          <p:spPr bwMode="auto">
            <a:xfrm>
              <a:off x="3288" y="2024"/>
              <a:ext cx="8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11" name="Oval 180"/>
            <p:cNvSpPr>
              <a:spLocks noChangeArrowheads="1"/>
            </p:cNvSpPr>
            <p:nvPr/>
          </p:nvSpPr>
          <p:spPr bwMode="auto">
            <a:xfrm>
              <a:off x="3017" y="261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7212" name="Group 181"/>
            <p:cNvGrpSpPr/>
            <p:nvPr/>
          </p:nvGrpSpPr>
          <p:grpSpPr bwMode="auto">
            <a:xfrm>
              <a:off x="4538" y="2800"/>
              <a:ext cx="278" cy="69"/>
              <a:chOff x="2112" y="3648"/>
              <a:chExt cx="192" cy="48"/>
            </a:xfrm>
          </p:grpSpPr>
          <p:sp>
            <p:nvSpPr>
              <p:cNvPr id="7232" name="Line 182"/>
              <p:cNvSpPr>
                <a:spLocks noChangeShapeType="1"/>
              </p:cNvSpPr>
              <p:nvPr/>
            </p:nvSpPr>
            <p:spPr bwMode="auto">
              <a:xfrm>
                <a:off x="2112" y="3648"/>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33" name="Line 183"/>
              <p:cNvSpPr>
                <a:spLocks noChangeShapeType="1"/>
              </p:cNvSpPr>
              <p:nvPr/>
            </p:nvSpPr>
            <p:spPr bwMode="auto">
              <a:xfrm>
                <a:off x="2112" y="369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213" name="Group 184"/>
            <p:cNvGrpSpPr/>
            <p:nvPr/>
          </p:nvGrpSpPr>
          <p:grpSpPr bwMode="auto">
            <a:xfrm>
              <a:off x="4196" y="2341"/>
              <a:ext cx="367" cy="877"/>
              <a:chOff x="1576" y="1278"/>
              <a:chExt cx="253" cy="612"/>
            </a:xfrm>
          </p:grpSpPr>
          <p:grpSp>
            <p:nvGrpSpPr>
              <p:cNvPr id="7228" name="Group 185"/>
              <p:cNvGrpSpPr/>
              <p:nvPr/>
            </p:nvGrpSpPr>
            <p:grpSpPr bwMode="auto">
              <a:xfrm>
                <a:off x="1658" y="1278"/>
                <a:ext cx="171" cy="612"/>
                <a:chOff x="1658" y="1278"/>
                <a:chExt cx="171" cy="612"/>
              </a:xfrm>
            </p:grpSpPr>
            <p:sp>
              <p:nvSpPr>
                <p:cNvPr id="7230" name="Text Box 186"/>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31" name="Text Box 187"/>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7229" name="Text Box 188"/>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7214" name="Text Box 189"/>
            <p:cNvSpPr txBox="1">
              <a:spLocks noChangeArrowheads="1"/>
            </p:cNvSpPr>
            <p:nvPr/>
          </p:nvSpPr>
          <p:spPr bwMode="auto">
            <a:xfrm>
              <a:off x="2699" y="2659"/>
              <a:ext cx="3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15" name="Line 190"/>
            <p:cNvSpPr>
              <a:spLocks noChangeShapeType="1"/>
            </p:cNvSpPr>
            <p:nvPr/>
          </p:nvSpPr>
          <p:spPr bwMode="auto">
            <a:xfrm>
              <a:off x="3201" y="2387"/>
              <a:ext cx="14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6" name="Line 191"/>
            <p:cNvSpPr>
              <a:spLocks noChangeShapeType="1"/>
            </p:cNvSpPr>
            <p:nvPr/>
          </p:nvSpPr>
          <p:spPr bwMode="auto">
            <a:xfrm>
              <a:off x="3201" y="3211"/>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7" name="Line 192"/>
            <p:cNvSpPr>
              <a:spLocks noChangeShapeType="1"/>
            </p:cNvSpPr>
            <p:nvPr/>
          </p:nvSpPr>
          <p:spPr bwMode="auto">
            <a:xfrm flipH="1">
              <a:off x="3198" y="2387"/>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8" name="Line 193"/>
            <p:cNvSpPr>
              <a:spLocks noChangeShapeType="1"/>
            </p:cNvSpPr>
            <p:nvPr/>
          </p:nvSpPr>
          <p:spPr bwMode="auto">
            <a:xfrm>
              <a:off x="4657" y="2387"/>
              <a:ext cx="0" cy="41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9" name="Line 194"/>
            <p:cNvSpPr>
              <a:spLocks noChangeShapeType="1"/>
            </p:cNvSpPr>
            <p:nvPr/>
          </p:nvSpPr>
          <p:spPr bwMode="auto">
            <a:xfrm flipV="1">
              <a:off x="4657" y="2868"/>
              <a:ext cx="0" cy="34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0" name="Text Box 195"/>
            <p:cNvSpPr txBox="1">
              <a:spLocks noChangeArrowheads="1"/>
            </p:cNvSpPr>
            <p:nvPr/>
          </p:nvSpPr>
          <p:spPr bwMode="auto">
            <a:xfrm>
              <a:off x="4105" y="2024"/>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21" name="Text Box 196"/>
            <p:cNvSpPr txBox="1">
              <a:spLocks noChangeArrowheads="1"/>
            </p:cNvSpPr>
            <p:nvPr/>
          </p:nvSpPr>
          <p:spPr bwMode="auto">
            <a:xfrm>
              <a:off x="4831" y="261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7222" name="Group 197"/>
            <p:cNvGrpSpPr/>
            <p:nvPr/>
          </p:nvGrpSpPr>
          <p:grpSpPr bwMode="auto">
            <a:xfrm>
              <a:off x="4377" y="1979"/>
              <a:ext cx="238" cy="341"/>
              <a:chOff x="1803" y="2594"/>
              <a:chExt cx="165" cy="238"/>
            </a:xfrm>
          </p:grpSpPr>
          <p:sp>
            <p:nvSpPr>
              <p:cNvPr id="7226" name="Text Box 198"/>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27" name="Line 199"/>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23" name="Text Box 200"/>
            <p:cNvSpPr txBox="1">
              <a:spLocks noChangeArrowheads="1"/>
            </p:cNvSpPr>
            <p:nvPr/>
          </p:nvSpPr>
          <p:spPr bwMode="auto">
            <a:xfrm>
              <a:off x="2835" y="2341"/>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7224" name="Text Box 201"/>
            <p:cNvSpPr txBox="1">
              <a:spLocks noChangeArrowheads="1"/>
            </p:cNvSpPr>
            <p:nvPr/>
          </p:nvSpPr>
          <p:spPr bwMode="auto">
            <a:xfrm>
              <a:off x="2835" y="2977"/>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7225" name="Rectangle 202"/>
            <p:cNvSpPr>
              <a:spLocks noChangeArrowheads="1"/>
            </p:cNvSpPr>
            <p:nvPr/>
          </p:nvSpPr>
          <p:spPr bwMode="auto">
            <a:xfrm>
              <a:off x="4060" y="234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100"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103" name="Text Box 205"/>
          <p:cNvSpPr txBox="1">
            <a:spLocks noChangeArrowheads="1"/>
          </p:cNvSpPr>
          <p:nvPr/>
        </p:nvSpPr>
        <p:spPr bwMode="auto">
          <a:xfrm>
            <a:off x="508008" y="4545040"/>
            <a:ext cx="8348495" cy="168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marL="342900" indent="-342900" eaLnBrk="1" hangingPunct="1">
              <a:lnSpc>
                <a:spcPct val="150000"/>
              </a:lnSpc>
              <a:buFont typeface="Arial" panose="020B0604020202020204" pitchFamily="34" charset="0"/>
              <a:buChar char="•"/>
            </a:pP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未动作前，电路处于稳定状态：</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=0, </a:t>
            </a:r>
            <a:r>
              <a:rPr kumimoji="1" lang="en-US" altLang="zh-CN" sz="2400" dirty="0" err="1">
                <a:latin typeface="Times New Roman" panose="02020603050405020304" pitchFamily="18" charset="0"/>
              </a:rPr>
              <a:t>u</a:t>
            </a:r>
            <a:r>
              <a:rPr kumimoji="1" lang="en-US" altLang="zh-CN" sz="2400" baseline="-25000" dirty="0" err="1">
                <a:latin typeface="Times New Roman" panose="02020603050405020304" pitchFamily="18" charset="0"/>
              </a:rPr>
              <a:t>c</a:t>
            </a:r>
            <a:r>
              <a:rPr kumimoji="1" lang="en-US" altLang="zh-CN" sz="2400" dirty="0">
                <a:latin typeface="Times New Roman" panose="02020603050405020304" pitchFamily="18" charset="0"/>
              </a:rPr>
              <a:t>=0</a:t>
            </a:r>
            <a:endParaRPr kumimoji="1" lang="en-US" altLang="zh-CN" sz="2400" dirty="0">
              <a:latin typeface="Times New Roman" panose="02020603050405020304" pitchFamily="18" charset="0"/>
            </a:endParaRPr>
          </a:p>
          <a:p>
            <a:pPr marL="342900" indent="-342900" eaLnBrk="1" hangingPunct="1">
              <a:lnSpc>
                <a:spcPct val="150000"/>
              </a:lnSpc>
              <a:buFont typeface="Arial" panose="020B0604020202020204" pitchFamily="34" charset="0"/>
              <a:buChar char="•"/>
            </a:pP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接通电源后，电容处于充电状态，电路处于过渡状态</a:t>
            </a:r>
            <a:endParaRPr kumimoji="1" lang="en-US" altLang="zh-CN" sz="2400" dirty="0">
              <a:latin typeface="Times New Roman" panose="02020603050405020304" pitchFamily="18" charset="0"/>
            </a:endParaRPr>
          </a:p>
          <a:p>
            <a:pPr marL="342900" indent="-342900" eaLnBrk="1" hangingPunct="1">
              <a:lnSpc>
                <a:spcPct val="150000"/>
              </a:lnSpc>
              <a:buFont typeface="Arial" panose="020B0604020202020204" pitchFamily="34" charset="0"/>
              <a:buChar char="•"/>
            </a:pP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接通电源后很长时间，电容充电完毕，电路达稳定状态</a:t>
            </a:r>
            <a:endParaRPr kumimoji="1" lang="zh-CN" altLang="en-US" sz="2400" dirty="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460375" y="859464"/>
            <a:ext cx="8318500" cy="93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buFontTx/>
              <a:buAutoNum type="circleNumDbPlain" startAt="2"/>
            </a:pPr>
            <a:r>
              <a:rPr kumimoji="1" lang="zh-CN" altLang="en-US" sz="2400" dirty="0">
                <a:latin typeface="楷体_GB2312" pitchFamily="49" charset="-122"/>
              </a:rPr>
              <a:t>响应变化的快慢，由时间常数</a:t>
            </a:r>
            <a:r>
              <a:rPr kumimoji="1" lang="zh-CN" altLang="en-US" sz="2400" dirty="0">
                <a:solidFill>
                  <a:schemeClr val="tx1"/>
                </a:solidFill>
                <a:latin typeface="Times New Roman" panose="02020603050405020304" pitchFamily="18" charset="0"/>
                <a:sym typeface="Symbol" panose="05050102010706020507" pitchFamily="18" charset="2"/>
              </a:rPr>
              <a:t>＝</a:t>
            </a:r>
            <a:r>
              <a:rPr kumimoji="1" lang="en-US" altLang="zh-CN" sz="2400" b="0" i="1" dirty="0">
                <a:solidFill>
                  <a:schemeClr val="tx1"/>
                </a:solidFill>
                <a:latin typeface="Times New Roman" panose="02020603050405020304" pitchFamily="18" charset="0"/>
              </a:rPr>
              <a:t>RC</a:t>
            </a:r>
            <a:r>
              <a:rPr kumimoji="1" lang="zh-CN" altLang="en-US" sz="2400" dirty="0">
                <a:latin typeface="楷体_GB2312" pitchFamily="49" charset="-122"/>
              </a:rPr>
              <a:t>决定；</a:t>
            </a:r>
            <a:r>
              <a:rPr kumimoji="1" lang="zh-CN" altLang="en-US" sz="2400" i="1" dirty="0">
                <a:solidFill>
                  <a:schemeClr val="tx1"/>
                </a:solidFill>
                <a:latin typeface="楷体_GB2312" pitchFamily="49" charset="-122"/>
                <a:sym typeface="Symbol" panose="05050102010706020507" pitchFamily="18" charset="2"/>
              </a:rPr>
              <a:t> </a:t>
            </a:r>
            <a:r>
              <a:rPr kumimoji="1" lang="zh-CN" altLang="en-US" sz="2400" dirty="0">
                <a:latin typeface="楷体_GB2312" pitchFamily="49" charset="-122"/>
                <a:sym typeface="Symbol" panose="05050102010706020507" pitchFamily="18" charset="2"/>
              </a:rPr>
              <a:t>大，充电慢，</a:t>
            </a:r>
            <a:r>
              <a:rPr kumimoji="1" lang="zh-CN" altLang="en-US" sz="2400" i="1" dirty="0">
                <a:solidFill>
                  <a:schemeClr val="tx1"/>
                </a:solidFill>
                <a:latin typeface="楷体_GB2312" pitchFamily="49" charset="-122"/>
                <a:sym typeface="Symbol" panose="05050102010706020507" pitchFamily="18" charset="2"/>
              </a:rPr>
              <a:t> </a:t>
            </a:r>
            <a:r>
              <a:rPr kumimoji="1" lang="zh-CN" altLang="en-US" sz="2400" dirty="0">
                <a:latin typeface="楷体_GB2312" pitchFamily="49" charset="-122"/>
                <a:sym typeface="Symbol" panose="05050102010706020507" pitchFamily="18" charset="2"/>
              </a:rPr>
              <a:t>小充电就快。</a:t>
            </a:r>
            <a:endParaRPr kumimoji="1" lang="zh-CN" altLang="en-US" sz="2400" dirty="0">
              <a:latin typeface="楷体_GB2312" pitchFamily="49" charset="-122"/>
              <a:sym typeface="Symbol" panose="05050102010706020507" pitchFamily="18" charset="2"/>
            </a:endParaRPr>
          </a:p>
        </p:txBody>
      </p:sp>
      <p:sp>
        <p:nvSpPr>
          <p:cNvPr id="63493" name="Text Box 5"/>
          <p:cNvSpPr txBox="1">
            <a:spLocks noChangeArrowheads="1"/>
          </p:cNvSpPr>
          <p:nvPr/>
        </p:nvSpPr>
        <p:spPr bwMode="auto">
          <a:xfrm>
            <a:off x="471488" y="1951821"/>
            <a:ext cx="5507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startAt="3"/>
            </a:pPr>
            <a:r>
              <a:rPr kumimoji="1" lang="zh-CN" altLang="en-US" sz="2400" dirty="0">
                <a:latin typeface="楷体_GB2312" pitchFamily="49" charset="-122"/>
              </a:rPr>
              <a:t>响应与外加激励成线性关系；</a:t>
            </a:r>
            <a:endParaRPr kumimoji="1" lang="zh-CN" altLang="en-US" sz="2400" dirty="0">
              <a:latin typeface="楷体_GB2312" pitchFamily="49" charset="-122"/>
            </a:endParaRPr>
          </a:p>
        </p:txBody>
      </p:sp>
      <p:sp>
        <p:nvSpPr>
          <p:cNvPr id="63495" name="Text Box 7"/>
          <p:cNvSpPr txBox="1">
            <a:spLocks noChangeArrowheads="1"/>
          </p:cNvSpPr>
          <p:nvPr/>
        </p:nvSpPr>
        <p:spPr bwMode="auto">
          <a:xfrm>
            <a:off x="471488" y="2512090"/>
            <a:ext cx="2449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buFontTx/>
              <a:buAutoNum type="circleNumDbPlain" startAt="4"/>
            </a:pPr>
            <a:r>
              <a:rPr kumimoji="1" lang="zh-CN" altLang="en-US" sz="2400" dirty="0">
                <a:latin typeface="楷体_GB2312" pitchFamily="49" charset="-122"/>
              </a:rPr>
              <a:t>能量关系</a:t>
            </a:r>
            <a:endParaRPr kumimoji="1" lang="zh-CN" altLang="en-US" sz="2400" dirty="0">
              <a:latin typeface="楷体_GB2312" pitchFamily="49" charset="-122"/>
            </a:endParaRPr>
          </a:p>
        </p:txBody>
      </p:sp>
      <p:grpSp>
        <p:nvGrpSpPr>
          <p:cNvPr id="2" name="Group 52"/>
          <p:cNvGrpSpPr/>
          <p:nvPr/>
        </p:nvGrpSpPr>
        <p:grpSpPr bwMode="auto">
          <a:xfrm>
            <a:off x="544513" y="4731581"/>
            <a:ext cx="3833812" cy="1011238"/>
            <a:chOff x="295" y="1842"/>
            <a:chExt cx="2415" cy="637"/>
          </a:xfrm>
        </p:grpSpPr>
        <p:graphicFrame>
          <p:nvGraphicFramePr>
            <p:cNvPr id="47148" name="Object 10"/>
            <p:cNvGraphicFramePr>
              <a:graphicFrameLocks noChangeAspect="1"/>
            </p:cNvGraphicFramePr>
            <p:nvPr/>
          </p:nvGraphicFramePr>
          <p:xfrm>
            <a:off x="1927" y="1842"/>
            <a:ext cx="783" cy="637"/>
          </p:xfrm>
          <a:graphic>
            <a:graphicData uri="http://schemas.openxmlformats.org/presentationml/2006/ole">
              <mc:AlternateContent xmlns:mc="http://schemas.openxmlformats.org/markup-compatibility/2006">
                <mc:Choice xmlns:v="urn:schemas-microsoft-com:vml" Requires="v">
                  <p:oleObj spid="_x0000_s36936" name="公式" r:id="rId1" imgW="470535" imgH="387350" progId="Equation.3">
                    <p:embed/>
                  </p:oleObj>
                </mc:Choice>
                <mc:Fallback>
                  <p:oleObj name="公式" r:id="rId1" imgW="470535" imgH="38735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 y="1842"/>
                          <a:ext cx="783" cy="637"/>
                        </a:xfrm>
                        <a:prstGeom prst="rect">
                          <a:avLst/>
                        </a:prstGeom>
                        <a:solidFill>
                          <a:srgbClr val="00B0F0"/>
                        </a:solidFill>
                        <a:ln>
                          <a:noFill/>
                        </a:ln>
                        <a:effectLst/>
                      </p:spPr>
                    </p:pic>
                  </p:oleObj>
                </mc:Fallback>
              </mc:AlternateContent>
            </a:graphicData>
          </a:graphic>
        </p:graphicFrame>
        <p:sp>
          <p:nvSpPr>
            <p:cNvPr id="47149" name="Text Box 11"/>
            <p:cNvSpPr txBox="1">
              <a:spLocks noChangeArrowheads="1"/>
            </p:cNvSpPr>
            <p:nvPr/>
          </p:nvSpPr>
          <p:spPr bwMode="auto">
            <a:xfrm>
              <a:off x="295" y="1997"/>
              <a:ext cx="1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电容储存能量：</a:t>
              </a:r>
              <a:endParaRPr kumimoji="1" lang="zh-CN" altLang="en-US" sz="2400" dirty="0">
                <a:latin typeface="Times New Roman" panose="02020603050405020304" pitchFamily="18" charset="0"/>
              </a:endParaRPr>
            </a:p>
          </p:txBody>
        </p:sp>
      </p:grpSp>
      <p:grpSp>
        <p:nvGrpSpPr>
          <p:cNvPr id="3" name="Group 53"/>
          <p:cNvGrpSpPr/>
          <p:nvPr/>
        </p:nvGrpSpPr>
        <p:grpSpPr bwMode="auto">
          <a:xfrm>
            <a:off x="544513" y="3147060"/>
            <a:ext cx="5773737" cy="649754"/>
            <a:chOff x="340" y="2478"/>
            <a:chExt cx="3886" cy="492"/>
          </a:xfrm>
        </p:grpSpPr>
        <p:sp>
          <p:nvSpPr>
            <p:cNvPr id="47146" name="Text Box 13"/>
            <p:cNvSpPr txBox="1">
              <a:spLocks noChangeArrowheads="1"/>
            </p:cNvSpPr>
            <p:nvPr/>
          </p:nvSpPr>
          <p:spPr bwMode="auto">
            <a:xfrm>
              <a:off x="340" y="2526"/>
              <a:ext cx="14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电源提供能量：</a:t>
              </a:r>
              <a:endParaRPr kumimoji="1" lang="zh-CN" altLang="en-US" sz="2400" dirty="0">
                <a:latin typeface="Times New Roman" panose="02020603050405020304" pitchFamily="18" charset="0"/>
              </a:endParaRPr>
            </a:p>
          </p:txBody>
        </p:sp>
        <p:graphicFrame>
          <p:nvGraphicFramePr>
            <p:cNvPr id="47147" name="Object 14"/>
            <p:cNvGraphicFramePr>
              <a:graphicFrameLocks noChangeAspect="1"/>
            </p:cNvGraphicFramePr>
            <p:nvPr/>
          </p:nvGraphicFramePr>
          <p:xfrm>
            <a:off x="1954" y="2478"/>
            <a:ext cx="2272" cy="492"/>
          </p:xfrm>
          <a:graphic>
            <a:graphicData uri="http://schemas.openxmlformats.org/presentationml/2006/ole">
              <mc:AlternateContent xmlns:mc="http://schemas.openxmlformats.org/markup-compatibility/2006">
                <mc:Choice xmlns:v="urn:schemas-microsoft-com:vml" Requires="v">
                  <p:oleObj spid="_x0000_s36937" name="公式" r:id="rId3" imgW="1410970" imgH="287655" progId="Equation.3">
                    <p:embed/>
                  </p:oleObj>
                </mc:Choice>
                <mc:Fallback>
                  <p:oleObj name="公式" r:id="rId3" imgW="1410970" imgH="28765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 y="2478"/>
                          <a:ext cx="2272" cy="492"/>
                        </a:xfrm>
                        <a:prstGeom prst="rect">
                          <a:avLst/>
                        </a:prstGeom>
                        <a:solidFill>
                          <a:srgbClr val="00B0F0"/>
                        </a:solidFill>
                        <a:ln>
                          <a:noFill/>
                        </a:ln>
                        <a:effectLst/>
                      </p:spPr>
                    </p:pic>
                  </p:oleObj>
                </mc:Fallback>
              </mc:AlternateContent>
            </a:graphicData>
          </a:graphic>
        </p:graphicFrame>
      </p:grpSp>
      <p:graphicFrame>
        <p:nvGraphicFramePr>
          <p:cNvPr id="63496" name="Object 8"/>
          <p:cNvGraphicFramePr>
            <a:graphicFrameLocks noChangeAspect="1"/>
          </p:cNvGraphicFramePr>
          <p:nvPr/>
        </p:nvGraphicFramePr>
        <p:xfrm>
          <a:off x="7227887" y="3829257"/>
          <a:ext cx="1609725" cy="977900"/>
        </p:xfrm>
        <a:graphic>
          <a:graphicData uri="http://schemas.openxmlformats.org/presentationml/2006/ole">
            <mc:AlternateContent xmlns:mc="http://schemas.openxmlformats.org/markup-compatibility/2006">
              <mc:Choice xmlns:v="urn:schemas-microsoft-com:vml" Requires="v">
                <p:oleObj spid="_x0000_s36938" name="公式" r:id="rId5" imgW="561975" imgH="387350" progId="Equation.3">
                  <p:embed/>
                </p:oleObj>
              </mc:Choice>
              <mc:Fallback>
                <p:oleObj name="公式" r:id="rId5" imgW="561975" imgH="38735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7887" y="3829257"/>
                        <a:ext cx="1609725" cy="977900"/>
                      </a:xfrm>
                      <a:prstGeom prst="rect">
                        <a:avLst/>
                      </a:prstGeom>
                      <a:solidFill>
                        <a:srgbClr val="00B0F0"/>
                      </a:solidFill>
                      <a:ln>
                        <a:noFill/>
                      </a:ln>
                      <a:effectLst/>
                    </p:spPr>
                  </p:pic>
                </p:oleObj>
              </mc:Fallback>
            </mc:AlternateContent>
          </a:graphicData>
        </a:graphic>
      </p:graphicFrame>
      <p:grpSp>
        <p:nvGrpSpPr>
          <p:cNvPr id="4" name="Group 54"/>
          <p:cNvGrpSpPr/>
          <p:nvPr/>
        </p:nvGrpSpPr>
        <p:grpSpPr bwMode="auto">
          <a:xfrm>
            <a:off x="544513" y="3866198"/>
            <a:ext cx="6583361" cy="940959"/>
            <a:chOff x="249" y="3022"/>
            <a:chExt cx="4569" cy="659"/>
          </a:xfrm>
        </p:grpSpPr>
        <p:sp>
          <p:nvSpPr>
            <p:cNvPr id="47144" name="Text Box 15"/>
            <p:cNvSpPr txBox="1">
              <a:spLocks noChangeArrowheads="1"/>
            </p:cNvSpPr>
            <p:nvPr/>
          </p:nvSpPr>
          <p:spPr bwMode="auto">
            <a:xfrm>
              <a:off x="249" y="3176"/>
              <a:ext cx="17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电阻消耗能量：</a:t>
              </a:r>
              <a:endParaRPr kumimoji="1" lang="zh-CN" altLang="en-US" sz="2400" dirty="0">
                <a:latin typeface="Times New Roman" panose="02020603050405020304" pitchFamily="18" charset="0"/>
              </a:endParaRPr>
            </a:p>
          </p:txBody>
        </p:sp>
        <p:graphicFrame>
          <p:nvGraphicFramePr>
            <p:cNvPr id="47145" name="Object 16"/>
            <p:cNvGraphicFramePr>
              <a:graphicFrameLocks noChangeAspect="1"/>
            </p:cNvGraphicFramePr>
            <p:nvPr/>
          </p:nvGraphicFramePr>
          <p:xfrm>
            <a:off x="1883" y="3022"/>
            <a:ext cx="2935" cy="659"/>
          </p:xfrm>
          <a:graphic>
            <a:graphicData uri="http://schemas.openxmlformats.org/presentationml/2006/ole">
              <mc:AlternateContent xmlns:mc="http://schemas.openxmlformats.org/markup-compatibility/2006">
                <mc:Choice xmlns:v="urn:schemas-microsoft-com:vml" Requires="v">
                  <p:oleObj spid="_x0000_s36939" name="公式" r:id="rId7" imgW="1828800" imgH="391795" progId="Equation.3">
                    <p:embed/>
                  </p:oleObj>
                </mc:Choice>
                <mc:Fallback>
                  <p:oleObj name="公式" r:id="rId7" imgW="1828800" imgH="391795"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3" y="3022"/>
                          <a:ext cx="2935" cy="65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3526" name="Text Box 38" descr="新闻纸"/>
          <p:cNvSpPr txBox="1">
            <a:spLocks noChangeArrowheads="1"/>
          </p:cNvSpPr>
          <p:nvPr/>
        </p:nvSpPr>
        <p:spPr bwMode="auto">
          <a:xfrm>
            <a:off x="1428433" y="5822951"/>
            <a:ext cx="7489825" cy="940963"/>
          </a:xfrm>
          <a:prstGeom prst="rect">
            <a:avLst/>
          </a:prstGeom>
          <a:solidFill>
            <a:srgbClr val="44546A"/>
          </a:solidFill>
          <a:ln>
            <a:noFill/>
          </a:ln>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电源提供的能量</a:t>
            </a:r>
            <a:r>
              <a:rPr kumimoji="1" lang="zh-CN" altLang="en-US" sz="2400" dirty="0">
                <a:solidFill>
                  <a:srgbClr val="00B0F0"/>
                </a:solidFill>
                <a:latin typeface="Times New Roman" panose="02020603050405020304" pitchFamily="18" charset="0"/>
              </a:rPr>
              <a:t>一半</a:t>
            </a:r>
            <a:r>
              <a:rPr kumimoji="1" lang="zh-CN" altLang="en-US" sz="2400" dirty="0">
                <a:latin typeface="Times New Roman" panose="02020603050405020304" pitchFamily="18" charset="0"/>
              </a:rPr>
              <a:t>消耗在电阻上，</a:t>
            </a:r>
            <a:r>
              <a:rPr kumimoji="1" lang="zh-CN" altLang="en-US" sz="2400" dirty="0">
                <a:solidFill>
                  <a:srgbClr val="00B0F0"/>
                </a:solidFill>
                <a:latin typeface="Times New Roman" panose="02020603050405020304" pitchFamily="18" charset="0"/>
              </a:rPr>
              <a:t>一半</a:t>
            </a:r>
            <a:r>
              <a:rPr kumimoji="1" lang="zh-CN" altLang="en-US" sz="2400" dirty="0">
                <a:latin typeface="Times New Roman" panose="02020603050405020304" pitchFamily="18" charset="0"/>
              </a:rPr>
              <a:t>转换成电场能量储存在电容中，充电效率</a:t>
            </a:r>
            <a:r>
              <a:rPr kumimoji="1" lang="en-US" altLang="zh-CN" sz="2400" dirty="0">
                <a:solidFill>
                  <a:srgbClr val="00B0F0"/>
                </a:solidFill>
                <a:latin typeface="Times New Roman" panose="02020603050405020304" pitchFamily="18" charset="0"/>
              </a:rPr>
              <a:t>50%</a:t>
            </a:r>
            <a:r>
              <a:rPr kumimoji="1" lang="zh-CN" altLang="en-US" sz="2400" dirty="0">
                <a:latin typeface="Times New Roman" panose="02020603050405020304" pitchFamily="18" charset="0"/>
              </a:rPr>
              <a:t>。</a:t>
            </a:r>
            <a:endParaRPr kumimoji="1" lang="zh-CN" altLang="en-US" sz="2400" dirty="0">
              <a:latin typeface="Times New Roman" panose="02020603050405020304" pitchFamily="18" charset="0"/>
            </a:endParaRPr>
          </a:p>
        </p:txBody>
      </p:sp>
      <p:grpSp>
        <p:nvGrpSpPr>
          <p:cNvPr id="7" name="Group 73"/>
          <p:cNvGrpSpPr/>
          <p:nvPr/>
        </p:nvGrpSpPr>
        <p:grpSpPr bwMode="auto">
          <a:xfrm>
            <a:off x="400050" y="5523548"/>
            <a:ext cx="1644650" cy="850900"/>
            <a:chOff x="385" y="3022"/>
            <a:chExt cx="1036" cy="536"/>
          </a:xfrm>
        </p:grpSpPr>
        <p:pic>
          <p:nvPicPr>
            <p:cNvPr id="47138" name="Picture 74" descr="1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9" name="Text Box 75"/>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a:solidFill>
                    <a:srgbClr val="FA7748"/>
                  </a:solidFill>
                  <a:latin typeface="Times New Roman" panose="02020603050405020304" pitchFamily="18" charset="0"/>
                  <a:ea typeface="华文行楷" panose="02010800040101010101" pitchFamily="2" charset="-122"/>
                </a:rPr>
                <a:t>表明</a:t>
              </a:r>
              <a:endParaRPr kumimoji="1" lang="zh-CN" altLang="en-US" sz="3200" b="0">
                <a:solidFill>
                  <a:srgbClr val="FA7748"/>
                </a:solidFill>
                <a:latin typeface="Times New Roman" panose="02020603050405020304" pitchFamily="18" charset="0"/>
                <a:ea typeface="华文行楷" panose="02010800040101010101" pitchFamily="2" charset="-122"/>
              </a:endParaRPr>
            </a:p>
          </p:txBody>
        </p:sp>
      </p:grpSp>
      <p:grpSp>
        <p:nvGrpSpPr>
          <p:cNvPr id="8" name="Group 79"/>
          <p:cNvGrpSpPr/>
          <p:nvPr/>
        </p:nvGrpSpPr>
        <p:grpSpPr bwMode="auto">
          <a:xfrm>
            <a:off x="5660074" y="1424878"/>
            <a:ext cx="3235325" cy="1614488"/>
            <a:chOff x="3375" y="754"/>
            <a:chExt cx="2038" cy="1017"/>
          </a:xfrm>
        </p:grpSpPr>
        <p:sp>
          <p:nvSpPr>
            <p:cNvPr id="47121" name="Oval 56"/>
            <p:cNvSpPr>
              <a:spLocks noChangeArrowheads="1"/>
            </p:cNvSpPr>
            <p:nvPr/>
          </p:nvSpPr>
          <p:spPr bwMode="auto">
            <a:xfrm>
              <a:off x="3710" y="104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47122" name="Line 57"/>
            <p:cNvSpPr>
              <a:spLocks noChangeShapeType="1"/>
            </p:cNvSpPr>
            <p:nvPr/>
          </p:nvSpPr>
          <p:spPr bwMode="auto">
            <a:xfrm flipV="1">
              <a:off x="3878" y="890"/>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Line 58"/>
            <p:cNvSpPr>
              <a:spLocks noChangeShapeType="1"/>
            </p:cNvSpPr>
            <p:nvPr/>
          </p:nvSpPr>
          <p:spPr bwMode="auto">
            <a:xfrm>
              <a:off x="5057" y="890"/>
              <a:ext cx="0" cy="36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4" name="Line 59"/>
            <p:cNvSpPr>
              <a:spLocks noChangeShapeType="1"/>
            </p:cNvSpPr>
            <p:nvPr/>
          </p:nvSpPr>
          <p:spPr bwMode="auto">
            <a:xfrm flipH="1">
              <a:off x="5057" y="1344"/>
              <a:ext cx="0" cy="4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5" name="Rectangle 60"/>
            <p:cNvSpPr>
              <a:spLocks noChangeArrowheads="1"/>
            </p:cNvSpPr>
            <p:nvPr/>
          </p:nvSpPr>
          <p:spPr bwMode="auto">
            <a:xfrm>
              <a:off x="4436" y="818"/>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47126" name="Line 61"/>
            <p:cNvSpPr>
              <a:spLocks noChangeShapeType="1"/>
            </p:cNvSpPr>
            <p:nvPr/>
          </p:nvSpPr>
          <p:spPr bwMode="auto">
            <a:xfrm flipH="1" flipV="1">
              <a:off x="3878" y="890"/>
              <a:ext cx="13" cy="88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7" name="Line 65"/>
            <p:cNvSpPr>
              <a:spLocks noChangeShapeType="1"/>
            </p:cNvSpPr>
            <p:nvPr/>
          </p:nvSpPr>
          <p:spPr bwMode="auto">
            <a:xfrm flipV="1">
              <a:off x="3878" y="1752"/>
              <a:ext cx="117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Text Box 66"/>
            <p:cNvSpPr txBox="1">
              <a:spLocks noChangeArrowheads="1"/>
            </p:cNvSpPr>
            <p:nvPr/>
          </p:nvSpPr>
          <p:spPr bwMode="auto">
            <a:xfrm>
              <a:off x="4558" y="89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7129" name="Text Box 67"/>
            <p:cNvSpPr txBox="1">
              <a:spLocks noChangeArrowheads="1"/>
            </p:cNvSpPr>
            <p:nvPr/>
          </p:nvSpPr>
          <p:spPr bwMode="auto">
            <a:xfrm>
              <a:off x="5148" y="1117"/>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7130" name="AutoShape 68"/>
            <p:cNvSpPr>
              <a:spLocks noChangeArrowheads="1"/>
            </p:cNvSpPr>
            <p:nvPr/>
          </p:nvSpPr>
          <p:spPr bwMode="auto">
            <a:xfrm>
              <a:off x="4195" y="1117"/>
              <a:ext cx="384" cy="17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7329 h 21600"/>
                <a:gd name="T20" fmla="*/ 18506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07" y="0"/>
                  </a:moveTo>
                  <a:lnTo>
                    <a:pt x="11813" y="7200"/>
                  </a:lnTo>
                  <a:lnTo>
                    <a:pt x="14899" y="7200"/>
                  </a:lnTo>
                  <a:lnTo>
                    <a:pt x="14899" y="17382"/>
                  </a:lnTo>
                  <a:lnTo>
                    <a:pt x="0" y="17382"/>
                  </a:lnTo>
                  <a:lnTo>
                    <a:pt x="0" y="21600"/>
                  </a:lnTo>
                  <a:lnTo>
                    <a:pt x="18514" y="21600"/>
                  </a:lnTo>
                  <a:lnTo>
                    <a:pt x="18514" y="7200"/>
                  </a:lnTo>
                  <a:lnTo>
                    <a:pt x="21600" y="7200"/>
                  </a:lnTo>
                  <a:lnTo>
                    <a:pt x="16707" y="0"/>
                  </a:lnTo>
                  <a:close/>
                </a:path>
              </a:pathLst>
            </a:cu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7131" name="AutoShape 69"/>
            <p:cNvSpPr>
              <a:spLocks noChangeArrowheads="1"/>
            </p:cNvSpPr>
            <p:nvPr/>
          </p:nvSpPr>
          <p:spPr bwMode="auto">
            <a:xfrm>
              <a:off x="4195" y="1344"/>
              <a:ext cx="576" cy="90"/>
            </a:xfrm>
            <a:prstGeom prst="rightArrow">
              <a:avLst>
                <a:gd name="adj1" fmla="val 50000"/>
                <a:gd name="adj2" fmla="val 160000"/>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47132" name="Text Box 70"/>
            <p:cNvSpPr txBox="1">
              <a:spLocks noChangeArrowheads="1"/>
            </p:cNvSpPr>
            <p:nvPr/>
          </p:nvSpPr>
          <p:spPr bwMode="auto">
            <a:xfrm>
              <a:off x="3565" y="754"/>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7133" name="Text Box 71"/>
            <p:cNvSpPr txBox="1">
              <a:spLocks noChangeArrowheads="1"/>
            </p:cNvSpPr>
            <p:nvPr/>
          </p:nvSpPr>
          <p:spPr bwMode="auto">
            <a:xfrm>
              <a:off x="3566" y="143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47134" name="Text Box 72"/>
            <p:cNvSpPr txBox="1">
              <a:spLocks noChangeArrowheads="1"/>
            </p:cNvSpPr>
            <p:nvPr/>
          </p:nvSpPr>
          <p:spPr bwMode="auto">
            <a:xfrm>
              <a:off x="3375" y="1072"/>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47135" name="Group 76"/>
            <p:cNvGrpSpPr/>
            <p:nvPr/>
          </p:nvGrpSpPr>
          <p:grpSpPr bwMode="auto">
            <a:xfrm>
              <a:off x="4921" y="1253"/>
              <a:ext cx="240" cy="93"/>
              <a:chOff x="3787" y="2478"/>
              <a:chExt cx="240" cy="93"/>
            </a:xfrm>
          </p:grpSpPr>
          <p:sp>
            <p:nvSpPr>
              <p:cNvPr id="47136" name="Line 77"/>
              <p:cNvSpPr>
                <a:spLocks noChangeShapeType="1"/>
              </p:cNvSpPr>
              <p:nvPr/>
            </p:nvSpPr>
            <p:spPr bwMode="auto">
              <a:xfrm flipV="1">
                <a:off x="3787" y="2568"/>
                <a:ext cx="240" cy="3"/>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7" name="Line 78"/>
              <p:cNvSpPr>
                <a:spLocks noChangeShapeType="1"/>
              </p:cNvSpPr>
              <p:nvPr/>
            </p:nvSpPr>
            <p:spPr bwMode="auto">
              <a:xfrm>
                <a:off x="3787" y="2478"/>
                <a:ext cx="240" cy="1"/>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7" name="Text Box 4"/>
          <p:cNvSpPr txBox="1">
            <a:spLocks noChangeArrowheads="1"/>
          </p:cNvSpPr>
          <p:nvPr/>
        </p:nvSpPr>
        <p:spPr bwMode="auto">
          <a:xfrm>
            <a:off x="240030" y="0"/>
            <a:ext cx="857377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7.3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和</a:t>
            </a: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电路的阶跃响应（零状态响应）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pic>
        <p:nvPicPr>
          <p:cNvPr id="39" name="图片 38"/>
          <p:cNvPicPr>
            <a:picLocks noChangeAspect="1"/>
          </p:cNvPicPr>
          <p:nvPr/>
        </p:nvPicPr>
        <p:blipFill>
          <a:blip r:embed="rId10"/>
          <a:stretch>
            <a:fillRect/>
          </a:stretch>
        </p:blipFill>
        <p:spPr>
          <a:xfrm>
            <a:off x="3461957" y="1449606"/>
            <a:ext cx="1552956" cy="552903"/>
          </a:xfrm>
          <a:prstGeom prst="rect">
            <a:avLst/>
          </a:prstGeom>
          <a:ln>
            <a:solidFill>
              <a:srgbClr val="FF0000"/>
            </a:solidFill>
            <a:prstDash val="dash"/>
          </a:ln>
        </p:spPr>
      </p:pic>
      <p:graphicFrame>
        <p:nvGraphicFramePr>
          <p:cNvPr id="40" name="Object 2"/>
          <p:cNvGraphicFramePr>
            <a:graphicFrameLocks noChangeAspect="1"/>
          </p:cNvGraphicFramePr>
          <p:nvPr/>
        </p:nvGraphicFramePr>
        <p:xfrm>
          <a:off x="6686392" y="3263851"/>
          <a:ext cx="1253333" cy="455423"/>
        </p:xfrm>
        <a:graphic>
          <a:graphicData uri="http://schemas.openxmlformats.org/presentationml/2006/ole">
            <mc:AlternateContent xmlns:mc="http://schemas.openxmlformats.org/markup-compatibility/2006">
              <mc:Choice xmlns:v="urn:schemas-microsoft-com:vml" Requires="v">
                <p:oleObj spid="_x0000_s36940" name="公式" r:id="rId11" imgW="579120" imgH="182880" progId="Equation.3">
                  <p:embed/>
                </p:oleObj>
              </mc:Choice>
              <mc:Fallback>
                <p:oleObj name="公式" r:id="rId11" imgW="579120" imgH="18288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86392" y="3263851"/>
                        <a:ext cx="1253333" cy="455423"/>
                      </a:xfrm>
                      <a:prstGeom prst="rect">
                        <a:avLst/>
                      </a:prstGeom>
                      <a:noFill/>
                      <a:ln>
                        <a:solidFill>
                          <a:srgbClr val="FF0000"/>
                        </a:solidFill>
                        <a:prstDash val="dash"/>
                      </a:ln>
                      <a:effectLst/>
                    </p:spPr>
                  </p:pic>
                </p:oleObj>
              </mc:Fallback>
            </mc:AlternateContent>
          </a:graphicData>
        </a:graphic>
      </p:graphicFrame>
      <p:pic>
        <p:nvPicPr>
          <p:cNvPr id="5" name="图片 4"/>
          <p:cNvPicPr>
            <a:picLocks noChangeAspect="1"/>
          </p:cNvPicPr>
          <p:nvPr/>
        </p:nvPicPr>
        <p:blipFill rotWithShape="1">
          <a:blip r:embed="rId13"/>
          <a:srcRect r="17648"/>
          <a:stretch>
            <a:fillRect/>
          </a:stretch>
        </p:blipFill>
        <p:spPr>
          <a:xfrm>
            <a:off x="5284536" y="5021377"/>
            <a:ext cx="1719451" cy="66568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97" name="Text Box 33"/>
          <p:cNvSpPr txBox="1">
            <a:spLocks noChangeArrowheads="1"/>
          </p:cNvSpPr>
          <p:nvPr/>
        </p:nvSpPr>
        <p:spPr bwMode="auto">
          <a:xfrm>
            <a:off x="496888" y="793750"/>
            <a:ext cx="6492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3200" dirty="0">
                <a:solidFill>
                  <a:schemeClr val="tx1"/>
                </a:solidFill>
                <a:latin typeface="Times New Roman" panose="02020603050405020304" pitchFamily="18" charset="0"/>
                <a:ea typeface="宋体" panose="02010600030101010101" pitchFamily="2" charset="-122"/>
              </a:rPr>
              <a:t>例</a:t>
            </a:r>
            <a:endParaRPr kumimoji="1" lang="zh-CN" altLang="en-US" sz="3200" dirty="0">
              <a:solidFill>
                <a:schemeClr val="tx1"/>
              </a:solidFill>
              <a:latin typeface="Times New Roman" panose="02020603050405020304" pitchFamily="18" charset="0"/>
              <a:ea typeface="宋体" panose="02010600030101010101" pitchFamily="2" charset="-122"/>
            </a:endParaRPr>
          </a:p>
        </p:txBody>
      </p:sp>
      <p:sp>
        <p:nvSpPr>
          <p:cNvPr id="62498" name="Text Box 34"/>
          <p:cNvSpPr txBox="1">
            <a:spLocks noChangeArrowheads="1"/>
          </p:cNvSpPr>
          <p:nvPr/>
        </p:nvSpPr>
        <p:spPr bwMode="auto">
          <a:xfrm>
            <a:off x="1360488" y="812523"/>
            <a:ext cx="7489825" cy="93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kumimoji="1" lang="en-US" altLang="zh-CN" sz="2400" b="0" i="1" dirty="0">
                <a:solidFill>
                  <a:schemeClr val="tx1"/>
                </a:solidFill>
                <a:latin typeface="Times New Roman" panose="02020603050405020304" pitchFamily="18" charset="0"/>
                <a:ea typeface="宋体" panose="02010600030101010101" pitchFamily="2" charset="-122"/>
              </a:rPr>
              <a:t>t</a:t>
            </a:r>
            <a:r>
              <a:rPr kumimoji="1" lang="en-US" altLang="zh-CN" sz="2400" b="0" dirty="0">
                <a:solidFill>
                  <a:schemeClr val="tx1"/>
                </a:solidFill>
                <a:latin typeface="Times New Roman" panose="02020603050405020304" pitchFamily="18" charset="0"/>
                <a:ea typeface="宋体" panose="02010600030101010101" pitchFamily="2" charset="-122"/>
              </a:rPr>
              <a:t>=0</a:t>
            </a:r>
            <a:r>
              <a:rPr kumimoji="1" lang="zh-CN" altLang="zh-CN" sz="2400" dirty="0">
                <a:latin typeface="楷体_GB2312" pitchFamily="49" charset="-122"/>
              </a:rPr>
              <a:t>时</a:t>
            </a:r>
            <a:r>
              <a:rPr kumimoji="1" lang="en-US" altLang="zh-CN" sz="2400" dirty="0">
                <a:latin typeface="楷体_GB2312" pitchFamily="49" charset="-122"/>
              </a:rPr>
              <a:t>,</a:t>
            </a:r>
            <a:r>
              <a:rPr kumimoji="1" lang="zh-CN" altLang="en-US" sz="2400" dirty="0">
                <a:latin typeface="楷体_GB2312" pitchFamily="49" charset="-122"/>
              </a:rPr>
              <a:t>开关</a:t>
            </a:r>
            <a:r>
              <a:rPr kumimoji="1" lang="en-US" altLang="zh-CN" sz="2400" b="0" dirty="0">
                <a:latin typeface="Times New Roman" panose="02020603050405020304" pitchFamily="18" charset="0"/>
              </a:rPr>
              <a:t>S</a:t>
            </a:r>
            <a:r>
              <a:rPr kumimoji="1" lang="zh-CN" altLang="en-US" sz="2400" dirty="0">
                <a:latin typeface="楷体_GB2312" pitchFamily="49" charset="-122"/>
              </a:rPr>
              <a:t>闭合，已知</a:t>
            </a:r>
            <a:r>
              <a:rPr kumimoji="1" lang="zh-CN" altLang="en-US" sz="2400" dirty="0">
                <a:latin typeface="Times New Roman" panose="02020603050405020304" pitchFamily="18" charset="0"/>
                <a:ea typeface="宋体" panose="02010600030101010101" pitchFamily="2" charset="-122"/>
              </a:rPr>
              <a:t> </a:t>
            </a:r>
            <a:r>
              <a:rPr kumimoji="1" lang="en-US" altLang="zh-CN" sz="2400" b="0" i="1" dirty="0" err="1">
                <a:solidFill>
                  <a:schemeClr val="tx1"/>
                </a:solidFill>
                <a:latin typeface="Times New Roman" panose="02020603050405020304" pitchFamily="18" charset="0"/>
                <a:ea typeface="仿宋_GB2312" pitchFamily="49" charset="-122"/>
              </a:rPr>
              <a:t>u</a:t>
            </a:r>
            <a:r>
              <a:rPr kumimoji="1" lang="en-US" altLang="zh-CN" sz="2400" b="0" i="1" baseline="-25000" dirty="0" err="1">
                <a:solidFill>
                  <a:schemeClr val="tx1"/>
                </a:solidFill>
                <a:latin typeface="Times New Roman" panose="02020603050405020304" pitchFamily="18" charset="0"/>
                <a:ea typeface="仿宋_GB2312" pitchFamily="49" charset="-122"/>
              </a:rPr>
              <a:t>C</a:t>
            </a:r>
            <a:r>
              <a:rPr kumimoji="1" lang="en-US" altLang="zh-CN" sz="2400" b="0" dirty="0">
                <a:solidFill>
                  <a:schemeClr val="tx1"/>
                </a:solidFill>
                <a:latin typeface="Times New Roman" panose="02020603050405020304" pitchFamily="18" charset="0"/>
                <a:ea typeface="仿宋_GB2312" pitchFamily="49" charset="-122"/>
              </a:rPr>
              <a:t>(0</a:t>
            </a:r>
            <a:r>
              <a:rPr kumimoji="1" lang="zh-CN" altLang="en-US" sz="2400" b="0" baseline="-25000" dirty="0">
                <a:solidFill>
                  <a:schemeClr val="tx1"/>
                </a:solidFill>
                <a:latin typeface="Times New Roman" panose="02020603050405020304" pitchFamily="18" charset="0"/>
                <a:ea typeface="仿宋_GB2312" pitchFamily="49" charset="-122"/>
              </a:rPr>
              <a:t>－</a:t>
            </a:r>
            <a:r>
              <a:rPr kumimoji="1" lang="en-US" altLang="zh-CN" sz="2400" b="0" dirty="0">
                <a:solidFill>
                  <a:schemeClr val="tx1"/>
                </a:solidFill>
                <a:latin typeface="Times New Roman" panose="02020603050405020304" pitchFamily="18" charset="0"/>
                <a:ea typeface="仿宋_GB2312" pitchFamily="49" charset="-122"/>
              </a:rPr>
              <a:t>)=0</a:t>
            </a:r>
            <a:r>
              <a:rPr kumimoji="1" lang="zh-CN" altLang="en-US" sz="2400" dirty="0">
                <a:latin typeface="Times New Roman" panose="02020603050405020304" pitchFamily="18" charset="0"/>
                <a:ea typeface="仿宋_GB2312" pitchFamily="49" charset="-122"/>
              </a:rPr>
              <a:t>，</a:t>
            </a:r>
            <a:r>
              <a:rPr kumimoji="1" lang="zh-CN" altLang="zh-CN" sz="2400" dirty="0">
                <a:latin typeface="楷体_GB2312" pitchFamily="49" charset="-122"/>
              </a:rPr>
              <a:t>求</a:t>
            </a:r>
            <a:r>
              <a:rPr kumimoji="1" lang="en-US" altLang="zh-CN" sz="2400" b="0" dirty="0">
                <a:latin typeface="楷体_GB2312" pitchFamily="49" charset="-122"/>
              </a:rPr>
              <a:t>(</a:t>
            </a:r>
            <a:r>
              <a:rPr kumimoji="1" lang="en-US" altLang="zh-CN" sz="2400" b="0" dirty="0">
                <a:latin typeface="仿宋_GB2312" pitchFamily="49" charset="-122"/>
                <a:ea typeface="仿宋_GB2312" pitchFamily="49" charset="-122"/>
              </a:rPr>
              <a:t>1)</a:t>
            </a:r>
            <a:r>
              <a:rPr kumimoji="1" lang="zh-CN" altLang="en-US" sz="2400" dirty="0">
                <a:latin typeface="楷体_GB2312" pitchFamily="49" charset="-122"/>
              </a:rPr>
              <a:t>电容电压和电流</a:t>
            </a:r>
            <a:r>
              <a:rPr kumimoji="1" lang="en-US" altLang="zh-CN" sz="2400" dirty="0">
                <a:latin typeface="仿宋_GB2312" pitchFamily="49" charset="-122"/>
                <a:ea typeface="仿宋_GB2312" pitchFamily="49" charset="-122"/>
              </a:rPr>
              <a:t>,</a:t>
            </a:r>
            <a:r>
              <a:rPr kumimoji="1" lang="en-US" altLang="zh-CN" sz="2400" b="0" dirty="0">
                <a:latin typeface="仿宋_GB2312" pitchFamily="49" charset="-122"/>
                <a:ea typeface="仿宋_GB2312" pitchFamily="49" charset="-122"/>
              </a:rPr>
              <a:t>(</a:t>
            </a:r>
            <a:r>
              <a:rPr kumimoji="1" lang="en-US" altLang="zh-CN" sz="2400" b="0" dirty="0">
                <a:latin typeface="Times New Roman" panose="02020603050405020304" pitchFamily="18" charset="0"/>
                <a:ea typeface="仿宋_GB2312" pitchFamily="49" charset="-122"/>
              </a:rPr>
              <a:t>2) </a:t>
            </a:r>
            <a:r>
              <a:rPr kumimoji="1" lang="en-US" altLang="zh-CN" sz="2400" b="0" i="1" dirty="0" err="1">
                <a:solidFill>
                  <a:schemeClr val="tx1"/>
                </a:solidFill>
                <a:latin typeface="Times New Roman" panose="02020603050405020304" pitchFamily="18" charset="0"/>
                <a:ea typeface="宋体" panose="02010600030101010101" pitchFamily="2" charset="-122"/>
              </a:rPr>
              <a:t>u</a:t>
            </a:r>
            <a:r>
              <a:rPr kumimoji="1" lang="en-US" altLang="zh-CN" sz="2400" b="0" baseline="-25000" dirty="0" err="1">
                <a:solidFill>
                  <a:schemeClr val="tx1"/>
                </a:solidFill>
                <a:latin typeface="Times New Roman" panose="02020603050405020304" pitchFamily="18" charset="0"/>
                <a:ea typeface="宋体" panose="02010600030101010101" pitchFamily="2" charset="-122"/>
              </a:rPr>
              <a:t>C</a:t>
            </a:r>
            <a:r>
              <a:rPr kumimoji="1" lang="zh-CN" altLang="en-US" sz="2400" b="0" dirty="0">
                <a:solidFill>
                  <a:schemeClr val="tx1"/>
                </a:solidFill>
                <a:latin typeface="Times New Roman" panose="02020603050405020304" pitchFamily="18" charset="0"/>
                <a:ea typeface="宋体" panose="02010600030101010101" pitchFamily="2" charset="-122"/>
              </a:rPr>
              <a:t>＝</a:t>
            </a:r>
            <a:r>
              <a:rPr kumimoji="1" lang="en-US" altLang="zh-CN" sz="2400" b="0" dirty="0">
                <a:solidFill>
                  <a:schemeClr val="tx1"/>
                </a:solidFill>
                <a:latin typeface="Times New Roman" panose="02020603050405020304" pitchFamily="18" charset="0"/>
                <a:ea typeface="宋体" panose="02010600030101010101" pitchFamily="2" charset="-122"/>
              </a:rPr>
              <a:t>80V</a:t>
            </a:r>
            <a:r>
              <a:rPr kumimoji="1" lang="zh-CN" altLang="en-US" sz="2400" dirty="0">
                <a:latin typeface="Times New Roman" panose="02020603050405020304" pitchFamily="18" charset="0"/>
              </a:rPr>
              <a:t>时的充电时间</a:t>
            </a:r>
            <a:r>
              <a:rPr kumimoji="1" lang="en-US" altLang="zh-CN" sz="2400" b="0" i="1" dirty="0">
                <a:solidFill>
                  <a:schemeClr val="tx1"/>
                </a:solidFill>
                <a:latin typeface="Times New Roman" panose="02020603050405020304" pitchFamily="18" charset="0"/>
                <a:ea typeface="宋体" panose="02010600030101010101" pitchFamily="2" charset="-122"/>
              </a:rPr>
              <a:t>t</a:t>
            </a: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endParaRPr kumimoji="1" lang="zh-CN" altLang="en-US" sz="2400" dirty="0">
              <a:latin typeface="Times New Roman" panose="02020603050405020304" pitchFamily="18" charset="0"/>
              <a:ea typeface="宋体" panose="02010600030101010101" pitchFamily="2" charset="-122"/>
            </a:endParaRPr>
          </a:p>
        </p:txBody>
      </p:sp>
      <p:sp>
        <p:nvSpPr>
          <p:cNvPr id="62499" name="Text Box 35"/>
          <p:cNvSpPr txBox="1">
            <a:spLocks noChangeArrowheads="1"/>
          </p:cNvSpPr>
          <p:nvPr/>
        </p:nvSpPr>
        <p:spPr bwMode="auto">
          <a:xfrm>
            <a:off x="496888" y="1798669"/>
            <a:ext cx="576262" cy="52540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tx1"/>
                </a:solidFill>
                <a:latin typeface="Times New Roman" panose="02020603050405020304" pitchFamily="18" charset="0"/>
                <a:ea typeface="宋体" panose="02010600030101010101" pitchFamily="2" charset="-122"/>
              </a:rPr>
              <a:t>解</a:t>
            </a:r>
            <a:endParaRPr kumimoji="1" lang="zh-CN" altLang="en-US" i="1" dirty="0">
              <a:solidFill>
                <a:schemeClr val="tx1"/>
              </a:solidFill>
              <a:latin typeface="Times New Roman" panose="02020603050405020304" pitchFamily="18" charset="0"/>
              <a:ea typeface="宋体" panose="02010600030101010101" pitchFamily="2" charset="-122"/>
            </a:endParaRPr>
          </a:p>
        </p:txBody>
      </p:sp>
      <p:sp>
        <p:nvSpPr>
          <p:cNvPr id="62529" name="Text Box 65"/>
          <p:cNvSpPr txBox="1">
            <a:spLocks noChangeArrowheads="1"/>
          </p:cNvSpPr>
          <p:nvPr/>
        </p:nvSpPr>
        <p:spPr bwMode="auto">
          <a:xfrm>
            <a:off x="1166812" y="1928631"/>
            <a:ext cx="3887787"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lang="en-US" altLang="zh-CN" sz="2400" dirty="0">
                <a:latin typeface="楷体_GB2312" pitchFamily="49" charset="-122"/>
              </a:rPr>
              <a:t>(1)</a:t>
            </a:r>
            <a:r>
              <a:rPr lang="zh-CN" altLang="en-US" sz="2400" dirty="0">
                <a:latin typeface="楷体_GB2312" pitchFamily="49" charset="-122"/>
              </a:rPr>
              <a:t>这是一个</a:t>
            </a:r>
            <a:r>
              <a:rPr lang="en-US" altLang="zh-CN" sz="2400" b="0" i="1" dirty="0">
                <a:solidFill>
                  <a:schemeClr val="tx1"/>
                </a:solidFill>
                <a:latin typeface="Times New Roman" panose="02020603050405020304" pitchFamily="18" charset="0"/>
              </a:rPr>
              <a:t>RC</a:t>
            </a:r>
            <a:r>
              <a:rPr lang="zh-CN" altLang="en-US" sz="2400" dirty="0">
                <a:latin typeface="楷体_GB2312" pitchFamily="49" charset="-122"/>
              </a:rPr>
              <a:t>电路零状态响应问题，有：</a:t>
            </a:r>
            <a:endParaRPr lang="zh-CN" altLang="en-US" sz="2400" dirty="0">
              <a:latin typeface="楷体_GB2312" pitchFamily="49" charset="-122"/>
            </a:endParaRPr>
          </a:p>
        </p:txBody>
      </p:sp>
      <p:graphicFrame>
        <p:nvGraphicFramePr>
          <p:cNvPr id="62530" name="Object 66"/>
          <p:cNvGraphicFramePr>
            <a:graphicFrameLocks noChangeAspect="1"/>
          </p:cNvGraphicFramePr>
          <p:nvPr/>
        </p:nvGraphicFramePr>
        <p:xfrm>
          <a:off x="750889" y="3530600"/>
          <a:ext cx="6242050" cy="780618"/>
        </p:xfrm>
        <a:graphic>
          <a:graphicData uri="http://schemas.openxmlformats.org/presentationml/2006/ole">
            <mc:AlternateContent xmlns:mc="http://schemas.openxmlformats.org/markup-compatibility/2006">
              <mc:Choice xmlns:v="urn:schemas-microsoft-com:vml" Requires="v">
                <p:oleObj spid="_x0000_s37960" name="公式" r:id="rId1" imgW="2560320" imgH="295910" progId="Equation.3">
                  <p:embed/>
                </p:oleObj>
              </mc:Choice>
              <mc:Fallback>
                <p:oleObj name="公式" r:id="rId1" imgW="2560320" imgH="295910" progId="Equation.3">
                  <p:embed/>
                  <p:pic>
                    <p:nvPicPr>
                      <p:cNvPr id="0" name="Object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9" y="3530600"/>
                        <a:ext cx="6242050" cy="780618"/>
                      </a:xfrm>
                      <a:prstGeom prst="rect">
                        <a:avLst/>
                      </a:prstGeom>
                      <a:noFill/>
                      <a:ln>
                        <a:noFill/>
                      </a:ln>
                      <a:effectLst/>
                    </p:spPr>
                  </p:pic>
                </p:oleObj>
              </mc:Fallback>
            </mc:AlternateContent>
          </a:graphicData>
        </a:graphic>
      </p:graphicFrame>
      <p:graphicFrame>
        <p:nvGraphicFramePr>
          <p:cNvPr id="62532" name="Object 68"/>
          <p:cNvGraphicFramePr>
            <a:graphicFrameLocks noChangeAspect="1"/>
          </p:cNvGraphicFramePr>
          <p:nvPr/>
        </p:nvGraphicFramePr>
        <p:xfrm>
          <a:off x="795341" y="3030816"/>
          <a:ext cx="4259258" cy="436285"/>
        </p:xfrm>
        <a:graphic>
          <a:graphicData uri="http://schemas.openxmlformats.org/presentationml/2006/ole">
            <mc:AlternateContent xmlns:mc="http://schemas.openxmlformats.org/markup-compatibility/2006">
              <mc:Choice xmlns:v="urn:schemas-microsoft-com:vml" Requires="v">
                <p:oleObj spid="_x0000_s37961" name="公式" r:id="rId3" imgW="1933575" imgH="178435" progId="Equation.3">
                  <p:embed/>
                </p:oleObj>
              </mc:Choice>
              <mc:Fallback>
                <p:oleObj name="公式" r:id="rId3" imgW="1933575" imgH="178435" progId="Equation.3">
                  <p:embed/>
                  <p:pic>
                    <p:nvPicPr>
                      <p:cNvPr id="0"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41" y="3030816"/>
                        <a:ext cx="4259258" cy="436285"/>
                      </a:xfrm>
                      <a:prstGeom prst="rect">
                        <a:avLst/>
                      </a:prstGeom>
                      <a:noFill/>
                      <a:ln>
                        <a:noFill/>
                      </a:ln>
                      <a:effectLst/>
                    </p:spPr>
                  </p:pic>
                </p:oleObj>
              </mc:Fallback>
            </mc:AlternateContent>
          </a:graphicData>
        </a:graphic>
      </p:graphicFrame>
      <p:graphicFrame>
        <p:nvGraphicFramePr>
          <p:cNvPr id="62533" name="Object 69"/>
          <p:cNvGraphicFramePr>
            <a:graphicFrameLocks noChangeAspect="1"/>
          </p:cNvGraphicFramePr>
          <p:nvPr/>
        </p:nvGraphicFramePr>
        <p:xfrm>
          <a:off x="727075" y="4467225"/>
          <a:ext cx="4997450" cy="1025525"/>
        </p:xfrm>
        <a:graphic>
          <a:graphicData uri="http://schemas.openxmlformats.org/presentationml/2006/ole">
            <mc:AlternateContent xmlns:mc="http://schemas.openxmlformats.org/markup-compatibility/2006">
              <mc:Choice xmlns:v="urn:schemas-microsoft-com:vml" Requires="v">
                <p:oleObj spid="_x0000_s37962" name="公式" r:id="rId5" imgW="2028825" imgH="391795" progId="Equation.3">
                  <p:embed/>
                </p:oleObj>
              </mc:Choice>
              <mc:Fallback>
                <p:oleObj name="公式" r:id="rId5" imgW="2028825" imgH="391795" progId="Equation.3">
                  <p:embed/>
                  <p:pic>
                    <p:nvPicPr>
                      <p:cNvPr id="0" name="Object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075" y="4467225"/>
                        <a:ext cx="499745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34" name="Text Box 70"/>
          <p:cNvSpPr txBox="1">
            <a:spLocks noChangeArrowheads="1"/>
          </p:cNvSpPr>
          <p:nvPr/>
        </p:nvSpPr>
        <p:spPr bwMode="auto">
          <a:xfrm>
            <a:off x="641350" y="5475288"/>
            <a:ext cx="6989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dirty="0">
                <a:latin typeface="楷体_GB2312" pitchFamily="49" charset="-122"/>
              </a:rPr>
              <a:t>(2)</a:t>
            </a:r>
            <a:r>
              <a:rPr kumimoji="1" lang="zh-CN" altLang="en-US" dirty="0">
                <a:latin typeface="楷体_GB2312" pitchFamily="49" charset="-122"/>
              </a:rPr>
              <a:t>设经过</a:t>
            </a:r>
            <a:r>
              <a:rPr kumimoji="1" lang="en-US" altLang="zh-CN" b="0" i="1" dirty="0">
                <a:latin typeface="Times New Roman" panose="02020603050405020304" pitchFamily="18" charset="0"/>
                <a:ea typeface="仿宋_GB2312" pitchFamily="49" charset="-122"/>
              </a:rPr>
              <a:t>t</a:t>
            </a:r>
            <a:r>
              <a:rPr kumimoji="1" lang="en-US" altLang="zh-CN" b="0" baseline="-25000" dirty="0">
                <a:latin typeface="Times New Roman" panose="02020603050405020304" pitchFamily="18" charset="0"/>
                <a:ea typeface="仿宋_GB2312" pitchFamily="49" charset="-122"/>
              </a:rPr>
              <a:t>1</a:t>
            </a:r>
            <a:r>
              <a:rPr kumimoji="1" lang="zh-CN" altLang="en-US" dirty="0">
                <a:latin typeface="楷体_GB2312" pitchFamily="49" charset="-122"/>
              </a:rPr>
              <a:t>秒</a:t>
            </a:r>
            <a:r>
              <a:rPr kumimoji="1" lang="zh-CN" altLang="en-US" dirty="0">
                <a:latin typeface="仿宋_GB2312" pitchFamily="49" charset="-122"/>
                <a:ea typeface="仿宋_GB2312" pitchFamily="49" charset="-122"/>
              </a:rPr>
              <a:t>，</a:t>
            </a:r>
            <a:r>
              <a:rPr kumimoji="1" lang="en-US" altLang="zh-CN" b="0" i="1" dirty="0" err="1">
                <a:solidFill>
                  <a:schemeClr val="tx1"/>
                </a:solidFill>
                <a:latin typeface="Times New Roman" panose="02020603050405020304" pitchFamily="18" charset="0"/>
                <a:ea typeface="宋体" panose="02010600030101010101" pitchFamily="2" charset="-122"/>
              </a:rPr>
              <a:t>u</a:t>
            </a:r>
            <a:r>
              <a:rPr kumimoji="1" lang="en-US" altLang="zh-CN" b="0" baseline="-25000" dirty="0" err="1">
                <a:solidFill>
                  <a:schemeClr val="tx1"/>
                </a:solidFill>
                <a:latin typeface="Times New Roman" panose="02020603050405020304" pitchFamily="18" charset="0"/>
                <a:ea typeface="宋体" panose="02010600030101010101" pitchFamily="2" charset="-122"/>
              </a:rPr>
              <a:t>C</a:t>
            </a:r>
            <a:r>
              <a:rPr kumimoji="1" lang="zh-CN" altLang="en-US" b="0" dirty="0">
                <a:solidFill>
                  <a:schemeClr val="tx1"/>
                </a:solidFill>
                <a:latin typeface="Times New Roman" panose="02020603050405020304" pitchFamily="18" charset="0"/>
                <a:ea typeface="宋体" panose="02010600030101010101" pitchFamily="2" charset="-122"/>
              </a:rPr>
              <a:t>＝</a:t>
            </a:r>
            <a:r>
              <a:rPr kumimoji="1" lang="en-US" altLang="zh-CN" b="0" dirty="0">
                <a:solidFill>
                  <a:schemeClr val="tx1"/>
                </a:solidFill>
                <a:latin typeface="Times New Roman" panose="02020603050405020304" pitchFamily="18" charset="0"/>
                <a:ea typeface="宋体" panose="02010600030101010101" pitchFamily="2" charset="-122"/>
              </a:rPr>
              <a:t>80V</a:t>
            </a:r>
            <a:endParaRPr kumimoji="1" lang="en-US" altLang="zh-CN" b="0" dirty="0">
              <a:solidFill>
                <a:schemeClr val="tx1"/>
              </a:solidFill>
              <a:latin typeface="Times New Roman" panose="02020603050405020304" pitchFamily="18" charset="0"/>
              <a:ea typeface="宋体" panose="02010600030101010101" pitchFamily="2" charset="-122"/>
            </a:endParaRPr>
          </a:p>
        </p:txBody>
      </p:sp>
      <p:graphicFrame>
        <p:nvGraphicFramePr>
          <p:cNvPr id="62535" name="Object 71"/>
          <p:cNvGraphicFramePr>
            <a:graphicFrameLocks noChangeAspect="1"/>
          </p:cNvGraphicFramePr>
          <p:nvPr/>
        </p:nvGraphicFramePr>
        <p:xfrm>
          <a:off x="942975" y="6122988"/>
          <a:ext cx="5802313" cy="622300"/>
        </p:xfrm>
        <a:graphic>
          <a:graphicData uri="http://schemas.openxmlformats.org/presentationml/2006/ole">
            <mc:AlternateContent xmlns:mc="http://schemas.openxmlformats.org/markup-compatibility/2006">
              <mc:Choice xmlns:v="urn:schemas-microsoft-com:vml" Requires="v">
                <p:oleObj spid="_x0000_s37963" name="公式" r:id="rId7" imgW="2133600" imgH="213360" progId="Equation.3">
                  <p:embed/>
                </p:oleObj>
              </mc:Choice>
              <mc:Fallback>
                <p:oleObj name="公式" r:id="rId7" imgW="2133600" imgH="213360" progId="Equation.3">
                  <p:embed/>
                  <p:pic>
                    <p:nvPicPr>
                      <p:cNvPr id="0" name="Object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975" y="6122988"/>
                        <a:ext cx="5802313" cy="622300"/>
                      </a:xfrm>
                      <a:prstGeom prst="rect">
                        <a:avLst/>
                      </a:prstGeom>
                      <a:noFill/>
                      <a:ln>
                        <a:noFill/>
                      </a:ln>
                      <a:effectLst/>
                      <a:extLst>
                        <a:ext uri="{909E8E84-426E-40DD-AFC4-6F175D3DCCD1}">
                          <a14:hiddenFill xmlns:a14="http://schemas.microsoft.com/office/drawing/2010/main">
                            <a:gradFill rotWithShape="1">
                              <a:gsLst>
                                <a:gs pos="0">
                                  <a:srgbClr val="FF99FF"/>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09"/>
          <p:cNvGrpSpPr/>
          <p:nvPr/>
        </p:nvGrpSpPr>
        <p:grpSpPr bwMode="auto">
          <a:xfrm>
            <a:off x="5519739" y="1606550"/>
            <a:ext cx="3544887" cy="1958975"/>
            <a:chOff x="3368" y="845"/>
            <a:chExt cx="2233" cy="1234"/>
          </a:xfrm>
        </p:grpSpPr>
        <p:sp>
          <p:nvSpPr>
            <p:cNvPr id="48145" name="Oval 85"/>
            <p:cNvSpPr>
              <a:spLocks noChangeArrowheads="1"/>
            </p:cNvSpPr>
            <p:nvPr/>
          </p:nvSpPr>
          <p:spPr bwMode="auto">
            <a:xfrm>
              <a:off x="3368" y="136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48146" name="Line 86"/>
            <p:cNvSpPr>
              <a:spLocks noChangeShapeType="1"/>
            </p:cNvSpPr>
            <p:nvPr/>
          </p:nvSpPr>
          <p:spPr bwMode="auto">
            <a:xfrm>
              <a:off x="5057" y="1181"/>
              <a:ext cx="0" cy="39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Line 87"/>
            <p:cNvSpPr>
              <a:spLocks noChangeShapeType="1"/>
            </p:cNvSpPr>
            <p:nvPr/>
          </p:nvSpPr>
          <p:spPr bwMode="auto">
            <a:xfrm>
              <a:off x="5057" y="1680"/>
              <a:ext cx="0" cy="36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8" name="Line 88"/>
            <p:cNvSpPr>
              <a:spLocks noChangeShapeType="1"/>
            </p:cNvSpPr>
            <p:nvPr/>
          </p:nvSpPr>
          <p:spPr bwMode="auto">
            <a:xfrm flipV="1">
              <a:off x="3550" y="1181"/>
              <a:ext cx="0" cy="85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8149" name="Group 89"/>
            <p:cNvGrpSpPr/>
            <p:nvPr/>
          </p:nvGrpSpPr>
          <p:grpSpPr bwMode="auto">
            <a:xfrm>
              <a:off x="4921" y="1589"/>
              <a:ext cx="272" cy="91"/>
              <a:chOff x="1296" y="2112"/>
              <a:chExt cx="192" cy="48"/>
            </a:xfrm>
          </p:grpSpPr>
          <p:sp>
            <p:nvSpPr>
              <p:cNvPr id="48167" name="Line 90"/>
              <p:cNvSpPr>
                <a:spLocks noChangeShapeType="1"/>
              </p:cNvSpPr>
              <p:nvPr/>
            </p:nvSpPr>
            <p:spPr bwMode="auto">
              <a:xfrm>
                <a:off x="1296" y="2112"/>
                <a:ext cx="192"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8" name="Line 91"/>
              <p:cNvSpPr>
                <a:spLocks noChangeShapeType="1"/>
              </p:cNvSpPr>
              <p:nvPr/>
            </p:nvSpPr>
            <p:spPr bwMode="auto">
              <a:xfrm>
                <a:off x="1296" y="2160"/>
                <a:ext cx="192"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150" name="Line 92"/>
            <p:cNvSpPr>
              <a:spLocks noChangeShapeType="1"/>
            </p:cNvSpPr>
            <p:nvPr/>
          </p:nvSpPr>
          <p:spPr bwMode="auto">
            <a:xfrm>
              <a:off x="3560" y="2043"/>
              <a:ext cx="150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1" name="Text Box 93"/>
            <p:cNvSpPr txBox="1">
              <a:spLocks noChangeArrowheads="1"/>
            </p:cNvSpPr>
            <p:nvPr/>
          </p:nvSpPr>
          <p:spPr bwMode="auto">
            <a:xfrm>
              <a:off x="4296" y="845"/>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500</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48152" name="Text Box 94"/>
            <p:cNvSpPr txBox="1">
              <a:spLocks noChangeArrowheads="1"/>
            </p:cNvSpPr>
            <p:nvPr/>
          </p:nvSpPr>
          <p:spPr bwMode="auto">
            <a:xfrm>
              <a:off x="4332" y="1453"/>
              <a:ext cx="5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10</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a:solidFill>
                    <a:schemeClr val="tx1"/>
                  </a:solidFill>
                  <a:latin typeface="Times New Roman" panose="02020603050405020304" pitchFamily="18" charset="0"/>
                  <a:ea typeface="宋体" panose="02010600030101010101" pitchFamily="2" charset="-122"/>
                </a:rPr>
                <a:t>F</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8153" name="Text Box 95"/>
            <p:cNvSpPr txBox="1">
              <a:spLocks noChangeArrowheads="1"/>
            </p:cNvSpPr>
            <p:nvPr/>
          </p:nvSpPr>
          <p:spPr bwMode="auto">
            <a:xfrm>
              <a:off x="5103" y="122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2400">
                  <a:solidFill>
                    <a:schemeClr val="tx1"/>
                  </a:solidFill>
                  <a:latin typeface="Times New Roman" panose="02020603050405020304" pitchFamily="18" charset="0"/>
                  <a:ea typeface="宋体" panose="02010600030101010101" pitchFamily="2" charset="-122"/>
                </a:rPr>
                <a:t>+</a:t>
              </a:r>
              <a:endParaRPr kumimoji="1" lang="en-US" altLang="zh-CN" sz="2400" b="0">
                <a:solidFill>
                  <a:schemeClr val="tx1"/>
                </a:solidFill>
                <a:latin typeface="Times New Roman" panose="02020603050405020304" pitchFamily="18" charset="0"/>
                <a:ea typeface="宋体" panose="02010600030101010101" pitchFamily="2" charset="-122"/>
              </a:endParaRPr>
            </a:p>
          </p:txBody>
        </p:sp>
        <p:sp>
          <p:nvSpPr>
            <p:cNvPr id="48154" name="Text Box 96"/>
            <p:cNvSpPr txBox="1">
              <a:spLocks noChangeArrowheads="1"/>
            </p:cNvSpPr>
            <p:nvPr/>
          </p:nvSpPr>
          <p:spPr bwMode="auto">
            <a:xfrm>
              <a:off x="5079" y="17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48155" name="Text Box 97"/>
            <p:cNvSpPr txBox="1">
              <a:spLocks noChangeArrowheads="1"/>
            </p:cNvSpPr>
            <p:nvPr/>
          </p:nvSpPr>
          <p:spPr bwMode="auto">
            <a:xfrm>
              <a:off x="3696" y="1434"/>
              <a:ext cx="6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100V</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8156" name="Line 98"/>
            <p:cNvSpPr>
              <a:spLocks noChangeShapeType="1"/>
            </p:cNvSpPr>
            <p:nvPr/>
          </p:nvSpPr>
          <p:spPr bwMode="auto">
            <a:xfrm>
              <a:off x="3560" y="1181"/>
              <a:ext cx="317"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8157" name="Line 99"/>
            <p:cNvSpPr>
              <a:spLocks noChangeShapeType="1"/>
            </p:cNvSpPr>
            <p:nvPr/>
          </p:nvSpPr>
          <p:spPr bwMode="auto">
            <a:xfrm>
              <a:off x="4150" y="1181"/>
              <a:ext cx="908"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8158" name="Line 100"/>
            <p:cNvSpPr>
              <a:spLocks noChangeShapeType="1"/>
            </p:cNvSpPr>
            <p:nvPr/>
          </p:nvSpPr>
          <p:spPr bwMode="auto">
            <a:xfrm flipV="1">
              <a:off x="3878" y="1045"/>
              <a:ext cx="317" cy="13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59" name="Line 101"/>
            <p:cNvSpPr>
              <a:spLocks noChangeShapeType="1"/>
            </p:cNvSpPr>
            <p:nvPr/>
          </p:nvSpPr>
          <p:spPr bwMode="auto">
            <a:xfrm>
              <a:off x="3833" y="909"/>
              <a:ext cx="182" cy="227"/>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0" name="Text Box 102"/>
            <p:cNvSpPr txBox="1">
              <a:spLocks noChangeArrowheads="1"/>
            </p:cNvSpPr>
            <p:nvPr/>
          </p:nvSpPr>
          <p:spPr bwMode="auto">
            <a:xfrm>
              <a:off x="3619" y="86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8161" name="Text Box 103"/>
            <p:cNvSpPr txBox="1">
              <a:spLocks noChangeArrowheads="1"/>
            </p:cNvSpPr>
            <p:nvPr/>
          </p:nvSpPr>
          <p:spPr bwMode="auto">
            <a:xfrm>
              <a:off x="3651" y="116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2400">
                  <a:solidFill>
                    <a:schemeClr val="tx1"/>
                  </a:solidFill>
                  <a:latin typeface="Times New Roman" panose="02020603050405020304" pitchFamily="18" charset="0"/>
                  <a:ea typeface="宋体" panose="02010600030101010101" pitchFamily="2" charset="-122"/>
                </a:rPr>
                <a:t>+</a:t>
              </a:r>
              <a:endParaRPr kumimoji="1" lang="en-US" altLang="zh-CN" sz="2400" b="0">
                <a:solidFill>
                  <a:schemeClr val="tx1"/>
                </a:solidFill>
                <a:latin typeface="Times New Roman" panose="02020603050405020304" pitchFamily="18" charset="0"/>
                <a:ea typeface="宋体" panose="02010600030101010101" pitchFamily="2" charset="-122"/>
              </a:endParaRPr>
            </a:p>
          </p:txBody>
        </p:sp>
        <p:sp>
          <p:nvSpPr>
            <p:cNvPr id="48162" name="Text Box 104"/>
            <p:cNvSpPr txBox="1">
              <a:spLocks noChangeArrowheads="1"/>
            </p:cNvSpPr>
            <p:nvPr/>
          </p:nvSpPr>
          <p:spPr bwMode="auto">
            <a:xfrm>
              <a:off x="3560" y="1706"/>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2400">
                  <a:solidFill>
                    <a:schemeClr val="tx1"/>
                  </a:solidFill>
                  <a:latin typeface="Times New Roman" panose="02020603050405020304" pitchFamily="18" charset="0"/>
                  <a:ea typeface="宋体" panose="02010600030101010101" pitchFamily="2" charset="-122"/>
                </a:rPr>
                <a:t>－</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48163" name="Text Box 105"/>
            <p:cNvSpPr txBox="1">
              <a:spLocks noChangeArrowheads="1"/>
            </p:cNvSpPr>
            <p:nvPr/>
          </p:nvSpPr>
          <p:spPr bwMode="auto">
            <a:xfrm>
              <a:off x="5193" y="1453"/>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i="1">
                  <a:solidFill>
                    <a:schemeClr val="tx1"/>
                  </a:solidFill>
                  <a:latin typeface="Times New Roman" panose="02020603050405020304" pitchFamily="18" charset="0"/>
                  <a:ea typeface="仿宋_GB2312" pitchFamily="49" charset="-122"/>
                </a:rPr>
                <a:t>u</a:t>
              </a:r>
              <a:r>
                <a:rPr lang="en-US" altLang="zh-CN" b="0" baseline="-25000">
                  <a:solidFill>
                    <a:schemeClr val="tx1"/>
                  </a:solidFill>
                  <a:latin typeface="Times New Roman" panose="02020603050405020304" pitchFamily="18" charset="0"/>
                  <a:ea typeface="仿宋_GB2312" pitchFamily="49" charset="-122"/>
                </a:rPr>
                <a:t>C</a:t>
              </a:r>
              <a:endParaRPr lang="en-US" altLang="zh-CN" b="0" baseline="-25000">
                <a:solidFill>
                  <a:schemeClr val="tx1"/>
                </a:solidFill>
                <a:latin typeface="Times New Roman" panose="02020603050405020304" pitchFamily="18" charset="0"/>
                <a:ea typeface="仿宋_GB2312" pitchFamily="49" charset="-122"/>
              </a:endParaRPr>
            </a:p>
          </p:txBody>
        </p:sp>
        <p:sp>
          <p:nvSpPr>
            <p:cNvPr id="48164" name="Line 106"/>
            <p:cNvSpPr>
              <a:spLocks noChangeShapeType="1"/>
            </p:cNvSpPr>
            <p:nvPr/>
          </p:nvSpPr>
          <p:spPr bwMode="auto">
            <a:xfrm>
              <a:off x="4195" y="1272"/>
              <a:ext cx="227"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5" name="Text Box 107"/>
            <p:cNvSpPr txBox="1">
              <a:spLocks noChangeArrowheads="1"/>
            </p:cNvSpPr>
            <p:nvPr/>
          </p:nvSpPr>
          <p:spPr bwMode="auto">
            <a:xfrm>
              <a:off x="3969" y="1136"/>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i="1">
                <a:solidFill>
                  <a:schemeClr val="tx1"/>
                </a:solidFill>
                <a:latin typeface="Times New Roman" panose="02020603050405020304" pitchFamily="18" charset="0"/>
                <a:ea typeface="宋体" panose="02010600030101010101" pitchFamily="2" charset="-122"/>
              </a:endParaRPr>
            </a:p>
          </p:txBody>
        </p:sp>
        <p:sp>
          <p:nvSpPr>
            <p:cNvPr id="48166" name="Rectangle 108"/>
            <p:cNvSpPr>
              <a:spLocks noChangeArrowheads="1"/>
            </p:cNvSpPr>
            <p:nvPr/>
          </p:nvSpPr>
          <p:spPr bwMode="auto">
            <a:xfrm>
              <a:off x="4469" y="1123"/>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36" name="Text Box 4"/>
          <p:cNvSpPr txBox="1">
            <a:spLocks noChangeArrowheads="1"/>
          </p:cNvSpPr>
          <p:nvPr/>
        </p:nvSpPr>
        <p:spPr bwMode="auto">
          <a:xfrm>
            <a:off x="240030" y="0"/>
            <a:ext cx="857377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7.3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和</a:t>
            </a: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电路的阶跃响应（零状态响应）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graphicFrame>
        <p:nvGraphicFramePr>
          <p:cNvPr id="37" name="Object 49"/>
          <p:cNvGraphicFramePr>
            <a:graphicFrameLocks noChangeAspect="1"/>
          </p:cNvGraphicFramePr>
          <p:nvPr/>
        </p:nvGraphicFramePr>
        <p:xfrm>
          <a:off x="6075273" y="4487337"/>
          <a:ext cx="2989353" cy="405915"/>
        </p:xfrm>
        <a:graphic>
          <a:graphicData uri="http://schemas.openxmlformats.org/presentationml/2006/ole">
            <mc:AlternateContent xmlns:mc="http://schemas.openxmlformats.org/markup-compatibility/2006">
              <mc:Choice xmlns:v="urn:schemas-microsoft-com:vml" Requires="v">
                <p:oleObj spid="_x0000_s37964" name="公式" r:id="rId9" imgW="2586355" imgH="295910" progId="Equation.3">
                  <p:embed/>
                </p:oleObj>
              </mc:Choice>
              <mc:Fallback>
                <p:oleObj name="公式" r:id="rId9" imgW="2586355" imgH="295910" progId="Equation.3">
                  <p:embed/>
                  <p:pic>
                    <p:nvPicPr>
                      <p:cNvPr id="0" name="Object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5273" y="4487337"/>
                        <a:ext cx="2989353" cy="405915"/>
                      </a:xfrm>
                      <a:prstGeom prst="rect">
                        <a:avLst/>
                      </a:prstGeom>
                      <a:solidFill>
                        <a:schemeClr val="tx1"/>
                      </a:solidFill>
                      <a:ln>
                        <a:noFill/>
                      </a:ln>
                      <a:effec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436563" y="852705"/>
            <a:ext cx="4608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dirty="0">
                <a:solidFill>
                  <a:schemeClr val="tx1"/>
                </a:solidFill>
                <a:latin typeface="楷体_GB2312" pitchFamily="49" charset="-122"/>
              </a:rPr>
              <a:t>2. </a:t>
            </a:r>
            <a:r>
              <a:rPr kumimoji="1" lang="en-US" altLang="zh-CN" sz="3200" b="0" i="1" dirty="0">
                <a:solidFill>
                  <a:schemeClr val="tx1"/>
                </a:solidFill>
                <a:latin typeface="Times New Roman" panose="02020603050405020304" pitchFamily="18" charset="0"/>
              </a:rPr>
              <a:t>RL</a:t>
            </a:r>
            <a:r>
              <a:rPr kumimoji="1" lang="zh-CN" altLang="zh-CN" sz="3200" dirty="0">
                <a:solidFill>
                  <a:schemeClr val="tx1"/>
                </a:solidFill>
                <a:latin typeface="楷体_GB2312" pitchFamily="49" charset="-122"/>
              </a:rPr>
              <a:t>电路的零状态响应</a:t>
            </a:r>
            <a:endParaRPr kumimoji="1" lang="zh-CN" altLang="en-US" sz="3200" dirty="0">
              <a:solidFill>
                <a:schemeClr val="tx1"/>
              </a:solidFill>
              <a:latin typeface="楷体_GB2312" pitchFamily="49" charset="-122"/>
            </a:endParaRPr>
          </a:p>
        </p:txBody>
      </p:sp>
      <p:graphicFrame>
        <p:nvGraphicFramePr>
          <p:cNvPr id="165891" name="Object 3"/>
          <p:cNvGraphicFramePr>
            <a:graphicFrameLocks noChangeAspect="1"/>
          </p:cNvGraphicFramePr>
          <p:nvPr/>
        </p:nvGraphicFramePr>
        <p:xfrm>
          <a:off x="803275" y="2157413"/>
          <a:ext cx="2524125" cy="1190625"/>
        </p:xfrm>
        <a:graphic>
          <a:graphicData uri="http://schemas.openxmlformats.org/presentationml/2006/ole">
            <mc:AlternateContent xmlns:mc="http://schemas.openxmlformats.org/markup-compatibility/2006">
              <mc:Choice xmlns:v="urn:schemas-microsoft-com:vml" Requires="v">
                <p:oleObj spid="_x0000_s38998" name="公式" r:id="rId1" imgW="1019175" imgH="426720" progId="Equation.3">
                  <p:embed/>
                </p:oleObj>
              </mc:Choice>
              <mc:Fallback>
                <p:oleObj name="公式" r:id="rId1" imgW="1019175" imgH="42672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2157413"/>
                        <a:ext cx="25241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2" name="Object 4"/>
          <p:cNvGraphicFramePr>
            <a:graphicFrameLocks noChangeAspect="1"/>
          </p:cNvGraphicFramePr>
          <p:nvPr/>
        </p:nvGraphicFramePr>
        <p:xfrm>
          <a:off x="1074739" y="5517131"/>
          <a:ext cx="3276600" cy="1266825"/>
        </p:xfrm>
        <a:graphic>
          <a:graphicData uri="http://schemas.openxmlformats.org/presentationml/2006/ole">
            <mc:AlternateContent xmlns:mc="http://schemas.openxmlformats.org/markup-compatibility/2006">
              <mc:Choice xmlns:v="urn:schemas-microsoft-com:vml" Requires="v">
                <p:oleObj spid="_x0000_s38999" name="公式" r:id="rId3" imgW="1019175" imgH="387350" progId="Equation.3">
                  <p:embed/>
                </p:oleObj>
              </mc:Choice>
              <mc:Fallback>
                <p:oleObj name="公式" r:id="rId3" imgW="1019175" imgH="38735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739" y="5517131"/>
                        <a:ext cx="3276600" cy="1266825"/>
                      </a:xfrm>
                      <a:prstGeom prst="rect">
                        <a:avLst/>
                      </a:prstGeom>
                      <a:solidFill>
                        <a:schemeClr val="tx1"/>
                      </a:solidFill>
                      <a:ln>
                        <a:noFill/>
                      </a:ln>
                      <a:effectLst/>
                    </p:spPr>
                  </p:pic>
                </p:oleObj>
              </mc:Fallback>
            </mc:AlternateContent>
          </a:graphicData>
        </a:graphic>
      </p:graphicFrame>
      <p:sp>
        <p:nvSpPr>
          <p:cNvPr id="165894" name="Rectangle 6"/>
          <p:cNvSpPr>
            <a:spLocks noChangeArrowheads="1"/>
          </p:cNvSpPr>
          <p:nvPr/>
        </p:nvSpPr>
        <p:spPr bwMode="auto">
          <a:xfrm>
            <a:off x="696913" y="1597025"/>
            <a:ext cx="467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latin typeface="楷体_GB2312" pitchFamily="49" charset="-122"/>
              </a:rPr>
              <a:t>已知</a:t>
            </a:r>
            <a:r>
              <a:rPr kumimoji="1" lang="en-US" altLang="zh-CN" b="0" i="1" dirty="0" err="1">
                <a:solidFill>
                  <a:schemeClr val="tx1"/>
                </a:solidFill>
                <a:latin typeface="Times New Roman" panose="02020603050405020304" pitchFamily="18" charset="0"/>
              </a:rPr>
              <a:t>i</a:t>
            </a:r>
            <a:r>
              <a:rPr kumimoji="1" lang="en-US" altLang="zh-CN" b="0" baseline="-25000" dirty="0" err="1">
                <a:solidFill>
                  <a:schemeClr val="tx1"/>
                </a:solidFill>
                <a:latin typeface="Times New Roman" panose="02020603050405020304" pitchFamily="18" charset="0"/>
              </a:rPr>
              <a:t>L</a:t>
            </a:r>
            <a:r>
              <a:rPr kumimoji="1" lang="en-US" altLang="zh-CN" b="0" dirty="0">
                <a:solidFill>
                  <a:schemeClr val="tx1"/>
                </a:solidFill>
                <a:latin typeface="Times New Roman" panose="02020603050405020304" pitchFamily="18" charset="0"/>
              </a:rPr>
              <a:t>(0</a:t>
            </a:r>
            <a:r>
              <a:rPr kumimoji="1" lang="zh-CN" altLang="en-US" b="0" baseline="-25000" dirty="0">
                <a:solidFill>
                  <a:schemeClr val="tx1"/>
                </a:solidFill>
                <a:latin typeface="Times New Roman" panose="02020603050405020304" pitchFamily="18" charset="0"/>
              </a:rPr>
              <a:t>－</a:t>
            </a:r>
            <a:r>
              <a:rPr kumimoji="1" lang="en-US" altLang="zh-CN" b="0" dirty="0">
                <a:solidFill>
                  <a:schemeClr val="tx1"/>
                </a:solidFill>
                <a:latin typeface="Times New Roman" panose="02020603050405020304" pitchFamily="18" charset="0"/>
              </a:rPr>
              <a:t>)=0</a:t>
            </a:r>
            <a:r>
              <a:rPr kumimoji="1" lang="zh-CN" altLang="en-US" dirty="0">
                <a:latin typeface="楷体_GB2312" pitchFamily="49" charset="-122"/>
              </a:rPr>
              <a:t>，电路方程为：</a:t>
            </a:r>
            <a:endParaRPr kumimoji="1" lang="zh-CN" altLang="en-US" dirty="0">
              <a:latin typeface="楷体_GB2312" pitchFamily="49" charset="-122"/>
            </a:endParaRPr>
          </a:p>
        </p:txBody>
      </p:sp>
      <p:graphicFrame>
        <p:nvGraphicFramePr>
          <p:cNvPr id="165895" name="Object 7"/>
          <p:cNvGraphicFramePr>
            <a:graphicFrameLocks noChangeAspect="1"/>
          </p:cNvGraphicFramePr>
          <p:nvPr/>
        </p:nvGraphicFramePr>
        <p:xfrm>
          <a:off x="774700" y="3252788"/>
          <a:ext cx="2179638" cy="681037"/>
        </p:xfrm>
        <a:graphic>
          <a:graphicData uri="http://schemas.openxmlformats.org/presentationml/2006/ole">
            <mc:AlternateContent xmlns:mc="http://schemas.openxmlformats.org/markup-compatibility/2006">
              <mc:Choice xmlns:v="urn:schemas-microsoft-com:vml" Requires="v">
                <p:oleObj spid="_x0000_s39000" name="公式" r:id="rId5" imgW="635635" imgH="191770" progId="Equation.3">
                  <p:embed/>
                </p:oleObj>
              </mc:Choice>
              <mc:Fallback>
                <p:oleObj name="公式" r:id="rId5" imgW="635635" imgH="19177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700" y="3252788"/>
                        <a:ext cx="2179638"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0"/>
          <p:cNvGrpSpPr/>
          <p:nvPr/>
        </p:nvGrpSpPr>
        <p:grpSpPr bwMode="auto">
          <a:xfrm>
            <a:off x="5376863" y="4299518"/>
            <a:ext cx="3530600" cy="2093913"/>
            <a:chOff x="3388" y="2364"/>
            <a:chExt cx="2224" cy="1319"/>
          </a:xfrm>
        </p:grpSpPr>
        <p:sp>
          <p:nvSpPr>
            <p:cNvPr id="49205" name="Line 9"/>
            <p:cNvSpPr>
              <a:spLocks noChangeShapeType="1"/>
            </p:cNvSpPr>
            <p:nvPr/>
          </p:nvSpPr>
          <p:spPr bwMode="auto">
            <a:xfrm>
              <a:off x="3470" y="3203"/>
              <a:ext cx="196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6" name="Line 10"/>
            <p:cNvSpPr>
              <a:spLocks noChangeShapeType="1"/>
            </p:cNvSpPr>
            <p:nvPr/>
          </p:nvSpPr>
          <p:spPr bwMode="auto">
            <a:xfrm flipV="1">
              <a:off x="3710" y="2579"/>
              <a:ext cx="0" cy="110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7" name="Freeform 11"/>
            <p:cNvSpPr/>
            <p:nvPr/>
          </p:nvSpPr>
          <p:spPr bwMode="auto">
            <a:xfrm>
              <a:off x="3710" y="2867"/>
              <a:ext cx="1344" cy="344"/>
            </a:xfrm>
            <a:custGeom>
              <a:avLst/>
              <a:gdLst>
                <a:gd name="T0" fmla="*/ 0 w 1344"/>
                <a:gd name="T1" fmla="*/ 344 h 344"/>
                <a:gd name="T2" fmla="*/ 288 w 1344"/>
                <a:gd name="T3" fmla="*/ 152 h 344"/>
                <a:gd name="T4" fmla="*/ 624 w 1344"/>
                <a:gd name="T5" fmla="*/ 56 h 344"/>
                <a:gd name="T6" fmla="*/ 1104 w 1344"/>
                <a:gd name="T7" fmla="*/ 8 h 344"/>
                <a:gd name="T8" fmla="*/ 1344 w 1344"/>
                <a:gd name="T9" fmla="*/ 8 h 344"/>
                <a:gd name="T10" fmla="*/ 0 60000 65536"/>
                <a:gd name="T11" fmla="*/ 0 60000 65536"/>
                <a:gd name="T12" fmla="*/ 0 60000 65536"/>
                <a:gd name="T13" fmla="*/ 0 60000 65536"/>
                <a:gd name="T14" fmla="*/ 0 60000 65536"/>
                <a:gd name="T15" fmla="*/ 0 w 1344"/>
                <a:gd name="T16" fmla="*/ 0 h 344"/>
                <a:gd name="T17" fmla="*/ 1344 w 1344"/>
                <a:gd name="T18" fmla="*/ 344 h 344"/>
              </a:gdLst>
              <a:ahLst/>
              <a:cxnLst>
                <a:cxn ang="T10">
                  <a:pos x="T0" y="T1"/>
                </a:cxn>
                <a:cxn ang="T11">
                  <a:pos x="T2" y="T3"/>
                </a:cxn>
                <a:cxn ang="T12">
                  <a:pos x="T4" y="T5"/>
                </a:cxn>
                <a:cxn ang="T13">
                  <a:pos x="T6" y="T7"/>
                </a:cxn>
                <a:cxn ang="T14">
                  <a:pos x="T8" y="T9"/>
                </a:cxn>
              </a:cxnLst>
              <a:rect l="T15" t="T16" r="T17" b="T18"/>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8575"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08" name="Text Box 12"/>
            <p:cNvSpPr txBox="1">
              <a:spLocks noChangeArrowheads="1"/>
            </p:cNvSpPr>
            <p:nvPr/>
          </p:nvSpPr>
          <p:spPr bwMode="auto">
            <a:xfrm>
              <a:off x="5434" y="304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9209" name="Line 15"/>
            <p:cNvSpPr>
              <a:spLocks noChangeShapeType="1"/>
            </p:cNvSpPr>
            <p:nvPr/>
          </p:nvSpPr>
          <p:spPr bwMode="auto">
            <a:xfrm>
              <a:off x="3438" y="3194"/>
              <a:ext cx="272"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0" name="Text Box 20"/>
            <p:cNvSpPr txBox="1">
              <a:spLocks noChangeArrowheads="1"/>
            </p:cNvSpPr>
            <p:nvPr/>
          </p:nvSpPr>
          <p:spPr bwMode="auto">
            <a:xfrm>
              <a:off x="3622" y="2364"/>
              <a:ext cx="4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aphicFrame>
          <p:nvGraphicFramePr>
            <p:cNvPr id="49211" name="Object 21"/>
            <p:cNvGraphicFramePr>
              <a:graphicFrameLocks noChangeAspect="1"/>
            </p:cNvGraphicFramePr>
            <p:nvPr/>
          </p:nvGraphicFramePr>
          <p:xfrm>
            <a:off x="3388" y="2523"/>
            <a:ext cx="257" cy="453"/>
          </p:xfrm>
          <a:graphic>
            <a:graphicData uri="http://schemas.openxmlformats.org/presentationml/2006/ole">
              <mc:AlternateContent xmlns:mc="http://schemas.openxmlformats.org/markup-compatibility/2006">
                <mc:Choice xmlns:v="urn:schemas-microsoft-com:vml" Requires="v">
                  <p:oleObj spid="_x0000_s39001" name="公式" r:id="rId7" imgW="213360" imgH="387350" progId="Equation.3">
                    <p:embed/>
                  </p:oleObj>
                </mc:Choice>
                <mc:Fallback>
                  <p:oleObj name="公式" r:id="rId7" imgW="213360" imgH="38735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8" y="2523"/>
                          <a:ext cx="257" cy="45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212" name="Text Box 25"/>
            <p:cNvSpPr txBox="1">
              <a:spLocks noChangeArrowheads="1"/>
            </p:cNvSpPr>
            <p:nvPr/>
          </p:nvSpPr>
          <p:spPr bwMode="auto">
            <a:xfrm>
              <a:off x="3459" y="31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9213" name="Line 27"/>
            <p:cNvSpPr>
              <a:spLocks noChangeShapeType="1"/>
            </p:cNvSpPr>
            <p:nvPr/>
          </p:nvSpPr>
          <p:spPr bwMode="auto">
            <a:xfrm flipH="1">
              <a:off x="3710" y="2848"/>
              <a:ext cx="1318" cy="0"/>
            </a:xfrm>
            <a:prstGeom prst="line">
              <a:avLst/>
            </a:prstGeom>
            <a:noFill/>
            <a:ln w="28575">
              <a:solidFill>
                <a:srgbClr val="FFFF00"/>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65916" name="Object 28"/>
          <p:cNvGraphicFramePr>
            <a:graphicFrameLocks noChangeAspect="1"/>
          </p:cNvGraphicFramePr>
          <p:nvPr/>
        </p:nvGraphicFramePr>
        <p:xfrm>
          <a:off x="803275" y="4116388"/>
          <a:ext cx="3646488" cy="1016000"/>
        </p:xfrm>
        <a:graphic>
          <a:graphicData uri="http://schemas.openxmlformats.org/presentationml/2006/ole">
            <mc:AlternateContent xmlns:mc="http://schemas.openxmlformats.org/markup-compatibility/2006">
              <mc:Choice xmlns:v="urn:schemas-microsoft-com:vml" Requires="v">
                <p:oleObj spid="_x0000_s39002" name="公式" r:id="rId9" imgW="1432560" imgH="387350" progId="Equation.3">
                  <p:embed/>
                </p:oleObj>
              </mc:Choice>
              <mc:Fallback>
                <p:oleObj name="公式" r:id="rId9" imgW="1432560" imgH="38735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275" y="4116388"/>
                        <a:ext cx="3646488"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917" name="Object 29"/>
          <p:cNvGraphicFramePr>
            <a:graphicFrameLocks noChangeAspect="1"/>
          </p:cNvGraphicFramePr>
          <p:nvPr/>
        </p:nvGraphicFramePr>
        <p:xfrm>
          <a:off x="3106738" y="3108325"/>
          <a:ext cx="2101850" cy="947738"/>
        </p:xfrm>
        <a:graphic>
          <a:graphicData uri="http://schemas.openxmlformats.org/presentationml/2006/ole">
            <mc:AlternateContent xmlns:mc="http://schemas.openxmlformats.org/markup-compatibility/2006">
              <mc:Choice xmlns:v="urn:schemas-microsoft-com:vml" Requires="v">
                <p:oleObj spid="_x0000_s39003" name="公式" r:id="rId11" imgW="818515" imgH="387350" progId="Equation.3">
                  <p:embed/>
                </p:oleObj>
              </mc:Choice>
              <mc:Fallback>
                <p:oleObj name="公式" r:id="rId11" imgW="818515" imgH="38735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6738" y="3108325"/>
                        <a:ext cx="210185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36"/>
          <p:cNvGrpSpPr/>
          <p:nvPr/>
        </p:nvGrpSpPr>
        <p:grpSpPr bwMode="auto">
          <a:xfrm>
            <a:off x="6139399" y="1271588"/>
            <a:ext cx="2940050" cy="2133600"/>
            <a:chOff x="3034" y="2096"/>
            <a:chExt cx="1852" cy="1344"/>
          </a:xfrm>
        </p:grpSpPr>
        <p:sp>
          <p:nvSpPr>
            <p:cNvPr id="49168" name="Oval 37"/>
            <p:cNvSpPr>
              <a:spLocks noChangeArrowheads="1"/>
            </p:cNvSpPr>
            <p:nvPr/>
          </p:nvSpPr>
          <p:spPr bwMode="auto">
            <a:xfrm>
              <a:off x="3061" y="270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49169" name="Group 38"/>
            <p:cNvGrpSpPr/>
            <p:nvPr/>
          </p:nvGrpSpPr>
          <p:grpSpPr bwMode="auto">
            <a:xfrm>
              <a:off x="4238" y="2134"/>
              <a:ext cx="278" cy="350"/>
              <a:chOff x="1827" y="480"/>
              <a:chExt cx="285" cy="288"/>
            </a:xfrm>
          </p:grpSpPr>
          <p:sp>
            <p:nvSpPr>
              <p:cNvPr id="49199" name="Line 39"/>
              <p:cNvSpPr>
                <a:spLocks noChangeShapeType="1"/>
              </p:cNvSpPr>
              <p:nvPr/>
            </p:nvSpPr>
            <p:spPr bwMode="auto">
              <a:xfrm>
                <a:off x="1872" y="768"/>
                <a:ext cx="240" cy="0"/>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0" name="Text Box 40"/>
              <p:cNvSpPr txBox="1">
                <a:spLocks noChangeArrowheads="1"/>
              </p:cNvSpPr>
              <p:nvPr/>
            </p:nvSpPr>
            <p:spPr bwMode="auto">
              <a:xfrm>
                <a:off x="1827" y="480"/>
                <a:ext cx="2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49170" name="Text Box 41"/>
            <p:cNvSpPr txBox="1">
              <a:spLocks noChangeArrowheads="1"/>
            </p:cNvSpPr>
            <p:nvPr/>
          </p:nvSpPr>
          <p:spPr bwMode="auto">
            <a:xfrm>
              <a:off x="3034" y="2096"/>
              <a:ext cx="7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9171" name="Text Box 42"/>
            <p:cNvSpPr txBox="1">
              <a:spLocks noChangeArrowheads="1"/>
            </p:cNvSpPr>
            <p:nvPr/>
          </p:nvSpPr>
          <p:spPr bwMode="auto">
            <a:xfrm>
              <a:off x="3420" y="2750"/>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49172" name="Group 43"/>
            <p:cNvGrpSpPr/>
            <p:nvPr/>
          </p:nvGrpSpPr>
          <p:grpSpPr bwMode="auto">
            <a:xfrm>
              <a:off x="3778" y="2459"/>
              <a:ext cx="603" cy="374"/>
              <a:chOff x="804" y="777"/>
              <a:chExt cx="619" cy="308"/>
            </a:xfrm>
          </p:grpSpPr>
          <p:grpSp>
            <p:nvGrpSpPr>
              <p:cNvPr id="49195" name="Group 44"/>
              <p:cNvGrpSpPr/>
              <p:nvPr/>
            </p:nvGrpSpPr>
            <p:grpSpPr bwMode="auto">
              <a:xfrm>
                <a:off x="804" y="777"/>
                <a:ext cx="619" cy="269"/>
                <a:chOff x="804" y="777"/>
                <a:chExt cx="619" cy="269"/>
              </a:xfrm>
            </p:grpSpPr>
            <p:sp>
              <p:nvSpPr>
                <p:cNvPr id="49197" name="Text Box 45"/>
                <p:cNvSpPr txBox="1">
                  <a:spLocks noChangeArrowheads="1"/>
                </p:cNvSpPr>
                <p:nvPr/>
              </p:nvSpPr>
              <p:spPr bwMode="auto">
                <a:xfrm>
                  <a:off x="804" y="777"/>
                  <a:ext cx="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a:solidFill>
                        <a:schemeClr val="tx1"/>
                      </a:solidFill>
                      <a:latin typeface="Times New Roman" panose="02020603050405020304" pitchFamily="18" charset="0"/>
                      <a:ea typeface="宋体" panose="02010600030101010101" pitchFamily="2" charset="-122"/>
                    </a:rPr>
                    <a:t>+</a:t>
                  </a:r>
                  <a:endParaRPr kumimoji="1" lang="en-US" altLang="zh-CN">
                    <a:solidFill>
                      <a:schemeClr val="tx1"/>
                    </a:solidFill>
                    <a:latin typeface="Times New Roman" panose="02020603050405020304" pitchFamily="18" charset="0"/>
                    <a:ea typeface="宋体" panose="02010600030101010101" pitchFamily="2" charset="-122"/>
                  </a:endParaRPr>
                </a:p>
              </p:txBody>
            </p:sp>
            <p:sp>
              <p:nvSpPr>
                <p:cNvPr id="49198" name="Text Box 46"/>
                <p:cNvSpPr txBox="1">
                  <a:spLocks noChangeArrowheads="1"/>
                </p:cNvSpPr>
                <p:nvPr/>
              </p:nvSpPr>
              <p:spPr bwMode="auto">
                <a:xfrm>
                  <a:off x="1189" y="777"/>
                  <a:ext cx="2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a:solidFill>
                        <a:schemeClr val="tx1"/>
                      </a:solidFill>
                      <a:latin typeface="Times New Roman" panose="02020603050405020304" pitchFamily="18" charset="0"/>
                      <a:ea typeface="宋体" panose="02010600030101010101" pitchFamily="2" charset="-122"/>
                    </a:rPr>
                    <a:t>–</a:t>
                  </a:r>
                  <a:endParaRPr kumimoji="1" lang="en-US" altLang="zh-CN">
                    <a:solidFill>
                      <a:schemeClr val="tx1"/>
                    </a:solidFill>
                    <a:latin typeface="Times New Roman" panose="02020603050405020304" pitchFamily="18" charset="0"/>
                    <a:ea typeface="宋体" panose="02010600030101010101" pitchFamily="2" charset="-122"/>
                  </a:endParaRPr>
                </a:p>
              </p:txBody>
            </p:sp>
          </p:grpSp>
          <p:sp>
            <p:nvSpPr>
              <p:cNvPr id="49196" name="Text Box 47"/>
              <p:cNvSpPr txBox="1">
                <a:spLocks noChangeArrowheads="1"/>
              </p:cNvSpPr>
              <p:nvPr/>
            </p:nvSpPr>
            <p:spPr bwMode="auto">
              <a:xfrm>
                <a:off x="955" y="816"/>
                <a:ext cx="33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R</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grpSp>
        <p:sp>
          <p:nvSpPr>
            <p:cNvPr id="49173" name="Text Box 48"/>
            <p:cNvSpPr txBox="1">
              <a:spLocks noChangeArrowheads="1"/>
            </p:cNvSpPr>
            <p:nvPr/>
          </p:nvSpPr>
          <p:spPr bwMode="auto">
            <a:xfrm>
              <a:off x="4645" y="277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49174" name="Group 49"/>
            <p:cNvGrpSpPr/>
            <p:nvPr/>
          </p:nvGrpSpPr>
          <p:grpSpPr bwMode="auto">
            <a:xfrm>
              <a:off x="4237" y="2523"/>
              <a:ext cx="326" cy="794"/>
              <a:chOff x="1967" y="730"/>
              <a:chExt cx="335" cy="655"/>
            </a:xfrm>
          </p:grpSpPr>
          <p:grpSp>
            <p:nvGrpSpPr>
              <p:cNvPr id="49191" name="Group 50"/>
              <p:cNvGrpSpPr/>
              <p:nvPr/>
            </p:nvGrpSpPr>
            <p:grpSpPr bwMode="auto">
              <a:xfrm>
                <a:off x="2052" y="730"/>
                <a:ext cx="250" cy="655"/>
                <a:chOff x="1620" y="1258"/>
                <a:chExt cx="250" cy="655"/>
              </a:xfrm>
            </p:grpSpPr>
            <p:sp>
              <p:nvSpPr>
                <p:cNvPr id="49193" name="Text Box 51"/>
                <p:cNvSpPr txBox="1">
                  <a:spLocks noChangeArrowheads="1"/>
                </p:cNvSpPr>
                <p:nvPr/>
              </p:nvSpPr>
              <p:spPr bwMode="auto">
                <a:xfrm>
                  <a:off x="1620" y="1258"/>
                  <a:ext cx="25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9194" name="Text Box 52"/>
                <p:cNvSpPr txBox="1">
                  <a:spLocks noChangeArrowheads="1"/>
                </p:cNvSpPr>
                <p:nvPr/>
              </p:nvSpPr>
              <p:spPr bwMode="auto">
                <a:xfrm>
                  <a:off x="1620" y="1641"/>
                  <a:ext cx="2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49192" name="Text Box 53"/>
              <p:cNvSpPr txBox="1">
                <a:spLocks noChangeArrowheads="1"/>
              </p:cNvSpPr>
              <p:nvPr/>
            </p:nvSpPr>
            <p:spPr bwMode="auto">
              <a:xfrm>
                <a:off x="1967" y="911"/>
                <a:ext cx="33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49175" name="Line 54"/>
            <p:cNvSpPr>
              <a:spLocks noChangeShapeType="1"/>
            </p:cNvSpPr>
            <p:nvPr/>
          </p:nvSpPr>
          <p:spPr bwMode="auto">
            <a:xfrm>
              <a:off x="3833" y="2523"/>
              <a:ext cx="725"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Line 55"/>
            <p:cNvSpPr>
              <a:spLocks noChangeShapeType="1"/>
            </p:cNvSpPr>
            <p:nvPr/>
          </p:nvSpPr>
          <p:spPr bwMode="auto">
            <a:xfrm>
              <a:off x="3243" y="2523"/>
              <a:ext cx="342"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Line 56"/>
            <p:cNvSpPr>
              <a:spLocks noChangeShapeType="1"/>
            </p:cNvSpPr>
            <p:nvPr/>
          </p:nvSpPr>
          <p:spPr bwMode="auto">
            <a:xfrm>
              <a:off x="4558" y="3113"/>
              <a:ext cx="0" cy="29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8" name="Line 57"/>
            <p:cNvSpPr>
              <a:spLocks noChangeShapeType="1"/>
            </p:cNvSpPr>
            <p:nvPr/>
          </p:nvSpPr>
          <p:spPr bwMode="auto">
            <a:xfrm>
              <a:off x="3243" y="2523"/>
              <a:ext cx="0" cy="86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9" name="Line 58"/>
            <p:cNvSpPr>
              <a:spLocks noChangeShapeType="1"/>
            </p:cNvSpPr>
            <p:nvPr/>
          </p:nvSpPr>
          <p:spPr bwMode="auto">
            <a:xfrm>
              <a:off x="3243" y="3385"/>
              <a:ext cx="131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0" name="Line 59"/>
            <p:cNvSpPr>
              <a:spLocks noChangeShapeType="1"/>
            </p:cNvSpPr>
            <p:nvPr/>
          </p:nvSpPr>
          <p:spPr bwMode="auto">
            <a:xfrm>
              <a:off x="4558" y="2523"/>
              <a:ext cx="0" cy="17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1" name="Text Box 60"/>
            <p:cNvSpPr txBox="1">
              <a:spLocks noChangeArrowheads="1"/>
            </p:cNvSpPr>
            <p:nvPr/>
          </p:nvSpPr>
          <p:spPr bwMode="auto">
            <a:xfrm>
              <a:off x="3964" y="2141"/>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49182" name="Line 61"/>
            <p:cNvSpPr>
              <a:spLocks noChangeShapeType="1"/>
            </p:cNvSpPr>
            <p:nvPr/>
          </p:nvSpPr>
          <p:spPr bwMode="auto">
            <a:xfrm flipH="1" flipV="1">
              <a:off x="3560" y="2432"/>
              <a:ext cx="278" cy="8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3" name="Line 62"/>
            <p:cNvSpPr>
              <a:spLocks noChangeShapeType="1"/>
            </p:cNvSpPr>
            <p:nvPr/>
          </p:nvSpPr>
          <p:spPr bwMode="auto">
            <a:xfrm flipH="1">
              <a:off x="3742" y="2251"/>
              <a:ext cx="140" cy="233"/>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4" name="Rectangle 63"/>
            <p:cNvSpPr>
              <a:spLocks noChangeArrowheads="1"/>
            </p:cNvSpPr>
            <p:nvPr/>
          </p:nvSpPr>
          <p:spPr bwMode="auto">
            <a:xfrm>
              <a:off x="3925" y="2448"/>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49185" name="Group 64"/>
            <p:cNvGrpSpPr/>
            <p:nvPr/>
          </p:nvGrpSpPr>
          <p:grpSpPr bwMode="auto">
            <a:xfrm rot="5400000">
              <a:off x="4104" y="2614"/>
              <a:ext cx="499" cy="590"/>
              <a:chOff x="476" y="663"/>
              <a:chExt cx="771" cy="862"/>
            </a:xfrm>
          </p:grpSpPr>
          <p:sp>
            <p:nvSpPr>
              <p:cNvPr id="49188" name="AutoShape 65"/>
              <p:cNvSpPr>
                <a:spLocks noChangeArrowheads="1"/>
              </p:cNvSpPr>
              <p:nvPr/>
            </p:nvSpPr>
            <p:spPr bwMode="auto">
              <a:xfrm>
                <a:off x="476"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49189" name="AutoShape 66"/>
              <p:cNvSpPr>
                <a:spLocks noChangeArrowheads="1"/>
              </p:cNvSpPr>
              <p:nvPr/>
            </p:nvSpPr>
            <p:spPr bwMode="auto">
              <a:xfrm>
                <a:off x="703"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49190" name="AutoShape 67"/>
              <p:cNvSpPr>
                <a:spLocks noChangeArrowheads="1"/>
              </p:cNvSpPr>
              <p:nvPr/>
            </p:nvSpPr>
            <p:spPr bwMode="auto">
              <a:xfrm>
                <a:off x="930"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grpSp>
        <p:sp>
          <p:nvSpPr>
            <p:cNvPr id="49186" name="Text Box 68"/>
            <p:cNvSpPr txBox="1">
              <a:spLocks noChangeArrowheads="1"/>
            </p:cNvSpPr>
            <p:nvPr/>
          </p:nvSpPr>
          <p:spPr bwMode="auto">
            <a:xfrm>
              <a:off x="3288" y="247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a:solidFill>
                    <a:schemeClr val="tx1"/>
                  </a:solidFill>
                  <a:latin typeface="Times New Roman" panose="02020603050405020304" pitchFamily="18" charset="0"/>
                  <a:ea typeface="宋体" panose="02010600030101010101" pitchFamily="2" charset="-122"/>
                </a:rPr>
                <a:t>+</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49187" name="Text Box 69"/>
            <p:cNvSpPr txBox="1">
              <a:spLocks noChangeArrowheads="1"/>
            </p:cNvSpPr>
            <p:nvPr/>
          </p:nvSpPr>
          <p:spPr bwMode="auto">
            <a:xfrm>
              <a:off x="3334" y="311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a:solidFill>
                    <a:schemeClr val="tx1"/>
                  </a:solidFill>
                  <a:latin typeface="Times New Roman" panose="02020603050405020304" pitchFamily="18" charset="0"/>
                  <a:ea typeface="宋体" panose="02010600030101010101" pitchFamily="2" charset="-122"/>
                </a:rPr>
                <a:t>—</a:t>
              </a:r>
              <a:endParaRPr lang="en-US" altLang="zh-CN" b="0">
                <a:solidFill>
                  <a:schemeClr val="tx1"/>
                </a:solidFill>
                <a:latin typeface="Times New Roman" panose="02020603050405020304" pitchFamily="18" charset="0"/>
                <a:ea typeface="宋体" panose="02010600030101010101" pitchFamily="2" charset="-122"/>
              </a:endParaRPr>
            </a:p>
          </p:txBody>
        </p:sp>
      </p:grpSp>
      <p:sp>
        <p:nvSpPr>
          <p:cNvPr id="53" name="Text Box 4"/>
          <p:cNvSpPr txBox="1">
            <a:spLocks noChangeArrowheads="1"/>
          </p:cNvSpPr>
          <p:nvPr/>
        </p:nvSpPr>
        <p:spPr bwMode="auto">
          <a:xfrm>
            <a:off x="240030" y="0"/>
            <a:ext cx="857377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7.3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和</a:t>
            </a: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电路的阶跃响应（零状态响应）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54" name="矩形 53"/>
          <p:cNvSpPr/>
          <p:nvPr/>
        </p:nvSpPr>
        <p:spPr>
          <a:xfrm>
            <a:off x="3296392" y="2290863"/>
            <a:ext cx="2492990" cy="646331"/>
          </a:xfrm>
          <a:prstGeom prst="rect">
            <a:avLst/>
          </a:prstGeom>
        </p:spPr>
        <p:txBody>
          <a:bodyPr wrap="none">
            <a:spAutoFit/>
          </a:bodyPr>
          <a:lstStyle/>
          <a:p>
            <a:pPr algn="ctr"/>
            <a:r>
              <a:rPr kumimoji="1" lang="en-US" altLang="zh-CN" dirty="0">
                <a:solidFill>
                  <a:srgbClr val="92D050"/>
                </a:solidFill>
              </a:rPr>
              <a:t>KVL</a:t>
            </a:r>
            <a:endParaRPr kumimoji="1" lang="en-US" altLang="zh-CN" dirty="0">
              <a:solidFill>
                <a:srgbClr val="92D050"/>
              </a:solidFill>
            </a:endParaRPr>
          </a:p>
          <a:p>
            <a:pPr algn="ctr"/>
            <a:r>
              <a:rPr lang="zh-CN" altLang="en-US" dirty="0">
                <a:solidFill>
                  <a:srgbClr val="92D050"/>
                </a:solidFill>
              </a:rPr>
              <a:t>非齐次线性常微分方程</a:t>
            </a:r>
            <a:endParaRPr lang="zh-CN" altLang="en-US" dirty="0">
              <a:solidFill>
                <a:srgbClr val="92D050"/>
              </a:solidFill>
            </a:endParaRPr>
          </a:p>
        </p:txBody>
      </p:sp>
      <p:sp>
        <p:nvSpPr>
          <p:cNvPr id="3" name="矩形 2"/>
          <p:cNvSpPr/>
          <p:nvPr/>
        </p:nvSpPr>
        <p:spPr>
          <a:xfrm>
            <a:off x="1540199" y="2948544"/>
            <a:ext cx="648639" cy="369332"/>
          </a:xfrm>
          <a:prstGeom prst="rect">
            <a:avLst/>
          </a:prstGeom>
        </p:spPr>
        <p:txBody>
          <a:bodyPr wrap="none">
            <a:spAutoFit/>
          </a:bodyPr>
          <a:lstStyle/>
          <a:p>
            <a:pPr algn="ctr"/>
            <a:r>
              <a:rPr kumimoji="1" lang="zh-CN" altLang="en-US" dirty="0">
                <a:solidFill>
                  <a:srgbClr val="92D050"/>
                </a:solidFill>
              </a:rPr>
              <a:t>特解</a:t>
            </a:r>
            <a:endParaRPr kumimoji="1" lang="en-US" altLang="zh-CN" dirty="0">
              <a:solidFill>
                <a:srgbClr val="92D050"/>
              </a:solidFill>
            </a:endParaRPr>
          </a:p>
        </p:txBody>
      </p:sp>
      <p:sp>
        <p:nvSpPr>
          <p:cNvPr id="57" name="矩形 56"/>
          <p:cNvSpPr/>
          <p:nvPr/>
        </p:nvSpPr>
        <p:spPr>
          <a:xfrm>
            <a:off x="2396466" y="2953863"/>
            <a:ext cx="646331" cy="369332"/>
          </a:xfrm>
          <a:prstGeom prst="rect">
            <a:avLst/>
          </a:prstGeom>
        </p:spPr>
        <p:txBody>
          <a:bodyPr wrap="none">
            <a:spAutoFit/>
          </a:bodyPr>
          <a:lstStyle/>
          <a:p>
            <a:pPr algn="ctr"/>
            <a:r>
              <a:rPr kumimoji="1" lang="zh-CN" altLang="en-US" dirty="0">
                <a:solidFill>
                  <a:srgbClr val="92D050"/>
                </a:solidFill>
              </a:rPr>
              <a:t>通解</a:t>
            </a:r>
            <a:endParaRPr kumimoji="1" lang="en-US" altLang="zh-CN" dirty="0">
              <a:solidFill>
                <a:srgbClr val="92D050"/>
              </a:solidFill>
            </a:endParaRPr>
          </a:p>
        </p:txBody>
      </p:sp>
      <p:sp>
        <p:nvSpPr>
          <p:cNvPr id="58" name="矩形 57"/>
          <p:cNvSpPr/>
          <p:nvPr/>
        </p:nvSpPr>
        <p:spPr>
          <a:xfrm>
            <a:off x="774700" y="4035981"/>
            <a:ext cx="1107996" cy="369332"/>
          </a:xfrm>
          <a:prstGeom prst="rect">
            <a:avLst/>
          </a:prstGeom>
        </p:spPr>
        <p:txBody>
          <a:bodyPr wrap="none">
            <a:spAutoFit/>
          </a:bodyPr>
          <a:lstStyle/>
          <a:p>
            <a:pPr algn="ctr"/>
            <a:r>
              <a:rPr kumimoji="1" lang="zh-CN" altLang="en-US" dirty="0">
                <a:solidFill>
                  <a:srgbClr val="92D050"/>
                </a:solidFill>
              </a:rPr>
              <a:t>初始条件</a:t>
            </a:r>
            <a:endParaRPr kumimoji="1" lang="en-US" altLang="zh-CN" dirty="0">
              <a:solidFill>
                <a:srgbClr val="92D050"/>
              </a:solidFill>
            </a:endParaRPr>
          </a:p>
        </p:txBody>
      </p:sp>
      <p:sp>
        <p:nvSpPr>
          <p:cNvPr id="59" name="矩形 58"/>
          <p:cNvSpPr/>
          <p:nvPr/>
        </p:nvSpPr>
        <p:spPr>
          <a:xfrm>
            <a:off x="803274" y="4988997"/>
            <a:ext cx="646331" cy="369332"/>
          </a:xfrm>
          <a:prstGeom prst="rect">
            <a:avLst/>
          </a:prstGeom>
        </p:spPr>
        <p:txBody>
          <a:bodyPr wrap="none">
            <a:spAutoFit/>
          </a:bodyPr>
          <a:lstStyle/>
          <a:p>
            <a:pPr algn="ctr"/>
            <a:r>
              <a:rPr kumimoji="1" lang="zh-CN" altLang="en-US" dirty="0">
                <a:solidFill>
                  <a:srgbClr val="92D050"/>
                </a:solidFill>
              </a:rPr>
              <a:t>全解</a:t>
            </a:r>
            <a:endParaRPr kumimoji="1" lang="en-US" altLang="zh-CN" dirty="0">
              <a:solidFill>
                <a:srgbClr val="92D05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6" name="Object 6"/>
          <p:cNvGraphicFramePr>
            <a:graphicFrameLocks noChangeAspect="1"/>
          </p:cNvGraphicFramePr>
          <p:nvPr/>
        </p:nvGraphicFramePr>
        <p:xfrm>
          <a:off x="1108075" y="1603375"/>
          <a:ext cx="3276600" cy="1266825"/>
        </p:xfrm>
        <a:graphic>
          <a:graphicData uri="http://schemas.openxmlformats.org/presentationml/2006/ole">
            <mc:AlternateContent xmlns:mc="http://schemas.openxmlformats.org/markup-compatibility/2006">
              <mc:Choice xmlns:v="urn:schemas-microsoft-com:vml" Requires="v">
                <p:oleObj spid="_x0000_s39966" name="公式" r:id="rId1" imgW="1019175" imgH="387350" progId="Equation.3">
                  <p:embed/>
                </p:oleObj>
              </mc:Choice>
              <mc:Fallback>
                <p:oleObj name="公式" r:id="rId1" imgW="1019175" imgH="38735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1603375"/>
                        <a:ext cx="3276600" cy="1266825"/>
                      </a:xfrm>
                      <a:prstGeom prst="rect">
                        <a:avLst/>
                      </a:prstGeom>
                      <a:solidFill>
                        <a:schemeClr val="tx1"/>
                      </a:solidFill>
                      <a:ln>
                        <a:noFill/>
                      </a:ln>
                      <a:effectLst/>
                    </p:spPr>
                  </p:pic>
                </p:oleObj>
              </mc:Fallback>
            </mc:AlternateContent>
          </a:graphicData>
        </a:graphic>
      </p:graphicFrame>
      <p:graphicFrame>
        <p:nvGraphicFramePr>
          <p:cNvPr id="61447" name="Object 7"/>
          <p:cNvGraphicFramePr>
            <a:graphicFrameLocks noChangeAspect="1"/>
          </p:cNvGraphicFramePr>
          <p:nvPr/>
        </p:nvGraphicFramePr>
        <p:xfrm>
          <a:off x="1123950" y="3979069"/>
          <a:ext cx="3448050" cy="1179512"/>
        </p:xfrm>
        <a:graphic>
          <a:graphicData uri="http://schemas.openxmlformats.org/presentationml/2006/ole">
            <mc:AlternateContent xmlns:mc="http://schemas.openxmlformats.org/markup-compatibility/2006">
              <mc:Choice xmlns:v="urn:schemas-microsoft-com:vml" Requires="v">
                <p:oleObj spid="_x0000_s39967" name="公式" r:id="rId3" imgW="1193165" imgH="391795" progId="Equation.3">
                  <p:embed/>
                </p:oleObj>
              </mc:Choice>
              <mc:Fallback>
                <p:oleObj name="公式" r:id="rId3" imgW="1193165" imgH="39179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3979069"/>
                        <a:ext cx="3448050" cy="11795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22"/>
          <p:cNvGrpSpPr/>
          <p:nvPr/>
        </p:nvGrpSpPr>
        <p:grpSpPr bwMode="auto">
          <a:xfrm>
            <a:off x="5530850" y="3855243"/>
            <a:ext cx="3162300" cy="1998663"/>
            <a:chOff x="3424" y="1808"/>
            <a:chExt cx="1992" cy="1259"/>
          </a:xfrm>
        </p:grpSpPr>
        <p:sp>
          <p:nvSpPr>
            <p:cNvPr id="50224" name="Text Box 59"/>
            <p:cNvSpPr txBox="1">
              <a:spLocks noChangeArrowheads="1"/>
            </p:cNvSpPr>
            <p:nvPr/>
          </p:nvSpPr>
          <p:spPr bwMode="auto">
            <a:xfrm>
              <a:off x="3927" y="1808"/>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0225" name="Text Box 60"/>
            <p:cNvSpPr txBox="1">
              <a:spLocks noChangeArrowheads="1"/>
            </p:cNvSpPr>
            <p:nvPr/>
          </p:nvSpPr>
          <p:spPr bwMode="auto">
            <a:xfrm>
              <a:off x="3550" y="2019"/>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S</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50226" name="Line 62"/>
            <p:cNvSpPr>
              <a:spLocks noChangeShapeType="1"/>
            </p:cNvSpPr>
            <p:nvPr/>
          </p:nvSpPr>
          <p:spPr bwMode="auto">
            <a:xfrm>
              <a:off x="3424" y="2659"/>
              <a:ext cx="180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7" name="Line 63"/>
            <p:cNvSpPr>
              <a:spLocks noChangeShapeType="1"/>
            </p:cNvSpPr>
            <p:nvPr/>
          </p:nvSpPr>
          <p:spPr bwMode="auto">
            <a:xfrm flipV="1">
              <a:off x="3878" y="1987"/>
              <a:ext cx="8" cy="108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8" name="Freeform 64"/>
            <p:cNvSpPr/>
            <p:nvPr/>
          </p:nvSpPr>
          <p:spPr bwMode="auto">
            <a:xfrm>
              <a:off x="3886" y="2179"/>
              <a:ext cx="1200" cy="450"/>
            </a:xfrm>
            <a:custGeom>
              <a:avLst/>
              <a:gdLst>
                <a:gd name="T0" fmla="*/ 0 w 1200"/>
                <a:gd name="T1" fmla="*/ 0 h 450"/>
                <a:gd name="T2" fmla="*/ 144 w 1200"/>
                <a:gd name="T3" fmla="*/ 192 h 450"/>
                <a:gd name="T4" fmla="*/ 384 w 1200"/>
                <a:gd name="T5" fmla="*/ 336 h 450"/>
                <a:gd name="T6" fmla="*/ 912 w 1200"/>
                <a:gd name="T7" fmla="*/ 432 h 450"/>
                <a:gd name="T8" fmla="*/ 1200 w 1200"/>
                <a:gd name="T9" fmla="*/ 442 h 450"/>
                <a:gd name="T10" fmla="*/ 0 60000 65536"/>
                <a:gd name="T11" fmla="*/ 0 60000 65536"/>
                <a:gd name="T12" fmla="*/ 0 60000 65536"/>
                <a:gd name="T13" fmla="*/ 0 60000 65536"/>
                <a:gd name="T14" fmla="*/ 0 60000 65536"/>
                <a:gd name="T15" fmla="*/ 0 w 1200"/>
                <a:gd name="T16" fmla="*/ 0 h 450"/>
                <a:gd name="T17" fmla="*/ 1200 w 1200"/>
                <a:gd name="T18" fmla="*/ 450 h 450"/>
              </a:gdLst>
              <a:ahLst/>
              <a:cxnLst>
                <a:cxn ang="T10">
                  <a:pos x="T0" y="T1"/>
                </a:cxn>
                <a:cxn ang="T11">
                  <a:pos x="T2" y="T3"/>
                </a:cxn>
                <a:cxn ang="T12">
                  <a:pos x="T4" y="T5"/>
                </a:cxn>
                <a:cxn ang="T13">
                  <a:pos x="T6" y="T7"/>
                </a:cxn>
                <a:cxn ang="T14">
                  <a:pos x="T8" y="T9"/>
                </a:cxn>
              </a:cxnLst>
              <a:rect l="T15" t="T16" r="T17" b="T18"/>
              <a:pathLst>
                <a:path w="1200" h="450">
                  <a:moveTo>
                    <a:pt x="0" y="0"/>
                  </a:moveTo>
                  <a:cubicBezTo>
                    <a:pt x="40" y="68"/>
                    <a:pt x="80" y="136"/>
                    <a:pt x="144" y="192"/>
                  </a:cubicBezTo>
                  <a:cubicBezTo>
                    <a:pt x="208" y="248"/>
                    <a:pt x="256" y="296"/>
                    <a:pt x="384" y="336"/>
                  </a:cubicBezTo>
                  <a:cubicBezTo>
                    <a:pt x="512" y="376"/>
                    <a:pt x="776" y="414"/>
                    <a:pt x="912" y="432"/>
                  </a:cubicBezTo>
                  <a:cubicBezTo>
                    <a:pt x="1048" y="450"/>
                    <a:pt x="1140" y="440"/>
                    <a:pt x="1200" y="442"/>
                  </a:cubicBezTo>
                </a:path>
              </a:pathLst>
            </a:custGeom>
            <a:noFill/>
            <a:ln w="28575"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29" name="Text Box 65"/>
            <p:cNvSpPr txBox="1">
              <a:spLocks noChangeArrowheads="1"/>
            </p:cNvSpPr>
            <p:nvPr/>
          </p:nvSpPr>
          <p:spPr bwMode="auto">
            <a:xfrm>
              <a:off x="5238" y="2544"/>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0230" name="Text Box 68"/>
            <p:cNvSpPr txBox="1">
              <a:spLocks noChangeArrowheads="1"/>
            </p:cNvSpPr>
            <p:nvPr/>
          </p:nvSpPr>
          <p:spPr bwMode="auto">
            <a:xfrm>
              <a:off x="3638" y="259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0231" name="Line 69"/>
            <p:cNvSpPr>
              <a:spLocks noChangeShapeType="1"/>
            </p:cNvSpPr>
            <p:nvPr/>
          </p:nvSpPr>
          <p:spPr bwMode="auto">
            <a:xfrm flipH="1">
              <a:off x="3667" y="2647"/>
              <a:ext cx="210"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2" name="Line 70"/>
            <p:cNvSpPr>
              <a:spLocks noChangeShapeType="1"/>
            </p:cNvSpPr>
            <p:nvPr/>
          </p:nvSpPr>
          <p:spPr bwMode="auto">
            <a:xfrm flipV="1">
              <a:off x="3877" y="2192"/>
              <a:ext cx="0" cy="455"/>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3" name="Line 72"/>
            <p:cNvSpPr>
              <a:spLocks noChangeShapeType="1"/>
            </p:cNvSpPr>
            <p:nvPr/>
          </p:nvSpPr>
          <p:spPr bwMode="auto">
            <a:xfrm rot="-2533965">
              <a:off x="3875" y="2167"/>
              <a:ext cx="37" cy="2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88"/>
          <p:cNvGrpSpPr/>
          <p:nvPr/>
        </p:nvGrpSpPr>
        <p:grpSpPr bwMode="auto">
          <a:xfrm>
            <a:off x="5635625" y="1243013"/>
            <a:ext cx="2940050" cy="2133600"/>
            <a:chOff x="3034" y="2096"/>
            <a:chExt cx="1852" cy="1344"/>
          </a:xfrm>
        </p:grpSpPr>
        <p:sp>
          <p:nvSpPr>
            <p:cNvPr id="50187" name="Oval 89"/>
            <p:cNvSpPr>
              <a:spLocks noChangeArrowheads="1"/>
            </p:cNvSpPr>
            <p:nvPr/>
          </p:nvSpPr>
          <p:spPr bwMode="auto">
            <a:xfrm>
              <a:off x="3061" y="270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50188" name="Group 90"/>
            <p:cNvGrpSpPr/>
            <p:nvPr/>
          </p:nvGrpSpPr>
          <p:grpSpPr bwMode="auto">
            <a:xfrm>
              <a:off x="4242" y="2134"/>
              <a:ext cx="274" cy="350"/>
              <a:chOff x="1831" y="480"/>
              <a:chExt cx="281" cy="288"/>
            </a:xfrm>
          </p:grpSpPr>
          <p:sp>
            <p:nvSpPr>
              <p:cNvPr id="50218" name="Line 91"/>
              <p:cNvSpPr>
                <a:spLocks noChangeShapeType="1"/>
              </p:cNvSpPr>
              <p:nvPr/>
            </p:nvSpPr>
            <p:spPr bwMode="auto">
              <a:xfrm>
                <a:off x="1872" y="768"/>
                <a:ext cx="240" cy="0"/>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9" name="Text Box 92"/>
              <p:cNvSpPr txBox="1">
                <a:spLocks noChangeArrowheads="1"/>
              </p:cNvSpPr>
              <p:nvPr/>
            </p:nvSpPr>
            <p:spPr bwMode="auto">
              <a:xfrm>
                <a:off x="1831" y="480"/>
                <a:ext cx="27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i="1">
                  <a:solidFill>
                    <a:schemeClr val="tx1"/>
                  </a:solidFill>
                  <a:latin typeface="Times New Roman" panose="02020603050405020304" pitchFamily="18" charset="0"/>
                  <a:ea typeface="宋体" panose="02010600030101010101" pitchFamily="2" charset="-122"/>
                </a:endParaRPr>
              </a:p>
            </p:txBody>
          </p:sp>
        </p:grpSp>
        <p:sp>
          <p:nvSpPr>
            <p:cNvPr id="50189" name="Text Box 93"/>
            <p:cNvSpPr txBox="1">
              <a:spLocks noChangeArrowheads="1"/>
            </p:cNvSpPr>
            <p:nvPr/>
          </p:nvSpPr>
          <p:spPr bwMode="auto">
            <a:xfrm>
              <a:off x="3034" y="2096"/>
              <a:ext cx="7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0190" name="Text Box 94"/>
            <p:cNvSpPr txBox="1">
              <a:spLocks noChangeArrowheads="1"/>
            </p:cNvSpPr>
            <p:nvPr/>
          </p:nvSpPr>
          <p:spPr bwMode="auto">
            <a:xfrm>
              <a:off x="3420" y="2750"/>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50191" name="Group 95"/>
            <p:cNvGrpSpPr/>
            <p:nvPr/>
          </p:nvGrpSpPr>
          <p:grpSpPr bwMode="auto">
            <a:xfrm>
              <a:off x="3778" y="2459"/>
              <a:ext cx="603" cy="374"/>
              <a:chOff x="804" y="777"/>
              <a:chExt cx="619" cy="308"/>
            </a:xfrm>
          </p:grpSpPr>
          <p:grpSp>
            <p:nvGrpSpPr>
              <p:cNvPr id="50214" name="Group 96"/>
              <p:cNvGrpSpPr/>
              <p:nvPr/>
            </p:nvGrpSpPr>
            <p:grpSpPr bwMode="auto">
              <a:xfrm>
                <a:off x="804" y="777"/>
                <a:ext cx="619" cy="269"/>
                <a:chOff x="804" y="777"/>
                <a:chExt cx="619" cy="269"/>
              </a:xfrm>
            </p:grpSpPr>
            <p:sp>
              <p:nvSpPr>
                <p:cNvPr id="50216" name="Text Box 97"/>
                <p:cNvSpPr txBox="1">
                  <a:spLocks noChangeArrowheads="1"/>
                </p:cNvSpPr>
                <p:nvPr/>
              </p:nvSpPr>
              <p:spPr bwMode="auto">
                <a:xfrm>
                  <a:off x="804" y="777"/>
                  <a:ext cx="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a:solidFill>
                        <a:schemeClr val="tx1"/>
                      </a:solidFill>
                      <a:latin typeface="Times New Roman" panose="02020603050405020304" pitchFamily="18" charset="0"/>
                      <a:ea typeface="宋体" panose="02010600030101010101" pitchFamily="2" charset="-122"/>
                    </a:rPr>
                    <a:t>+</a:t>
                  </a:r>
                  <a:endParaRPr kumimoji="1" lang="en-US" altLang="zh-CN">
                    <a:solidFill>
                      <a:schemeClr val="tx1"/>
                    </a:solidFill>
                    <a:latin typeface="Times New Roman" panose="02020603050405020304" pitchFamily="18" charset="0"/>
                    <a:ea typeface="宋体" panose="02010600030101010101" pitchFamily="2" charset="-122"/>
                  </a:endParaRPr>
                </a:p>
              </p:txBody>
            </p:sp>
            <p:sp>
              <p:nvSpPr>
                <p:cNvPr id="50217" name="Text Box 98"/>
                <p:cNvSpPr txBox="1">
                  <a:spLocks noChangeArrowheads="1"/>
                </p:cNvSpPr>
                <p:nvPr/>
              </p:nvSpPr>
              <p:spPr bwMode="auto">
                <a:xfrm>
                  <a:off x="1189" y="777"/>
                  <a:ext cx="2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a:solidFill>
                        <a:schemeClr val="tx1"/>
                      </a:solidFill>
                      <a:latin typeface="Times New Roman" panose="02020603050405020304" pitchFamily="18" charset="0"/>
                      <a:ea typeface="宋体" panose="02010600030101010101" pitchFamily="2" charset="-122"/>
                    </a:rPr>
                    <a:t>–</a:t>
                  </a:r>
                  <a:endParaRPr kumimoji="1" lang="en-US" altLang="zh-CN">
                    <a:solidFill>
                      <a:schemeClr val="tx1"/>
                    </a:solidFill>
                    <a:latin typeface="Times New Roman" panose="02020603050405020304" pitchFamily="18" charset="0"/>
                    <a:ea typeface="宋体" panose="02010600030101010101" pitchFamily="2" charset="-122"/>
                  </a:endParaRPr>
                </a:p>
              </p:txBody>
            </p:sp>
          </p:grpSp>
          <p:sp>
            <p:nvSpPr>
              <p:cNvPr id="50215" name="Text Box 99"/>
              <p:cNvSpPr txBox="1">
                <a:spLocks noChangeArrowheads="1"/>
              </p:cNvSpPr>
              <p:nvPr/>
            </p:nvSpPr>
            <p:spPr bwMode="auto">
              <a:xfrm>
                <a:off x="955" y="816"/>
                <a:ext cx="33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R</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grpSp>
        <p:sp>
          <p:nvSpPr>
            <p:cNvPr id="50192" name="Text Box 100"/>
            <p:cNvSpPr txBox="1">
              <a:spLocks noChangeArrowheads="1"/>
            </p:cNvSpPr>
            <p:nvPr/>
          </p:nvSpPr>
          <p:spPr bwMode="auto">
            <a:xfrm>
              <a:off x="4645" y="277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50193" name="Group 101"/>
            <p:cNvGrpSpPr/>
            <p:nvPr/>
          </p:nvGrpSpPr>
          <p:grpSpPr bwMode="auto">
            <a:xfrm>
              <a:off x="4241" y="2523"/>
              <a:ext cx="322" cy="794"/>
              <a:chOff x="1971" y="730"/>
              <a:chExt cx="331" cy="655"/>
            </a:xfrm>
          </p:grpSpPr>
          <p:grpSp>
            <p:nvGrpSpPr>
              <p:cNvPr id="50210" name="Group 102"/>
              <p:cNvGrpSpPr/>
              <p:nvPr/>
            </p:nvGrpSpPr>
            <p:grpSpPr bwMode="auto">
              <a:xfrm>
                <a:off x="2052" y="730"/>
                <a:ext cx="250" cy="655"/>
                <a:chOff x="1620" y="1258"/>
                <a:chExt cx="250" cy="655"/>
              </a:xfrm>
            </p:grpSpPr>
            <p:sp>
              <p:nvSpPr>
                <p:cNvPr id="50212" name="Text Box 103"/>
                <p:cNvSpPr txBox="1">
                  <a:spLocks noChangeArrowheads="1"/>
                </p:cNvSpPr>
                <p:nvPr/>
              </p:nvSpPr>
              <p:spPr bwMode="auto">
                <a:xfrm>
                  <a:off x="1620" y="1258"/>
                  <a:ext cx="25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0213" name="Text Box 104"/>
                <p:cNvSpPr txBox="1">
                  <a:spLocks noChangeArrowheads="1"/>
                </p:cNvSpPr>
                <p:nvPr/>
              </p:nvSpPr>
              <p:spPr bwMode="auto">
                <a:xfrm>
                  <a:off x="1620" y="1641"/>
                  <a:ext cx="2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0211" name="Text Box 105"/>
              <p:cNvSpPr txBox="1">
                <a:spLocks noChangeArrowheads="1"/>
              </p:cNvSpPr>
              <p:nvPr/>
            </p:nvSpPr>
            <p:spPr bwMode="auto">
              <a:xfrm>
                <a:off x="1971" y="911"/>
                <a:ext cx="32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i="1">
                  <a:solidFill>
                    <a:schemeClr val="tx1"/>
                  </a:solidFill>
                  <a:latin typeface="Times New Roman" panose="02020603050405020304" pitchFamily="18" charset="0"/>
                  <a:ea typeface="宋体" panose="02010600030101010101" pitchFamily="2" charset="-122"/>
                </a:endParaRPr>
              </a:p>
            </p:txBody>
          </p:sp>
        </p:grpSp>
        <p:sp>
          <p:nvSpPr>
            <p:cNvPr id="50194" name="Line 106"/>
            <p:cNvSpPr>
              <a:spLocks noChangeShapeType="1"/>
            </p:cNvSpPr>
            <p:nvPr/>
          </p:nvSpPr>
          <p:spPr bwMode="auto">
            <a:xfrm>
              <a:off x="3833" y="2523"/>
              <a:ext cx="725"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5" name="Line 107"/>
            <p:cNvSpPr>
              <a:spLocks noChangeShapeType="1"/>
            </p:cNvSpPr>
            <p:nvPr/>
          </p:nvSpPr>
          <p:spPr bwMode="auto">
            <a:xfrm>
              <a:off x="3243" y="2523"/>
              <a:ext cx="342"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6" name="Line 108"/>
            <p:cNvSpPr>
              <a:spLocks noChangeShapeType="1"/>
            </p:cNvSpPr>
            <p:nvPr/>
          </p:nvSpPr>
          <p:spPr bwMode="auto">
            <a:xfrm>
              <a:off x="4558" y="3113"/>
              <a:ext cx="0" cy="29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7" name="Line 109"/>
            <p:cNvSpPr>
              <a:spLocks noChangeShapeType="1"/>
            </p:cNvSpPr>
            <p:nvPr/>
          </p:nvSpPr>
          <p:spPr bwMode="auto">
            <a:xfrm>
              <a:off x="3243" y="2523"/>
              <a:ext cx="0" cy="86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8" name="Line 110"/>
            <p:cNvSpPr>
              <a:spLocks noChangeShapeType="1"/>
            </p:cNvSpPr>
            <p:nvPr/>
          </p:nvSpPr>
          <p:spPr bwMode="auto">
            <a:xfrm>
              <a:off x="3243" y="3385"/>
              <a:ext cx="131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9" name="Line 111"/>
            <p:cNvSpPr>
              <a:spLocks noChangeShapeType="1"/>
            </p:cNvSpPr>
            <p:nvPr/>
          </p:nvSpPr>
          <p:spPr bwMode="auto">
            <a:xfrm>
              <a:off x="4558" y="2523"/>
              <a:ext cx="0" cy="17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0" name="Text Box 112"/>
            <p:cNvSpPr txBox="1">
              <a:spLocks noChangeArrowheads="1"/>
            </p:cNvSpPr>
            <p:nvPr/>
          </p:nvSpPr>
          <p:spPr bwMode="auto">
            <a:xfrm>
              <a:off x="3964" y="2141"/>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0201" name="Line 113"/>
            <p:cNvSpPr>
              <a:spLocks noChangeShapeType="1"/>
            </p:cNvSpPr>
            <p:nvPr/>
          </p:nvSpPr>
          <p:spPr bwMode="auto">
            <a:xfrm flipH="1" flipV="1">
              <a:off x="3560" y="2432"/>
              <a:ext cx="278" cy="8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2" name="Line 114"/>
            <p:cNvSpPr>
              <a:spLocks noChangeShapeType="1"/>
            </p:cNvSpPr>
            <p:nvPr/>
          </p:nvSpPr>
          <p:spPr bwMode="auto">
            <a:xfrm flipH="1">
              <a:off x="3742" y="2251"/>
              <a:ext cx="140" cy="233"/>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3" name="Rectangle 115"/>
            <p:cNvSpPr>
              <a:spLocks noChangeArrowheads="1"/>
            </p:cNvSpPr>
            <p:nvPr/>
          </p:nvSpPr>
          <p:spPr bwMode="auto">
            <a:xfrm>
              <a:off x="3923" y="2432"/>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50204" name="Group 116"/>
            <p:cNvGrpSpPr/>
            <p:nvPr/>
          </p:nvGrpSpPr>
          <p:grpSpPr bwMode="auto">
            <a:xfrm rot="5400000">
              <a:off x="4104" y="2614"/>
              <a:ext cx="499" cy="590"/>
              <a:chOff x="476" y="663"/>
              <a:chExt cx="771" cy="862"/>
            </a:xfrm>
          </p:grpSpPr>
          <p:sp>
            <p:nvSpPr>
              <p:cNvPr id="50207" name="AutoShape 117"/>
              <p:cNvSpPr>
                <a:spLocks noChangeArrowheads="1"/>
              </p:cNvSpPr>
              <p:nvPr/>
            </p:nvSpPr>
            <p:spPr bwMode="auto">
              <a:xfrm>
                <a:off x="476"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50208" name="AutoShape 118"/>
              <p:cNvSpPr>
                <a:spLocks noChangeArrowheads="1"/>
              </p:cNvSpPr>
              <p:nvPr/>
            </p:nvSpPr>
            <p:spPr bwMode="auto">
              <a:xfrm>
                <a:off x="703"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50209" name="AutoShape 119"/>
              <p:cNvSpPr>
                <a:spLocks noChangeArrowheads="1"/>
              </p:cNvSpPr>
              <p:nvPr/>
            </p:nvSpPr>
            <p:spPr bwMode="auto">
              <a:xfrm>
                <a:off x="930"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grpSp>
        <p:sp>
          <p:nvSpPr>
            <p:cNvPr id="50205" name="Text Box 120"/>
            <p:cNvSpPr txBox="1">
              <a:spLocks noChangeArrowheads="1"/>
            </p:cNvSpPr>
            <p:nvPr/>
          </p:nvSpPr>
          <p:spPr bwMode="auto">
            <a:xfrm>
              <a:off x="3288" y="247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a:solidFill>
                    <a:schemeClr val="tx1"/>
                  </a:solidFill>
                  <a:latin typeface="Times New Roman" panose="02020603050405020304" pitchFamily="18" charset="0"/>
                  <a:ea typeface="宋体" panose="02010600030101010101" pitchFamily="2" charset="-122"/>
                </a:rPr>
                <a:t>+</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50206" name="Text Box 121"/>
            <p:cNvSpPr txBox="1">
              <a:spLocks noChangeArrowheads="1"/>
            </p:cNvSpPr>
            <p:nvPr/>
          </p:nvSpPr>
          <p:spPr bwMode="auto">
            <a:xfrm>
              <a:off x="3334" y="311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a:solidFill>
                    <a:schemeClr val="tx1"/>
                  </a:solidFill>
                  <a:latin typeface="Times New Roman" panose="02020603050405020304" pitchFamily="18" charset="0"/>
                  <a:ea typeface="宋体" panose="02010600030101010101" pitchFamily="2" charset="-122"/>
                </a:rPr>
                <a:t>—</a:t>
              </a:r>
              <a:endParaRPr lang="en-US" altLang="zh-CN" b="0">
                <a:solidFill>
                  <a:schemeClr val="tx1"/>
                </a:solidFill>
                <a:latin typeface="Times New Roman" panose="02020603050405020304" pitchFamily="18" charset="0"/>
                <a:ea typeface="宋体" panose="02010600030101010101" pitchFamily="2" charset="-122"/>
              </a:endParaRPr>
            </a:p>
          </p:txBody>
        </p:sp>
      </p:grpSp>
      <p:sp>
        <p:nvSpPr>
          <p:cNvPr id="49" name="Text Box 4"/>
          <p:cNvSpPr txBox="1">
            <a:spLocks noChangeArrowheads="1"/>
          </p:cNvSpPr>
          <p:nvPr/>
        </p:nvSpPr>
        <p:spPr bwMode="auto">
          <a:xfrm>
            <a:off x="240030" y="0"/>
            <a:ext cx="857377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7.3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和</a:t>
            </a: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电路的阶跃响应（零状态响应）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301625" y="763587"/>
            <a:ext cx="1079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3200" dirty="0">
                <a:solidFill>
                  <a:schemeClr val="tx1"/>
                </a:solidFill>
                <a:latin typeface="Times New Roman" panose="02020603050405020304" pitchFamily="18" charset="0"/>
                <a:ea typeface="宋体" panose="02010600030101010101" pitchFamily="2" charset="-122"/>
              </a:rPr>
              <a:t>例</a:t>
            </a:r>
            <a:r>
              <a:rPr kumimoji="1" lang="en-US" altLang="zh-CN" sz="3200" b="0" dirty="0">
                <a:solidFill>
                  <a:schemeClr val="tx1"/>
                </a:solidFill>
                <a:latin typeface="Times New Roman" panose="02020603050405020304" pitchFamily="18" charset="0"/>
                <a:ea typeface="宋体" panose="02010600030101010101" pitchFamily="2" charset="-122"/>
              </a:rPr>
              <a:t>1</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60421" name="Text Box 5"/>
          <p:cNvSpPr txBox="1">
            <a:spLocks noChangeArrowheads="1"/>
          </p:cNvSpPr>
          <p:nvPr/>
        </p:nvSpPr>
        <p:spPr bwMode="auto">
          <a:xfrm>
            <a:off x="1187450" y="781050"/>
            <a:ext cx="7740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i="1" dirty="0">
                <a:solidFill>
                  <a:schemeClr val="tx1"/>
                </a:solidFill>
                <a:latin typeface="Times New Roman" panose="02020603050405020304" pitchFamily="18" charset="0"/>
              </a:rPr>
              <a:t>t</a:t>
            </a:r>
            <a:r>
              <a:rPr kumimoji="1" lang="en-US" altLang="zh-CN" b="0" dirty="0">
                <a:solidFill>
                  <a:schemeClr val="tx1"/>
                </a:solidFill>
                <a:latin typeface="Times New Roman" panose="02020603050405020304" pitchFamily="18" charset="0"/>
              </a:rPr>
              <a:t>=0</a:t>
            </a:r>
            <a:r>
              <a:rPr kumimoji="1" lang="zh-CN" altLang="zh-CN" dirty="0">
                <a:latin typeface="楷体_GB2312" pitchFamily="49" charset="-122"/>
              </a:rPr>
              <a:t>时</a:t>
            </a:r>
            <a:r>
              <a:rPr kumimoji="1" lang="en-US" altLang="zh-CN" dirty="0">
                <a:latin typeface="楷体_GB2312" pitchFamily="49" charset="-122"/>
              </a:rPr>
              <a:t>,</a:t>
            </a:r>
            <a:r>
              <a:rPr kumimoji="1" lang="zh-CN" altLang="en-US" dirty="0">
                <a:latin typeface="楷体_GB2312" pitchFamily="49" charset="-122"/>
              </a:rPr>
              <a:t>开关</a:t>
            </a:r>
            <a:r>
              <a:rPr kumimoji="1" lang="en-US" altLang="zh-CN" b="0" dirty="0">
                <a:latin typeface="Times New Roman" panose="02020603050405020304" pitchFamily="18" charset="0"/>
              </a:rPr>
              <a:t>S</a:t>
            </a:r>
            <a:r>
              <a:rPr kumimoji="1" lang="zh-CN" altLang="en-US" dirty="0">
                <a:latin typeface="楷体_GB2312" pitchFamily="49" charset="-122"/>
              </a:rPr>
              <a:t>打开，求</a:t>
            </a:r>
            <a:r>
              <a:rPr kumimoji="1" lang="en-US" altLang="zh-CN" b="0" i="1" dirty="0">
                <a:solidFill>
                  <a:schemeClr val="tx1"/>
                </a:solidFill>
                <a:latin typeface="Times New Roman" panose="02020603050405020304" pitchFamily="18" charset="0"/>
              </a:rPr>
              <a:t>t </a:t>
            </a:r>
            <a:r>
              <a:rPr kumimoji="1" lang="en-US" altLang="zh-CN" b="0" dirty="0">
                <a:solidFill>
                  <a:schemeClr val="tx1"/>
                </a:solidFill>
                <a:latin typeface="Times New Roman" panose="02020603050405020304" pitchFamily="18" charset="0"/>
              </a:rPr>
              <a:t>&gt;0</a:t>
            </a:r>
            <a:r>
              <a:rPr kumimoji="1" lang="zh-CN" altLang="en-US" dirty="0">
                <a:latin typeface="楷体_GB2312" pitchFamily="49" charset="-122"/>
              </a:rPr>
              <a:t>后</a:t>
            </a:r>
            <a:r>
              <a:rPr kumimoji="1" lang="en-US" altLang="zh-CN" b="0" i="1" dirty="0" err="1">
                <a:solidFill>
                  <a:schemeClr val="tx1"/>
                </a:solidFill>
                <a:latin typeface="Times New Roman" panose="02020603050405020304" pitchFamily="18" charset="0"/>
              </a:rPr>
              <a:t>i</a:t>
            </a:r>
            <a:r>
              <a:rPr kumimoji="1" lang="en-US" altLang="zh-CN" b="0" baseline="-25000" dirty="0" err="1">
                <a:solidFill>
                  <a:schemeClr val="tx1"/>
                </a:solidFill>
                <a:latin typeface="Times New Roman" panose="02020603050405020304" pitchFamily="18" charset="0"/>
              </a:rPr>
              <a:t>L</a:t>
            </a:r>
            <a:r>
              <a:rPr kumimoji="1" lang="zh-CN" altLang="en-US" b="0" baseline="-25000" dirty="0">
                <a:solidFill>
                  <a:schemeClr val="tx1"/>
                </a:solidFill>
                <a:latin typeface="Times New Roman" panose="02020603050405020304" pitchFamily="18" charset="0"/>
              </a:rPr>
              <a:t>、</a:t>
            </a:r>
            <a:r>
              <a:rPr kumimoji="1" lang="en-US" altLang="zh-CN" b="0" i="1" dirty="0" err="1">
                <a:solidFill>
                  <a:schemeClr val="tx1"/>
                </a:solidFill>
                <a:latin typeface="Times New Roman" panose="02020603050405020304" pitchFamily="18" charset="0"/>
              </a:rPr>
              <a:t>u</a:t>
            </a:r>
            <a:r>
              <a:rPr kumimoji="1" lang="en-US" altLang="zh-CN" b="0" baseline="-25000" dirty="0" err="1">
                <a:solidFill>
                  <a:schemeClr val="tx1"/>
                </a:solidFill>
                <a:latin typeface="Times New Roman" panose="02020603050405020304" pitchFamily="18" charset="0"/>
              </a:rPr>
              <a:t>L</a:t>
            </a:r>
            <a:r>
              <a:rPr kumimoji="1" lang="zh-CN" altLang="en-US" dirty="0">
                <a:latin typeface="楷体_GB2312" pitchFamily="49" charset="-122"/>
              </a:rPr>
              <a:t>的变化规律。</a:t>
            </a:r>
            <a:endParaRPr kumimoji="1" lang="zh-CN" altLang="en-US" dirty="0">
              <a:latin typeface="楷体_GB2312" pitchFamily="49" charset="-122"/>
            </a:endParaRPr>
          </a:p>
        </p:txBody>
      </p:sp>
      <p:sp>
        <p:nvSpPr>
          <p:cNvPr id="60422" name="Text Box 6"/>
          <p:cNvSpPr txBox="1">
            <a:spLocks noChangeArrowheads="1"/>
          </p:cNvSpPr>
          <p:nvPr/>
        </p:nvSpPr>
        <p:spPr bwMode="auto">
          <a:xfrm>
            <a:off x="395288" y="3514756"/>
            <a:ext cx="576262" cy="52540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tx1"/>
                </a:solidFill>
                <a:latin typeface="Times New Roman" panose="02020603050405020304" pitchFamily="18" charset="0"/>
                <a:ea typeface="宋体" panose="02010600030101010101" pitchFamily="2" charset="-122"/>
              </a:rPr>
              <a:t>解</a:t>
            </a:r>
            <a:endParaRPr kumimoji="1" lang="zh-CN" altLang="en-US" i="1" dirty="0">
              <a:solidFill>
                <a:schemeClr val="tx1"/>
              </a:solidFill>
              <a:latin typeface="Times New Roman" panose="02020603050405020304" pitchFamily="18" charset="0"/>
              <a:ea typeface="宋体" panose="02010600030101010101" pitchFamily="2" charset="-122"/>
            </a:endParaRPr>
          </a:p>
        </p:txBody>
      </p:sp>
      <p:sp>
        <p:nvSpPr>
          <p:cNvPr id="60423" name="Text Box 7"/>
          <p:cNvSpPr txBox="1">
            <a:spLocks noChangeArrowheads="1"/>
          </p:cNvSpPr>
          <p:nvPr/>
        </p:nvSpPr>
        <p:spPr bwMode="auto">
          <a:xfrm>
            <a:off x="1093788" y="3588544"/>
            <a:ext cx="7993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latin typeface="楷体_GB2312" pitchFamily="49" charset="-122"/>
              </a:rPr>
              <a:t>这是</a:t>
            </a:r>
            <a:r>
              <a:rPr lang="en-US" altLang="zh-CN" b="0" i="1" dirty="0">
                <a:latin typeface="Times New Roman" panose="02020603050405020304" pitchFamily="18" charset="0"/>
              </a:rPr>
              <a:t>RL</a:t>
            </a:r>
            <a:r>
              <a:rPr lang="zh-CN" altLang="en-US" dirty="0">
                <a:latin typeface="楷体_GB2312" pitchFamily="49" charset="-122"/>
              </a:rPr>
              <a:t>电路</a:t>
            </a:r>
            <a:r>
              <a:rPr lang="zh-CN" altLang="en-US" dirty="0">
                <a:solidFill>
                  <a:schemeClr val="tx1"/>
                </a:solidFill>
                <a:latin typeface="楷体_GB2312" pitchFamily="49" charset="-122"/>
              </a:rPr>
              <a:t>零状态响应</a:t>
            </a:r>
            <a:r>
              <a:rPr lang="zh-CN" altLang="en-US" dirty="0">
                <a:latin typeface="楷体_GB2312" pitchFamily="49" charset="-122"/>
              </a:rPr>
              <a:t>问题，先化简电路，有：</a:t>
            </a:r>
            <a:endParaRPr lang="zh-CN" altLang="en-US" dirty="0">
              <a:latin typeface="楷体_GB2312" pitchFamily="49" charset="-122"/>
            </a:endParaRPr>
          </a:p>
        </p:txBody>
      </p:sp>
      <p:graphicFrame>
        <p:nvGraphicFramePr>
          <p:cNvPr id="60516" name="Object 100"/>
          <p:cNvGraphicFramePr>
            <a:graphicFrameLocks noChangeAspect="1"/>
          </p:cNvGraphicFramePr>
          <p:nvPr/>
        </p:nvGraphicFramePr>
        <p:xfrm>
          <a:off x="1546225" y="4240212"/>
          <a:ext cx="4652963" cy="574675"/>
        </p:xfrm>
        <a:graphic>
          <a:graphicData uri="http://schemas.openxmlformats.org/presentationml/2006/ole">
            <mc:AlternateContent xmlns:mc="http://schemas.openxmlformats.org/markup-compatibility/2006">
              <mc:Choice xmlns:v="urn:schemas-microsoft-com:vml" Requires="v">
                <p:oleObj spid="_x0000_s41018" name="公式" r:id="rId1" imgW="1819910" imgH="217805" progId="Equation.3">
                  <p:embed/>
                </p:oleObj>
              </mc:Choice>
              <mc:Fallback>
                <p:oleObj name="公式" r:id="rId1" imgW="1819910" imgH="217805" progId="Equation.3">
                  <p:embed/>
                  <p:pic>
                    <p:nvPicPr>
                      <p:cNvPr id="0" name="Object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4240212"/>
                        <a:ext cx="4652963"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518" name="Object 102"/>
          <p:cNvGraphicFramePr>
            <a:graphicFrameLocks noChangeAspect="1"/>
          </p:cNvGraphicFramePr>
          <p:nvPr/>
        </p:nvGraphicFramePr>
        <p:xfrm>
          <a:off x="1635125" y="4814888"/>
          <a:ext cx="4610100" cy="611187"/>
        </p:xfrm>
        <a:graphic>
          <a:graphicData uri="http://schemas.openxmlformats.org/presentationml/2006/ole">
            <mc:AlternateContent xmlns:mc="http://schemas.openxmlformats.org/markup-compatibility/2006">
              <mc:Choice xmlns:v="urn:schemas-microsoft-com:vml" Requires="v">
                <p:oleObj spid="_x0000_s41019" name="公式" r:id="rId3" imgW="1689735" imgH="217805" progId="Equation.3">
                  <p:embed/>
                </p:oleObj>
              </mc:Choice>
              <mc:Fallback>
                <p:oleObj name="公式" r:id="rId3" imgW="1689735" imgH="217805" progId="Equation.3">
                  <p:embed/>
                  <p:pic>
                    <p:nvPicPr>
                      <p:cNvPr id="0" name="Object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25" y="4814888"/>
                        <a:ext cx="4610100"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54"/>
          <p:cNvGrpSpPr/>
          <p:nvPr/>
        </p:nvGrpSpPr>
        <p:grpSpPr bwMode="auto">
          <a:xfrm>
            <a:off x="5041109" y="2093119"/>
            <a:ext cx="1223962" cy="719137"/>
            <a:chOff x="3651" y="1071"/>
            <a:chExt cx="771" cy="453"/>
          </a:xfrm>
        </p:grpSpPr>
        <p:sp>
          <p:nvSpPr>
            <p:cNvPr id="51281" name="AutoShape 61"/>
            <p:cNvSpPr>
              <a:spLocks noChangeArrowheads="1"/>
            </p:cNvSpPr>
            <p:nvPr/>
          </p:nvSpPr>
          <p:spPr bwMode="auto">
            <a:xfrm rot="-5400000">
              <a:off x="3878" y="1207"/>
              <a:ext cx="135" cy="500"/>
            </a:xfrm>
            <a:prstGeom prst="downArrow">
              <a:avLst>
                <a:gd name="adj1" fmla="val 50000"/>
                <a:gd name="adj2" fmla="val 92593"/>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sp>
          <p:nvSpPr>
            <p:cNvPr id="51282" name="Text Box 105"/>
            <p:cNvSpPr txBox="1">
              <a:spLocks noChangeArrowheads="1"/>
            </p:cNvSpPr>
            <p:nvPr/>
          </p:nvSpPr>
          <p:spPr bwMode="auto">
            <a:xfrm>
              <a:off x="3651" y="1071"/>
              <a:ext cx="7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b="0" i="1" dirty="0">
                  <a:solidFill>
                    <a:schemeClr val="tx1"/>
                  </a:solidFill>
                  <a:latin typeface="Times New Roman" panose="02020603050405020304" pitchFamily="18" charset="0"/>
                  <a:ea typeface="仿宋_GB2312" pitchFamily="49" charset="-122"/>
                </a:rPr>
                <a:t>t </a:t>
              </a:r>
              <a:r>
                <a:rPr lang="en-US" altLang="zh-CN" b="0" u="sng" dirty="0">
                  <a:solidFill>
                    <a:schemeClr val="tx1"/>
                  </a:solidFill>
                  <a:latin typeface="Times New Roman" panose="02020603050405020304" pitchFamily="18" charset="0"/>
                  <a:ea typeface="仿宋_GB2312" pitchFamily="49" charset="-122"/>
                </a:rPr>
                <a:t>&gt; </a:t>
              </a:r>
              <a:r>
                <a:rPr lang="en-US" altLang="zh-CN" b="0" dirty="0">
                  <a:solidFill>
                    <a:schemeClr val="tx1"/>
                  </a:solidFill>
                  <a:latin typeface="Times New Roman" panose="02020603050405020304" pitchFamily="18" charset="0"/>
                  <a:ea typeface="仿宋_GB2312" pitchFamily="49" charset="-122"/>
                </a:rPr>
                <a:t>0</a:t>
              </a:r>
              <a:endParaRPr lang="en-US" altLang="zh-CN" b="0" dirty="0">
                <a:solidFill>
                  <a:schemeClr val="tx1"/>
                </a:solidFill>
                <a:latin typeface="Times New Roman" panose="02020603050405020304" pitchFamily="18" charset="0"/>
                <a:ea typeface="仿宋_GB2312" pitchFamily="49" charset="-122"/>
              </a:endParaRPr>
            </a:p>
          </p:txBody>
        </p:sp>
      </p:grpSp>
      <mc:AlternateContent xmlns:mc="http://schemas.openxmlformats.org/markup-compatibility/2006">
        <mc:Choice xmlns:a14="http://schemas.microsoft.com/office/drawing/2010/main" Requires="a14">
          <p:sp>
            <p:nvSpPr>
              <p:cNvPr id="60594" name="Object 178"/>
              <p:cNvSpPr txBox="1"/>
              <p:nvPr/>
            </p:nvSpPr>
            <p:spPr bwMode="auto">
              <a:xfrm>
                <a:off x="1460500" y="5480050"/>
                <a:ext cx="2143125" cy="552450"/>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sSub>
                        <m:sSubPr>
                          <m:ctrlPr>
                            <a:rPr lang="zh-CN" altLang="en-US" sz="2800" i="1" smtClean="0">
                              <a:solidFill>
                                <a:schemeClr val="tx1"/>
                              </a:solidFill>
                              <a:latin typeface="Cambria Math" panose="02040503050406030204"/>
                            </a:rPr>
                          </m:ctrlPr>
                        </m:sSubPr>
                        <m:e>
                          <m:r>
                            <a:rPr lang="zh-CN" altLang="en-US" sz="2800" i="1">
                              <a:solidFill>
                                <a:schemeClr val="tx1"/>
                              </a:solidFill>
                              <a:latin typeface="Cambria Math" panose="02040503050406030204" pitchFamily="18" charset="0"/>
                            </a:rPr>
                            <m:t>𝑖</m:t>
                          </m:r>
                        </m:e>
                        <m:sub>
                          <m:r>
                            <m:rPr>
                              <m:sty m:val="p"/>
                            </m:rPr>
                            <a:rPr lang="zh-CN" altLang="en-US" sz="2800" i="0">
                              <a:solidFill>
                                <a:schemeClr val="tx1"/>
                              </a:solidFill>
                              <a:latin typeface="Cambria Math" panose="02040503050406030204" pitchFamily="18" charset="0"/>
                            </a:rPr>
                            <m:t>L</m:t>
                          </m:r>
                        </m:sub>
                      </m:sSub>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10</m:t>
                      </m:r>
                      <m:r>
                        <m:rPr>
                          <m:sty m:val="p"/>
                        </m:rPr>
                        <a:rPr lang="zh-CN" altLang="en-US" sz="2800" i="0">
                          <a:solidFill>
                            <a:schemeClr val="tx1"/>
                          </a:solidFill>
                          <a:latin typeface="Cambria Math" panose="02040503050406030204" pitchFamily="18" charset="0"/>
                        </a:rPr>
                        <m:t>A</m:t>
                      </m:r>
                    </m:oMath>
                  </m:oMathPara>
                </a14:m>
                <a:endParaRPr lang="zh-CN" altLang="en-US" sz="2800" dirty="0">
                  <a:solidFill>
                    <a:schemeClr val="tx1"/>
                  </a:solidFill>
                </a:endParaRPr>
              </a:p>
            </p:txBody>
          </p:sp>
        </mc:Choice>
        <mc:Fallback>
          <p:sp>
            <p:nvSpPr>
              <p:cNvPr id="60594" name="Object 178"/>
              <p:cNvSpPr txBox="1">
                <a:spLocks noRot="1" noChangeAspect="1" noMove="1" noResize="1" noEditPoints="1" noAdjustHandles="1" noChangeArrowheads="1" noChangeShapeType="1" noTextEdit="1"/>
              </p:cNvSpPr>
              <p:nvPr/>
            </p:nvSpPr>
            <p:spPr bwMode="auto">
              <a:xfrm>
                <a:off x="1460500" y="5480050"/>
                <a:ext cx="2143125" cy="552450"/>
              </a:xfrm>
              <a:prstGeom prst="rect">
                <a:avLst/>
              </a:prstGeom>
              <a:blipFill rotWithShape="1">
                <a:blip r:embed="rId5"/>
                <a:stretch>
                  <a:fillRect/>
                </a:stretch>
              </a:blipFill>
              <a:ln>
                <a:noFill/>
              </a:ln>
              <a:effectLst/>
            </p:spPr>
            <p:txBody>
              <a:bodyPr/>
              <a:lstStyle/>
              <a:p>
                <a:r>
                  <a:rPr lang="zh-CN" altLang="en-US">
                    <a:noFill/>
                  </a:rPr>
                  <a:t> </a:t>
                </a:r>
              </a:p>
            </p:txBody>
          </p:sp>
        </mc:Fallback>
      </mc:AlternateContent>
      <p:graphicFrame>
        <p:nvGraphicFramePr>
          <p:cNvPr id="60595" name="Object 179"/>
          <p:cNvGraphicFramePr>
            <a:graphicFrameLocks noChangeAspect="1"/>
          </p:cNvGraphicFramePr>
          <p:nvPr/>
        </p:nvGraphicFramePr>
        <p:xfrm>
          <a:off x="4197350" y="5391150"/>
          <a:ext cx="3600450" cy="579437"/>
        </p:xfrm>
        <a:graphic>
          <a:graphicData uri="http://schemas.openxmlformats.org/presentationml/2006/ole">
            <mc:AlternateContent xmlns:mc="http://schemas.openxmlformats.org/markup-compatibility/2006">
              <mc:Choice xmlns:v="urn:schemas-microsoft-com:vml" Requires="v">
                <p:oleObj spid="_x0000_s41020" name="公式" r:id="rId6" imgW="1327785" imgH="213360" progId="Equation.3">
                  <p:embed/>
                </p:oleObj>
              </mc:Choice>
              <mc:Fallback>
                <p:oleObj name="公式" r:id="rId6" imgW="1327785" imgH="213360" progId="Equation.3">
                  <p:embed/>
                  <p:pic>
                    <p:nvPicPr>
                      <p:cNvPr id="0" name="Object 1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7350" y="5391150"/>
                        <a:ext cx="36004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596" name="Object 180"/>
          <p:cNvGraphicFramePr>
            <a:graphicFrameLocks noChangeAspect="1"/>
          </p:cNvGraphicFramePr>
          <p:nvPr/>
        </p:nvGraphicFramePr>
        <p:xfrm>
          <a:off x="1460500" y="6113976"/>
          <a:ext cx="6065838" cy="669925"/>
        </p:xfrm>
        <a:graphic>
          <a:graphicData uri="http://schemas.openxmlformats.org/presentationml/2006/ole">
            <mc:AlternateContent xmlns:mc="http://schemas.openxmlformats.org/markup-compatibility/2006">
              <mc:Choice xmlns:v="urn:schemas-microsoft-com:vml" Requires="v">
                <p:oleObj spid="_x0000_s41021" name="公式" r:id="rId8" imgW="2133600" imgH="226695" progId="Equation.3">
                  <p:embed/>
                </p:oleObj>
              </mc:Choice>
              <mc:Fallback>
                <p:oleObj name="公式" r:id="rId8" imgW="2133600" imgH="226695" progId="Equation.3">
                  <p:embed/>
                  <p:pic>
                    <p:nvPicPr>
                      <p:cNvPr id="0" name="Object 1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0500" y="6113976"/>
                        <a:ext cx="606583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96"/>
          <p:cNvGrpSpPr/>
          <p:nvPr/>
        </p:nvGrpSpPr>
        <p:grpSpPr bwMode="auto">
          <a:xfrm>
            <a:off x="179388" y="1212850"/>
            <a:ext cx="4752975" cy="2117725"/>
            <a:chOff x="113" y="572"/>
            <a:chExt cx="2994" cy="1334"/>
          </a:xfrm>
        </p:grpSpPr>
        <p:sp>
          <p:nvSpPr>
            <p:cNvPr id="51240" name="Line 120"/>
            <p:cNvSpPr>
              <a:spLocks noChangeShapeType="1"/>
            </p:cNvSpPr>
            <p:nvPr/>
          </p:nvSpPr>
          <p:spPr bwMode="auto">
            <a:xfrm>
              <a:off x="612" y="909"/>
              <a:ext cx="0" cy="99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1" name="Line 122"/>
            <p:cNvSpPr>
              <a:spLocks noChangeShapeType="1"/>
            </p:cNvSpPr>
            <p:nvPr/>
          </p:nvSpPr>
          <p:spPr bwMode="auto">
            <a:xfrm>
              <a:off x="1610" y="1544"/>
              <a:ext cx="0" cy="317"/>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2" name="Text Box 123"/>
            <p:cNvSpPr txBox="1">
              <a:spLocks noChangeArrowheads="1"/>
            </p:cNvSpPr>
            <p:nvPr/>
          </p:nvSpPr>
          <p:spPr bwMode="auto">
            <a:xfrm>
              <a:off x="1351" y="1518"/>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i="1">
                <a:solidFill>
                  <a:schemeClr val="tx1"/>
                </a:solidFill>
                <a:latin typeface="Times New Roman" panose="02020603050405020304" pitchFamily="18" charset="0"/>
                <a:ea typeface="宋体" panose="02010600030101010101" pitchFamily="2" charset="-122"/>
              </a:endParaRPr>
            </a:p>
          </p:txBody>
        </p:sp>
        <p:sp>
          <p:nvSpPr>
            <p:cNvPr id="51243" name="Text Box 124"/>
            <p:cNvSpPr txBox="1">
              <a:spLocks noChangeArrowheads="1"/>
            </p:cNvSpPr>
            <p:nvPr/>
          </p:nvSpPr>
          <p:spPr bwMode="auto">
            <a:xfrm>
              <a:off x="1041" y="1207"/>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44" name="Text Box 125"/>
            <p:cNvSpPr txBox="1">
              <a:spLocks noChangeArrowheads="1"/>
            </p:cNvSpPr>
            <p:nvPr/>
          </p:nvSpPr>
          <p:spPr bwMode="auto">
            <a:xfrm>
              <a:off x="1733" y="935"/>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45" name="Text Box 126"/>
            <p:cNvSpPr txBox="1">
              <a:spLocks noChangeArrowheads="1"/>
            </p:cNvSpPr>
            <p:nvPr/>
          </p:nvSpPr>
          <p:spPr bwMode="auto">
            <a:xfrm>
              <a:off x="1733" y="1525"/>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46" name="Text Box 127"/>
            <p:cNvSpPr txBox="1">
              <a:spLocks noChangeArrowheads="1"/>
            </p:cNvSpPr>
            <p:nvPr/>
          </p:nvSpPr>
          <p:spPr bwMode="auto">
            <a:xfrm>
              <a:off x="1778" y="1200"/>
              <a:ext cx="3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i="1" baseline="-25000">
                <a:solidFill>
                  <a:schemeClr val="tx1"/>
                </a:solidFill>
                <a:latin typeface="Times New Roman" panose="02020603050405020304" pitchFamily="18" charset="0"/>
                <a:ea typeface="宋体" panose="02010600030101010101" pitchFamily="2" charset="-122"/>
              </a:endParaRPr>
            </a:p>
          </p:txBody>
        </p:sp>
        <p:sp>
          <p:nvSpPr>
            <p:cNvPr id="51247" name="Text Box 128"/>
            <p:cNvSpPr txBox="1">
              <a:spLocks noChangeArrowheads="1"/>
            </p:cNvSpPr>
            <p:nvPr/>
          </p:nvSpPr>
          <p:spPr bwMode="auto">
            <a:xfrm>
              <a:off x="1324" y="1162"/>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2H</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48" name="Text Box 129"/>
            <p:cNvSpPr txBox="1">
              <a:spLocks noChangeArrowheads="1"/>
            </p:cNvSpPr>
            <p:nvPr/>
          </p:nvSpPr>
          <p:spPr bwMode="auto">
            <a:xfrm>
              <a:off x="1213" y="57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dirty="0">
                  <a:solidFill>
                    <a:schemeClr val="tx1"/>
                  </a:solidFill>
                  <a:latin typeface="Times New Roman" panose="02020603050405020304" pitchFamily="18" charset="0"/>
                  <a:ea typeface="宋体" panose="02010600030101010101" pitchFamily="2" charset="-122"/>
                </a:rPr>
                <a:t>R</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51249" name="Line 130"/>
            <p:cNvSpPr>
              <a:spLocks noChangeShapeType="1"/>
            </p:cNvSpPr>
            <p:nvPr/>
          </p:nvSpPr>
          <p:spPr bwMode="auto">
            <a:xfrm flipH="1" flipV="1">
              <a:off x="612" y="909"/>
              <a:ext cx="245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0" name="Line 131"/>
            <p:cNvSpPr>
              <a:spLocks noChangeShapeType="1"/>
            </p:cNvSpPr>
            <p:nvPr/>
          </p:nvSpPr>
          <p:spPr bwMode="auto">
            <a:xfrm>
              <a:off x="612" y="1906"/>
              <a:ext cx="245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1" name="Line 133"/>
            <p:cNvSpPr>
              <a:spLocks noChangeShapeType="1"/>
            </p:cNvSpPr>
            <p:nvPr/>
          </p:nvSpPr>
          <p:spPr bwMode="auto">
            <a:xfrm>
              <a:off x="1687" y="909"/>
              <a:ext cx="0" cy="226"/>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2" name="Line 134"/>
            <p:cNvSpPr>
              <a:spLocks noChangeShapeType="1"/>
            </p:cNvSpPr>
            <p:nvPr/>
          </p:nvSpPr>
          <p:spPr bwMode="auto">
            <a:xfrm>
              <a:off x="1028" y="909"/>
              <a:ext cx="0" cy="27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3" name="Line 135"/>
            <p:cNvSpPr>
              <a:spLocks noChangeShapeType="1"/>
            </p:cNvSpPr>
            <p:nvPr/>
          </p:nvSpPr>
          <p:spPr bwMode="auto">
            <a:xfrm flipV="1">
              <a:off x="1028" y="1453"/>
              <a:ext cx="0" cy="45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4" name="Text Box 136"/>
            <p:cNvSpPr txBox="1">
              <a:spLocks noChangeArrowheads="1"/>
            </p:cNvSpPr>
            <p:nvPr/>
          </p:nvSpPr>
          <p:spPr bwMode="auto">
            <a:xfrm>
              <a:off x="1855" y="572"/>
              <a:ext cx="5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80</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55" name="Text Box 137"/>
            <p:cNvSpPr txBox="1">
              <a:spLocks noChangeArrowheads="1"/>
            </p:cNvSpPr>
            <p:nvPr/>
          </p:nvSpPr>
          <p:spPr bwMode="auto">
            <a:xfrm>
              <a:off x="113" y="1026"/>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10A</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56" name="Line 138"/>
            <p:cNvSpPr>
              <a:spLocks noChangeShapeType="1"/>
            </p:cNvSpPr>
            <p:nvPr/>
          </p:nvSpPr>
          <p:spPr bwMode="auto">
            <a:xfrm>
              <a:off x="1028" y="1135"/>
              <a:ext cx="0" cy="318"/>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7" name="Line 139"/>
            <p:cNvSpPr>
              <a:spLocks noChangeShapeType="1"/>
            </p:cNvSpPr>
            <p:nvPr/>
          </p:nvSpPr>
          <p:spPr bwMode="auto">
            <a:xfrm flipV="1">
              <a:off x="938" y="1181"/>
              <a:ext cx="227" cy="181"/>
            </a:xfrm>
            <a:prstGeom prst="line">
              <a:avLst/>
            </a:prstGeom>
            <a:noFill/>
            <a:ln w="28575">
              <a:solidFill>
                <a:srgbClr val="FF33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8" name="Line 140"/>
            <p:cNvSpPr>
              <a:spLocks noChangeShapeType="1"/>
            </p:cNvSpPr>
            <p:nvPr/>
          </p:nvSpPr>
          <p:spPr bwMode="auto">
            <a:xfrm flipH="1">
              <a:off x="3062" y="909"/>
              <a:ext cx="0" cy="99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59" name="Line 141"/>
            <p:cNvSpPr>
              <a:spLocks noChangeShapeType="1"/>
            </p:cNvSpPr>
            <p:nvPr/>
          </p:nvSpPr>
          <p:spPr bwMode="auto">
            <a:xfrm>
              <a:off x="2472" y="909"/>
              <a:ext cx="0" cy="997"/>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260" name="Line 143"/>
            <p:cNvSpPr>
              <a:spLocks noChangeShapeType="1"/>
            </p:cNvSpPr>
            <p:nvPr/>
          </p:nvSpPr>
          <p:spPr bwMode="auto">
            <a:xfrm flipV="1">
              <a:off x="612" y="1026"/>
              <a:ext cx="0" cy="363"/>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61" name="Text Box 144"/>
            <p:cNvSpPr txBox="1">
              <a:spLocks noChangeArrowheads="1"/>
            </p:cNvSpPr>
            <p:nvPr/>
          </p:nvSpPr>
          <p:spPr bwMode="auto">
            <a:xfrm rot="-5400000">
              <a:off x="1957" y="1174"/>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200</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62" name="Text Box 145"/>
            <p:cNvSpPr txBox="1">
              <a:spLocks noChangeArrowheads="1"/>
            </p:cNvSpPr>
            <p:nvPr/>
          </p:nvSpPr>
          <p:spPr bwMode="auto">
            <a:xfrm rot="-5400000">
              <a:off x="2501" y="1174"/>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300</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63" name="Rectangle 146"/>
            <p:cNvSpPr>
              <a:spLocks noChangeArrowheads="1"/>
            </p:cNvSpPr>
            <p:nvPr/>
          </p:nvSpPr>
          <p:spPr bwMode="auto">
            <a:xfrm rot="5400000">
              <a:off x="2302" y="1261"/>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1264" name="Rectangle 147"/>
            <p:cNvSpPr>
              <a:spLocks noChangeArrowheads="1"/>
            </p:cNvSpPr>
            <p:nvPr/>
          </p:nvSpPr>
          <p:spPr bwMode="auto">
            <a:xfrm rot="5400000">
              <a:off x="2890" y="1262"/>
              <a:ext cx="29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1265" name="Rectangle 148"/>
            <p:cNvSpPr>
              <a:spLocks noChangeArrowheads="1"/>
            </p:cNvSpPr>
            <p:nvPr/>
          </p:nvSpPr>
          <p:spPr bwMode="auto">
            <a:xfrm>
              <a:off x="1948" y="862"/>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1266" name="Rectangle 149"/>
            <p:cNvSpPr>
              <a:spLocks noChangeArrowheads="1"/>
            </p:cNvSpPr>
            <p:nvPr/>
          </p:nvSpPr>
          <p:spPr bwMode="auto">
            <a:xfrm>
              <a:off x="1203" y="838"/>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51267" name="Group 150"/>
            <p:cNvGrpSpPr/>
            <p:nvPr/>
          </p:nvGrpSpPr>
          <p:grpSpPr bwMode="auto">
            <a:xfrm rot="5400000">
              <a:off x="1233" y="1045"/>
              <a:ext cx="499" cy="590"/>
              <a:chOff x="476" y="663"/>
              <a:chExt cx="771" cy="862"/>
            </a:xfrm>
          </p:grpSpPr>
          <p:sp>
            <p:nvSpPr>
              <p:cNvPr id="51272" name="AutoShape 151"/>
              <p:cNvSpPr>
                <a:spLocks noChangeArrowheads="1"/>
              </p:cNvSpPr>
              <p:nvPr/>
            </p:nvSpPr>
            <p:spPr bwMode="auto">
              <a:xfrm>
                <a:off x="476"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51273" name="AutoShape 152"/>
              <p:cNvSpPr>
                <a:spLocks noChangeArrowheads="1"/>
              </p:cNvSpPr>
              <p:nvPr/>
            </p:nvSpPr>
            <p:spPr bwMode="auto">
              <a:xfrm>
                <a:off x="703"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51274" name="AutoShape 153"/>
              <p:cNvSpPr>
                <a:spLocks noChangeArrowheads="1"/>
              </p:cNvSpPr>
              <p:nvPr/>
            </p:nvSpPr>
            <p:spPr bwMode="auto">
              <a:xfrm>
                <a:off x="930"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grpSp>
        <p:sp>
          <p:nvSpPr>
            <p:cNvPr id="51268" name="Line 181"/>
            <p:cNvSpPr>
              <a:spLocks noChangeShapeType="1"/>
            </p:cNvSpPr>
            <p:nvPr/>
          </p:nvSpPr>
          <p:spPr bwMode="auto">
            <a:xfrm>
              <a:off x="1697" y="1570"/>
              <a:ext cx="0" cy="317"/>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51269" name="Group 195"/>
            <p:cNvGrpSpPr/>
            <p:nvPr/>
          </p:nvGrpSpPr>
          <p:grpSpPr bwMode="auto">
            <a:xfrm>
              <a:off x="431" y="1344"/>
              <a:ext cx="363" cy="363"/>
              <a:chOff x="431" y="1389"/>
              <a:chExt cx="363" cy="363"/>
            </a:xfrm>
          </p:grpSpPr>
          <p:sp>
            <p:nvSpPr>
              <p:cNvPr id="51270" name="Oval 121"/>
              <p:cNvSpPr>
                <a:spLocks noChangeArrowheads="1"/>
              </p:cNvSpPr>
              <p:nvPr/>
            </p:nvSpPr>
            <p:spPr bwMode="auto">
              <a:xfrm>
                <a:off x="431" y="138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1271" name="Line 142"/>
              <p:cNvSpPr>
                <a:spLocks noChangeShapeType="1"/>
              </p:cNvSpPr>
              <p:nvPr/>
            </p:nvSpPr>
            <p:spPr bwMode="auto">
              <a:xfrm>
                <a:off x="431" y="1570"/>
                <a:ext cx="363"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 name="Group 198"/>
          <p:cNvGrpSpPr/>
          <p:nvPr/>
        </p:nvGrpSpPr>
        <p:grpSpPr bwMode="auto">
          <a:xfrm>
            <a:off x="5594350" y="1725881"/>
            <a:ext cx="3492500" cy="1543050"/>
            <a:chOff x="3560" y="845"/>
            <a:chExt cx="2200" cy="972"/>
          </a:xfrm>
        </p:grpSpPr>
        <p:sp>
          <p:nvSpPr>
            <p:cNvPr id="51217" name="Line 156"/>
            <p:cNvSpPr>
              <a:spLocks noChangeShapeType="1"/>
            </p:cNvSpPr>
            <p:nvPr/>
          </p:nvSpPr>
          <p:spPr bwMode="auto">
            <a:xfrm>
              <a:off x="4061" y="864"/>
              <a:ext cx="0" cy="95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8" name="Line 158"/>
            <p:cNvSpPr>
              <a:spLocks noChangeShapeType="1"/>
            </p:cNvSpPr>
            <p:nvPr/>
          </p:nvSpPr>
          <p:spPr bwMode="auto">
            <a:xfrm>
              <a:off x="4605" y="1454"/>
              <a:ext cx="0" cy="317"/>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9" name="Text Box 159"/>
            <p:cNvSpPr txBox="1">
              <a:spLocks noChangeArrowheads="1"/>
            </p:cNvSpPr>
            <p:nvPr/>
          </p:nvSpPr>
          <p:spPr bwMode="auto">
            <a:xfrm>
              <a:off x="4346" y="1382"/>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i="1">
                <a:solidFill>
                  <a:schemeClr val="tx1"/>
                </a:solidFill>
                <a:latin typeface="Times New Roman" panose="02020603050405020304" pitchFamily="18" charset="0"/>
                <a:ea typeface="宋体" panose="02010600030101010101" pitchFamily="2" charset="-122"/>
              </a:endParaRPr>
            </a:p>
          </p:txBody>
        </p:sp>
        <p:sp>
          <p:nvSpPr>
            <p:cNvPr id="51220" name="Text Box 160"/>
            <p:cNvSpPr txBox="1">
              <a:spLocks noChangeArrowheads="1"/>
            </p:cNvSpPr>
            <p:nvPr/>
          </p:nvSpPr>
          <p:spPr bwMode="auto">
            <a:xfrm>
              <a:off x="4741" y="845"/>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21" name="Text Box 161"/>
            <p:cNvSpPr txBox="1">
              <a:spLocks noChangeArrowheads="1"/>
            </p:cNvSpPr>
            <p:nvPr/>
          </p:nvSpPr>
          <p:spPr bwMode="auto">
            <a:xfrm>
              <a:off x="4741" y="1435"/>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22" name="Text Box 162"/>
            <p:cNvSpPr txBox="1">
              <a:spLocks noChangeArrowheads="1"/>
            </p:cNvSpPr>
            <p:nvPr/>
          </p:nvSpPr>
          <p:spPr bwMode="auto">
            <a:xfrm>
              <a:off x="4787" y="1110"/>
              <a:ext cx="3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dirty="0" err="1">
                  <a:solidFill>
                    <a:schemeClr val="tx1"/>
                  </a:solidFill>
                  <a:latin typeface="Times New Roman" panose="02020603050405020304" pitchFamily="18" charset="0"/>
                  <a:ea typeface="宋体" panose="02010600030101010101" pitchFamily="2" charset="-122"/>
                </a:rPr>
                <a:t>u</a:t>
              </a:r>
              <a:r>
                <a:rPr kumimoji="1" lang="en-US" altLang="zh-CN" b="0" i="1" baseline="-25000" dirty="0" err="1">
                  <a:solidFill>
                    <a:schemeClr val="tx1"/>
                  </a:solidFill>
                  <a:latin typeface="Times New Roman" panose="02020603050405020304" pitchFamily="18" charset="0"/>
                  <a:ea typeface="宋体" panose="02010600030101010101" pitchFamily="2" charset="-122"/>
                </a:rPr>
                <a:t>L</a:t>
              </a:r>
              <a:endParaRPr kumimoji="1" lang="en-US" altLang="zh-CN" b="0" i="1" baseline="-25000" dirty="0">
                <a:solidFill>
                  <a:schemeClr val="tx1"/>
                </a:solidFill>
                <a:latin typeface="Times New Roman" panose="02020603050405020304" pitchFamily="18" charset="0"/>
                <a:ea typeface="宋体" panose="02010600030101010101" pitchFamily="2" charset="-122"/>
              </a:endParaRPr>
            </a:p>
          </p:txBody>
        </p:sp>
        <p:sp>
          <p:nvSpPr>
            <p:cNvPr id="51223" name="Text Box 163"/>
            <p:cNvSpPr txBox="1">
              <a:spLocks noChangeArrowheads="1"/>
            </p:cNvSpPr>
            <p:nvPr/>
          </p:nvSpPr>
          <p:spPr bwMode="auto">
            <a:xfrm>
              <a:off x="4288" y="1091"/>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2H</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24" name="Line 164"/>
            <p:cNvSpPr>
              <a:spLocks noChangeShapeType="1"/>
            </p:cNvSpPr>
            <p:nvPr/>
          </p:nvSpPr>
          <p:spPr bwMode="auto">
            <a:xfrm flipH="1" flipV="1">
              <a:off x="4061" y="864"/>
              <a:ext cx="122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5" name="Line 165"/>
            <p:cNvSpPr>
              <a:spLocks noChangeShapeType="1"/>
            </p:cNvSpPr>
            <p:nvPr/>
          </p:nvSpPr>
          <p:spPr bwMode="auto">
            <a:xfrm>
              <a:off x="4061" y="1817"/>
              <a:ext cx="122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6" name="Line 166"/>
            <p:cNvSpPr>
              <a:spLocks noChangeShapeType="1"/>
            </p:cNvSpPr>
            <p:nvPr/>
          </p:nvSpPr>
          <p:spPr bwMode="auto">
            <a:xfrm flipV="1">
              <a:off x="4696" y="1499"/>
              <a:ext cx="0" cy="318"/>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7" name="Line 167"/>
            <p:cNvSpPr>
              <a:spLocks noChangeShapeType="1"/>
            </p:cNvSpPr>
            <p:nvPr/>
          </p:nvSpPr>
          <p:spPr bwMode="auto">
            <a:xfrm>
              <a:off x="4696" y="864"/>
              <a:ext cx="0" cy="226"/>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8" name="Text Box 168"/>
            <p:cNvSpPr txBox="1">
              <a:spLocks noChangeArrowheads="1"/>
            </p:cNvSpPr>
            <p:nvPr/>
          </p:nvSpPr>
          <p:spPr bwMode="auto">
            <a:xfrm>
              <a:off x="3560" y="845"/>
              <a:ext cx="5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10A</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1229" name="Line 169"/>
            <p:cNvSpPr>
              <a:spLocks noChangeShapeType="1"/>
            </p:cNvSpPr>
            <p:nvPr/>
          </p:nvSpPr>
          <p:spPr bwMode="auto">
            <a:xfrm flipH="1">
              <a:off x="5286" y="864"/>
              <a:ext cx="0" cy="95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0" name="Line 171"/>
            <p:cNvSpPr>
              <a:spLocks noChangeShapeType="1"/>
            </p:cNvSpPr>
            <p:nvPr/>
          </p:nvSpPr>
          <p:spPr bwMode="auto">
            <a:xfrm flipV="1">
              <a:off x="4059" y="936"/>
              <a:ext cx="0" cy="317"/>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1" name="Text Box 172"/>
            <p:cNvSpPr txBox="1">
              <a:spLocks noChangeArrowheads="1"/>
            </p:cNvSpPr>
            <p:nvPr/>
          </p:nvSpPr>
          <p:spPr bwMode="auto">
            <a:xfrm>
              <a:off x="5364" y="1118"/>
              <a:ext cx="3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r>
                <a:rPr kumimoji="1" lang="en-US" altLang="zh-CN" b="0" baseline="-25000">
                  <a:solidFill>
                    <a:schemeClr val="tx1"/>
                  </a:solidFill>
                  <a:latin typeface="Times New Roman" panose="02020603050405020304" pitchFamily="18" charset="0"/>
                  <a:ea typeface="宋体" panose="02010600030101010101" pitchFamily="2" charset="-122"/>
                </a:rPr>
                <a:t>eq</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51232" name="Rectangle 173"/>
            <p:cNvSpPr>
              <a:spLocks noChangeArrowheads="1"/>
            </p:cNvSpPr>
            <p:nvPr/>
          </p:nvSpPr>
          <p:spPr bwMode="auto">
            <a:xfrm rot="5400000">
              <a:off x="5137" y="1216"/>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51233" name="Group 174"/>
            <p:cNvGrpSpPr/>
            <p:nvPr/>
          </p:nvGrpSpPr>
          <p:grpSpPr bwMode="auto">
            <a:xfrm rot="5400000">
              <a:off x="4242" y="1001"/>
              <a:ext cx="499" cy="590"/>
              <a:chOff x="476" y="663"/>
              <a:chExt cx="771" cy="862"/>
            </a:xfrm>
          </p:grpSpPr>
          <p:sp>
            <p:nvSpPr>
              <p:cNvPr id="51237" name="AutoShape 175"/>
              <p:cNvSpPr>
                <a:spLocks noChangeArrowheads="1"/>
              </p:cNvSpPr>
              <p:nvPr/>
            </p:nvSpPr>
            <p:spPr bwMode="auto">
              <a:xfrm>
                <a:off x="476"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51238" name="AutoShape 176"/>
              <p:cNvSpPr>
                <a:spLocks noChangeArrowheads="1"/>
              </p:cNvSpPr>
              <p:nvPr/>
            </p:nvSpPr>
            <p:spPr bwMode="auto">
              <a:xfrm>
                <a:off x="703"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51239" name="AutoShape 177"/>
              <p:cNvSpPr>
                <a:spLocks noChangeArrowheads="1"/>
              </p:cNvSpPr>
              <p:nvPr/>
            </p:nvSpPr>
            <p:spPr bwMode="auto">
              <a:xfrm>
                <a:off x="930"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grpSp>
        <p:grpSp>
          <p:nvGrpSpPr>
            <p:cNvPr id="51234" name="Group 197"/>
            <p:cNvGrpSpPr/>
            <p:nvPr/>
          </p:nvGrpSpPr>
          <p:grpSpPr bwMode="auto">
            <a:xfrm>
              <a:off x="3879" y="1253"/>
              <a:ext cx="363" cy="363"/>
              <a:chOff x="3879" y="1117"/>
              <a:chExt cx="363" cy="363"/>
            </a:xfrm>
          </p:grpSpPr>
          <p:sp>
            <p:nvSpPr>
              <p:cNvPr id="51235" name="Oval 157"/>
              <p:cNvSpPr>
                <a:spLocks noChangeArrowheads="1"/>
              </p:cNvSpPr>
              <p:nvPr/>
            </p:nvSpPr>
            <p:spPr bwMode="auto">
              <a:xfrm>
                <a:off x="3879" y="1117"/>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1236" name="Line 170"/>
              <p:cNvSpPr>
                <a:spLocks noChangeShapeType="1"/>
              </p:cNvSpPr>
              <p:nvPr/>
            </p:nvSpPr>
            <p:spPr bwMode="auto">
              <a:xfrm>
                <a:off x="3879" y="1318"/>
                <a:ext cx="363"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74" name="Text Box 4"/>
          <p:cNvSpPr txBox="1">
            <a:spLocks noChangeArrowheads="1"/>
          </p:cNvSpPr>
          <p:nvPr/>
        </p:nvSpPr>
        <p:spPr bwMode="auto">
          <a:xfrm>
            <a:off x="240030" y="0"/>
            <a:ext cx="857377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7.3 RL</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和</a:t>
            </a: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RC</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电路的阶跃响应（零状态响应）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76" name="矩形 75"/>
          <p:cNvSpPr/>
          <p:nvPr/>
        </p:nvSpPr>
        <p:spPr>
          <a:xfrm>
            <a:off x="6362701" y="4269858"/>
            <a:ext cx="2512226" cy="369332"/>
          </a:xfrm>
          <a:prstGeom prst="rect">
            <a:avLst/>
          </a:prstGeom>
        </p:spPr>
        <p:txBody>
          <a:bodyPr wrap="none">
            <a:spAutoFit/>
          </a:bodyPr>
          <a:lstStyle/>
          <a:p>
            <a:pPr algn="ctr"/>
            <a:r>
              <a:rPr kumimoji="1" lang="zh-CN" altLang="en-US" dirty="0">
                <a:solidFill>
                  <a:srgbClr val="92D050"/>
                </a:solidFill>
              </a:rPr>
              <a:t>电流源和</a:t>
            </a:r>
            <a:r>
              <a:rPr kumimoji="1" lang="en-US" altLang="zh-CN" dirty="0">
                <a:solidFill>
                  <a:srgbClr val="92D050"/>
                </a:solidFill>
              </a:rPr>
              <a:t>R</a:t>
            </a:r>
            <a:r>
              <a:rPr kumimoji="1" lang="zh-CN" altLang="en-US" dirty="0">
                <a:solidFill>
                  <a:srgbClr val="92D050"/>
                </a:solidFill>
              </a:rPr>
              <a:t>串联，去掉</a:t>
            </a:r>
            <a:r>
              <a:rPr kumimoji="1" lang="en-US" altLang="zh-CN" dirty="0">
                <a:solidFill>
                  <a:srgbClr val="92D050"/>
                </a:solidFill>
              </a:rPr>
              <a:t>R</a:t>
            </a:r>
            <a:endParaRPr kumimoji="1" lang="en-US" altLang="zh-CN" dirty="0">
              <a:solidFill>
                <a:srgbClr val="92D050"/>
              </a:solidFill>
            </a:endParaRPr>
          </a:p>
        </p:txBody>
      </p:sp>
      <p:sp>
        <p:nvSpPr>
          <p:cNvPr id="77" name="矩形 76"/>
          <p:cNvSpPr/>
          <p:nvPr/>
        </p:nvSpPr>
        <p:spPr>
          <a:xfrm>
            <a:off x="503962" y="5571609"/>
            <a:ext cx="877163" cy="369332"/>
          </a:xfrm>
          <a:prstGeom prst="rect">
            <a:avLst/>
          </a:prstGeom>
        </p:spPr>
        <p:txBody>
          <a:bodyPr wrap="none">
            <a:spAutoFit/>
          </a:bodyPr>
          <a:lstStyle/>
          <a:p>
            <a:pPr algn="ctr"/>
            <a:r>
              <a:rPr kumimoji="1" lang="zh-CN" altLang="en-US" dirty="0">
                <a:solidFill>
                  <a:srgbClr val="92D050"/>
                </a:solidFill>
              </a:rPr>
              <a:t>稳态值</a:t>
            </a:r>
            <a:endParaRPr kumimoji="1" lang="en-US" altLang="zh-CN" dirty="0">
              <a:solidFill>
                <a:srgbClr val="92D050"/>
              </a:solidFill>
            </a:endParaRPr>
          </a:p>
        </p:txBody>
      </p:sp>
      <mc:AlternateContent xmlns:mc="http://schemas.openxmlformats.org/markup-compatibility/2006">
        <mc:Choice xmlns:a14="http://schemas.microsoft.com/office/drawing/2010/main" Requires="a14">
          <p:sp>
            <p:nvSpPr>
              <p:cNvPr id="84" name="Object 6"/>
              <p:cNvSpPr txBox="1"/>
              <p:nvPr/>
            </p:nvSpPr>
            <p:spPr bwMode="auto">
              <a:xfrm>
                <a:off x="7426325" y="4619149"/>
                <a:ext cx="1717675" cy="820879"/>
              </a:xfrm>
              <a:prstGeom prst="rect">
                <a:avLst/>
              </a:prstGeom>
              <a:solidFill>
                <a:srgbClr val="92D050"/>
              </a:solidFill>
              <a:ln>
                <a:solidFill>
                  <a:srgbClr val="FF0000"/>
                </a:solidFill>
                <a:prstDash val="sysDash"/>
              </a:ln>
              <a:effectLst/>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1400" b="1" i="1" smtClean="0">
                              <a:solidFill>
                                <a:schemeClr val="bg1"/>
                              </a:solidFill>
                              <a:latin typeface="Cambria Math" panose="02040503050406030204"/>
                            </a:rPr>
                          </m:ctrlPr>
                        </m:sSubPr>
                        <m:e>
                          <m:r>
                            <a:rPr lang="zh-CN" altLang="en-US" sz="1400" b="1" i="1">
                              <a:solidFill>
                                <a:schemeClr val="bg1"/>
                              </a:solidFill>
                              <a:latin typeface="Cambria Math" panose="02040503050406030204" pitchFamily="18" charset="0"/>
                            </a:rPr>
                            <m:t>𝒊</m:t>
                          </m:r>
                        </m:e>
                        <m:sub>
                          <m:r>
                            <a:rPr lang="zh-CN" altLang="en-US" sz="1400" b="1" i="0">
                              <a:solidFill>
                                <a:schemeClr val="bg1"/>
                              </a:solidFill>
                              <a:latin typeface="Cambria Math" panose="02040503050406030204" pitchFamily="18" charset="0"/>
                            </a:rPr>
                            <m:t>𝐋</m:t>
                          </m:r>
                        </m:sub>
                      </m:sSub>
                      <m:r>
                        <a:rPr lang="zh-CN" altLang="en-US" sz="1400" b="1" i="1">
                          <a:solidFill>
                            <a:schemeClr val="bg1"/>
                          </a:solidFill>
                          <a:latin typeface="Cambria Math" panose="02040503050406030204" pitchFamily="18" charset="0"/>
                        </a:rPr>
                        <m:t>=</m:t>
                      </m:r>
                      <m:f>
                        <m:fPr>
                          <m:ctrlPr>
                            <a:rPr lang="zh-CN" altLang="en-US" sz="1400" b="1" i="1">
                              <a:solidFill>
                                <a:schemeClr val="bg1"/>
                              </a:solidFill>
                              <a:latin typeface="Cambria Math" panose="02040503050406030204"/>
                            </a:rPr>
                          </m:ctrlPr>
                        </m:fPr>
                        <m:num>
                          <m:r>
                            <a:rPr lang="zh-CN" altLang="en-US" sz="1400" b="1" i="1">
                              <a:solidFill>
                                <a:schemeClr val="bg1"/>
                              </a:solidFill>
                              <a:latin typeface="Cambria Math" panose="02040503050406030204" pitchFamily="18" charset="0"/>
                            </a:rPr>
                            <m:t>𝑼</m:t>
                          </m:r>
                          <m:r>
                            <a:rPr lang="zh-CN" altLang="en-US" sz="1400" b="1" i="0" baseline="-25000">
                              <a:solidFill>
                                <a:schemeClr val="bg1"/>
                              </a:solidFill>
                              <a:latin typeface="Cambria Math" panose="02040503050406030204" pitchFamily="18" charset="0"/>
                            </a:rPr>
                            <m:t>𝐒</m:t>
                          </m:r>
                        </m:num>
                        <m:den>
                          <m:r>
                            <a:rPr lang="zh-CN" altLang="en-US" sz="1400" b="1" i="1">
                              <a:solidFill>
                                <a:schemeClr val="bg1"/>
                              </a:solidFill>
                              <a:latin typeface="Cambria Math" panose="02040503050406030204" pitchFamily="18" charset="0"/>
                            </a:rPr>
                            <m:t>𝑹</m:t>
                          </m:r>
                        </m:den>
                      </m:f>
                      <m:d>
                        <m:dPr>
                          <m:ctrlPr>
                            <a:rPr lang="zh-CN" altLang="en-US" sz="1400" b="1" i="1">
                              <a:solidFill>
                                <a:schemeClr val="bg1"/>
                              </a:solidFill>
                              <a:latin typeface="Cambria Math" panose="02040503050406030204"/>
                            </a:rPr>
                          </m:ctrlPr>
                        </m:dPr>
                        <m:e>
                          <m:r>
                            <a:rPr lang="zh-CN" altLang="en-US" sz="1400" b="1" i="1">
                              <a:solidFill>
                                <a:schemeClr val="bg1"/>
                              </a:solidFill>
                              <a:latin typeface="Cambria Math" panose="02040503050406030204" pitchFamily="18" charset="0"/>
                            </a:rPr>
                            <m:t>𝟏</m:t>
                          </m:r>
                          <m:r>
                            <a:rPr lang="zh-CN" altLang="en-US" sz="1400" b="1" i="1">
                              <a:solidFill>
                                <a:schemeClr val="bg1"/>
                              </a:solidFill>
                              <a:latin typeface="Cambria Math" panose="02040503050406030204" pitchFamily="18" charset="0"/>
                            </a:rPr>
                            <m:t>−</m:t>
                          </m:r>
                          <m:sSup>
                            <m:sSupPr>
                              <m:ctrlPr>
                                <a:rPr lang="zh-CN" altLang="en-US" sz="1400" b="1" i="1">
                                  <a:solidFill>
                                    <a:schemeClr val="bg1"/>
                                  </a:solidFill>
                                  <a:latin typeface="Cambria Math" panose="02040503050406030204"/>
                                </a:rPr>
                              </m:ctrlPr>
                            </m:sSupPr>
                            <m:e>
                              <m:r>
                                <a:rPr lang="zh-CN" altLang="en-US" sz="1400" b="1" i="1">
                                  <a:solidFill>
                                    <a:schemeClr val="bg1"/>
                                  </a:solidFill>
                                  <a:latin typeface="Cambria Math" panose="02040503050406030204" pitchFamily="18" charset="0"/>
                                </a:rPr>
                                <m:t>𝒆</m:t>
                              </m:r>
                            </m:e>
                            <m:sup>
                              <m:r>
                                <a:rPr lang="zh-CN" altLang="en-US" sz="1400" b="1" i="1">
                                  <a:solidFill>
                                    <a:schemeClr val="bg1"/>
                                  </a:solidFill>
                                  <a:latin typeface="Cambria Math" panose="02040503050406030204" pitchFamily="18" charset="0"/>
                                </a:rPr>
                                <m:t>−</m:t>
                              </m:r>
                              <m:f>
                                <m:fPr>
                                  <m:ctrlPr>
                                    <a:rPr lang="zh-CN" altLang="en-US" sz="1400" b="1" i="1">
                                      <a:solidFill>
                                        <a:schemeClr val="bg1"/>
                                      </a:solidFill>
                                      <a:latin typeface="Cambria Math" panose="02040503050406030204"/>
                                    </a:rPr>
                                  </m:ctrlPr>
                                </m:fPr>
                                <m:num>
                                  <m:r>
                                    <a:rPr lang="zh-CN" altLang="en-US" sz="1400" b="1" i="1">
                                      <a:solidFill>
                                        <a:schemeClr val="bg1"/>
                                      </a:solidFill>
                                      <a:latin typeface="Cambria Math" panose="02040503050406030204" pitchFamily="18" charset="0"/>
                                    </a:rPr>
                                    <m:t>𝑹</m:t>
                                  </m:r>
                                </m:num>
                                <m:den>
                                  <m:r>
                                    <a:rPr lang="zh-CN" altLang="en-US" sz="1400" b="1" i="1">
                                      <a:solidFill>
                                        <a:schemeClr val="bg1"/>
                                      </a:solidFill>
                                      <a:latin typeface="Cambria Math" panose="02040503050406030204" pitchFamily="18" charset="0"/>
                                    </a:rPr>
                                    <m:t>𝑳</m:t>
                                  </m:r>
                                </m:den>
                              </m:f>
                              <m:r>
                                <a:rPr lang="zh-CN" altLang="en-US" sz="1400" b="1" i="1">
                                  <a:solidFill>
                                    <a:schemeClr val="bg1"/>
                                  </a:solidFill>
                                  <a:latin typeface="Cambria Math" panose="02040503050406030204" pitchFamily="18" charset="0"/>
                                </a:rPr>
                                <m:t>𝒕</m:t>
                              </m:r>
                            </m:sup>
                          </m:sSup>
                        </m:e>
                      </m:d>
                    </m:oMath>
                  </m:oMathPara>
                </a14:m>
                <a:endParaRPr lang="en-US" altLang="zh-CN" sz="1400" b="1" dirty="0">
                  <a:solidFill>
                    <a:schemeClr val="bg1"/>
                  </a:solidFill>
                </a:endParaRPr>
              </a:p>
              <a:p>
                <a:r>
                  <a:rPr lang="en-US" altLang="zh-CN" sz="1400" b="1" dirty="0">
                    <a:solidFill>
                      <a:schemeClr val="bg1"/>
                    </a:solidFill>
                  </a:rPr>
                  <a:t>=</a:t>
                </a:r>
                <a:r>
                  <a:rPr lang="zh-CN" altLang="en-US" sz="1400" b="1" dirty="0">
                    <a:solidFill>
                      <a:schemeClr val="bg1"/>
                    </a:solidFill>
                  </a:rPr>
                  <a:t> </a:t>
                </a:r>
                <a14:m>
                  <m:oMath xmlns:m="http://schemas.openxmlformats.org/officeDocument/2006/math">
                    <m:sSub>
                      <m:sSubPr>
                        <m:ctrlPr>
                          <a:rPr lang="zh-CN" altLang="en-US" sz="1400" b="1" i="1" smtClean="0">
                            <a:solidFill>
                              <a:srgbClr val="FF0000"/>
                            </a:solidFill>
                            <a:latin typeface="Cambria Math" panose="02040503050406030204"/>
                          </a:rPr>
                        </m:ctrlPr>
                      </m:sSubPr>
                      <m:e>
                        <m:r>
                          <a:rPr lang="zh-CN" altLang="en-US" sz="1400" b="1" i="1">
                            <a:solidFill>
                              <a:srgbClr val="FF0000"/>
                            </a:solidFill>
                            <a:latin typeface="Cambria Math" panose="02040503050406030204" pitchFamily="18" charset="0"/>
                          </a:rPr>
                          <m:t>𝒊</m:t>
                        </m:r>
                      </m:e>
                      <m:sub>
                        <m:r>
                          <a:rPr lang="zh-CN" altLang="en-US" sz="1400" b="1" i="1">
                            <a:solidFill>
                              <a:srgbClr val="FF0000"/>
                            </a:solidFill>
                            <a:latin typeface="Cambria Math" panose="02040503050406030204" pitchFamily="18" charset="0"/>
                          </a:rPr>
                          <m:t>𝑳</m:t>
                        </m:r>
                      </m:sub>
                    </m:sSub>
                    <m:r>
                      <a:rPr lang="zh-CN" altLang="en-US" sz="1400" b="1" i="1">
                        <a:solidFill>
                          <a:srgbClr val="FF0000"/>
                        </a:solidFill>
                        <a:latin typeface="Cambria Math" panose="02040503050406030204" pitchFamily="18" charset="0"/>
                      </a:rPr>
                      <m:t>(∞)</m:t>
                    </m:r>
                  </m:oMath>
                </a14:m>
                <a:r>
                  <a:rPr lang="zh-CN" altLang="en-US" sz="1400" b="1" dirty="0">
                    <a:solidFill>
                      <a:srgbClr val="FF0000"/>
                    </a:solidFill>
                  </a:rPr>
                  <a:t> </a:t>
                </a:r>
                <a14:m>
                  <m:oMath xmlns:m="http://schemas.openxmlformats.org/officeDocument/2006/math">
                    <m:d>
                      <m:dPr>
                        <m:ctrlPr>
                          <a:rPr lang="zh-CN" altLang="en-US" sz="1400" b="1" i="1">
                            <a:solidFill>
                              <a:srgbClr val="FF0000"/>
                            </a:solidFill>
                            <a:latin typeface="Cambria Math" panose="02040503050406030204"/>
                          </a:rPr>
                        </m:ctrlPr>
                      </m:dPr>
                      <m:e>
                        <m:r>
                          <a:rPr lang="zh-CN" altLang="en-US" sz="1400" b="1" i="1">
                            <a:solidFill>
                              <a:srgbClr val="FF0000"/>
                            </a:solidFill>
                            <a:latin typeface="Cambria Math" panose="02040503050406030204" pitchFamily="18" charset="0"/>
                          </a:rPr>
                          <m:t>𝟏</m:t>
                        </m:r>
                        <m:r>
                          <a:rPr lang="zh-CN" altLang="en-US" sz="1400" b="1" i="1">
                            <a:solidFill>
                              <a:srgbClr val="FF0000"/>
                            </a:solidFill>
                            <a:latin typeface="Cambria Math" panose="02040503050406030204" pitchFamily="18" charset="0"/>
                          </a:rPr>
                          <m:t>−</m:t>
                        </m:r>
                        <m:sSup>
                          <m:sSupPr>
                            <m:ctrlPr>
                              <a:rPr lang="zh-CN" altLang="en-US" sz="1400" b="1" i="1">
                                <a:solidFill>
                                  <a:srgbClr val="FF0000"/>
                                </a:solidFill>
                                <a:latin typeface="Cambria Math" panose="02040503050406030204"/>
                              </a:rPr>
                            </m:ctrlPr>
                          </m:sSupPr>
                          <m:e>
                            <m:r>
                              <a:rPr lang="zh-CN" altLang="en-US" sz="1400" b="1" i="1">
                                <a:solidFill>
                                  <a:srgbClr val="FF0000"/>
                                </a:solidFill>
                                <a:latin typeface="Cambria Math" panose="02040503050406030204" pitchFamily="18" charset="0"/>
                              </a:rPr>
                              <m:t>𝒆</m:t>
                            </m:r>
                          </m:e>
                          <m:sup>
                            <m:r>
                              <a:rPr lang="zh-CN" altLang="en-US" sz="1400" b="1" i="1">
                                <a:solidFill>
                                  <a:srgbClr val="FF0000"/>
                                </a:solidFill>
                                <a:latin typeface="Cambria Math" panose="02040503050406030204" pitchFamily="18" charset="0"/>
                              </a:rPr>
                              <m:t>−</m:t>
                            </m:r>
                            <m:f>
                              <m:fPr>
                                <m:ctrlPr>
                                  <a:rPr lang="zh-CN" altLang="en-US" sz="1400" b="1" i="1">
                                    <a:solidFill>
                                      <a:srgbClr val="FF0000"/>
                                    </a:solidFill>
                                    <a:latin typeface="Cambria Math" panose="02040503050406030204"/>
                                  </a:rPr>
                                </m:ctrlPr>
                              </m:fPr>
                              <m:num>
                                <m:r>
                                  <a:rPr lang="zh-CN" altLang="en-US" sz="1400" b="1" i="1">
                                    <a:solidFill>
                                      <a:srgbClr val="FF0000"/>
                                    </a:solidFill>
                                    <a:latin typeface="Cambria Math" panose="02040503050406030204" pitchFamily="18" charset="0"/>
                                  </a:rPr>
                                  <m:t>𝑹</m:t>
                                </m:r>
                              </m:num>
                              <m:den>
                                <m:r>
                                  <a:rPr lang="zh-CN" altLang="en-US" sz="1400" b="1" i="1">
                                    <a:solidFill>
                                      <a:srgbClr val="FF0000"/>
                                    </a:solidFill>
                                    <a:latin typeface="Cambria Math" panose="02040503050406030204" pitchFamily="18" charset="0"/>
                                  </a:rPr>
                                  <m:t>𝑳</m:t>
                                </m:r>
                              </m:den>
                            </m:f>
                            <m:r>
                              <a:rPr lang="zh-CN" altLang="en-US" sz="1400" b="1" i="1">
                                <a:solidFill>
                                  <a:srgbClr val="FF0000"/>
                                </a:solidFill>
                                <a:latin typeface="Cambria Math" panose="02040503050406030204" pitchFamily="18" charset="0"/>
                              </a:rPr>
                              <m:t>𝒕</m:t>
                            </m:r>
                          </m:sup>
                        </m:sSup>
                      </m:e>
                    </m:d>
                  </m:oMath>
                </a14:m>
                <a:endParaRPr lang="en-US" altLang="zh-CN" sz="1400" b="1" dirty="0">
                  <a:solidFill>
                    <a:schemeClr val="bg1"/>
                  </a:solidFill>
                </a:endParaRPr>
              </a:p>
            </p:txBody>
          </p:sp>
        </mc:Choice>
        <mc:Fallback>
          <p:sp>
            <p:nvSpPr>
              <p:cNvPr id="84" name="Object 6"/>
              <p:cNvSpPr txBox="1">
                <a:spLocks noRot="1" noChangeAspect="1" noMove="1" noResize="1" noEditPoints="1" noAdjustHandles="1" noChangeArrowheads="1" noChangeShapeType="1" noTextEdit="1"/>
              </p:cNvSpPr>
              <p:nvPr/>
            </p:nvSpPr>
            <p:spPr bwMode="auto">
              <a:xfrm>
                <a:off x="7426325" y="4619149"/>
                <a:ext cx="1717675" cy="820879"/>
              </a:xfrm>
              <a:prstGeom prst="rect">
                <a:avLst/>
              </a:prstGeom>
              <a:blipFill rotWithShape="1">
                <a:blip r:embed="rId10"/>
                <a:stretch>
                  <a:fillRect l="-296" t="-638" r="-259" b="-544"/>
                </a:stretch>
              </a:blipFill>
              <a:ln>
                <a:solidFill>
                  <a:srgbClr val="FF0000"/>
                </a:solidFill>
                <a:prstDash val="sysDash"/>
              </a:ln>
              <a:effectLst/>
            </p:spPr>
            <p:txBody>
              <a:bodyPr/>
              <a:lstStyle/>
              <a:p>
                <a:r>
                  <a:rPr lang="zh-CN" altLang="en-US">
                    <a:noFill/>
                  </a:rPr>
                  <a:t> </a:t>
                </a:r>
              </a:p>
            </p:txBody>
          </p:sp>
        </mc:Fallback>
      </mc:AlternateContent>
      <p:sp>
        <p:nvSpPr>
          <p:cNvPr id="89" name="矩形 88"/>
          <p:cNvSpPr/>
          <p:nvPr/>
        </p:nvSpPr>
        <p:spPr>
          <a:xfrm>
            <a:off x="7797800" y="5571958"/>
            <a:ext cx="1107996" cy="369332"/>
          </a:xfrm>
          <a:prstGeom prst="rect">
            <a:avLst/>
          </a:prstGeom>
        </p:spPr>
        <p:txBody>
          <a:bodyPr wrap="none">
            <a:spAutoFit/>
          </a:bodyPr>
          <a:lstStyle/>
          <a:p>
            <a:pPr algn="ctr"/>
            <a:r>
              <a:rPr kumimoji="1" lang="zh-CN" altLang="en-US" dirty="0">
                <a:solidFill>
                  <a:srgbClr val="92D050"/>
                </a:solidFill>
              </a:rPr>
              <a:t>电源变换</a:t>
            </a:r>
            <a:endParaRPr kumimoji="1" lang="en-US" altLang="zh-CN" dirty="0">
              <a:solidFill>
                <a:srgbClr val="92D050"/>
              </a:solidFill>
            </a:endParaRPr>
          </a:p>
        </p:txBody>
      </p:sp>
      <p:pic>
        <p:nvPicPr>
          <p:cNvPr id="12" name="图片 11"/>
          <p:cNvPicPr>
            <a:picLocks noChangeAspect="1"/>
          </p:cNvPicPr>
          <p:nvPr/>
        </p:nvPicPr>
        <p:blipFill rotWithShape="1">
          <a:blip r:embed="rId11"/>
          <a:srcRect r="44796"/>
          <a:stretch>
            <a:fillRect/>
          </a:stretch>
        </p:blipFill>
        <p:spPr>
          <a:xfrm>
            <a:off x="7706581" y="6032500"/>
            <a:ext cx="1290434" cy="799863"/>
          </a:xfrm>
          <a:prstGeom prst="rect">
            <a:avLst/>
          </a:prstGeom>
          <a:solidFill>
            <a:srgbClr val="92D050"/>
          </a:solidFill>
          <a:ln>
            <a:solidFill>
              <a:srgbClr val="FF0000"/>
            </a:solidFill>
            <a:prstDash val="dash"/>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5"/>
          <p:cNvSpPr txBox="1">
            <a:spLocks noChangeArrowheads="1"/>
          </p:cNvSpPr>
          <p:nvPr/>
        </p:nvSpPr>
        <p:spPr bwMode="auto">
          <a:xfrm>
            <a:off x="2733675" y="933581"/>
            <a:ext cx="60499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zh-CN" altLang="en-US" dirty="0">
                <a:latin typeface="Times New Roman" panose="02020603050405020304" pitchFamily="18" charset="0"/>
              </a:rPr>
              <a:t>电路的</a:t>
            </a:r>
            <a:r>
              <a:rPr kumimoji="1" lang="zh-CN" altLang="en-US" dirty="0">
                <a:solidFill>
                  <a:schemeClr val="tx1"/>
                </a:solidFill>
                <a:latin typeface="Times New Roman" panose="02020603050405020304" pitchFamily="18" charset="0"/>
              </a:rPr>
              <a:t>初始状态不为零</a:t>
            </a:r>
            <a:r>
              <a:rPr kumimoji="1" lang="zh-CN" altLang="en-US" dirty="0">
                <a:latin typeface="Times New Roman" panose="02020603050405020304" pitchFamily="18" charset="0"/>
              </a:rPr>
              <a:t>，同时又有</a:t>
            </a:r>
            <a:r>
              <a:rPr kumimoji="1" lang="zh-CN" altLang="en-US" dirty="0">
                <a:solidFill>
                  <a:schemeClr val="tx1"/>
                </a:solidFill>
                <a:latin typeface="Times New Roman" panose="02020603050405020304" pitchFamily="18" charset="0"/>
              </a:rPr>
              <a:t>外加激励源</a:t>
            </a:r>
            <a:r>
              <a:rPr kumimoji="1" lang="zh-CN" altLang="en-US" dirty="0">
                <a:latin typeface="Times New Roman" panose="02020603050405020304" pitchFamily="18" charset="0"/>
              </a:rPr>
              <a:t>作用时电路中产生的响应。</a:t>
            </a:r>
            <a:endParaRPr kumimoji="1" lang="zh-CN" altLang="en-US" dirty="0">
              <a:latin typeface="Times New Roman" panose="02020603050405020304" pitchFamily="18" charset="0"/>
            </a:endParaRPr>
          </a:p>
        </p:txBody>
      </p:sp>
      <p:graphicFrame>
        <p:nvGraphicFramePr>
          <p:cNvPr id="58416" name="Object 48"/>
          <p:cNvGraphicFramePr>
            <a:graphicFrameLocks noChangeAspect="1"/>
          </p:cNvGraphicFramePr>
          <p:nvPr/>
        </p:nvGraphicFramePr>
        <p:xfrm>
          <a:off x="4502944" y="3038243"/>
          <a:ext cx="3176588" cy="1090613"/>
        </p:xfrm>
        <a:graphic>
          <a:graphicData uri="http://schemas.openxmlformats.org/presentationml/2006/ole">
            <mc:AlternateContent xmlns:mc="http://schemas.openxmlformats.org/markup-compatibility/2006">
              <mc:Choice xmlns:v="urn:schemas-microsoft-com:vml" Requires="v">
                <p:oleObj spid="_x0000_s42014" name="公式" r:id="rId1" imgW="1132205" imgH="391795" progId="Equation.3">
                  <p:embed/>
                </p:oleObj>
              </mc:Choice>
              <mc:Fallback>
                <p:oleObj name="公式" r:id="rId1" imgW="1132205" imgH="391795" progId="Equation.3">
                  <p:embed/>
                  <p:pic>
                    <p:nvPicPr>
                      <p:cNvPr id="0" name="Object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944" y="3038243"/>
                        <a:ext cx="3176588"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20" name="Text Box 52"/>
          <p:cNvSpPr txBox="1">
            <a:spLocks noChangeArrowheads="1"/>
          </p:cNvSpPr>
          <p:nvPr/>
        </p:nvSpPr>
        <p:spPr bwMode="auto">
          <a:xfrm>
            <a:off x="2735263" y="2367885"/>
            <a:ext cx="6048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楷体_GB2312" pitchFamily="49" charset="-122"/>
              </a:rPr>
              <a:t>以</a:t>
            </a:r>
            <a:r>
              <a:rPr kumimoji="1" lang="en-US" altLang="zh-CN" b="0" i="1" dirty="0">
                <a:latin typeface="Times New Roman" panose="02020603050405020304" pitchFamily="18" charset="0"/>
              </a:rPr>
              <a:t>RC</a:t>
            </a:r>
            <a:r>
              <a:rPr kumimoji="1" lang="zh-CN" altLang="en-US" dirty="0">
                <a:latin typeface="楷体_GB2312" pitchFamily="49" charset="-122"/>
              </a:rPr>
              <a:t>电路为例，电路微分方程：</a:t>
            </a:r>
            <a:endParaRPr kumimoji="1" lang="zh-CN" altLang="en-US" dirty="0">
              <a:latin typeface="楷体_GB2312" pitchFamily="49" charset="-122"/>
            </a:endParaRPr>
          </a:p>
        </p:txBody>
      </p:sp>
      <p:sp>
        <p:nvSpPr>
          <p:cNvPr id="58428" name="Text Box 60"/>
          <p:cNvSpPr txBox="1">
            <a:spLocks noChangeArrowheads="1"/>
          </p:cNvSpPr>
          <p:nvPr/>
        </p:nvSpPr>
        <p:spPr bwMode="auto">
          <a:xfrm>
            <a:off x="573087" y="2338431"/>
            <a:ext cx="21605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3200" dirty="0">
                <a:solidFill>
                  <a:schemeClr val="tx1"/>
                </a:solidFill>
                <a:latin typeface="楷体_GB2312" pitchFamily="49" charset="-122"/>
              </a:rPr>
              <a:t>1. </a:t>
            </a:r>
            <a:r>
              <a:rPr kumimoji="1" lang="zh-CN" altLang="en-US" sz="3200" dirty="0">
                <a:solidFill>
                  <a:schemeClr val="tx1"/>
                </a:solidFill>
                <a:latin typeface="楷体_GB2312" pitchFamily="49" charset="-122"/>
              </a:rPr>
              <a:t>全响应</a:t>
            </a:r>
            <a:endParaRPr kumimoji="1" lang="zh-CN" altLang="en-US" sz="3200" dirty="0">
              <a:solidFill>
                <a:schemeClr val="tx1"/>
              </a:solidFill>
              <a:latin typeface="楷体_GB2312" pitchFamily="49" charset="-122"/>
            </a:endParaRPr>
          </a:p>
        </p:txBody>
      </p:sp>
      <p:sp>
        <p:nvSpPr>
          <p:cNvPr id="58434" name="Text Box 66"/>
          <p:cNvSpPr txBox="1">
            <a:spLocks noChangeArrowheads="1"/>
          </p:cNvSpPr>
          <p:nvPr/>
        </p:nvSpPr>
        <p:spPr bwMode="auto">
          <a:xfrm>
            <a:off x="502973" y="1105445"/>
            <a:ext cx="1308630"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solidFill>
                  <a:schemeClr val="tx1"/>
                </a:solidFill>
              </a:rPr>
              <a:t>全响应</a:t>
            </a:r>
            <a:endParaRPr lang="zh-CN" altLang="en-US" dirty="0">
              <a:solidFill>
                <a:schemeClr val="tx1"/>
              </a:solidFill>
            </a:endParaRPr>
          </a:p>
        </p:txBody>
      </p:sp>
      <p:sp>
        <p:nvSpPr>
          <p:cNvPr id="58435" name="AutoShape 67"/>
          <p:cNvSpPr>
            <a:spLocks noChangeArrowheads="1"/>
          </p:cNvSpPr>
          <p:nvPr/>
        </p:nvSpPr>
        <p:spPr bwMode="auto">
          <a:xfrm>
            <a:off x="2014537" y="1265455"/>
            <a:ext cx="576263" cy="215900"/>
          </a:xfrm>
          <a:prstGeom prst="rightArrow">
            <a:avLst>
              <a:gd name="adj1" fmla="val 50000"/>
              <a:gd name="adj2" fmla="val 66728"/>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nvGrpSpPr>
          <p:cNvPr id="4" name="Group 85"/>
          <p:cNvGrpSpPr/>
          <p:nvPr/>
        </p:nvGrpSpPr>
        <p:grpSpPr bwMode="auto">
          <a:xfrm>
            <a:off x="308504" y="3307512"/>
            <a:ext cx="3560762" cy="2117725"/>
            <a:chOff x="2789" y="2096"/>
            <a:chExt cx="2243" cy="1334"/>
          </a:xfrm>
        </p:grpSpPr>
        <p:sp>
          <p:nvSpPr>
            <p:cNvPr id="52247" name="Line 86"/>
            <p:cNvSpPr>
              <a:spLocks noChangeShapeType="1"/>
            </p:cNvSpPr>
            <p:nvPr/>
          </p:nvSpPr>
          <p:spPr bwMode="auto">
            <a:xfrm flipV="1">
              <a:off x="4513" y="3067"/>
              <a:ext cx="0" cy="36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8" name="Oval 87"/>
            <p:cNvSpPr>
              <a:spLocks noChangeArrowheads="1"/>
            </p:cNvSpPr>
            <p:nvPr/>
          </p:nvSpPr>
          <p:spPr bwMode="auto">
            <a:xfrm>
              <a:off x="2789" y="279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52249" name="Group 88"/>
            <p:cNvGrpSpPr/>
            <p:nvPr/>
          </p:nvGrpSpPr>
          <p:grpSpPr bwMode="auto">
            <a:xfrm>
              <a:off x="3561" y="3041"/>
              <a:ext cx="237" cy="327"/>
              <a:chOff x="1872" y="456"/>
              <a:chExt cx="240" cy="317"/>
            </a:xfrm>
          </p:grpSpPr>
          <p:sp>
            <p:nvSpPr>
              <p:cNvPr id="52276" name="Line 89"/>
              <p:cNvSpPr>
                <a:spLocks noChangeShapeType="1"/>
              </p:cNvSpPr>
              <p:nvPr/>
            </p:nvSpPr>
            <p:spPr bwMode="auto">
              <a:xfrm>
                <a:off x="1872" y="768"/>
                <a:ext cx="240" cy="0"/>
              </a:xfrm>
              <a:prstGeom prst="line">
                <a:avLst/>
              </a:prstGeom>
              <a:noFill/>
              <a:ln w="28575">
                <a:solidFill>
                  <a:srgbClr val="00FF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7" name="Text Box 90"/>
              <p:cNvSpPr txBox="1">
                <a:spLocks noChangeArrowheads="1"/>
              </p:cNvSpPr>
              <p:nvPr/>
            </p:nvSpPr>
            <p:spPr bwMode="auto">
              <a:xfrm>
                <a:off x="1875" y="456"/>
                <a:ext cx="18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nvGrpSpPr>
            <p:cNvPr id="52250" name="Group 91"/>
            <p:cNvGrpSpPr/>
            <p:nvPr/>
          </p:nvGrpSpPr>
          <p:grpSpPr bwMode="auto">
            <a:xfrm>
              <a:off x="3269" y="2096"/>
              <a:ext cx="691" cy="362"/>
              <a:chOff x="1122" y="899"/>
              <a:chExt cx="701" cy="349"/>
            </a:xfrm>
          </p:grpSpPr>
          <p:sp>
            <p:nvSpPr>
              <p:cNvPr id="52274" name="Line 92"/>
              <p:cNvSpPr>
                <a:spLocks noChangeShapeType="1"/>
              </p:cNvSpPr>
              <p:nvPr/>
            </p:nvSpPr>
            <p:spPr bwMode="auto">
              <a:xfrm flipH="1">
                <a:off x="1200" y="1104"/>
                <a:ext cx="144" cy="144"/>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5" name="Text Box 93"/>
              <p:cNvSpPr txBox="1">
                <a:spLocks noChangeArrowheads="1"/>
              </p:cNvSpPr>
              <p:nvPr/>
            </p:nvSpPr>
            <p:spPr bwMode="auto">
              <a:xfrm>
                <a:off x="1122" y="899"/>
                <a:ext cx="70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2251" name="Text Box 94"/>
            <p:cNvSpPr txBox="1">
              <a:spLocks noChangeArrowheads="1"/>
            </p:cNvSpPr>
            <p:nvPr/>
          </p:nvSpPr>
          <p:spPr bwMode="auto">
            <a:xfrm>
              <a:off x="3134" y="2821"/>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52252" name="Group 95"/>
            <p:cNvGrpSpPr/>
            <p:nvPr/>
          </p:nvGrpSpPr>
          <p:grpSpPr bwMode="auto">
            <a:xfrm>
              <a:off x="3733" y="2549"/>
              <a:ext cx="608" cy="366"/>
              <a:chOff x="806" y="755"/>
              <a:chExt cx="615" cy="353"/>
            </a:xfrm>
          </p:grpSpPr>
          <p:grpSp>
            <p:nvGrpSpPr>
              <p:cNvPr id="52270" name="Group 96"/>
              <p:cNvGrpSpPr/>
              <p:nvPr/>
            </p:nvGrpSpPr>
            <p:grpSpPr bwMode="auto">
              <a:xfrm>
                <a:off x="806" y="755"/>
                <a:ext cx="615" cy="315"/>
                <a:chOff x="806" y="755"/>
                <a:chExt cx="615" cy="315"/>
              </a:xfrm>
            </p:grpSpPr>
            <p:sp>
              <p:nvSpPr>
                <p:cNvPr id="52272" name="Text Box 97"/>
                <p:cNvSpPr txBox="1">
                  <a:spLocks noChangeArrowheads="1"/>
                </p:cNvSpPr>
                <p:nvPr/>
              </p:nvSpPr>
              <p:spPr bwMode="auto">
                <a:xfrm>
                  <a:off x="806" y="755"/>
                  <a:ext cx="24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2273" name="Text Box 98"/>
                <p:cNvSpPr txBox="1">
                  <a:spLocks noChangeArrowheads="1"/>
                </p:cNvSpPr>
                <p:nvPr/>
              </p:nvSpPr>
              <p:spPr bwMode="auto">
                <a:xfrm>
                  <a:off x="1190" y="755"/>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2271" name="Text Box 99"/>
              <p:cNvSpPr txBox="1">
                <a:spLocks noChangeArrowheads="1"/>
              </p:cNvSpPr>
              <p:nvPr/>
            </p:nvSpPr>
            <p:spPr bwMode="auto">
              <a:xfrm>
                <a:off x="961" y="793"/>
                <a:ext cx="32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R</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grpSp>
        <p:sp>
          <p:nvSpPr>
            <p:cNvPr id="52253" name="Line 100"/>
            <p:cNvSpPr>
              <a:spLocks noChangeShapeType="1"/>
            </p:cNvSpPr>
            <p:nvPr/>
          </p:nvSpPr>
          <p:spPr bwMode="auto">
            <a:xfrm>
              <a:off x="3515" y="2568"/>
              <a:ext cx="998"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101"/>
            <p:cNvSpPr>
              <a:spLocks noChangeShapeType="1"/>
            </p:cNvSpPr>
            <p:nvPr/>
          </p:nvSpPr>
          <p:spPr bwMode="auto">
            <a:xfrm>
              <a:off x="2971" y="2568"/>
              <a:ext cx="332"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Line 102"/>
            <p:cNvSpPr>
              <a:spLocks noChangeShapeType="1"/>
            </p:cNvSpPr>
            <p:nvPr/>
          </p:nvSpPr>
          <p:spPr bwMode="auto">
            <a:xfrm>
              <a:off x="2971" y="2568"/>
              <a:ext cx="0" cy="86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6" name="Text Box 103"/>
            <p:cNvSpPr txBox="1">
              <a:spLocks noChangeArrowheads="1"/>
            </p:cNvSpPr>
            <p:nvPr/>
          </p:nvSpPr>
          <p:spPr bwMode="auto">
            <a:xfrm>
              <a:off x="4105" y="288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52257" name="Group 104"/>
            <p:cNvGrpSpPr/>
            <p:nvPr/>
          </p:nvGrpSpPr>
          <p:grpSpPr bwMode="auto">
            <a:xfrm>
              <a:off x="4700" y="2640"/>
              <a:ext cx="332" cy="724"/>
              <a:chOff x="1965" y="707"/>
              <a:chExt cx="336" cy="699"/>
            </a:xfrm>
          </p:grpSpPr>
          <p:grpSp>
            <p:nvGrpSpPr>
              <p:cNvPr id="52266" name="Group 105"/>
              <p:cNvGrpSpPr/>
              <p:nvPr/>
            </p:nvGrpSpPr>
            <p:grpSpPr bwMode="auto">
              <a:xfrm>
                <a:off x="2054" y="707"/>
                <a:ext cx="247" cy="699"/>
                <a:chOff x="1622" y="1235"/>
                <a:chExt cx="247" cy="699"/>
              </a:xfrm>
            </p:grpSpPr>
            <p:sp>
              <p:nvSpPr>
                <p:cNvPr id="52268" name="Text Box 106"/>
                <p:cNvSpPr txBox="1">
                  <a:spLocks noChangeArrowheads="1"/>
                </p:cNvSpPr>
                <p:nvPr/>
              </p:nvSpPr>
              <p:spPr bwMode="auto">
                <a:xfrm>
                  <a:off x="1622" y="1235"/>
                  <a:ext cx="24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2269" name="Text Box 107"/>
                <p:cNvSpPr txBox="1">
                  <a:spLocks noChangeArrowheads="1"/>
                </p:cNvSpPr>
                <p:nvPr/>
              </p:nvSpPr>
              <p:spPr bwMode="auto">
                <a:xfrm>
                  <a:off x="1623" y="1618"/>
                  <a:ext cx="23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2267" name="Text Box 108"/>
              <p:cNvSpPr txBox="1">
                <a:spLocks noChangeArrowheads="1"/>
              </p:cNvSpPr>
              <p:nvPr/>
            </p:nvSpPr>
            <p:spPr bwMode="auto">
              <a:xfrm>
                <a:off x="1965" y="888"/>
                <a:ext cx="33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nvGrpSpPr>
            <p:cNvPr id="52258" name="Group 109"/>
            <p:cNvGrpSpPr/>
            <p:nvPr/>
          </p:nvGrpSpPr>
          <p:grpSpPr bwMode="auto">
            <a:xfrm>
              <a:off x="4377" y="2976"/>
              <a:ext cx="318" cy="91"/>
              <a:chOff x="1824" y="1680"/>
              <a:chExt cx="192" cy="96"/>
            </a:xfrm>
          </p:grpSpPr>
          <p:sp>
            <p:nvSpPr>
              <p:cNvPr id="52264" name="Line 110"/>
              <p:cNvSpPr>
                <a:spLocks noChangeShapeType="1"/>
              </p:cNvSpPr>
              <p:nvPr/>
            </p:nvSpPr>
            <p:spPr bwMode="auto">
              <a:xfrm>
                <a:off x="1824" y="1680"/>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5" name="Line 111"/>
              <p:cNvSpPr>
                <a:spLocks noChangeShapeType="1"/>
              </p:cNvSpPr>
              <p:nvPr/>
            </p:nvSpPr>
            <p:spPr bwMode="auto">
              <a:xfrm>
                <a:off x="1824" y="177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59" name="Line 112"/>
            <p:cNvSpPr>
              <a:spLocks noChangeShapeType="1"/>
            </p:cNvSpPr>
            <p:nvPr/>
          </p:nvSpPr>
          <p:spPr bwMode="auto">
            <a:xfrm flipV="1">
              <a:off x="4513" y="2568"/>
              <a:ext cx="0" cy="4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Line 113"/>
            <p:cNvSpPr>
              <a:spLocks noChangeShapeType="1"/>
            </p:cNvSpPr>
            <p:nvPr/>
          </p:nvSpPr>
          <p:spPr bwMode="auto">
            <a:xfrm flipH="1" flipV="1">
              <a:off x="3288" y="2432"/>
              <a:ext cx="227" cy="13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Line 114"/>
            <p:cNvSpPr>
              <a:spLocks noChangeShapeType="1"/>
            </p:cNvSpPr>
            <p:nvPr/>
          </p:nvSpPr>
          <p:spPr bwMode="auto">
            <a:xfrm>
              <a:off x="2971" y="3430"/>
              <a:ext cx="1567"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2" name="Text Box 115"/>
            <p:cNvSpPr txBox="1">
              <a:spLocks noChangeArrowheads="1"/>
            </p:cNvSpPr>
            <p:nvPr/>
          </p:nvSpPr>
          <p:spPr bwMode="auto">
            <a:xfrm>
              <a:off x="3919" y="223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2263" name="Rectangle 116"/>
            <p:cNvSpPr>
              <a:spLocks noChangeArrowheads="1"/>
            </p:cNvSpPr>
            <p:nvPr/>
          </p:nvSpPr>
          <p:spPr bwMode="auto">
            <a:xfrm>
              <a:off x="3878" y="2522"/>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58485" name="Text Box 117"/>
          <p:cNvSpPr txBox="1">
            <a:spLocks noChangeArrowheads="1"/>
          </p:cNvSpPr>
          <p:nvPr/>
        </p:nvSpPr>
        <p:spPr bwMode="auto">
          <a:xfrm>
            <a:off x="4283075" y="4365625"/>
            <a:ext cx="4500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20000"/>
              </a:spcBef>
            </a:pPr>
            <a:r>
              <a:rPr kumimoji="1" lang="zh-CN" altLang="en-US" dirty="0">
                <a:latin typeface="Times New Roman" panose="02020603050405020304" pitchFamily="18" charset="0"/>
              </a:rPr>
              <a:t>解答为：</a:t>
            </a:r>
            <a:r>
              <a:rPr kumimoji="1" lang="zh-CN" altLang="en-US" sz="2400" dirty="0">
                <a:latin typeface="Times New Roman" panose="02020603050405020304" pitchFamily="18" charset="0"/>
                <a:ea typeface="宋体" panose="02010600030101010101" pitchFamily="2" charset="-122"/>
              </a:rPr>
              <a:t> </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dirty="0">
                <a:solidFill>
                  <a:schemeClr val="tx1"/>
                </a:solidFill>
                <a:latin typeface="Times New Roman" panose="02020603050405020304" pitchFamily="18" charset="0"/>
                <a:ea typeface="宋体" panose="02010600030101010101" pitchFamily="2" charset="-122"/>
              </a:rPr>
              <a:t>(</a:t>
            </a:r>
            <a:r>
              <a:rPr kumimoji="1" lang="en-US" altLang="zh-CN" sz="3200" b="0" i="1" dirty="0">
                <a:solidFill>
                  <a:schemeClr val="tx1"/>
                </a:solidFill>
                <a:latin typeface="Times New Roman" panose="02020603050405020304" pitchFamily="18" charset="0"/>
                <a:ea typeface="宋体" panose="02010600030101010101" pitchFamily="2" charset="-122"/>
              </a:rPr>
              <a:t>t</a:t>
            </a:r>
            <a:r>
              <a:rPr kumimoji="1" lang="en-US" altLang="zh-CN" sz="3200" b="0" dirty="0">
                <a:solidFill>
                  <a:schemeClr val="tx1"/>
                </a:solidFill>
                <a:latin typeface="Times New Roman" panose="02020603050405020304" pitchFamily="18" charset="0"/>
                <a:ea typeface="宋体" panose="02010600030101010101" pitchFamily="2" charset="-122"/>
              </a:rPr>
              <a:t>) =  </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i="1" baseline="30000" dirty="0">
                <a:solidFill>
                  <a:schemeClr val="tx1"/>
                </a:solidFill>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Times New Roman" panose="02020603050405020304" pitchFamily="18" charset="0"/>
                <a:ea typeface="宋体" panose="02010600030101010101" pitchFamily="2" charset="-122"/>
              </a:rPr>
              <a:t>+  </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i="1" baseline="30000" dirty="0">
                <a:solidFill>
                  <a:schemeClr val="tx1"/>
                </a:solidFill>
                <a:latin typeface="Times New Roman" panose="02020603050405020304" pitchFamily="18" charset="0"/>
                <a:ea typeface="宋体" panose="02010600030101010101" pitchFamily="2" charset="-122"/>
              </a:rPr>
              <a:t>"</a:t>
            </a:r>
            <a:endParaRPr kumimoji="1" lang="en-US" altLang="zh-CN" sz="3200" b="0" i="1" baseline="30000" dirty="0">
              <a:solidFill>
                <a:schemeClr val="tx1"/>
              </a:solidFill>
              <a:latin typeface="Times New Roman" panose="02020603050405020304" pitchFamily="18" charset="0"/>
              <a:ea typeface="宋体" panose="02010600030101010101" pitchFamily="2" charset="-122"/>
            </a:endParaRPr>
          </a:p>
        </p:txBody>
      </p:sp>
      <p:grpSp>
        <p:nvGrpSpPr>
          <p:cNvPr id="12" name="Group 118"/>
          <p:cNvGrpSpPr/>
          <p:nvPr/>
        </p:nvGrpSpPr>
        <p:grpSpPr bwMode="auto">
          <a:xfrm>
            <a:off x="4283075" y="5230813"/>
            <a:ext cx="3311526" cy="1295400"/>
            <a:chOff x="476" y="2614"/>
            <a:chExt cx="2086" cy="816"/>
          </a:xfrm>
        </p:grpSpPr>
        <p:sp>
          <p:nvSpPr>
            <p:cNvPr id="52242" name="Text Box 119"/>
            <p:cNvSpPr txBox="1">
              <a:spLocks noChangeArrowheads="1"/>
            </p:cNvSpPr>
            <p:nvPr/>
          </p:nvSpPr>
          <p:spPr bwMode="auto">
            <a:xfrm>
              <a:off x="521" y="2614"/>
              <a:ext cx="185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zh-CN" dirty="0">
                  <a:latin typeface="Times New Roman" panose="02020603050405020304" pitchFamily="18" charset="0"/>
                </a:rPr>
                <a:t>特解</a:t>
              </a:r>
              <a:r>
                <a:rPr kumimoji="1" lang="zh-CN" altLang="zh-CN" dirty="0">
                  <a:latin typeface="Times New Roman" panose="02020603050405020304" pitchFamily="18" charset="0"/>
                  <a:ea typeface="宋体" panose="02010600030101010101" pitchFamily="2" charset="-122"/>
                </a:rPr>
                <a:t>  </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i="1" baseline="30000" dirty="0">
                  <a:solidFill>
                    <a:schemeClr val="tx1"/>
                  </a:solidFill>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Times New Roman" panose="02020603050405020304" pitchFamily="18" charset="0"/>
                  <a:ea typeface="宋体" panose="02010600030101010101" pitchFamily="2" charset="-122"/>
                </a:rPr>
                <a:t>= U</a:t>
              </a:r>
              <a:r>
                <a:rPr kumimoji="1" lang="en-US" altLang="zh-CN" sz="3200" b="0" baseline="-25000" dirty="0">
                  <a:solidFill>
                    <a:schemeClr val="tx1"/>
                  </a:solidFill>
                  <a:latin typeface="Times New Roman" panose="02020603050405020304" pitchFamily="18" charset="0"/>
                  <a:ea typeface="宋体" panose="02010600030101010101" pitchFamily="2" charset="-122"/>
                </a:rPr>
                <a:t>S</a:t>
              </a:r>
              <a:endParaRPr kumimoji="1" lang="en-US" altLang="zh-CN" sz="3200" b="0" baseline="-25000" dirty="0">
                <a:solidFill>
                  <a:schemeClr val="tx1"/>
                </a:solidFill>
                <a:latin typeface="Times New Roman" panose="02020603050405020304" pitchFamily="18" charset="0"/>
                <a:ea typeface="宋体" panose="02010600030101010101" pitchFamily="2" charset="-122"/>
              </a:endParaRPr>
            </a:p>
          </p:txBody>
        </p:sp>
        <p:grpSp>
          <p:nvGrpSpPr>
            <p:cNvPr id="52243" name="Group 120"/>
            <p:cNvGrpSpPr/>
            <p:nvPr/>
          </p:nvGrpSpPr>
          <p:grpSpPr bwMode="auto">
            <a:xfrm>
              <a:off x="521" y="2840"/>
              <a:ext cx="2041" cy="590"/>
              <a:chOff x="3592" y="2688"/>
              <a:chExt cx="1824" cy="525"/>
            </a:xfrm>
          </p:grpSpPr>
          <p:sp>
            <p:nvSpPr>
              <p:cNvPr id="52245" name="Text Box 121"/>
              <p:cNvSpPr txBox="1">
                <a:spLocks noChangeArrowheads="1"/>
              </p:cNvSpPr>
              <p:nvPr/>
            </p:nvSpPr>
            <p:spPr bwMode="auto">
              <a:xfrm>
                <a:off x="3592" y="2882"/>
                <a:ext cx="18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en-US" dirty="0">
                    <a:latin typeface="Times New Roman" panose="02020603050405020304" pitchFamily="18" charset="0"/>
                  </a:rPr>
                  <a:t>通解</a:t>
                </a:r>
                <a:endParaRPr kumimoji="1" lang="zh-CN" altLang="en-US" i="1" dirty="0">
                  <a:latin typeface="Times New Roman" panose="02020603050405020304" pitchFamily="18" charset="0"/>
                  <a:sym typeface="Symbol" panose="05050102010706020507" pitchFamily="18" charset="2"/>
                </a:endParaRPr>
              </a:p>
            </p:txBody>
          </p:sp>
          <p:graphicFrame>
            <p:nvGraphicFramePr>
              <p:cNvPr id="52246" name="Object 122"/>
              <p:cNvGraphicFramePr>
                <a:graphicFrameLocks noChangeAspect="1"/>
              </p:cNvGraphicFramePr>
              <p:nvPr/>
            </p:nvGraphicFramePr>
            <p:xfrm>
              <a:off x="4272" y="2688"/>
              <a:ext cx="1056" cy="525"/>
            </p:xfrm>
            <a:graphic>
              <a:graphicData uri="http://schemas.openxmlformats.org/presentationml/2006/ole">
                <mc:AlternateContent xmlns:mc="http://schemas.openxmlformats.org/markup-compatibility/2006">
                  <mc:Choice xmlns:v="urn:schemas-microsoft-com:vml" Requires="v">
                    <p:oleObj spid="_x0000_s42015" name="公式" r:id="rId3" imgW="631190" imgH="295910" progId="Equation.3">
                      <p:embed/>
                    </p:oleObj>
                  </mc:Choice>
                  <mc:Fallback>
                    <p:oleObj name="公式" r:id="rId3" imgW="631190" imgH="295910" progId="Equation.3">
                      <p:embed/>
                      <p:pic>
                        <p:nvPicPr>
                          <p:cNvPr id="0" name="Object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2688"/>
                            <a:ext cx="1056" cy="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244" name="AutoShape 123"/>
            <p:cNvSpPr/>
            <p:nvPr/>
          </p:nvSpPr>
          <p:spPr bwMode="auto">
            <a:xfrm>
              <a:off x="476" y="2703"/>
              <a:ext cx="45" cy="636"/>
            </a:xfrm>
            <a:prstGeom prst="leftBrace">
              <a:avLst>
                <a:gd name="adj1" fmla="val 142778"/>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sp>
        <p:nvSpPr>
          <p:cNvPr id="58492" name="Text Box 124"/>
          <p:cNvSpPr txBox="1">
            <a:spLocks noChangeArrowheads="1"/>
          </p:cNvSpPr>
          <p:nvPr/>
        </p:nvSpPr>
        <p:spPr bwMode="auto">
          <a:xfrm>
            <a:off x="2338388" y="5805488"/>
            <a:ext cx="1312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3200" b="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RC</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50"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79" name="Text Box 47"/>
          <p:cNvSpPr txBox="1">
            <a:spLocks noChangeArrowheads="1"/>
          </p:cNvSpPr>
          <p:nvPr/>
        </p:nvSpPr>
        <p:spPr bwMode="auto">
          <a:xfrm>
            <a:off x="3551238" y="1087219"/>
            <a:ext cx="3816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baseline="-25000" dirty="0">
                <a:solidFill>
                  <a:schemeClr val="tx1"/>
                </a:solidFill>
                <a:latin typeface="Times New Roman" panose="02020603050405020304" pitchFamily="18" charset="0"/>
                <a:ea typeface="宋体" panose="02010600030101010101" pitchFamily="2" charset="-122"/>
              </a:rPr>
              <a:t>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zh-CN" altLang="en-US"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a:t>
            </a:r>
            <a:r>
              <a:rPr kumimoji="1" lang="en-US" altLang="zh-CN" sz="3200" b="0" i="1" dirty="0">
                <a:solidFill>
                  <a:schemeClr val="tx1"/>
                </a:solidFill>
                <a:latin typeface="Times New Roman" panose="02020603050405020304" pitchFamily="18" charset="0"/>
                <a:ea typeface="宋体" panose="02010600030101010101" pitchFamily="2" charset="-122"/>
              </a:rPr>
              <a:t>U</a:t>
            </a:r>
            <a:r>
              <a:rPr kumimoji="1" lang="en-US" altLang="zh-CN" sz="3200" b="0" baseline="-25000" dirty="0">
                <a:solidFill>
                  <a:schemeClr val="tx1"/>
                </a:solidFill>
                <a:latin typeface="Times New Roman" panose="02020603050405020304" pitchFamily="18" charset="0"/>
                <a:ea typeface="宋体" panose="02010600030101010101" pitchFamily="2" charset="-122"/>
              </a:rPr>
              <a:t>0</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120891" name="Text Box 59"/>
          <p:cNvSpPr txBox="1">
            <a:spLocks noChangeArrowheads="1"/>
          </p:cNvSpPr>
          <p:nvPr/>
        </p:nvSpPr>
        <p:spPr bwMode="auto">
          <a:xfrm>
            <a:off x="1166813" y="2042895"/>
            <a:ext cx="3311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baseline="-25000" dirty="0">
                <a:solidFill>
                  <a:schemeClr val="tx1"/>
                </a:solidFill>
                <a:latin typeface="Times New Roman" panose="02020603050405020304" pitchFamily="18" charset="0"/>
                <a:ea typeface="宋体" panose="02010600030101010101" pitchFamily="2" charset="-122"/>
              </a:rPr>
              <a:t>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en-US" altLang="zh-CN"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a:t>
            </a:r>
            <a:r>
              <a:rPr kumimoji="1" lang="en-US" altLang="zh-CN" sz="3200" b="0" i="1" dirty="0">
                <a:solidFill>
                  <a:schemeClr val="tx1"/>
                </a:solidFill>
                <a:latin typeface="Times New Roman" panose="02020603050405020304" pitchFamily="18" charset="0"/>
                <a:ea typeface="宋体" panose="02010600030101010101" pitchFamily="2" charset="-122"/>
              </a:rPr>
              <a:t>A+U</a:t>
            </a:r>
            <a:r>
              <a:rPr kumimoji="1" lang="en-US" altLang="zh-CN" sz="3200" b="0" i="1" baseline="-25000" dirty="0">
                <a:solidFill>
                  <a:schemeClr val="tx1"/>
                </a:solidFill>
                <a:latin typeface="Times New Roman" panose="02020603050405020304" pitchFamily="18" charset="0"/>
                <a:ea typeface="宋体" panose="02010600030101010101" pitchFamily="2" charset="-122"/>
              </a:rPr>
              <a:t>S</a:t>
            </a:r>
            <a:r>
              <a:rPr kumimoji="1" lang="en-US" altLang="zh-CN" sz="3200" b="0" i="1" dirty="0">
                <a:solidFill>
                  <a:schemeClr val="tx1"/>
                </a:solidFill>
                <a:latin typeface="Times New Roman" panose="02020603050405020304" pitchFamily="18" charset="0"/>
                <a:ea typeface="宋体" panose="02010600030101010101" pitchFamily="2" charset="-122"/>
              </a:rPr>
              <a:t>=U</a:t>
            </a:r>
            <a:r>
              <a:rPr kumimoji="1" lang="en-US" altLang="zh-CN" sz="3200" b="0" baseline="-25000" dirty="0">
                <a:solidFill>
                  <a:schemeClr val="tx1"/>
                </a:solidFill>
                <a:latin typeface="Times New Roman" panose="02020603050405020304" pitchFamily="18" charset="0"/>
                <a:ea typeface="宋体" panose="02010600030101010101" pitchFamily="2" charset="-122"/>
              </a:rPr>
              <a:t>0</a:t>
            </a:r>
            <a:endParaRPr kumimoji="1" lang="en-US" altLang="zh-CN" sz="3200" b="0" baseline="-25000" dirty="0">
              <a:solidFill>
                <a:schemeClr val="tx1"/>
              </a:solidFill>
              <a:latin typeface="Times New Roman" panose="02020603050405020304" pitchFamily="18" charset="0"/>
              <a:ea typeface="宋体" panose="02010600030101010101" pitchFamily="2" charset="-122"/>
            </a:endParaRPr>
          </a:p>
        </p:txBody>
      </p:sp>
      <p:sp>
        <p:nvSpPr>
          <p:cNvPr id="120892" name="Text Box 60"/>
          <p:cNvSpPr txBox="1">
            <a:spLocks noChangeArrowheads="1"/>
          </p:cNvSpPr>
          <p:nvPr/>
        </p:nvSpPr>
        <p:spPr bwMode="auto">
          <a:xfrm>
            <a:off x="4929188" y="2042894"/>
            <a:ext cx="2520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b="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0" i="1" dirty="0">
                <a:solidFill>
                  <a:schemeClr val="tx1"/>
                </a:solidFill>
                <a:latin typeface="Times New Roman" panose="02020603050405020304" pitchFamily="18" charset="0"/>
                <a:ea typeface="宋体" panose="02010600030101010101" pitchFamily="2" charset="-122"/>
              </a:rPr>
              <a:t> A=U</a:t>
            </a:r>
            <a:r>
              <a:rPr kumimoji="1" lang="en-US" altLang="zh-CN" sz="3200" b="0" baseline="-25000" dirty="0">
                <a:solidFill>
                  <a:schemeClr val="tx1"/>
                </a:solidFill>
                <a:latin typeface="Times New Roman" panose="02020603050405020304" pitchFamily="18" charset="0"/>
                <a:ea typeface="宋体" panose="02010600030101010101" pitchFamily="2" charset="-122"/>
              </a:rPr>
              <a:t>0</a:t>
            </a:r>
            <a:r>
              <a:rPr kumimoji="1" lang="en-US" altLang="zh-CN" sz="3200" b="0" i="1" dirty="0">
                <a:solidFill>
                  <a:schemeClr val="tx1"/>
                </a:solidFill>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宋体" panose="02010600030101010101" pitchFamily="2" charset="-122"/>
                <a:ea typeface="宋体" panose="02010600030101010101" pitchFamily="2" charset="-122"/>
              </a:rPr>
              <a:t>-</a:t>
            </a:r>
            <a:r>
              <a:rPr kumimoji="1" lang="en-US" altLang="zh-CN" sz="3200" b="0" i="1" dirty="0">
                <a:solidFill>
                  <a:schemeClr val="tx1"/>
                </a:solidFill>
                <a:latin typeface="Times New Roman" panose="02020603050405020304" pitchFamily="18" charset="0"/>
                <a:ea typeface="宋体" panose="02010600030101010101" pitchFamily="2" charset="-122"/>
              </a:rPr>
              <a:t> U</a:t>
            </a:r>
            <a:r>
              <a:rPr kumimoji="1" lang="en-US" altLang="zh-CN" sz="3200" b="0" i="1" baseline="-25000" dirty="0">
                <a:solidFill>
                  <a:schemeClr val="tx1"/>
                </a:solidFill>
                <a:latin typeface="Times New Roman" panose="02020603050405020304" pitchFamily="18" charset="0"/>
                <a:ea typeface="宋体" panose="02010600030101010101" pitchFamily="2" charset="-122"/>
              </a:rPr>
              <a:t>S</a:t>
            </a:r>
            <a:endParaRPr kumimoji="1" lang="en-US" altLang="zh-CN" sz="3200" b="0" baseline="-25000" dirty="0">
              <a:solidFill>
                <a:schemeClr val="tx1"/>
              </a:solidFill>
              <a:latin typeface="Times New Roman" panose="02020603050405020304" pitchFamily="18" charset="0"/>
              <a:ea typeface="宋体" panose="02010600030101010101" pitchFamily="2" charset="-122"/>
            </a:endParaRPr>
          </a:p>
        </p:txBody>
      </p:sp>
      <p:sp>
        <p:nvSpPr>
          <p:cNvPr id="120893" name="Text Box 61"/>
          <p:cNvSpPr txBox="1">
            <a:spLocks noChangeArrowheads="1"/>
          </p:cNvSpPr>
          <p:nvPr/>
        </p:nvSpPr>
        <p:spPr bwMode="auto">
          <a:xfrm>
            <a:off x="939800" y="1165800"/>
            <a:ext cx="290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a:latin typeface="楷体_GB2312" pitchFamily="49" charset="-122"/>
              </a:rPr>
              <a:t>由初始值定</a:t>
            </a:r>
            <a:r>
              <a:rPr kumimoji="1" lang="en-US" altLang="zh-CN" b="0" i="1">
                <a:latin typeface="Times New Roman" panose="02020603050405020304" pitchFamily="18" charset="0"/>
              </a:rPr>
              <a:t>A</a:t>
            </a:r>
            <a:endParaRPr kumimoji="1" lang="en-US" altLang="zh-CN" b="0" i="1">
              <a:latin typeface="Times New Roman" panose="02020603050405020304" pitchFamily="18" charset="0"/>
            </a:endParaRPr>
          </a:p>
        </p:txBody>
      </p:sp>
      <p:graphicFrame>
        <p:nvGraphicFramePr>
          <p:cNvPr id="120901" name="Object 69"/>
          <p:cNvGraphicFramePr>
            <a:graphicFrameLocks noChangeAspect="1"/>
          </p:cNvGraphicFramePr>
          <p:nvPr/>
        </p:nvGraphicFramePr>
        <p:xfrm>
          <a:off x="407988" y="3032125"/>
          <a:ext cx="8304212" cy="1050925"/>
        </p:xfrm>
        <a:graphic>
          <a:graphicData uri="http://schemas.openxmlformats.org/presentationml/2006/ole">
            <mc:AlternateContent xmlns:mc="http://schemas.openxmlformats.org/markup-compatibility/2006">
              <mc:Choice xmlns:v="urn:schemas-microsoft-com:vml" Requires="v">
                <p:oleObj spid="_x0000_s43024" name="公式" r:id="rId1" imgW="2769235" imgH="295910" progId="Equation.3">
                  <p:embed/>
                </p:oleObj>
              </mc:Choice>
              <mc:Fallback>
                <p:oleObj name="公式" r:id="rId1" imgW="2769235" imgH="295910" progId="Equation.3">
                  <p:embed/>
                  <p:pic>
                    <p:nvPicPr>
                      <p:cNvPr id="0" name="Object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3032125"/>
                        <a:ext cx="8304212" cy="1050925"/>
                      </a:xfrm>
                      <a:prstGeom prst="rect">
                        <a:avLst/>
                      </a:prstGeom>
                      <a:solidFill>
                        <a:schemeClr val="tx1"/>
                      </a:solidFill>
                      <a:ln>
                        <a:noFill/>
                      </a:ln>
                      <a:effectLst/>
                    </p:spPr>
                  </p:pic>
                </p:oleObj>
              </mc:Fallback>
            </mc:AlternateContent>
          </a:graphicData>
        </a:graphic>
      </p:graphicFrame>
      <p:sp>
        <p:nvSpPr>
          <p:cNvPr id="120902" name="AutoShape 70" descr="羊皮纸"/>
          <p:cNvSpPr>
            <a:spLocks noChangeArrowheads="1"/>
          </p:cNvSpPr>
          <p:nvPr/>
        </p:nvSpPr>
        <p:spPr bwMode="auto">
          <a:xfrm>
            <a:off x="844550" y="4817269"/>
            <a:ext cx="3167063" cy="966787"/>
          </a:xfrm>
          <a:prstGeom prst="wedgeRectCallout">
            <a:avLst>
              <a:gd name="adj1" fmla="val 46843"/>
              <a:gd name="adj2" fmla="val -13484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bg1"/>
                </a:solidFill>
                <a:latin typeface="楷体_GB2312" pitchFamily="49" charset="-122"/>
              </a:rPr>
              <a:t>强制分量</a:t>
            </a:r>
            <a:r>
              <a:rPr kumimoji="1" lang="en-US" altLang="zh-CN" dirty="0">
                <a:solidFill>
                  <a:schemeClr val="bg1"/>
                </a:solidFill>
                <a:latin typeface="楷体_GB2312" pitchFamily="49" charset="-122"/>
              </a:rPr>
              <a:t>(</a:t>
            </a:r>
            <a:r>
              <a:rPr kumimoji="1" lang="zh-CN" altLang="en-US" dirty="0">
                <a:solidFill>
                  <a:schemeClr val="bg1"/>
                </a:solidFill>
                <a:latin typeface="楷体_GB2312" pitchFamily="49" charset="-122"/>
              </a:rPr>
              <a:t>稳态解</a:t>
            </a:r>
            <a:r>
              <a:rPr kumimoji="1" lang="en-US" altLang="zh-CN" dirty="0">
                <a:solidFill>
                  <a:schemeClr val="bg1"/>
                </a:solidFill>
                <a:latin typeface="楷体_GB2312" pitchFamily="49" charset="-122"/>
              </a:rPr>
              <a:t>)</a:t>
            </a:r>
            <a:endParaRPr kumimoji="1" lang="en-US" altLang="zh-CN" dirty="0">
              <a:solidFill>
                <a:schemeClr val="bg1"/>
              </a:solidFill>
              <a:latin typeface="楷体_GB2312" pitchFamily="49" charset="-122"/>
            </a:endParaRPr>
          </a:p>
          <a:p>
            <a:pPr algn="ctr" eaLnBrk="1" hangingPunct="1"/>
            <a:r>
              <a:rPr kumimoji="1" lang="zh-CN" altLang="en-US" dirty="0">
                <a:solidFill>
                  <a:schemeClr val="bg1"/>
                </a:solidFill>
                <a:latin typeface="楷体_GB2312" pitchFamily="49" charset="-122"/>
              </a:rPr>
              <a:t>非齐次特解</a:t>
            </a:r>
            <a:endParaRPr kumimoji="1" lang="en-US" altLang="zh-CN" dirty="0">
              <a:solidFill>
                <a:schemeClr val="bg1"/>
              </a:solidFill>
              <a:latin typeface="楷体_GB2312" pitchFamily="49" charset="-122"/>
            </a:endParaRPr>
          </a:p>
        </p:txBody>
      </p:sp>
      <p:sp>
        <p:nvSpPr>
          <p:cNvPr id="120903" name="AutoShape 71" descr="羊皮纸"/>
          <p:cNvSpPr>
            <a:spLocks noChangeArrowheads="1"/>
          </p:cNvSpPr>
          <p:nvPr/>
        </p:nvSpPr>
        <p:spPr bwMode="auto">
          <a:xfrm>
            <a:off x="5530850" y="4817269"/>
            <a:ext cx="3097213" cy="877887"/>
          </a:xfrm>
          <a:prstGeom prst="wedgeRectCallout">
            <a:avLst>
              <a:gd name="adj1" fmla="val -39657"/>
              <a:gd name="adj2" fmla="val -13776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bg1"/>
                </a:solidFill>
                <a:latin typeface="楷体_GB2312" pitchFamily="49" charset="-122"/>
              </a:rPr>
              <a:t>自由分量</a:t>
            </a:r>
            <a:r>
              <a:rPr kumimoji="1" lang="en-US" altLang="zh-CN" dirty="0">
                <a:solidFill>
                  <a:schemeClr val="bg1"/>
                </a:solidFill>
                <a:latin typeface="楷体_GB2312" pitchFamily="49" charset="-122"/>
              </a:rPr>
              <a:t>(</a:t>
            </a:r>
            <a:r>
              <a:rPr kumimoji="1" lang="zh-CN" altLang="en-US" dirty="0">
                <a:solidFill>
                  <a:schemeClr val="bg1"/>
                </a:solidFill>
                <a:latin typeface="楷体_GB2312" pitchFamily="49" charset="-122"/>
              </a:rPr>
              <a:t>暂态解</a:t>
            </a:r>
            <a:r>
              <a:rPr kumimoji="1" lang="en-US" altLang="zh-CN" dirty="0">
                <a:solidFill>
                  <a:schemeClr val="bg1"/>
                </a:solidFill>
                <a:latin typeface="楷体_GB2312" pitchFamily="49" charset="-122"/>
              </a:rPr>
              <a:t>)</a:t>
            </a:r>
            <a:endParaRPr kumimoji="1" lang="en-US" altLang="zh-CN" dirty="0">
              <a:solidFill>
                <a:schemeClr val="bg1"/>
              </a:solidFill>
              <a:latin typeface="楷体_GB2312" pitchFamily="49" charset="-122"/>
            </a:endParaRPr>
          </a:p>
          <a:p>
            <a:pPr algn="ctr" eaLnBrk="1" hangingPunct="1"/>
            <a:r>
              <a:rPr kumimoji="1" lang="zh-CN" altLang="en-US" dirty="0">
                <a:solidFill>
                  <a:schemeClr val="bg1"/>
                </a:solidFill>
                <a:latin typeface="楷体_GB2312" pitchFamily="49" charset="-122"/>
              </a:rPr>
              <a:t>齐次方程的通解</a:t>
            </a:r>
            <a:endParaRPr kumimoji="1" lang="en-US" altLang="zh-CN" dirty="0">
              <a:solidFill>
                <a:schemeClr val="bg1"/>
              </a:solidFill>
              <a:latin typeface="楷体_GB2312" pitchFamily="49" charset="-122"/>
            </a:endParaRPr>
          </a:p>
        </p:txBody>
      </p:sp>
      <p:sp>
        <p:nvSpPr>
          <p:cNvPr id="12"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32953" y="876737"/>
            <a:ext cx="5111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dirty="0">
                <a:solidFill>
                  <a:schemeClr val="tx1"/>
                </a:solidFill>
                <a:latin typeface="楷体_GB2312" pitchFamily="49" charset="-122"/>
              </a:rPr>
              <a:t>2. </a:t>
            </a:r>
            <a:r>
              <a:rPr kumimoji="1" lang="zh-CN" altLang="en-US" dirty="0">
                <a:solidFill>
                  <a:schemeClr val="tx1"/>
                </a:solidFill>
                <a:latin typeface="楷体_GB2312" pitchFamily="49" charset="-122"/>
              </a:rPr>
              <a:t>全响应的两种分解方式</a:t>
            </a:r>
            <a:endParaRPr kumimoji="1" lang="zh-CN" altLang="en-US" dirty="0">
              <a:solidFill>
                <a:schemeClr val="tx1"/>
              </a:solidFill>
              <a:latin typeface="楷体_GB2312" pitchFamily="49" charset="-122"/>
            </a:endParaRPr>
          </a:p>
        </p:txBody>
      </p:sp>
      <p:grpSp>
        <p:nvGrpSpPr>
          <p:cNvPr id="2" name="Group 44"/>
          <p:cNvGrpSpPr/>
          <p:nvPr/>
        </p:nvGrpSpPr>
        <p:grpSpPr bwMode="auto">
          <a:xfrm>
            <a:off x="2444750" y="5226050"/>
            <a:ext cx="4392613" cy="1116013"/>
            <a:chOff x="1694" y="3104"/>
            <a:chExt cx="2637" cy="702"/>
          </a:xfrm>
        </p:grpSpPr>
        <p:grpSp>
          <p:nvGrpSpPr>
            <p:cNvPr id="54309" name="Group 14"/>
            <p:cNvGrpSpPr/>
            <p:nvPr/>
          </p:nvGrpSpPr>
          <p:grpSpPr bwMode="auto">
            <a:xfrm>
              <a:off x="2318" y="3104"/>
              <a:ext cx="1347" cy="632"/>
              <a:chOff x="1776" y="3352"/>
              <a:chExt cx="1347" cy="632"/>
            </a:xfrm>
          </p:grpSpPr>
          <p:sp>
            <p:nvSpPr>
              <p:cNvPr id="54314" name="Freeform 15"/>
              <p:cNvSpPr/>
              <p:nvPr/>
            </p:nvSpPr>
            <p:spPr bwMode="auto">
              <a:xfrm>
                <a:off x="1776" y="3352"/>
                <a:ext cx="1347" cy="632"/>
              </a:xfrm>
              <a:custGeom>
                <a:avLst/>
                <a:gdLst>
                  <a:gd name="T0" fmla="*/ 0 w 1344"/>
                  <a:gd name="T1" fmla="*/ 276882 h 344"/>
                  <a:gd name="T2" fmla="*/ 299 w 1344"/>
                  <a:gd name="T3" fmla="*/ 122281 h 344"/>
                  <a:gd name="T4" fmla="*/ 635 w 1344"/>
                  <a:gd name="T5" fmla="*/ 45070 h 344"/>
                  <a:gd name="T6" fmla="*/ 1129 w 1344"/>
                  <a:gd name="T7" fmla="*/ 6653 h 344"/>
                  <a:gd name="T8" fmla="*/ 1377 w 1344"/>
                  <a:gd name="T9" fmla="*/ 6653 h 344"/>
                  <a:gd name="T10" fmla="*/ 0 60000 65536"/>
                  <a:gd name="T11" fmla="*/ 0 60000 65536"/>
                  <a:gd name="T12" fmla="*/ 0 60000 65536"/>
                  <a:gd name="T13" fmla="*/ 0 60000 65536"/>
                  <a:gd name="T14" fmla="*/ 0 60000 65536"/>
                  <a:gd name="T15" fmla="*/ 0 w 1344"/>
                  <a:gd name="T16" fmla="*/ 0 h 344"/>
                  <a:gd name="T17" fmla="*/ 1344 w 1344"/>
                  <a:gd name="T18" fmla="*/ 344 h 344"/>
                </a:gdLst>
                <a:ahLst/>
                <a:cxnLst>
                  <a:cxn ang="T10">
                    <a:pos x="T0" y="T1"/>
                  </a:cxn>
                  <a:cxn ang="T11">
                    <a:pos x="T2" y="T3"/>
                  </a:cxn>
                  <a:cxn ang="T12">
                    <a:pos x="T4" y="T5"/>
                  </a:cxn>
                  <a:cxn ang="T13">
                    <a:pos x="T6" y="T7"/>
                  </a:cxn>
                  <a:cxn ang="T14">
                    <a:pos x="T8" y="T9"/>
                  </a:cxn>
                </a:cxnLst>
                <a:rect l="T15" t="T16" r="T17" b="T18"/>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8575" cap="flat" cmpd="sng">
                <a:solidFill>
                  <a:srgbClr val="00FFFF"/>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15" name="Rectangle 16"/>
              <p:cNvSpPr>
                <a:spLocks noChangeArrowheads="1"/>
              </p:cNvSpPr>
              <p:nvPr/>
            </p:nvSpPr>
            <p:spPr bwMode="auto">
              <a:xfrm>
                <a:off x="2311" y="3379"/>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rPr>
                  <a:t>u</a:t>
                </a:r>
                <a:r>
                  <a:rPr kumimoji="1" lang="en-US" altLang="zh-CN" b="0" i="1" baseline="-25000">
                    <a:solidFill>
                      <a:schemeClr val="tx1"/>
                    </a:solidFill>
                    <a:latin typeface="Times New Roman" panose="02020603050405020304" pitchFamily="18" charset="0"/>
                  </a:rPr>
                  <a:t>C</a:t>
                </a:r>
                <a:r>
                  <a:rPr kumimoji="1" lang="en-US" altLang="zh-CN" b="0" i="1" baseline="30000">
                    <a:solidFill>
                      <a:schemeClr val="tx1"/>
                    </a:solidFill>
                    <a:latin typeface="Times New Roman" panose="02020603050405020304" pitchFamily="18" charset="0"/>
                  </a:rPr>
                  <a:t>"</a:t>
                </a:r>
                <a:endParaRPr kumimoji="1" lang="en-US" altLang="zh-CN" b="0" i="1">
                  <a:solidFill>
                    <a:schemeClr val="tx1"/>
                  </a:solidFill>
                  <a:latin typeface="Times New Roman" panose="02020603050405020304" pitchFamily="18" charset="0"/>
                </a:endParaRPr>
              </a:p>
            </p:txBody>
          </p:sp>
        </p:grpSp>
        <p:grpSp>
          <p:nvGrpSpPr>
            <p:cNvPr id="54310" name="Group 17"/>
            <p:cNvGrpSpPr/>
            <p:nvPr/>
          </p:nvGrpSpPr>
          <p:grpSpPr bwMode="auto">
            <a:xfrm>
              <a:off x="1694" y="3478"/>
              <a:ext cx="640" cy="326"/>
              <a:chOff x="1152" y="3486"/>
              <a:chExt cx="640" cy="326"/>
            </a:xfrm>
          </p:grpSpPr>
          <p:sp>
            <p:nvSpPr>
              <p:cNvPr id="54312" name="Text Box 18"/>
              <p:cNvSpPr txBox="1">
                <a:spLocks noChangeArrowheads="1"/>
              </p:cNvSpPr>
              <p:nvPr/>
            </p:nvSpPr>
            <p:spPr bwMode="auto">
              <a:xfrm>
                <a:off x="1382" y="3486"/>
                <a:ext cx="41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楷体_GB2312" pitchFamily="49" charset="-122"/>
                  </a:rPr>
                  <a:t>-</a:t>
                </a:r>
                <a:r>
                  <a:rPr kumimoji="1" lang="en-US" altLang="zh-CN" sz="2400" b="0" i="1">
                    <a:solidFill>
                      <a:schemeClr val="tx1"/>
                    </a:solidFill>
                    <a:latin typeface="Times New Roman" panose="02020603050405020304" pitchFamily="18" charset="0"/>
                  </a:rPr>
                  <a:t>U</a:t>
                </a:r>
                <a:r>
                  <a:rPr kumimoji="1" lang="en-US" altLang="zh-CN" sz="2400" b="0" i="1" baseline="-25000">
                    <a:solidFill>
                      <a:schemeClr val="tx1"/>
                    </a:solidFill>
                    <a:latin typeface="Times New Roman" panose="02020603050405020304" pitchFamily="18" charset="0"/>
                  </a:rPr>
                  <a:t>S</a:t>
                </a:r>
                <a:endParaRPr kumimoji="1" lang="en-US" altLang="zh-CN" sz="2400" b="0" i="1" baseline="-25000">
                  <a:solidFill>
                    <a:schemeClr val="tx1"/>
                  </a:solidFill>
                  <a:latin typeface="Times New Roman" panose="02020603050405020304" pitchFamily="18" charset="0"/>
                </a:endParaRPr>
              </a:p>
            </p:txBody>
          </p:sp>
          <p:sp>
            <p:nvSpPr>
              <p:cNvPr id="54313" name="Text Box 19"/>
              <p:cNvSpPr txBox="1">
                <a:spLocks noChangeArrowheads="1"/>
              </p:cNvSpPr>
              <p:nvPr/>
            </p:nvSpPr>
            <p:spPr bwMode="auto">
              <a:xfrm>
                <a:off x="1152" y="3502"/>
                <a:ext cx="31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2400" b="0" i="1">
                    <a:solidFill>
                      <a:schemeClr val="tx1"/>
                    </a:solidFill>
                    <a:latin typeface="Times New Roman" panose="02020603050405020304" pitchFamily="18" charset="0"/>
                  </a:rPr>
                  <a:t>U</a:t>
                </a:r>
                <a:r>
                  <a:rPr kumimoji="1" lang="en-US" altLang="zh-CN" sz="2400" b="0" baseline="-25000">
                    <a:solidFill>
                      <a:schemeClr val="tx1"/>
                    </a:solidFill>
                    <a:latin typeface="Times New Roman" panose="02020603050405020304" pitchFamily="18" charset="0"/>
                  </a:rPr>
                  <a:t>0</a:t>
                </a:r>
                <a:endParaRPr kumimoji="1" lang="en-US" altLang="zh-CN" sz="2400" b="0" i="1" baseline="-25000">
                  <a:solidFill>
                    <a:schemeClr val="tx1"/>
                  </a:solidFill>
                  <a:latin typeface="Times New Roman" panose="02020603050405020304" pitchFamily="18" charset="0"/>
                </a:endParaRPr>
              </a:p>
            </p:txBody>
          </p:sp>
        </p:grpSp>
        <p:sp>
          <p:nvSpPr>
            <p:cNvPr id="54311" name="AutoShape 20" descr="蓝色面巾纸"/>
            <p:cNvSpPr>
              <a:spLocks noChangeArrowheads="1"/>
            </p:cNvSpPr>
            <p:nvPr/>
          </p:nvSpPr>
          <p:spPr bwMode="auto">
            <a:xfrm>
              <a:off x="3515" y="3566"/>
              <a:ext cx="816" cy="240"/>
            </a:xfrm>
            <a:prstGeom prst="wedgeRectCallout">
              <a:avLst>
                <a:gd name="adj1" fmla="val -30148"/>
                <a:gd name="adj2" fmla="val -191667"/>
              </a:avLst>
            </a:prstGeom>
            <a:blipFill dpi="0" rotWithShape="1">
              <a:blip r:embed="rId1"/>
              <a:srcRect/>
              <a:tile tx="0" ty="0" sx="100000" sy="100000" flip="none" algn="tl"/>
            </a:blip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solidFill>
                    <a:schemeClr val="bg1"/>
                  </a:solidFill>
                  <a:latin typeface="楷体_GB2312" pitchFamily="49" charset="-122"/>
                </a:rPr>
                <a:t>暂态解</a:t>
              </a:r>
              <a:endParaRPr kumimoji="1" lang="zh-CN" altLang="en-US" dirty="0">
                <a:solidFill>
                  <a:schemeClr val="bg1"/>
                </a:solidFill>
                <a:latin typeface="楷体_GB2312" pitchFamily="49" charset="-122"/>
              </a:endParaRPr>
            </a:p>
          </p:txBody>
        </p:sp>
      </p:grpSp>
      <p:grpSp>
        <p:nvGrpSpPr>
          <p:cNvPr id="5" name="Group 43"/>
          <p:cNvGrpSpPr/>
          <p:nvPr/>
        </p:nvGrpSpPr>
        <p:grpSpPr bwMode="auto">
          <a:xfrm>
            <a:off x="2911475" y="3070225"/>
            <a:ext cx="3489325" cy="1077913"/>
            <a:chOff x="1985" y="1888"/>
            <a:chExt cx="2132" cy="679"/>
          </a:xfrm>
        </p:grpSpPr>
        <p:sp>
          <p:nvSpPr>
            <p:cNvPr id="54305" name="Line 23"/>
            <p:cNvSpPr>
              <a:spLocks noChangeShapeType="1"/>
            </p:cNvSpPr>
            <p:nvPr/>
          </p:nvSpPr>
          <p:spPr bwMode="auto">
            <a:xfrm>
              <a:off x="2316" y="2394"/>
              <a:ext cx="1392" cy="0"/>
            </a:xfrm>
            <a:prstGeom prst="line">
              <a:avLst/>
            </a:prstGeom>
            <a:noFill/>
            <a:ln w="28575">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6" name="Rectangle 24"/>
            <p:cNvSpPr>
              <a:spLocks noChangeArrowheads="1"/>
            </p:cNvSpPr>
            <p:nvPr/>
          </p:nvSpPr>
          <p:spPr bwMode="auto">
            <a:xfrm>
              <a:off x="3772" y="2202"/>
              <a:ext cx="3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200" b="0" i="1">
                  <a:solidFill>
                    <a:schemeClr val="tx1"/>
                  </a:solidFill>
                  <a:latin typeface="Times New Roman" panose="02020603050405020304" pitchFamily="18" charset="0"/>
                  <a:ea typeface="宋体" panose="02010600030101010101" pitchFamily="2" charset="-122"/>
                </a:rPr>
                <a:t>u</a:t>
              </a:r>
              <a:r>
                <a:rPr kumimoji="1" lang="en-US" altLang="zh-CN" sz="2400" b="0" i="1" baseline="-25000">
                  <a:solidFill>
                    <a:schemeClr val="tx1"/>
                  </a:solidFill>
                  <a:latin typeface="Times New Roman" panose="02020603050405020304" pitchFamily="18" charset="0"/>
                  <a:ea typeface="宋体" panose="02010600030101010101" pitchFamily="2" charset="-122"/>
                </a:rPr>
                <a:t>C</a:t>
              </a:r>
              <a:r>
                <a:rPr kumimoji="1" lang="en-US" altLang="zh-CN" sz="2400" b="0" i="1" baseline="30000">
                  <a:solidFill>
                    <a:schemeClr val="tx1"/>
                  </a:solidFill>
                  <a:latin typeface="Times New Roman" panose="02020603050405020304" pitchFamily="18" charset="0"/>
                  <a:ea typeface="宋体" panose="02010600030101010101" pitchFamily="2" charset="-122"/>
                </a:rPr>
                <a:t>'</a:t>
              </a:r>
              <a:endParaRPr kumimoji="1" lang="en-US" altLang="zh-CN" sz="2400" b="0" i="1" baseline="30000">
                <a:solidFill>
                  <a:schemeClr val="tx1"/>
                </a:solidFill>
                <a:latin typeface="Times New Roman" panose="02020603050405020304" pitchFamily="18" charset="0"/>
                <a:ea typeface="宋体" panose="02010600030101010101" pitchFamily="2" charset="-122"/>
              </a:endParaRPr>
            </a:p>
          </p:txBody>
        </p:sp>
        <p:sp>
          <p:nvSpPr>
            <p:cNvPr id="54307" name="Text Box 25"/>
            <p:cNvSpPr txBox="1">
              <a:spLocks noChangeArrowheads="1"/>
            </p:cNvSpPr>
            <p:nvPr/>
          </p:nvSpPr>
          <p:spPr bwMode="auto">
            <a:xfrm>
              <a:off x="1985" y="2250"/>
              <a:ext cx="3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2400" b="0" i="1">
                  <a:solidFill>
                    <a:schemeClr val="tx1"/>
                  </a:solidFill>
                  <a:latin typeface="Times New Roman" panose="02020603050405020304" pitchFamily="18" charset="0"/>
                  <a:ea typeface="宋体" panose="02010600030101010101" pitchFamily="2" charset="-122"/>
                </a:rPr>
                <a:t>U</a:t>
              </a:r>
              <a:r>
                <a:rPr kumimoji="1" lang="en-US" altLang="zh-CN" sz="2400" b="0" baseline="-25000">
                  <a:solidFill>
                    <a:schemeClr val="tx1"/>
                  </a:solidFill>
                  <a:latin typeface="Times New Roman" panose="02020603050405020304" pitchFamily="18" charset="0"/>
                  <a:ea typeface="宋体" panose="02010600030101010101" pitchFamily="2" charset="-122"/>
                </a:rPr>
                <a:t>S</a:t>
              </a:r>
              <a:endParaRPr kumimoji="1" lang="en-US" altLang="zh-CN" sz="2400" b="0" baseline="-25000">
                <a:solidFill>
                  <a:schemeClr val="tx1"/>
                </a:solidFill>
                <a:latin typeface="Times New Roman" panose="02020603050405020304" pitchFamily="18" charset="0"/>
                <a:ea typeface="宋体" panose="02010600030101010101" pitchFamily="2" charset="-122"/>
              </a:endParaRPr>
            </a:p>
          </p:txBody>
        </p:sp>
        <p:sp>
          <p:nvSpPr>
            <p:cNvPr id="54308" name="AutoShape 26" descr="羊皮纸"/>
            <p:cNvSpPr>
              <a:spLocks noChangeArrowheads="1"/>
            </p:cNvSpPr>
            <p:nvPr/>
          </p:nvSpPr>
          <p:spPr bwMode="auto">
            <a:xfrm>
              <a:off x="3107" y="1888"/>
              <a:ext cx="816" cy="240"/>
            </a:xfrm>
            <a:prstGeom prst="wedgeRectCallout">
              <a:avLst>
                <a:gd name="adj1" fmla="val -76347"/>
                <a:gd name="adj2" fmla="val 145833"/>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solidFill>
                    <a:schemeClr val="bg1"/>
                  </a:solidFill>
                  <a:latin typeface="Times New Roman" panose="02020603050405020304" pitchFamily="18" charset="0"/>
                </a:rPr>
                <a:t>稳态解</a:t>
              </a:r>
              <a:endParaRPr kumimoji="1" lang="zh-CN" altLang="en-US" dirty="0">
                <a:solidFill>
                  <a:schemeClr val="bg1"/>
                </a:solidFill>
                <a:latin typeface="Times New Roman" panose="02020603050405020304" pitchFamily="18" charset="0"/>
              </a:endParaRPr>
            </a:p>
          </p:txBody>
        </p:sp>
      </p:grpSp>
      <p:grpSp>
        <p:nvGrpSpPr>
          <p:cNvPr id="6" name="Group 45"/>
          <p:cNvGrpSpPr/>
          <p:nvPr/>
        </p:nvGrpSpPr>
        <p:grpSpPr bwMode="auto">
          <a:xfrm>
            <a:off x="2889250" y="3933825"/>
            <a:ext cx="3668037" cy="885825"/>
            <a:chOff x="1970" y="2432"/>
            <a:chExt cx="2117" cy="480"/>
          </a:xfrm>
        </p:grpSpPr>
        <p:grpSp>
          <p:nvGrpSpPr>
            <p:cNvPr id="54298" name="Group 28"/>
            <p:cNvGrpSpPr/>
            <p:nvPr/>
          </p:nvGrpSpPr>
          <p:grpSpPr bwMode="auto">
            <a:xfrm>
              <a:off x="1970" y="2432"/>
              <a:ext cx="1683" cy="480"/>
              <a:chOff x="1437" y="2688"/>
              <a:chExt cx="1683" cy="480"/>
            </a:xfrm>
          </p:grpSpPr>
          <p:grpSp>
            <p:nvGrpSpPr>
              <p:cNvPr id="54300" name="Group 29"/>
              <p:cNvGrpSpPr/>
              <p:nvPr/>
            </p:nvGrpSpPr>
            <p:grpSpPr bwMode="auto">
              <a:xfrm>
                <a:off x="1488" y="2688"/>
                <a:ext cx="1632" cy="480"/>
                <a:chOff x="1488" y="2688"/>
                <a:chExt cx="1632" cy="480"/>
              </a:xfrm>
            </p:grpSpPr>
            <p:sp>
              <p:nvSpPr>
                <p:cNvPr id="54303" name="Freeform 30"/>
                <p:cNvSpPr/>
                <p:nvPr/>
              </p:nvSpPr>
              <p:spPr bwMode="auto">
                <a:xfrm>
                  <a:off x="1776" y="2688"/>
                  <a:ext cx="1344" cy="480"/>
                </a:xfrm>
                <a:custGeom>
                  <a:avLst/>
                  <a:gdLst>
                    <a:gd name="T0" fmla="*/ 0 w 1344"/>
                    <a:gd name="T1" fmla="*/ 13441 h 344"/>
                    <a:gd name="T2" fmla="*/ 288 w 1344"/>
                    <a:gd name="T3" fmla="*/ 5936 h 344"/>
                    <a:gd name="T4" fmla="*/ 624 w 1344"/>
                    <a:gd name="T5" fmla="*/ 2185 h 344"/>
                    <a:gd name="T6" fmla="*/ 1104 w 1344"/>
                    <a:gd name="T7" fmla="*/ 296 h 344"/>
                    <a:gd name="T8" fmla="*/ 1344 w 1344"/>
                    <a:gd name="T9" fmla="*/ 296 h 344"/>
                    <a:gd name="T10" fmla="*/ 0 60000 65536"/>
                    <a:gd name="T11" fmla="*/ 0 60000 65536"/>
                    <a:gd name="T12" fmla="*/ 0 60000 65536"/>
                    <a:gd name="T13" fmla="*/ 0 60000 65536"/>
                    <a:gd name="T14" fmla="*/ 0 60000 65536"/>
                    <a:gd name="T15" fmla="*/ 0 w 1344"/>
                    <a:gd name="T16" fmla="*/ 0 h 344"/>
                    <a:gd name="T17" fmla="*/ 1344 w 1344"/>
                    <a:gd name="T18" fmla="*/ 344 h 344"/>
                  </a:gdLst>
                  <a:ahLst/>
                  <a:cxnLst>
                    <a:cxn ang="T10">
                      <a:pos x="T0" y="T1"/>
                    </a:cxn>
                    <a:cxn ang="T11">
                      <a:pos x="T2" y="T3"/>
                    </a:cxn>
                    <a:cxn ang="T12">
                      <a:pos x="T4" y="T5"/>
                    </a:cxn>
                    <a:cxn ang="T13">
                      <a:pos x="T6" y="T7"/>
                    </a:cxn>
                    <a:cxn ang="T14">
                      <a:pos x="T8" y="T9"/>
                    </a:cxn>
                  </a:cxnLst>
                  <a:rect l="T15" t="T16" r="T17" b="T18"/>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8575"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04" name="Line 31"/>
                <p:cNvSpPr>
                  <a:spLocks noChangeShapeType="1"/>
                </p:cNvSpPr>
                <p:nvPr/>
              </p:nvSpPr>
              <p:spPr bwMode="auto">
                <a:xfrm>
                  <a:off x="1488" y="3168"/>
                  <a:ext cx="272"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01" name="Text Box 32"/>
              <p:cNvSpPr txBox="1">
                <a:spLocks noChangeArrowheads="1"/>
              </p:cNvSpPr>
              <p:nvPr/>
            </p:nvSpPr>
            <p:spPr bwMode="auto">
              <a:xfrm>
                <a:off x="1437" y="2836"/>
                <a:ext cx="32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rPr>
                  <a:t>U</a:t>
                </a:r>
                <a:r>
                  <a:rPr kumimoji="1" lang="en-US" altLang="zh-CN" b="0" baseline="-25000">
                    <a:solidFill>
                      <a:schemeClr val="tx1"/>
                    </a:solidFill>
                    <a:latin typeface="Times New Roman" panose="02020603050405020304" pitchFamily="18" charset="0"/>
                  </a:rPr>
                  <a:t>0</a:t>
                </a:r>
                <a:endParaRPr kumimoji="1" lang="en-US" altLang="zh-CN" b="0" i="1" baseline="-25000">
                  <a:solidFill>
                    <a:schemeClr val="tx1"/>
                  </a:solidFill>
                  <a:latin typeface="Times New Roman" panose="02020603050405020304" pitchFamily="18" charset="0"/>
                </a:endParaRPr>
              </a:p>
            </p:txBody>
          </p:sp>
          <p:sp>
            <p:nvSpPr>
              <p:cNvPr id="54302" name="Text Box 33"/>
              <p:cNvSpPr txBox="1">
                <a:spLocks noChangeArrowheads="1"/>
              </p:cNvSpPr>
              <p:nvPr/>
            </p:nvSpPr>
            <p:spPr bwMode="auto">
              <a:xfrm>
                <a:off x="2165" y="2788"/>
                <a:ext cx="27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rPr>
                  <a:t>u</a:t>
                </a:r>
                <a:r>
                  <a:rPr kumimoji="1" lang="en-US" altLang="zh-CN" b="0" i="1" baseline="-25000">
                    <a:solidFill>
                      <a:schemeClr val="tx1"/>
                    </a:solidFill>
                    <a:latin typeface="Times New Roman" panose="02020603050405020304" pitchFamily="18" charset="0"/>
                  </a:rPr>
                  <a:t>c</a:t>
                </a:r>
                <a:endParaRPr kumimoji="1" lang="en-US" altLang="zh-CN" b="0">
                  <a:solidFill>
                    <a:schemeClr val="tx1"/>
                  </a:solidFill>
                  <a:latin typeface="Times New Roman" panose="02020603050405020304" pitchFamily="18" charset="0"/>
                </a:endParaRPr>
              </a:p>
            </p:txBody>
          </p:sp>
        </p:grpSp>
        <p:sp>
          <p:nvSpPr>
            <p:cNvPr id="54299" name="AutoShape 34"/>
            <p:cNvSpPr>
              <a:spLocks noChangeArrowheads="1"/>
            </p:cNvSpPr>
            <p:nvPr/>
          </p:nvSpPr>
          <p:spPr bwMode="auto">
            <a:xfrm>
              <a:off x="3560" y="2659"/>
              <a:ext cx="527" cy="240"/>
            </a:xfrm>
            <a:prstGeom prst="wedgeRectCallout">
              <a:avLst>
                <a:gd name="adj1" fmla="val -78556"/>
                <a:gd name="adj2" fmla="val -122083"/>
              </a:avLst>
            </a:prstGeom>
            <a:solidFill>
              <a:srgbClr val="FFCC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solidFill>
                    <a:schemeClr val="bg1"/>
                  </a:solidFill>
                  <a:latin typeface="楷体_GB2312" pitchFamily="49" charset="-122"/>
                </a:rPr>
                <a:t>全解</a:t>
              </a:r>
              <a:endParaRPr kumimoji="1" lang="zh-CN" altLang="en-US" dirty="0">
                <a:solidFill>
                  <a:schemeClr val="bg1"/>
                </a:solidFill>
                <a:latin typeface="楷体_GB2312" pitchFamily="49" charset="-122"/>
              </a:endParaRPr>
            </a:p>
          </p:txBody>
        </p:sp>
      </p:grpSp>
      <p:grpSp>
        <p:nvGrpSpPr>
          <p:cNvPr id="9" name="Group 35"/>
          <p:cNvGrpSpPr/>
          <p:nvPr/>
        </p:nvGrpSpPr>
        <p:grpSpPr bwMode="auto">
          <a:xfrm>
            <a:off x="3025775" y="3019425"/>
            <a:ext cx="3800674" cy="3673475"/>
            <a:chOff x="1575" y="1726"/>
            <a:chExt cx="2128" cy="2066"/>
          </a:xfrm>
        </p:grpSpPr>
        <p:grpSp>
          <p:nvGrpSpPr>
            <p:cNvPr id="54292" name="Group 36"/>
            <p:cNvGrpSpPr/>
            <p:nvPr/>
          </p:nvGrpSpPr>
          <p:grpSpPr bwMode="auto">
            <a:xfrm>
              <a:off x="1575" y="1726"/>
              <a:ext cx="2128" cy="2066"/>
              <a:chOff x="1539" y="2110"/>
              <a:chExt cx="2128" cy="2066"/>
            </a:xfrm>
          </p:grpSpPr>
          <p:sp>
            <p:nvSpPr>
              <p:cNvPr id="54294" name="Line 37"/>
              <p:cNvSpPr>
                <a:spLocks noChangeShapeType="1"/>
              </p:cNvSpPr>
              <p:nvPr/>
            </p:nvSpPr>
            <p:spPr bwMode="auto">
              <a:xfrm>
                <a:off x="1539" y="3312"/>
                <a:ext cx="196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5" name="Line 38"/>
              <p:cNvSpPr>
                <a:spLocks noChangeShapeType="1"/>
              </p:cNvSpPr>
              <p:nvPr/>
            </p:nvSpPr>
            <p:spPr bwMode="auto">
              <a:xfrm flipV="1">
                <a:off x="1776" y="2256"/>
                <a:ext cx="0" cy="192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6" name="Text Box 39"/>
              <p:cNvSpPr txBox="1">
                <a:spLocks noChangeArrowheads="1"/>
              </p:cNvSpPr>
              <p:nvPr/>
            </p:nvSpPr>
            <p:spPr bwMode="auto">
              <a:xfrm>
                <a:off x="3516" y="3182"/>
                <a:ext cx="15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2400" b="0" i="1">
                    <a:solidFill>
                      <a:schemeClr val="tx1"/>
                    </a:solidFill>
                    <a:latin typeface="Times New Roman" panose="02020603050405020304" pitchFamily="18" charset="0"/>
                    <a:ea typeface="宋体" panose="02010600030101010101" pitchFamily="2" charset="-122"/>
                  </a:rPr>
                  <a:t>t</a:t>
                </a:r>
                <a:endParaRPr kumimoji="1" lang="en-US" altLang="zh-CN" sz="2400" b="0">
                  <a:solidFill>
                    <a:schemeClr val="tx1"/>
                  </a:solidFill>
                  <a:latin typeface="Times New Roman" panose="02020603050405020304" pitchFamily="18" charset="0"/>
                  <a:ea typeface="宋体" panose="02010600030101010101" pitchFamily="2" charset="-122"/>
                </a:endParaRPr>
              </a:p>
            </p:txBody>
          </p:sp>
          <p:sp>
            <p:nvSpPr>
              <p:cNvPr id="54297" name="Text Box 40"/>
              <p:cNvSpPr txBox="1">
                <a:spLocks noChangeArrowheads="1"/>
              </p:cNvSpPr>
              <p:nvPr/>
            </p:nvSpPr>
            <p:spPr bwMode="auto">
              <a:xfrm>
                <a:off x="1832" y="2110"/>
                <a:ext cx="26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4293" name="Text Box 41"/>
            <p:cNvSpPr txBox="1">
              <a:spLocks noChangeArrowheads="1"/>
            </p:cNvSpPr>
            <p:nvPr/>
          </p:nvSpPr>
          <p:spPr bwMode="auto">
            <a:xfrm>
              <a:off x="1601" y="2950"/>
              <a:ext cx="19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2400" b="0">
                  <a:solidFill>
                    <a:schemeClr val="tx1"/>
                  </a:solidFill>
                  <a:latin typeface="Times New Roman" panose="02020603050405020304" pitchFamily="18" charset="0"/>
                  <a:ea typeface="宋体" panose="02010600030101010101" pitchFamily="2" charset="-122"/>
                </a:rPr>
                <a:t>0</a:t>
              </a:r>
              <a:endParaRPr kumimoji="1" lang="en-US" altLang="zh-CN" sz="2400" b="0">
                <a:solidFill>
                  <a:schemeClr val="tx1"/>
                </a:solidFill>
                <a:latin typeface="Times New Roman" panose="02020603050405020304" pitchFamily="18" charset="0"/>
                <a:ea typeface="宋体" panose="02010600030101010101" pitchFamily="2" charset="-122"/>
              </a:endParaRPr>
            </a:p>
          </p:txBody>
        </p:sp>
      </p:grpSp>
      <p:sp>
        <p:nvSpPr>
          <p:cNvPr id="57386" name="Text Box 42"/>
          <p:cNvSpPr txBox="1">
            <a:spLocks noChangeArrowheads="1"/>
          </p:cNvSpPr>
          <p:nvPr/>
        </p:nvSpPr>
        <p:spPr bwMode="auto">
          <a:xfrm>
            <a:off x="590550" y="2218869"/>
            <a:ext cx="8351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solidFill>
                  <a:schemeClr val="tx1"/>
                </a:solidFill>
                <a:latin typeface="楷体_GB2312" pitchFamily="49" charset="-122"/>
              </a:rPr>
              <a:t>全响应 </a:t>
            </a:r>
            <a:r>
              <a:rPr kumimoji="1" lang="en-US" altLang="zh-CN" sz="3200" dirty="0">
                <a:solidFill>
                  <a:schemeClr val="tx1"/>
                </a:solidFill>
                <a:latin typeface="Times New Roman" panose="02020603050405020304" pitchFamily="18" charset="0"/>
              </a:rPr>
              <a:t>=</a:t>
            </a:r>
            <a:r>
              <a:rPr kumimoji="1" lang="en-US" altLang="zh-CN" dirty="0">
                <a:solidFill>
                  <a:schemeClr val="tx1"/>
                </a:solidFill>
                <a:latin typeface="楷体_GB2312" pitchFamily="49" charset="-122"/>
              </a:rPr>
              <a:t> </a:t>
            </a:r>
            <a:r>
              <a:rPr kumimoji="1" lang="zh-CN" altLang="en-US" dirty="0">
                <a:solidFill>
                  <a:schemeClr val="tx1"/>
                </a:solidFill>
                <a:latin typeface="楷体_GB2312" pitchFamily="49" charset="-122"/>
              </a:rPr>
              <a:t>强制分量</a:t>
            </a:r>
            <a:r>
              <a:rPr kumimoji="1" lang="en-US" altLang="zh-CN" dirty="0">
                <a:solidFill>
                  <a:schemeClr val="tx1"/>
                </a:solidFill>
                <a:latin typeface="楷体_GB2312" pitchFamily="49" charset="-122"/>
              </a:rPr>
              <a:t>(</a:t>
            </a:r>
            <a:r>
              <a:rPr kumimoji="1" lang="zh-CN" altLang="en-US" dirty="0">
                <a:solidFill>
                  <a:schemeClr val="tx1"/>
                </a:solidFill>
                <a:latin typeface="楷体_GB2312" pitchFamily="49" charset="-122"/>
              </a:rPr>
              <a:t>稳态解</a:t>
            </a:r>
            <a:r>
              <a:rPr kumimoji="1" lang="en-US" altLang="zh-CN" dirty="0">
                <a:solidFill>
                  <a:schemeClr val="tx1"/>
                </a:solidFill>
                <a:latin typeface="楷体_GB2312" pitchFamily="49" charset="-122"/>
              </a:rPr>
              <a:t>)</a:t>
            </a:r>
            <a:r>
              <a:rPr kumimoji="1" lang="en-US" altLang="zh-CN" sz="3200" dirty="0">
                <a:solidFill>
                  <a:schemeClr val="tx1"/>
                </a:solidFill>
                <a:latin typeface="楷体_GB2312" pitchFamily="49" charset="-122"/>
              </a:rPr>
              <a:t>+</a:t>
            </a:r>
            <a:r>
              <a:rPr kumimoji="1" lang="zh-CN" altLang="en-US" dirty="0">
                <a:solidFill>
                  <a:schemeClr val="tx1"/>
                </a:solidFill>
                <a:latin typeface="楷体_GB2312" pitchFamily="49" charset="-122"/>
              </a:rPr>
              <a:t>自由分量</a:t>
            </a:r>
            <a:r>
              <a:rPr kumimoji="1" lang="en-US" altLang="zh-CN" dirty="0">
                <a:solidFill>
                  <a:schemeClr val="tx1"/>
                </a:solidFill>
                <a:latin typeface="楷体_GB2312" pitchFamily="49" charset="-122"/>
              </a:rPr>
              <a:t>(</a:t>
            </a:r>
            <a:r>
              <a:rPr kumimoji="1" lang="zh-CN" altLang="en-US" dirty="0">
                <a:solidFill>
                  <a:schemeClr val="tx1"/>
                </a:solidFill>
                <a:latin typeface="楷体_GB2312" pitchFamily="49" charset="-122"/>
              </a:rPr>
              <a:t>暂态解</a:t>
            </a:r>
            <a:r>
              <a:rPr kumimoji="1" lang="en-US" altLang="zh-CN" dirty="0">
                <a:solidFill>
                  <a:schemeClr val="tx1"/>
                </a:solidFill>
                <a:latin typeface="楷体_GB2312" pitchFamily="49" charset="-122"/>
              </a:rPr>
              <a:t>)</a:t>
            </a:r>
            <a:endParaRPr kumimoji="1" lang="en-US" altLang="zh-CN" b="0" dirty="0">
              <a:solidFill>
                <a:schemeClr val="tx1"/>
              </a:solidFill>
              <a:latin typeface="楷体_GB2312" pitchFamily="49" charset="-122"/>
            </a:endParaRPr>
          </a:p>
        </p:txBody>
      </p:sp>
      <p:sp>
        <p:nvSpPr>
          <p:cNvPr id="57390" name="Text Box 46"/>
          <p:cNvSpPr txBox="1">
            <a:spLocks noChangeArrowheads="1"/>
          </p:cNvSpPr>
          <p:nvPr/>
        </p:nvSpPr>
        <p:spPr bwMode="auto">
          <a:xfrm>
            <a:off x="590550" y="1630363"/>
            <a:ext cx="6119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buFontTx/>
              <a:buAutoNum type="circleNumDbPlain"/>
            </a:pPr>
            <a:r>
              <a:rPr lang="zh-CN" altLang="en-US">
                <a:solidFill>
                  <a:schemeClr val="tx1"/>
                </a:solidFill>
                <a:latin typeface="楷体_GB2312" pitchFamily="49" charset="-122"/>
              </a:rPr>
              <a:t>着眼于电路的两种工作状态</a:t>
            </a:r>
            <a:endParaRPr lang="zh-CN" altLang="en-US">
              <a:solidFill>
                <a:schemeClr val="tx1"/>
              </a:solidFill>
              <a:latin typeface="楷体_GB2312" pitchFamily="49" charset="-122"/>
            </a:endParaRPr>
          </a:p>
        </p:txBody>
      </p:sp>
      <p:sp>
        <p:nvSpPr>
          <p:cNvPr id="57391" name="Text Box 47"/>
          <p:cNvSpPr txBox="1">
            <a:spLocks noChangeArrowheads="1"/>
          </p:cNvSpPr>
          <p:nvPr/>
        </p:nvSpPr>
        <p:spPr bwMode="auto">
          <a:xfrm>
            <a:off x="6170432" y="1663522"/>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solidFill>
                  <a:schemeClr val="tx1"/>
                </a:solidFill>
              </a:rPr>
              <a:t>物理概念清晰</a:t>
            </a:r>
            <a:endParaRPr lang="zh-CN" altLang="en-US" dirty="0">
              <a:solidFill>
                <a:schemeClr val="tx1"/>
              </a:solidFill>
            </a:endParaRPr>
          </a:p>
        </p:txBody>
      </p:sp>
      <p:sp>
        <p:nvSpPr>
          <p:cNvPr id="57404" name="Line 60"/>
          <p:cNvSpPr>
            <a:spLocks noChangeShapeType="1"/>
          </p:cNvSpPr>
          <p:nvPr/>
        </p:nvSpPr>
        <p:spPr bwMode="auto">
          <a:xfrm>
            <a:off x="5544703" y="1928019"/>
            <a:ext cx="503238"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54" name="Text Box 134"/>
          <p:cNvSpPr txBox="1">
            <a:spLocks noChangeArrowheads="1"/>
          </p:cNvSpPr>
          <p:nvPr/>
        </p:nvSpPr>
        <p:spPr bwMode="auto">
          <a:xfrm>
            <a:off x="1152525" y="3521145"/>
            <a:ext cx="65229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dirty="0">
                <a:latin typeface="楷体_GB2312" pitchFamily="49" charset="-122"/>
              </a:rPr>
              <a:t>全响应 </a:t>
            </a:r>
            <a:r>
              <a:rPr kumimoji="1" lang="en-US" altLang="zh-CN" sz="4000" dirty="0">
                <a:solidFill>
                  <a:schemeClr val="tx1"/>
                </a:solidFill>
                <a:latin typeface="宋体" panose="02010600030101010101" pitchFamily="2" charset="-122"/>
                <a:ea typeface="宋体" panose="02010600030101010101" pitchFamily="2" charset="-122"/>
              </a:rPr>
              <a:t>=</a:t>
            </a:r>
            <a:r>
              <a:rPr kumimoji="1" lang="en-US" altLang="zh-CN" sz="3200" dirty="0">
                <a:latin typeface="楷体_GB2312" pitchFamily="49" charset="-122"/>
              </a:rPr>
              <a:t> </a:t>
            </a:r>
            <a:r>
              <a:rPr kumimoji="1" lang="zh-CN" altLang="en-US" sz="3200" dirty="0">
                <a:latin typeface="楷体_GB2312" pitchFamily="49" charset="-122"/>
              </a:rPr>
              <a:t>零状态响应</a:t>
            </a:r>
            <a:r>
              <a:rPr kumimoji="1" lang="zh-CN" altLang="en-US" sz="3200" dirty="0">
                <a:solidFill>
                  <a:srgbClr val="FF3300"/>
                </a:solidFill>
                <a:latin typeface="楷体_GB2312" pitchFamily="49" charset="-122"/>
              </a:rPr>
              <a:t> </a:t>
            </a:r>
            <a:r>
              <a:rPr kumimoji="1" lang="en-US" altLang="zh-CN" sz="4000" dirty="0">
                <a:solidFill>
                  <a:schemeClr val="tx1"/>
                </a:solidFill>
                <a:latin typeface="宋体" panose="02010600030101010101" pitchFamily="2" charset="-122"/>
                <a:ea typeface="宋体" panose="02010600030101010101" pitchFamily="2" charset="-122"/>
              </a:rPr>
              <a:t>+</a:t>
            </a:r>
            <a:r>
              <a:rPr kumimoji="1" lang="en-US" altLang="zh-CN" sz="3200" dirty="0">
                <a:solidFill>
                  <a:srgbClr val="FF3300"/>
                </a:solidFill>
                <a:latin typeface="楷体_GB2312" pitchFamily="49" charset="-122"/>
              </a:rPr>
              <a:t> </a:t>
            </a:r>
            <a:r>
              <a:rPr kumimoji="1" lang="zh-CN" altLang="en-US" sz="3200" dirty="0">
                <a:latin typeface="楷体_GB2312" pitchFamily="49" charset="-122"/>
              </a:rPr>
              <a:t>零输入响应</a:t>
            </a:r>
            <a:endParaRPr kumimoji="1" lang="zh-CN" altLang="en-US" sz="3200" dirty="0">
              <a:latin typeface="楷体_GB2312" pitchFamily="49" charset="-122"/>
            </a:endParaRPr>
          </a:p>
        </p:txBody>
      </p:sp>
      <p:graphicFrame>
        <p:nvGraphicFramePr>
          <p:cNvPr id="56457" name="Object 137"/>
          <p:cNvGraphicFramePr>
            <a:graphicFrameLocks noChangeAspect="1"/>
          </p:cNvGraphicFramePr>
          <p:nvPr/>
        </p:nvGraphicFramePr>
        <p:xfrm>
          <a:off x="936625" y="1652588"/>
          <a:ext cx="7245350" cy="1025525"/>
        </p:xfrm>
        <a:graphic>
          <a:graphicData uri="http://schemas.openxmlformats.org/presentationml/2006/ole">
            <mc:AlternateContent xmlns:mc="http://schemas.openxmlformats.org/markup-compatibility/2006">
              <mc:Choice xmlns:v="urn:schemas-microsoft-com:vml" Requires="v">
                <p:oleObj spid="_x0000_s44048" name="公式" r:id="rId1" imgW="2268855" imgH="295910" progId="Equation.3">
                  <p:embed/>
                </p:oleObj>
              </mc:Choice>
              <mc:Fallback>
                <p:oleObj name="公式" r:id="rId1" imgW="2268855" imgH="295910" progId="Equation.3">
                  <p:embed/>
                  <p:pic>
                    <p:nvPicPr>
                      <p:cNvPr id="0" name="Object 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5" y="1652588"/>
                        <a:ext cx="7245350" cy="1025525"/>
                      </a:xfrm>
                      <a:prstGeom prst="rect">
                        <a:avLst/>
                      </a:prstGeom>
                      <a:solidFill>
                        <a:schemeClr val="tx1"/>
                      </a:solidFill>
                      <a:ln>
                        <a:noFill/>
                      </a:ln>
                      <a:effectLst/>
                    </p:spPr>
                  </p:pic>
                </p:oleObj>
              </mc:Fallback>
            </mc:AlternateContent>
          </a:graphicData>
        </a:graphic>
      </p:graphicFrame>
      <p:sp>
        <p:nvSpPr>
          <p:cNvPr id="56501" name="Text Box 181"/>
          <p:cNvSpPr txBox="1">
            <a:spLocks noChangeArrowheads="1"/>
          </p:cNvSpPr>
          <p:nvPr/>
        </p:nvSpPr>
        <p:spPr bwMode="auto">
          <a:xfrm>
            <a:off x="603249" y="864502"/>
            <a:ext cx="381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buFontTx/>
              <a:buAutoNum type="circleNumDbPlain" startAt="2"/>
            </a:pPr>
            <a:r>
              <a:rPr kumimoji="1" lang="zh-CN" altLang="en-US" dirty="0">
                <a:latin typeface="楷体_GB2312" pitchFamily="49" charset="-122"/>
              </a:rPr>
              <a:t>着眼于因果关系</a:t>
            </a:r>
            <a:endParaRPr kumimoji="1" lang="zh-CN" altLang="en-US" dirty="0">
              <a:latin typeface="楷体_GB2312" pitchFamily="49" charset="-122"/>
            </a:endParaRPr>
          </a:p>
        </p:txBody>
      </p:sp>
      <p:sp>
        <p:nvSpPr>
          <p:cNvPr id="56503" name="Text Box 183"/>
          <p:cNvSpPr txBox="1">
            <a:spLocks noChangeArrowheads="1"/>
          </p:cNvSpPr>
          <p:nvPr/>
        </p:nvSpPr>
        <p:spPr bwMode="auto">
          <a:xfrm>
            <a:off x="4635499" y="864502"/>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t>便于叠加计算</a:t>
            </a:r>
            <a:endParaRPr lang="zh-CN" altLang="en-US"/>
          </a:p>
        </p:txBody>
      </p:sp>
      <p:sp>
        <p:nvSpPr>
          <p:cNvPr id="56516" name="Line 196"/>
          <p:cNvSpPr>
            <a:spLocks noChangeShapeType="1"/>
          </p:cNvSpPr>
          <p:nvPr/>
        </p:nvSpPr>
        <p:spPr bwMode="auto">
          <a:xfrm>
            <a:off x="3914774" y="1153427"/>
            <a:ext cx="647700"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456" name="AutoShape 136"/>
          <p:cNvSpPr>
            <a:spLocks noChangeArrowheads="1"/>
          </p:cNvSpPr>
          <p:nvPr/>
        </p:nvSpPr>
        <p:spPr bwMode="auto">
          <a:xfrm>
            <a:off x="6480175" y="2947988"/>
            <a:ext cx="2016125" cy="647700"/>
          </a:xfrm>
          <a:prstGeom prst="wedgeRectCallout">
            <a:avLst>
              <a:gd name="adj1" fmla="val -98741"/>
              <a:gd name="adj2" fmla="val -140685"/>
            </a:avLst>
          </a:prstGeom>
          <a:solidFill>
            <a:srgbClr val="00B0F0"/>
          </a:solidFill>
          <a:ln>
            <a:noFill/>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a:solidFill>
                  <a:schemeClr val="bg1"/>
                </a:solidFill>
                <a:latin typeface="Times New Roman" panose="02020603050405020304" pitchFamily="18" charset="0"/>
              </a:rPr>
              <a:t>零输入响应</a:t>
            </a:r>
            <a:endParaRPr kumimoji="1" lang="zh-CN" altLang="en-US">
              <a:solidFill>
                <a:schemeClr val="bg1"/>
              </a:solidFill>
              <a:latin typeface="Times New Roman" panose="02020603050405020304" pitchFamily="18" charset="0"/>
            </a:endParaRPr>
          </a:p>
        </p:txBody>
      </p:sp>
      <p:sp>
        <p:nvSpPr>
          <p:cNvPr id="56455" name="AutoShape 135"/>
          <p:cNvSpPr>
            <a:spLocks noChangeArrowheads="1"/>
          </p:cNvSpPr>
          <p:nvPr/>
        </p:nvSpPr>
        <p:spPr bwMode="auto">
          <a:xfrm>
            <a:off x="1008062" y="2876550"/>
            <a:ext cx="2016125" cy="576263"/>
          </a:xfrm>
          <a:prstGeom prst="wedgeRectCallout">
            <a:avLst>
              <a:gd name="adj1" fmla="val 55120"/>
              <a:gd name="adj2" fmla="val -138431"/>
            </a:avLst>
          </a:prstGeom>
          <a:solidFill>
            <a:srgbClr val="00B0F0"/>
          </a:solidFill>
          <a:ln>
            <a:noFill/>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a:solidFill>
                  <a:schemeClr val="bg1"/>
                </a:solidFill>
                <a:latin typeface="Times New Roman" panose="02020603050405020304" pitchFamily="18" charset="0"/>
              </a:rPr>
              <a:t>零状态响应</a:t>
            </a:r>
            <a:endParaRPr kumimoji="1" lang="zh-CN" altLang="en-US">
              <a:solidFill>
                <a:schemeClr val="bg1"/>
              </a:solidFill>
              <a:latin typeface="Times New Roman" panose="02020603050405020304" pitchFamily="18" charset="0"/>
            </a:endParaRPr>
          </a:p>
        </p:txBody>
      </p:sp>
      <p:grpSp>
        <p:nvGrpSpPr>
          <p:cNvPr id="4" name="Group 197"/>
          <p:cNvGrpSpPr/>
          <p:nvPr/>
        </p:nvGrpSpPr>
        <p:grpSpPr bwMode="auto">
          <a:xfrm>
            <a:off x="444500" y="4368870"/>
            <a:ext cx="2592387" cy="2306637"/>
            <a:chOff x="2653" y="2096"/>
            <a:chExt cx="1633" cy="1453"/>
          </a:xfrm>
        </p:grpSpPr>
        <p:sp>
          <p:nvSpPr>
            <p:cNvPr id="55360" name="Oval 198"/>
            <p:cNvSpPr>
              <a:spLocks noChangeArrowheads="1"/>
            </p:cNvSpPr>
            <p:nvPr/>
          </p:nvSpPr>
          <p:spPr bwMode="auto">
            <a:xfrm>
              <a:off x="2653" y="265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5361" name="Line 199"/>
            <p:cNvSpPr>
              <a:spLocks noChangeShapeType="1"/>
            </p:cNvSpPr>
            <p:nvPr/>
          </p:nvSpPr>
          <p:spPr bwMode="auto">
            <a:xfrm>
              <a:off x="2835" y="2523"/>
              <a:ext cx="0" cy="72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62" name="Line 200"/>
            <p:cNvSpPr>
              <a:spLocks noChangeShapeType="1"/>
            </p:cNvSpPr>
            <p:nvPr/>
          </p:nvSpPr>
          <p:spPr bwMode="auto">
            <a:xfrm flipV="1">
              <a:off x="4105" y="2519"/>
              <a:ext cx="0" cy="23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63" name="Line 201"/>
            <p:cNvSpPr>
              <a:spLocks noChangeShapeType="1"/>
            </p:cNvSpPr>
            <p:nvPr/>
          </p:nvSpPr>
          <p:spPr bwMode="auto">
            <a:xfrm flipV="1">
              <a:off x="4105" y="2870"/>
              <a:ext cx="0" cy="379"/>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5364" name="Group 202"/>
            <p:cNvGrpSpPr/>
            <p:nvPr/>
          </p:nvGrpSpPr>
          <p:grpSpPr bwMode="auto">
            <a:xfrm>
              <a:off x="3042" y="2096"/>
              <a:ext cx="691" cy="395"/>
              <a:chOff x="983" y="919"/>
              <a:chExt cx="980" cy="329"/>
            </a:xfrm>
          </p:grpSpPr>
          <p:sp>
            <p:nvSpPr>
              <p:cNvPr id="55380" name="Line 203"/>
              <p:cNvSpPr>
                <a:spLocks noChangeShapeType="1"/>
              </p:cNvSpPr>
              <p:nvPr/>
            </p:nvSpPr>
            <p:spPr bwMode="auto">
              <a:xfrm flipH="1">
                <a:off x="1200" y="1104"/>
                <a:ext cx="144" cy="144"/>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81" name="Text Box 204"/>
              <p:cNvSpPr txBox="1">
                <a:spLocks noChangeArrowheads="1"/>
              </p:cNvSpPr>
              <p:nvPr/>
            </p:nvSpPr>
            <p:spPr bwMode="auto">
              <a:xfrm>
                <a:off x="983" y="919"/>
                <a:ext cx="98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5365" name="Text Box 205"/>
            <p:cNvSpPr txBox="1">
              <a:spLocks noChangeArrowheads="1"/>
            </p:cNvSpPr>
            <p:nvPr/>
          </p:nvSpPr>
          <p:spPr bwMode="auto">
            <a:xfrm>
              <a:off x="3002" y="2685"/>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66" name="Line 206"/>
            <p:cNvSpPr>
              <a:spLocks noChangeShapeType="1"/>
            </p:cNvSpPr>
            <p:nvPr/>
          </p:nvSpPr>
          <p:spPr bwMode="auto">
            <a:xfrm>
              <a:off x="3288" y="2523"/>
              <a:ext cx="817"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67" name="Line 207"/>
            <p:cNvSpPr>
              <a:spLocks noChangeShapeType="1"/>
            </p:cNvSpPr>
            <p:nvPr/>
          </p:nvSpPr>
          <p:spPr bwMode="auto">
            <a:xfrm>
              <a:off x="2835" y="2523"/>
              <a:ext cx="237"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68" name="Text Box 208"/>
            <p:cNvSpPr txBox="1">
              <a:spLocks noChangeArrowheads="1"/>
            </p:cNvSpPr>
            <p:nvPr/>
          </p:nvSpPr>
          <p:spPr bwMode="auto">
            <a:xfrm>
              <a:off x="3696" y="2731"/>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55369" name="Group 209"/>
            <p:cNvGrpSpPr/>
            <p:nvPr/>
          </p:nvGrpSpPr>
          <p:grpSpPr bwMode="auto">
            <a:xfrm>
              <a:off x="2916" y="2481"/>
              <a:ext cx="244" cy="788"/>
              <a:chOff x="1572" y="1256"/>
              <a:chExt cx="345" cy="657"/>
            </a:xfrm>
          </p:grpSpPr>
          <p:sp>
            <p:nvSpPr>
              <p:cNvPr id="55378" name="Text Box 210"/>
              <p:cNvSpPr txBox="1">
                <a:spLocks noChangeArrowheads="1"/>
              </p:cNvSpPr>
              <p:nvPr/>
            </p:nvSpPr>
            <p:spPr bwMode="auto">
              <a:xfrm>
                <a:off x="1572" y="1256"/>
                <a:ext cx="34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79" name="Text Box 211"/>
              <p:cNvSpPr txBox="1">
                <a:spLocks noChangeArrowheads="1"/>
              </p:cNvSpPr>
              <p:nvPr/>
            </p:nvSpPr>
            <p:spPr bwMode="auto">
              <a:xfrm>
                <a:off x="1573" y="1640"/>
                <a:ext cx="32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nvGrpSpPr>
            <p:cNvPr id="55370" name="Group 212"/>
            <p:cNvGrpSpPr/>
            <p:nvPr/>
          </p:nvGrpSpPr>
          <p:grpSpPr bwMode="auto">
            <a:xfrm>
              <a:off x="3969" y="2750"/>
              <a:ext cx="317" cy="136"/>
              <a:chOff x="1824" y="1680"/>
              <a:chExt cx="192" cy="96"/>
            </a:xfrm>
          </p:grpSpPr>
          <p:sp>
            <p:nvSpPr>
              <p:cNvPr id="55376" name="Line 213"/>
              <p:cNvSpPr>
                <a:spLocks noChangeShapeType="1"/>
              </p:cNvSpPr>
              <p:nvPr/>
            </p:nvSpPr>
            <p:spPr bwMode="auto">
              <a:xfrm>
                <a:off x="1824" y="1680"/>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77" name="Line 214"/>
              <p:cNvSpPr>
                <a:spLocks noChangeShapeType="1"/>
              </p:cNvSpPr>
              <p:nvPr/>
            </p:nvSpPr>
            <p:spPr bwMode="auto">
              <a:xfrm>
                <a:off x="1824" y="177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71" name="Line 215"/>
            <p:cNvSpPr>
              <a:spLocks noChangeShapeType="1"/>
            </p:cNvSpPr>
            <p:nvPr/>
          </p:nvSpPr>
          <p:spPr bwMode="auto">
            <a:xfrm flipH="1" flipV="1">
              <a:off x="3016" y="2387"/>
              <a:ext cx="272" cy="13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72" name="Line 216"/>
            <p:cNvSpPr>
              <a:spLocks noChangeShapeType="1"/>
            </p:cNvSpPr>
            <p:nvPr/>
          </p:nvSpPr>
          <p:spPr bwMode="auto">
            <a:xfrm>
              <a:off x="2835" y="3249"/>
              <a:ext cx="127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73" name="Text Box 217"/>
            <p:cNvSpPr txBox="1">
              <a:spLocks noChangeArrowheads="1"/>
            </p:cNvSpPr>
            <p:nvPr/>
          </p:nvSpPr>
          <p:spPr bwMode="auto">
            <a:xfrm>
              <a:off x="3651" y="2205"/>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74" name="Text Box 218"/>
            <p:cNvSpPr txBox="1">
              <a:spLocks noChangeArrowheads="1"/>
            </p:cNvSpPr>
            <p:nvPr/>
          </p:nvSpPr>
          <p:spPr bwMode="auto">
            <a:xfrm>
              <a:off x="2919" y="3222"/>
              <a:ext cx="11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 </a:t>
              </a:r>
              <a:r>
                <a:rPr kumimoji="1" lang="en-US" altLang="zh-CN" b="0">
                  <a:solidFill>
                    <a:schemeClr val="tx1"/>
                  </a:solidFill>
                  <a:latin typeface="Times New Roman" panose="02020603050405020304" pitchFamily="18" charset="0"/>
                  <a:ea typeface="宋体" panose="02010600030101010101" pitchFamily="2" charset="-122"/>
                </a:rPr>
                <a:t>(0</a:t>
              </a:r>
              <a:r>
                <a:rPr kumimoji="1" lang="zh-CN" altLang="en-US" b="0" baseline="-25000">
                  <a:solidFill>
                    <a:schemeClr val="tx1"/>
                  </a:solidFill>
                  <a:latin typeface="Times New Roman" panose="02020603050405020304" pitchFamily="18" charset="0"/>
                  <a:ea typeface="宋体" panose="02010600030101010101" pitchFamily="2" charset="-122"/>
                </a:rPr>
                <a:t>－</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75" name="Rectangle 219"/>
            <p:cNvSpPr>
              <a:spLocks noChangeArrowheads="1"/>
            </p:cNvSpPr>
            <p:nvPr/>
          </p:nvSpPr>
          <p:spPr bwMode="auto">
            <a:xfrm>
              <a:off x="3560" y="2478"/>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grpSp>
        <p:nvGrpSpPr>
          <p:cNvPr id="8" name="Group 243"/>
          <p:cNvGrpSpPr/>
          <p:nvPr/>
        </p:nvGrpSpPr>
        <p:grpSpPr bwMode="auto">
          <a:xfrm>
            <a:off x="6134100" y="4295845"/>
            <a:ext cx="2776537" cy="2306637"/>
            <a:chOff x="2900" y="2115"/>
            <a:chExt cx="1749" cy="1453"/>
          </a:xfrm>
        </p:grpSpPr>
        <p:sp>
          <p:nvSpPr>
            <p:cNvPr id="55338" name="Text Box 244"/>
            <p:cNvSpPr txBox="1">
              <a:spLocks noChangeArrowheads="1"/>
            </p:cNvSpPr>
            <p:nvPr/>
          </p:nvSpPr>
          <p:spPr bwMode="auto">
            <a:xfrm>
              <a:off x="2900" y="2659"/>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4000">
                  <a:solidFill>
                    <a:schemeClr val="tx1"/>
                  </a:solidFill>
                  <a:latin typeface="Times New Roman" panose="02020603050405020304" pitchFamily="18" charset="0"/>
                  <a:ea typeface="宋体" panose="02010600030101010101" pitchFamily="2" charset="-122"/>
                </a:rPr>
                <a:t>+</a:t>
              </a:r>
              <a:endParaRPr kumimoji="1" lang="en-US" altLang="zh-CN" sz="4000">
                <a:solidFill>
                  <a:schemeClr val="tx1"/>
                </a:solidFill>
                <a:latin typeface="Times New Roman" panose="02020603050405020304" pitchFamily="18" charset="0"/>
                <a:ea typeface="宋体" panose="02010600030101010101" pitchFamily="2" charset="-122"/>
              </a:endParaRPr>
            </a:p>
          </p:txBody>
        </p:sp>
        <p:sp>
          <p:nvSpPr>
            <p:cNvPr id="55339" name="Line 245"/>
            <p:cNvSpPr>
              <a:spLocks noChangeShapeType="1"/>
            </p:cNvSpPr>
            <p:nvPr/>
          </p:nvSpPr>
          <p:spPr bwMode="auto">
            <a:xfrm>
              <a:off x="3198" y="2542"/>
              <a:ext cx="0" cy="72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40" name="Line 246"/>
            <p:cNvSpPr>
              <a:spLocks noChangeShapeType="1"/>
            </p:cNvSpPr>
            <p:nvPr/>
          </p:nvSpPr>
          <p:spPr bwMode="auto">
            <a:xfrm flipV="1">
              <a:off x="4468" y="2538"/>
              <a:ext cx="0" cy="23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41" name="Line 247"/>
            <p:cNvSpPr>
              <a:spLocks noChangeShapeType="1"/>
            </p:cNvSpPr>
            <p:nvPr/>
          </p:nvSpPr>
          <p:spPr bwMode="auto">
            <a:xfrm flipV="1">
              <a:off x="4468" y="2889"/>
              <a:ext cx="0" cy="379"/>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5342" name="Group 248"/>
            <p:cNvGrpSpPr/>
            <p:nvPr/>
          </p:nvGrpSpPr>
          <p:grpSpPr bwMode="auto">
            <a:xfrm>
              <a:off x="3405" y="2115"/>
              <a:ext cx="691" cy="395"/>
              <a:chOff x="983" y="919"/>
              <a:chExt cx="980" cy="329"/>
            </a:xfrm>
          </p:grpSpPr>
          <p:sp>
            <p:nvSpPr>
              <p:cNvPr id="55358" name="Line 249"/>
              <p:cNvSpPr>
                <a:spLocks noChangeShapeType="1"/>
              </p:cNvSpPr>
              <p:nvPr/>
            </p:nvSpPr>
            <p:spPr bwMode="auto">
              <a:xfrm flipH="1">
                <a:off x="1200" y="1104"/>
                <a:ext cx="144" cy="144"/>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9" name="Text Box 250"/>
              <p:cNvSpPr txBox="1">
                <a:spLocks noChangeArrowheads="1"/>
              </p:cNvSpPr>
              <p:nvPr/>
            </p:nvSpPr>
            <p:spPr bwMode="auto">
              <a:xfrm>
                <a:off x="983" y="919"/>
                <a:ext cx="98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5343" name="Text Box 251"/>
            <p:cNvSpPr txBox="1">
              <a:spLocks noChangeArrowheads="1"/>
            </p:cNvSpPr>
            <p:nvPr/>
          </p:nvSpPr>
          <p:spPr bwMode="auto">
            <a:xfrm>
              <a:off x="3365" y="2704"/>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44" name="Line 252"/>
            <p:cNvSpPr>
              <a:spLocks noChangeShapeType="1"/>
            </p:cNvSpPr>
            <p:nvPr/>
          </p:nvSpPr>
          <p:spPr bwMode="auto">
            <a:xfrm>
              <a:off x="3651" y="2542"/>
              <a:ext cx="817"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45" name="Line 253"/>
            <p:cNvSpPr>
              <a:spLocks noChangeShapeType="1"/>
            </p:cNvSpPr>
            <p:nvPr/>
          </p:nvSpPr>
          <p:spPr bwMode="auto">
            <a:xfrm>
              <a:off x="3198" y="2542"/>
              <a:ext cx="237"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46" name="Text Box 254"/>
            <p:cNvSpPr txBox="1">
              <a:spLocks noChangeArrowheads="1"/>
            </p:cNvSpPr>
            <p:nvPr/>
          </p:nvSpPr>
          <p:spPr bwMode="auto">
            <a:xfrm>
              <a:off x="4059" y="2750"/>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55347" name="Group 255"/>
            <p:cNvGrpSpPr/>
            <p:nvPr/>
          </p:nvGrpSpPr>
          <p:grpSpPr bwMode="auto">
            <a:xfrm>
              <a:off x="3279" y="2500"/>
              <a:ext cx="244" cy="788"/>
              <a:chOff x="1572" y="1256"/>
              <a:chExt cx="345" cy="657"/>
            </a:xfrm>
          </p:grpSpPr>
          <p:sp>
            <p:nvSpPr>
              <p:cNvPr id="55356" name="Text Box 256"/>
              <p:cNvSpPr txBox="1">
                <a:spLocks noChangeArrowheads="1"/>
              </p:cNvSpPr>
              <p:nvPr/>
            </p:nvSpPr>
            <p:spPr bwMode="auto">
              <a:xfrm>
                <a:off x="1572" y="1256"/>
                <a:ext cx="34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57" name="Text Box 257"/>
              <p:cNvSpPr txBox="1">
                <a:spLocks noChangeArrowheads="1"/>
              </p:cNvSpPr>
              <p:nvPr/>
            </p:nvSpPr>
            <p:spPr bwMode="auto">
              <a:xfrm>
                <a:off x="1573" y="1640"/>
                <a:ext cx="32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nvGrpSpPr>
            <p:cNvPr id="55348" name="Group 258"/>
            <p:cNvGrpSpPr/>
            <p:nvPr/>
          </p:nvGrpSpPr>
          <p:grpSpPr bwMode="auto">
            <a:xfrm>
              <a:off x="4332" y="2769"/>
              <a:ext cx="317" cy="136"/>
              <a:chOff x="1824" y="1680"/>
              <a:chExt cx="192" cy="96"/>
            </a:xfrm>
          </p:grpSpPr>
          <p:sp>
            <p:nvSpPr>
              <p:cNvPr id="55354" name="Line 259"/>
              <p:cNvSpPr>
                <a:spLocks noChangeShapeType="1"/>
              </p:cNvSpPr>
              <p:nvPr/>
            </p:nvSpPr>
            <p:spPr bwMode="auto">
              <a:xfrm>
                <a:off x="1824" y="1680"/>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5" name="Line 260"/>
              <p:cNvSpPr>
                <a:spLocks noChangeShapeType="1"/>
              </p:cNvSpPr>
              <p:nvPr/>
            </p:nvSpPr>
            <p:spPr bwMode="auto">
              <a:xfrm>
                <a:off x="1824" y="177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49" name="Line 261"/>
            <p:cNvSpPr>
              <a:spLocks noChangeShapeType="1"/>
            </p:cNvSpPr>
            <p:nvPr/>
          </p:nvSpPr>
          <p:spPr bwMode="auto">
            <a:xfrm flipH="1" flipV="1">
              <a:off x="3379" y="2406"/>
              <a:ext cx="272" cy="13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0" name="Line 262"/>
            <p:cNvSpPr>
              <a:spLocks noChangeShapeType="1"/>
            </p:cNvSpPr>
            <p:nvPr/>
          </p:nvSpPr>
          <p:spPr bwMode="auto">
            <a:xfrm>
              <a:off x="3198" y="3268"/>
              <a:ext cx="127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1" name="Text Box 263"/>
            <p:cNvSpPr txBox="1">
              <a:spLocks noChangeArrowheads="1"/>
            </p:cNvSpPr>
            <p:nvPr/>
          </p:nvSpPr>
          <p:spPr bwMode="auto">
            <a:xfrm>
              <a:off x="4014" y="2224"/>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52" name="Text Box 264"/>
            <p:cNvSpPr txBox="1">
              <a:spLocks noChangeArrowheads="1"/>
            </p:cNvSpPr>
            <p:nvPr/>
          </p:nvSpPr>
          <p:spPr bwMode="auto">
            <a:xfrm>
              <a:off x="3282" y="3241"/>
              <a:ext cx="11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 </a:t>
              </a:r>
              <a:r>
                <a:rPr kumimoji="1" lang="en-US" altLang="zh-CN" b="0">
                  <a:solidFill>
                    <a:schemeClr val="tx1"/>
                  </a:solidFill>
                  <a:latin typeface="Times New Roman" panose="02020603050405020304" pitchFamily="18" charset="0"/>
                  <a:ea typeface="宋体" panose="02010600030101010101" pitchFamily="2" charset="-122"/>
                </a:rPr>
                <a:t>(0</a:t>
              </a:r>
              <a:r>
                <a:rPr kumimoji="1" lang="zh-CN" altLang="en-US" b="0" baseline="-25000">
                  <a:solidFill>
                    <a:schemeClr val="tx1"/>
                  </a:solidFill>
                  <a:latin typeface="Times New Roman" panose="02020603050405020304" pitchFamily="18" charset="0"/>
                  <a:ea typeface="宋体" panose="02010600030101010101" pitchFamily="2" charset="-122"/>
                </a:rPr>
                <a:t>－</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53" name="Rectangle 265"/>
            <p:cNvSpPr>
              <a:spLocks noChangeArrowheads="1"/>
            </p:cNvSpPr>
            <p:nvPr/>
          </p:nvSpPr>
          <p:spPr bwMode="auto">
            <a:xfrm>
              <a:off x="3923" y="2497"/>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grpSp>
        <p:nvGrpSpPr>
          <p:cNvPr id="12" name="Group 268"/>
          <p:cNvGrpSpPr/>
          <p:nvPr/>
        </p:nvGrpSpPr>
        <p:grpSpPr bwMode="auto">
          <a:xfrm>
            <a:off x="3108325" y="4368870"/>
            <a:ext cx="2952750" cy="2306637"/>
            <a:chOff x="1927" y="2387"/>
            <a:chExt cx="1860" cy="1453"/>
          </a:xfrm>
        </p:grpSpPr>
        <p:grpSp>
          <p:nvGrpSpPr>
            <p:cNvPr id="55313" name="Group 220"/>
            <p:cNvGrpSpPr/>
            <p:nvPr/>
          </p:nvGrpSpPr>
          <p:grpSpPr bwMode="auto">
            <a:xfrm>
              <a:off x="2154" y="2387"/>
              <a:ext cx="1633" cy="1453"/>
              <a:chOff x="2653" y="2096"/>
              <a:chExt cx="1633" cy="1453"/>
            </a:xfrm>
          </p:grpSpPr>
          <p:sp>
            <p:nvSpPr>
              <p:cNvPr id="55316" name="Oval 221"/>
              <p:cNvSpPr>
                <a:spLocks noChangeArrowheads="1"/>
              </p:cNvSpPr>
              <p:nvPr/>
            </p:nvSpPr>
            <p:spPr bwMode="auto">
              <a:xfrm>
                <a:off x="2653" y="265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5317" name="Line 222"/>
              <p:cNvSpPr>
                <a:spLocks noChangeShapeType="1"/>
              </p:cNvSpPr>
              <p:nvPr/>
            </p:nvSpPr>
            <p:spPr bwMode="auto">
              <a:xfrm>
                <a:off x="2835" y="2523"/>
                <a:ext cx="0" cy="72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8" name="Line 223"/>
              <p:cNvSpPr>
                <a:spLocks noChangeShapeType="1"/>
              </p:cNvSpPr>
              <p:nvPr/>
            </p:nvSpPr>
            <p:spPr bwMode="auto">
              <a:xfrm flipV="1">
                <a:off x="4105" y="2519"/>
                <a:ext cx="0" cy="231"/>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9" name="Line 224"/>
              <p:cNvSpPr>
                <a:spLocks noChangeShapeType="1"/>
              </p:cNvSpPr>
              <p:nvPr/>
            </p:nvSpPr>
            <p:spPr bwMode="auto">
              <a:xfrm flipV="1">
                <a:off x="4105" y="2870"/>
                <a:ext cx="0" cy="379"/>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5320" name="Group 225"/>
              <p:cNvGrpSpPr/>
              <p:nvPr/>
            </p:nvGrpSpPr>
            <p:grpSpPr bwMode="auto">
              <a:xfrm>
                <a:off x="3042" y="2096"/>
                <a:ext cx="691" cy="395"/>
                <a:chOff x="983" y="919"/>
                <a:chExt cx="980" cy="329"/>
              </a:xfrm>
            </p:grpSpPr>
            <p:sp>
              <p:nvSpPr>
                <p:cNvPr id="55336" name="Line 226"/>
                <p:cNvSpPr>
                  <a:spLocks noChangeShapeType="1"/>
                </p:cNvSpPr>
                <p:nvPr/>
              </p:nvSpPr>
              <p:spPr bwMode="auto">
                <a:xfrm flipH="1">
                  <a:off x="1200" y="1104"/>
                  <a:ext cx="144" cy="144"/>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7" name="Text Box 227"/>
                <p:cNvSpPr txBox="1">
                  <a:spLocks noChangeArrowheads="1"/>
                </p:cNvSpPr>
                <p:nvPr/>
              </p:nvSpPr>
              <p:spPr bwMode="auto">
                <a:xfrm>
                  <a:off x="983" y="919"/>
                  <a:ext cx="98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5321" name="Text Box 228"/>
              <p:cNvSpPr txBox="1">
                <a:spLocks noChangeArrowheads="1"/>
              </p:cNvSpPr>
              <p:nvPr/>
            </p:nvSpPr>
            <p:spPr bwMode="auto">
              <a:xfrm>
                <a:off x="3002" y="2685"/>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22" name="Line 229"/>
              <p:cNvSpPr>
                <a:spLocks noChangeShapeType="1"/>
              </p:cNvSpPr>
              <p:nvPr/>
            </p:nvSpPr>
            <p:spPr bwMode="auto">
              <a:xfrm>
                <a:off x="3288" y="2523"/>
                <a:ext cx="817"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3" name="Line 230"/>
              <p:cNvSpPr>
                <a:spLocks noChangeShapeType="1"/>
              </p:cNvSpPr>
              <p:nvPr/>
            </p:nvSpPr>
            <p:spPr bwMode="auto">
              <a:xfrm>
                <a:off x="2835" y="2523"/>
                <a:ext cx="237"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4" name="Text Box 231"/>
              <p:cNvSpPr txBox="1">
                <a:spLocks noChangeArrowheads="1"/>
              </p:cNvSpPr>
              <p:nvPr/>
            </p:nvSpPr>
            <p:spPr bwMode="auto">
              <a:xfrm>
                <a:off x="3696" y="2731"/>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55325" name="Group 232"/>
              <p:cNvGrpSpPr/>
              <p:nvPr/>
            </p:nvGrpSpPr>
            <p:grpSpPr bwMode="auto">
              <a:xfrm>
                <a:off x="2916" y="2481"/>
                <a:ext cx="244" cy="788"/>
                <a:chOff x="1572" y="1256"/>
                <a:chExt cx="345" cy="657"/>
              </a:xfrm>
            </p:grpSpPr>
            <p:sp>
              <p:nvSpPr>
                <p:cNvPr id="55334" name="Text Box 233"/>
                <p:cNvSpPr txBox="1">
                  <a:spLocks noChangeArrowheads="1"/>
                </p:cNvSpPr>
                <p:nvPr/>
              </p:nvSpPr>
              <p:spPr bwMode="auto">
                <a:xfrm>
                  <a:off x="1572" y="1256"/>
                  <a:ext cx="34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35" name="Text Box 234"/>
                <p:cNvSpPr txBox="1">
                  <a:spLocks noChangeArrowheads="1"/>
                </p:cNvSpPr>
                <p:nvPr/>
              </p:nvSpPr>
              <p:spPr bwMode="auto">
                <a:xfrm>
                  <a:off x="1573" y="1640"/>
                  <a:ext cx="32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nvGrpSpPr>
              <p:cNvPr id="55326" name="Group 235"/>
              <p:cNvGrpSpPr/>
              <p:nvPr/>
            </p:nvGrpSpPr>
            <p:grpSpPr bwMode="auto">
              <a:xfrm>
                <a:off x="3969" y="2750"/>
                <a:ext cx="317" cy="136"/>
                <a:chOff x="1824" y="1680"/>
                <a:chExt cx="192" cy="96"/>
              </a:xfrm>
            </p:grpSpPr>
            <p:sp>
              <p:nvSpPr>
                <p:cNvPr id="55332" name="Line 236"/>
                <p:cNvSpPr>
                  <a:spLocks noChangeShapeType="1"/>
                </p:cNvSpPr>
                <p:nvPr/>
              </p:nvSpPr>
              <p:spPr bwMode="auto">
                <a:xfrm>
                  <a:off x="1824" y="1680"/>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3" name="Line 237"/>
                <p:cNvSpPr>
                  <a:spLocks noChangeShapeType="1"/>
                </p:cNvSpPr>
                <p:nvPr/>
              </p:nvSpPr>
              <p:spPr bwMode="auto">
                <a:xfrm>
                  <a:off x="1824" y="177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27" name="Line 238"/>
              <p:cNvSpPr>
                <a:spLocks noChangeShapeType="1"/>
              </p:cNvSpPr>
              <p:nvPr/>
            </p:nvSpPr>
            <p:spPr bwMode="auto">
              <a:xfrm flipH="1" flipV="1">
                <a:off x="3016" y="2387"/>
                <a:ext cx="272" cy="13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8" name="Line 239"/>
              <p:cNvSpPr>
                <a:spLocks noChangeShapeType="1"/>
              </p:cNvSpPr>
              <p:nvPr/>
            </p:nvSpPr>
            <p:spPr bwMode="auto">
              <a:xfrm>
                <a:off x="2835" y="3249"/>
                <a:ext cx="127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9" name="Text Box 240"/>
              <p:cNvSpPr txBox="1">
                <a:spLocks noChangeArrowheads="1"/>
              </p:cNvSpPr>
              <p:nvPr/>
            </p:nvSpPr>
            <p:spPr bwMode="auto">
              <a:xfrm>
                <a:off x="3651" y="2205"/>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30" name="Text Box 241"/>
              <p:cNvSpPr txBox="1">
                <a:spLocks noChangeArrowheads="1"/>
              </p:cNvSpPr>
              <p:nvPr/>
            </p:nvSpPr>
            <p:spPr bwMode="auto">
              <a:xfrm>
                <a:off x="2954" y="3222"/>
                <a:ext cx="10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 </a:t>
                </a:r>
                <a:r>
                  <a:rPr kumimoji="1" lang="en-US" altLang="zh-CN" b="0">
                    <a:solidFill>
                      <a:schemeClr val="tx1"/>
                    </a:solidFill>
                    <a:latin typeface="Times New Roman" panose="02020603050405020304" pitchFamily="18" charset="0"/>
                    <a:ea typeface="宋体" panose="02010600030101010101" pitchFamily="2" charset="-122"/>
                  </a:rPr>
                  <a:t>(0</a:t>
                </a:r>
                <a:r>
                  <a:rPr kumimoji="1" lang="zh-CN" altLang="en-US" b="0" baseline="-25000">
                    <a:solidFill>
                      <a:schemeClr val="tx1"/>
                    </a:solidFill>
                    <a:latin typeface="Times New Roman" panose="02020603050405020304" pitchFamily="18" charset="0"/>
                    <a:ea typeface="宋体" panose="02010600030101010101" pitchFamily="2" charset="-122"/>
                  </a:rPr>
                  <a:t>－</a:t>
                </a:r>
                <a:r>
                  <a:rPr kumimoji="1" lang="en-US" altLang="zh-CN" b="0">
                    <a:solidFill>
                      <a:schemeClr val="tx1"/>
                    </a:solidFill>
                    <a:latin typeface="Times New Roman" panose="02020603050405020304" pitchFamily="18" charset="0"/>
                    <a:ea typeface="宋体" panose="02010600030101010101" pitchFamily="2" charset="-122"/>
                  </a:rPr>
                  <a:t>)= 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5331" name="Rectangle 242"/>
              <p:cNvSpPr>
                <a:spLocks noChangeArrowheads="1"/>
              </p:cNvSpPr>
              <p:nvPr/>
            </p:nvSpPr>
            <p:spPr bwMode="auto">
              <a:xfrm>
                <a:off x="3560" y="2478"/>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55314" name="Line 266"/>
            <p:cNvSpPr>
              <a:spLocks noChangeShapeType="1"/>
            </p:cNvSpPr>
            <p:nvPr/>
          </p:nvSpPr>
          <p:spPr bwMode="auto">
            <a:xfrm>
              <a:off x="1927" y="3067"/>
              <a:ext cx="181" cy="0"/>
            </a:xfrm>
            <a:prstGeom prst="line">
              <a:avLst/>
            </a:prstGeom>
            <a:noFill/>
            <a:ln w="38100">
              <a:solidFill>
                <a:srgbClr val="FFFF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5" name="Line 267"/>
            <p:cNvSpPr>
              <a:spLocks noChangeShapeType="1"/>
            </p:cNvSpPr>
            <p:nvPr/>
          </p:nvSpPr>
          <p:spPr bwMode="auto">
            <a:xfrm>
              <a:off x="1927" y="3158"/>
              <a:ext cx="181" cy="0"/>
            </a:xfrm>
            <a:prstGeom prst="line">
              <a:avLst/>
            </a:prstGeom>
            <a:noFill/>
            <a:ln w="38100">
              <a:solidFill>
                <a:srgbClr val="FFFF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82"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p:nvPr/>
        </p:nvGrpSpPr>
        <p:grpSpPr bwMode="auto">
          <a:xfrm>
            <a:off x="500063" y="1149350"/>
            <a:ext cx="7993062" cy="1916113"/>
            <a:chOff x="249" y="182"/>
            <a:chExt cx="5035" cy="1207"/>
          </a:xfrm>
          <a:solidFill>
            <a:schemeClr val="tx1"/>
          </a:solidFill>
        </p:grpSpPr>
        <p:graphicFrame>
          <p:nvGraphicFramePr>
            <p:cNvPr id="56353" name="Object 3"/>
            <p:cNvGraphicFramePr>
              <a:graphicFrameLocks noChangeAspect="1"/>
            </p:cNvGraphicFramePr>
            <p:nvPr/>
          </p:nvGraphicFramePr>
          <p:xfrm>
            <a:off x="656" y="182"/>
            <a:ext cx="4342" cy="614"/>
          </p:xfrm>
          <a:graphic>
            <a:graphicData uri="http://schemas.openxmlformats.org/presentationml/2006/ole">
              <mc:AlternateContent xmlns:mc="http://schemas.openxmlformats.org/markup-compatibility/2006">
                <mc:Choice xmlns:v="urn:schemas-microsoft-com:vml" Requires="v">
                  <p:oleObj spid="_x0000_s45072" name="公式" r:id="rId1" imgW="2501900" imgH="355600" progId="Equation.3">
                    <p:embed/>
                  </p:oleObj>
                </mc:Choice>
                <mc:Fallback>
                  <p:oleObj name="公式" r:id="rId1" imgW="2501900" imgH="355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 y="182"/>
                          <a:ext cx="4342" cy="614"/>
                        </a:xfrm>
                        <a:prstGeom prst="rect">
                          <a:avLst/>
                        </a:prstGeom>
                        <a:solidFill>
                          <a:schemeClr val="tx1"/>
                        </a:solidFill>
                        <a:ln>
                          <a:noFill/>
                        </a:ln>
                        <a:effectLst/>
                      </p:spPr>
                    </p:pic>
                  </p:oleObj>
                </mc:Fallback>
              </mc:AlternateContent>
            </a:graphicData>
          </a:graphic>
        </p:graphicFrame>
        <p:sp>
          <p:nvSpPr>
            <p:cNvPr id="56354" name="AutoShape 4"/>
            <p:cNvSpPr>
              <a:spLocks noChangeArrowheads="1"/>
            </p:cNvSpPr>
            <p:nvPr/>
          </p:nvSpPr>
          <p:spPr bwMode="auto">
            <a:xfrm>
              <a:off x="249" y="1071"/>
              <a:ext cx="1452" cy="318"/>
            </a:xfrm>
            <a:prstGeom prst="wedgeRectCallout">
              <a:avLst>
                <a:gd name="adj1" fmla="val 69421"/>
                <a:gd name="adj2" fmla="val -178616"/>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a:solidFill>
                    <a:schemeClr val="bg1"/>
                  </a:solidFill>
                  <a:latin typeface="Times New Roman" panose="02020603050405020304" pitchFamily="18" charset="0"/>
                </a:rPr>
                <a:t>零状态响应</a:t>
              </a:r>
              <a:endParaRPr kumimoji="1" lang="zh-CN" altLang="en-US">
                <a:solidFill>
                  <a:schemeClr val="bg1"/>
                </a:solidFill>
                <a:latin typeface="Times New Roman" panose="02020603050405020304" pitchFamily="18" charset="0"/>
              </a:endParaRPr>
            </a:p>
          </p:txBody>
        </p:sp>
        <p:sp>
          <p:nvSpPr>
            <p:cNvPr id="56355" name="AutoShape 5"/>
            <p:cNvSpPr>
              <a:spLocks noChangeArrowheads="1"/>
            </p:cNvSpPr>
            <p:nvPr/>
          </p:nvSpPr>
          <p:spPr bwMode="auto">
            <a:xfrm>
              <a:off x="3923" y="981"/>
              <a:ext cx="1361" cy="363"/>
            </a:xfrm>
            <a:prstGeom prst="wedgeRectCallout">
              <a:avLst>
                <a:gd name="adj1" fmla="val -74245"/>
                <a:gd name="adj2" fmla="val -123278"/>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a:solidFill>
                    <a:schemeClr val="bg1"/>
                  </a:solidFill>
                  <a:latin typeface="Times New Roman" panose="02020603050405020304" pitchFamily="18" charset="0"/>
                </a:rPr>
                <a:t>零输入响应</a:t>
              </a:r>
              <a:endParaRPr kumimoji="1" lang="zh-CN" altLang="en-US">
                <a:solidFill>
                  <a:schemeClr val="bg1"/>
                </a:solidFill>
                <a:latin typeface="Times New Roman" panose="02020603050405020304" pitchFamily="18" charset="0"/>
              </a:endParaRPr>
            </a:p>
          </p:txBody>
        </p:sp>
      </p:grpSp>
      <p:sp>
        <p:nvSpPr>
          <p:cNvPr id="55304" name="Line 8"/>
          <p:cNvSpPr>
            <a:spLocks noChangeShapeType="1"/>
          </p:cNvSpPr>
          <p:nvPr/>
        </p:nvSpPr>
        <p:spPr bwMode="auto">
          <a:xfrm flipV="1">
            <a:off x="3243263" y="2940050"/>
            <a:ext cx="0" cy="361156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48"/>
          <p:cNvGrpSpPr/>
          <p:nvPr/>
        </p:nvGrpSpPr>
        <p:grpSpPr bwMode="auto">
          <a:xfrm>
            <a:off x="2852738" y="2628900"/>
            <a:ext cx="4921250" cy="3575050"/>
            <a:chOff x="1777" y="1368"/>
            <a:chExt cx="3100" cy="2252"/>
          </a:xfrm>
        </p:grpSpPr>
        <p:sp>
          <p:nvSpPr>
            <p:cNvPr id="56349" name="Line 7"/>
            <p:cNvSpPr>
              <a:spLocks noChangeShapeType="1"/>
            </p:cNvSpPr>
            <p:nvPr/>
          </p:nvSpPr>
          <p:spPr bwMode="auto">
            <a:xfrm>
              <a:off x="1786" y="3330"/>
              <a:ext cx="2908" cy="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0" name="Text Box 9"/>
            <p:cNvSpPr txBox="1">
              <a:spLocks noChangeArrowheads="1"/>
            </p:cNvSpPr>
            <p:nvPr/>
          </p:nvSpPr>
          <p:spPr bwMode="auto">
            <a:xfrm>
              <a:off x="4690" y="3094"/>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200" b="0" i="1">
                  <a:solidFill>
                    <a:schemeClr val="tx1"/>
                  </a:solidFill>
                  <a:latin typeface="Times New Roman" panose="02020603050405020304" pitchFamily="18" charset="0"/>
                  <a:ea typeface="宋体" panose="02010600030101010101" pitchFamily="2" charset="-122"/>
                </a:rPr>
                <a:t>t</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56351" name="Text Box 10"/>
            <p:cNvSpPr txBox="1">
              <a:spLocks noChangeArrowheads="1"/>
            </p:cNvSpPr>
            <p:nvPr/>
          </p:nvSpPr>
          <p:spPr bwMode="auto">
            <a:xfrm>
              <a:off x="2050" y="1368"/>
              <a:ext cx="32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200" b="0" i="1">
                  <a:solidFill>
                    <a:schemeClr val="tx1"/>
                  </a:solidFill>
                  <a:latin typeface="Times New Roman" panose="02020603050405020304" pitchFamily="18" charset="0"/>
                  <a:ea typeface="宋体" panose="02010600030101010101" pitchFamily="2" charset="-122"/>
                </a:rPr>
                <a:t>u</a:t>
              </a:r>
              <a:r>
                <a:rPr kumimoji="1" lang="en-US" altLang="zh-CN" sz="3200" b="0" i="1" baseline="-25000">
                  <a:solidFill>
                    <a:schemeClr val="tx1"/>
                  </a:solidFill>
                  <a:latin typeface="Times New Roman" panose="02020603050405020304" pitchFamily="18" charset="0"/>
                  <a:ea typeface="宋体" panose="02010600030101010101" pitchFamily="2" charset="-122"/>
                </a:rPr>
                <a:t>c</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56352" name="Text Box 11"/>
            <p:cNvSpPr txBox="1">
              <a:spLocks noChangeArrowheads="1"/>
            </p:cNvSpPr>
            <p:nvPr/>
          </p:nvSpPr>
          <p:spPr bwMode="auto">
            <a:xfrm>
              <a:off x="1777" y="32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nvGrpSpPr>
          <p:cNvPr id="4" name="Group 50"/>
          <p:cNvGrpSpPr/>
          <p:nvPr/>
        </p:nvGrpSpPr>
        <p:grpSpPr bwMode="auto">
          <a:xfrm>
            <a:off x="2587625" y="3525838"/>
            <a:ext cx="4537075" cy="2168525"/>
            <a:chOff x="1610" y="1933"/>
            <a:chExt cx="2858" cy="1366"/>
          </a:xfrm>
        </p:grpSpPr>
        <p:sp>
          <p:nvSpPr>
            <p:cNvPr id="56345" name="Line 13"/>
            <p:cNvSpPr>
              <a:spLocks noChangeShapeType="1"/>
            </p:cNvSpPr>
            <p:nvPr/>
          </p:nvSpPr>
          <p:spPr bwMode="auto">
            <a:xfrm>
              <a:off x="2018" y="2115"/>
              <a:ext cx="1951" cy="0"/>
            </a:xfrm>
            <a:prstGeom prst="line">
              <a:avLst/>
            </a:prstGeom>
            <a:noFill/>
            <a:ln w="28575">
              <a:solidFill>
                <a:srgbClr val="FFFF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6" name="Text Box 14"/>
            <p:cNvSpPr txBox="1">
              <a:spLocks noChangeArrowheads="1"/>
            </p:cNvSpPr>
            <p:nvPr/>
          </p:nvSpPr>
          <p:spPr bwMode="auto">
            <a:xfrm>
              <a:off x="1610" y="1933"/>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dirty="0">
                  <a:solidFill>
                    <a:schemeClr val="tx1"/>
                  </a:solidFill>
                  <a:latin typeface="Times New Roman" panose="02020603050405020304" pitchFamily="18" charset="0"/>
                  <a:ea typeface="宋体" panose="02010600030101010101" pitchFamily="2" charset="-122"/>
                </a:rPr>
                <a:t>U</a:t>
              </a:r>
              <a:r>
                <a:rPr kumimoji="1" lang="en-US" altLang="zh-CN" b="0" i="1" baseline="-25000" dirty="0">
                  <a:solidFill>
                    <a:schemeClr val="tx1"/>
                  </a:solidFill>
                  <a:latin typeface="Times New Roman" panose="02020603050405020304" pitchFamily="18" charset="0"/>
                  <a:ea typeface="宋体" panose="02010600030101010101" pitchFamily="2" charset="-122"/>
                </a:rPr>
                <a:t>S</a:t>
              </a:r>
              <a:endParaRPr kumimoji="1" lang="en-US" altLang="zh-CN" b="0" i="1" baseline="-25000" dirty="0">
                <a:solidFill>
                  <a:schemeClr val="tx1"/>
                </a:solidFill>
                <a:latin typeface="Times New Roman" panose="02020603050405020304" pitchFamily="18" charset="0"/>
                <a:ea typeface="宋体" panose="02010600030101010101" pitchFamily="2" charset="-122"/>
              </a:endParaRPr>
            </a:p>
          </p:txBody>
        </p:sp>
        <p:sp>
          <p:nvSpPr>
            <p:cNvPr id="56347" name="Freeform 16"/>
            <p:cNvSpPr/>
            <p:nvPr/>
          </p:nvSpPr>
          <p:spPr bwMode="auto">
            <a:xfrm>
              <a:off x="2033" y="2160"/>
              <a:ext cx="1890" cy="1139"/>
            </a:xfrm>
            <a:custGeom>
              <a:avLst/>
              <a:gdLst>
                <a:gd name="T0" fmla="*/ 0 w 1344"/>
                <a:gd name="T1" fmla="*/ 180363140 h 344"/>
                <a:gd name="T2" fmla="*/ 12265 w 1344"/>
                <a:gd name="T3" fmla="*/ 79637426 h 344"/>
                <a:gd name="T4" fmla="*/ 26560 w 1344"/>
                <a:gd name="T5" fmla="*/ 29322376 h 344"/>
                <a:gd name="T6" fmla="*/ 46974 w 1344"/>
                <a:gd name="T7" fmla="*/ 4118710 h 344"/>
                <a:gd name="T8" fmla="*/ 57171 w 1344"/>
                <a:gd name="T9" fmla="*/ 4118710 h 344"/>
                <a:gd name="T10" fmla="*/ 0 60000 65536"/>
                <a:gd name="T11" fmla="*/ 0 60000 65536"/>
                <a:gd name="T12" fmla="*/ 0 60000 65536"/>
                <a:gd name="T13" fmla="*/ 0 60000 65536"/>
                <a:gd name="T14" fmla="*/ 0 60000 65536"/>
                <a:gd name="T15" fmla="*/ 0 w 1344"/>
                <a:gd name="T16" fmla="*/ 0 h 344"/>
                <a:gd name="T17" fmla="*/ 1344 w 1344"/>
                <a:gd name="T18" fmla="*/ 344 h 344"/>
              </a:gdLst>
              <a:ahLst/>
              <a:cxnLst>
                <a:cxn ang="T10">
                  <a:pos x="T0" y="T1"/>
                </a:cxn>
                <a:cxn ang="T11">
                  <a:pos x="T2" y="T3"/>
                </a:cxn>
                <a:cxn ang="T12">
                  <a:pos x="T4" y="T5"/>
                </a:cxn>
                <a:cxn ang="T13">
                  <a:pos x="T6" y="T7"/>
                </a:cxn>
                <a:cxn ang="T14">
                  <a:pos x="T8" y="T9"/>
                </a:cxn>
              </a:cxnLst>
              <a:rect l="T15" t="T16" r="T17" b="T18"/>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8575" cap="flat" cmpd="sng">
              <a:solidFill>
                <a:srgbClr val="FF99FF"/>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8" name="AutoShape 17" descr="羊皮纸"/>
            <p:cNvSpPr>
              <a:spLocks noChangeArrowheads="1"/>
            </p:cNvSpPr>
            <p:nvPr/>
          </p:nvSpPr>
          <p:spPr bwMode="auto">
            <a:xfrm>
              <a:off x="3243" y="2614"/>
              <a:ext cx="1225" cy="342"/>
            </a:xfrm>
            <a:prstGeom prst="wedgeRectCallout">
              <a:avLst>
                <a:gd name="adj1" fmla="val -74083"/>
                <a:gd name="adj2" fmla="val -126606"/>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solidFill>
                    <a:schemeClr val="bg1"/>
                  </a:solidFill>
                  <a:latin typeface="Times New Roman" panose="02020603050405020304" pitchFamily="18" charset="0"/>
                </a:rPr>
                <a:t>零状态响应</a:t>
              </a:r>
              <a:endParaRPr kumimoji="1" lang="zh-CN" altLang="en-US" dirty="0">
                <a:solidFill>
                  <a:schemeClr val="bg1"/>
                </a:solidFill>
                <a:latin typeface="Times New Roman" panose="02020603050405020304" pitchFamily="18" charset="0"/>
              </a:endParaRPr>
            </a:p>
          </p:txBody>
        </p:sp>
      </p:grpSp>
      <p:grpSp>
        <p:nvGrpSpPr>
          <p:cNvPr id="5" name="Group 47"/>
          <p:cNvGrpSpPr/>
          <p:nvPr/>
        </p:nvGrpSpPr>
        <p:grpSpPr bwMode="auto">
          <a:xfrm>
            <a:off x="2803525" y="2944813"/>
            <a:ext cx="3424238" cy="1968501"/>
            <a:chOff x="1746" y="1567"/>
            <a:chExt cx="2157" cy="1240"/>
          </a:xfrm>
        </p:grpSpPr>
        <p:grpSp>
          <p:nvGrpSpPr>
            <p:cNvPr id="56341" name="Group 46"/>
            <p:cNvGrpSpPr/>
            <p:nvPr/>
          </p:nvGrpSpPr>
          <p:grpSpPr bwMode="auto">
            <a:xfrm>
              <a:off x="2018" y="1567"/>
              <a:ext cx="1885" cy="1240"/>
              <a:chOff x="2038" y="1567"/>
              <a:chExt cx="1885" cy="1240"/>
            </a:xfrm>
          </p:grpSpPr>
          <p:sp>
            <p:nvSpPr>
              <p:cNvPr id="56343" name="Freeform 19"/>
              <p:cNvSpPr/>
              <p:nvPr/>
            </p:nvSpPr>
            <p:spPr bwMode="auto">
              <a:xfrm>
                <a:off x="2038" y="2160"/>
                <a:ext cx="1885" cy="647"/>
              </a:xfrm>
              <a:custGeom>
                <a:avLst/>
                <a:gdLst>
                  <a:gd name="T0" fmla="*/ 0 w 1344"/>
                  <a:gd name="T1" fmla="*/ 358427 h 344"/>
                  <a:gd name="T2" fmla="*/ 11907 w 1344"/>
                  <a:gd name="T3" fmla="*/ 158421 h 344"/>
                  <a:gd name="T4" fmla="*/ 25773 w 1344"/>
                  <a:gd name="T5" fmla="*/ 58138 h 344"/>
                  <a:gd name="T6" fmla="*/ 45593 w 1344"/>
                  <a:gd name="T7" fmla="*/ 8338 h 344"/>
                  <a:gd name="T8" fmla="*/ 55523 w 1344"/>
                  <a:gd name="T9" fmla="*/ 8338 h 344"/>
                  <a:gd name="T10" fmla="*/ 0 60000 65536"/>
                  <a:gd name="T11" fmla="*/ 0 60000 65536"/>
                  <a:gd name="T12" fmla="*/ 0 60000 65536"/>
                  <a:gd name="T13" fmla="*/ 0 60000 65536"/>
                  <a:gd name="T14" fmla="*/ 0 60000 65536"/>
                  <a:gd name="T15" fmla="*/ 0 w 1344"/>
                  <a:gd name="T16" fmla="*/ 0 h 344"/>
                  <a:gd name="T17" fmla="*/ 1344 w 1344"/>
                  <a:gd name="T18" fmla="*/ 344 h 344"/>
                </a:gdLst>
                <a:ahLst/>
                <a:cxnLst>
                  <a:cxn ang="T10">
                    <a:pos x="T0" y="T1"/>
                  </a:cxn>
                  <a:cxn ang="T11">
                    <a:pos x="T2" y="T3"/>
                  </a:cxn>
                  <a:cxn ang="T12">
                    <a:pos x="T4" y="T5"/>
                  </a:cxn>
                  <a:cxn ang="T13">
                    <a:pos x="T6" y="T7"/>
                  </a:cxn>
                  <a:cxn ang="T14">
                    <a:pos x="T8" y="T9"/>
                  </a:cxn>
                </a:cxnLst>
                <a:rect l="T15" t="T16" r="T17" b="T18"/>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8575"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4" name="AutoShape 21"/>
              <p:cNvSpPr>
                <a:spLocks noChangeArrowheads="1"/>
              </p:cNvSpPr>
              <p:nvPr/>
            </p:nvSpPr>
            <p:spPr bwMode="auto">
              <a:xfrm>
                <a:off x="2661" y="1567"/>
                <a:ext cx="779" cy="330"/>
              </a:xfrm>
              <a:prstGeom prst="wedgeRectCallout">
                <a:avLst>
                  <a:gd name="adj1" fmla="val -51458"/>
                  <a:gd name="adj2" fmla="val 186366"/>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solidFill>
                      <a:schemeClr val="bg1"/>
                    </a:solidFill>
                    <a:latin typeface="Times New Roman" panose="02020603050405020304" pitchFamily="18" charset="0"/>
                  </a:rPr>
                  <a:t>全响应</a:t>
                </a:r>
                <a:endParaRPr kumimoji="1" lang="zh-CN" altLang="en-US" dirty="0">
                  <a:solidFill>
                    <a:schemeClr val="bg1"/>
                  </a:solidFill>
                  <a:latin typeface="Times New Roman" panose="02020603050405020304" pitchFamily="18" charset="0"/>
                </a:endParaRPr>
              </a:p>
            </p:txBody>
          </p:sp>
        </p:grpSp>
        <p:sp>
          <p:nvSpPr>
            <p:cNvPr id="56342" name="Line 20"/>
            <p:cNvSpPr>
              <a:spLocks noChangeShapeType="1"/>
            </p:cNvSpPr>
            <p:nvPr/>
          </p:nvSpPr>
          <p:spPr bwMode="auto">
            <a:xfrm>
              <a:off x="1746" y="2795"/>
              <a:ext cx="286"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49"/>
          <p:cNvGrpSpPr/>
          <p:nvPr/>
        </p:nvGrpSpPr>
        <p:grpSpPr bwMode="auto">
          <a:xfrm>
            <a:off x="2587625" y="4303713"/>
            <a:ext cx="5762625" cy="2317750"/>
            <a:chOff x="1610" y="2423"/>
            <a:chExt cx="3630" cy="1460"/>
          </a:xfrm>
        </p:grpSpPr>
        <p:sp>
          <p:nvSpPr>
            <p:cNvPr id="56337" name="Freeform 26"/>
            <p:cNvSpPr/>
            <p:nvPr/>
          </p:nvSpPr>
          <p:spPr bwMode="auto">
            <a:xfrm flipV="1">
              <a:off x="2018" y="2795"/>
              <a:ext cx="1957" cy="474"/>
            </a:xfrm>
            <a:custGeom>
              <a:avLst/>
              <a:gdLst>
                <a:gd name="T0" fmla="*/ 0 w 1344"/>
                <a:gd name="T1" fmla="*/ 11697 h 344"/>
                <a:gd name="T2" fmla="*/ 17949 w 1344"/>
                <a:gd name="T3" fmla="*/ 5163 h 344"/>
                <a:gd name="T4" fmla="*/ 38952 w 1344"/>
                <a:gd name="T5" fmla="*/ 1897 h 344"/>
                <a:gd name="T6" fmla="*/ 68893 w 1344"/>
                <a:gd name="T7" fmla="*/ 276 h 344"/>
                <a:gd name="T8" fmla="*/ 83866 w 1344"/>
                <a:gd name="T9" fmla="*/ 276 h 344"/>
                <a:gd name="T10" fmla="*/ 0 60000 65536"/>
                <a:gd name="T11" fmla="*/ 0 60000 65536"/>
                <a:gd name="T12" fmla="*/ 0 60000 65536"/>
                <a:gd name="T13" fmla="*/ 0 60000 65536"/>
                <a:gd name="T14" fmla="*/ 0 60000 65536"/>
                <a:gd name="T15" fmla="*/ 0 w 1344"/>
                <a:gd name="T16" fmla="*/ 0 h 344"/>
                <a:gd name="T17" fmla="*/ 1344 w 1344"/>
                <a:gd name="T18" fmla="*/ 344 h 344"/>
              </a:gdLst>
              <a:ahLst/>
              <a:cxnLst>
                <a:cxn ang="T10">
                  <a:pos x="T0" y="T1"/>
                </a:cxn>
                <a:cxn ang="T11">
                  <a:pos x="T2" y="T3"/>
                </a:cxn>
                <a:cxn ang="T12">
                  <a:pos x="T4" y="T5"/>
                </a:cxn>
                <a:cxn ang="T13">
                  <a:pos x="T6" y="T7"/>
                </a:cxn>
                <a:cxn ang="T14">
                  <a:pos x="T8" y="T9"/>
                </a:cxn>
              </a:cxnLst>
              <a:rect l="T15" t="T16" r="T17" b="T18"/>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8575" cap="flat" cmpd="sng">
              <a:solidFill>
                <a:srgbClr val="00FFFF"/>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8" name="AutoShape 27" descr="花束"/>
            <p:cNvSpPr>
              <a:spLocks noChangeArrowheads="1"/>
            </p:cNvSpPr>
            <p:nvPr/>
          </p:nvSpPr>
          <p:spPr bwMode="auto">
            <a:xfrm>
              <a:off x="3696" y="3521"/>
              <a:ext cx="1544" cy="362"/>
            </a:xfrm>
            <a:prstGeom prst="wedgeRectCallout">
              <a:avLst>
                <a:gd name="adj1" fmla="val -87370"/>
                <a:gd name="adj2" fmla="val -130111"/>
              </a:avLst>
            </a:prstGeom>
            <a:blipFill dpi="0" rotWithShape="1">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solidFill>
                    <a:schemeClr val="bg1"/>
                  </a:solidFill>
                  <a:latin typeface="Times New Roman" panose="02020603050405020304" pitchFamily="18" charset="0"/>
                </a:rPr>
                <a:t>零输入响应</a:t>
              </a:r>
              <a:endParaRPr kumimoji="1" lang="zh-CN" altLang="en-US" dirty="0">
                <a:solidFill>
                  <a:schemeClr val="bg1"/>
                </a:solidFill>
                <a:latin typeface="Times New Roman" panose="02020603050405020304" pitchFamily="18" charset="0"/>
              </a:endParaRPr>
            </a:p>
          </p:txBody>
        </p:sp>
        <p:sp>
          <p:nvSpPr>
            <p:cNvPr id="56339" name="Text Box 28"/>
            <p:cNvSpPr txBox="1">
              <a:spLocks noChangeArrowheads="1"/>
            </p:cNvSpPr>
            <p:nvPr/>
          </p:nvSpPr>
          <p:spPr bwMode="auto">
            <a:xfrm>
              <a:off x="1610" y="2423"/>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dirty="0">
                  <a:solidFill>
                    <a:schemeClr val="tx1"/>
                  </a:solidFill>
                  <a:latin typeface="Times New Roman" panose="02020603050405020304" pitchFamily="18" charset="0"/>
                  <a:ea typeface="宋体" panose="02010600030101010101" pitchFamily="2" charset="-122"/>
                </a:rPr>
                <a:t>U</a:t>
              </a:r>
              <a:r>
                <a:rPr kumimoji="1" lang="en-US" altLang="zh-CN" b="0" baseline="-25000" dirty="0">
                  <a:solidFill>
                    <a:schemeClr val="tx1"/>
                  </a:solidFill>
                  <a:latin typeface="Times New Roman" panose="02020603050405020304" pitchFamily="18" charset="0"/>
                  <a:ea typeface="宋体" panose="02010600030101010101" pitchFamily="2" charset="-122"/>
                </a:rPr>
                <a:t>0</a:t>
              </a:r>
              <a:endParaRPr kumimoji="1" lang="en-US" altLang="zh-CN" b="0" i="1" baseline="-25000" dirty="0">
                <a:solidFill>
                  <a:schemeClr val="tx1"/>
                </a:solidFill>
                <a:latin typeface="Times New Roman" panose="02020603050405020304" pitchFamily="18" charset="0"/>
                <a:ea typeface="宋体" panose="02010600030101010101" pitchFamily="2" charset="-122"/>
              </a:endParaRPr>
            </a:p>
          </p:txBody>
        </p:sp>
        <p:sp>
          <p:nvSpPr>
            <p:cNvPr id="56340" name="Line 29"/>
            <p:cNvSpPr>
              <a:spLocks noChangeShapeType="1"/>
            </p:cNvSpPr>
            <p:nvPr/>
          </p:nvSpPr>
          <p:spPr bwMode="auto">
            <a:xfrm>
              <a:off x="1722" y="2795"/>
              <a:ext cx="296" cy="8"/>
            </a:xfrm>
            <a:prstGeom prst="line">
              <a:avLst/>
            </a:prstGeom>
            <a:noFill/>
            <a:ln w="28575">
              <a:solidFill>
                <a:srgbClr val="66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7" name="Text Box 203"/>
          <p:cNvSpPr txBox="1">
            <a:spLocks noChangeArrowheads="1"/>
          </p:cNvSpPr>
          <p:nvPr/>
        </p:nvSpPr>
        <p:spPr bwMode="auto">
          <a:xfrm>
            <a:off x="4656138" y="4994275"/>
            <a:ext cx="2751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bg1"/>
                </a:solidFill>
                <a:latin typeface="Times New Roman" panose="02020603050405020304" pitchFamily="18" charset="0"/>
                <a:ea typeface="宋体" panose="02010600030101010101" pitchFamily="2" charset="-122"/>
              </a:rPr>
              <a:t>i</a:t>
            </a:r>
            <a:r>
              <a:rPr kumimoji="1" lang="en-US" altLang="zh-CN" sz="3200" b="0">
                <a:solidFill>
                  <a:schemeClr val="bg1"/>
                </a:solidFill>
                <a:latin typeface="Times New Roman" panose="02020603050405020304" pitchFamily="18" charset="0"/>
                <a:ea typeface="宋体" panose="02010600030101010101" pitchFamily="2" charset="-122"/>
              </a:rPr>
              <a:t> = 0  </a:t>
            </a:r>
            <a:r>
              <a:rPr kumimoji="1" lang="en-US" altLang="zh-CN" sz="3200" b="0" i="1">
                <a:solidFill>
                  <a:schemeClr val="bg1"/>
                </a:solidFill>
                <a:latin typeface="Times New Roman" panose="02020603050405020304" pitchFamily="18" charset="0"/>
                <a:ea typeface="宋体" panose="02010600030101010101" pitchFamily="2" charset="-122"/>
              </a:rPr>
              <a:t>,    u</a:t>
            </a:r>
            <a:r>
              <a:rPr kumimoji="1" lang="en-US" altLang="zh-CN" sz="3200" b="0" i="1" baseline="-25000">
                <a:solidFill>
                  <a:schemeClr val="bg1"/>
                </a:solidFill>
                <a:latin typeface="Times New Roman" panose="02020603050405020304" pitchFamily="18" charset="0"/>
                <a:ea typeface="宋体" panose="02010600030101010101" pitchFamily="2" charset="-122"/>
              </a:rPr>
              <a:t>C</a:t>
            </a:r>
            <a:r>
              <a:rPr kumimoji="1" lang="en-US" altLang="zh-CN" sz="3200" b="0">
                <a:solidFill>
                  <a:schemeClr val="bg1"/>
                </a:solidFill>
                <a:latin typeface="Times New Roman" panose="02020603050405020304" pitchFamily="18" charset="0"/>
                <a:ea typeface="宋体" panose="02010600030101010101" pitchFamily="2" charset="-122"/>
              </a:rPr>
              <a:t>= </a:t>
            </a:r>
            <a:r>
              <a:rPr kumimoji="1" lang="en-US" altLang="zh-CN" sz="3200" b="0" i="1">
                <a:solidFill>
                  <a:schemeClr val="bg1"/>
                </a:solidFill>
                <a:latin typeface="Times New Roman" panose="02020603050405020304" pitchFamily="18" charset="0"/>
                <a:ea typeface="宋体" panose="02010600030101010101" pitchFamily="2" charset="-122"/>
              </a:rPr>
              <a:t>U</a:t>
            </a:r>
            <a:r>
              <a:rPr kumimoji="1" lang="en-US" altLang="zh-CN" sz="3200" b="0" i="1" baseline="-25000">
                <a:solidFill>
                  <a:schemeClr val="bg1"/>
                </a:solidFill>
                <a:latin typeface="Times New Roman" panose="02020603050405020304" pitchFamily="18" charset="0"/>
                <a:ea typeface="宋体" panose="02010600030101010101" pitchFamily="2" charset="-122"/>
              </a:rPr>
              <a:t>s</a:t>
            </a:r>
            <a:endParaRPr kumimoji="1" lang="en-US" altLang="zh-CN" sz="3200" b="0" baseline="-25000">
              <a:solidFill>
                <a:schemeClr val="bg1"/>
              </a:solidFill>
              <a:latin typeface="Times New Roman" panose="02020603050405020304" pitchFamily="18" charset="0"/>
              <a:ea typeface="宋体" panose="02010600030101010101" pitchFamily="2" charset="-122"/>
            </a:endParaRPr>
          </a:p>
        </p:txBody>
      </p:sp>
      <p:sp>
        <p:nvSpPr>
          <p:cNvPr id="98307" name="Text Box 3"/>
          <p:cNvSpPr txBox="1">
            <a:spLocks noChangeArrowheads="1"/>
          </p:cNvSpPr>
          <p:nvPr/>
        </p:nvSpPr>
        <p:spPr bwMode="auto">
          <a:xfrm>
            <a:off x="6010275" y="3841750"/>
            <a:ext cx="25225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bg1"/>
                </a:solidFill>
                <a:latin typeface="Times New Roman" panose="02020603050405020304" pitchFamily="18" charset="0"/>
                <a:ea typeface="宋体" panose="02010600030101010101" pitchFamily="2" charset="-122"/>
              </a:rPr>
              <a:t>i </a:t>
            </a:r>
            <a:r>
              <a:rPr kumimoji="1" lang="en-US" altLang="zh-CN" sz="3200" b="0">
                <a:solidFill>
                  <a:schemeClr val="bg1"/>
                </a:solidFill>
                <a:latin typeface="Times New Roman" panose="02020603050405020304" pitchFamily="18" charset="0"/>
                <a:ea typeface="宋体" panose="02010600030101010101" pitchFamily="2" charset="-122"/>
              </a:rPr>
              <a:t>= 0  </a:t>
            </a:r>
            <a:r>
              <a:rPr kumimoji="1" lang="en-US" altLang="zh-CN" sz="3200" b="0" i="1">
                <a:solidFill>
                  <a:schemeClr val="bg1"/>
                </a:solidFill>
                <a:latin typeface="Times New Roman" panose="02020603050405020304" pitchFamily="18" charset="0"/>
                <a:ea typeface="宋体" panose="02010600030101010101" pitchFamily="2" charset="-122"/>
              </a:rPr>
              <a:t>,   u</a:t>
            </a:r>
            <a:r>
              <a:rPr kumimoji="1" lang="en-US" altLang="zh-CN" sz="3200" b="0" i="1" baseline="-25000">
                <a:solidFill>
                  <a:schemeClr val="bg1"/>
                </a:solidFill>
                <a:latin typeface="Times New Roman" panose="02020603050405020304" pitchFamily="18" charset="0"/>
                <a:ea typeface="宋体" panose="02010600030101010101" pitchFamily="2" charset="-122"/>
              </a:rPr>
              <a:t>C </a:t>
            </a:r>
            <a:r>
              <a:rPr kumimoji="1" lang="en-US" altLang="zh-CN" sz="3200" b="0">
                <a:solidFill>
                  <a:schemeClr val="bg1"/>
                </a:solidFill>
                <a:latin typeface="Times New Roman" panose="02020603050405020304" pitchFamily="18" charset="0"/>
                <a:ea typeface="宋体" panose="02010600030101010101" pitchFamily="2" charset="-122"/>
              </a:rPr>
              <a:t>= 0</a:t>
            </a:r>
            <a:endParaRPr kumimoji="1" lang="en-US" altLang="zh-CN" sz="3200" b="0">
              <a:solidFill>
                <a:schemeClr val="bg1"/>
              </a:solidFill>
              <a:latin typeface="Times New Roman" panose="02020603050405020304" pitchFamily="18" charset="0"/>
              <a:ea typeface="宋体" panose="02010600030101010101" pitchFamily="2" charset="-122"/>
            </a:endParaRPr>
          </a:p>
        </p:txBody>
      </p:sp>
      <p:sp>
        <p:nvSpPr>
          <p:cNvPr id="98373" name="Text Box 69"/>
          <p:cNvSpPr txBox="1">
            <a:spLocks noChangeArrowheads="1"/>
          </p:cNvSpPr>
          <p:nvPr/>
        </p:nvSpPr>
        <p:spPr bwMode="auto">
          <a:xfrm>
            <a:off x="754063" y="4418013"/>
            <a:ext cx="777716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en-US" altLang="zh-CN" b="0">
                <a:latin typeface="Times New Roman" panose="02020603050405020304" pitchFamily="18" charset="0"/>
              </a:rPr>
              <a:t>       k</a:t>
            </a:r>
            <a:r>
              <a:rPr kumimoji="1" lang="zh-CN" altLang="zh-CN">
                <a:latin typeface="楷体_GB2312" pitchFamily="49" charset="-122"/>
              </a:rPr>
              <a:t>接通电源后很长时间</a:t>
            </a:r>
            <a:r>
              <a:rPr kumimoji="1" lang="zh-CN" altLang="en-US">
                <a:latin typeface="楷体_GB2312" pitchFamily="49" charset="-122"/>
              </a:rPr>
              <a:t>，电容充电完毕，电路达到新的稳定状态：</a:t>
            </a:r>
            <a:endParaRPr kumimoji="1" lang="zh-CN" altLang="en-US">
              <a:latin typeface="楷体_GB2312" pitchFamily="49" charset="-122"/>
            </a:endParaRPr>
          </a:p>
        </p:txBody>
      </p:sp>
      <p:sp>
        <p:nvSpPr>
          <p:cNvPr id="98306" name="Text Box 2"/>
          <p:cNvSpPr txBox="1">
            <a:spLocks noChangeArrowheads="1"/>
          </p:cNvSpPr>
          <p:nvPr/>
        </p:nvSpPr>
        <p:spPr bwMode="auto">
          <a:xfrm>
            <a:off x="681038" y="3841750"/>
            <a:ext cx="5688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a:latin typeface="Times New Roman" panose="02020603050405020304" pitchFamily="18" charset="0"/>
              </a:rPr>
              <a:t>k</a:t>
            </a:r>
            <a:r>
              <a:rPr kumimoji="1" lang="zh-CN" altLang="zh-CN">
                <a:latin typeface="楷体_GB2312" pitchFamily="49" charset="-122"/>
              </a:rPr>
              <a:t>未动作前</a:t>
            </a:r>
            <a:r>
              <a:rPr kumimoji="1" lang="zh-CN" altLang="en-US">
                <a:latin typeface="楷体_GB2312" pitchFamily="49" charset="-122"/>
              </a:rPr>
              <a:t>，电路处于稳定状态：</a:t>
            </a:r>
            <a:endParaRPr kumimoji="1" lang="zh-CN" altLang="en-US">
              <a:latin typeface="楷体_GB2312" pitchFamily="49" charset="-122"/>
            </a:endParaRPr>
          </a:p>
        </p:txBody>
      </p:sp>
      <p:sp>
        <p:nvSpPr>
          <p:cNvPr id="98508" name="Rectangle 204"/>
          <p:cNvSpPr>
            <a:spLocks noChangeArrowheads="1"/>
          </p:cNvSpPr>
          <p:nvPr/>
        </p:nvSpPr>
        <p:spPr bwMode="auto">
          <a:xfrm>
            <a:off x="592138" y="3834290"/>
            <a:ext cx="8388350" cy="30241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98439" name="Text Box 135"/>
          <p:cNvSpPr txBox="1">
            <a:spLocks noChangeArrowheads="1"/>
          </p:cNvSpPr>
          <p:nvPr/>
        </p:nvSpPr>
        <p:spPr bwMode="auto">
          <a:xfrm>
            <a:off x="609600" y="996157"/>
            <a:ext cx="1728787" cy="547687"/>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lang="zh-CN" altLang="en-US"/>
              <a:t>电容电路</a:t>
            </a:r>
            <a:endParaRPr lang="zh-CN" altLang="en-US"/>
          </a:p>
        </p:txBody>
      </p:sp>
      <p:grpSp>
        <p:nvGrpSpPr>
          <p:cNvPr id="4" name="Group 148"/>
          <p:cNvGrpSpPr/>
          <p:nvPr/>
        </p:nvGrpSpPr>
        <p:grpSpPr bwMode="auto">
          <a:xfrm>
            <a:off x="609600" y="1538288"/>
            <a:ext cx="3805238" cy="2103437"/>
            <a:chOff x="2381" y="1480"/>
            <a:chExt cx="2397" cy="1325"/>
          </a:xfrm>
        </p:grpSpPr>
        <p:sp>
          <p:nvSpPr>
            <p:cNvPr id="7234" name="Oval 149"/>
            <p:cNvSpPr>
              <a:spLocks noChangeArrowheads="1"/>
            </p:cNvSpPr>
            <p:nvPr/>
          </p:nvSpPr>
          <p:spPr bwMode="auto">
            <a:xfrm>
              <a:off x="2699" y="211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7235" name="Group 150"/>
            <p:cNvGrpSpPr/>
            <p:nvPr/>
          </p:nvGrpSpPr>
          <p:grpSpPr bwMode="auto">
            <a:xfrm>
              <a:off x="4220" y="2301"/>
              <a:ext cx="278" cy="69"/>
              <a:chOff x="2112" y="3648"/>
              <a:chExt cx="192" cy="48"/>
            </a:xfrm>
          </p:grpSpPr>
          <p:sp>
            <p:nvSpPr>
              <p:cNvPr id="7261" name="Line 151"/>
              <p:cNvSpPr>
                <a:spLocks noChangeShapeType="1"/>
              </p:cNvSpPr>
              <p:nvPr/>
            </p:nvSpPr>
            <p:spPr bwMode="auto">
              <a:xfrm>
                <a:off x="2112" y="3648"/>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62" name="Line 152"/>
              <p:cNvSpPr>
                <a:spLocks noChangeShapeType="1"/>
              </p:cNvSpPr>
              <p:nvPr/>
            </p:nvSpPr>
            <p:spPr bwMode="auto">
              <a:xfrm>
                <a:off x="2112" y="369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36" name="Text Box 153"/>
            <p:cNvSpPr txBox="1">
              <a:spLocks noChangeArrowheads="1"/>
            </p:cNvSpPr>
            <p:nvPr/>
          </p:nvSpPr>
          <p:spPr bwMode="auto">
            <a:xfrm>
              <a:off x="3112" y="20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k</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7237" name="Group 154"/>
            <p:cNvGrpSpPr/>
            <p:nvPr/>
          </p:nvGrpSpPr>
          <p:grpSpPr bwMode="auto">
            <a:xfrm>
              <a:off x="3878" y="1842"/>
              <a:ext cx="367" cy="877"/>
              <a:chOff x="1576" y="1278"/>
              <a:chExt cx="253" cy="612"/>
            </a:xfrm>
          </p:grpSpPr>
          <p:grpSp>
            <p:nvGrpSpPr>
              <p:cNvPr id="7257" name="Group 155"/>
              <p:cNvGrpSpPr/>
              <p:nvPr/>
            </p:nvGrpSpPr>
            <p:grpSpPr bwMode="auto">
              <a:xfrm>
                <a:off x="1658" y="1278"/>
                <a:ext cx="171" cy="612"/>
                <a:chOff x="1658" y="1278"/>
                <a:chExt cx="171" cy="612"/>
              </a:xfrm>
            </p:grpSpPr>
            <p:sp>
              <p:nvSpPr>
                <p:cNvPr id="7259" name="Text Box 156"/>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60" name="Text Box 157"/>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7258" name="Text Box 158"/>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7238" name="Text Box 159"/>
            <p:cNvSpPr txBox="1">
              <a:spLocks noChangeArrowheads="1"/>
            </p:cNvSpPr>
            <p:nvPr/>
          </p:nvSpPr>
          <p:spPr bwMode="auto">
            <a:xfrm>
              <a:off x="2381" y="2160"/>
              <a:ext cx="3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39" name="Line 160"/>
            <p:cNvSpPr>
              <a:spLocks noChangeShapeType="1"/>
            </p:cNvSpPr>
            <p:nvPr/>
          </p:nvSpPr>
          <p:spPr bwMode="auto">
            <a:xfrm>
              <a:off x="2883" y="1888"/>
              <a:ext cx="416"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0" name="Line 161"/>
            <p:cNvSpPr>
              <a:spLocks noChangeShapeType="1"/>
            </p:cNvSpPr>
            <p:nvPr/>
          </p:nvSpPr>
          <p:spPr bwMode="auto">
            <a:xfrm>
              <a:off x="2883" y="2712"/>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1" name="Line 162"/>
            <p:cNvSpPr>
              <a:spLocks noChangeShapeType="1"/>
            </p:cNvSpPr>
            <p:nvPr/>
          </p:nvSpPr>
          <p:spPr bwMode="auto">
            <a:xfrm flipH="1">
              <a:off x="3507" y="1888"/>
              <a:ext cx="832"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2" name="Line 163"/>
            <p:cNvSpPr>
              <a:spLocks noChangeShapeType="1"/>
            </p:cNvSpPr>
            <p:nvPr/>
          </p:nvSpPr>
          <p:spPr bwMode="auto">
            <a:xfrm flipH="1">
              <a:off x="2880" y="1888"/>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3" name="Line 164"/>
            <p:cNvSpPr>
              <a:spLocks noChangeShapeType="1"/>
            </p:cNvSpPr>
            <p:nvPr/>
          </p:nvSpPr>
          <p:spPr bwMode="auto">
            <a:xfrm>
              <a:off x="4339" y="1888"/>
              <a:ext cx="0" cy="41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4" name="Line 165"/>
            <p:cNvSpPr>
              <a:spLocks noChangeShapeType="1"/>
            </p:cNvSpPr>
            <p:nvPr/>
          </p:nvSpPr>
          <p:spPr bwMode="auto">
            <a:xfrm flipV="1">
              <a:off x="4339" y="2369"/>
              <a:ext cx="0" cy="34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5" name="Text Box 166"/>
            <p:cNvSpPr txBox="1">
              <a:spLocks noChangeArrowheads="1"/>
            </p:cNvSpPr>
            <p:nvPr/>
          </p:nvSpPr>
          <p:spPr bwMode="auto">
            <a:xfrm>
              <a:off x="3787" y="1525"/>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46" name="Text Box 167"/>
            <p:cNvSpPr txBox="1">
              <a:spLocks noChangeArrowheads="1"/>
            </p:cNvSpPr>
            <p:nvPr/>
          </p:nvSpPr>
          <p:spPr bwMode="auto">
            <a:xfrm>
              <a:off x="4513" y="2115"/>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7247" name="Group 168"/>
            <p:cNvGrpSpPr/>
            <p:nvPr/>
          </p:nvGrpSpPr>
          <p:grpSpPr bwMode="auto">
            <a:xfrm>
              <a:off x="4059" y="1480"/>
              <a:ext cx="238" cy="341"/>
              <a:chOff x="1803" y="2594"/>
              <a:chExt cx="165" cy="238"/>
            </a:xfrm>
          </p:grpSpPr>
          <p:sp>
            <p:nvSpPr>
              <p:cNvPr id="7255" name="Text Box 169"/>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56" name="Line 170"/>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48" name="Line 171"/>
            <p:cNvSpPr>
              <a:spLocks noChangeShapeType="1"/>
            </p:cNvSpPr>
            <p:nvPr/>
          </p:nvSpPr>
          <p:spPr bwMode="auto">
            <a:xfrm flipH="1">
              <a:off x="3179" y="1889"/>
              <a:ext cx="348" cy="137"/>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49" name="Line 172"/>
            <p:cNvSpPr>
              <a:spLocks noChangeShapeType="1"/>
            </p:cNvSpPr>
            <p:nvPr/>
          </p:nvSpPr>
          <p:spPr bwMode="auto">
            <a:xfrm>
              <a:off x="3387" y="1958"/>
              <a:ext cx="0" cy="755"/>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50" name="Line 173"/>
            <p:cNvSpPr>
              <a:spLocks noChangeShapeType="1"/>
            </p:cNvSpPr>
            <p:nvPr/>
          </p:nvSpPr>
          <p:spPr bwMode="auto">
            <a:xfrm flipH="1" flipV="1">
              <a:off x="3249" y="2026"/>
              <a:ext cx="70" cy="207"/>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51" name="Text Box 174"/>
            <p:cNvSpPr txBox="1">
              <a:spLocks noChangeArrowheads="1"/>
            </p:cNvSpPr>
            <p:nvPr/>
          </p:nvSpPr>
          <p:spPr bwMode="auto">
            <a:xfrm>
              <a:off x="2952" y="1581"/>
              <a:ext cx="7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a:solidFill>
                    <a:schemeClr val="tx1"/>
                  </a:solidFill>
                  <a:latin typeface="Times New Roman" panose="02020603050405020304" pitchFamily="18" charset="0"/>
                  <a:ea typeface="宋体" panose="02010600030101010101" pitchFamily="2" charset="-122"/>
                </a:rPr>
                <a:t>= 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52" name="Text Box 175"/>
            <p:cNvSpPr txBox="1">
              <a:spLocks noChangeArrowheads="1"/>
            </p:cNvSpPr>
            <p:nvPr/>
          </p:nvSpPr>
          <p:spPr bwMode="auto">
            <a:xfrm>
              <a:off x="2517" y="1842"/>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7253" name="Text Box 176"/>
            <p:cNvSpPr txBox="1">
              <a:spLocks noChangeArrowheads="1"/>
            </p:cNvSpPr>
            <p:nvPr/>
          </p:nvSpPr>
          <p:spPr bwMode="auto">
            <a:xfrm>
              <a:off x="2517" y="2478"/>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7254" name="Rectangle 177"/>
            <p:cNvSpPr>
              <a:spLocks noChangeArrowheads="1"/>
            </p:cNvSpPr>
            <p:nvPr/>
          </p:nvSpPr>
          <p:spPr bwMode="auto">
            <a:xfrm>
              <a:off x="3742" y="1842"/>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grpSp>
        <p:nvGrpSpPr>
          <p:cNvPr id="9" name="Group 178"/>
          <p:cNvGrpSpPr/>
          <p:nvPr/>
        </p:nvGrpSpPr>
        <p:grpSpPr bwMode="auto">
          <a:xfrm>
            <a:off x="4570413" y="1465263"/>
            <a:ext cx="3805237" cy="2103437"/>
            <a:chOff x="2699" y="1979"/>
            <a:chExt cx="2397" cy="1325"/>
          </a:xfrm>
        </p:grpSpPr>
        <p:sp>
          <p:nvSpPr>
            <p:cNvPr id="7210" name="Text Box 179"/>
            <p:cNvSpPr txBox="1">
              <a:spLocks noChangeArrowheads="1"/>
            </p:cNvSpPr>
            <p:nvPr/>
          </p:nvSpPr>
          <p:spPr bwMode="auto">
            <a:xfrm>
              <a:off x="3288" y="2024"/>
              <a:ext cx="8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11" name="Oval 180"/>
            <p:cNvSpPr>
              <a:spLocks noChangeArrowheads="1"/>
            </p:cNvSpPr>
            <p:nvPr/>
          </p:nvSpPr>
          <p:spPr bwMode="auto">
            <a:xfrm>
              <a:off x="3017" y="261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7212" name="Group 181"/>
            <p:cNvGrpSpPr/>
            <p:nvPr/>
          </p:nvGrpSpPr>
          <p:grpSpPr bwMode="auto">
            <a:xfrm>
              <a:off x="4538" y="2800"/>
              <a:ext cx="278" cy="69"/>
              <a:chOff x="2112" y="3648"/>
              <a:chExt cx="192" cy="48"/>
            </a:xfrm>
          </p:grpSpPr>
          <p:sp>
            <p:nvSpPr>
              <p:cNvPr id="7232" name="Line 182"/>
              <p:cNvSpPr>
                <a:spLocks noChangeShapeType="1"/>
              </p:cNvSpPr>
              <p:nvPr/>
            </p:nvSpPr>
            <p:spPr bwMode="auto">
              <a:xfrm>
                <a:off x="2112" y="3648"/>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33" name="Line 183"/>
              <p:cNvSpPr>
                <a:spLocks noChangeShapeType="1"/>
              </p:cNvSpPr>
              <p:nvPr/>
            </p:nvSpPr>
            <p:spPr bwMode="auto">
              <a:xfrm>
                <a:off x="2112" y="369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213" name="Group 184"/>
            <p:cNvGrpSpPr/>
            <p:nvPr/>
          </p:nvGrpSpPr>
          <p:grpSpPr bwMode="auto">
            <a:xfrm>
              <a:off x="4196" y="2341"/>
              <a:ext cx="367" cy="877"/>
              <a:chOff x="1576" y="1278"/>
              <a:chExt cx="253" cy="612"/>
            </a:xfrm>
          </p:grpSpPr>
          <p:grpSp>
            <p:nvGrpSpPr>
              <p:cNvPr id="7228" name="Group 185"/>
              <p:cNvGrpSpPr/>
              <p:nvPr/>
            </p:nvGrpSpPr>
            <p:grpSpPr bwMode="auto">
              <a:xfrm>
                <a:off x="1658" y="1278"/>
                <a:ext cx="171" cy="612"/>
                <a:chOff x="1658" y="1278"/>
                <a:chExt cx="171" cy="612"/>
              </a:xfrm>
            </p:grpSpPr>
            <p:sp>
              <p:nvSpPr>
                <p:cNvPr id="7230" name="Text Box 186"/>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31" name="Text Box 187"/>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7229" name="Text Box 188"/>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7214" name="Text Box 189"/>
            <p:cNvSpPr txBox="1">
              <a:spLocks noChangeArrowheads="1"/>
            </p:cNvSpPr>
            <p:nvPr/>
          </p:nvSpPr>
          <p:spPr bwMode="auto">
            <a:xfrm>
              <a:off x="2699" y="2659"/>
              <a:ext cx="3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15" name="Line 190"/>
            <p:cNvSpPr>
              <a:spLocks noChangeShapeType="1"/>
            </p:cNvSpPr>
            <p:nvPr/>
          </p:nvSpPr>
          <p:spPr bwMode="auto">
            <a:xfrm>
              <a:off x="3201" y="2387"/>
              <a:ext cx="14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6" name="Line 191"/>
            <p:cNvSpPr>
              <a:spLocks noChangeShapeType="1"/>
            </p:cNvSpPr>
            <p:nvPr/>
          </p:nvSpPr>
          <p:spPr bwMode="auto">
            <a:xfrm>
              <a:off x="3201" y="3211"/>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7" name="Line 192"/>
            <p:cNvSpPr>
              <a:spLocks noChangeShapeType="1"/>
            </p:cNvSpPr>
            <p:nvPr/>
          </p:nvSpPr>
          <p:spPr bwMode="auto">
            <a:xfrm flipH="1">
              <a:off x="3198" y="2387"/>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8" name="Line 193"/>
            <p:cNvSpPr>
              <a:spLocks noChangeShapeType="1"/>
            </p:cNvSpPr>
            <p:nvPr/>
          </p:nvSpPr>
          <p:spPr bwMode="auto">
            <a:xfrm>
              <a:off x="4657" y="2387"/>
              <a:ext cx="0" cy="41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9" name="Line 194"/>
            <p:cNvSpPr>
              <a:spLocks noChangeShapeType="1"/>
            </p:cNvSpPr>
            <p:nvPr/>
          </p:nvSpPr>
          <p:spPr bwMode="auto">
            <a:xfrm flipV="1">
              <a:off x="4657" y="2868"/>
              <a:ext cx="0" cy="34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0" name="Text Box 195"/>
            <p:cNvSpPr txBox="1">
              <a:spLocks noChangeArrowheads="1"/>
            </p:cNvSpPr>
            <p:nvPr/>
          </p:nvSpPr>
          <p:spPr bwMode="auto">
            <a:xfrm>
              <a:off x="4105" y="2024"/>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21" name="Text Box 196"/>
            <p:cNvSpPr txBox="1">
              <a:spLocks noChangeArrowheads="1"/>
            </p:cNvSpPr>
            <p:nvPr/>
          </p:nvSpPr>
          <p:spPr bwMode="auto">
            <a:xfrm>
              <a:off x="4831" y="261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7222" name="Group 197"/>
            <p:cNvGrpSpPr/>
            <p:nvPr/>
          </p:nvGrpSpPr>
          <p:grpSpPr bwMode="auto">
            <a:xfrm>
              <a:off x="4377" y="1979"/>
              <a:ext cx="238" cy="341"/>
              <a:chOff x="1803" y="2594"/>
              <a:chExt cx="165" cy="238"/>
            </a:xfrm>
          </p:grpSpPr>
          <p:sp>
            <p:nvSpPr>
              <p:cNvPr id="7226" name="Text Box 198"/>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27" name="Line 199"/>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23" name="Text Box 200"/>
            <p:cNvSpPr txBox="1">
              <a:spLocks noChangeArrowheads="1"/>
            </p:cNvSpPr>
            <p:nvPr/>
          </p:nvSpPr>
          <p:spPr bwMode="auto">
            <a:xfrm>
              <a:off x="2835" y="2341"/>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7224" name="Text Box 201"/>
            <p:cNvSpPr txBox="1">
              <a:spLocks noChangeArrowheads="1"/>
            </p:cNvSpPr>
            <p:nvPr/>
          </p:nvSpPr>
          <p:spPr bwMode="auto">
            <a:xfrm>
              <a:off x="2835" y="2977"/>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7225" name="Rectangle 202"/>
            <p:cNvSpPr>
              <a:spLocks noChangeArrowheads="1"/>
            </p:cNvSpPr>
            <p:nvPr/>
          </p:nvSpPr>
          <p:spPr bwMode="auto">
            <a:xfrm>
              <a:off x="4060" y="234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98509" name="Text Box 205"/>
          <p:cNvSpPr txBox="1">
            <a:spLocks noChangeArrowheads="1"/>
          </p:cNvSpPr>
          <p:nvPr/>
        </p:nvSpPr>
        <p:spPr bwMode="auto">
          <a:xfrm>
            <a:off x="763588" y="6216655"/>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前一个稳定状态</a:t>
            </a:r>
            <a:endParaRPr kumimoji="1" lang="zh-CN" altLang="en-US" sz="2400" dirty="0">
              <a:latin typeface="Times New Roman" panose="02020603050405020304" pitchFamily="18" charset="0"/>
            </a:endParaRPr>
          </a:p>
        </p:txBody>
      </p:sp>
      <p:sp>
        <p:nvSpPr>
          <p:cNvPr id="98510" name="Text Box 206"/>
          <p:cNvSpPr txBox="1">
            <a:spLocks noChangeArrowheads="1"/>
          </p:cNvSpPr>
          <p:nvPr/>
        </p:nvSpPr>
        <p:spPr bwMode="auto">
          <a:xfrm>
            <a:off x="3174919" y="6222204"/>
            <a:ext cx="162954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过渡状态</a:t>
            </a:r>
            <a:endParaRPr kumimoji="1" lang="zh-CN" altLang="en-US" sz="2400" dirty="0">
              <a:latin typeface="Times New Roman" panose="02020603050405020304" pitchFamily="18" charset="0"/>
            </a:endParaRPr>
          </a:p>
        </p:txBody>
      </p:sp>
      <p:sp>
        <p:nvSpPr>
          <p:cNvPr id="98511" name="Text Box 207"/>
          <p:cNvSpPr txBox="1">
            <a:spLocks noChangeArrowheads="1"/>
          </p:cNvSpPr>
          <p:nvPr/>
        </p:nvSpPr>
        <p:spPr bwMode="auto">
          <a:xfrm>
            <a:off x="6118225" y="4275138"/>
            <a:ext cx="259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latin typeface="Times New Roman" panose="02020603050405020304" pitchFamily="18" charset="0"/>
              </a:rPr>
              <a:t>新的稳定状态</a:t>
            </a:r>
            <a:endParaRPr kumimoji="1" lang="zh-CN" altLang="en-US" sz="2400" dirty="0">
              <a:latin typeface="Times New Roman" panose="02020603050405020304" pitchFamily="18" charset="0"/>
            </a:endParaRPr>
          </a:p>
        </p:txBody>
      </p:sp>
      <p:grpSp>
        <p:nvGrpSpPr>
          <p:cNvPr id="14" name="Group 208"/>
          <p:cNvGrpSpPr/>
          <p:nvPr/>
        </p:nvGrpSpPr>
        <p:grpSpPr bwMode="auto">
          <a:xfrm>
            <a:off x="4462463" y="4202113"/>
            <a:ext cx="403225" cy="2064611"/>
            <a:chOff x="3714" y="336"/>
            <a:chExt cx="254" cy="1160"/>
          </a:xfrm>
        </p:grpSpPr>
        <p:sp>
          <p:nvSpPr>
            <p:cNvPr id="7208" name="Text Box 209"/>
            <p:cNvSpPr txBox="1">
              <a:spLocks noChangeArrowheads="1"/>
            </p:cNvSpPr>
            <p:nvPr/>
          </p:nvSpPr>
          <p:spPr bwMode="auto">
            <a:xfrm>
              <a:off x="3714" y="1204"/>
              <a:ext cx="25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dirty="0">
                  <a:solidFill>
                    <a:schemeClr val="tx1"/>
                  </a:solidFill>
                  <a:latin typeface="Times New Roman" panose="02020603050405020304" pitchFamily="18" charset="0"/>
                  <a:ea typeface="宋体" panose="02010600030101010101" pitchFamily="2" charset="-122"/>
                </a:rPr>
                <a:t>t</a:t>
              </a:r>
              <a:r>
                <a:rPr kumimoji="1" lang="en-US" altLang="zh-CN" b="0" baseline="-25000" dirty="0">
                  <a:solidFill>
                    <a:schemeClr val="tx1"/>
                  </a:solidFill>
                  <a:latin typeface="Times New Roman" panose="02020603050405020304" pitchFamily="18" charset="0"/>
                  <a:ea typeface="宋体" panose="02010600030101010101" pitchFamily="2" charset="-122"/>
                </a:rPr>
                <a:t>1</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7209" name="Line 210"/>
            <p:cNvSpPr>
              <a:spLocks noChangeShapeType="1"/>
            </p:cNvSpPr>
            <p:nvPr/>
          </p:nvSpPr>
          <p:spPr bwMode="auto">
            <a:xfrm>
              <a:off x="3840" y="336"/>
              <a:ext cx="0" cy="912"/>
            </a:xfrm>
            <a:prstGeom prst="line">
              <a:avLst/>
            </a:prstGeom>
            <a:noFill/>
            <a:ln w="28575">
              <a:solidFill>
                <a:srgbClr val="00FF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 name="Group 211"/>
          <p:cNvGrpSpPr/>
          <p:nvPr/>
        </p:nvGrpSpPr>
        <p:grpSpPr bwMode="auto">
          <a:xfrm>
            <a:off x="4678363" y="3927475"/>
            <a:ext cx="1447800" cy="563563"/>
            <a:chOff x="3840" y="221"/>
            <a:chExt cx="912" cy="355"/>
          </a:xfrm>
        </p:grpSpPr>
        <p:sp>
          <p:nvSpPr>
            <p:cNvPr id="7206" name="Line 212"/>
            <p:cNvSpPr>
              <a:spLocks noChangeShapeType="1"/>
            </p:cNvSpPr>
            <p:nvPr/>
          </p:nvSpPr>
          <p:spPr bwMode="auto">
            <a:xfrm>
              <a:off x="3840" y="576"/>
              <a:ext cx="912" cy="0"/>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7" name="Text Box 213"/>
            <p:cNvSpPr txBox="1">
              <a:spLocks noChangeArrowheads="1"/>
            </p:cNvSpPr>
            <p:nvPr/>
          </p:nvSpPr>
          <p:spPr bwMode="auto">
            <a:xfrm>
              <a:off x="4158" y="221"/>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dirty="0">
                  <a:solidFill>
                    <a:schemeClr val="tx1"/>
                  </a:solidFill>
                  <a:latin typeface="Times New Roman" panose="02020603050405020304" pitchFamily="18" charset="0"/>
                  <a:ea typeface="宋体" panose="02010600030101010101" pitchFamily="2" charset="-122"/>
                </a:rPr>
                <a:t>U</a:t>
              </a:r>
              <a:r>
                <a:rPr kumimoji="1" lang="en-US" altLang="zh-CN" b="0" baseline="-25000" dirty="0">
                  <a:solidFill>
                    <a:schemeClr val="tx1"/>
                  </a:solidFill>
                  <a:latin typeface="Times New Roman" panose="02020603050405020304" pitchFamily="18" charset="0"/>
                  <a:ea typeface="宋体" panose="02010600030101010101" pitchFamily="2" charset="-122"/>
                </a:rPr>
                <a:t>S</a:t>
              </a:r>
              <a:endParaRPr kumimoji="1" lang="en-US" altLang="zh-CN" b="0" dirty="0">
                <a:solidFill>
                  <a:schemeClr val="tx1"/>
                </a:solidFill>
                <a:latin typeface="Times New Roman" panose="02020603050405020304" pitchFamily="18" charset="0"/>
                <a:ea typeface="宋体" panose="02010600030101010101" pitchFamily="2" charset="-122"/>
              </a:endParaRPr>
            </a:p>
          </p:txBody>
        </p:sp>
      </p:grpSp>
      <p:sp>
        <p:nvSpPr>
          <p:cNvPr id="7201" name="Line 215"/>
          <p:cNvSpPr>
            <a:spLocks noChangeShapeType="1"/>
          </p:cNvSpPr>
          <p:nvPr/>
        </p:nvSpPr>
        <p:spPr bwMode="auto">
          <a:xfrm>
            <a:off x="1725613" y="5859463"/>
            <a:ext cx="489743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2" name="Line 216"/>
          <p:cNvSpPr>
            <a:spLocks noChangeShapeType="1"/>
          </p:cNvSpPr>
          <p:nvPr/>
        </p:nvSpPr>
        <p:spPr bwMode="auto">
          <a:xfrm flipV="1">
            <a:off x="3165476" y="3986213"/>
            <a:ext cx="30163" cy="218916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3" name="Text Box 217"/>
          <p:cNvSpPr txBox="1">
            <a:spLocks noChangeArrowheads="1"/>
          </p:cNvSpPr>
          <p:nvPr/>
        </p:nvSpPr>
        <p:spPr bwMode="auto">
          <a:xfrm>
            <a:off x="3238501" y="3770313"/>
            <a:ext cx="468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04" name="Text Box 218"/>
          <p:cNvSpPr txBox="1">
            <a:spLocks noChangeArrowheads="1"/>
          </p:cNvSpPr>
          <p:nvPr/>
        </p:nvSpPr>
        <p:spPr bwMode="auto">
          <a:xfrm>
            <a:off x="6548438" y="5764213"/>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7205" name="Text Box 219"/>
          <p:cNvSpPr txBox="1">
            <a:spLocks noChangeArrowheads="1"/>
          </p:cNvSpPr>
          <p:nvPr/>
        </p:nvSpPr>
        <p:spPr bwMode="auto">
          <a:xfrm>
            <a:off x="3238501" y="58594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98524" name="Line 220"/>
          <p:cNvSpPr>
            <a:spLocks noChangeShapeType="1"/>
          </p:cNvSpPr>
          <p:nvPr/>
        </p:nvSpPr>
        <p:spPr bwMode="auto">
          <a:xfrm>
            <a:off x="2085975" y="5859463"/>
            <a:ext cx="1066800" cy="0"/>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526" name="Freeform 222"/>
          <p:cNvSpPr/>
          <p:nvPr/>
        </p:nvSpPr>
        <p:spPr bwMode="auto">
          <a:xfrm>
            <a:off x="3165475" y="4491038"/>
            <a:ext cx="1512888" cy="1344612"/>
          </a:xfrm>
          <a:custGeom>
            <a:avLst/>
            <a:gdLst>
              <a:gd name="T0" fmla="*/ 0 w 663"/>
              <a:gd name="T1" fmla="*/ 2147483646 h 530"/>
              <a:gd name="T2" fmla="*/ 2147483646 w 663"/>
              <a:gd name="T3" fmla="*/ 2147483646 h 530"/>
              <a:gd name="T4" fmla="*/ 2147483646 w 663"/>
              <a:gd name="T5" fmla="*/ 2147483646 h 530"/>
              <a:gd name="T6" fmla="*/ 2147483646 w 663"/>
              <a:gd name="T7" fmla="*/ 2147483646 h 530"/>
              <a:gd name="T8" fmla="*/ 2147483646 w 663"/>
              <a:gd name="T9" fmla="*/ 2147483646 h 530"/>
              <a:gd name="T10" fmla="*/ 2147483646 w 663"/>
              <a:gd name="T11" fmla="*/ 2147483646 h 530"/>
              <a:gd name="T12" fmla="*/ 0 60000 65536"/>
              <a:gd name="T13" fmla="*/ 0 60000 65536"/>
              <a:gd name="T14" fmla="*/ 0 60000 65536"/>
              <a:gd name="T15" fmla="*/ 0 60000 65536"/>
              <a:gd name="T16" fmla="*/ 0 60000 65536"/>
              <a:gd name="T17" fmla="*/ 0 60000 65536"/>
              <a:gd name="T18" fmla="*/ 0 w 663"/>
              <a:gd name="T19" fmla="*/ 0 h 530"/>
              <a:gd name="T20" fmla="*/ 663 w 663"/>
              <a:gd name="T21" fmla="*/ 530 h 530"/>
            </a:gdLst>
            <a:ahLst/>
            <a:cxnLst>
              <a:cxn ang="T12">
                <a:pos x="T0" y="T1"/>
              </a:cxn>
              <a:cxn ang="T13">
                <a:pos x="T2" y="T3"/>
              </a:cxn>
              <a:cxn ang="T14">
                <a:pos x="T4" y="T5"/>
              </a:cxn>
              <a:cxn ang="T15">
                <a:pos x="T6" y="T7"/>
              </a:cxn>
              <a:cxn ang="T16">
                <a:pos x="T8" y="T9"/>
              </a:cxn>
              <a:cxn ang="T17">
                <a:pos x="T10" y="T11"/>
              </a:cxn>
            </a:cxnLst>
            <a:rect l="T18" t="T19" r="T20" b="T21"/>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28575" cap="flat" cmpd="sng">
            <a:solidFill>
              <a:srgbClr val="00FFFF"/>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7" name="Group 223"/>
          <p:cNvGrpSpPr/>
          <p:nvPr/>
        </p:nvGrpSpPr>
        <p:grpSpPr bwMode="auto">
          <a:xfrm>
            <a:off x="2157413" y="4349750"/>
            <a:ext cx="4400550" cy="1525588"/>
            <a:chOff x="1020" y="1618"/>
            <a:chExt cx="2772" cy="961"/>
          </a:xfrm>
        </p:grpSpPr>
        <p:sp>
          <p:nvSpPr>
            <p:cNvPr id="7194" name="Line 224"/>
            <p:cNvSpPr>
              <a:spLocks noChangeShapeType="1"/>
            </p:cNvSpPr>
            <p:nvPr/>
          </p:nvSpPr>
          <p:spPr bwMode="auto">
            <a:xfrm>
              <a:off x="1020" y="2579"/>
              <a:ext cx="648"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5" name="Line 225"/>
            <p:cNvSpPr>
              <a:spLocks noChangeShapeType="1"/>
            </p:cNvSpPr>
            <p:nvPr/>
          </p:nvSpPr>
          <p:spPr bwMode="auto">
            <a:xfrm>
              <a:off x="2880" y="2568"/>
              <a:ext cx="912"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6" name="Freeform 226"/>
            <p:cNvSpPr/>
            <p:nvPr/>
          </p:nvSpPr>
          <p:spPr bwMode="auto">
            <a:xfrm flipV="1">
              <a:off x="1655" y="1933"/>
              <a:ext cx="1225" cy="635"/>
            </a:xfrm>
            <a:custGeom>
              <a:avLst/>
              <a:gdLst>
                <a:gd name="T0" fmla="*/ 0 w 663"/>
                <a:gd name="T1" fmla="*/ 3877 h 530"/>
                <a:gd name="T2" fmla="*/ 80580 w 663"/>
                <a:gd name="T3" fmla="*/ 2020 h 530"/>
                <a:gd name="T4" fmla="*/ 188264 w 663"/>
                <a:gd name="T5" fmla="*/ 659 h 530"/>
                <a:gd name="T6" fmla="*/ 350611 w 663"/>
                <a:gd name="T7" fmla="*/ 153 h 530"/>
                <a:gd name="T8" fmla="*/ 498331 w 663"/>
                <a:gd name="T9" fmla="*/ 24 h 530"/>
                <a:gd name="T10" fmla="*/ 567885 w 663"/>
                <a:gd name="T11" fmla="*/ 24 h 530"/>
                <a:gd name="T12" fmla="*/ 0 60000 65536"/>
                <a:gd name="T13" fmla="*/ 0 60000 65536"/>
                <a:gd name="T14" fmla="*/ 0 60000 65536"/>
                <a:gd name="T15" fmla="*/ 0 60000 65536"/>
                <a:gd name="T16" fmla="*/ 0 60000 65536"/>
                <a:gd name="T17" fmla="*/ 0 60000 65536"/>
                <a:gd name="T18" fmla="*/ 0 w 663"/>
                <a:gd name="T19" fmla="*/ 0 h 530"/>
                <a:gd name="T20" fmla="*/ 663 w 663"/>
                <a:gd name="T21" fmla="*/ 530 h 530"/>
              </a:gdLst>
              <a:ahLst/>
              <a:cxnLst>
                <a:cxn ang="T12">
                  <a:pos x="T0" y="T1"/>
                </a:cxn>
                <a:cxn ang="T13">
                  <a:pos x="T2" y="T3"/>
                </a:cxn>
                <a:cxn ang="T14">
                  <a:pos x="T4" y="T5"/>
                </a:cxn>
                <a:cxn ang="T15">
                  <a:pos x="T6" y="T7"/>
                </a:cxn>
                <a:cxn ang="T16">
                  <a:pos x="T8" y="T9"/>
                </a:cxn>
                <a:cxn ang="T17">
                  <a:pos x="T10" y="T11"/>
                </a:cxn>
              </a:cxnLst>
              <a:rect l="T18" t="T19" r="T20" b="T21"/>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28575" cap="flat"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7" name="Line 227"/>
            <p:cNvSpPr>
              <a:spLocks noChangeShapeType="1"/>
            </p:cNvSpPr>
            <p:nvPr/>
          </p:nvSpPr>
          <p:spPr bwMode="auto">
            <a:xfrm>
              <a:off x="1655" y="1933"/>
              <a:ext cx="0" cy="63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8" name="Line 228"/>
            <p:cNvSpPr>
              <a:spLocks noChangeShapeType="1"/>
            </p:cNvSpPr>
            <p:nvPr/>
          </p:nvSpPr>
          <p:spPr bwMode="auto">
            <a:xfrm flipV="1">
              <a:off x="2109" y="2251"/>
              <a:ext cx="1032" cy="204"/>
            </a:xfrm>
            <a:prstGeom prst="line">
              <a:avLst/>
            </a:prstGeom>
            <a:noFill/>
            <a:ln w="28575">
              <a:solidFill>
                <a:srgbClr val="FFFF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9" name="Text Box 229"/>
            <p:cNvSpPr txBox="1">
              <a:spLocks noChangeArrowheads="1"/>
            </p:cNvSpPr>
            <p:nvPr/>
          </p:nvSpPr>
          <p:spPr bwMode="auto">
            <a:xfrm>
              <a:off x="3160" y="202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dirty="0" err="1">
                  <a:latin typeface="Times New Roman" panose="02020603050405020304" pitchFamily="18" charset="0"/>
                  <a:ea typeface="宋体" panose="02010600030101010101" pitchFamily="2" charset="-122"/>
                </a:rPr>
                <a:t>i</a:t>
              </a:r>
              <a:endParaRPr kumimoji="1" lang="en-US" altLang="zh-CN" b="0" i="1" dirty="0">
                <a:latin typeface="Times New Roman" panose="02020603050405020304" pitchFamily="18" charset="0"/>
                <a:ea typeface="宋体" panose="02010600030101010101" pitchFamily="2" charset="-122"/>
              </a:endParaRPr>
            </a:p>
          </p:txBody>
        </p:sp>
        <p:graphicFrame>
          <p:nvGraphicFramePr>
            <p:cNvPr id="7200" name="Object 230"/>
            <p:cNvGraphicFramePr>
              <a:graphicFrameLocks noChangeAspect="1"/>
            </p:cNvGraphicFramePr>
            <p:nvPr/>
          </p:nvGraphicFramePr>
          <p:xfrm>
            <a:off x="1252" y="1618"/>
            <a:ext cx="306" cy="509"/>
          </p:xfrm>
          <a:graphic>
            <a:graphicData uri="http://schemas.openxmlformats.org/presentationml/2006/ole">
              <mc:AlternateContent xmlns:mc="http://schemas.openxmlformats.org/markup-compatibility/2006">
                <mc:Choice xmlns:v="urn:schemas-microsoft-com:vml" Requires="v">
                  <p:oleObj spid="_x0000_s2078" name="公式" r:id="rId1" imgW="217805" imgH="387350" progId="Equation.3">
                    <p:embed/>
                  </p:oleObj>
                </mc:Choice>
                <mc:Fallback>
                  <p:oleObj name="公式" r:id="rId1" imgW="217805" imgH="387350" progId="Equation.3">
                    <p:embed/>
                    <p:pic>
                      <p:nvPicPr>
                        <p:cNvPr id="0" name="Object 2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 y="1618"/>
                          <a:ext cx="306" cy="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8535" name="AutoShape 231" descr="羊皮纸"/>
          <p:cNvSpPr>
            <a:spLocks noChangeArrowheads="1"/>
          </p:cNvSpPr>
          <p:nvPr/>
        </p:nvSpPr>
        <p:spPr bwMode="auto">
          <a:xfrm>
            <a:off x="5926139" y="5213353"/>
            <a:ext cx="2089150" cy="576263"/>
          </a:xfrm>
          <a:prstGeom prst="wedgeRoundRectCallout">
            <a:avLst>
              <a:gd name="adj1" fmla="val -125817"/>
              <a:gd name="adj2" fmla="val 49172"/>
              <a:gd name="adj3"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bg1"/>
                </a:solidFill>
              </a:rPr>
              <a:t>有一过渡期</a:t>
            </a:r>
            <a:endParaRPr lang="zh-CN" altLang="en-US" dirty="0">
              <a:solidFill>
                <a:schemeClr val="bg1"/>
              </a:solidFill>
            </a:endParaRPr>
          </a:p>
        </p:txBody>
      </p:sp>
      <p:sp>
        <p:nvSpPr>
          <p:cNvPr id="100"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graphicFrame>
        <p:nvGraphicFramePr>
          <p:cNvPr id="91" name="Object 2"/>
          <p:cNvGraphicFramePr>
            <a:graphicFrameLocks noChangeAspect="1"/>
          </p:cNvGraphicFramePr>
          <p:nvPr/>
        </p:nvGraphicFramePr>
        <p:xfrm>
          <a:off x="7302499" y="751808"/>
          <a:ext cx="1677989" cy="510074"/>
        </p:xfrm>
        <a:graphic>
          <a:graphicData uri="http://schemas.openxmlformats.org/presentationml/2006/ole">
            <mc:AlternateContent xmlns:mc="http://schemas.openxmlformats.org/markup-compatibility/2006">
              <mc:Choice xmlns:v="urn:schemas-microsoft-com:vml" Requires="v">
                <p:oleObj spid="_x0000_s2079" name="公式" r:id="rId4" imgW="1345565" imgH="391795" progId="Equation.3">
                  <p:embed/>
                </p:oleObj>
              </mc:Choice>
              <mc:Fallback>
                <p:oleObj name="公式" r:id="rId4" imgW="1345565" imgH="39179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2499" y="751808"/>
                        <a:ext cx="1677989" cy="510074"/>
                      </a:xfrm>
                      <a:prstGeom prst="rect">
                        <a:avLst/>
                      </a:prstGeom>
                      <a:gradFill rotWithShape="1">
                        <a:gsLst>
                          <a:gs pos="0">
                            <a:srgbClr val="FFCC99"/>
                          </a:gs>
                          <a:gs pos="100000">
                            <a:srgbClr val="FFFFFF"/>
                          </a:gs>
                        </a:gsLst>
                        <a:lin ang="5400000" scaled="1"/>
                      </a:gradFill>
                      <a:ln>
                        <a:noFill/>
                      </a:ln>
                      <a:effectLst/>
                    </p:spPr>
                  </p:pic>
                </p:oleObj>
              </mc:Fallback>
            </mc:AlternateContent>
          </a:graphicData>
        </a:graphic>
      </p:graphicFrame>
      <p:sp>
        <p:nvSpPr>
          <p:cNvPr id="92" name="Text Box 207"/>
          <p:cNvSpPr txBox="1">
            <a:spLocks noChangeArrowheads="1"/>
          </p:cNvSpPr>
          <p:nvPr/>
        </p:nvSpPr>
        <p:spPr bwMode="auto">
          <a:xfrm>
            <a:off x="266698" y="4411664"/>
            <a:ext cx="18748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1600" dirty="0">
                <a:latin typeface="Times New Roman" panose="02020603050405020304" pitchFamily="18" charset="0"/>
              </a:rPr>
              <a:t>换路瞬间：</a:t>
            </a:r>
            <a:r>
              <a:rPr kumimoji="1" lang="en-US" altLang="zh-CN" sz="1600" dirty="0" err="1">
                <a:latin typeface="Times New Roman" panose="02020603050405020304" pitchFamily="18" charset="0"/>
              </a:rPr>
              <a:t>U</a:t>
            </a:r>
            <a:r>
              <a:rPr kumimoji="1" lang="en-US" altLang="zh-CN" sz="1600" baseline="-25000" dirty="0" err="1">
                <a:latin typeface="Times New Roman" panose="02020603050405020304" pitchFamily="18" charset="0"/>
              </a:rPr>
              <a:t>c</a:t>
            </a:r>
            <a:r>
              <a:rPr kumimoji="1" lang="en-US" altLang="zh-CN" sz="1600" dirty="0">
                <a:latin typeface="Times New Roman" panose="02020603050405020304" pitchFamily="18" charset="0"/>
              </a:rPr>
              <a:t>=0</a:t>
            </a:r>
            <a:endParaRPr kumimoji="1" lang="en-US" altLang="zh-CN" sz="1600" dirty="0">
              <a:latin typeface="Times New Roman" panose="02020603050405020304" pitchFamily="18" charset="0"/>
            </a:endParaRPr>
          </a:p>
          <a:p>
            <a:pPr algn="ctr" eaLnBrk="1" hangingPunct="1"/>
            <a:r>
              <a:rPr kumimoji="1" lang="zh-CN" altLang="en-US" sz="1600" dirty="0">
                <a:latin typeface="Times New Roman" panose="02020603050405020304" pitchFamily="18" charset="0"/>
              </a:rPr>
              <a:t>电容电压不变</a:t>
            </a:r>
            <a:endParaRPr kumimoji="1" lang="en-US" altLang="zh-CN" sz="1600" dirty="0">
              <a:latin typeface="Times New Roman" panose="02020603050405020304" pitchFamily="18" charset="0"/>
            </a:endParaRPr>
          </a:p>
          <a:p>
            <a:pPr algn="ctr"/>
            <a:r>
              <a:rPr kumimoji="1" lang="zh-CN" altLang="en-US" sz="1600" dirty="0">
                <a:latin typeface="Times New Roman" panose="02020603050405020304" pitchFamily="18" charset="0"/>
              </a:rPr>
              <a:t>电容电流跃变</a:t>
            </a:r>
            <a:endParaRPr kumimoji="1" lang="en-US" altLang="zh-CN" sz="1600" dirty="0">
              <a:latin typeface="Times New Roman" panose="02020603050405020304" pitchFamily="18" charset="0"/>
            </a:endParaRPr>
          </a:p>
        </p:txBody>
      </p:sp>
      <p:sp>
        <p:nvSpPr>
          <p:cNvPr id="93" name="Text Box 207"/>
          <p:cNvSpPr txBox="1">
            <a:spLocks noChangeArrowheads="1"/>
          </p:cNvSpPr>
          <p:nvPr/>
        </p:nvSpPr>
        <p:spPr bwMode="auto">
          <a:xfrm>
            <a:off x="6815137" y="6261815"/>
            <a:ext cx="2298034" cy="584775"/>
          </a:xfrm>
          <a:prstGeom prst="rect">
            <a:avLst/>
          </a:prstGeom>
          <a:noFill/>
          <a:ln w="19050">
            <a:solidFill>
              <a:srgbClr val="FF0000"/>
            </a:solidFill>
            <a:prstDash val="sysDash"/>
            <a:miter lim="800000"/>
          </a:ln>
          <a:extLst>
            <a:ext uri="{909E8E84-426E-40DD-AFC4-6F175D3DCCD1}">
              <a14:hiddenFill xmlns:a14="http://schemas.microsoft.com/office/drawing/2010/main">
                <a:solidFill>
                  <a:srgbClr val="FFFFFF"/>
                </a:solidFill>
              </a14:hiddenFill>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1600" dirty="0">
                <a:latin typeface="Times New Roman" panose="02020603050405020304" pitchFamily="18" charset="0"/>
              </a:rPr>
              <a:t>电容电压，电感电流</a:t>
            </a:r>
            <a:endParaRPr kumimoji="1" lang="en-US" altLang="zh-CN" sz="1600" dirty="0">
              <a:latin typeface="Times New Roman" panose="02020603050405020304" pitchFamily="18" charset="0"/>
            </a:endParaRPr>
          </a:p>
          <a:p>
            <a:pPr algn="ctr" eaLnBrk="1" hangingPunct="1"/>
            <a:r>
              <a:rPr kumimoji="1" lang="zh-CN" altLang="en-US" sz="1600" dirty="0">
                <a:latin typeface="Times New Roman" panose="02020603050405020304" pitchFamily="18" charset="0"/>
              </a:rPr>
              <a:t>非突变量或非跃变量</a:t>
            </a:r>
            <a:endParaRPr kumimoji="1" lang="en-US" altLang="zh-CN" sz="1600" dirty="0">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548481" y="913684"/>
            <a:ext cx="1079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3200" dirty="0">
                <a:solidFill>
                  <a:schemeClr val="tx1"/>
                </a:solidFill>
                <a:latin typeface="Times New Roman" panose="02020603050405020304" pitchFamily="18" charset="0"/>
                <a:ea typeface="宋体" panose="02010600030101010101" pitchFamily="2" charset="-122"/>
              </a:rPr>
              <a:t>例</a:t>
            </a:r>
            <a:r>
              <a:rPr kumimoji="1" lang="en-US" altLang="zh-CN" sz="3200" b="0" dirty="0">
                <a:solidFill>
                  <a:schemeClr val="tx1"/>
                </a:solidFill>
                <a:latin typeface="Times New Roman" panose="02020603050405020304" pitchFamily="18" charset="0"/>
                <a:ea typeface="宋体" panose="02010600030101010101" pitchFamily="2" charset="-122"/>
              </a:rPr>
              <a:t>1</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54275" name="Text Box 3"/>
          <p:cNvSpPr txBox="1">
            <a:spLocks noChangeArrowheads="1"/>
          </p:cNvSpPr>
          <p:nvPr/>
        </p:nvSpPr>
        <p:spPr bwMode="auto">
          <a:xfrm>
            <a:off x="1577181" y="869952"/>
            <a:ext cx="6985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i="1" dirty="0">
                <a:solidFill>
                  <a:schemeClr val="tx1"/>
                </a:solidFill>
                <a:latin typeface="Times New Roman" panose="02020603050405020304" pitchFamily="18" charset="0"/>
                <a:ea typeface="宋体" panose="02010600030101010101" pitchFamily="2" charset="-122"/>
              </a:rPr>
              <a:t>t</a:t>
            </a:r>
            <a:r>
              <a:rPr kumimoji="1" lang="en-US" altLang="zh-CN" b="0" dirty="0">
                <a:solidFill>
                  <a:schemeClr val="tx1"/>
                </a:solidFill>
                <a:latin typeface="Times New Roman" panose="02020603050405020304" pitchFamily="18" charset="0"/>
                <a:ea typeface="宋体" panose="02010600030101010101" pitchFamily="2" charset="-122"/>
              </a:rPr>
              <a:t>=0 </a:t>
            </a:r>
            <a:r>
              <a:rPr kumimoji="1" lang="zh-CN" altLang="zh-CN" sz="2400" dirty="0">
                <a:latin typeface="楷体_GB2312" pitchFamily="49" charset="-122"/>
              </a:rPr>
              <a:t>时 </a:t>
            </a:r>
            <a:r>
              <a:rPr kumimoji="1" lang="en-US" altLang="zh-CN" sz="2400" dirty="0">
                <a:latin typeface="楷体_GB2312" pitchFamily="49" charset="-122"/>
              </a:rPr>
              <a:t>,</a:t>
            </a:r>
            <a:r>
              <a:rPr kumimoji="1" lang="zh-CN" altLang="en-US" sz="2400" dirty="0">
                <a:latin typeface="楷体_GB2312" pitchFamily="49" charset="-122"/>
              </a:rPr>
              <a:t>开关</a:t>
            </a:r>
            <a:r>
              <a:rPr kumimoji="1" lang="en-US" altLang="zh-CN" sz="2400" b="0" dirty="0">
                <a:latin typeface="Times New Roman" panose="02020603050405020304" pitchFamily="18" charset="0"/>
              </a:rPr>
              <a:t>k</a:t>
            </a:r>
            <a:r>
              <a:rPr kumimoji="1" lang="zh-CN" altLang="en-US" sz="2400" dirty="0">
                <a:latin typeface="楷体_GB2312" pitchFamily="49" charset="-122"/>
              </a:rPr>
              <a:t>打开，求</a:t>
            </a:r>
            <a:r>
              <a:rPr kumimoji="1" lang="en-US" altLang="zh-CN" b="0" i="1" dirty="0">
                <a:solidFill>
                  <a:schemeClr val="tx1"/>
                </a:solidFill>
                <a:latin typeface="Times New Roman" panose="02020603050405020304" pitchFamily="18" charset="0"/>
              </a:rPr>
              <a:t>t </a:t>
            </a:r>
            <a:r>
              <a:rPr kumimoji="1" lang="en-US" altLang="zh-CN" b="0" dirty="0">
                <a:solidFill>
                  <a:schemeClr val="tx1"/>
                </a:solidFill>
                <a:latin typeface="Times New Roman" panose="02020603050405020304" pitchFamily="18" charset="0"/>
              </a:rPr>
              <a:t>&gt;0</a:t>
            </a:r>
            <a:r>
              <a:rPr kumimoji="1" lang="zh-CN" altLang="en-US" sz="2400" dirty="0">
                <a:latin typeface="楷体_GB2312" pitchFamily="49" charset="-122"/>
              </a:rPr>
              <a:t>后的</a:t>
            </a:r>
            <a:r>
              <a:rPr kumimoji="1" lang="en-US" altLang="zh-CN" b="0" i="1" dirty="0" err="1">
                <a:solidFill>
                  <a:schemeClr val="tx1"/>
                </a:solidFill>
                <a:latin typeface="Times New Roman" panose="02020603050405020304" pitchFamily="18" charset="0"/>
                <a:ea typeface="仿宋_GB2312" pitchFamily="49" charset="-122"/>
              </a:rPr>
              <a:t>i</a:t>
            </a:r>
            <a:r>
              <a:rPr kumimoji="1" lang="en-US" altLang="zh-CN" b="0" baseline="-25000" dirty="0" err="1">
                <a:solidFill>
                  <a:schemeClr val="tx1"/>
                </a:solidFill>
                <a:latin typeface="Times New Roman" panose="02020603050405020304" pitchFamily="18" charset="0"/>
                <a:ea typeface="宋体" panose="02010600030101010101" pitchFamily="2" charset="-122"/>
              </a:rPr>
              <a:t>L</a:t>
            </a:r>
            <a:r>
              <a:rPr kumimoji="1" lang="zh-CN" altLang="en-US" b="0" baseline="-25000" dirty="0">
                <a:solidFill>
                  <a:schemeClr val="tx1"/>
                </a:solidFill>
                <a:latin typeface="Times New Roman" panose="02020603050405020304" pitchFamily="18" charset="0"/>
                <a:ea typeface="宋体" panose="02010600030101010101" pitchFamily="2" charset="-122"/>
              </a:rPr>
              <a:t>、</a:t>
            </a:r>
            <a:r>
              <a:rPr kumimoji="1" lang="en-US" altLang="zh-CN" b="0" i="1" dirty="0" err="1">
                <a:solidFill>
                  <a:schemeClr val="tx1"/>
                </a:solidFill>
                <a:latin typeface="Times New Roman" panose="02020603050405020304" pitchFamily="18" charset="0"/>
                <a:ea typeface="宋体" panose="02010600030101010101" pitchFamily="2" charset="-122"/>
              </a:rPr>
              <a:t>u</a:t>
            </a:r>
            <a:r>
              <a:rPr kumimoji="1" lang="en-US" altLang="zh-CN" b="0" baseline="-25000" dirty="0" err="1">
                <a:solidFill>
                  <a:schemeClr val="tx1"/>
                </a:solidFill>
                <a:latin typeface="Times New Roman" panose="02020603050405020304" pitchFamily="18" charset="0"/>
                <a:ea typeface="宋体" panose="02010600030101010101" pitchFamily="2" charset="-122"/>
              </a:rPr>
              <a:t>L</a:t>
            </a:r>
            <a:r>
              <a:rPr kumimoji="1" lang="zh-CN" altLang="en-US" b="0" baseline="-25000" dirty="0">
                <a:solidFill>
                  <a:schemeClr val="tx1"/>
                </a:solidFill>
                <a:latin typeface="Times New Roman" panose="02020603050405020304" pitchFamily="18" charset="0"/>
                <a:ea typeface="宋体" panose="02010600030101010101" pitchFamily="2" charset="-122"/>
              </a:rPr>
              <a:t>。</a:t>
            </a:r>
            <a:endParaRPr kumimoji="1" lang="zh-CN" altLang="en-US" b="0" dirty="0">
              <a:solidFill>
                <a:schemeClr val="tx1"/>
              </a:solidFill>
              <a:latin typeface="Times New Roman" panose="02020603050405020304" pitchFamily="18" charset="0"/>
              <a:ea typeface="宋体" panose="02010600030101010101" pitchFamily="2" charset="-122"/>
            </a:endParaRPr>
          </a:p>
        </p:txBody>
      </p:sp>
      <p:sp>
        <p:nvSpPr>
          <p:cNvPr id="54276" name="Text Box 4"/>
          <p:cNvSpPr txBox="1">
            <a:spLocks noChangeArrowheads="1"/>
          </p:cNvSpPr>
          <p:nvPr/>
        </p:nvSpPr>
        <p:spPr bwMode="auto">
          <a:xfrm>
            <a:off x="619918" y="1657381"/>
            <a:ext cx="576263" cy="52540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tx1"/>
                </a:solidFill>
                <a:latin typeface="Times New Roman" panose="02020603050405020304" pitchFamily="18" charset="0"/>
                <a:ea typeface="宋体" panose="02010600030101010101" pitchFamily="2" charset="-122"/>
              </a:rPr>
              <a:t>解</a:t>
            </a:r>
            <a:endParaRPr kumimoji="1" lang="zh-CN" altLang="en-US" i="1" dirty="0">
              <a:solidFill>
                <a:schemeClr val="tx1"/>
              </a:solidFill>
              <a:latin typeface="Times New Roman" panose="02020603050405020304" pitchFamily="18" charset="0"/>
              <a:ea typeface="宋体" panose="02010600030101010101" pitchFamily="2" charset="-122"/>
            </a:endParaRPr>
          </a:p>
        </p:txBody>
      </p:sp>
      <p:sp>
        <p:nvSpPr>
          <p:cNvPr id="54277" name="Text Box 5"/>
          <p:cNvSpPr txBox="1">
            <a:spLocks noChangeArrowheads="1"/>
          </p:cNvSpPr>
          <p:nvPr/>
        </p:nvSpPr>
        <p:spPr bwMode="auto">
          <a:xfrm>
            <a:off x="1267618" y="1660525"/>
            <a:ext cx="547211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sz="2400" dirty="0">
                <a:latin typeface="楷体_GB2312" pitchFamily="49" charset="-122"/>
              </a:rPr>
              <a:t>这是</a:t>
            </a:r>
            <a:r>
              <a:rPr lang="en-US" altLang="zh-CN" sz="2400" b="0" i="1" dirty="0">
                <a:latin typeface="Times New Roman" panose="02020603050405020304" pitchFamily="18" charset="0"/>
              </a:rPr>
              <a:t>RL</a:t>
            </a:r>
            <a:r>
              <a:rPr lang="zh-CN" altLang="en-US" sz="2400" dirty="0">
                <a:latin typeface="楷体_GB2312" pitchFamily="49" charset="-122"/>
              </a:rPr>
              <a:t>电路</a:t>
            </a:r>
            <a:r>
              <a:rPr lang="zh-CN" altLang="en-US" sz="2400" dirty="0">
                <a:solidFill>
                  <a:schemeClr val="tx1"/>
                </a:solidFill>
                <a:latin typeface="楷体_GB2312" pitchFamily="49" charset="-122"/>
              </a:rPr>
              <a:t>全响应</a:t>
            </a:r>
            <a:r>
              <a:rPr lang="zh-CN" altLang="en-US" sz="2400" dirty="0">
                <a:latin typeface="楷体_GB2312" pitchFamily="49" charset="-122"/>
              </a:rPr>
              <a:t>问题，</a:t>
            </a:r>
            <a:endParaRPr lang="zh-CN" altLang="en-US" sz="2400" dirty="0">
              <a:latin typeface="楷体_GB2312" pitchFamily="49" charset="-122"/>
            </a:endParaRPr>
          </a:p>
          <a:p>
            <a:pPr eaLnBrk="1" hangingPunct="1">
              <a:spcBef>
                <a:spcPct val="50000"/>
              </a:spcBef>
            </a:pPr>
            <a:r>
              <a:rPr lang="zh-CN" altLang="en-US" dirty="0">
                <a:latin typeface="楷体_GB2312" pitchFamily="49" charset="-122"/>
              </a:rPr>
              <a:t>有：</a:t>
            </a:r>
            <a:endParaRPr lang="zh-CN" altLang="en-US" dirty="0">
              <a:latin typeface="楷体_GB2312" pitchFamily="49" charset="-122"/>
            </a:endParaRPr>
          </a:p>
        </p:txBody>
      </p:sp>
      <p:graphicFrame>
        <p:nvGraphicFramePr>
          <p:cNvPr id="54324" name="Object 52"/>
          <p:cNvGraphicFramePr>
            <a:graphicFrameLocks noChangeAspect="1"/>
          </p:cNvGraphicFramePr>
          <p:nvPr/>
        </p:nvGraphicFramePr>
        <p:xfrm>
          <a:off x="808831" y="3460750"/>
          <a:ext cx="4306887" cy="415925"/>
        </p:xfrm>
        <a:graphic>
          <a:graphicData uri="http://schemas.openxmlformats.org/presentationml/2006/ole">
            <mc:AlternateContent xmlns:mc="http://schemas.openxmlformats.org/markup-compatibility/2006">
              <mc:Choice xmlns:v="urn:schemas-microsoft-com:vml" Requires="v">
                <p:oleObj spid="_x0000_s46152" name="公式" r:id="rId1" imgW="1654810" imgH="147955" progId="Equation.3">
                  <p:embed/>
                </p:oleObj>
              </mc:Choice>
              <mc:Fallback>
                <p:oleObj name="公式" r:id="rId1" imgW="1654810" imgH="147955" progId="Equation.3">
                  <p:embed/>
                  <p:pic>
                    <p:nvPicPr>
                      <p:cNvPr id="0" name="Object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31" y="3460750"/>
                        <a:ext cx="4306887"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29" name="Object 57"/>
          <p:cNvGraphicFramePr>
            <a:graphicFrameLocks noChangeAspect="1"/>
          </p:cNvGraphicFramePr>
          <p:nvPr/>
        </p:nvGraphicFramePr>
        <p:xfrm>
          <a:off x="2074068" y="2263775"/>
          <a:ext cx="2360613" cy="1019175"/>
        </p:xfrm>
        <a:graphic>
          <a:graphicData uri="http://schemas.openxmlformats.org/presentationml/2006/ole">
            <mc:AlternateContent xmlns:mc="http://schemas.openxmlformats.org/markup-compatibility/2006">
              <mc:Choice xmlns:v="urn:schemas-microsoft-com:vml" Requires="v">
                <p:oleObj spid="_x0000_s46153" name="公式" r:id="rId3" imgW="909955" imgH="400685" progId="Equation.3">
                  <p:embed/>
                </p:oleObj>
              </mc:Choice>
              <mc:Fallback>
                <p:oleObj name="公式" r:id="rId3" imgW="909955" imgH="400685" progId="Equation.3">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068" y="2263775"/>
                        <a:ext cx="2360613"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2"/>
          <p:cNvGrpSpPr/>
          <p:nvPr/>
        </p:nvGrpSpPr>
        <p:grpSpPr bwMode="auto">
          <a:xfrm>
            <a:off x="619918" y="4179888"/>
            <a:ext cx="4846638" cy="639762"/>
            <a:chOff x="385" y="2478"/>
            <a:chExt cx="3053" cy="403"/>
          </a:xfrm>
        </p:grpSpPr>
        <p:graphicFrame>
          <p:nvGraphicFramePr>
            <p:cNvPr id="57399" name="Object 54"/>
            <p:cNvGraphicFramePr>
              <a:graphicFrameLocks noChangeAspect="1"/>
            </p:cNvGraphicFramePr>
            <p:nvPr/>
          </p:nvGraphicFramePr>
          <p:xfrm>
            <a:off x="1736" y="2478"/>
            <a:ext cx="1702" cy="403"/>
          </p:xfrm>
          <a:graphic>
            <a:graphicData uri="http://schemas.openxmlformats.org/presentationml/2006/ole">
              <mc:AlternateContent xmlns:mc="http://schemas.openxmlformats.org/markup-compatibility/2006">
                <mc:Choice xmlns:v="urn:schemas-microsoft-com:vml" Requires="v">
                  <p:oleObj spid="_x0000_s46154" name="公式" r:id="rId5" imgW="888365" imgH="213360" progId="Equation.3">
                    <p:embed/>
                  </p:oleObj>
                </mc:Choice>
                <mc:Fallback>
                  <p:oleObj name="公式" r:id="rId5" imgW="888365" imgH="213360" progId="Equation.3">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6" y="2478"/>
                          <a:ext cx="170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00" name="Text Box 58"/>
            <p:cNvSpPr txBox="1">
              <a:spLocks noChangeArrowheads="1"/>
            </p:cNvSpPr>
            <p:nvPr/>
          </p:nvSpPr>
          <p:spPr bwMode="auto">
            <a:xfrm>
              <a:off x="385" y="2523"/>
              <a:ext cx="19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t>零输入响应：</a:t>
              </a:r>
              <a:endParaRPr lang="zh-CN" altLang="en-US"/>
            </a:p>
          </p:txBody>
        </p:sp>
      </p:grpSp>
      <p:grpSp>
        <p:nvGrpSpPr>
          <p:cNvPr id="3" name="Group 120"/>
          <p:cNvGrpSpPr/>
          <p:nvPr/>
        </p:nvGrpSpPr>
        <p:grpSpPr bwMode="auto">
          <a:xfrm>
            <a:off x="548481" y="4829175"/>
            <a:ext cx="6048375" cy="1014413"/>
            <a:chOff x="385" y="2840"/>
            <a:chExt cx="3810" cy="639"/>
          </a:xfrm>
        </p:grpSpPr>
        <p:graphicFrame>
          <p:nvGraphicFramePr>
            <p:cNvPr id="57397" name="Object 53"/>
            <p:cNvGraphicFramePr>
              <a:graphicFrameLocks noChangeAspect="1"/>
            </p:cNvGraphicFramePr>
            <p:nvPr/>
          </p:nvGraphicFramePr>
          <p:xfrm>
            <a:off x="1791" y="2840"/>
            <a:ext cx="2404" cy="639"/>
          </p:xfrm>
          <a:graphic>
            <a:graphicData uri="http://schemas.openxmlformats.org/presentationml/2006/ole">
              <mc:AlternateContent xmlns:mc="http://schemas.openxmlformats.org/markup-compatibility/2006">
                <mc:Choice xmlns:v="urn:schemas-microsoft-com:vml" Requires="v">
                  <p:oleObj spid="_x0000_s46155" name="公式" r:id="rId7" imgW="1402080" imgH="387350" progId="Equation.3">
                    <p:embed/>
                  </p:oleObj>
                </mc:Choice>
                <mc:Fallback>
                  <p:oleObj name="公式" r:id="rId7" imgW="1402080" imgH="387350" progId="Equation.3">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1" y="2840"/>
                          <a:ext cx="2404" cy="6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98" name="Text Box 59"/>
            <p:cNvSpPr txBox="1">
              <a:spLocks noChangeArrowheads="1"/>
            </p:cNvSpPr>
            <p:nvPr/>
          </p:nvSpPr>
          <p:spPr bwMode="auto">
            <a:xfrm>
              <a:off x="385" y="2976"/>
              <a:ext cx="176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t>零状态响应：</a:t>
              </a:r>
              <a:endParaRPr lang="zh-CN" altLang="en-US"/>
            </a:p>
          </p:txBody>
        </p:sp>
      </p:grpSp>
      <p:grpSp>
        <p:nvGrpSpPr>
          <p:cNvPr id="4" name="Group 121"/>
          <p:cNvGrpSpPr/>
          <p:nvPr/>
        </p:nvGrpSpPr>
        <p:grpSpPr bwMode="auto">
          <a:xfrm>
            <a:off x="548481" y="5980113"/>
            <a:ext cx="8047037" cy="649287"/>
            <a:chOff x="295" y="3475"/>
            <a:chExt cx="5069" cy="409"/>
          </a:xfrm>
        </p:grpSpPr>
        <p:graphicFrame>
          <p:nvGraphicFramePr>
            <p:cNvPr id="57395" name="Object 55"/>
            <p:cNvGraphicFramePr>
              <a:graphicFrameLocks noChangeAspect="1"/>
            </p:cNvGraphicFramePr>
            <p:nvPr/>
          </p:nvGraphicFramePr>
          <p:xfrm>
            <a:off x="1301" y="3475"/>
            <a:ext cx="4063" cy="409"/>
          </p:xfrm>
          <a:graphic>
            <a:graphicData uri="http://schemas.openxmlformats.org/presentationml/2006/ole">
              <mc:AlternateContent xmlns:mc="http://schemas.openxmlformats.org/markup-compatibility/2006">
                <mc:Choice xmlns:v="urn:schemas-microsoft-com:vml" Requires="v">
                  <p:oleObj spid="_x0000_s46156" name="公式" r:id="rId9" imgW="2412365" imgH="213360" progId="Equation.3">
                    <p:embed/>
                  </p:oleObj>
                </mc:Choice>
                <mc:Fallback>
                  <p:oleObj name="公式" r:id="rId9" imgW="2412365" imgH="213360" progId="Equation.3">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1" y="3475"/>
                          <a:ext cx="4063"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96" name="Text Box 60"/>
            <p:cNvSpPr txBox="1">
              <a:spLocks noChangeArrowheads="1"/>
            </p:cNvSpPr>
            <p:nvPr/>
          </p:nvSpPr>
          <p:spPr bwMode="auto">
            <a:xfrm>
              <a:off x="295" y="3475"/>
              <a:ext cx="11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t>全响应：</a:t>
              </a:r>
              <a:endParaRPr lang="zh-CN" altLang="en-US"/>
            </a:p>
          </p:txBody>
        </p:sp>
      </p:grpSp>
      <p:grpSp>
        <p:nvGrpSpPr>
          <p:cNvPr id="7" name="Group 89"/>
          <p:cNvGrpSpPr/>
          <p:nvPr/>
        </p:nvGrpSpPr>
        <p:grpSpPr bwMode="auto">
          <a:xfrm>
            <a:off x="5241131" y="1673305"/>
            <a:ext cx="3902869" cy="2414587"/>
            <a:chOff x="2608" y="2136"/>
            <a:chExt cx="2439" cy="1521"/>
          </a:xfrm>
        </p:grpSpPr>
        <p:sp>
          <p:nvSpPr>
            <p:cNvPr id="57361" name="Oval 90"/>
            <p:cNvSpPr>
              <a:spLocks noChangeArrowheads="1"/>
            </p:cNvSpPr>
            <p:nvPr/>
          </p:nvSpPr>
          <p:spPr bwMode="auto">
            <a:xfrm>
              <a:off x="2608" y="293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7362" name="Line 91"/>
            <p:cNvSpPr>
              <a:spLocks noChangeShapeType="1"/>
            </p:cNvSpPr>
            <p:nvPr/>
          </p:nvSpPr>
          <p:spPr bwMode="auto">
            <a:xfrm>
              <a:off x="4740" y="2614"/>
              <a:ext cx="0" cy="317"/>
            </a:xfrm>
            <a:prstGeom prst="line">
              <a:avLst/>
            </a:prstGeom>
            <a:noFill/>
            <a:ln w="38100">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3" name="Text Box 92"/>
            <p:cNvSpPr txBox="1">
              <a:spLocks noChangeArrowheads="1"/>
            </p:cNvSpPr>
            <p:nvPr/>
          </p:nvSpPr>
          <p:spPr bwMode="auto">
            <a:xfrm>
              <a:off x="4753" y="2542"/>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7364" name="Text Box 93"/>
            <p:cNvSpPr txBox="1">
              <a:spLocks noChangeArrowheads="1"/>
            </p:cNvSpPr>
            <p:nvPr/>
          </p:nvSpPr>
          <p:spPr bwMode="auto">
            <a:xfrm>
              <a:off x="2997" y="2595"/>
              <a:ext cx="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7365" name="Text Box 94"/>
            <p:cNvSpPr txBox="1">
              <a:spLocks noChangeArrowheads="1"/>
            </p:cNvSpPr>
            <p:nvPr/>
          </p:nvSpPr>
          <p:spPr bwMode="auto">
            <a:xfrm>
              <a:off x="2789" y="2640"/>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7366" name="Text Box 95"/>
            <p:cNvSpPr txBox="1">
              <a:spLocks noChangeArrowheads="1"/>
            </p:cNvSpPr>
            <p:nvPr/>
          </p:nvSpPr>
          <p:spPr bwMode="auto">
            <a:xfrm>
              <a:off x="2789" y="3230"/>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dirty="0">
                  <a:solidFill>
                    <a:schemeClr val="tx1"/>
                  </a:solidFill>
                  <a:latin typeface="Times New Roman" panose="02020603050405020304" pitchFamily="18" charset="0"/>
                  <a:ea typeface="宋体" panose="02010600030101010101" pitchFamily="2" charset="-12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57367" name="Text Box 96"/>
            <p:cNvSpPr txBox="1">
              <a:spLocks noChangeArrowheads="1"/>
            </p:cNvSpPr>
            <p:nvPr/>
          </p:nvSpPr>
          <p:spPr bwMode="auto">
            <a:xfrm>
              <a:off x="2925" y="3003"/>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24V</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57368" name="Text Box 97"/>
            <p:cNvSpPr txBox="1">
              <a:spLocks noChangeArrowheads="1"/>
            </p:cNvSpPr>
            <p:nvPr/>
          </p:nvSpPr>
          <p:spPr bwMode="auto">
            <a:xfrm rot="5400000">
              <a:off x="4605" y="2976"/>
              <a:ext cx="5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0.6H</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7369" name="Line 98"/>
            <p:cNvSpPr>
              <a:spLocks noChangeShapeType="1"/>
            </p:cNvSpPr>
            <p:nvPr/>
          </p:nvSpPr>
          <p:spPr bwMode="auto">
            <a:xfrm flipH="1">
              <a:off x="3545" y="2614"/>
              <a:ext cx="1104"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0" name="Line 99"/>
            <p:cNvSpPr>
              <a:spLocks noChangeShapeType="1"/>
            </p:cNvSpPr>
            <p:nvPr/>
          </p:nvSpPr>
          <p:spPr bwMode="auto">
            <a:xfrm flipH="1">
              <a:off x="2789" y="2614"/>
              <a:ext cx="441"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1" name="Line 100"/>
            <p:cNvSpPr>
              <a:spLocks noChangeShapeType="1"/>
            </p:cNvSpPr>
            <p:nvPr/>
          </p:nvSpPr>
          <p:spPr bwMode="auto">
            <a:xfrm>
              <a:off x="2789" y="3657"/>
              <a:ext cx="187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2" name="Line 101"/>
            <p:cNvSpPr>
              <a:spLocks noChangeShapeType="1"/>
            </p:cNvSpPr>
            <p:nvPr/>
          </p:nvSpPr>
          <p:spPr bwMode="auto">
            <a:xfrm flipH="1" flipV="1">
              <a:off x="4643" y="3385"/>
              <a:ext cx="6" cy="27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3" name="Line 102"/>
            <p:cNvSpPr>
              <a:spLocks noChangeShapeType="1"/>
            </p:cNvSpPr>
            <p:nvPr/>
          </p:nvSpPr>
          <p:spPr bwMode="auto">
            <a:xfrm flipH="1">
              <a:off x="4649" y="2614"/>
              <a:ext cx="6" cy="36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4" name="Line 103"/>
            <p:cNvSpPr>
              <a:spLocks noChangeShapeType="1"/>
            </p:cNvSpPr>
            <p:nvPr/>
          </p:nvSpPr>
          <p:spPr bwMode="auto">
            <a:xfrm flipV="1">
              <a:off x="3243" y="2523"/>
              <a:ext cx="360" cy="6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5" name="Line 104"/>
            <p:cNvSpPr>
              <a:spLocks noChangeShapeType="1"/>
            </p:cNvSpPr>
            <p:nvPr/>
          </p:nvSpPr>
          <p:spPr bwMode="auto">
            <a:xfrm flipH="1" flipV="1">
              <a:off x="3288" y="2341"/>
              <a:ext cx="85" cy="226"/>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6" name="Line 105"/>
            <p:cNvSpPr>
              <a:spLocks noChangeShapeType="1"/>
            </p:cNvSpPr>
            <p:nvPr/>
          </p:nvSpPr>
          <p:spPr bwMode="auto">
            <a:xfrm>
              <a:off x="2789" y="2614"/>
              <a:ext cx="0" cy="104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7" name="Text Box 106"/>
            <p:cNvSpPr txBox="1">
              <a:spLocks noChangeArrowheads="1"/>
            </p:cNvSpPr>
            <p:nvPr/>
          </p:nvSpPr>
          <p:spPr bwMode="auto">
            <a:xfrm>
              <a:off x="3994" y="2232"/>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4</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7378" name="Text Box 107"/>
            <p:cNvSpPr txBox="1">
              <a:spLocks noChangeArrowheads="1"/>
            </p:cNvSpPr>
            <p:nvPr/>
          </p:nvSpPr>
          <p:spPr bwMode="auto">
            <a:xfrm>
              <a:off x="4377" y="2685"/>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7379" name="Text Box 108"/>
            <p:cNvSpPr txBox="1">
              <a:spLocks noChangeArrowheads="1"/>
            </p:cNvSpPr>
            <p:nvPr/>
          </p:nvSpPr>
          <p:spPr bwMode="auto">
            <a:xfrm>
              <a:off x="4332" y="3275"/>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b="0">
                  <a:solidFill>
                    <a:schemeClr val="tx1"/>
                  </a:solidFill>
                  <a:latin typeface="Times New Roman" panose="02020603050405020304" pitchFamily="18" charset="0"/>
                  <a:ea typeface="宋体" panose="02010600030101010101" pitchFamily="2" charset="-122"/>
                </a:rPr>
                <a:t>－</a:t>
              </a:r>
              <a:endParaRPr kumimoji="1" lang="zh-CN" altLang="en-US" b="0">
                <a:solidFill>
                  <a:schemeClr val="tx1"/>
                </a:solidFill>
                <a:latin typeface="Times New Roman" panose="02020603050405020304" pitchFamily="18" charset="0"/>
                <a:ea typeface="宋体" panose="02010600030101010101" pitchFamily="2" charset="-122"/>
              </a:endParaRPr>
            </a:p>
          </p:txBody>
        </p:sp>
        <p:sp>
          <p:nvSpPr>
            <p:cNvPr id="57380" name="Text Box 109"/>
            <p:cNvSpPr txBox="1">
              <a:spLocks noChangeArrowheads="1"/>
            </p:cNvSpPr>
            <p:nvPr/>
          </p:nvSpPr>
          <p:spPr bwMode="auto">
            <a:xfrm>
              <a:off x="4309" y="2905"/>
              <a:ext cx="3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7381" name="Text Box 110"/>
            <p:cNvSpPr txBox="1">
              <a:spLocks noChangeArrowheads="1"/>
            </p:cNvSpPr>
            <p:nvPr/>
          </p:nvSpPr>
          <p:spPr bwMode="auto">
            <a:xfrm>
              <a:off x="2905" y="2216"/>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8</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7382" name="Line 111"/>
            <p:cNvSpPr>
              <a:spLocks noChangeShapeType="1"/>
            </p:cNvSpPr>
            <p:nvPr/>
          </p:nvSpPr>
          <p:spPr bwMode="auto">
            <a:xfrm flipV="1">
              <a:off x="2789" y="2205"/>
              <a:ext cx="0" cy="409"/>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7383" name="Line 112"/>
            <p:cNvSpPr>
              <a:spLocks noChangeShapeType="1"/>
            </p:cNvSpPr>
            <p:nvPr/>
          </p:nvSpPr>
          <p:spPr bwMode="auto">
            <a:xfrm>
              <a:off x="2789" y="2205"/>
              <a:ext cx="1043"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84" name="Line 113"/>
            <p:cNvSpPr>
              <a:spLocks noChangeShapeType="1"/>
            </p:cNvSpPr>
            <p:nvPr/>
          </p:nvSpPr>
          <p:spPr bwMode="auto">
            <a:xfrm>
              <a:off x="3833" y="2205"/>
              <a:ext cx="0" cy="409"/>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7385" name="Rectangle 114"/>
            <p:cNvSpPr>
              <a:spLocks noChangeArrowheads="1"/>
            </p:cNvSpPr>
            <p:nvPr/>
          </p:nvSpPr>
          <p:spPr bwMode="auto">
            <a:xfrm>
              <a:off x="4059" y="2523"/>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7386" name="Rectangle 115"/>
            <p:cNvSpPr>
              <a:spLocks noChangeArrowheads="1"/>
            </p:cNvSpPr>
            <p:nvPr/>
          </p:nvSpPr>
          <p:spPr bwMode="auto">
            <a:xfrm>
              <a:off x="3105" y="2136"/>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dirty="0">
                <a:solidFill>
                  <a:schemeClr val="tx1"/>
                </a:solidFill>
              </a:endParaRPr>
            </a:p>
          </p:txBody>
        </p:sp>
        <p:grpSp>
          <p:nvGrpSpPr>
            <p:cNvPr id="57387" name="Group 116"/>
            <p:cNvGrpSpPr/>
            <p:nvPr/>
          </p:nvGrpSpPr>
          <p:grpSpPr bwMode="auto">
            <a:xfrm rot="5400000">
              <a:off x="4195" y="2886"/>
              <a:ext cx="499" cy="590"/>
              <a:chOff x="476" y="663"/>
              <a:chExt cx="771" cy="862"/>
            </a:xfrm>
          </p:grpSpPr>
          <p:sp>
            <p:nvSpPr>
              <p:cNvPr id="57388" name="AutoShape 117"/>
              <p:cNvSpPr>
                <a:spLocks noChangeArrowheads="1"/>
              </p:cNvSpPr>
              <p:nvPr/>
            </p:nvSpPr>
            <p:spPr bwMode="auto">
              <a:xfrm>
                <a:off x="476"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57389" name="AutoShape 118"/>
              <p:cNvSpPr>
                <a:spLocks noChangeArrowheads="1"/>
              </p:cNvSpPr>
              <p:nvPr/>
            </p:nvSpPr>
            <p:spPr bwMode="auto">
              <a:xfrm>
                <a:off x="703"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57390" name="AutoShape 119"/>
              <p:cNvSpPr>
                <a:spLocks noChangeArrowheads="1"/>
              </p:cNvSpPr>
              <p:nvPr/>
            </p:nvSpPr>
            <p:spPr bwMode="auto">
              <a:xfrm>
                <a:off x="930"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grpSp>
      </p:grpSp>
      <p:sp>
        <p:nvSpPr>
          <p:cNvPr id="48"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49" name="矩形 48"/>
          <p:cNvSpPr/>
          <p:nvPr/>
        </p:nvSpPr>
        <p:spPr>
          <a:xfrm>
            <a:off x="96956" y="2382322"/>
            <a:ext cx="1107996" cy="369332"/>
          </a:xfrm>
          <a:prstGeom prst="rect">
            <a:avLst/>
          </a:prstGeom>
        </p:spPr>
        <p:txBody>
          <a:bodyPr wrap="none">
            <a:spAutoFit/>
          </a:bodyPr>
          <a:lstStyle/>
          <a:p>
            <a:pPr algn="ctr"/>
            <a:r>
              <a:rPr kumimoji="1" lang="zh-CN" altLang="en-US" dirty="0">
                <a:solidFill>
                  <a:srgbClr val="92D050"/>
                </a:solidFill>
              </a:rPr>
              <a:t>换路定则</a:t>
            </a:r>
            <a:endParaRPr kumimoji="1" lang="en-US" altLang="zh-CN" dirty="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454555" y="805081"/>
            <a:ext cx="3743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t>或求出稳态分量：</a:t>
            </a:r>
            <a:endParaRPr lang="zh-CN" altLang="en-US"/>
          </a:p>
        </p:txBody>
      </p:sp>
      <p:graphicFrame>
        <p:nvGraphicFramePr>
          <p:cNvPr id="122883" name="Object 3"/>
          <p:cNvGraphicFramePr>
            <a:graphicFrameLocks noChangeAspect="1"/>
          </p:cNvGraphicFramePr>
          <p:nvPr/>
        </p:nvGraphicFramePr>
        <p:xfrm>
          <a:off x="3623205" y="805081"/>
          <a:ext cx="3449638" cy="552450"/>
        </p:xfrm>
        <a:graphic>
          <a:graphicData uri="http://schemas.openxmlformats.org/presentationml/2006/ole">
            <mc:AlternateContent xmlns:mc="http://schemas.openxmlformats.org/markup-compatibility/2006">
              <mc:Choice xmlns:v="urn:schemas-microsoft-com:vml" Requires="v">
                <p:oleObj spid="_x0000_s47162" name="公式" r:id="rId1" imgW="1263015" imgH="191770" progId="Equation.3">
                  <p:embed/>
                </p:oleObj>
              </mc:Choice>
              <mc:Fallback>
                <p:oleObj name="公式" r:id="rId1" imgW="1263015" imgH="19177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205" y="805081"/>
                        <a:ext cx="3449638"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
          <p:cNvGrpSpPr/>
          <p:nvPr/>
        </p:nvGrpSpPr>
        <p:grpSpPr bwMode="auto">
          <a:xfrm>
            <a:off x="1878543" y="1372347"/>
            <a:ext cx="5129212" cy="611188"/>
            <a:chOff x="249" y="598"/>
            <a:chExt cx="3367" cy="434"/>
          </a:xfrm>
        </p:grpSpPr>
        <p:sp>
          <p:nvSpPr>
            <p:cNvPr id="58427" name="Text Box 5"/>
            <p:cNvSpPr txBox="1">
              <a:spLocks noChangeArrowheads="1"/>
            </p:cNvSpPr>
            <p:nvPr/>
          </p:nvSpPr>
          <p:spPr bwMode="auto">
            <a:xfrm>
              <a:off x="249" y="663"/>
              <a:ext cx="113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t>全响应：</a:t>
              </a:r>
              <a:endParaRPr lang="zh-CN" altLang="en-US" dirty="0"/>
            </a:p>
          </p:txBody>
        </p:sp>
        <p:graphicFrame>
          <p:nvGraphicFramePr>
            <p:cNvPr id="58428" name="Object 6"/>
            <p:cNvGraphicFramePr>
              <a:graphicFrameLocks noChangeAspect="1"/>
            </p:cNvGraphicFramePr>
            <p:nvPr/>
          </p:nvGraphicFramePr>
          <p:xfrm>
            <a:off x="1387" y="598"/>
            <a:ext cx="2229" cy="409"/>
          </p:xfrm>
          <a:graphic>
            <a:graphicData uri="http://schemas.openxmlformats.org/presentationml/2006/ole">
              <mc:AlternateContent xmlns:mc="http://schemas.openxmlformats.org/markup-compatibility/2006">
                <mc:Choice xmlns:v="urn:schemas-microsoft-com:vml" Requires="v">
                  <p:oleObj spid="_x0000_s47163" name="公式" r:id="rId3" imgW="1158240" imgH="213360" progId="Equation.3">
                    <p:embed/>
                  </p:oleObj>
                </mc:Choice>
                <mc:Fallback>
                  <p:oleObj name="公式" r:id="rId3" imgW="1158240" imgH="2133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 y="598"/>
                          <a:ext cx="2229"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2887" name="Text Box 7"/>
          <p:cNvSpPr txBox="1">
            <a:spLocks noChangeArrowheads="1"/>
          </p:cNvSpPr>
          <p:nvPr/>
        </p:nvSpPr>
        <p:spPr bwMode="auto">
          <a:xfrm>
            <a:off x="1173693" y="2091485"/>
            <a:ext cx="2952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t>代入初值有：</a:t>
            </a:r>
            <a:endParaRPr lang="zh-CN" altLang="en-US" dirty="0"/>
          </a:p>
        </p:txBody>
      </p:sp>
      <p:sp>
        <p:nvSpPr>
          <p:cNvPr id="122888" name="Text Box 8"/>
          <p:cNvSpPr txBox="1">
            <a:spLocks noChangeArrowheads="1"/>
          </p:cNvSpPr>
          <p:nvPr/>
        </p:nvSpPr>
        <p:spPr bwMode="auto">
          <a:xfrm>
            <a:off x="3666861" y="2054690"/>
            <a:ext cx="24479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sz="3200" b="0" dirty="0">
                <a:solidFill>
                  <a:schemeClr val="tx1"/>
                </a:solidFill>
                <a:latin typeface="Times New Roman" panose="02020603050405020304" pitchFamily="18" charset="0"/>
                <a:ea typeface="仿宋_GB2312" pitchFamily="49" charset="-122"/>
              </a:rPr>
              <a:t>6</a:t>
            </a:r>
            <a:r>
              <a:rPr lang="zh-CN" altLang="en-US" sz="3200" b="0" dirty="0">
                <a:solidFill>
                  <a:schemeClr val="tx1"/>
                </a:solidFill>
                <a:latin typeface="Times New Roman" panose="02020603050405020304" pitchFamily="18" charset="0"/>
                <a:ea typeface="仿宋_GB2312" pitchFamily="49" charset="-122"/>
              </a:rPr>
              <a:t>＝</a:t>
            </a:r>
            <a:r>
              <a:rPr lang="en-US" altLang="zh-CN" sz="3200" b="0" dirty="0">
                <a:solidFill>
                  <a:schemeClr val="tx1"/>
                </a:solidFill>
                <a:latin typeface="Times New Roman" panose="02020603050405020304" pitchFamily="18" charset="0"/>
                <a:ea typeface="仿宋_GB2312" pitchFamily="49" charset="-122"/>
              </a:rPr>
              <a:t>2</a:t>
            </a:r>
            <a:r>
              <a:rPr lang="zh-CN" altLang="en-US" sz="3200" b="0" dirty="0">
                <a:solidFill>
                  <a:schemeClr val="tx1"/>
                </a:solidFill>
                <a:latin typeface="Times New Roman" panose="02020603050405020304" pitchFamily="18" charset="0"/>
                <a:ea typeface="仿宋_GB2312" pitchFamily="49" charset="-122"/>
              </a:rPr>
              <a:t>＋</a:t>
            </a:r>
            <a:r>
              <a:rPr lang="en-US" altLang="zh-CN" sz="3200" b="0" i="1" dirty="0">
                <a:solidFill>
                  <a:schemeClr val="tx1"/>
                </a:solidFill>
                <a:latin typeface="Times New Roman" panose="02020603050405020304" pitchFamily="18" charset="0"/>
                <a:ea typeface="仿宋_GB2312" pitchFamily="49" charset="-122"/>
              </a:rPr>
              <a:t>A</a:t>
            </a:r>
            <a:endParaRPr lang="en-US" altLang="zh-CN" sz="3200" b="0" i="1" dirty="0">
              <a:solidFill>
                <a:schemeClr val="tx1"/>
              </a:solidFill>
              <a:latin typeface="Times New Roman" panose="02020603050405020304" pitchFamily="18" charset="0"/>
              <a:ea typeface="仿宋_GB2312" pitchFamily="49" charset="-122"/>
            </a:endParaRPr>
          </a:p>
        </p:txBody>
      </p:sp>
      <p:sp>
        <p:nvSpPr>
          <p:cNvPr id="122889" name="Line 9"/>
          <p:cNvSpPr>
            <a:spLocks noChangeShapeType="1"/>
          </p:cNvSpPr>
          <p:nvPr/>
        </p:nvSpPr>
        <p:spPr bwMode="auto">
          <a:xfrm>
            <a:off x="5496455" y="2359244"/>
            <a:ext cx="647700"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890" name="Text Box 10"/>
          <p:cNvSpPr txBox="1">
            <a:spLocks noChangeArrowheads="1"/>
          </p:cNvSpPr>
          <p:nvPr/>
        </p:nvSpPr>
        <p:spPr bwMode="auto">
          <a:xfrm>
            <a:off x="6285973" y="2061322"/>
            <a:ext cx="1368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sz="3200" b="0" i="1" dirty="0">
                <a:solidFill>
                  <a:schemeClr val="tx1"/>
                </a:solidFill>
                <a:latin typeface="Times New Roman" panose="02020603050405020304" pitchFamily="18" charset="0"/>
                <a:ea typeface="仿宋_GB2312" pitchFamily="49" charset="-122"/>
              </a:rPr>
              <a:t>A</a:t>
            </a:r>
            <a:r>
              <a:rPr lang="en-US" altLang="zh-CN" sz="3200" b="0" dirty="0">
                <a:solidFill>
                  <a:schemeClr val="tx1"/>
                </a:solidFill>
                <a:latin typeface="Times New Roman" panose="02020603050405020304" pitchFamily="18" charset="0"/>
                <a:ea typeface="仿宋_GB2312" pitchFamily="49" charset="-122"/>
              </a:rPr>
              <a:t>=4</a:t>
            </a:r>
            <a:endParaRPr lang="en-US" altLang="zh-CN" sz="3200" b="0" dirty="0">
              <a:solidFill>
                <a:schemeClr val="tx1"/>
              </a:solidFill>
              <a:latin typeface="Times New Roman" panose="02020603050405020304" pitchFamily="18" charset="0"/>
              <a:ea typeface="仿宋_GB2312" pitchFamily="49" charset="-122"/>
            </a:endParaRPr>
          </a:p>
        </p:txBody>
      </p:sp>
      <p:sp>
        <p:nvSpPr>
          <p:cNvPr id="122891" name="Text Box 11"/>
          <p:cNvSpPr txBox="1">
            <a:spLocks noChangeArrowheads="1"/>
          </p:cNvSpPr>
          <p:nvPr/>
        </p:nvSpPr>
        <p:spPr bwMode="auto">
          <a:xfrm>
            <a:off x="456142" y="2932113"/>
            <a:ext cx="1079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3200" dirty="0">
                <a:solidFill>
                  <a:schemeClr val="tx1"/>
                </a:solidFill>
                <a:latin typeface="Times New Roman" panose="02020603050405020304" pitchFamily="18" charset="0"/>
                <a:ea typeface="宋体" panose="02010600030101010101" pitchFamily="2" charset="-122"/>
              </a:rPr>
              <a:t>例</a:t>
            </a:r>
            <a:r>
              <a:rPr kumimoji="1" lang="en-US" altLang="zh-CN" sz="3200" b="0" dirty="0">
                <a:solidFill>
                  <a:schemeClr val="tx1"/>
                </a:solidFill>
                <a:latin typeface="Times New Roman" panose="02020603050405020304" pitchFamily="18" charset="0"/>
                <a:ea typeface="宋体" panose="02010600030101010101" pitchFamily="2" charset="-122"/>
              </a:rPr>
              <a:t>2</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122892" name="Text Box 12"/>
          <p:cNvSpPr txBox="1">
            <a:spLocks noChangeArrowheads="1"/>
          </p:cNvSpPr>
          <p:nvPr/>
        </p:nvSpPr>
        <p:spPr bwMode="auto">
          <a:xfrm>
            <a:off x="1535642" y="2874434"/>
            <a:ext cx="7056438"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kumimoji="1" lang="en-US" altLang="zh-CN" sz="3200" b="0" i="1" dirty="0">
                <a:solidFill>
                  <a:schemeClr val="tx1"/>
                </a:solidFill>
                <a:latin typeface="Times New Roman" panose="02020603050405020304" pitchFamily="18" charset="0"/>
                <a:ea typeface="宋体" panose="02010600030101010101" pitchFamily="2" charset="-122"/>
              </a:rPr>
              <a:t>t</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zh-CN" altLang="zh-CN" dirty="0">
                <a:latin typeface="楷体_GB2312" pitchFamily="49" charset="-122"/>
              </a:rPr>
              <a:t>时 </a:t>
            </a:r>
            <a:r>
              <a:rPr kumimoji="1" lang="en-US" altLang="zh-CN" dirty="0">
                <a:latin typeface="楷体_GB2312" pitchFamily="49" charset="-122"/>
              </a:rPr>
              <a:t>,</a:t>
            </a:r>
            <a:r>
              <a:rPr kumimoji="1" lang="zh-CN" altLang="en-US" dirty="0">
                <a:latin typeface="楷体_GB2312" pitchFamily="49" charset="-122"/>
              </a:rPr>
              <a:t>开关</a:t>
            </a:r>
            <a:r>
              <a:rPr kumimoji="1" lang="en-US" altLang="zh-CN" b="0" dirty="0">
                <a:latin typeface="Times New Roman" panose="02020603050405020304" pitchFamily="18" charset="0"/>
              </a:rPr>
              <a:t>K</a:t>
            </a:r>
            <a:r>
              <a:rPr kumimoji="1" lang="zh-CN" altLang="en-US" dirty="0">
                <a:latin typeface="楷体_GB2312" pitchFamily="49" charset="-122"/>
              </a:rPr>
              <a:t>闭合</a:t>
            </a:r>
            <a:r>
              <a:rPr kumimoji="1" lang="zh-CN" altLang="en-US" dirty="0">
                <a:latin typeface="仿宋_GB2312" pitchFamily="49" charset="-122"/>
                <a:ea typeface="仿宋_GB2312" pitchFamily="49" charset="-122"/>
              </a:rPr>
              <a:t>，</a:t>
            </a:r>
            <a:r>
              <a:rPr kumimoji="1" lang="zh-CN" altLang="en-US" dirty="0">
                <a:latin typeface="楷体_GB2312" pitchFamily="49" charset="-122"/>
              </a:rPr>
              <a:t>求</a:t>
            </a:r>
            <a:r>
              <a:rPr kumimoji="1" lang="en-US" altLang="zh-CN" sz="3200" b="0" i="1" dirty="0">
                <a:solidFill>
                  <a:schemeClr val="tx1"/>
                </a:solidFill>
                <a:latin typeface="Times New Roman" panose="02020603050405020304" pitchFamily="18" charset="0"/>
                <a:ea typeface="仿宋_GB2312" pitchFamily="49" charset="-122"/>
              </a:rPr>
              <a:t>t </a:t>
            </a:r>
            <a:r>
              <a:rPr kumimoji="1" lang="en-US" altLang="zh-CN" sz="3200" b="0" dirty="0">
                <a:solidFill>
                  <a:schemeClr val="tx1"/>
                </a:solidFill>
                <a:latin typeface="Times New Roman" panose="02020603050405020304" pitchFamily="18" charset="0"/>
                <a:ea typeface="仿宋_GB2312" pitchFamily="49" charset="-122"/>
              </a:rPr>
              <a:t>&gt;0</a:t>
            </a:r>
            <a:r>
              <a:rPr kumimoji="1" lang="zh-CN" altLang="en-US" dirty="0">
                <a:latin typeface="楷体_GB2312" pitchFamily="49" charset="-122"/>
              </a:rPr>
              <a:t>后的</a:t>
            </a:r>
            <a:r>
              <a:rPr kumimoji="1" lang="en-US" altLang="zh-CN" sz="3200" b="0" i="1" dirty="0" err="1">
                <a:solidFill>
                  <a:schemeClr val="tx1"/>
                </a:solidFill>
                <a:latin typeface="Times New Roman" panose="02020603050405020304" pitchFamily="18" charset="0"/>
                <a:ea typeface="仿宋_GB2312" pitchFamily="49" charset="-122"/>
              </a:rPr>
              <a:t>i</a:t>
            </a:r>
            <a:r>
              <a:rPr kumimoji="1" lang="en-US" altLang="zh-CN" sz="3200" b="0" baseline="-25000" dirty="0" err="1">
                <a:solidFill>
                  <a:schemeClr val="tx1"/>
                </a:solidFill>
                <a:latin typeface="Times New Roman" panose="02020603050405020304" pitchFamily="18" charset="0"/>
                <a:ea typeface="宋体" panose="02010600030101010101" pitchFamily="2" charset="-122"/>
              </a:rPr>
              <a:t>C</a:t>
            </a:r>
            <a:r>
              <a:rPr kumimoji="1" lang="zh-CN" altLang="en-US"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baseline="-25000" dirty="0" err="1">
                <a:solidFill>
                  <a:schemeClr val="tx1"/>
                </a:solidFill>
                <a:latin typeface="Times New Roman" panose="02020603050405020304" pitchFamily="18" charset="0"/>
                <a:ea typeface="宋体" panose="02010600030101010101" pitchFamily="2" charset="-122"/>
              </a:rPr>
              <a:t>C</a:t>
            </a:r>
            <a:r>
              <a:rPr kumimoji="1" lang="zh-CN" altLang="en-US" dirty="0">
                <a:latin typeface="Times New Roman" panose="02020603050405020304" pitchFamily="18" charset="0"/>
              </a:rPr>
              <a:t>及电流源两端的电压。</a:t>
            </a:r>
            <a:endParaRPr kumimoji="1" lang="zh-CN" altLang="en-US" dirty="0">
              <a:latin typeface="Times New Roman" panose="02020603050405020304" pitchFamily="18" charset="0"/>
            </a:endParaRPr>
          </a:p>
        </p:txBody>
      </p:sp>
      <p:sp>
        <p:nvSpPr>
          <p:cNvPr id="122893" name="Text Box 13"/>
          <p:cNvSpPr txBox="1">
            <a:spLocks noChangeArrowheads="1"/>
          </p:cNvSpPr>
          <p:nvPr/>
        </p:nvSpPr>
        <p:spPr bwMode="auto">
          <a:xfrm>
            <a:off x="454555" y="4311153"/>
            <a:ext cx="576262" cy="52540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tx1"/>
                </a:solidFill>
                <a:latin typeface="Times New Roman" panose="02020603050405020304" pitchFamily="18" charset="0"/>
                <a:ea typeface="宋体" panose="02010600030101010101" pitchFamily="2" charset="-122"/>
              </a:rPr>
              <a:t>解</a:t>
            </a:r>
            <a:endParaRPr kumimoji="1" lang="zh-CN" altLang="en-US" i="1" dirty="0">
              <a:solidFill>
                <a:schemeClr val="tx1"/>
              </a:solidFill>
              <a:latin typeface="Times New Roman" panose="02020603050405020304" pitchFamily="18" charset="0"/>
              <a:ea typeface="宋体" panose="02010600030101010101" pitchFamily="2" charset="-122"/>
            </a:endParaRPr>
          </a:p>
        </p:txBody>
      </p:sp>
      <p:sp>
        <p:nvSpPr>
          <p:cNvPr id="122894" name="Text Box 14"/>
          <p:cNvSpPr txBox="1">
            <a:spLocks noChangeArrowheads="1"/>
          </p:cNvSpPr>
          <p:nvPr/>
        </p:nvSpPr>
        <p:spPr bwMode="auto">
          <a:xfrm>
            <a:off x="1246717" y="4169834"/>
            <a:ext cx="3024188"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lang="zh-CN" altLang="en-US" sz="2400" dirty="0">
                <a:latin typeface="楷体_GB2312" pitchFamily="49" charset="-122"/>
              </a:rPr>
              <a:t>这是</a:t>
            </a:r>
            <a:r>
              <a:rPr lang="en-US" altLang="zh-CN" sz="2400" b="0" i="1" dirty="0">
                <a:solidFill>
                  <a:schemeClr val="tx1"/>
                </a:solidFill>
                <a:latin typeface="Times New Roman" panose="02020603050405020304" pitchFamily="18" charset="0"/>
              </a:rPr>
              <a:t>RC</a:t>
            </a:r>
            <a:r>
              <a:rPr lang="zh-CN" altLang="en-US" sz="2400" dirty="0">
                <a:latin typeface="楷体_GB2312" pitchFamily="49" charset="-122"/>
              </a:rPr>
              <a:t>电路全响应问题，有：</a:t>
            </a:r>
            <a:endParaRPr lang="zh-CN" altLang="en-US" sz="2400" dirty="0">
              <a:latin typeface="楷体_GB2312" pitchFamily="49" charset="-122"/>
            </a:endParaRPr>
          </a:p>
        </p:txBody>
      </p:sp>
      <p:graphicFrame>
        <p:nvGraphicFramePr>
          <p:cNvPr id="122932" name="Object 52"/>
          <p:cNvGraphicFramePr>
            <a:graphicFrameLocks noChangeAspect="1"/>
          </p:cNvGraphicFramePr>
          <p:nvPr/>
        </p:nvGraphicFramePr>
        <p:xfrm>
          <a:off x="4343930" y="3522134"/>
          <a:ext cx="3579812" cy="554038"/>
        </p:xfrm>
        <a:graphic>
          <a:graphicData uri="http://schemas.openxmlformats.org/presentationml/2006/ole">
            <mc:AlternateContent xmlns:mc="http://schemas.openxmlformats.org/markup-compatibility/2006">
              <mc:Choice xmlns:v="urn:schemas-microsoft-com:vml" Requires="v">
                <p:oleObj spid="_x0000_s47164" name="公式" r:id="rId5" imgW="1376045" imgH="213360" progId="Equation.3">
                  <p:embed/>
                </p:oleObj>
              </mc:Choice>
              <mc:Fallback>
                <p:oleObj name="公式" r:id="rId5" imgW="1376045" imgH="213360" progId="Equation.3">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930" y="3522134"/>
                        <a:ext cx="3579812"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9" name="Text Box 99"/>
          <p:cNvSpPr txBox="1">
            <a:spLocks noChangeArrowheads="1"/>
          </p:cNvSpPr>
          <p:nvPr/>
        </p:nvSpPr>
        <p:spPr bwMode="auto">
          <a:xfrm>
            <a:off x="886355" y="5322359"/>
            <a:ext cx="2808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sz="2400" dirty="0"/>
              <a:t>稳态分量：</a:t>
            </a:r>
            <a:endParaRPr lang="zh-CN" altLang="en-US" sz="2400" dirty="0"/>
          </a:p>
        </p:txBody>
      </p:sp>
      <p:graphicFrame>
        <p:nvGraphicFramePr>
          <p:cNvPr id="122980" name="Object 100"/>
          <p:cNvGraphicFramePr>
            <a:graphicFrameLocks noChangeAspect="1"/>
          </p:cNvGraphicFramePr>
          <p:nvPr/>
        </p:nvGraphicFramePr>
        <p:xfrm>
          <a:off x="743480" y="5970059"/>
          <a:ext cx="3605212" cy="550863"/>
        </p:xfrm>
        <a:graphic>
          <a:graphicData uri="http://schemas.openxmlformats.org/presentationml/2006/ole">
            <mc:AlternateContent xmlns:mc="http://schemas.openxmlformats.org/markup-compatibility/2006">
              <mc:Choice xmlns:v="urn:schemas-microsoft-com:vml" Requires="v">
                <p:oleObj spid="_x0000_s47165" name="公式" r:id="rId7" imgW="1327785" imgH="191770" progId="Equation.3">
                  <p:embed/>
                </p:oleObj>
              </mc:Choice>
              <mc:Fallback>
                <p:oleObj name="公式" r:id="rId7" imgW="1327785" imgH="191770" progId="Equation.3">
                  <p:embed/>
                  <p:pic>
                    <p:nvPicPr>
                      <p:cNvPr id="0" name="Object 1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480" y="5970059"/>
                        <a:ext cx="3605212"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39"/>
          <p:cNvGrpSpPr/>
          <p:nvPr/>
        </p:nvGrpSpPr>
        <p:grpSpPr bwMode="auto">
          <a:xfrm>
            <a:off x="4559830" y="4530197"/>
            <a:ext cx="4130675" cy="2071687"/>
            <a:chOff x="2835" y="2523"/>
            <a:chExt cx="2602" cy="1305"/>
          </a:xfrm>
        </p:grpSpPr>
        <p:sp>
          <p:nvSpPr>
            <p:cNvPr id="58388" name="Line 102"/>
            <p:cNvSpPr>
              <a:spLocks noChangeShapeType="1"/>
            </p:cNvSpPr>
            <p:nvPr/>
          </p:nvSpPr>
          <p:spPr bwMode="auto">
            <a:xfrm>
              <a:off x="4921" y="2523"/>
              <a:ext cx="0" cy="122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9" name="Oval 104"/>
            <p:cNvSpPr>
              <a:spLocks noChangeArrowheads="1"/>
            </p:cNvSpPr>
            <p:nvPr/>
          </p:nvSpPr>
          <p:spPr bwMode="auto">
            <a:xfrm>
              <a:off x="2835" y="311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8390" name="Text Box 105"/>
            <p:cNvSpPr txBox="1">
              <a:spLocks noChangeArrowheads="1"/>
            </p:cNvSpPr>
            <p:nvPr/>
          </p:nvSpPr>
          <p:spPr bwMode="auto">
            <a:xfrm>
              <a:off x="3062" y="2867"/>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8391" name="Text Box 106"/>
            <p:cNvSpPr txBox="1">
              <a:spLocks noChangeArrowheads="1"/>
            </p:cNvSpPr>
            <p:nvPr/>
          </p:nvSpPr>
          <p:spPr bwMode="auto">
            <a:xfrm>
              <a:off x="3016" y="3412"/>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8392" name="Text Box 107"/>
            <p:cNvSpPr txBox="1">
              <a:spLocks noChangeArrowheads="1"/>
            </p:cNvSpPr>
            <p:nvPr/>
          </p:nvSpPr>
          <p:spPr bwMode="auto">
            <a:xfrm>
              <a:off x="3107" y="3139"/>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10V</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58393" name="Text Box 108"/>
            <p:cNvSpPr txBox="1">
              <a:spLocks noChangeArrowheads="1"/>
            </p:cNvSpPr>
            <p:nvPr/>
          </p:nvSpPr>
          <p:spPr bwMode="auto">
            <a:xfrm>
              <a:off x="4513" y="2976"/>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1A</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8394" name="Line 109"/>
            <p:cNvSpPr>
              <a:spLocks noChangeShapeType="1"/>
            </p:cNvSpPr>
            <p:nvPr/>
          </p:nvSpPr>
          <p:spPr bwMode="auto">
            <a:xfrm>
              <a:off x="3016" y="3748"/>
              <a:ext cx="190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5" name="Line 110"/>
            <p:cNvSpPr>
              <a:spLocks noChangeShapeType="1"/>
            </p:cNvSpPr>
            <p:nvPr/>
          </p:nvSpPr>
          <p:spPr bwMode="auto">
            <a:xfrm flipH="1" flipV="1">
              <a:off x="3697" y="2977"/>
              <a:ext cx="136" cy="27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6" name="Line 111"/>
            <p:cNvSpPr>
              <a:spLocks noChangeShapeType="1"/>
            </p:cNvSpPr>
            <p:nvPr/>
          </p:nvSpPr>
          <p:spPr bwMode="auto">
            <a:xfrm flipV="1">
              <a:off x="3651" y="3022"/>
              <a:ext cx="272" cy="227"/>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7" name="Text Box 112"/>
            <p:cNvSpPr txBox="1">
              <a:spLocks noChangeArrowheads="1"/>
            </p:cNvSpPr>
            <p:nvPr/>
          </p:nvSpPr>
          <p:spPr bwMode="auto">
            <a:xfrm>
              <a:off x="4448" y="2595"/>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8398" name="Text Box 113"/>
            <p:cNvSpPr txBox="1">
              <a:spLocks noChangeArrowheads="1"/>
            </p:cNvSpPr>
            <p:nvPr/>
          </p:nvSpPr>
          <p:spPr bwMode="auto">
            <a:xfrm>
              <a:off x="3878" y="3049"/>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8399" name="Text Box 114"/>
            <p:cNvSpPr txBox="1">
              <a:spLocks noChangeArrowheads="1"/>
            </p:cNvSpPr>
            <p:nvPr/>
          </p:nvSpPr>
          <p:spPr bwMode="auto">
            <a:xfrm>
              <a:off x="3878" y="3521"/>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400" b="0">
                  <a:solidFill>
                    <a:schemeClr val="tx1"/>
                  </a:solidFill>
                  <a:latin typeface="Times New Roman" panose="02020603050405020304" pitchFamily="18" charset="0"/>
                  <a:ea typeface="宋体" panose="02010600030101010101" pitchFamily="2" charset="-122"/>
                </a:rPr>
                <a:t>－</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58400" name="Text Box 115"/>
            <p:cNvSpPr txBox="1">
              <a:spLocks noChangeArrowheads="1"/>
            </p:cNvSpPr>
            <p:nvPr/>
          </p:nvSpPr>
          <p:spPr bwMode="auto">
            <a:xfrm>
              <a:off x="3958" y="3276"/>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8401" name="Text Box 116"/>
            <p:cNvSpPr txBox="1">
              <a:spLocks noChangeArrowheads="1"/>
            </p:cNvSpPr>
            <p:nvPr/>
          </p:nvSpPr>
          <p:spPr bwMode="auto">
            <a:xfrm>
              <a:off x="3019" y="2603"/>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dirty="0">
                  <a:solidFill>
                    <a:schemeClr val="tx1"/>
                  </a:solidFill>
                  <a:latin typeface="Times New Roman" panose="02020603050405020304" pitchFamily="18" charset="0"/>
                  <a:ea typeface="宋体" panose="02010600030101010101" pitchFamily="2" charset="-122"/>
                </a:rPr>
                <a:t>1</a:t>
              </a:r>
              <a:r>
                <a:rPr kumimoji="1" lang="en-US" altLang="zh-CN" b="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58402" name="Line 117"/>
            <p:cNvSpPr>
              <a:spLocks noChangeShapeType="1"/>
            </p:cNvSpPr>
            <p:nvPr/>
          </p:nvSpPr>
          <p:spPr bwMode="auto">
            <a:xfrm>
              <a:off x="3016" y="2523"/>
              <a:ext cx="0" cy="122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03" name="Line 118"/>
            <p:cNvSpPr>
              <a:spLocks noChangeShapeType="1"/>
            </p:cNvSpPr>
            <p:nvPr/>
          </p:nvSpPr>
          <p:spPr bwMode="auto">
            <a:xfrm>
              <a:off x="3833" y="2523"/>
              <a:ext cx="0" cy="499"/>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8404" name="Line 119"/>
            <p:cNvSpPr>
              <a:spLocks noChangeShapeType="1"/>
            </p:cNvSpPr>
            <p:nvPr/>
          </p:nvSpPr>
          <p:spPr bwMode="auto">
            <a:xfrm>
              <a:off x="3833" y="3204"/>
              <a:ext cx="0" cy="227"/>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8405" name="Line 120"/>
            <p:cNvSpPr>
              <a:spLocks noChangeShapeType="1"/>
            </p:cNvSpPr>
            <p:nvPr/>
          </p:nvSpPr>
          <p:spPr bwMode="auto">
            <a:xfrm>
              <a:off x="3833" y="3521"/>
              <a:ext cx="0" cy="228"/>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8406" name="Line 121"/>
            <p:cNvSpPr>
              <a:spLocks noChangeShapeType="1"/>
            </p:cNvSpPr>
            <p:nvPr/>
          </p:nvSpPr>
          <p:spPr bwMode="auto">
            <a:xfrm>
              <a:off x="3016" y="2523"/>
              <a:ext cx="190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8407" name="Group 122"/>
            <p:cNvGrpSpPr/>
            <p:nvPr/>
          </p:nvGrpSpPr>
          <p:grpSpPr bwMode="auto">
            <a:xfrm>
              <a:off x="3697" y="3431"/>
              <a:ext cx="272" cy="91"/>
              <a:chOff x="930" y="3430"/>
              <a:chExt cx="227" cy="91"/>
            </a:xfrm>
          </p:grpSpPr>
          <p:sp>
            <p:nvSpPr>
              <p:cNvPr id="58419" name="Line 123"/>
              <p:cNvSpPr>
                <a:spLocks noChangeShapeType="1"/>
              </p:cNvSpPr>
              <p:nvPr/>
            </p:nvSpPr>
            <p:spPr bwMode="auto">
              <a:xfrm>
                <a:off x="930" y="3430"/>
                <a:ext cx="227"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20" name="Line 124"/>
              <p:cNvSpPr>
                <a:spLocks noChangeShapeType="1"/>
              </p:cNvSpPr>
              <p:nvPr/>
            </p:nvSpPr>
            <p:spPr bwMode="auto">
              <a:xfrm>
                <a:off x="930" y="3521"/>
                <a:ext cx="227"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8408" name="Line 126"/>
            <p:cNvSpPr>
              <a:spLocks noChangeShapeType="1"/>
            </p:cNvSpPr>
            <p:nvPr/>
          </p:nvSpPr>
          <p:spPr bwMode="auto">
            <a:xfrm flipV="1">
              <a:off x="4921" y="3022"/>
              <a:ext cx="0" cy="272"/>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09" name="Text Box 127"/>
            <p:cNvSpPr txBox="1">
              <a:spLocks noChangeArrowheads="1"/>
            </p:cNvSpPr>
            <p:nvPr/>
          </p:nvSpPr>
          <p:spPr bwMode="auto">
            <a:xfrm>
              <a:off x="5027" y="3048"/>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8410" name="Text Box 128"/>
            <p:cNvSpPr txBox="1">
              <a:spLocks noChangeArrowheads="1"/>
            </p:cNvSpPr>
            <p:nvPr/>
          </p:nvSpPr>
          <p:spPr bwMode="auto">
            <a:xfrm>
              <a:off x="4982" y="3540"/>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400" b="0">
                  <a:solidFill>
                    <a:schemeClr val="tx1"/>
                  </a:solidFill>
                  <a:latin typeface="Times New Roman" panose="02020603050405020304" pitchFamily="18" charset="0"/>
                  <a:ea typeface="宋体" panose="02010600030101010101" pitchFamily="2" charset="-122"/>
                </a:rPr>
                <a:t>－</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58411" name="Text Box 129"/>
            <p:cNvSpPr txBox="1">
              <a:spLocks noChangeArrowheads="1"/>
            </p:cNvSpPr>
            <p:nvPr/>
          </p:nvSpPr>
          <p:spPr bwMode="auto">
            <a:xfrm>
              <a:off x="5193" y="3247"/>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u</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58412" name="Text Box 130"/>
            <p:cNvSpPr txBox="1">
              <a:spLocks noChangeArrowheads="1"/>
            </p:cNvSpPr>
            <p:nvPr/>
          </p:nvSpPr>
          <p:spPr bwMode="auto">
            <a:xfrm>
              <a:off x="3858" y="2595"/>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8413" name="Rectangle 131"/>
            <p:cNvSpPr>
              <a:spLocks noChangeArrowheads="1"/>
            </p:cNvSpPr>
            <p:nvPr/>
          </p:nvSpPr>
          <p:spPr bwMode="auto">
            <a:xfrm>
              <a:off x="4840" y="261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8414" name="Rectangle 132"/>
            <p:cNvSpPr>
              <a:spLocks noChangeArrowheads="1"/>
            </p:cNvSpPr>
            <p:nvPr/>
          </p:nvSpPr>
          <p:spPr bwMode="auto">
            <a:xfrm>
              <a:off x="3771" y="261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8415" name="Rectangle 133"/>
            <p:cNvSpPr>
              <a:spLocks noChangeArrowheads="1"/>
            </p:cNvSpPr>
            <p:nvPr/>
          </p:nvSpPr>
          <p:spPr bwMode="auto">
            <a:xfrm>
              <a:off x="2952" y="261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58416" name="Group 137"/>
            <p:cNvGrpSpPr/>
            <p:nvPr/>
          </p:nvGrpSpPr>
          <p:grpSpPr bwMode="auto">
            <a:xfrm>
              <a:off x="4740" y="3294"/>
              <a:ext cx="363" cy="363"/>
              <a:chOff x="4740" y="3294"/>
              <a:chExt cx="363" cy="363"/>
            </a:xfrm>
          </p:grpSpPr>
          <p:sp>
            <p:nvSpPr>
              <p:cNvPr id="58417" name="Oval 103"/>
              <p:cNvSpPr>
                <a:spLocks noChangeArrowheads="1"/>
              </p:cNvSpPr>
              <p:nvPr/>
            </p:nvSpPr>
            <p:spPr bwMode="auto">
              <a:xfrm>
                <a:off x="4740" y="329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8418" name="Line 125"/>
              <p:cNvSpPr>
                <a:spLocks noChangeShapeType="1"/>
              </p:cNvSpPr>
              <p:nvPr/>
            </p:nvSpPr>
            <p:spPr bwMode="auto">
              <a:xfrm>
                <a:off x="4740" y="3475"/>
                <a:ext cx="363"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2"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cxnSp>
        <p:nvCxnSpPr>
          <p:cNvPr id="4" name="直接连接符 3"/>
          <p:cNvCxnSpPr/>
          <p:nvPr/>
        </p:nvCxnSpPr>
        <p:spPr>
          <a:xfrm>
            <a:off x="50800" y="2804584"/>
            <a:ext cx="9093200" cy="0"/>
          </a:xfrm>
          <a:prstGeom prst="line">
            <a:avLst/>
          </a:prstGeom>
          <a:ln w="15875">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988985" y="3962943"/>
            <a:ext cx="1338828" cy="369332"/>
          </a:xfrm>
          <a:prstGeom prst="rect">
            <a:avLst/>
          </a:prstGeom>
        </p:spPr>
        <p:txBody>
          <a:bodyPr wrap="none">
            <a:spAutoFit/>
          </a:bodyPr>
          <a:lstStyle/>
          <a:p>
            <a:pPr algn="ctr"/>
            <a:r>
              <a:rPr kumimoji="1" lang="zh-CN" altLang="en-US" dirty="0">
                <a:solidFill>
                  <a:srgbClr val="92D050"/>
                </a:solidFill>
              </a:rPr>
              <a:t>有初始储能</a:t>
            </a:r>
            <a:endParaRPr kumimoji="1" lang="en-US" altLang="zh-CN" dirty="0">
              <a:solidFill>
                <a:srgbClr val="92D050"/>
              </a:solidFill>
            </a:endParaRPr>
          </a:p>
        </p:txBody>
      </p:sp>
      <p:sp>
        <p:nvSpPr>
          <p:cNvPr id="55" name="Text Box 42"/>
          <p:cNvSpPr txBox="1">
            <a:spLocks noChangeArrowheads="1"/>
          </p:cNvSpPr>
          <p:nvPr/>
        </p:nvSpPr>
        <p:spPr bwMode="auto">
          <a:xfrm>
            <a:off x="7366530" y="1199091"/>
            <a:ext cx="1586969" cy="646331"/>
          </a:xfrm>
          <a:prstGeom prst="rect">
            <a:avLst/>
          </a:prstGeom>
          <a:solidFill>
            <a:srgbClr val="00B050"/>
          </a:solidFill>
          <a:ln>
            <a:noFill/>
          </a:ln>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1600" dirty="0">
                <a:solidFill>
                  <a:schemeClr val="tx1"/>
                </a:solidFill>
                <a:latin typeface="楷体_GB2312" pitchFamily="49" charset="-122"/>
              </a:rPr>
              <a:t>全响应 </a:t>
            </a:r>
            <a:r>
              <a:rPr kumimoji="1" lang="en-US" altLang="zh-CN" sz="1800" dirty="0">
                <a:solidFill>
                  <a:schemeClr val="tx1"/>
                </a:solidFill>
                <a:latin typeface="Times New Roman" panose="02020603050405020304" pitchFamily="18" charset="0"/>
              </a:rPr>
              <a:t>=</a:t>
            </a:r>
            <a:r>
              <a:rPr kumimoji="1" lang="en-US" altLang="zh-CN" sz="1600" dirty="0">
                <a:solidFill>
                  <a:schemeClr val="tx1"/>
                </a:solidFill>
                <a:latin typeface="楷体_GB2312" pitchFamily="49" charset="-122"/>
              </a:rPr>
              <a:t> </a:t>
            </a:r>
            <a:endParaRPr kumimoji="1" lang="en-US" altLang="zh-CN" sz="1600" dirty="0">
              <a:solidFill>
                <a:schemeClr val="tx1"/>
              </a:solidFill>
              <a:latin typeface="楷体_GB2312" pitchFamily="49" charset="-122"/>
            </a:endParaRPr>
          </a:p>
          <a:p>
            <a:pPr eaLnBrk="1" hangingPunct="1"/>
            <a:r>
              <a:rPr kumimoji="1" lang="zh-CN" altLang="en-US" sz="1600" dirty="0">
                <a:solidFill>
                  <a:schemeClr val="tx1"/>
                </a:solidFill>
                <a:latin typeface="楷体_GB2312" pitchFamily="49" charset="-122"/>
              </a:rPr>
              <a:t>稳态解</a:t>
            </a:r>
            <a:r>
              <a:rPr kumimoji="1" lang="en-US" altLang="zh-CN" sz="1800" dirty="0">
                <a:solidFill>
                  <a:schemeClr val="tx1"/>
                </a:solidFill>
                <a:latin typeface="楷体_GB2312" pitchFamily="49" charset="-122"/>
              </a:rPr>
              <a:t>+</a:t>
            </a:r>
            <a:r>
              <a:rPr kumimoji="1" lang="zh-CN" altLang="en-US" sz="1600" dirty="0">
                <a:solidFill>
                  <a:schemeClr val="tx1"/>
                </a:solidFill>
                <a:latin typeface="楷体_GB2312" pitchFamily="49" charset="-122"/>
              </a:rPr>
              <a:t>暂态解</a:t>
            </a:r>
            <a:endParaRPr kumimoji="1" lang="en-US" altLang="zh-CN" sz="1600" b="0" dirty="0">
              <a:solidFill>
                <a:schemeClr val="tx1"/>
              </a:solidFill>
              <a:latin typeface="楷体_GB2312"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8" name="Object 4"/>
          <p:cNvGraphicFramePr>
            <a:graphicFrameLocks noChangeAspect="1"/>
          </p:cNvGraphicFramePr>
          <p:nvPr/>
        </p:nvGraphicFramePr>
        <p:xfrm>
          <a:off x="876300" y="3305175"/>
          <a:ext cx="3952875" cy="647700"/>
        </p:xfrm>
        <a:graphic>
          <a:graphicData uri="http://schemas.openxmlformats.org/presentationml/2006/ole">
            <mc:AlternateContent xmlns:mc="http://schemas.openxmlformats.org/markup-compatibility/2006">
              <mc:Choice xmlns:v="urn:schemas-microsoft-com:vml" Requires="v">
                <p:oleObj spid="_x0000_s48192" name="公式" r:id="rId1" imgW="1297305" imgH="213360" progId="Equation.3">
                  <p:embed/>
                </p:oleObj>
              </mc:Choice>
              <mc:Fallback>
                <p:oleObj name="公式" r:id="rId1" imgW="1297305" imgH="21336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3305175"/>
                        <a:ext cx="39528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5"/>
          <p:cNvGraphicFramePr>
            <a:graphicFrameLocks noChangeAspect="1"/>
          </p:cNvGraphicFramePr>
          <p:nvPr/>
        </p:nvGraphicFramePr>
        <p:xfrm>
          <a:off x="898525" y="4292600"/>
          <a:ext cx="4033838" cy="1171575"/>
        </p:xfrm>
        <a:graphic>
          <a:graphicData uri="http://schemas.openxmlformats.org/presentationml/2006/ole">
            <mc:AlternateContent xmlns:mc="http://schemas.openxmlformats.org/markup-compatibility/2006">
              <mc:Choice xmlns:v="urn:schemas-microsoft-com:vml" Requires="v">
                <p:oleObj spid="_x0000_s48193" name="公式" r:id="rId3" imgW="1327785" imgH="391795" progId="Equation.3">
                  <p:embed/>
                </p:oleObj>
              </mc:Choice>
              <mc:Fallback>
                <p:oleObj name="公式" r:id="rId3" imgW="1327785" imgH="3917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4292600"/>
                        <a:ext cx="4033838" cy="1171575"/>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52298" name="Object 74"/>
              <p:cNvSpPr txBox="1"/>
              <p:nvPr/>
            </p:nvSpPr>
            <p:spPr bwMode="auto">
              <a:xfrm>
                <a:off x="871538" y="5607050"/>
                <a:ext cx="7007225" cy="647700"/>
              </a:xfrm>
              <a:prstGeom prst="rect">
                <a:avLst/>
              </a:prstGeom>
              <a:noFill/>
              <a:ln>
                <a:noFill/>
              </a:ln>
              <a:effectLst/>
            </p:spPr>
            <p:txBody>
              <a:bodyPr>
                <a:noAutofit/>
              </a:bodyPr>
              <a:lstStyle/>
              <a:p>
                <a14:m>
                  <m:oMathPara xmlns:m="http://schemas.openxmlformats.org/officeDocument/2006/math">
                    <m:oMathParaPr>
                      <m:jc m:val="centerGroup"/>
                    </m:oMathParaPr>
                    <m:oMath xmlns:m="http://schemas.openxmlformats.org/officeDocument/2006/math">
                      <m:r>
                        <a:rPr lang="zh-CN" altLang="en-US" sz="2800" i="1" smtClean="0">
                          <a:solidFill>
                            <a:schemeClr val="tx1"/>
                          </a:solidFill>
                          <a:latin typeface="Cambria Math" panose="02040503050406030204" pitchFamily="18" charset="0"/>
                        </a:rPr>
                        <m:t>𝑢</m:t>
                      </m:r>
                      <m:r>
                        <a:rPr lang="zh-CN" altLang="en-US" sz="2800" i="1" smtClean="0">
                          <a:solidFill>
                            <a:schemeClr val="tx1"/>
                          </a:solidFill>
                          <a:latin typeface="Cambria Math" panose="02040503050406030204" pitchFamily="18" charset="0"/>
                        </a:rPr>
                        <m:t>(</m:t>
                      </m:r>
                      <m:r>
                        <a:rPr lang="zh-CN" altLang="en-US" sz="2800" i="1" smtClean="0">
                          <a:solidFill>
                            <a:schemeClr val="tx1"/>
                          </a:solidFill>
                          <a:latin typeface="Cambria Math" panose="02040503050406030204" pitchFamily="18" charset="0"/>
                        </a:rPr>
                        <m:t>𝑡</m:t>
                      </m:r>
                      <m:r>
                        <a:rPr lang="zh-CN" altLang="en-US" sz="2800" i="1" smtClean="0">
                          <a:solidFill>
                            <a:schemeClr val="tx1"/>
                          </a:solidFill>
                          <a:latin typeface="Cambria Math" panose="02040503050406030204" pitchFamily="18" charset="0"/>
                        </a:rPr>
                        <m:t>)=</m:t>
                      </m:r>
                      <m:r>
                        <a:rPr lang="zh-CN" altLang="en-US" sz="2800" i="1" smtClean="0">
                          <a:solidFill>
                            <a:schemeClr val="tx1"/>
                          </a:solidFill>
                          <a:latin typeface="Cambria Math" panose="02040503050406030204" pitchFamily="18" charset="0"/>
                        </a:rPr>
                        <m:t>1</m:t>
                      </m:r>
                      <m:r>
                        <a:rPr lang="zh-CN" altLang="en-US" sz="2800" i="1" smtClean="0">
                          <a:solidFill>
                            <a:schemeClr val="tx1"/>
                          </a:solidFill>
                          <a:latin typeface="Cambria Math" panose="02040503050406030204" pitchFamily="18" charset="0"/>
                        </a:rPr>
                        <m:t>×</m:t>
                      </m:r>
                      <m:r>
                        <a:rPr lang="zh-CN" altLang="en-US" sz="2800" i="1" smtClean="0">
                          <a:solidFill>
                            <a:schemeClr val="tx1"/>
                          </a:solidFill>
                          <a:latin typeface="Cambria Math" panose="02040503050406030204" pitchFamily="18" charset="0"/>
                        </a:rPr>
                        <m:t>1</m:t>
                      </m:r>
                      <m:r>
                        <a:rPr lang="zh-CN" altLang="en-US" sz="2800" i="1" smtClean="0">
                          <a:solidFill>
                            <a:schemeClr val="tx1"/>
                          </a:solidFill>
                          <a:latin typeface="Cambria Math" panose="02040503050406030204" pitchFamily="18" charset="0"/>
                        </a:rPr>
                        <m:t>+</m:t>
                      </m:r>
                      <m:r>
                        <a:rPr lang="zh-CN" altLang="en-US" sz="2800" i="1" smtClean="0">
                          <a:solidFill>
                            <a:schemeClr val="tx1"/>
                          </a:solidFill>
                          <a:latin typeface="Cambria Math" panose="02040503050406030204" pitchFamily="18" charset="0"/>
                        </a:rPr>
                        <m:t>1</m:t>
                      </m:r>
                      <m:r>
                        <a:rPr lang="zh-CN" altLang="en-US" sz="2800" i="1" smtClean="0">
                          <a:solidFill>
                            <a:schemeClr val="tx1"/>
                          </a:solidFill>
                          <a:latin typeface="Cambria Math" panose="02040503050406030204" pitchFamily="18" charset="0"/>
                        </a:rPr>
                        <m:t>×</m:t>
                      </m:r>
                      <m:sSub>
                        <m:sSubPr>
                          <m:ctrlPr>
                            <a:rPr lang="zh-CN" altLang="en-US" sz="2800" i="1">
                              <a:solidFill>
                                <a:schemeClr val="tx1"/>
                              </a:solidFill>
                              <a:latin typeface="Cambria Math" panose="02040503050406030204"/>
                            </a:rPr>
                          </m:ctrlPr>
                        </m:sSubPr>
                        <m:e>
                          <m:r>
                            <a:rPr lang="zh-CN" altLang="en-US" sz="2800" i="1">
                              <a:solidFill>
                                <a:schemeClr val="tx1"/>
                              </a:solidFill>
                              <a:latin typeface="Cambria Math" panose="02040503050406030204" pitchFamily="18" charset="0"/>
                            </a:rPr>
                            <m:t>𝑖</m:t>
                          </m:r>
                        </m:e>
                        <m:sub>
                          <m:r>
                            <a:rPr lang="zh-CN" altLang="en-US" sz="2800" i="1">
                              <a:solidFill>
                                <a:schemeClr val="tx1"/>
                              </a:solidFill>
                              <a:latin typeface="Cambria Math" panose="02040503050406030204" pitchFamily="18" charset="0"/>
                            </a:rPr>
                            <m:t>𝐶</m:t>
                          </m:r>
                        </m:sub>
                      </m:sSub>
                      <m:r>
                        <a:rPr lang="zh-CN" altLang="en-US" sz="2800" i="1">
                          <a:solidFill>
                            <a:schemeClr val="tx1"/>
                          </a:solidFill>
                          <a:latin typeface="Cambria Math" panose="02040503050406030204" pitchFamily="18" charset="0"/>
                        </a:rPr>
                        <m:t>+</m:t>
                      </m:r>
                      <m:sSub>
                        <m:sSubPr>
                          <m:ctrlPr>
                            <a:rPr lang="zh-CN" altLang="en-US" sz="2800" i="1">
                              <a:solidFill>
                                <a:schemeClr val="tx1"/>
                              </a:solidFill>
                              <a:latin typeface="Cambria Math" panose="02040503050406030204"/>
                            </a:rPr>
                          </m:ctrlPr>
                        </m:sSubPr>
                        <m:e>
                          <m:r>
                            <a:rPr lang="zh-CN" altLang="en-US" sz="2800" i="1">
                              <a:solidFill>
                                <a:schemeClr val="tx1"/>
                              </a:solidFill>
                              <a:latin typeface="Cambria Math" panose="02040503050406030204" pitchFamily="18" charset="0"/>
                            </a:rPr>
                            <m:t>𝑢</m:t>
                          </m:r>
                        </m:e>
                        <m:sub>
                          <m:r>
                            <a:rPr lang="zh-CN" altLang="en-US" sz="2800" i="1">
                              <a:solidFill>
                                <a:schemeClr val="tx1"/>
                              </a:solidFill>
                              <a:latin typeface="Cambria Math" panose="02040503050406030204" pitchFamily="18" charset="0"/>
                            </a:rPr>
                            <m:t>𝐶</m:t>
                          </m:r>
                        </m:sub>
                      </m:sSub>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12</m:t>
                      </m:r>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5</m:t>
                      </m:r>
                      <m:sSup>
                        <m:sSupPr>
                          <m:ctrlPr>
                            <a:rPr lang="zh-CN" altLang="en-US" sz="2800" i="1">
                              <a:solidFill>
                                <a:schemeClr val="tx1"/>
                              </a:solidFill>
                              <a:latin typeface="Cambria Math" panose="02040503050406030204"/>
                            </a:rPr>
                          </m:ctrlPr>
                        </m:sSupPr>
                        <m:e>
                          <m:r>
                            <a:rPr lang="zh-CN" altLang="en-US" sz="2800" i="1">
                              <a:solidFill>
                                <a:schemeClr val="tx1"/>
                              </a:solidFill>
                              <a:latin typeface="Cambria Math" panose="02040503050406030204" pitchFamily="18" charset="0"/>
                            </a:rPr>
                            <m:t>𝑒</m:t>
                          </m:r>
                        </m:e>
                        <m:sup>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0</m:t>
                          </m:r>
                          <m:r>
                            <a:rPr lang="zh-CN" altLang="en-US" sz="2800" i="1">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5</m:t>
                          </m:r>
                          <m:r>
                            <a:rPr lang="zh-CN" altLang="en-US" sz="2800" i="1">
                              <a:solidFill>
                                <a:schemeClr val="tx1"/>
                              </a:solidFill>
                              <a:latin typeface="Cambria Math" panose="02040503050406030204" pitchFamily="18" charset="0"/>
                            </a:rPr>
                            <m:t>𝑡</m:t>
                          </m:r>
                        </m:sup>
                      </m:sSup>
                      <m:r>
                        <m:rPr>
                          <m:sty m:val="p"/>
                        </m:rPr>
                        <a:rPr lang="zh-CN" altLang="en-US" sz="2800" i="0">
                          <a:solidFill>
                            <a:schemeClr val="tx1"/>
                          </a:solidFill>
                          <a:latin typeface="Cambria Math" panose="02040503050406030204" pitchFamily="18" charset="0"/>
                        </a:rPr>
                        <m:t>V</m:t>
                      </m:r>
                    </m:oMath>
                  </m:oMathPara>
                </a14:m>
                <a:endParaRPr lang="zh-CN" altLang="en-US" sz="2800" dirty="0">
                  <a:solidFill>
                    <a:schemeClr val="tx1"/>
                  </a:solidFill>
                </a:endParaRPr>
              </a:p>
            </p:txBody>
          </p:sp>
        </mc:Choice>
        <mc:Fallback>
          <p:sp>
            <p:nvSpPr>
              <p:cNvPr id="52298" name="Object 74"/>
              <p:cNvSpPr txBox="1">
                <a:spLocks noRot="1" noChangeAspect="1" noMove="1" noResize="1" noEditPoints="1" noAdjustHandles="1" noChangeArrowheads="1" noChangeShapeType="1" noTextEdit="1"/>
              </p:cNvSpPr>
              <p:nvPr/>
            </p:nvSpPr>
            <p:spPr bwMode="auto">
              <a:xfrm>
                <a:off x="871538" y="5607050"/>
                <a:ext cx="7007225" cy="647700"/>
              </a:xfrm>
              <a:prstGeom prst="rect">
                <a:avLst/>
              </a:prstGeom>
              <a:blipFill rotWithShape="1">
                <a:blip r:embed="rId5"/>
                <a:stretch>
                  <a:fillRect l="-5" r="5"/>
                </a:stretch>
              </a:blipFill>
              <a:ln>
                <a:noFill/>
              </a:ln>
              <a:effectLst/>
            </p:spPr>
            <p:txBody>
              <a:bodyPr/>
              <a:lstStyle/>
              <a:p>
                <a:r>
                  <a:rPr lang="zh-CN" altLang="en-US">
                    <a:noFill/>
                  </a:rPr>
                  <a:t> </a:t>
                </a:r>
              </a:p>
            </p:txBody>
          </p:sp>
        </mc:Fallback>
      </mc:AlternateContent>
      <p:graphicFrame>
        <p:nvGraphicFramePr>
          <p:cNvPr id="52344" name="Object 120"/>
          <p:cNvGraphicFramePr>
            <a:graphicFrameLocks noChangeAspect="1"/>
          </p:cNvGraphicFramePr>
          <p:nvPr/>
        </p:nvGraphicFramePr>
        <p:xfrm>
          <a:off x="2444750" y="1184275"/>
          <a:ext cx="3860800" cy="500063"/>
        </p:xfrm>
        <a:graphic>
          <a:graphicData uri="http://schemas.openxmlformats.org/presentationml/2006/ole">
            <mc:AlternateContent xmlns:mc="http://schemas.openxmlformats.org/markup-compatibility/2006">
              <mc:Choice xmlns:v="urn:schemas-microsoft-com:vml" Requires="v">
                <p:oleObj spid="_x0000_s48194" name="公式" r:id="rId6" imgW="1480185" imgH="182880" progId="Equation.3">
                  <p:embed/>
                </p:oleObj>
              </mc:Choice>
              <mc:Fallback>
                <p:oleObj name="公式" r:id="rId6" imgW="1480185" imgH="182880" progId="Equation.3">
                  <p:embed/>
                  <p:pic>
                    <p:nvPicPr>
                      <p:cNvPr id="0" name="Object 1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4750" y="1184275"/>
                        <a:ext cx="38608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24"/>
          <p:cNvGrpSpPr/>
          <p:nvPr/>
        </p:nvGrpSpPr>
        <p:grpSpPr bwMode="auto">
          <a:xfrm>
            <a:off x="760412" y="1958976"/>
            <a:ext cx="5545138" cy="631825"/>
            <a:chOff x="385" y="709"/>
            <a:chExt cx="3582" cy="409"/>
          </a:xfrm>
        </p:grpSpPr>
        <p:sp>
          <p:nvSpPr>
            <p:cNvPr id="59438" name="Text Box 122"/>
            <p:cNvSpPr txBox="1">
              <a:spLocks noChangeArrowheads="1"/>
            </p:cNvSpPr>
            <p:nvPr/>
          </p:nvSpPr>
          <p:spPr bwMode="auto">
            <a:xfrm>
              <a:off x="385" y="754"/>
              <a:ext cx="113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t>全响应：</a:t>
              </a:r>
              <a:endParaRPr lang="zh-CN" altLang="en-US"/>
            </a:p>
          </p:txBody>
        </p:sp>
        <p:graphicFrame>
          <p:nvGraphicFramePr>
            <p:cNvPr id="59439" name="Object 123"/>
            <p:cNvGraphicFramePr>
              <a:graphicFrameLocks noChangeAspect="1"/>
            </p:cNvGraphicFramePr>
            <p:nvPr/>
          </p:nvGraphicFramePr>
          <p:xfrm>
            <a:off x="1519" y="709"/>
            <a:ext cx="2448" cy="409"/>
          </p:xfrm>
          <a:graphic>
            <a:graphicData uri="http://schemas.openxmlformats.org/presentationml/2006/ole">
              <mc:AlternateContent xmlns:mc="http://schemas.openxmlformats.org/markup-compatibility/2006">
                <mc:Choice xmlns:v="urn:schemas-microsoft-com:vml" Requires="v">
                  <p:oleObj spid="_x0000_s48195" name="公式" r:id="rId8" imgW="1271270" imgH="213360" progId="Equation.3">
                    <p:embed/>
                  </p:oleObj>
                </mc:Choice>
                <mc:Fallback>
                  <p:oleObj name="公式" r:id="rId8" imgW="1271270" imgH="213360" progId="Equation.3">
                    <p:embed/>
                    <p:pic>
                      <p:nvPicPr>
                        <p:cNvPr id="0" name="Object 1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9" y="709"/>
                          <a:ext cx="2448"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9402" name="Group 195"/>
          <p:cNvGrpSpPr/>
          <p:nvPr/>
        </p:nvGrpSpPr>
        <p:grpSpPr bwMode="auto">
          <a:xfrm>
            <a:off x="5013325" y="2871788"/>
            <a:ext cx="4102100" cy="2071687"/>
            <a:chOff x="2835" y="2523"/>
            <a:chExt cx="2584" cy="1305"/>
          </a:xfrm>
        </p:grpSpPr>
        <p:sp>
          <p:nvSpPr>
            <p:cNvPr id="59403" name="Line 196"/>
            <p:cNvSpPr>
              <a:spLocks noChangeShapeType="1"/>
            </p:cNvSpPr>
            <p:nvPr/>
          </p:nvSpPr>
          <p:spPr bwMode="auto">
            <a:xfrm>
              <a:off x="4921" y="2523"/>
              <a:ext cx="0" cy="122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4" name="Oval 197"/>
            <p:cNvSpPr>
              <a:spLocks noChangeArrowheads="1"/>
            </p:cNvSpPr>
            <p:nvPr/>
          </p:nvSpPr>
          <p:spPr bwMode="auto">
            <a:xfrm>
              <a:off x="2835" y="311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9405" name="Text Box 198"/>
            <p:cNvSpPr txBox="1">
              <a:spLocks noChangeArrowheads="1"/>
            </p:cNvSpPr>
            <p:nvPr/>
          </p:nvSpPr>
          <p:spPr bwMode="auto">
            <a:xfrm>
              <a:off x="3062" y="2867"/>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9406" name="Text Box 199"/>
            <p:cNvSpPr txBox="1">
              <a:spLocks noChangeArrowheads="1"/>
            </p:cNvSpPr>
            <p:nvPr/>
          </p:nvSpPr>
          <p:spPr bwMode="auto">
            <a:xfrm>
              <a:off x="3016" y="3412"/>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9407" name="Text Box 200"/>
            <p:cNvSpPr txBox="1">
              <a:spLocks noChangeArrowheads="1"/>
            </p:cNvSpPr>
            <p:nvPr/>
          </p:nvSpPr>
          <p:spPr bwMode="auto">
            <a:xfrm>
              <a:off x="3107" y="3139"/>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10V</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59408" name="Text Box 201"/>
            <p:cNvSpPr txBox="1">
              <a:spLocks noChangeArrowheads="1"/>
            </p:cNvSpPr>
            <p:nvPr/>
          </p:nvSpPr>
          <p:spPr bwMode="auto">
            <a:xfrm>
              <a:off x="4513" y="2976"/>
              <a:ext cx="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1A</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9409" name="Line 202"/>
            <p:cNvSpPr>
              <a:spLocks noChangeShapeType="1"/>
            </p:cNvSpPr>
            <p:nvPr/>
          </p:nvSpPr>
          <p:spPr bwMode="auto">
            <a:xfrm>
              <a:off x="3016" y="3748"/>
              <a:ext cx="190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0" name="Line 203"/>
            <p:cNvSpPr>
              <a:spLocks noChangeShapeType="1"/>
            </p:cNvSpPr>
            <p:nvPr/>
          </p:nvSpPr>
          <p:spPr bwMode="auto">
            <a:xfrm flipH="1" flipV="1">
              <a:off x="3697" y="2977"/>
              <a:ext cx="136" cy="27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1" name="Line 204"/>
            <p:cNvSpPr>
              <a:spLocks noChangeShapeType="1"/>
            </p:cNvSpPr>
            <p:nvPr/>
          </p:nvSpPr>
          <p:spPr bwMode="auto">
            <a:xfrm flipV="1">
              <a:off x="3651" y="3022"/>
              <a:ext cx="272" cy="227"/>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2" name="Text Box 205"/>
            <p:cNvSpPr txBox="1">
              <a:spLocks noChangeArrowheads="1"/>
            </p:cNvSpPr>
            <p:nvPr/>
          </p:nvSpPr>
          <p:spPr bwMode="auto">
            <a:xfrm>
              <a:off x="4448" y="2595"/>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9413" name="Text Box 206"/>
            <p:cNvSpPr txBox="1">
              <a:spLocks noChangeArrowheads="1"/>
            </p:cNvSpPr>
            <p:nvPr/>
          </p:nvSpPr>
          <p:spPr bwMode="auto">
            <a:xfrm>
              <a:off x="3878" y="3049"/>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9414" name="Text Box 207"/>
            <p:cNvSpPr txBox="1">
              <a:spLocks noChangeArrowheads="1"/>
            </p:cNvSpPr>
            <p:nvPr/>
          </p:nvSpPr>
          <p:spPr bwMode="auto">
            <a:xfrm>
              <a:off x="3878" y="3521"/>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400" b="0">
                  <a:solidFill>
                    <a:schemeClr val="tx1"/>
                  </a:solidFill>
                  <a:latin typeface="Times New Roman" panose="02020603050405020304" pitchFamily="18" charset="0"/>
                  <a:ea typeface="宋体" panose="02010600030101010101" pitchFamily="2" charset="-122"/>
                </a:rPr>
                <a:t>－</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59415" name="Text Box 208"/>
            <p:cNvSpPr txBox="1">
              <a:spLocks noChangeArrowheads="1"/>
            </p:cNvSpPr>
            <p:nvPr/>
          </p:nvSpPr>
          <p:spPr bwMode="auto">
            <a:xfrm>
              <a:off x="3958" y="3276"/>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9416" name="Text Box 209"/>
            <p:cNvSpPr txBox="1">
              <a:spLocks noChangeArrowheads="1"/>
            </p:cNvSpPr>
            <p:nvPr/>
          </p:nvSpPr>
          <p:spPr bwMode="auto">
            <a:xfrm>
              <a:off x="2996" y="2595"/>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9417" name="Line 210"/>
            <p:cNvSpPr>
              <a:spLocks noChangeShapeType="1"/>
            </p:cNvSpPr>
            <p:nvPr/>
          </p:nvSpPr>
          <p:spPr bwMode="auto">
            <a:xfrm>
              <a:off x="3016" y="2523"/>
              <a:ext cx="0" cy="122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18" name="Line 211"/>
            <p:cNvSpPr>
              <a:spLocks noChangeShapeType="1"/>
            </p:cNvSpPr>
            <p:nvPr/>
          </p:nvSpPr>
          <p:spPr bwMode="auto">
            <a:xfrm>
              <a:off x="3833" y="2523"/>
              <a:ext cx="0" cy="499"/>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9419" name="Line 212"/>
            <p:cNvSpPr>
              <a:spLocks noChangeShapeType="1"/>
            </p:cNvSpPr>
            <p:nvPr/>
          </p:nvSpPr>
          <p:spPr bwMode="auto">
            <a:xfrm>
              <a:off x="3833" y="3204"/>
              <a:ext cx="0" cy="227"/>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9420" name="Line 213"/>
            <p:cNvSpPr>
              <a:spLocks noChangeShapeType="1"/>
            </p:cNvSpPr>
            <p:nvPr/>
          </p:nvSpPr>
          <p:spPr bwMode="auto">
            <a:xfrm>
              <a:off x="3833" y="3521"/>
              <a:ext cx="0" cy="228"/>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9421" name="Line 214"/>
            <p:cNvSpPr>
              <a:spLocks noChangeShapeType="1"/>
            </p:cNvSpPr>
            <p:nvPr/>
          </p:nvSpPr>
          <p:spPr bwMode="auto">
            <a:xfrm>
              <a:off x="3016" y="2523"/>
              <a:ext cx="190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9422" name="Group 215"/>
            <p:cNvGrpSpPr/>
            <p:nvPr/>
          </p:nvGrpSpPr>
          <p:grpSpPr bwMode="auto">
            <a:xfrm>
              <a:off x="3697" y="3431"/>
              <a:ext cx="272" cy="91"/>
              <a:chOff x="930" y="3430"/>
              <a:chExt cx="227" cy="91"/>
            </a:xfrm>
          </p:grpSpPr>
          <p:sp>
            <p:nvSpPr>
              <p:cNvPr id="59434" name="Line 216"/>
              <p:cNvSpPr>
                <a:spLocks noChangeShapeType="1"/>
              </p:cNvSpPr>
              <p:nvPr/>
            </p:nvSpPr>
            <p:spPr bwMode="auto">
              <a:xfrm>
                <a:off x="930" y="3430"/>
                <a:ext cx="227"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35" name="Line 217"/>
              <p:cNvSpPr>
                <a:spLocks noChangeShapeType="1"/>
              </p:cNvSpPr>
              <p:nvPr/>
            </p:nvSpPr>
            <p:spPr bwMode="auto">
              <a:xfrm>
                <a:off x="930" y="3521"/>
                <a:ext cx="227"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9423" name="Line 218"/>
            <p:cNvSpPr>
              <a:spLocks noChangeShapeType="1"/>
            </p:cNvSpPr>
            <p:nvPr/>
          </p:nvSpPr>
          <p:spPr bwMode="auto">
            <a:xfrm flipV="1">
              <a:off x="4921" y="3022"/>
              <a:ext cx="0" cy="272"/>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24" name="Text Box 219"/>
            <p:cNvSpPr txBox="1">
              <a:spLocks noChangeArrowheads="1"/>
            </p:cNvSpPr>
            <p:nvPr/>
          </p:nvSpPr>
          <p:spPr bwMode="auto">
            <a:xfrm>
              <a:off x="5027" y="3048"/>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9425" name="Text Box 220"/>
            <p:cNvSpPr txBox="1">
              <a:spLocks noChangeArrowheads="1"/>
            </p:cNvSpPr>
            <p:nvPr/>
          </p:nvSpPr>
          <p:spPr bwMode="auto">
            <a:xfrm>
              <a:off x="4982" y="3540"/>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400" b="0">
                  <a:solidFill>
                    <a:schemeClr val="tx1"/>
                  </a:solidFill>
                  <a:latin typeface="Times New Roman" panose="02020603050405020304" pitchFamily="18" charset="0"/>
                  <a:ea typeface="宋体" panose="02010600030101010101" pitchFamily="2" charset="-122"/>
                </a:rPr>
                <a:t>－</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59426" name="Text Box 221"/>
            <p:cNvSpPr txBox="1">
              <a:spLocks noChangeArrowheads="1"/>
            </p:cNvSpPr>
            <p:nvPr/>
          </p:nvSpPr>
          <p:spPr bwMode="auto">
            <a:xfrm>
              <a:off x="5175" y="32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dirty="0">
                  <a:solidFill>
                    <a:schemeClr val="tx1"/>
                  </a:solidFill>
                  <a:latin typeface="Times New Roman" panose="02020603050405020304" pitchFamily="18" charset="0"/>
                  <a:ea typeface="宋体" panose="02010600030101010101" pitchFamily="2" charset="-122"/>
                </a:rPr>
                <a:t>u</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59427" name="Text Box 222"/>
            <p:cNvSpPr txBox="1">
              <a:spLocks noChangeArrowheads="1"/>
            </p:cNvSpPr>
            <p:nvPr/>
          </p:nvSpPr>
          <p:spPr bwMode="auto">
            <a:xfrm>
              <a:off x="3858" y="2595"/>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9428" name="Rectangle 223"/>
            <p:cNvSpPr>
              <a:spLocks noChangeArrowheads="1"/>
            </p:cNvSpPr>
            <p:nvPr/>
          </p:nvSpPr>
          <p:spPr bwMode="auto">
            <a:xfrm>
              <a:off x="4862" y="2613"/>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9429" name="Rectangle 224"/>
            <p:cNvSpPr>
              <a:spLocks noChangeArrowheads="1"/>
            </p:cNvSpPr>
            <p:nvPr/>
          </p:nvSpPr>
          <p:spPr bwMode="auto">
            <a:xfrm>
              <a:off x="3769" y="261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9430" name="Rectangle 225"/>
            <p:cNvSpPr>
              <a:spLocks noChangeArrowheads="1"/>
            </p:cNvSpPr>
            <p:nvPr/>
          </p:nvSpPr>
          <p:spPr bwMode="auto">
            <a:xfrm>
              <a:off x="2938" y="2613"/>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59431" name="Group 226"/>
            <p:cNvGrpSpPr/>
            <p:nvPr/>
          </p:nvGrpSpPr>
          <p:grpSpPr bwMode="auto">
            <a:xfrm>
              <a:off x="4740" y="3294"/>
              <a:ext cx="363" cy="363"/>
              <a:chOff x="4740" y="3294"/>
              <a:chExt cx="363" cy="363"/>
            </a:xfrm>
          </p:grpSpPr>
          <p:sp>
            <p:nvSpPr>
              <p:cNvPr id="59432" name="Oval 227"/>
              <p:cNvSpPr>
                <a:spLocks noChangeArrowheads="1"/>
              </p:cNvSpPr>
              <p:nvPr/>
            </p:nvSpPr>
            <p:spPr bwMode="auto">
              <a:xfrm>
                <a:off x="4740" y="329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59433" name="Line 228"/>
              <p:cNvSpPr>
                <a:spLocks noChangeShapeType="1"/>
              </p:cNvSpPr>
              <p:nvPr/>
            </p:nvSpPr>
            <p:spPr bwMode="auto">
              <a:xfrm>
                <a:off x="4740" y="3475"/>
                <a:ext cx="363"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43"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44" name="矩形 43"/>
          <p:cNvSpPr/>
          <p:nvPr/>
        </p:nvSpPr>
        <p:spPr>
          <a:xfrm>
            <a:off x="871538" y="1217315"/>
            <a:ext cx="1186543" cy="369332"/>
          </a:xfrm>
          <a:prstGeom prst="rect">
            <a:avLst/>
          </a:prstGeom>
        </p:spPr>
        <p:txBody>
          <a:bodyPr wrap="none">
            <a:spAutoFit/>
          </a:bodyPr>
          <a:lstStyle/>
          <a:p>
            <a:pPr algn="ctr"/>
            <a:r>
              <a:rPr kumimoji="1" lang="zh-CN" altLang="en-US" dirty="0">
                <a:solidFill>
                  <a:srgbClr val="92D050"/>
                </a:solidFill>
              </a:rPr>
              <a:t>在</a:t>
            </a:r>
            <a:r>
              <a:rPr kumimoji="1" lang="en-US" altLang="zh-CN" dirty="0">
                <a:solidFill>
                  <a:srgbClr val="92D050"/>
                </a:solidFill>
              </a:rPr>
              <a:t>t&gt;0</a:t>
            </a:r>
            <a:r>
              <a:rPr kumimoji="1" lang="zh-CN" altLang="en-US" dirty="0">
                <a:solidFill>
                  <a:srgbClr val="92D050"/>
                </a:solidFill>
              </a:rPr>
              <a:t>时求</a:t>
            </a:r>
            <a:endParaRPr kumimoji="1" lang="en-US" altLang="zh-CN" dirty="0">
              <a:solidFill>
                <a:srgbClr val="92D050"/>
              </a:solidFill>
            </a:endParaRPr>
          </a:p>
        </p:txBody>
      </p:sp>
      <p:sp>
        <p:nvSpPr>
          <p:cNvPr id="45" name="矩形 44"/>
          <p:cNvSpPr/>
          <p:nvPr/>
        </p:nvSpPr>
        <p:spPr>
          <a:xfrm>
            <a:off x="7645118" y="963098"/>
            <a:ext cx="1338828" cy="923330"/>
          </a:xfrm>
          <a:prstGeom prst="rect">
            <a:avLst/>
          </a:prstGeom>
          <a:ln w="12700">
            <a:solidFill>
              <a:srgbClr val="FF0000"/>
            </a:solidFill>
            <a:prstDash val="sysDash"/>
          </a:ln>
        </p:spPr>
        <p:txBody>
          <a:bodyPr wrap="none">
            <a:spAutoFit/>
          </a:bodyPr>
          <a:lstStyle/>
          <a:p>
            <a:pPr algn="ctr"/>
            <a:r>
              <a:rPr kumimoji="1" lang="zh-CN" altLang="en-US" b="1" dirty="0">
                <a:solidFill>
                  <a:srgbClr val="FFFF00"/>
                </a:solidFill>
              </a:rPr>
              <a:t>戴维南电阻</a:t>
            </a:r>
            <a:endParaRPr kumimoji="1" lang="en-US" altLang="zh-CN" b="1" dirty="0">
              <a:solidFill>
                <a:srgbClr val="FFFF00"/>
              </a:solidFill>
            </a:endParaRPr>
          </a:p>
          <a:p>
            <a:pPr algn="ctr"/>
            <a:r>
              <a:rPr kumimoji="1" lang="zh-CN" altLang="en-US" dirty="0"/>
              <a:t>电压源短路</a:t>
            </a:r>
            <a:endParaRPr kumimoji="1" lang="en-US" altLang="zh-CN" dirty="0"/>
          </a:p>
          <a:p>
            <a:pPr algn="ctr"/>
            <a:r>
              <a:rPr kumimoji="1" lang="zh-CN" altLang="en-US" dirty="0"/>
              <a:t>电流源开路</a:t>
            </a:r>
            <a:endParaRPr kumimoji="1" lang="en-US" altLang="zh-CN" dirty="0"/>
          </a:p>
        </p:txBody>
      </p:sp>
      <p:sp>
        <p:nvSpPr>
          <p:cNvPr id="46" name="矩形 45"/>
          <p:cNvSpPr/>
          <p:nvPr/>
        </p:nvSpPr>
        <p:spPr>
          <a:xfrm>
            <a:off x="871538" y="2755426"/>
            <a:ext cx="2164375" cy="369332"/>
          </a:xfrm>
          <a:prstGeom prst="rect">
            <a:avLst/>
          </a:prstGeom>
        </p:spPr>
        <p:txBody>
          <a:bodyPr wrap="none">
            <a:spAutoFit/>
          </a:bodyPr>
          <a:lstStyle/>
          <a:p>
            <a:pPr algn="ctr"/>
            <a:r>
              <a:rPr kumimoji="1" lang="zh-CN" altLang="en-US" dirty="0">
                <a:solidFill>
                  <a:srgbClr val="92D050"/>
                </a:solidFill>
              </a:rPr>
              <a:t>代入初始条件求得</a:t>
            </a:r>
            <a:r>
              <a:rPr kumimoji="1" lang="en-US" altLang="zh-CN" dirty="0">
                <a:solidFill>
                  <a:srgbClr val="92D050"/>
                </a:solidFill>
              </a:rPr>
              <a:t>A</a:t>
            </a:r>
            <a:endParaRPr kumimoji="1" lang="en-US" altLang="zh-CN" dirty="0">
              <a:solidFill>
                <a:srgbClr val="92D050"/>
              </a:solidFill>
            </a:endParaRPr>
          </a:p>
        </p:txBody>
      </p:sp>
      <p:sp>
        <p:nvSpPr>
          <p:cNvPr id="47" name="矩形 46"/>
          <p:cNvSpPr/>
          <p:nvPr/>
        </p:nvSpPr>
        <p:spPr>
          <a:xfrm>
            <a:off x="8079654" y="5746234"/>
            <a:ext cx="534122" cy="369332"/>
          </a:xfrm>
          <a:prstGeom prst="rect">
            <a:avLst/>
          </a:prstGeom>
        </p:spPr>
        <p:txBody>
          <a:bodyPr wrap="none">
            <a:spAutoFit/>
          </a:bodyPr>
          <a:lstStyle/>
          <a:p>
            <a:pPr algn="ctr"/>
            <a:r>
              <a:rPr kumimoji="1" lang="en-US" altLang="zh-CN" dirty="0">
                <a:solidFill>
                  <a:srgbClr val="92D050"/>
                </a:solidFill>
              </a:rPr>
              <a:t>KVL</a:t>
            </a:r>
            <a:endParaRPr kumimoji="1" lang="en-US" altLang="zh-CN" dirty="0">
              <a:solidFill>
                <a:srgbClr val="92D050"/>
              </a:solidFill>
            </a:endParaRPr>
          </a:p>
        </p:txBody>
      </p:sp>
      <p:sp>
        <p:nvSpPr>
          <p:cNvPr id="48" name="Rectangle 24"/>
          <p:cNvSpPr>
            <a:spLocks noChangeArrowheads="1"/>
          </p:cNvSpPr>
          <p:nvPr/>
        </p:nvSpPr>
        <p:spPr bwMode="auto">
          <a:xfrm>
            <a:off x="6388894" y="944763"/>
            <a:ext cx="1131887" cy="954107"/>
          </a:xfrm>
          <a:prstGeom prst="rect">
            <a:avLst/>
          </a:prstGeom>
          <a:noFill/>
          <a:ln w="19050">
            <a:solidFill>
              <a:srgbClr val="FF0000"/>
            </a:solid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1400" b="0" i="1" dirty="0">
                <a:latin typeface="Times New Roman" panose="02020603050405020304" pitchFamily="18" charset="0"/>
                <a:sym typeface="Symbol" panose="05050102010706020507" pitchFamily="18" charset="2"/>
              </a:rPr>
              <a:t>R</a:t>
            </a:r>
            <a:r>
              <a:rPr kumimoji="1" lang="zh-CN" altLang="en-US" sz="1400" dirty="0">
                <a:latin typeface="楷体_GB2312" pitchFamily="49" charset="-122"/>
                <a:sym typeface="Symbol" panose="05050102010706020507" pitchFamily="18" charset="2"/>
              </a:rPr>
              <a:t>为</a:t>
            </a:r>
            <a:r>
              <a:rPr kumimoji="1" lang="zh-CN" altLang="en-US" sz="1400" dirty="0">
                <a:solidFill>
                  <a:schemeClr val="tx1"/>
                </a:solidFill>
                <a:latin typeface="楷体_GB2312" pitchFamily="49" charset="-122"/>
                <a:sym typeface="Symbol" panose="05050102010706020507" pitchFamily="18" charset="2"/>
              </a:rPr>
              <a:t>与动态元件相连</a:t>
            </a:r>
            <a:r>
              <a:rPr kumimoji="1" lang="zh-CN" altLang="en-US" sz="1400" dirty="0">
                <a:latin typeface="楷体_GB2312" pitchFamily="49" charset="-122"/>
                <a:sym typeface="Symbol" panose="05050102010706020507" pitchFamily="18" charset="2"/>
              </a:rPr>
              <a:t>的一端口电路的</a:t>
            </a:r>
            <a:r>
              <a:rPr kumimoji="1" lang="zh-CN" altLang="en-US" sz="1400" dirty="0">
                <a:solidFill>
                  <a:schemeClr val="tx1"/>
                </a:solidFill>
                <a:latin typeface="楷体_GB2312" pitchFamily="49" charset="-122"/>
                <a:sym typeface="Symbol" panose="05050102010706020507" pitchFamily="18" charset="2"/>
              </a:rPr>
              <a:t>等效电阻</a:t>
            </a:r>
            <a:r>
              <a:rPr kumimoji="1" lang="zh-CN" altLang="en-US" sz="1400" dirty="0">
                <a:latin typeface="楷体_GB2312" pitchFamily="49" charset="-122"/>
                <a:sym typeface="Symbol" panose="05050102010706020507" pitchFamily="18" charset="2"/>
              </a:rPr>
              <a:t>。</a:t>
            </a:r>
            <a:endParaRPr kumimoji="1" lang="zh-CN" altLang="en-US" sz="1400" dirty="0">
              <a:latin typeface="楷体_GB2312" pitchFamily="49" charset="-122"/>
              <a:sym typeface="Symbol" panose="05050102010706020507" pitchFamily="18"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16" name="Object 48"/>
          <p:cNvGraphicFramePr>
            <a:graphicFrameLocks noChangeAspect="1"/>
          </p:cNvGraphicFramePr>
          <p:nvPr/>
        </p:nvGraphicFramePr>
        <p:xfrm>
          <a:off x="4609413" y="2608036"/>
          <a:ext cx="3176588" cy="1090613"/>
        </p:xfrm>
        <a:graphic>
          <a:graphicData uri="http://schemas.openxmlformats.org/presentationml/2006/ole">
            <mc:AlternateContent xmlns:mc="http://schemas.openxmlformats.org/markup-compatibility/2006">
              <mc:Choice xmlns:v="urn:schemas-microsoft-com:vml" Requires="v">
                <p:oleObj spid="_x0000_s49182" name="公式" r:id="rId1" imgW="1132205" imgH="391795" progId="Equation.3">
                  <p:embed/>
                </p:oleObj>
              </mc:Choice>
              <mc:Fallback>
                <p:oleObj name="公式" r:id="rId1" imgW="1132205" imgH="391795" progId="Equation.3">
                  <p:embed/>
                  <p:pic>
                    <p:nvPicPr>
                      <p:cNvPr id="0" name="Object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413" y="2608036"/>
                        <a:ext cx="3176588"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20" name="Text Box 52"/>
          <p:cNvSpPr txBox="1">
            <a:spLocks noChangeArrowheads="1"/>
          </p:cNvSpPr>
          <p:nvPr/>
        </p:nvSpPr>
        <p:spPr bwMode="auto">
          <a:xfrm>
            <a:off x="3240723" y="1709161"/>
            <a:ext cx="540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楷体_GB2312" pitchFamily="49" charset="-122"/>
              </a:rPr>
              <a:t>以</a:t>
            </a:r>
            <a:r>
              <a:rPr kumimoji="1" lang="en-US" altLang="zh-CN" b="0" i="1" dirty="0">
                <a:latin typeface="Times New Roman" panose="02020603050405020304" pitchFamily="18" charset="0"/>
              </a:rPr>
              <a:t>RC</a:t>
            </a:r>
            <a:r>
              <a:rPr kumimoji="1" lang="zh-CN" altLang="en-US" dirty="0">
                <a:latin typeface="楷体_GB2312" pitchFamily="49" charset="-122"/>
              </a:rPr>
              <a:t>电路为例，电路微分方程：</a:t>
            </a:r>
            <a:endParaRPr kumimoji="1" lang="zh-CN" altLang="en-US" dirty="0">
              <a:latin typeface="楷体_GB2312" pitchFamily="49" charset="-122"/>
            </a:endParaRPr>
          </a:p>
        </p:txBody>
      </p:sp>
      <p:sp>
        <p:nvSpPr>
          <p:cNvPr id="58434" name="Text Box 66"/>
          <p:cNvSpPr txBox="1">
            <a:spLocks noChangeArrowheads="1"/>
          </p:cNvSpPr>
          <p:nvPr/>
        </p:nvSpPr>
        <p:spPr bwMode="auto">
          <a:xfrm>
            <a:off x="589333" y="1735365"/>
            <a:ext cx="2001044"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solidFill>
                  <a:schemeClr val="tx1"/>
                </a:solidFill>
              </a:rPr>
              <a:t>回忆全响应</a:t>
            </a:r>
            <a:endParaRPr lang="zh-CN" altLang="en-US" dirty="0">
              <a:solidFill>
                <a:schemeClr val="tx1"/>
              </a:solidFill>
            </a:endParaRPr>
          </a:p>
        </p:txBody>
      </p:sp>
      <p:grpSp>
        <p:nvGrpSpPr>
          <p:cNvPr id="4" name="Group 85"/>
          <p:cNvGrpSpPr/>
          <p:nvPr/>
        </p:nvGrpSpPr>
        <p:grpSpPr bwMode="auto">
          <a:xfrm>
            <a:off x="382164" y="2485535"/>
            <a:ext cx="3560762" cy="2117725"/>
            <a:chOff x="2789" y="2096"/>
            <a:chExt cx="2243" cy="1334"/>
          </a:xfrm>
        </p:grpSpPr>
        <p:sp>
          <p:nvSpPr>
            <p:cNvPr id="52247" name="Line 86"/>
            <p:cNvSpPr>
              <a:spLocks noChangeShapeType="1"/>
            </p:cNvSpPr>
            <p:nvPr/>
          </p:nvSpPr>
          <p:spPr bwMode="auto">
            <a:xfrm flipV="1">
              <a:off x="4513" y="3067"/>
              <a:ext cx="0" cy="363"/>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8" name="Oval 87"/>
            <p:cNvSpPr>
              <a:spLocks noChangeArrowheads="1"/>
            </p:cNvSpPr>
            <p:nvPr/>
          </p:nvSpPr>
          <p:spPr bwMode="auto">
            <a:xfrm>
              <a:off x="2789" y="279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52249" name="Group 88"/>
            <p:cNvGrpSpPr/>
            <p:nvPr/>
          </p:nvGrpSpPr>
          <p:grpSpPr bwMode="auto">
            <a:xfrm>
              <a:off x="3561" y="3041"/>
              <a:ext cx="237" cy="327"/>
              <a:chOff x="1872" y="456"/>
              <a:chExt cx="240" cy="317"/>
            </a:xfrm>
          </p:grpSpPr>
          <p:sp>
            <p:nvSpPr>
              <p:cNvPr id="52276" name="Line 89"/>
              <p:cNvSpPr>
                <a:spLocks noChangeShapeType="1"/>
              </p:cNvSpPr>
              <p:nvPr/>
            </p:nvSpPr>
            <p:spPr bwMode="auto">
              <a:xfrm>
                <a:off x="1872" y="768"/>
                <a:ext cx="240" cy="0"/>
              </a:xfrm>
              <a:prstGeom prst="line">
                <a:avLst/>
              </a:prstGeom>
              <a:noFill/>
              <a:ln w="28575">
                <a:solidFill>
                  <a:srgbClr val="00FF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7" name="Text Box 90"/>
              <p:cNvSpPr txBox="1">
                <a:spLocks noChangeArrowheads="1"/>
              </p:cNvSpPr>
              <p:nvPr/>
            </p:nvSpPr>
            <p:spPr bwMode="auto">
              <a:xfrm>
                <a:off x="1875" y="456"/>
                <a:ext cx="18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nvGrpSpPr>
            <p:cNvPr id="52250" name="Group 91"/>
            <p:cNvGrpSpPr/>
            <p:nvPr/>
          </p:nvGrpSpPr>
          <p:grpSpPr bwMode="auto">
            <a:xfrm>
              <a:off x="3269" y="2096"/>
              <a:ext cx="691" cy="362"/>
              <a:chOff x="1122" y="899"/>
              <a:chExt cx="701" cy="349"/>
            </a:xfrm>
          </p:grpSpPr>
          <p:sp>
            <p:nvSpPr>
              <p:cNvPr id="52274" name="Line 92"/>
              <p:cNvSpPr>
                <a:spLocks noChangeShapeType="1"/>
              </p:cNvSpPr>
              <p:nvPr/>
            </p:nvSpPr>
            <p:spPr bwMode="auto">
              <a:xfrm flipH="1">
                <a:off x="1200" y="1104"/>
                <a:ext cx="144" cy="144"/>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5" name="Text Box 93"/>
              <p:cNvSpPr txBox="1">
                <a:spLocks noChangeArrowheads="1"/>
              </p:cNvSpPr>
              <p:nvPr/>
            </p:nvSpPr>
            <p:spPr bwMode="auto">
              <a:xfrm>
                <a:off x="1122" y="899"/>
                <a:ext cx="70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2251" name="Text Box 94"/>
            <p:cNvSpPr txBox="1">
              <a:spLocks noChangeArrowheads="1"/>
            </p:cNvSpPr>
            <p:nvPr/>
          </p:nvSpPr>
          <p:spPr bwMode="auto">
            <a:xfrm>
              <a:off x="3134" y="2821"/>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52252" name="Group 95"/>
            <p:cNvGrpSpPr/>
            <p:nvPr/>
          </p:nvGrpSpPr>
          <p:grpSpPr bwMode="auto">
            <a:xfrm>
              <a:off x="3733" y="2549"/>
              <a:ext cx="608" cy="366"/>
              <a:chOff x="806" y="755"/>
              <a:chExt cx="615" cy="353"/>
            </a:xfrm>
          </p:grpSpPr>
          <p:grpSp>
            <p:nvGrpSpPr>
              <p:cNvPr id="52270" name="Group 96"/>
              <p:cNvGrpSpPr/>
              <p:nvPr/>
            </p:nvGrpSpPr>
            <p:grpSpPr bwMode="auto">
              <a:xfrm>
                <a:off x="806" y="755"/>
                <a:ext cx="615" cy="315"/>
                <a:chOff x="806" y="755"/>
                <a:chExt cx="615" cy="315"/>
              </a:xfrm>
            </p:grpSpPr>
            <p:sp>
              <p:nvSpPr>
                <p:cNvPr id="52272" name="Text Box 97"/>
                <p:cNvSpPr txBox="1">
                  <a:spLocks noChangeArrowheads="1"/>
                </p:cNvSpPr>
                <p:nvPr/>
              </p:nvSpPr>
              <p:spPr bwMode="auto">
                <a:xfrm>
                  <a:off x="806" y="755"/>
                  <a:ext cx="24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2273" name="Text Box 98"/>
                <p:cNvSpPr txBox="1">
                  <a:spLocks noChangeArrowheads="1"/>
                </p:cNvSpPr>
                <p:nvPr/>
              </p:nvSpPr>
              <p:spPr bwMode="auto">
                <a:xfrm>
                  <a:off x="1190" y="755"/>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2271" name="Text Box 99"/>
              <p:cNvSpPr txBox="1">
                <a:spLocks noChangeArrowheads="1"/>
              </p:cNvSpPr>
              <p:nvPr/>
            </p:nvSpPr>
            <p:spPr bwMode="auto">
              <a:xfrm>
                <a:off x="961" y="793"/>
                <a:ext cx="32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R</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grpSp>
        <p:sp>
          <p:nvSpPr>
            <p:cNvPr id="52253" name="Line 100"/>
            <p:cNvSpPr>
              <a:spLocks noChangeShapeType="1"/>
            </p:cNvSpPr>
            <p:nvPr/>
          </p:nvSpPr>
          <p:spPr bwMode="auto">
            <a:xfrm>
              <a:off x="3515" y="2568"/>
              <a:ext cx="998"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101"/>
            <p:cNvSpPr>
              <a:spLocks noChangeShapeType="1"/>
            </p:cNvSpPr>
            <p:nvPr/>
          </p:nvSpPr>
          <p:spPr bwMode="auto">
            <a:xfrm>
              <a:off x="2971" y="2568"/>
              <a:ext cx="332"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Line 102"/>
            <p:cNvSpPr>
              <a:spLocks noChangeShapeType="1"/>
            </p:cNvSpPr>
            <p:nvPr/>
          </p:nvSpPr>
          <p:spPr bwMode="auto">
            <a:xfrm>
              <a:off x="2971" y="2568"/>
              <a:ext cx="0" cy="86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6" name="Text Box 103"/>
            <p:cNvSpPr txBox="1">
              <a:spLocks noChangeArrowheads="1"/>
            </p:cNvSpPr>
            <p:nvPr/>
          </p:nvSpPr>
          <p:spPr bwMode="auto">
            <a:xfrm>
              <a:off x="4105" y="288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52257" name="Group 104"/>
            <p:cNvGrpSpPr/>
            <p:nvPr/>
          </p:nvGrpSpPr>
          <p:grpSpPr bwMode="auto">
            <a:xfrm>
              <a:off x="4700" y="2640"/>
              <a:ext cx="332" cy="724"/>
              <a:chOff x="1965" y="707"/>
              <a:chExt cx="336" cy="699"/>
            </a:xfrm>
          </p:grpSpPr>
          <p:grpSp>
            <p:nvGrpSpPr>
              <p:cNvPr id="52266" name="Group 105"/>
              <p:cNvGrpSpPr/>
              <p:nvPr/>
            </p:nvGrpSpPr>
            <p:grpSpPr bwMode="auto">
              <a:xfrm>
                <a:off x="2054" y="707"/>
                <a:ext cx="247" cy="699"/>
                <a:chOff x="1622" y="1235"/>
                <a:chExt cx="247" cy="699"/>
              </a:xfrm>
            </p:grpSpPr>
            <p:sp>
              <p:nvSpPr>
                <p:cNvPr id="52268" name="Text Box 106"/>
                <p:cNvSpPr txBox="1">
                  <a:spLocks noChangeArrowheads="1"/>
                </p:cNvSpPr>
                <p:nvPr/>
              </p:nvSpPr>
              <p:spPr bwMode="auto">
                <a:xfrm>
                  <a:off x="1622" y="1235"/>
                  <a:ext cx="24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2269" name="Text Box 107"/>
                <p:cNvSpPr txBox="1">
                  <a:spLocks noChangeArrowheads="1"/>
                </p:cNvSpPr>
                <p:nvPr/>
              </p:nvSpPr>
              <p:spPr bwMode="auto">
                <a:xfrm>
                  <a:off x="1623" y="1618"/>
                  <a:ext cx="23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2267" name="Text Box 108"/>
              <p:cNvSpPr txBox="1">
                <a:spLocks noChangeArrowheads="1"/>
              </p:cNvSpPr>
              <p:nvPr/>
            </p:nvSpPr>
            <p:spPr bwMode="auto">
              <a:xfrm>
                <a:off x="1965" y="888"/>
                <a:ext cx="33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nvGrpSpPr>
            <p:cNvPr id="52258" name="Group 109"/>
            <p:cNvGrpSpPr/>
            <p:nvPr/>
          </p:nvGrpSpPr>
          <p:grpSpPr bwMode="auto">
            <a:xfrm>
              <a:off x="4377" y="2976"/>
              <a:ext cx="318" cy="91"/>
              <a:chOff x="1824" y="1680"/>
              <a:chExt cx="192" cy="96"/>
            </a:xfrm>
          </p:grpSpPr>
          <p:sp>
            <p:nvSpPr>
              <p:cNvPr id="52264" name="Line 110"/>
              <p:cNvSpPr>
                <a:spLocks noChangeShapeType="1"/>
              </p:cNvSpPr>
              <p:nvPr/>
            </p:nvSpPr>
            <p:spPr bwMode="auto">
              <a:xfrm>
                <a:off x="1824" y="1680"/>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5" name="Line 111"/>
              <p:cNvSpPr>
                <a:spLocks noChangeShapeType="1"/>
              </p:cNvSpPr>
              <p:nvPr/>
            </p:nvSpPr>
            <p:spPr bwMode="auto">
              <a:xfrm>
                <a:off x="1824" y="1776"/>
                <a:ext cx="19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59" name="Line 112"/>
            <p:cNvSpPr>
              <a:spLocks noChangeShapeType="1"/>
            </p:cNvSpPr>
            <p:nvPr/>
          </p:nvSpPr>
          <p:spPr bwMode="auto">
            <a:xfrm flipV="1">
              <a:off x="4513" y="2568"/>
              <a:ext cx="0" cy="40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Line 113"/>
            <p:cNvSpPr>
              <a:spLocks noChangeShapeType="1"/>
            </p:cNvSpPr>
            <p:nvPr/>
          </p:nvSpPr>
          <p:spPr bwMode="auto">
            <a:xfrm flipH="1" flipV="1">
              <a:off x="3288" y="2432"/>
              <a:ext cx="227" cy="13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Line 114"/>
            <p:cNvSpPr>
              <a:spLocks noChangeShapeType="1"/>
            </p:cNvSpPr>
            <p:nvPr/>
          </p:nvSpPr>
          <p:spPr bwMode="auto">
            <a:xfrm>
              <a:off x="2971" y="3430"/>
              <a:ext cx="1567"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2" name="Text Box 115"/>
            <p:cNvSpPr txBox="1">
              <a:spLocks noChangeArrowheads="1"/>
            </p:cNvSpPr>
            <p:nvPr/>
          </p:nvSpPr>
          <p:spPr bwMode="auto">
            <a:xfrm>
              <a:off x="3919" y="223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2263" name="Rectangle 116"/>
            <p:cNvSpPr>
              <a:spLocks noChangeArrowheads="1"/>
            </p:cNvSpPr>
            <p:nvPr/>
          </p:nvSpPr>
          <p:spPr bwMode="auto">
            <a:xfrm>
              <a:off x="3878" y="2499"/>
              <a:ext cx="297" cy="137"/>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58485" name="Text Box 117"/>
          <p:cNvSpPr txBox="1">
            <a:spLocks noChangeArrowheads="1"/>
          </p:cNvSpPr>
          <p:nvPr/>
        </p:nvSpPr>
        <p:spPr bwMode="auto">
          <a:xfrm>
            <a:off x="4336439" y="3969054"/>
            <a:ext cx="4500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20000"/>
              </a:spcBef>
            </a:pPr>
            <a:r>
              <a:rPr kumimoji="1" lang="zh-CN" altLang="en-US" dirty="0">
                <a:latin typeface="Times New Roman" panose="02020603050405020304" pitchFamily="18" charset="0"/>
              </a:rPr>
              <a:t>解答为：</a:t>
            </a:r>
            <a:r>
              <a:rPr kumimoji="1" lang="zh-CN" altLang="en-US" sz="2400" dirty="0">
                <a:latin typeface="Times New Roman" panose="02020603050405020304" pitchFamily="18" charset="0"/>
                <a:ea typeface="宋体" panose="02010600030101010101" pitchFamily="2" charset="-122"/>
              </a:rPr>
              <a:t> </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dirty="0">
                <a:solidFill>
                  <a:schemeClr val="tx1"/>
                </a:solidFill>
                <a:latin typeface="Times New Roman" panose="02020603050405020304" pitchFamily="18" charset="0"/>
                <a:ea typeface="宋体" panose="02010600030101010101" pitchFamily="2" charset="-122"/>
              </a:rPr>
              <a:t>(</a:t>
            </a:r>
            <a:r>
              <a:rPr kumimoji="1" lang="en-US" altLang="zh-CN" sz="3200" b="0" i="1" dirty="0">
                <a:solidFill>
                  <a:schemeClr val="tx1"/>
                </a:solidFill>
                <a:latin typeface="Times New Roman" panose="02020603050405020304" pitchFamily="18" charset="0"/>
                <a:ea typeface="宋体" panose="02010600030101010101" pitchFamily="2" charset="-122"/>
              </a:rPr>
              <a:t>t</a:t>
            </a:r>
            <a:r>
              <a:rPr kumimoji="1" lang="en-US" altLang="zh-CN" sz="3200" b="0" dirty="0">
                <a:solidFill>
                  <a:schemeClr val="tx1"/>
                </a:solidFill>
                <a:latin typeface="Times New Roman" panose="02020603050405020304" pitchFamily="18" charset="0"/>
                <a:ea typeface="宋体" panose="02010600030101010101" pitchFamily="2" charset="-122"/>
              </a:rPr>
              <a:t>) =  </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i="1" baseline="30000" dirty="0">
                <a:solidFill>
                  <a:schemeClr val="tx1"/>
                </a:solidFill>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Times New Roman" panose="02020603050405020304" pitchFamily="18" charset="0"/>
                <a:ea typeface="宋体" panose="02010600030101010101" pitchFamily="2" charset="-122"/>
              </a:rPr>
              <a:t>+  </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i="1" baseline="30000" dirty="0">
                <a:solidFill>
                  <a:schemeClr val="tx1"/>
                </a:solidFill>
                <a:latin typeface="Times New Roman" panose="02020603050405020304" pitchFamily="18" charset="0"/>
                <a:ea typeface="宋体" panose="02010600030101010101" pitchFamily="2" charset="-122"/>
              </a:rPr>
              <a:t>"</a:t>
            </a:r>
            <a:endParaRPr kumimoji="1" lang="en-US" altLang="zh-CN" sz="3200" b="0" i="1" baseline="30000" dirty="0">
              <a:solidFill>
                <a:schemeClr val="tx1"/>
              </a:solidFill>
              <a:latin typeface="Times New Roman" panose="02020603050405020304" pitchFamily="18" charset="0"/>
              <a:ea typeface="宋体" panose="02010600030101010101" pitchFamily="2" charset="-122"/>
            </a:endParaRPr>
          </a:p>
        </p:txBody>
      </p:sp>
      <p:grpSp>
        <p:nvGrpSpPr>
          <p:cNvPr id="12" name="Group 118"/>
          <p:cNvGrpSpPr/>
          <p:nvPr/>
        </p:nvGrpSpPr>
        <p:grpSpPr bwMode="auto">
          <a:xfrm>
            <a:off x="4705984" y="5333067"/>
            <a:ext cx="3311526" cy="1295400"/>
            <a:chOff x="476" y="2614"/>
            <a:chExt cx="2086" cy="816"/>
          </a:xfrm>
        </p:grpSpPr>
        <p:sp>
          <p:nvSpPr>
            <p:cNvPr id="52242" name="Text Box 119"/>
            <p:cNvSpPr txBox="1">
              <a:spLocks noChangeArrowheads="1"/>
            </p:cNvSpPr>
            <p:nvPr/>
          </p:nvSpPr>
          <p:spPr bwMode="auto">
            <a:xfrm>
              <a:off x="521" y="2614"/>
              <a:ext cx="185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zh-CN" dirty="0">
                  <a:latin typeface="Times New Roman" panose="02020603050405020304" pitchFamily="18" charset="0"/>
                </a:rPr>
                <a:t>特解</a:t>
              </a:r>
              <a:r>
                <a:rPr kumimoji="1" lang="zh-CN" altLang="zh-CN" dirty="0">
                  <a:latin typeface="Times New Roman" panose="02020603050405020304" pitchFamily="18" charset="0"/>
                  <a:ea typeface="宋体" panose="02010600030101010101" pitchFamily="2" charset="-122"/>
                </a:rPr>
                <a:t>  </a:t>
              </a: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i="1" baseline="30000" dirty="0">
                  <a:solidFill>
                    <a:schemeClr val="tx1"/>
                  </a:solidFill>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Times New Roman" panose="02020603050405020304" pitchFamily="18" charset="0"/>
                  <a:ea typeface="宋体" panose="02010600030101010101" pitchFamily="2" charset="-122"/>
                </a:rPr>
                <a:t>= U</a:t>
              </a:r>
              <a:r>
                <a:rPr kumimoji="1" lang="en-US" altLang="zh-CN" sz="3200" b="0" baseline="-25000" dirty="0">
                  <a:solidFill>
                    <a:schemeClr val="tx1"/>
                  </a:solidFill>
                  <a:latin typeface="Times New Roman" panose="02020603050405020304" pitchFamily="18" charset="0"/>
                  <a:ea typeface="宋体" panose="02010600030101010101" pitchFamily="2" charset="-122"/>
                </a:rPr>
                <a:t>S</a:t>
              </a:r>
              <a:endParaRPr kumimoji="1" lang="en-US" altLang="zh-CN" sz="3200" b="0" baseline="-25000" dirty="0">
                <a:solidFill>
                  <a:schemeClr val="tx1"/>
                </a:solidFill>
                <a:latin typeface="Times New Roman" panose="02020603050405020304" pitchFamily="18" charset="0"/>
                <a:ea typeface="宋体" panose="02010600030101010101" pitchFamily="2" charset="-122"/>
              </a:endParaRPr>
            </a:p>
          </p:txBody>
        </p:sp>
        <p:grpSp>
          <p:nvGrpSpPr>
            <p:cNvPr id="52243" name="Group 120"/>
            <p:cNvGrpSpPr/>
            <p:nvPr/>
          </p:nvGrpSpPr>
          <p:grpSpPr bwMode="auto">
            <a:xfrm>
              <a:off x="521" y="2840"/>
              <a:ext cx="2041" cy="590"/>
              <a:chOff x="3592" y="2688"/>
              <a:chExt cx="1824" cy="525"/>
            </a:xfrm>
          </p:grpSpPr>
          <p:sp>
            <p:nvSpPr>
              <p:cNvPr id="52245" name="Text Box 121"/>
              <p:cNvSpPr txBox="1">
                <a:spLocks noChangeArrowheads="1"/>
              </p:cNvSpPr>
              <p:nvPr/>
            </p:nvSpPr>
            <p:spPr bwMode="auto">
              <a:xfrm>
                <a:off x="3592" y="2882"/>
                <a:ext cx="18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zh-CN" altLang="en-US" dirty="0">
                    <a:latin typeface="Times New Roman" panose="02020603050405020304" pitchFamily="18" charset="0"/>
                  </a:rPr>
                  <a:t>通解</a:t>
                </a:r>
                <a:endParaRPr kumimoji="1" lang="zh-CN" altLang="en-US" i="1" dirty="0">
                  <a:latin typeface="Times New Roman" panose="02020603050405020304" pitchFamily="18" charset="0"/>
                  <a:sym typeface="Symbol" panose="05050102010706020507" pitchFamily="18" charset="2"/>
                </a:endParaRPr>
              </a:p>
            </p:txBody>
          </p:sp>
          <p:graphicFrame>
            <p:nvGraphicFramePr>
              <p:cNvPr id="52246" name="Object 122"/>
              <p:cNvGraphicFramePr>
                <a:graphicFrameLocks noChangeAspect="1"/>
              </p:cNvGraphicFramePr>
              <p:nvPr/>
            </p:nvGraphicFramePr>
            <p:xfrm>
              <a:off x="4272" y="2688"/>
              <a:ext cx="1056" cy="525"/>
            </p:xfrm>
            <a:graphic>
              <a:graphicData uri="http://schemas.openxmlformats.org/presentationml/2006/ole">
                <mc:AlternateContent xmlns:mc="http://schemas.openxmlformats.org/markup-compatibility/2006">
                  <mc:Choice xmlns:v="urn:schemas-microsoft-com:vml" Requires="v">
                    <p:oleObj spid="_x0000_s49183" name="公式" r:id="rId3" imgW="631190" imgH="295910" progId="Equation.3">
                      <p:embed/>
                    </p:oleObj>
                  </mc:Choice>
                  <mc:Fallback>
                    <p:oleObj name="公式" r:id="rId3" imgW="631190" imgH="295910" progId="Equation.3">
                      <p:embed/>
                      <p:pic>
                        <p:nvPicPr>
                          <p:cNvPr id="0" name="Object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2688"/>
                            <a:ext cx="1056" cy="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244" name="AutoShape 123"/>
            <p:cNvSpPr/>
            <p:nvPr/>
          </p:nvSpPr>
          <p:spPr bwMode="auto">
            <a:xfrm>
              <a:off x="476" y="2703"/>
              <a:ext cx="45" cy="636"/>
            </a:xfrm>
            <a:prstGeom prst="leftBrace">
              <a:avLst>
                <a:gd name="adj1" fmla="val 142778"/>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p>
          </p:txBody>
        </p:sp>
      </p:grpSp>
      <p:sp>
        <p:nvSpPr>
          <p:cNvPr id="58492" name="Text Box 124"/>
          <p:cNvSpPr txBox="1">
            <a:spLocks noChangeArrowheads="1"/>
          </p:cNvSpPr>
          <p:nvPr/>
        </p:nvSpPr>
        <p:spPr bwMode="auto">
          <a:xfrm>
            <a:off x="2751508" y="5760866"/>
            <a:ext cx="1312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3200" b="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RC</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50"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46" name="Text Box 4"/>
          <p:cNvSpPr txBox="1">
            <a:spLocks noChangeArrowheads="1"/>
          </p:cNvSpPr>
          <p:nvPr/>
        </p:nvSpPr>
        <p:spPr bwMode="auto">
          <a:xfrm>
            <a:off x="369358" y="903060"/>
            <a:ext cx="5400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r>
              <a:rPr kumimoji="1" lang="en-US" altLang="zh-CN" dirty="0">
                <a:solidFill>
                  <a:schemeClr val="tx1"/>
                </a:solidFill>
              </a:rPr>
              <a:t>3. </a:t>
            </a:r>
            <a:r>
              <a:rPr kumimoji="1" lang="zh-CN" altLang="en-US" dirty="0">
                <a:solidFill>
                  <a:schemeClr val="tx1"/>
                </a:solidFill>
              </a:rPr>
              <a:t>三要素法分析一阶电路</a:t>
            </a:r>
            <a:endParaRPr kumimoji="1" lang="zh-CN" altLang="en-US"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79" name="Text Box 47"/>
          <p:cNvSpPr txBox="1">
            <a:spLocks noChangeArrowheads="1"/>
          </p:cNvSpPr>
          <p:nvPr/>
        </p:nvSpPr>
        <p:spPr bwMode="auto">
          <a:xfrm>
            <a:off x="3551238" y="746720"/>
            <a:ext cx="3816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baseline="-25000" dirty="0">
                <a:solidFill>
                  <a:schemeClr val="tx1"/>
                </a:solidFill>
                <a:latin typeface="Times New Roman" panose="02020603050405020304" pitchFamily="18" charset="0"/>
                <a:ea typeface="宋体" panose="02010600030101010101" pitchFamily="2" charset="-122"/>
              </a:rPr>
              <a:t>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zh-CN" altLang="en-US"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a:t>
            </a:r>
            <a:r>
              <a:rPr kumimoji="1" lang="en-US" altLang="zh-CN" sz="3200" b="0" i="1" dirty="0">
                <a:solidFill>
                  <a:schemeClr val="tx1"/>
                </a:solidFill>
                <a:latin typeface="Times New Roman" panose="02020603050405020304" pitchFamily="18" charset="0"/>
                <a:ea typeface="宋体" panose="02010600030101010101" pitchFamily="2" charset="-122"/>
              </a:rPr>
              <a:t>U</a:t>
            </a:r>
            <a:r>
              <a:rPr kumimoji="1" lang="en-US" altLang="zh-CN" sz="3200" b="0" baseline="-25000" dirty="0">
                <a:solidFill>
                  <a:schemeClr val="tx1"/>
                </a:solidFill>
                <a:latin typeface="Times New Roman" panose="02020603050405020304" pitchFamily="18" charset="0"/>
                <a:ea typeface="宋体" panose="02010600030101010101" pitchFamily="2" charset="-122"/>
              </a:rPr>
              <a:t>0</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120891" name="Text Box 59"/>
          <p:cNvSpPr txBox="1">
            <a:spLocks noChangeArrowheads="1"/>
          </p:cNvSpPr>
          <p:nvPr/>
        </p:nvSpPr>
        <p:spPr bwMode="auto">
          <a:xfrm>
            <a:off x="1135063" y="1426547"/>
            <a:ext cx="3311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b="0" i="1" dirty="0" err="1">
                <a:solidFill>
                  <a:schemeClr val="tx1"/>
                </a:solidFill>
                <a:latin typeface="Times New Roman" panose="02020603050405020304" pitchFamily="18" charset="0"/>
                <a:ea typeface="宋体" panose="02010600030101010101" pitchFamily="2" charset="-122"/>
              </a:rPr>
              <a:t>u</a:t>
            </a:r>
            <a:r>
              <a:rPr kumimoji="1" lang="en-US" altLang="zh-CN" sz="3200" b="0" i="1" baseline="-25000" dirty="0" err="1">
                <a:solidFill>
                  <a:schemeClr val="tx1"/>
                </a:solidFill>
                <a:latin typeface="Times New Roman" panose="02020603050405020304" pitchFamily="18" charset="0"/>
                <a:ea typeface="宋体" panose="02010600030101010101" pitchFamily="2" charset="-122"/>
              </a:rPr>
              <a:t>C</a:t>
            </a:r>
            <a:r>
              <a:rPr kumimoji="1" lang="en-US" altLang="zh-CN" sz="3200" b="0" baseline="-25000" dirty="0">
                <a:solidFill>
                  <a:schemeClr val="tx1"/>
                </a:solidFill>
                <a:latin typeface="Times New Roman" panose="02020603050405020304" pitchFamily="18" charset="0"/>
                <a:ea typeface="宋体" panose="02010600030101010101" pitchFamily="2" charset="-122"/>
              </a:rPr>
              <a:t> </a:t>
            </a:r>
            <a:r>
              <a:rPr kumimoji="1" lang="en-US" altLang="zh-CN" sz="3200" b="0" dirty="0">
                <a:solidFill>
                  <a:schemeClr val="tx1"/>
                </a:solidFill>
                <a:latin typeface="Times New Roman" panose="02020603050405020304" pitchFamily="18" charset="0"/>
                <a:ea typeface="宋体" panose="02010600030101010101" pitchFamily="2" charset="-122"/>
              </a:rPr>
              <a:t>(0</a:t>
            </a:r>
            <a:r>
              <a:rPr kumimoji="1" lang="en-US" altLang="zh-CN" sz="3200" b="0" baseline="-25000" dirty="0">
                <a:solidFill>
                  <a:schemeClr val="tx1"/>
                </a:solidFill>
                <a:latin typeface="Times New Roman" panose="02020603050405020304" pitchFamily="18" charset="0"/>
                <a:ea typeface="宋体" panose="02010600030101010101" pitchFamily="2" charset="-122"/>
              </a:rPr>
              <a:t>+</a:t>
            </a:r>
            <a:r>
              <a:rPr kumimoji="1" lang="en-US" altLang="zh-CN" sz="3200" b="0" dirty="0">
                <a:solidFill>
                  <a:schemeClr val="tx1"/>
                </a:solidFill>
                <a:latin typeface="Times New Roman" panose="02020603050405020304" pitchFamily="18" charset="0"/>
                <a:ea typeface="宋体" panose="02010600030101010101" pitchFamily="2" charset="-122"/>
              </a:rPr>
              <a:t>)=</a:t>
            </a:r>
            <a:r>
              <a:rPr kumimoji="1" lang="en-US" altLang="zh-CN" sz="3200" b="0" i="1" dirty="0">
                <a:solidFill>
                  <a:schemeClr val="tx1"/>
                </a:solidFill>
                <a:latin typeface="Times New Roman" panose="02020603050405020304" pitchFamily="18" charset="0"/>
                <a:ea typeface="宋体" panose="02010600030101010101" pitchFamily="2" charset="-122"/>
              </a:rPr>
              <a:t>A+U</a:t>
            </a:r>
            <a:r>
              <a:rPr kumimoji="1" lang="en-US" altLang="zh-CN" sz="3200" b="0" i="1" baseline="-25000" dirty="0">
                <a:solidFill>
                  <a:schemeClr val="tx1"/>
                </a:solidFill>
                <a:latin typeface="Times New Roman" panose="02020603050405020304" pitchFamily="18" charset="0"/>
                <a:ea typeface="宋体" panose="02010600030101010101" pitchFamily="2" charset="-122"/>
              </a:rPr>
              <a:t>S</a:t>
            </a:r>
            <a:r>
              <a:rPr kumimoji="1" lang="en-US" altLang="zh-CN" sz="3200" b="0" i="1" dirty="0">
                <a:solidFill>
                  <a:schemeClr val="tx1"/>
                </a:solidFill>
                <a:latin typeface="Times New Roman" panose="02020603050405020304" pitchFamily="18" charset="0"/>
                <a:ea typeface="宋体" panose="02010600030101010101" pitchFamily="2" charset="-122"/>
              </a:rPr>
              <a:t>=U</a:t>
            </a:r>
            <a:r>
              <a:rPr kumimoji="1" lang="en-US" altLang="zh-CN" sz="3200" b="0" baseline="-25000" dirty="0">
                <a:solidFill>
                  <a:schemeClr val="tx1"/>
                </a:solidFill>
                <a:latin typeface="Times New Roman" panose="02020603050405020304" pitchFamily="18" charset="0"/>
                <a:ea typeface="宋体" panose="02010600030101010101" pitchFamily="2" charset="-122"/>
              </a:rPr>
              <a:t>0</a:t>
            </a:r>
            <a:endParaRPr kumimoji="1" lang="en-US" altLang="zh-CN" sz="3200" b="0" baseline="-25000" dirty="0">
              <a:solidFill>
                <a:schemeClr val="tx1"/>
              </a:solidFill>
              <a:latin typeface="Times New Roman" panose="02020603050405020304" pitchFamily="18" charset="0"/>
              <a:ea typeface="宋体" panose="02010600030101010101" pitchFamily="2" charset="-122"/>
            </a:endParaRPr>
          </a:p>
        </p:txBody>
      </p:sp>
      <p:sp>
        <p:nvSpPr>
          <p:cNvPr id="120892" name="Text Box 60"/>
          <p:cNvSpPr txBox="1">
            <a:spLocks noChangeArrowheads="1"/>
          </p:cNvSpPr>
          <p:nvPr/>
        </p:nvSpPr>
        <p:spPr bwMode="auto">
          <a:xfrm>
            <a:off x="4783138" y="1426547"/>
            <a:ext cx="2520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sz="3200" b="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0" i="1" dirty="0">
                <a:solidFill>
                  <a:schemeClr val="tx1"/>
                </a:solidFill>
                <a:latin typeface="Times New Roman" panose="02020603050405020304" pitchFamily="18" charset="0"/>
                <a:ea typeface="宋体" panose="02010600030101010101" pitchFamily="2" charset="-122"/>
              </a:rPr>
              <a:t> A=U</a:t>
            </a:r>
            <a:r>
              <a:rPr kumimoji="1" lang="en-US" altLang="zh-CN" sz="3200" b="0" baseline="-25000" dirty="0">
                <a:solidFill>
                  <a:schemeClr val="tx1"/>
                </a:solidFill>
                <a:latin typeface="Times New Roman" panose="02020603050405020304" pitchFamily="18" charset="0"/>
                <a:ea typeface="宋体" panose="02010600030101010101" pitchFamily="2" charset="-122"/>
              </a:rPr>
              <a:t>0</a:t>
            </a:r>
            <a:r>
              <a:rPr kumimoji="1" lang="en-US" altLang="zh-CN" sz="3200" b="0" i="1" dirty="0">
                <a:solidFill>
                  <a:schemeClr val="tx1"/>
                </a:solidFill>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宋体" panose="02010600030101010101" pitchFamily="2" charset="-122"/>
                <a:ea typeface="宋体" panose="02010600030101010101" pitchFamily="2" charset="-122"/>
              </a:rPr>
              <a:t>-</a:t>
            </a:r>
            <a:r>
              <a:rPr kumimoji="1" lang="en-US" altLang="zh-CN" sz="3200" b="0" i="1" dirty="0">
                <a:solidFill>
                  <a:schemeClr val="tx1"/>
                </a:solidFill>
                <a:latin typeface="Times New Roman" panose="02020603050405020304" pitchFamily="18" charset="0"/>
                <a:ea typeface="宋体" panose="02010600030101010101" pitchFamily="2" charset="-122"/>
              </a:rPr>
              <a:t> U</a:t>
            </a:r>
            <a:r>
              <a:rPr kumimoji="1" lang="en-US" altLang="zh-CN" sz="3200" b="0" i="1" baseline="-25000" dirty="0">
                <a:solidFill>
                  <a:schemeClr val="tx1"/>
                </a:solidFill>
                <a:latin typeface="Times New Roman" panose="02020603050405020304" pitchFamily="18" charset="0"/>
                <a:ea typeface="宋体" panose="02010600030101010101" pitchFamily="2" charset="-122"/>
              </a:rPr>
              <a:t>S</a:t>
            </a:r>
            <a:endParaRPr kumimoji="1" lang="en-US" altLang="zh-CN" sz="3200" b="0" baseline="-25000" dirty="0">
              <a:solidFill>
                <a:schemeClr val="tx1"/>
              </a:solidFill>
              <a:latin typeface="Times New Roman" panose="02020603050405020304" pitchFamily="18" charset="0"/>
              <a:ea typeface="宋体" panose="02010600030101010101" pitchFamily="2" charset="-122"/>
            </a:endParaRPr>
          </a:p>
        </p:txBody>
      </p:sp>
      <p:sp>
        <p:nvSpPr>
          <p:cNvPr id="120893" name="Text Box 61"/>
          <p:cNvSpPr txBox="1">
            <a:spLocks noChangeArrowheads="1"/>
          </p:cNvSpPr>
          <p:nvPr/>
        </p:nvSpPr>
        <p:spPr bwMode="auto">
          <a:xfrm>
            <a:off x="927099" y="755958"/>
            <a:ext cx="290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a:latin typeface="楷体_GB2312" pitchFamily="49" charset="-122"/>
              </a:rPr>
              <a:t>由初始值定</a:t>
            </a:r>
            <a:r>
              <a:rPr kumimoji="1" lang="en-US" altLang="zh-CN" b="0" i="1">
                <a:latin typeface="Times New Roman" panose="02020603050405020304" pitchFamily="18" charset="0"/>
              </a:rPr>
              <a:t>A</a:t>
            </a:r>
            <a:endParaRPr kumimoji="1" lang="en-US" altLang="zh-CN" b="0" i="1">
              <a:latin typeface="Times New Roman" panose="02020603050405020304" pitchFamily="18" charset="0"/>
            </a:endParaRPr>
          </a:p>
        </p:txBody>
      </p:sp>
      <p:graphicFrame>
        <p:nvGraphicFramePr>
          <p:cNvPr id="120901" name="Object 69"/>
          <p:cNvGraphicFramePr>
            <a:graphicFrameLocks noChangeAspect="1"/>
          </p:cNvGraphicFramePr>
          <p:nvPr/>
        </p:nvGraphicFramePr>
        <p:xfrm>
          <a:off x="323851" y="2224792"/>
          <a:ext cx="8304212" cy="1050925"/>
        </p:xfrm>
        <a:graphic>
          <a:graphicData uri="http://schemas.openxmlformats.org/presentationml/2006/ole">
            <mc:AlternateContent xmlns:mc="http://schemas.openxmlformats.org/markup-compatibility/2006">
              <mc:Choice xmlns:v="urn:schemas-microsoft-com:vml" Requires="v">
                <p:oleObj spid="_x0000_s50206" name="公式" r:id="rId1" imgW="2769235" imgH="295910" progId="Equation.3">
                  <p:embed/>
                </p:oleObj>
              </mc:Choice>
              <mc:Fallback>
                <p:oleObj name="公式" r:id="rId1" imgW="2769235" imgH="295910" progId="Equation.3">
                  <p:embed/>
                  <p:pic>
                    <p:nvPicPr>
                      <p:cNvPr id="0" name="Object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1" y="2224792"/>
                        <a:ext cx="8304212" cy="1050925"/>
                      </a:xfrm>
                      <a:prstGeom prst="rect">
                        <a:avLst/>
                      </a:prstGeom>
                      <a:solidFill>
                        <a:schemeClr val="tx1"/>
                      </a:solidFill>
                      <a:ln>
                        <a:noFill/>
                      </a:ln>
                      <a:effectLst/>
                    </p:spPr>
                  </p:pic>
                </p:oleObj>
              </mc:Fallback>
            </mc:AlternateContent>
          </a:graphicData>
        </a:graphic>
      </p:graphicFrame>
      <p:sp>
        <p:nvSpPr>
          <p:cNvPr id="120902" name="AutoShape 70" descr="羊皮纸"/>
          <p:cNvSpPr>
            <a:spLocks noChangeArrowheads="1"/>
          </p:cNvSpPr>
          <p:nvPr/>
        </p:nvSpPr>
        <p:spPr bwMode="auto">
          <a:xfrm>
            <a:off x="797718" y="3644901"/>
            <a:ext cx="3167063" cy="877887"/>
          </a:xfrm>
          <a:prstGeom prst="wedgeRectCallout">
            <a:avLst>
              <a:gd name="adj1" fmla="val 46041"/>
              <a:gd name="adj2" fmla="val -10591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bg1"/>
                </a:solidFill>
                <a:latin typeface="楷体_GB2312" pitchFamily="49" charset="-122"/>
              </a:rPr>
              <a:t>强制分量</a:t>
            </a:r>
            <a:r>
              <a:rPr kumimoji="1" lang="en-US" altLang="zh-CN" dirty="0">
                <a:solidFill>
                  <a:schemeClr val="bg1"/>
                </a:solidFill>
                <a:latin typeface="楷体_GB2312" pitchFamily="49" charset="-122"/>
              </a:rPr>
              <a:t>(</a:t>
            </a:r>
            <a:r>
              <a:rPr kumimoji="1" lang="zh-CN" altLang="en-US" dirty="0">
                <a:solidFill>
                  <a:schemeClr val="bg1"/>
                </a:solidFill>
                <a:latin typeface="楷体_GB2312" pitchFamily="49" charset="-122"/>
              </a:rPr>
              <a:t>稳态解</a:t>
            </a:r>
            <a:r>
              <a:rPr kumimoji="1" lang="en-US" altLang="zh-CN" dirty="0">
                <a:solidFill>
                  <a:schemeClr val="bg1"/>
                </a:solidFill>
                <a:latin typeface="楷体_GB2312" pitchFamily="49" charset="-122"/>
              </a:rPr>
              <a:t>)</a:t>
            </a:r>
            <a:endParaRPr kumimoji="1" lang="en-US" altLang="zh-CN" dirty="0">
              <a:solidFill>
                <a:schemeClr val="bg1"/>
              </a:solidFill>
              <a:latin typeface="楷体_GB2312" pitchFamily="49" charset="-122"/>
            </a:endParaRPr>
          </a:p>
          <a:p>
            <a:pPr algn="ctr" eaLnBrk="1" hangingPunct="1"/>
            <a:r>
              <a:rPr kumimoji="1" lang="zh-CN" altLang="en-US" dirty="0">
                <a:solidFill>
                  <a:schemeClr val="bg1"/>
                </a:solidFill>
                <a:latin typeface="楷体_GB2312" pitchFamily="49" charset="-122"/>
              </a:rPr>
              <a:t>非齐次特解</a:t>
            </a:r>
            <a:endParaRPr kumimoji="1" lang="en-US" altLang="zh-CN" dirty="0">
              <a:solidFill>
                <a:schemeClr val="bg1"/>
              </a:solidFill>
              <a:latin typeface="楷体_GB2312" pitchFamily="49" charset="-122"/>
            </a:endParaRPr>
          </a:p>
        </p:txBody>
      </p:sp>
      <p:sp>
        <p:nvSpPr>
          <p:cNvPr id="120903" name="AutoShape 71" descr="羊皮纸"/>
          <p:cNvSpPr>
            <a:spLocks noChangeArrowheads="1"/>
          </p:cNvSpPr>
          <p:nvPr/>
        </p:nvSpPr>
        <p:spPr bwMode="auto">
          <a:xfrm>
            <a:off x="5286375" y="3644901"/>
            <a:ext cx="3097213" cy="877887"/>
          </a:xfrm>
          <a:prstGeom prst="wedgeRectCallout">
            <a:avLst>
              <a:gd name="adj1" fmla="val -34121"/>
              <a:gd name="adj2" fmla="val -104491"/>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bg1"/>
                </a:solidFill>
                <a:latin typeface="楷体_GB2312" pitchFamily="49" charset="-122"/>
              </a:rPr>
              <a:t>自由分量</a:t>
            </a:r>
            <a:r>
              <a:rPr kumimoji="1" lang="en-US" altLang="zh-CN" dirty="0">
                <a:solidFill>
                  <a:schemeClr val="bg1"/>
                </a:solidFill>
                <a:latin typeface="楷体_GB2312" pitchFamily="49" charset="-122"/>
              </a:rPr>
              <a:t>(</a:t>
            </a:r>
            <a:r>
              <a:rPr kumimoji="1" lang="zh-CN" altLang="en-US" dirty="0">
                <a:solidFill>
                  <a:schemeClr val="bg1"/>
                </a:solidFill>
                <a:latin typeface="楷体_GB2312" pitchFamily="49" charset="-122"/>
              </a:rPr>
              <a:t>暂态解</a:t>
            </a:r>
            <a:r>
              <a:rPr kumimoji="1" lang="en-US" altLang="zh-CN" dirty="0">
                <a:solidFill>
                  <a:schemeClr val="bg1"/>
                </a:solidFill>
                <a:latin typeface="楷体_GB2312" pitchFamily="49" charset="-122"/>
              </a:rPr>
              <a:t>)</a:t>
            </a:r>
            <a:endParaRPr kumimoji="1" lang="en-US" altLang="zh-CN" dirty="0">
              <a:solidFill>
                <a:schemeClr val="bg1"/>
              </a:solidFill>
              <a:latin typeface="楷体_GB2312" pitchFamily="49" charset="-122"/>
            </a:endParaRPr>
          </a:p>
          <a:p>
            <a:pPr algn="ctr" eaLnBrk="1" hangingPunct="1"/>
            <a:r>
              <a:rPr kumimoji="1" lang="zh-CN" altLang="en-US" dirty="0">
                <a:solidFill>
                  <a:schemeClr val="bg1"/>
                </a:solidFill>
                <a:latin typeface="楷体_GB2312" pitchFamily="49" charset="-122"/>
              </a:rPr>
              <a:t>齐次方程的通解</a:t>
            </a:r>
            <a:endParaRPr kumimoji="1" lang="en-US" altLang="zh-CN" dirty="0">
              <a:solidFill>
                <a:schemeClr val="bg1"/>
              </a:solidFill>
              <a:latin typeface="楷体_GB2312" pitchFamily="49" charset="-122"/>
            </a:endParaRPr>
          </a:p>
        </p:txBody>
      </p:sp>
      <p:sp>
        <p:nvSpPr>
          <p:cNvPr id="12"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graphicFrame>
        <p:nvGraphicFramePr>
          <p:cNvPr id="10" name="Object 137"/>
          <p:cNvGraphicFramePr>
            <a:graphicFrameLocks noChangeAspect="1"/>
          </p:cNvGraphicFramePr>
          <p:nvPr/>
        </p:nvGraphicFramePr>
        <p:xfrm>
          <a:off x="1046163" y="4765676"/>
          <a:ext cx="7245350" cy="1025525"/>
        </p:xfrm>
        <a:graphic>
          <a:graphicData uri="http://schemas.openxmlformats.org/presentationml/2006/ole">
            <mc:AlternateContent xmlns:mc="http://schemas.openxmlformats.org/markup-compatibility/2006">
              <mc:Choice xmlns:v="urn:schemas-microsoft-com:vml" Requires="v">
                <p:oleObj spid="_x0000_s50207" name="公式" r:id="rId4" imgW="2268855" imgH="295910" progId="Equation.3">
                  <p:embed/>
                </p:oleObj>
              </mc:Choice>
              <mc:Fallback>
                <p:oleObj name="公式" r:id="rId4" imgW="2268855" imgH="295910" progId="Equation.3">
                  <p:embed/>
                  <p:pic>
                    <p:nvPicPr>
                      <p:cNvPr id="0" name="Object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163" y="4765676"/>
                        <a:ext cx="7245350" cy="1025525"/>
                      </a:xfrm>
                      <a:prstGeom prst="rect">
                        <a:avLst/>
                      </a:prstGeom>
                      <a:solidFill>
                        <a:schemeClr val="tx1"/>
                      </a:solidFill>
                      <a:ln>
                        <a:noFill/>
                      </a:ln>
                      <a:effectLst/>
                    </p:spPr>
                  </p:pic>
                </p:oleObj>
              </mc:Fallback>
            </mc:AlternateContent>
          </a:graphicData>
        </a:graphic>
      </p:graphicFrame>
      <p:sp>
        <p:nvSpPr>
          <p:cNvPr id="11" name="AutoShape 136"/>
          <p:cNvSpPr>
            <a:spLocks noChangeArrowheads="1"/>
          </p:cNvSpPr>
          <p:nvPr/>
        </p:nvSpPr>
        <p:spPr bwMode="auto">
          <a:xfrm>
            <a:off x="5915025" y="6127751"/>
            <a:ext cx="2016125" cy="647700"/>
          </a:xfrm>
          <a:prstGeom prst="wedgeRectCallout">
            <a:avLst>
              <a:gd name="adj1" fmla="val -68505"/>
              <a:gd name="adj2" fmla="val -127940"/>
            </a:avLst>
          </a:prstGeom>
          <a:solidFill>
            <a:srgbClr val="00B0F0"/>
          </a:solidFill>
          <a:ln>
            <a:noFill/>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a:solidFill>
                  <a:schemeClr val="bg1"/>
                </a:solidFill>
                <a:latin typeface="Times New Roman" panose="02020603050405020304" pitchFamily="18" charset="0"/>
              </a:rPr>
              <a:t>零输入响应</a:t>
            </a:r>
            <a:endParaRPr kumimoji="1" lang="zh-CN" altLang="en-US">
              <a:solidFill>
                <a:schemeClr val="bg1"/>
              </a:solidFill>
              <a:latin typeface="Times New Roman" panose="02020603050405020304" pitchFamily="18" charset="0"/>
            </a:endParaRPr>
          </a:p>
        </p:txBody>
      </p:sp>
      <p:sp>
        <p:nvSpPr>
          <p:cNvPr id="13" name="AutoShape 135"/>
          <p:cNvSpPr>
            <a:spLocks noChangeArrowheads="1"/>
          </p:cNvSpPr>
          <p:nvPr/>
        </p:nvSpPr>
        <p:spPr bwMode="auto">
          <a:xfrm>
            <a:off x="1289050" y="6199188"/>
            <a:ext cx="2016125" cy="576263"/>
          </a:xfrm>
          <a:prstGeom prst="wedgeRectCallout">
            <a:avLst>
              <a:gd name="adj1" fmla="val 55120"/>
              <a:gd name="adj2" fmla="val -138431"/>
            </a:avLst>
          </a:prstGeom>
          <a:solidFill>
            <a:srgbClr val="00B0F0"/>
          </a:solidFill>
          <a:ln>
            <a:noFill/>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a:solidFill>
                  <a:schemeClr val="bg1"/>
                </a:solidFill>
                <a:latin typeface="Times New Roman" panose="02020603050405020304" pitchFamily="18" charset="0"/>
              </a:rPr>
              <a:t>零状态响应</a:t>
            </a:r>
            <a:endParaRPr kumimoji="1" lang="zh-CN" altLang="en-US">
              <a:solidFill>
                <a:schemeClr val="bg1"/>
              </a:solidFill>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338138" y="981621"/>
            <a:ext cx="5400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r>
              <a:rPr kumimoji="1" lang="en-US" altLang="zh-CN" dirty="0">
                <a:solidFill>
                  <a:schemeClr val="tx1"/>
                </a:solidFill>
              </a:rPr>
              <a:t>3. </a:t>
            </a:r>
            <a:r>
              <a:rPr kumimoji="1" lang="zh-CN" altLang="en-US" dirty="0">
                <a:solidFill>
                  <a:schemeClr val="tx1"/>
                </a:solidFill>
              </a:rPr>
              <a:t>三要素法分析一阶电路</a:t>
            </a:r>
            <a:endParaRPr kumimoji="1" lang="zh-CN" altLang="en-US" dirty="0">
              <a:solidFill>
                <a:schemeClr val="tx1"/>
              </a:solidFill>
            </a:endParaRPr>
          </a:p>
        </p:txBody>
      </p:sp>
      <p:sp>
        <p:nvSpPr>
          <p:cNvPr id="51207" name="Text Box 7"/>
          <p:cNvSpPr txBox="1">
            <a:spLocks noChangeArrowheads="1"/>
          </p:cNvSpPr>
          <p:nvPr/>
        </p:nvSpPr>
        <p:spPr bwMode="auto">
          <a:xfrm>
            <a:off x="585788" y="1811338"/>
            <a:ext cx="6970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Times New Roman" panose="02020603050405020304" pitchFamily="18" charset="0"/>
              </a:rPr>
              <a:t>一阶电路的数学模型是一阶线性微分方程：</a:t>
            </a:r>
            <a:endParaRPr kumimoji="1" lang="zh-CN" altLang="en-US" dirty="0">
              <a:latin typeface="Times New Roman" panose="02020603050405020304" pitchFamily="18" charset="0"/>
            </a:endParaRPr>
          </a:p>
        </p:txBody>
      </p:sp>
      <p:graphicFrame>
        <p:nvGraphicFramePr>
          <p:cNvPr id="51208" name="Object 8"/>
          <p:cNvGraphicFramePr>
            <a:graphicFrameLocks noChangeAspect="1"/>
          </p:cNvGraphicFramePr>
          <p:nvPr/>
        </p:nvGraphicFramePr>
        <p:xfrm>
          <a:off x="4049713" y="3362325"/>
          <a:ext cx="3506787" cy="904875"/>
        </p:xfrm>
        <a:graphic>
          <a:graphicData uri="http://schemas.openxmlformats.org/presentationml/2006/ole">
            <mc:AlternateContent xmlns:mc="http://schemas.openxmlformats.org/markup-compatibility/2006">
              <mc:Choice xmlns:v="urn:schemas-microsoft-com:vml" Requires="v">
                <p:oleObj spid="_x0000_s51258" name="公式" r:id="rId1" imgW="1228090" imgH="295910" progId="Equation.3">
                  <p:embed/>
                </p:oleObj>
              </mc:Choice>
              <mc:Fallback>
                <p:oleObj name="公式" r:id="rId1" imgW="1228090" imgH="29591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9713" y="3362325"/>
                        <a:ext cx="3506787" cy="904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9" name="Text Box 9"/>
          <p:cNvSpPr txBox="1">
            <a:spLocks noChangeArrowheads="1"/>
          </p:cNvSpPr>
          <p:nvPr/>
        </p:nvSpPr>
        <p:spPr bwMode="auto">
          <a:xfrm>
            <a:off x="1304132" y="4706937"/>
            <a:ext cx="2232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Times New Roman" panose="02020603050405020304" pitchFamily="18" charset="0"/>
              </a:rPr>
              <a:t>令</a:t>
            </a:r>
            <a:r>
              <a:rPr kumimoji="1" lang="zh-CN" altLang="en-US" dirty="0">
                <a:latin typeface="Times New Roman" panose="02020603050405020304" pitchFamily="18" charset="0"/>
                <a:ea typeface="宋体" panose="02010600030101010101" pitchFamily="2" charset="-122"/>
              </a:rPr>
              <a:t> </a:t>
            </a:r>
            <a:r>
              <a:rPr kumimoji="1" lang="en-US" altLang="zh-CN" sz="3200" b="0" i="1" dirty="0">
                <a:solidFill>
                  <a:schemeClr val="tx1"/>
                </a:solidFill>
                <a:latin typeface="Times New Roman" panose="02020603050405020304" pitchFamily="18" charset="0"/>
                <a:ea typeface="宋体" panose="02010600030101010101" pitchFamily="2" charset="-122"/>
              </a:rPr>
              <a:t>t </a:t>
            </a:r>
            <a:r>
              <a:rPr kumimoji="1" lang="en-US" altLang="zh-CN" sz="3200" b="0" dirty="0">
                <a:solidFill>
                  <a:schemeClr val="tx1"/>
                </a:solidFill>
                <a:latin typeface="Times New Roman" panose="02020603050405020304" pitchFamily="18" charset="0"/>
                <a:ea typeface="宋体" panose="02010600030101010101" pitchFamily="2" charset="-122"/>
              </a:rPr>
              <a:t>= 0</a:t>
            </a:r>
            <a:r>
              <a:rPr kumimoji="1" lang="en-US" altLang="zh-CN" sz="3200" b="0" baseline="-25000" dirty="0">
                <a:solidFill>
                  <a:schemeClr val="tx1"/>
                </a:solidFill>
                <a:latin typeface="Times New Roman" panose="02020603050405020304" pitchFamily="18" charset="0"/>
                <a:ea typeface="宋体" panose="02010600030101010101" pitchFamily="2" charset="-122"/>
              </a:rPr>
              <a:t>+</a:t>
            </a:r>
            <a:endParaRPr kumimoji="1" lang="en-US" altLang="zh-CN" sz="3200" b="0" baseline="-25000" dirty="0">
              <a:solidFill>
                <a:schemeClr val="tx1"/>
              </a:solidFill>
              <a:latin typeface="Times New Roman" panose="02020603050405020304" pitchFamily="18" charset="0"/>
              <a:ea typeface="宋体" panose="02010600030101010101" pitchFamily="2" charset="-122"/>
            </a:endParaRPr>
          </a:p>
        </p:txBody>
      </p:sp>
      <p:graphicFrame>
        <p:nvGraphicFramePr>
          <p:cNvPr id="51210" name="Object 10"/>
          <p:cNvGraphicFramePr>
            <a:graphicFrameLocks noChangeAspect="1"/>
          </p:cNvGraphicFramePr>
          <p:nvPr/>
        </p:nvGraphicFramePr>
        <p:xfrm>
          <a:off x="3220244" y="4638675"/>
          <a:ext cx="3629025" cy="798512"/>
        </p:xfrm>
        <a:graphic>
          <a:graphicData uri="http://schemas.openxmlformats.org/presentationml/2006/ole">
            <mc:AlternateContent xmlns:mc="http://schemas.openxmlformats.org/markup-compatibility/2006">
              <mc:Choice xmlns:v="urn:schemas-microsoft-com:vml" Requires="v">
                <p:oleObj spid="_x0000_s51259" name="公式" r:id="rId3" imgW="1293495" imgH="260985" progId="Equation.3">
                  <p:embed/>
                </p:oleObj>
              </mc:Choice>
              <mc:Fallback>
                <p:oleObj name="公式" r:id="rId3" imgW="1293495" imgH="26098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244" y="4638675"/>
                        <a:ext cx="3629025" cy="7985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1" name="Object 11"/>
          <p:cNvGraphicFramePr>
            <a:graphicFrameLocks noChangeAspect="1"/>
          </p:cNvGraphicFramePr>
          <p:nvPr/>
        </p:nvGraphicFramePr>
        <p:xfrm>
          <a:off x="3336924" y="5743573"/>
          <a:ext cx="3395663" cy="747713"/>
        </p:xfrm>
        <a:graphic>
          <a:graphicData uri="http://schemas.openxmlformats.org/presentationml/2006/ole">
            <mc:AlternateContent xmlns:mc="http://schemas.openxmlformats.org/markup-compatibility/2006">
              <mc:Choice xmlns:v="urn:schemas-microsoft-com:vml" Requires="v">
                <p:oleObj spid="_x0000_s51260" name="公式" r:id="rId5" imgW="1293495" imgH="260985" progId="Equation.3">
                  <p:embed/>
                </p:oleObj>
              </mc:Choice>
              <mc:Fallback>
                <p:oleObj name="公式" r:id="rId5" imgW="1293495" imgH="260985"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6924" y="5743573"/>
                        <a:ext cx="3395663" cy="7477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4" name="Object 14"/>
          <p:cNvGraphicFramePr>
            <a:graphicFrameLocks noChangeAspect="1"/>
          </p:cNvGraphicFramePr>
          <p:nvPr/>
        </p:nvGraphicFramePr>
        <p:xfrm>
          <a:off x="2576513" y="2371725"/>
          <a:ext cx="2382837" cy="1201738"/>
        </p:xfrm>
        <a:graphic>
          <a:graphicData uri="http://schemas.openxmlformats.org/presentationml/2006/ole">
            <mc:AlternateContent xmlns:mc="http://schemas.openxmlformats.org/markup-compatibility/2006">
              <mc:Choice xmlns:v="urn:schemas-microsoft-com:vml" Requires="v">
                <p:oleObj spid="_x0000_s51261" name="公式" r:id="rId7" imgW="875030" imgH="426720" progId="Equation.3">
                  <p:embed/>
                </p:oleObj>
              </mc:Choice>
              <mc:Fallback>
                <p:oleObj name="公式" r:id="rId7" imgW="875030" imgH="42672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6513" y="2371725"/>
                        <a:ext cx="2382837" cy="120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5" name="Text Box 15"/>
          <p:cNvSpPr txBox="1">
            <a:spLocks noChangeArrowheads="1"/>
          </p:cNvSpPr>
          <p:nvPr/>
        </p:nvSpPr>
        <p:spPr bwMode="auto">
          <a:xfrm>
            <a:off x="586582" y="3703637"/>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a:latin typeface="Times New Roman" panose="02020603050405020304" pitchFamily="18" charset="0"/>
              </a:rPr>
              <a:t>其解答一般形式为：</a:t>
            </a:r>
            <a:endParaRPr kumimoji="1" lang="zh-CN" altLang="en-US">
              <a:latin typeface="Times New Roman" panose="02020603050405020304" pitchFamily="18" charset="0"/>
            </a:endParaRPr>
          </a:p>
        </p:txBody>
      </p:sp>
      <p:sp>
        <p:nvSpPr>
          <p:cNvPr id="51216" name="Line 16"/>
          <p:cNvSpPr>
            <a:spLocks noChangeShapeType="1"/>
          </p:cNvSpPr>
          <p:nvPr/>
        </p:nvSpPr>
        <p:spPr bwMode="auto">
          <a:xfrm>
            <a:off x="2234407" y="6090441"/>
            <a:ext cx="863600"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9" name="AutoShape 39"/>
          <p:cNvSpPr>
            <a:spLocks noChangeArrowheads="1"/>
          </p:cNvSpPr>
          <p:nvPr/>
        </p:nvSpPr>
        <p:spPr bwMode="auto">
          <a:xfrm>
            <a:off x="5720556" y="2468782"/>
            <a:ext cx="3302794" cy="733206"/>
          </a:xfrm>
          <a:prstGeom prst="wedgeEllipseCallout">
            <a:avLst>
              <a:gd name="adj1" fmla="val -40096"/>
              <a:gd name="adj2" fmla="val 10007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tx1"/>
                </a:solidFill>
              </a:rPr>
              <a:t>特解（非微分）</a:t>
            </a:r>
            <a:endParaRPr lang="zh-CN" altLang="en-US" dirty="0">
              <a:solidFill>
                <a:schemeClr val="tx1"/>
              </a:solidFill>
            </a:endParaRPr>
          </a:p>
        </p:txBody>
      </p:sp>
      <p:sp>
        <p:nvSpPr>
          <p:cNvPr id="12"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13" name="AutoShape 39"/>
          <p:cNvSpPr>
            <a:spLocks noChangeArrowheads="1"/>
          </p:cNvSpPr>
          <p:nvPr/>
        </p:nvSpPr>
        <p:spPr bwMode="auto">
          <a:xfrm>
            <a:off x="7366794" y="4473355"/>
            <a:ext cx="1439862" cy="646331"/>
          </a:xfrm>
          <a:prstGeom prst="wedgeEllipseCallout">
            <a:avLst>
              <a:gd name="adj1" fmla="val -63797"/>
              <a:gd name="adj2" fmla="val -9902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tx1"/>
                </a:solidFill>
              </a:rPr>
              <a:t>通解</a:t>
            </a:r>
            <a:endParaRPr lang="zh-CN" altLang="en-US" dirty="0">
              <a:solidFill>
                <a:schemeClr val="tx1"/>
              </a:solidFill>
            </a:endParaRPr>
          </a:p>
        </p:txBody>
      </p:sp>
      <p:sp>
        <p:nvSpPr>
          <p:cNvPr id="14" name="矩形 13"/>
          <p:cNvSpPr/>
          <p:nvPr/>
        </p:nvSpPr>
        <p:spPr>
          <a:xfrm>
            <a:off x="5034755" y="6428340"/>
            <a:ext cx="2032929" cy="369332"/>
          </a:xfrm>
          <a:prstGeom prst="rect">
            <a:avLst/>
          </a:prstGeom>
        </p:spPr>
        <p:txBody>
          <a:bodyPr wrap="none">
            <a:spAutoFit/>
          </a:bodyPr>
          <a:lstStyle/>
          <a:p>
            <a:pPr algn="ctr"/>
            <a:r>
              <a:rPr kumimoji="1" lang="zh-CN" altLang="en-US" dirty="0">
                <a:solidFill>
                  <a:srgbClr val="92D050"/>
                </a:solidFill>
              </a:rPr>
              <a:t>特解在</a:t>
            </a:r>
            <a:r>
              <a:rPr kumimoji="1" lang="en-US" altLang="zh-CN" dirty="0">
                <a:solidFill>
                  <a:srgbClr val="92D050"/>
                </a:solidFill>
              </a:rPr>
              <a:t>0</a:t>
            </a:r>
            <a:r>
              <a:rPr kumimoji="1" lang="en-US" altLang="zh-CN" baseline="30000" dirty="0">
                <a:solidFill>
                  <a:srgbClr val="92D050"/>
                </a:solidFill>
              </a:rPr>
              <a:t>+</a:t>
            </a:r>
            <a:r>
              <a:rPr kumimoji="1" lang="zh-CN" altLang="en-US" dirty="0">
                <a:solidFill>
                  <a:srgbClr val="92D050"/>
                </a:solidFill>
              </a:rPr>
              <a:t>处的取值</a:t>
            </a:r>
            <a:endParaRPr kumimoji="1" lang="en-US" altLang="zh-CN" dirty="0">
              <a:solidFill>
                <a:srgbClr val="92D05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3907" name="Object 3"/>
              <p:cNvSpPr txBox="1"/>
              <p:nvPr/>
            </p:nvSpPr>
            <p:spPr bwMode="auto">
              <a:xfrm>
                <a:off x="1212850" y="1255875"/>
                <a:ext cx="6356350" cy="944562"/>
              </a:xfrm>
              <a:prstGeom prst="rect">
                <a:avLst/>
              </a:prstGeom>
              <a:solidFill>
                <a:schemeClr val="tx1"/>
              </a:solidFill>
              <a:ln>
                <a:noFill/>
              </a:ln>
              <a:effectLst/>
            </p:spPr>
            <p:txBody>
              <a:bodyPr>
                <a:normAutofit fontScale="92500"/>
              </a:bodyPr>
              <a:lstStyle/>
              <a:p>
                <a14:m>
                  <m:oMathPara xmlns:m="http://schemas.openxmlformats.org/officeDocument/2006/math">
                    <m:oMathParaPr>
                      <m:jc m:val="left"/>
                    </m:oMathParaPr>
                    <m:oMath xmlns:m="http://schemas.openxmlformats.org/officeDocument/2006/math">
                      <m:r>
                        <a:rPr lang="zh-CN" altLang="en-US" sz="3200" i="1">
                          <a:solidFill>
                            <a:srgbClr val="000000"/>
                          </a:solidFill>
                          <a:latin typeface="Cambria Math" panose="02040503050406030204" pitchFamily="18" charset="0"/>
                        </a:rPr>
                        <m:t>𝑓</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𝑡</m:t>
                      </m:r>
                      <m:r>
                        <a:rPr lang="zh-CN" altLang="en-US" sz="3200" i="1">
                          <a:solidFill>
                            <a:srgbClr val="000000"/>
                          </a:solidFill>
                          <a:latin typeface="Cambria Math" panose="02040503050406030204" pitchFamily="18" charset="0"/>
                        </a:rPr>
                        <m:t>)=</m:t>
                      </m:r>
                      <m:sSup>
                        <m:sSupPr>
                          <m:ctrlPr>
                            <a:rPr lang="zh-CN" altLang="en-US" sz="3200" i="1">
                              <a:solidFill>
                                <a:srgbClr val="000000"/>
                              </a:solidFill>
                              <a:latin typeface="Cambria Math" panose="02040503050406030204"/>
                            </a:rPr>
                          </m:ctrlPr>
                        </m:sSupPr>
                        <m:e>
                          <m:r>
                            <a:rPr lang="zh-CN" altLang="en-US" sz="3200" i="1">
                              <a:solidFill>
                                <a:srgbClr val="000000"/>
                              </a:solidFill>
                              <a:latin typeface="Cambria Math" panose="02040503050406030204" pitchFamily="18" charset="0"/>
                            </a:rPr>
                            <m:t>𝑓</m:t>
                          </m:r>
                        </m:e>
                        <m:sup>
                          <m:r>
                            <a:rPr lang="zh-CN" altLang="en-US" sz="3200" i="1">
                              <a:solidFill>
                                <a:srgbClr val="000000"/>
                              </a:solidFill>
                              <a:latin typeface="Cambria Math" panose="02040503050406030204" pitchFamily="18" charset="0"/>
                            </a:rPr>
                            <m:t>′</m:t>
                          </m:r>
                        </m:sup>
                      </m:sSup>
                      <m:r>
                        <a:rPr lang="zh-CN" altLang="en-US" sz="3200" i="1">
                          <a:solidFill>
                            <a:srgbClr val="000000"/>
                          </a:solidFill>
                          <a:latin typeface="Cambria Math" panose="02040503050406030204" pitchFamily="18" charset="0"/>
                        </a:rPr>
                        <m:t>(</m:t>
                      </m:r>
                      <m:r>
                        <m:rPr>
                          <m:sty m:val="p"/>
                        </m:rPr>
                        <a:rPr lang="zh-CN" altLang="en-US" sz="3200" i="0">
                          <a:solidFill>
                            <a:srgbClr val="000000"/>
                          </a:solidFill>
                          <a:latin typeface="Cambria Math" panose="02040503050406030204" pitchFamily="18" charset="0"/>
                        </a:rPr>
                        <m:t>t</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𝑓</m:t>
                      </m:r>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a:rPr>
                          </m:ctrlPr>
                        </m:sSubPr>
                        <m:e>
                          <m:r>
                            <a:rPr lang="zh-CN" altLang="en-US" sz="3200" i="1">
                              <a:solidFill>
                                <a:srgbClr val="000000"/>
                              </a:solidFill>
                              <a:latin typeface="Cambria Math" panose="02040503050406030204" pitchFamily="18" charset="0"/>
                            </a:rPr>
                            <m:t>0</m:t>
                          </m:r>
                        </m:e>
                        <m:sub>
                          <m:r>
                            <a:rPr lang="zh-CN" altLang="en-US" sz="3200" i="1">
                              <a:solidFill>
                                <a:srgbClr val="000000"/>
                              </a:solidFill>
                              <a:latin typeface="Cambria Math" panose="02040503050406030204" pitchFamily="18" charset="0"/>
                            </a:rPr>
                            <m:t>+</m:t>
                          </m:r>
                        </m:sub>
                      </m:sSub>
                      <m:r>
                        <a:rPr lang="zh-CN" altLang="en-US" sz="3200" i="1">
                          <a:solidFill>
                            <a:srgbClr val="000000"/>
                          </a:solidFill>
                          <a:latin typeface="Cambria Math" panose="02040503050406030204" pitchFamily="18" charset="0"/>
                        </a:rPr>
                        <m:t>)−</m:t>
                      </m:r>
                      <m:sSup>
                        <m:sSupPr>
                          <m:ctrlPr>
                            <a:rPr lang="zh-CN" altLang="en-US" sz="3200" i="1">
                              <a:solidFill>
                                <a:srgbClr val="000000"/>
                              </a:solidFill>
                              <a:latin typeface="Cambria Math" panose="02040503050406030204"/>
                            </a:rPr>
                          </m:ctrlPr>
                        </m:sSupPr>
                        <m:e>
                          <m:r>
                            <a:rPr lang="zh-CN" altLang="en-US" sz="3200" i="1">
                              <a:solidFill>
                                <a:srgbClr val="000000"/>
                              </a:solidFill>
                              <a:latin typeface="Cambria Math" panose="02040503050406030204" pitchFamily="18" charset="0"/>
                            </a:rPr>
                            <m:t>𝑓</m:t>
                          </m:r>
                        </m:e>
                        <m:sup>
                          <m:r>
                            <a:rPr lang="zh-CN" altLang="en-US" sz="3200" i="1">
                              <a:solidFill>
                                <a:srgbClr val="000000"/>
                              </a:solidFill>
                              <a:latin typeface="Cambria Math" panose="02040503050406030204" pitchFamily="18" charset="0"/>
                            </a:rPr>
                            <m:t>′</m:t>
                          </m:r>
                        </m:sup>
                      </m:sSup>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a:rPr>
                          </m:ctrlPr>
                        </m:sSubPr>
                        <m:e>
                          <m:r>
                            <a:rPr lang="zh-CN" altLang="en-US" sz="3200" i="1">
                              <a:solidFill>
                                <a:srgbClr val="000000"/>
                              </a:solidFill>
                              <a:latin typeface="Cambria Math" panose="02040503050406030204" pitchFamily="18" charset="0"/>
                            </a:rPr>
                            <m:t>0</m:t>
                          </m:r>
                        </m:e>
                        <m:sub>
                          <m:r>
                            <a:rPr lang="zh-CN" altLang="en-US" sz="3200" i="1">
                              <a:solidFill>
                                <a:srgbClr val="000000"/>
                              </a:solidFill>
                              <a:latin typeface="Cambria Math" panose="02040503050406030204" pitchFamily="18" charset="0"/>
                            </a:rPr>
                            <m:t>+</m:t>
                          </m:r>
                        </m:sub>
                      </m:sSub>
                      <m:r>
                        <a:rPr lang="zh-CN" altLang="en-US" sz="3200" i="1">
                          <a:solidFill>
                            <a:srgbClr val="000000"/>
                          </a:solidFill>
                          <a:latin typeface="Cambria Math" panose="02040503050406030204" pitchFamily="18" charset="0"/>
                        </a:rPr>
                        <m:t>)]</m:t>
                      </m:r>
                      <m:sSup>
                        <m:sSupPr>
                          <m:ctrlPr>
                            <a:rPr lang="zh-CN" altLang="en-US" sz="3200" i="1">
                              <a:solidFill>
                                <a:srgbClr val="000000"/>
                              </a:solidFill>
                              <a:latin typeface="Cambria Math" panose="02040503050406030204"/>
                            </a:rPr>
                          </m:ctrlPr>
                        </m:sSupPr>
                        <m:e>
                          <m:r>
                            <a:rPr lang="zh-CN" altLang="en-US" sz="3200" i="1">
                              <a:solidFill>
                                <a:srgbClr val="000000"/>
                              </a:solidFill>
                              <a:latin typeface="Cambria Math" panose="02040503050406030204" pitchFamily="18" charset="0"/>
                            </a:rPr>
                            <m:t>𝑒</m:t>
                          </m:r>
                        </m:e>
                        <m:sup>
                          <m:r>
                            <a:rPr lang="zh-CN" altLang="en-US" sz="3200" i="1">
                              <a:solidFill>
                                <a:srgbClr val="000000"/>
                              </a:solidFill>
                              <a:latin typeface="Cambria Math" panose="02040503050406030204" pitchFamily="18" charset="0"/>
                            </a:rPr>
                            <m:t>−</m:t>
                          </m:r>
                          <m:f>
                            <m:fPr>
                              <m:ctrlPr>
                                <a:rPr lang="zh-CN" altLang="en-US" sz="3200" i="1">
                                  <a:solidFill>
                                    <a:srgbClr val="000000"/>
                                  </a:solidFill>
                                  <a:latin typeface="Cambria Math" panose="02040503050406030204"/>
                                </a:rPr>
                              </m:ctrlPr>
                            </m:fPr>
                            <m:num>
                              <m:r>
                                <a:rPr lang="zh-CN" altLang="en-US" sz="3200" i="1">
                                  <a:solidFill>
                                    <a:srgbClr val="000000"/>
                                  </a:solidFill>
                                  <a:latin typeface="Cambria Math" panose="02040503050406030204" pitchFamily="18" charset="0"/>
                                </a:rPr>
                                <m:t>𝑡</m:t>
                              </m:r>
                            </m:num>
                            <m:den>
                              <m:r>
                                <a:rPr lang="zh-CN" altLang="en-US" sz="3200" i="1">
                                  <a:solidFill>
                                    <a:srgbClr val="000000"/>
                                  </a:solidFill>
                                  <a:latin typeface="Cambria Math" panose="02040503050406030204" pitchFamily="18" charset="0"/>
                                </a:rPr>
                                <m:t>𝜏</m:t>
                              </m:r>
                            </m:den>
                          </m:f>
                        </m:sup>
                      </m:sSup>
                    </m:oMath>
                  </m:oMathPara>
                </a14:m>
                <a:endParaRPr lang="zh-CN" altLang="en-US" dirty="0"/>
              </a:p>
            </p:txBody>
          </p:sp>
        </mc:Choice>
        <mc:Fallback>
          <p:sp>
            <p:nvSpPr>
              <p:cNvPr id="123907" name="Object 3"/>
              <p:cNvSpPr txBox="1">
                <a:spLocks noRot="1" noChangeAspect="1" noMove="1" noResize="1" noEditPoints="1" noAdjustHandles="1" noChangeArrowheads="1" noChangeShapeType="1" noTextEdit="1"/>
              </p:cNvSpPr>
              <p:nvPr/>
            </p:nvSpPr>
            <p:spPr bwMode="auto">
              <a:xfrm>
                <a:off x="1212850" y="1255875"/>
                <a:ext cx="6356350" cy="944562"/>
              </a:xfrm>
              <a:prstGeom prst="rect">
                <a:avLst/>
              </a:prstGeom>
              <a:blipFill rotWithShape="1">
                <a:blip r:embed="rId1"/>
                <a:stretch>
                  <a:fillRect t="-51" b="17"/>
                </a:stretch>
              </a:blipFill>
              <a:ln>
                <a:noFill/>
              </a:ln>
              <a:effectLst/>
            </p:spPr>
            <p:txBody>
              <a:bodyPr/>
              <a:lstStyle/>
              <a:p>
                <a:r>
                  <a:rPr lang="zh-CN" altLang="en-US">
                    <a:noFill/>
                  </a:rPr>
                  <a:t> </a:t>
                </a:r>
              </a:p>
            </p:txBody>
          </p:sp>
        </mc:Fallback>
      </mc:AlternateContent>
      <p:graphicFrame>
        <p:nvGraphicFramePr>
          <p:cNvPr id="61464" name="Object 30"/>
          <p:cNvGraphicFramePr>
            <a:graphicFrameLocks noChangeAspect="1"/>
          </p:cNvGraphicFramePr>
          <p:nvPr/>
        </p:nvGraphicFramePr>
        <p:xfrm>
          <a:off x="1278145" y="3097026"/>
          <a:ext cx="3060066" cy="469638"/>
        </p:xfrm>
        <a:graphic>
          <a:graphicData uri="http://schemas.openxmlformats.org/presentationml/2006/ole">
            <mc:AlternateContent xmlns:mc="http://schemas.openxmlformats.org/markup-compatibility/2006">
              <mc:Choice xmlns:v="urn:schemas-microsoft-com:vml" Requires="v">
                <p:oleObj spid="_x0000_s52240" name="公式" r:id="rId2" imgW="1402080" imgH="191770" progId="Equation.3">
                  <p:embed/>
                </p:oleObj>
              </mc:Choice>
              <mc:Fallback>
                <p:oleObj name="公式" r:id="rId2" imgW="1402080" imgH="191770" progId="Equation.3">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145" y="3097026"/>
                        <a:ext cx="3060066" cy="469638"/>
                      </a:xfrm>
                      <a:prstGeom prst="rect">
                        <a:avLst/>
                      </a:prstGeom>
                      <a:noFill/>
                      <a:ln>
                        <a:noFill/>
                      </a:ln>
                      <a:effectLst/>
                    </p:spPr>
                  </p:pic>
                </p:oleObj>
              </mc:Fallback>
            </mc:AlternateContent>
          </a:graphicData>
        </a:graphic>
      </p:graphicFrame>
      <p:sp>
        <p:nvSpPr>
          <p:cNvPr id="22"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23" name="矩形 22"/>
          <p:cNvSpPr/>
          <p:nvPr/>
        </p:nvSpPr>
        <p:spPr>
          <a:xfrm>
            <a:off x="323165" y="2468631"/>
            <a:ext cx="7103824" cy="400110"/>
          </a:xfrm>
          <a:prstGeom prst="rect">
            <a:avLst/>
          </a:prstGeom>
        </p:spPr>
        <p:txBody>
          <a:bodyPr wrap="square">
            <a:spAutoFit/>
          </a:bodyPr>
          <a:lstStyle/>
          <a:p>
            <a:r>
              <a:rPr lang="zh-CN" altLang="en-US" sz="2000" b="1" dirty="0">
                <a:solidFill>
                  <a:srgbClr val="FFFF00"/>
                </a:solidFill>
                <a:latin typeface="Arial" panose="020B0604020202020204" pitchFamily="34" charset="0"/>
                <a:ea typeface="楷体_GB2312" pitchFamily="49" charset="-122"/>
              </a:rPr>
              <a:t>结论：当直流作为激励时，对于一阶动态电路的非齐次特解：</a:t>
            </a:r>
            <a:endParaRPr lang="en-US" altLang="zh-CN" sz="2000" b="1" dirty="0">
              <a:solidFill>
                <a:srgbClr val="FFFF00"/>
              </a:solidFill>
              <a:latin typeface="Arial" panose="020B0604020202020204" pitchFamily="34" charset="0"/>
              <a:ea typeface="楷体_GB2312" pitchFamily="49" charset="-122"/>
            </a:endParaRPr>
          </a:p>
        </p:txBody>
      </p:sp>
      <p:sp>
        <p:nvSpPr>
          <p:cNvPr id="24" name="AutoShape 34"/>
          <p:cNvSpPr/>
          <p:nvPr/>
        </p:nvSpPr>
        <p:spPr bwMode="auto">
          <a:xfrm rot="5400000">
            <a:off x="4948237" y="-30838"/>
            <a:ext cx="358775" cy="2592388"/>
          </a:xfrm>
          <a:prstGeom prst="leftBrace">
            <a:avLst>
              <a:gd name="adj1" fmla="val 60214"/>
              <a:gd name="adj2" fmla="val 50000"/>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dirty="0"/>
          </a:p>
        </p:txBody>
      </p:sp>
      <p:sp>
        <p:nvSpPr>
          <p:cNvPr id="25" name="Text Box 35"/>
          <p:cNvSpPr txBox="1">
            <a:spLocks noChangeArrowheads="1"/>
          </p:cNvSpPr>
          <p:nvPr/>
        </p:nvSpPr>
        <p:spPr bwMode="auto">
          <a:xfrm>
            <a:off x="4983162" y="583525"/>
            <a:ext cx="719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sz="3200" i="1" dirty="0">
                <a:solidFill>
                  <a:schemeClr val="tx1"/>
                </a:solidFill>
                <a:latin typeface="Times New Roman" panose="02020603050405020304" pitchFamily="18" charset="0"/>
                <a:ea typeface="仿宋_GB2312" pitchFamily="49" charset="-122"/>
              </a:rPr>
              <a:t>A</a:t>
            </a:r>
            <a:endParaRPr lang="en-US" altLang="zh-CN" sz="3200" i="1" dirty="0">
              <a:solidFill>
                <a:schemeClr val="tx1"/>
              </a:solidFill>
              <a:latin typeface="Times New Roman" panose="02020603050405020304" pitchFamily="18" charset="0"/>
              <a:ea typeface="仿宋_GB2312" pitchFamily="49" charset="-122"/>
            </a:endParaRPr>
          </a:p>
        </p:txBody>
      </p:sp>
      <p:sp>
        <p:nvSpPr>
          <p:cNvPr id="26" name="矩形 25"/>
          <p:cNvSpPr/>
          <p:nvPr/>
        </p:nvSpPr>
        <p:spPr>
          <a:xfrm>
            <a:off x="5379134" y="1831105"/>
            <a:ext cx="646331" cy="369332"/>
          </a:xfrm>
          <a:prstGeom prst="rect">
            <a:avLst/>
          </a:prstGeom>
        </p:spPr>
        <p:txBody>
          <a:bodyPr wrap="none">
            <a:spAutoFit/>
          </a:bodyPr>
          <a:lstStyle/>
          <a:p>
            <a:pPr algn="ctr"/>
            <a:r>
              <a:rPr kumimoji="1" lang="zh-CN" altLang="en-US" dirty="0">
                <a:solidFill>
                  <a:srgbClr val="92D050"/>
                </a:solidFill>
              </a:rPr>
              <a:t>特解</a:t>
            </a:r>
            <a:endParaRPr kumimoji="1" lang="en-US" altLang="zh-CN" dirty="0">
              <a:solidFill>
                <a:srgbClr val="92D050"/>
              </a:solidFill>
            </a:endParaRPr>
          </a:p>
        </p:txBody>
      </p:sp>
      <p:pic>
        <p:nvPicPr>
          <p:cNvPr id="7" name="图片 6"/>
          <p:cNvPicPr>
            <a:picLocks noChangeAspect="1"/>
          </p:cNvPicPr>
          <p:nvPr/>
        </p:nvPicPr>
        <p:blipFill>
          <a:blip r:embed="rId4"/>
          <a:stretch>
            <a:fillRect/>
          </a:stretch>
        </p:blipFill>
        <p:spPr>
          <a:xfrm>
            <a:off x="5812146" y="3937637"/>
            <a:ext cx="3214776" cy="2655310"/>
          </a:xfrm>
          <a:prstGeom prst="rect">
            <a:avLst/>
          </a:prstGeom>
        </p:spPr>
      </p:pic>
      <p:sp>
        <p:nvSpPr>
          <p:cNvPr id="28" name="Text Box 66"/>
          <p:cNvSpPr txBox="1">
            <a:spLocks noChangeArrowheads="1"/>
          </p:cNvSpPr>
          <p:nvPr/>
        </p:nvSpPr>
        <p:spPr bwMode="auto">
          <a:xfrm>
            <a:off x="6713855" y="3029731"/>
            <a:ext cx="1710690" cy="707886"/>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sz="2000" dirty="0">
                <a:solidFill>
                  <a:schemeClr val="tx1"/>
                </a:solidFill>
              </a:rPr>
              <a:t>回忆全响应第一种分解方式</a:t>
            </a:r>
            <a:endParaRPr lang="zh-CN" altLang="en-US" sz="2000" dirty="0">
              <a:solidFill>
                <a:schemeClr val="tx1"/>
              </a:solidFill>
            </a:endParaRPr>
          </a:p>
        </p:txBody>
      </p:sp>
      <mc:AlternateContent xmlns:mc="http://schemas.openxmlformats.org/markup-compatibility/2006">
        <mc:Choice xmlns:a14="http://schemas.microsoft.com/office/drawing/2010/main" Requires="a14">
          <p:sp>
            <p:nvSpPr>
              <p:cNvPr id="29" name="Object 30"/>
              <p:cNvSpPr txBox="1"/>
              <p:nvPr/>
            </p:nvSpPr>
            <p:spPr bwMode="auto">
              <a:xfrm>
                <a:off x="983696" y="3786979"/>
                <a:ext cx="3930650" cy="603250"/>
              </a:xfrm>
              <a:prstGeom prst="rect">
                <a:avLst/>
              </a:prstGeom>
              <a:noFill/>
              <a:ln>
                <a:noFill/>
              </a:ln>
              <a:effectLst/>
            </p:spPr>
            <p:txBody>
              <a:bodyPr>
                <a:normAutofit/>
              </a:bodyPr>
              <a:lstStyle/>
              <a:p>
                <a14:m>
                  <m:oMath xmlns:m="http://schemas.openxmlformats.org/officeDocument/2006/math">
                    <m:r>
                      <a:rPr lang="zh-CN" altLang="en-US" sz="2800" i="1">
                        <a:latin typeface="Cambria Math" panose="02040503050406030204" pitchFamily="18" charset="0"/>
                      </a:rPr>
                      <m:t>𝑓</m:t>
                    </m:r>
                    <m:d>
                      <m:dPr>
                        <m:ctrlPr>
                          <a:rPr lang="zh-CN" altLang="en-US" sz="2800" i="1">
                            <a:solidFill>
                              <a:schemeClr val="tx1"/>
                            </a:solidFill>
                            <a:latin typeface="Cambria Math" panose="02040503050406030204"/>
                          </a:rPr>
                        </m:ctrlPr>
                      </m:dPr>
                      <m:e>
                        <m:r>
                          <a:rPr lang="zh-CN" altLang="en-US" sz="2800" i="1">
                            <a:solidFill>
                              <a:schemeClr val="tx1"/>
                            </a:solidFill>
                            <a:latin typeface="Cambria Math" panose="02040503050406030204" pitchFamily="18" charset="0"/>
                          </a:rPr>
                          <m:t>𝑡</m:t>
                        </m:r>
                      </m:e>
                    </m:d>
                    <m:r>
                      <a:rPr lang="zh-CN" altLang="en-US" sz="2800" i="1">
                        <a:solidFill>
                          <a:schemeClr val="tx1"/>
                        </a:solidFill>
                        <a:latin typeface="Cambria Math" panose="02040503050406030204" pitchFamily="18" charset="0"/>
                      </a:rPr>
                      <m:t>=</m:t>
                    </m:r>
                    <m:sSup>
                      <m:sSupPr>
                        <m:ctrlPr>
                          <a:rPr lang="zh-CN" altLang="en-US" sz="2800" i="1">
                            <a:solidFill>
                              <a:schemeClr val="tx1"/>
                            </a:solidFill>
                            <a:latin typeface="Cambria Math" panose="02040503050406030204"/>
                          </a:rPr>
                        </m:ctrlPr>
                      </m:sSupPr>
                      <m:e>
                        <m:r>
                          <a:rPr lang="zh-CN" altLang="en-US" sz="2800" i="1">
                            <a:solidFill>
                              <a:schemeClr val="tx1"/>
                            </a:solidFill>
                            <a:latin typeface="Cambria Math" panose="02040503050406030204" pitchFamily="18" charset="0"/>
                          </a:rPr>
                          <m:t>𝑓</m:t>
                        </m:r>
                      </m:e>
                      <m:sup>
                        <m:r>
                          <a:rPr lang="zh-CN" altLang="en-US" sz="2800" i="1">
                            <a:solidFill>
                              <a:schemeClr val="tx1"/>
                            </a:solidFill>
                            <a:latin typeface="Cambria Math" panose="02040503050406030204" pitchFamily="18" charset="0"/>
                          </a:rPr>
                          <m:t>′</m:t>
                        </m:r>
                      </m:sup>
                    </m:sSup>
                    <m:d>
                      <m:dPr>
                        <m:ctrlPr>
                          <a:rPr lang="zh-CN" altLang="en-US" sz="2800" i="1">
                            <a:solidFill>
                              <a:schemeClr val="tx1"/>
                            </a:solidFill>
                            <a:latin typeface="Cambria Math" panose="02040503050406030204"/>
                          </a:rPr>
                        </m:ctrlPr>
                      </m:dPr>
                      <m:e>
                        <m:r>
                          <m:rPr>
                            <m:sty m:val="p"/>
                          </m:rPr>
                          <a:rPr lang="en-US" altLang="zh-CN" sz="2800" i="1">
                            <a:solidFill>
                              <a:schemeClr val="tx1"/>
                            </a:solidFill>
                            <a:latin typeface="Cambria Math" panose="02040503050406030204" pitchFamily="18" charset="0"/>
                          </a:rPr>
                          <m:t>t</m:t>
                        </m:r>
                      </m:e>
                    </m:d>
                    <m:r>
                      <a:rPr lang="en-US" altLang="zh-CN" sz="2800" b="0" i="1" smtClean="0">
                        <a:solidFill>
                          <a:schemeClr val="tx1"/>
                        </a:solidFill>
                        <a:latin typeface="Cambria Math" panose="02040503050406030204" pitchFamily="18" charset="0"/>
                      </a:rPr>
                      <m:t>+</m:t>
                    </m:r>
                  </m:oMath>
                </a14:m>
                <a:r>
                  <a:rPr lang="zh-CN" altLang="en-US" sz="2800" dirty="0">
                    <a:solidFill>
                      <a:schemeClr val="tx1"/>
                    </a:solidFill>
                  </a:rPr>
                  <a:t> </a:t>
                </a:r>
                <a14:m>
                  <m:oMath xmlns:m="http://schemas.openxmlformats.org/officeDocument/2006/math">
                    <m:sSup>
                      <m:sSupPr>
                        <m:ctrlPr>
                          <a:rPr lang="zh-CN" altLang="en-US" sz="2800" i="1">
                            <a:solidFill>
                              <a:schemeClr val="tx1"/>
                            </a:solidFill>
                            <a:latin typeface="Cambria Math" panose="02040503050406030204"/>
                          </a:rPr>
                        </m:ctrlPr>
                      </m:sSupPr>
                      <m:e>
                        <m:r>
                          <a:rPr lang="zh-CN" altLang="en-US" sz="2800" i="1">
                            <a:solidFill>
                              <a:schemeClr val="tx1"/>
                            </a:solidFill>
                            <a:latin typeface="Cambria Math" panose="02040503050406030204" pitchFamily="18" charset="0"/>
                          </a:rPr>
                          <m:t>𝑓</m:t>
                        </m:r>
                      </m:e>
                      <m:sup>
                        <m:r>
                          <a:rPr lang="en-US" altLang="zh-CN" sz="2800" b="0" i="1" smtClean="0">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m:t>
                        </m:r>
                      </m:sup>
                    </m:sSup>
                    <m:d>
                      <m:dPr>
                        <m:ctrlPr>
                          <a:rPr lang="zh-CN" altLang="en-US" sz="2800" i="1">
                            <a:solidFill>
                              <a:schemeClr val="tx1"/>
                            </a:solidFill>
                            <a:latin typeface="Cambria Math" panose="02040503050406030204"/>
                          </a:rPr>
                        </m:ctrlPr>
                      </m:dPr>
                      <m:e>
                        <m:r>
                          <m:rPr>
                            <m:sty m:val="p"/>
                          </m:rPr>
                          <a:rPr lang="en-US" altLang="zh-CN" sz="2800" i="1">
                            <a:solidFill>
                              <a:schemeClr val="tx1"/>
                            </a:solidFill>
                            <a:latin typeface="Cambria Math" panose="02040503050406030204" pitchFamily="18" charset="0"/>
                          </a:rPr>
                          <m:t>t</m:t>
                        </m:r>
                      </m:e>
                    </m:d>
                  </m:oMath>
                </a14:m>
                <a:endParaRPr lang="zh-CN" altLang="en-US" sz="2800" dirty="0">
                  <a:solidFill>
                    <a:schemeClr val="tx1"/>
                  </a:solidFill>
                </a:endParaRPr>
              </a:p>
            </p:txBody>
          </p:sp>
        </mc:Choice>
        <mc:Fallback>
          <p:sp>
            <p:nvSpPr>
              <p:cNvPr id="29" name="Object 30"/>
              <p:cNvSpPr txBox="1">
                <a:spLocks noRot="1" noChangeAspect="1" noMove="1" noResize="1" noEditPoints="1" noAdjustHandles="1" noChangeArrowheads="1" noChangeShapeType="1" noTextEdit="1"/>
              </p:cNvSpPr>
              <p:nvPr/>
            </p:nvSpPr>
            <p:spPr bwMode="auto">
              <a:xfrm>
                <a:off x="983696" y="3786979"/>
                <a:ext cx="3930650" cy="603250"/>
              </a:xfrm>
              <a:prstGeom prst="rect">
                <a:avLst/>
              </a:prstGeom>
              <a:blipFill rotWithShape="1">
                <a:blip r:embed="rId5"/>
                <a:stretch>
                  <a:fillRect l="-2" t="-79" r="2" b="79"/>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Object 30"/>
              <p:cNvSpPr txBox="1"/>
              <p:nvPr/>
            </p:nvSpPr>
            <p:spPr bwMode="auto">
              <a:xfrm>
                <a:off x="562355" y="4513336"/>
                <a:ext cx="3930650" cy="603250"/>
              </a:xfrm>
              <a:prstGeom prst="rect">
                <a:avLst/>
              </a:prstGeom>
              <a:noFill/>
              <a:ln>
                <a:noFill/>
              </a:ln>
              <a:effectLst/>
            </p:spPr>
            <p:txBody>
              <a:bodyPr>
                <a:normAutofit/>
              </a:bodyPr>
              <a:lstStyle/>
              <a:p>
                <a14:m>
                  <m:oMath xmlns:m="http://schemas.openxmlformats.org/officeDocument/2006/math">
                    <m:r>
                      <a:rPr lang="zh-CN" altLang="en-US" sz="2800" i="1">
                        <a:latin typeface="Cambria Math" panose="02040503050406030204" pitchFamily="18" charset="0"/>
                      </a:rPr>
                      <m:t>𝑓</m:t>
                    </m:r>
                    <m:d>
                      <m:dPr>
                        <m:ctrlPr>
                          <a:rPr lang="zh-CN" altLang="en-US" sz="2800" i="1">
                            <a:solidFill>
                              <a:schemeClr val="tx1"/>
                            </a:solidFill>
                            <a:latin typeface="Cambria Math" panose="02040503050406030204"/>
                          </a:rPr>
                        </m:ctrlPr>
                      </m:dPr>
                      <m:e>
                        <m:r>
                          <a:rPr lang="zh-CN" altLang="en-US" sz="2800" i="1">
                            <a:solidFill>
                              <a:schemeClr val="tx1"/>
                            </a:solidFill>
                            <a:latin typeface="Cambria Math" panose="02040503050406030204" pitchFamily="18" charset="0"/>
                          </a:rPr>
                          <m:t>∞</m:t>
                        </m:r>
                      </m:e>
                    </m:d>
                    <m:r>
                      <a:rPr lang="zh-CN" altLang="en-US" sz="2800" i="1">
                        <a:solidFill>
                          <a:schemeClr val="tx1"/>
                        </a:solidFill>
                        <a:latin typeface="Cambria Math" panose="02040503050406030204" pitchFamily="18" charset="0"/>
                      </a:rPr>
                      <m:t>=</m:t>
                    </m:r>
                    <m:sSup>
                      <m:sSupPr>
                        <m:ctrlPr>
                          <a:rPr lang="zh-CN" altLang="en-US" sz="2800" i="1" smtClean="0">
                            <a:solidFill>
                              <a:schemeClr val="tx1"/>
                            </a:solidFill>
                            <a:latin typeface="Cambria Math" panose="02040503050406030204"/>
                          </a:rPr>
                        </m:ctrlPr>
                      </m:sSupPr>
                      <m:e>
                        <m:r>
                          <a:rPr lang="zh-CN" altLang="en-US" sz="2800" i="1">
                            <a:solidFill>
                              <a:schemeClr val="tx1"/>
                            </a:solidFill>
                            <a:latin typeface="Cambria Math" panose="02040503050406030204" pitchFamily="18" charset="0"/>
                          </a:rPr>
                          <m:t>𝑓</m:t>
                        </m:r>
                      </m:e>
                      <m:sup>
                        <m:r>
                          <a:rPr lang="zh-CN" altLang="en-US" sz="2800" i="1">
                            <a:solidFill>
                              <a:schemeClr val="tx1"/>
                            </a:solidFill>
                            <a:latin typeface="Cambria Math" panose="02040503050406030204" pitchFamily="18" charset="0"/>
                          </a:rPr>
                          <m:t>′</m:t>
                        </m:r>
                      </m:sup>
                    </m:sSup>
                    <m:d>
                      <m:dPr>
                        <m:ctrlPr>
                          <a:rPr lang="zh-CN" altLang="en-US" sz="2800" i="1">
                            <a:solidFill>
                              <a:schemeClr val="tx1"/>
                            </a:solidFill>
                            <a:latin typeface="Cambria Math" panose="02040503050406030204"/>
                          </a:rPr>
                        </m:ctrlPr>
                      </m:dPr>
                      <m:e>
                        <m:r>
                          <a:rPr lang="zh-CN" altLang="en-US" sz="2800" i="1">
                            <a:solidFill>
                              <a:schemeClr val="tx1"/>
                            </a:solidFill>
                            <a:latin typeface="Cambria Math" panose="02040503050406030204" pitchFamily="18" charset="0"/>
                          </a:rPr>
                          <m:t>∞</m:t>
                        </m:r>
                      </m:e>
                    </m:d>
                    <m:r>
                      <a:rPr lang="en-US" altLang="zh-CN" sz="2800" b="0" i="1" smtClean="0">
                        <a:solidFill>
                          <a:schemeClr val="tx1"/>
                        </a:solidFill>
                        <a:latin typeface="Cambria Math" panose="02040503050406030204" pitchFamily="18" charset="0"/>
                      </a:rPr>
                      <m:t>+</m:t>
                    </m:r>
                  </m:oMath>
                </a14:m>
                <a:r>
                  <a:rPr lang="zh-CN" altLang="en-US" sz="2800" dirty="0">
                    <a:solidFill>
                      <a:schemeClr val="tx1"/>
                    </a:solidFill>
                  </a:rPr>
                  <a:t> </a:t>
                </a:r>
                <a14:m>
                  <m:oMath xmlns:m="http://schemas.openxmlformats.org/officeDocument/2006/math">
                    <m:sSup>
                      <m:sSupPr>
                        <m:ctrlPr>
                          <a:rPr lang="zh-CN" altLang="en-US" sz="2800" i="1">
                            <a:solidFill>
                              <a:schemeClr val="tx1"/>
                            </a:solidFill>
                            <a:latin typeface="Cambria Math" panose="02040503050406030204"/>
                          </a:rPr>
                        </m:ctrlPr>
                      </m:sSupPr>
                      <m:e>
                        <m:r>
                          <a:rPr lang="zh-CN" altLang="en-US" sz="2800" i="1">
                            <a:solidFill>
                              <a:schemeClr val="tx1"/>
                            </a:solidFill>
                            <a:latin typeface="Cambria Math" panose="02040503050406030204" pitchFamily="18" charset="0"/>
                          </a:rPr>
                          <m:t>𝑓</m:t>
                        </m:r>
                      </m:e>
                      <m:sup>
                        <m:r>
                          <a:rPr lang="en-US" altLang="zh-CN" sz="2800" b="0" i="1" smtClean="0">
                            <a:solidFill>
                              <a:schemeClr val="tx1"/>
                            </a:solidFill>
                            <a:latin typeface="Cambria Math" panose="02040503050406030204" pitchFamily="18" charset="0"/>
                          </a:rPr>
                          <m:t>′</m:t>
                        </m:r>
                        <m:r>
                          <a:rPr lang="zh-CN" altLang="en-US" sz="2800" i="1">
                            <a:solidFill>
                              <a:schemeClr val="tx1"/>
                            </a:solidFill>
                            <a:latin typeface="Cambria Math" panose="02040503050406030204" pitchFamily="18" charset="0"/>
                          </a:rPr>
                          <m:t>′</m:t>
                        </m:r>
                      </m:sup>
                    </m:sSup>
                    <m:d>
                      <m:dPr>
                        <m:ctrlPr>
                          <a:rPr lang="zh-CN" altLang="en-US" sz="2800" i="1">
                            <a:solidFill>
                              <a:schemeClr val="tx1"/>
                            </a:solidFill>
                            <a:latin typeface="Cambria Math" panose="02040503050406030204"/>
                          </a:rPr>
                        </m:ctrlPr>
                      </m:dPr>
                      <m:e>
                        <m:r>
                          <a:rPr lang="zh-CN" altLang="en-US" sz="2800" i="1">
                            <a:solidFill>
                              <a:schemeClr val="tx1"/>
                            </a:solidFill>
                            <a:latin typeface="Cambria Math" panose="02040503050406030204" pitchFamily="18" charset="0"/>
                          </a:rPr>
                          <m:t>∞</m:t>
                        </m:r>
                      </m:e>
                    </m:d>
                  </m:oMath>
                </a14:m>
                <a:endParaRPr lang="zh-CN" altLang="en-US" sz="2800" dirty="0">
                  <a:solidFill>
                    <a:schemeClr val="tx1"/>
                  </a:solidFill>
                </a:endParaRPr>
              </a:p>
            </p:txBody>
          </p:sp>
        </mc:Choice>
        <mc:Fallback>
          <p:sp>
            <p:nvSpPr>
              <p:cNvPr id="30" name="Object 30"/>
              <p:cNvSpPr txBox="1">
                <a:spLocks noRot="1" noChangeAspect="1" noMove="1" noResize="1" noEditPoints="1" noAdjustHandles="1" noChangeArrowheads="1" noChangeShapeType="1" noTextEdit="1"/>
              </p:cNvSpPr>
              <p:nvPr/>
            </p:nvSpPr>
            <p:spPr bwMode="auto">
              <a:xfrm>
                <a:off x="562355" y="4513336"/>
                <a:ext cx="3930650" cy="603250"/>
              </a:xfrm>
              <a:prstGeom prst="rect">
                <a:avLst/>
              </a:prstGeom>
              <a:blipFill rotWithShape="1">
                <a:blip r:embed="rId6"/>
                <a:stretch>
                  <a:fillRect l="-10" t="-65" r="10" b="65"/>
                </a:stretch>
              </a:blipFill>
              <a:ln>
                <a:noFill/>
              </a:ln>
              <a:effectLst/>
            </p:spPr>
            <p:txBody>
              <a:bodyPr/>
              <a:lstStyle/>
              <a:p>
                <a:r>
                  <a:rPr lang="zh-CN" altLang="en-US">
                    <a:noFill/>
                  </a:rPr>
                  <a:t> </a:t>
                </a:r>
              </a:p>
            </p:txBody>
          </p:sp>
        </mc:Fallback>
      </mc:AlternateContent>
      <p:sp>
        <p:nvSpPr>
          <p:cNvPr id="31" name="矩形 30"/>
          <p:cNvSpPr/>
          <p:nvPr/>
        </p:nvSpPr>
        <p:spPr>
          <a:xfrm>
            <a:off x="4338211" y="4588887"/>
            <a:ext cx="646331" cy="369332"/>
          </a:xfrm>
          <a:prstGeom prst="rect">
            <a:avLst/>
          </a:prstGeom>
        </p:spPr>
        <p:txBody>
          <a:bodyPr wrap="none">
            <a:spAutoFit/>
          </a:bodyPr>
          <a:lstStyle/>
          <a:p>
            <a:pPr algn="ctr"/>
            <a:r>
              <a:rPr kumimoji="1" lang="zh-CN" altLang="en-US" dirty="0">
                <a:solidFill>
                  <a:srgbClr val="92D050"/>
                </a:solidFill>
              </a:rPr>
              <a:t>通解</a:t>
            </a:r>
            <a:endParaRPr kumimoji="1" lang="en-US" altLang="zh-CN" dirty="0">
              <a:solidFill>
                <a:srgbClr val="92D050"/>
              </a:solidFill>
            </a:endParaRPr>
          </a:p>
        </p:txBody>
      </p:sp>
      <mc:AlternateContent xmlns:mc="http://schemas.openxmlformats.org/markup-compatibility/2006">
        <mc:Choice xmlns:a14="http://schemas.microsoft.com/office/drawing/2010/main" Requires="a14">
          <p:sp>
            <p:nvSpPr>
              <p:cNvPr id="32" name="Object 30"/>
              <p:cNvSpPr txBox="1"/>
              <p:nvPr/>
            </p:nvSpPr>
            <p:spPr bwMode="auto">
              <a:xfrm>
                <a:off x="1441447" y="5265292"/>
                <a:ext cx="2557115" cy="603250"/>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a:rPr lang="zh-CN" altLang="en-US" sz="2800" i="1">
                          <a:latin typeface="Cambria Math" panose="02040503050406030204" pitchFamily="18" charset="0"/>
                        </a:rPr>
                        <m:t>𝑓</m:t>
                      </m:r>
                      <m:d>
                        <m:dPr>
                          <m:ctrlPr>
                            <a:rPr lang="zh-CN" altLang="en-US" sz="2800" i="1">
                              <a:solidFill>
                                <a:schemeClr val="tx1"/>
                              </a:solidFill>
                              <a:latin typeface="Cambria Math" panose="02040503050406030204"/>
                            </a:rPr>
                          </m:ctrlPr>
                        </m:dPr>
                        <m:e>
                          <m:r>
                            <a:rPr lang="zh-CN" altLang="en-US" sz="2800" i="1">
                              <a:solidFill>
                                <a:schemeClr val="tx1"/>
                              </a:solidFill>
                              <a:latin typeface="Cambria Math" panose="02040503050406030204" pitchFamily="18" charset="0"/>
                            </a:rPr>
                            <m:t>∞</m:t>
                          </m:r>
                        </m:e>
                      </m:d>
                      <m:r>
                        <a:rPr lang="zh-CN" altLang="en-US" sz="2800" i="1">
                          <a:solidFill>
                            <a:schemeClr val="tx1"/>
                          </a:solidFill>
                          <a:latin typeface="Cambria Math" panose="02040503050406030204" pitchFamily="18" charset="0"/>
                        </a:rPr>
                        <m:t>=</m:t>
                      </m:r>
                      <m:sSup>
                        <m:sSupPr>
                          <m:ctrlPr>
                            <a:rPr lang="zh-CN" altLang="en-US" sz="2800" i="1" smtClean="0">
                              <a:solidFill>
                                <a:schemeClr val="tx1"/>
                              </a:solidFill>
                              <a:latin typeface="Cambria Math" panose="02040503050406030204"/>
                            </a:rPr>
                          </m:ctrlPr>
                        </m:sSupPr>
                        <m:e>
                          <m:r>
                            <a:rPr lang="zh-CN" altLang="en-US" sz="2800" i="1">
                              <a:solidFill>
                                <a:schemeClr val="tx1"/>
                              </a:solidFill>
                              <a:latin typeface="Cambria Math" panose="02040503050406030204" pitchFamily="18" charset="0"/>
                            </a:rPr>
                            <m:t>𝑓</m:t>
                          </m:r>
                        </m:e>
                        <m:sup>
                          <m:r>
                            <a:rPr lang="zh-CN" altLang="en-US" sz="2800" i="1">
                              <a:solidFill>
                                <a:schemeClr val="tx1"/>
                              </a:solidFill>
                              <a:latin typeface="Cambria Math" panose="02040503050406030204" pitchFamily="18" charset="0"/>
                            </a:rPr>
                            <m:t>′</m:t>
                          </m:r>
                        </m:sup>
                      </m:sSup>
                      <m:d>
                        <m:dPr>
                          <m:ctrlPr>
                            <a:rPr lang="zh-CN" altLang="en-US" sz="2800" i="1">
                              <a:solidFill>
                                <a:schemeClr val="tx1"/>
                              </a:solidFill>
                              <a:latin typeface="Cambria Math" panose="02040503050406030204"/>
                            </a:rPr>
                          </m:ctrlPr>
                        </m:dPr>
                        <m:e>
                          <m:r>
                            <a:rPr lang="zh-CN" altLang="en-US" sz="2800" i="1">
                              <a:solidFill>
                                <a:schemeClr val="tx1"/>
                              </a:solidFill>
                              <a:latin typeface="Cambria Math" panose="02040503050406030204" pitchFamily="18" charset="0"/>
                            </a:rPr>
                            <m:t>∞</m:t>
                          </m:r>
                        </m:e>
                      </m:d>
                    </m:oMath>
                  </m:oMathPara>
                </a14:m>
                <a:endParaRPr lang="zh-CN" altLang="en-US" sz="2800" dirty="0">
                  <a:solidFill>
                    <a:schemeClr val="tx1"/>
                  </a:solidFill>
                </a:endParaRPr>
              </a:p>
            </p:txBody>
          </p:sp>
        </mc:Choice>
        <mc:Fallback>
          <p:sp>
            <p:nvSpPr>
              <p:cNvPr id="32" name="Object 30"/>
              <p:cNvSpPr txBox="1">
                <a:spLocks noRot="1" noChangeAspect="1" noMove="1" noResize="1" noEditPoints="1" noAdjustHandles="1" noChangeArrowheads="1" noChangeShapeType="1" noTextEdit="1"/>
              </p:cNvSpPr>
              <p:nvPr/>
            </p:nvSpPr>
            <p:spPr bwMode="auto">
              <a:xfrm>
                <a:off x="1441447" y="5265292"/>
                <a:ext cx="2557115" cy="603250"/>
              </a:xfrm>
              <a:prstGeom prst="rect">
                <a:avLst/>
              </a:prstGeom>
              <a:blipFill rotWithShape="1">
                <a:blip r:embed="rId7"/>
                <a:stretch>
                  <a:fillRect l="-25" t="-84" r="24" b="84"/>
                </a:stretch>
              </a:blipFill>
              <a:ln>
                <a:noFill/>
              </a:ln>
              <a:effectLst/>
            </p:spPr>
            <p:txBody>
              <a:bodyPr/>
              <a:lstStyle/>
              <a:p>
                <a:r>
                  <a:rPr lang="zh-CN" altLang="en-US">
                    <a:noFill/>
                  </a:rPr>
                  <a:t> </a:t>
                </a:r>
              </a:p>
            </p:txBody>
          </p:sp>
        </mc:Fallback>
      </mc:AlternateContent>
      <p:pic>
        <p:nvPicPr>
          <p:cNvPr id="33" name="图片 32"/>
          <p:cNvPicPr>
            <a:picLocks noChangeAspect="1"/>
          </p:cNvPicPr>
          <p:nvPr/>
        </p:nvPicPr>
        <p:blipFill rotWithShape="1">
          <a:blip r:embed="rId8"/>
          <a:srcRect l="71652" t="46447" r="5858" b="5047"/>
          <a:stretch>
            <a:fillRect/>
          </a:stretch>
        </p:blipFill>
        <p:spPr>
          <a:xfrm>
            <a:off x="4914346" y="4488032"/>
            <a:ext cx="483998" cy="470187"/>
          </a:xfrm>
          <a:prstGeom prst="rect">
            <a:avLst/>
          </a:prstGeom>
        </p:spPr>
      </p:pic>
      <p:sp>
        <p:nvSpPr>
          <p:cNvPr id="34" name="矩形 33"/>
          <p:cNvSpPr/>
          <p:nvPr/>
        </p:nvSpPr>
        <p:spPr>
          <a:xfrm>
            <a:off x="5379134" y="4610148"/>
            <a:ext cx="417102" cy="369332"/>
          </a:xfrm>
          <a:prstGeom prst="rect">
            <a:avLst/>
          </a:prstGeom>
        </p:spPr>
        <p:txBody>
          <a:bodyPr wrap="none">
            <a:spAutoFit/>
          </a:bodyPr>
          <a:lstStyle/>
          <a:p>
            <a:r>
              <a:rPr kumimoji="1" lang="en-US" altLang="zh-CN" dirty="0">
                <a:solidFill>
                  <a:srgbClr val="92D050"/>
                </a:solidFill>
              </a:rPr>
              <a:t>=0</a:t>
            </a:r>
            <a:endParaRPr lang="zh-CN" altLang="en-US" dirty="0"/>
          </a:p>
        </p:txBody>
      </p:sp>
      <mc:AlternateContent xmlns:mc="http://schemas.openxmlformats.org/markup-compatibility/2006">
        <mc:Choice xmlns:a14="http://schemas.microsoft.com/office/drawing/2010/main" Requires="a14">
          <p:sp>
            <p:nvSpPr>
              <p:cNvPr id="35" name="Object 30"/>
              <p:cNvSpPr txBox="1"/>
              <p:nvPr/>
            </p:nvSpPr>
            <p:spPr bwMode="auto">
              <a:xfrm>
                <a:off x="409378" y="6087216"/>
                <a:ext cx="5346261" cy="639231"/>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sSup>
                        <m:sSupPr>
                          <m:ctrlPr>
                            <a:rPr lang="zh-CN" altLang="en-US" sz="2800" i="1" smtClean="0">
                              <a:solidFill>
                                <a:srgbClr val="FFFF00"/>
                              </a:solidFill>
                              <a:latin typeface="Cambria Math" panose="02040503050406030204"/>
                            </a:rPr>
                          </m:ctrlPr>
                        </m:sSupPr>
                        <m:e>
                          <m:r>
                            <a:rPr lang="zh-CN" altLang="en-US" sz="2800" i="1">
                              <a:solidFill>
                                <a:srgbClr val="FFFF00"/>
                              </a:solidFill>
                              <a:latin typeface="Cambria Math" panose="02040503050406030204" pitchFamily="18" charset="0"/>
                            </a:rPr>
                            <m:t>𝑓</m:t>
                          </m:r>
                        </m:e>
                        <m:sup>
                          <m:r>
                            <a:rPr lang="zh-CN" altLang="en-US" sz="2800" i="1">
                              <a:solidFill>
                                <a:srgbClr val="FFFF00"/>
                              </a:solidFill>
                              <a:latin typeface="Cambria Math" panose="02040503050406030204" pitchFamily="18" charset="0"/>
                            </a:rPr>
                            <m:t>′</m:t>
                          </m:r>
                        </m:sup>
                      </m:sSup>
                      <m:r>
                        <a:rPr lang="zh-CN" altLang="en-US" sz="2800" i="1">
                          <a:solidFill>
                            <a:srgbClr val="FFFF00"/>
                          </a:solidFill>
                          <a:latin typeface="Cambria Math" panose="02040503050406030204" pitchFamily="18" charset="0"/>
                        </a:rPr>
                        <m:t>(</m:t>
                      </m:r>
                      <m:r>
                        <a:rPr lang="zh-CN" altLang="en-US" sz="2800" i="1">
                          <a:solidFill>
                            <a:srgbClr val="FFFF00"/>
                          </a:solidFill>
                          <a:latin typeface="Cambria Math" panose="02040503050406030204" pitchFamily="18" charset="0"/>
                        </a:rPr>
                        <m:t>𝑡</m:t>
                      </m:r>
                      <m:r>
                        <a:rPr lang="zh-CN" altLang="en-US" sz="2800" i="1">
                          <a:solidFill>
                            <a:srgbClr val="FFFF00"/>
                          </a:solidFill>
                          <a:latin typeface="Cambria Math" panose="02040503050406030204" pitchFamily="18" charset="0"/>
                        </a:rPr>
                        <m:t>)=</m:t>
                      </m:r>
                      <m:sSup>
                        <m:sSupPr>
                          <m:ctrlPr>
                            <a:rPr lang="zh-CN" altLang="en-US" sz="2800" i="1">
                              <a:solidFill>
                                <a:srgbClr val="FFFF00"/>
                              </a:solidFill>
                              <a:latin typeface="Cambria Math" panose="02040503050406030204"/>
                            </a:rPr>
                          </m:ctrlPr>
                        </m:sSupPr>
                        <m:e>
                          <m:r>
                            <a:rPr lang="zh-CN" altLang="en-US" sz="2800" i="1">
                              <a:solidFill>
                                <a:srgbClr val="FFFF00"/>
                              </a:solidFill>
                              <a:latin typeface="Cambria Math" panose="02040503050406030204" pitchFamily="18" charset="0"/>
                            </a:rPr>
                            <m:t>𝑓</m:t>
                          </m:r>
                        </m:e>
                        <m:sup>
                          <m:r>
                            <a:rPr lang="zh-CN" altLang="en-US" sz="2800" i="1">
                              <a:solidFill>
                                <a:srgbClr val="FFFF00"/>
                              </a:solidFill>
                              <a:latin typeface="Cambria Math" panose="02040503050406030204" pitchFamily="18" charset="0"/>
                            </a:rPr>
                            <m:t>′</m:t>
                          </m:r>
                        </m:sup>
                      </m:sSup>
                      <m:r>
                        <a:rPr lang="zh-CN" altLang="en-US" sz="2800" i="1">
                          <a:solidFill>
                            <a:srgbClr val="FFFF00"/>
                          </a:solidFill>
                          <a:latin typeface="Cambria Math" panose="02040503050406030204" pitchFamily="18" charset="0"/>
                        </a:rPr>
                        <m:t>(</m:t>
                      </m:r>
                      <m:sSub>
                        <m:sSubPr>
                          <m:ctrlPr>
                            <a:rPr lang="zh-CN" altLang="en-US" sz="2800" i="1">
                              <a:solidFill>
                                <a:srgbClr val="FFFF00"/>
                              </a:solidFill>
                              <a:latin typeface="Cambria Math" panose="02040503050406030204"/>
                            </a:rPr>
                          </m:ctrlPr>
                        </m:sSubPr>
                        <m:e>
                          <m:r>
                            <a:rPr lang="zh-CN" altLang="en-US" sz="2800" i="0">
                              <a:solidFill>
                                <a:srgbClr val="FFFF00"/>
                              </a:solidFill>
                              <a:latin typeface="Cambria Math" panose="02040503050406030204" pitchFamily="18" charset="0"/>
                            </a:rPr>
                            <m:t>0</m:t>
                          </m:r>
                        </m:e>
                        <m:sub>
                          <m:r>
                            <a:rPr lang="zh-CN" altLang="en-US" sz="2800" i="1">
                              <a:solidFill>
                                <a:srgbClr val="FFFF00"/>
                              </a:solidFill>
                              <a:latin typeface="Cambria Math" panose="02040503050406030204" pitchFamily="18" charset="0"/>
                            </a:rPr>
                            <m:t>+</m:t>
                          </m:r>
                        </m:sub>
                      </m:sSub>
                      <m:r>
                        <a:rPr lang="zh-CN" altLang="en-US" sz="2800" i="1">
                          <a:solidFill>
                            <a:srgbClr val="FFFF00"/>
                          </a:solidFill>
                          <a:latin typeface="Cambria Math" panose="02040503050406030204" pitchFamily="18" charset="0"/>
                        </a:rPr>
                        <m:t>)=</m:t>
                      </m:r>
                      <m:sSup>
                        <m:sSupPr>
                          <m:ctrlPr>
                            <a:rPr lang="zh-CN" altLang="en-US" sz="2800" i="1">
                              <a:solidFill>
                                <a:srgbClr val="FFFF00"/>
                              </a:solidFill>
                              <a:latin typeface="Cambria Math" panose="02040503050406030204"/>
                            </a:rPr>
                          </m:ctrlPr>
                        </m:sSupPr>
                        <m:e>
                          <m:r>
                            <a:rPr lang="zh-CN" altLang="en-US" sz="2800" i="1">
                              <a:solidFill>
                                <a:srgbClr val="FFFF00"/>
                              </a:solidFill>
                              <a:latin typeface="Cambria Math" panose="02040503050406030204" pitchFamily="18" charset="0"/>
                            </a:rPr>
                            <m:t>𝑓</m:t>
                          </m:r>
                        </m:e>
                        <m:sup>
                          <m:r>
                            <a:rPr lang="zh-CN" altLang="en-US" sz="2800" i="1">
                              <a:solidFill>
                                <a:srgbClr val="FFFF00"/>
                              </a:solidFill>
                              <a:latin typeface="Cambria Math" panose="02040503050406030204" pitchFamily="18" charset="0"/>
                            </a:rPr>
                            <m:t>′</m:t>
                          </m:r>
                        </m:sup>
                      </m:sSup>
                      <m:r>
                        <a:rPr lang="zh-CN" altLang="en-US" sz="2800" i="1">
                          <a:solidFill>
                            <a:srgbClr val="FFFF00"/>
                          </a:solidFill>
                          <a:latin typeface="Cambria Math" panose="02040503050406030204" pitchFamily="18" charset="0"/>
                        </a:rPr>
                        <m:t>(∞)=</m:t>
                      </m:r>
                      <m:r>
                        <a:rPr lang="zh-CN" altLang="en-US" sz="2800" i="1">
                          <a:solidFill>
                            <a:srgbClr val="FFFF00"/>
                          </a:solidFill>
                          <a:latin typeface="Cambria Math" panose="02040503050406030204" pitchFamily="18" charset="0"/>
                        </a:rPr>
                        <m:t>𝑓</m:t>
                      </m:r>
                      <m:r>
                        <a:rPr lang="zh-CN" altLang="en-US" sz="2800" i="1">
                          <a:solidFill>
                            <a:srgbClr val="FFFF00"/>
                          </a:solidFill>
                          <a:latin typeface="Cambria Math" panose="02040503050406030204" pitchFamily="18" charset="0"/>
                        </a:rPr>
                        <m:t>(∞)</m:t>
                      </m:r>
                    </m:oMath>
                  </m:oMathPara>
                </a14:m>
                <a:endParaRPr lang="zh-CN" altLang="en-US" sz="2000" dirty="0">
                  <a:solidFill>
                    <a:srgbClr val="FFFF00"/>
                  </a:solidFill>
                </a:endParaRPr>
              </a:p>
            </p:txBody>
          </p:sp>
        </mc:Choice>
        <mc:Fallback>
          <p:sp>
            <p:nvSpPr>
              <p:cNvPr id="35" name="Object 30"/>
              <p:cNvSpPr txBox="1">
                <a:spLocks noRot="1" noChangeAspect="1" noMove="1" noResize="1" noEditPoints="1" noAdjustHandles="1" noChangeArrowheads="1" noChangeShapeType="1" noTextEdit="1"/>
              </p:cNvSpPr>
              <p:nvPr/>
            </p:nvSpPr>
            <p:spPr bwMode="auto">
              <a:xfrm>
                <a:off x="409378" y="6087216"/>
                <a:ext cx="5346261" cy="639231"/>
              </a:xfrm>
              <a:prstGeom prst="rect">
                <a:avLst/>
              </a:prstGeom>
              <a:blipFill rotWithShape="1">
                <a:blip r:embed="rId9"/>
                <a:stretch>
                  <a:fillRect l="-8" t="-17" r="12" b="82"/>
                </a:stretch>
              </a:blipFill>
              <a:ln>
                <a:noFill/>
              </a:ln>
              <a:effectLst/>
            </p:spPr>
            <p:txBody>
              <a:bodyPr/>
              <a:lstStyle/>
              <a:p>
                <a:r>
                  <a:rPr lang="zh-CN" altLang="en-US">
                    <a:noFill/>
                  </a:rPr>
                  <a:t> </a:t>
                </a:r>
              </a:p>
            </p:txBody>
          </p:sp>
        </mc:Fallback>
      </mc:AlternateContent>
      <p:sp>
        <p:nvSpPr>
          <p:cNvPr id="38" name="矩形 37"/>
          <p:cNvSpPr/>
          <p:nvPr/>
        </p:nvSpPr>
        <p:spPr>
          <a:xfrm>
            <a:off x="631814" y="3140079"/>
            <a:ext cx="646331" cy="369332"/>
          </a:xfrm>
          <a:prstGeom prst="rect">
            <a:avLst/>
          </a:prstGeom>
        </p:spPr>
        <p:txBody>
          <a:bodyPr wrap="none">
            <a:spAutoFit/>
          </a:bodyPr>
          <a:lstStyle/>
          <a:p>
            <a:pPr algn="ctr"/>
            <a:r>
              <a:rPr kumimoji="1" lang="zh-CN" altLang="en-US" dirty="0">
                <a:solidFill>
                  <a:srgbClr val="92D050"/>
                </a:solidFill>
              </a:rPr>
              <a:t>特解</a:t>
            </a:r>
            <a:endParaRPr kumimoji="1" lang="en-US" altLang="zh-CN" dirty="0">
              <a:solidFill>
                <a:srgbClr val="92D050"/>
              </a:solidFill>
            </a:endParaRPr>
          </a:p>
        </p:txBody>
      </p:sp>
      <p:sp>
        <p:nvSpPr>
          <p:cNvPr id="19" name="矩形 18"/>
          <p:cNvSpPr/>
          <p:nvPr/>
        </p:nvSpPr>
        <p:spPr>
          <a:xfrm>
            <a:off x="0" y="5854990"/>
            <a:ext cx="646331" cy="369332"/>
          </a:xfrm>
          <a:prstGeom prst="rect">
            <a:avLst/>
          </a:prstGeom>
        </p:spPr>
        <p:txBody>
          <a:bodyPr wrap="none">
            <a:spAutoFit/>
          </a:bodyPr>
          <a:lstStyle/>
          <a:p>
            <a:pPr algn="ctr"/>
            <a:r>
              <a:rPr kumimoji="1" lang="zh-CN" altLang="en-US" dirty="0">
                <a:solidFill>
                  <a:srgbClr val="92D050"/>
                </a:solidFill>
              </a:rPr>
              <a:t>特解</a:t>
            </a:r>
            <a:endParaRPr kumimoji="1" lang="en-US" altLang="zh-CN" dirty="0">
              <a:solidFill>
                <a:srgbClr val="92D05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nvGraphicFramePr>
        <p:xfrm>
          <a:off x="521653" y="2802382"/>
          <a:ext cx="4102100" cy="1576387"/>
        </p:xfrm>
        <a:graphic>
          <a:graphicData uri="http://schemas.openxmlformats.org/presentationml/2006/ole">
            <mc:AlternateContent xmlns:mc="http://schemas.openxmlformats.org/markup-compatibility/2006">
              <mc:Choice xmlns:v="urn:schemas-microsoft-com:vml" Requires="v">
                <p:oleObj spid="_x0000_s53278" name="公式" r:id="rId1" imgW="1784985" imgH="670560" progId="Equation.3">
                  <p:embed/>
                </p:oleObj>
              </mc:Choice>
              <mc:Fallback>
                <p:oleObj name="公式" r:id="rId1" imgW="1784985" imgH="67056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53" y="2802382"/>
                        <a:ext cx="4102100" cy="157638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13" descr="绿色大理石"/>
          <p:cNvSpPr txBox="1">
            <a:spLocks noChangeArrowheads="1"/>
          </p:cNvSpPr>
          <p:nvPr/>
        </p:nvSpPr>
        <p:spPr bwMode="auto">
          <a:xfrm>
            <a:off x="1062038" y="6157914"/>
            <a:ext cx="7815262"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spcBef>
                <a:spcPct val="50000"/>
              </a:spcBef>
            </a:pPr>
            <a:r>
              <a:rPr lang="en-US" altLang="zh-CN" sz="2400" dirty="0"/>
              <a:t>         </a:t>
            </a:r>
            <a:r>
              <a:rPr lang="zh-CN" altLang="en-US" sz="2400" dirty="0"/>
              <a:t>分析一阶电路问题转为求解电路的三个要素的问题。</a:t>
            </a:r>
            <a:endParaRPr lang="zh-CN" altLang="en-US" sz="2400" dirty="0"/>
          </a:p>
        </p:txBody>
      </p:sp>
      <p:sp>
        <p:nvSpPr>
          <p:cNvPr id="4" name="Text Box 14"/>
          <p:cNvSpPr txBox="1">
            <a:spLocks noChangeArrowheads="1"/>
          </p:cNvSpPr>
          <p:nvPr/>
        </p:nvSpPr>
        <p:spPr bwMode="auto">
          <a:xfrm>
            <a:off x="4913630" y="3378788"/>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latin typeface="楷体_GB2312" pitchFamily="49" charset="-122"/>
              </a:rPr>
              <a:t>用</a:t>
            </a:r>
            <a:r>
              <a:rPr lang="en-US" altLang="zh-CN" b="0">
                <a:latin typeface="Times New Roman" panose="02020603050405020304" pitchFamily="18" charset="0"/>
              </a:rPr>
              <a:t>0</a:t>
            </a:r>
            <a:r>
              <a:rPr lang="en-US" altLang="zh-CN" b="0" baseline="-25000">
                <a:latin typeface="Times New Roman" panose="02020603050405020304" pitchFamily="18" charset="0"/>
              </a:rPr>
              <a:t>+</a:t>
            </a:r>
            <a:r>
              <a:rPr lang="zh-CN" altLang="en-US">
                <a:latin typeface="楷体_GB2312" pitchFamily="49" charset="-122"/>
              </a:rPr>
              <a:t>等效电路求解</a:t>
            </a:r>
            <a:endParaRPr lang="zh-CN" altLang="en-US">
              <a:latin typeface="楷体_GB2312" pitchFamily="49" charset="-122"/>
            </a:endParaRPr>
          </a:p>
        </p:txBody>
      </p:sp>
      <p:sp>
        <p:nvSpPr>
          <p:cNvPr id="5" name="Text Box 15"/>
          <p:cNvSpPr txBox="1">
            <a:spLocks noChangeArrowheads="1"/>
          </p:cNvSpPr>
          <p:nvPr/>
        </p:nvSpPr>
        <p:spPr bwMode="auto">
          <a:xfrm>
            <a:off x="4913630" y="2802526"/>
            <a:ext cx="3779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dirty="0">
                <a:latin typeface="楷体_GB2312" pitchFamily="49" charset="-122"/>
              </a:rPr>
              <a:t>用</a:t>
            </a:r>
            <a:r>
              <a:rPr lang="en-US" altLang="zh-CN" b="0" i="1" dirty="0">
                <a:latin typeface="Times New Roman" panose="02020603050405020304" pitchFamily="18" charset="0"/>
              </a:rPr>
              <a:t>t</a:t>
            </a:r>
            <a:r>
              <a:rPr lang="en-US" altLang="zh-CN" b="0" dirty="0">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楷体_GB2312" pitchFamily="49" charset="-122"/>
                <a:cs typeface="Times New Roman" panose="02020603050405020304" pitchFamily="18" charset="0"/>
                <a:sym typeface="Symbol" panose="05050102010706020507" pitchFamily="18" charset="2"/>
              </a:rPr>
              <a:t>的稳态</a:t>
            </a:r>
            <a:r>
              <a:rPr lang="zh-CN" altLang="en-US" dirty="0">
                <a:latin typeface="楷体_GB2312" pitchFamily="49" charset="-122"/>
              </a:rPr>
              <a:t>电路求解</a:t>
            </a:r>
            <a:endParaRPr lang="zh-CN" altLang="en-US" dirty="0">
              <a:latin typeface="楷体_GB2312" pitchFamily="49" charset="-122"/>
            </a:endParaRPr>
          </a:p>
        </p:txBody>
      </p:sp>
      <p:sp>
        <p:nvSpPr>
          <p:cNvPr id="6" name="Line 16"/>
          <p:cNvSpPr>
            <a:spLocks noChangeShapeType="1"/>
          </p:cNvSpPr>
          <p:nvPr/>
        </p:nvSpPr>
        <p:spPr bwMode="auto">
          <a:xfrm>
            <a:off x="4265930" y="3089863"/>
            <a:ext cx="576262"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17"/>
          <p:cNvSpPr>
            <a:spLocks noChangeShapeType="1"/>
          </p:cNvSpPr>
          <p:nvPr/>
        </p:nvSpPr>
        <p:spPr bwMode="auto">
          <a:xfrm>
            <a:off x="4337367" y="3594688"/>
            <a:ext cx="576263"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31"/>
          <p:cNvSpPr>
            <a:spLocks noChangeShapeType="1"/>
          </p:cNvSpPr>
          <p:nvPr/>
        </p:nvSpPr>
        <p:spPr bwMode="auto">
          <a:xfrm>
            <a:off x="790129" y="1759455"/>
            <a:ext cx="647700"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 name="Object 32"/>
          <p:cNvGraphicFramePr>
            <a:graphicFrameLocks noChangeAspect="1"/>
          </p:cNvGraphicFramePr>
          <p:nvPr/>
        </p:nvGraphicFramePr>
        <p:xfrm>
          <a:off x="1582738" y="1200150"/>
          <a:ext cx="6254750" cy="944563"/>
        </p:xfrm>
        <a:graphic>
          <a:graphicData uri="http://schemas.openxmlformats.org/presentationml/2006/ole">
            <mc:AlternateContent xmlns:mc="http://schemas.openxmlformats.org/markup-compatibility/2006">
              <mc:Choice xmlns:v="urn:schemas-microsoft-com:vml" Requires="v">
                <p:oleObj spid="_x0000_s53279" name="公式" r:id="rId3" imgW="2129155" imgH="295910" progId="Equation.3">
                  <p:embed/>
                </p:oleObj>
              </mc:Choice>
              <mc:Fallback>
                <p:oleObj name="公式" r:id="rId3" imgW="2129155" imgH="29591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738" y="1200150"/>
                        <a:ext cx="6254750" cy="944563"/>
                      </a:xfrm>
                      <a:prstGeom prst="rect">
                        <a:avLst/>
                      </a:prstGeom>
                      <a:noFill/>
                      <a:ln>
                        <a:noFill/>
                      </a:ln>
                      <a:effectLst/>
                      <a:extLst>
                        <a:ext uri="{909E8E84-426E-40DD-AFC4-6F175D3DCCD1}">
                          <a14:hiddenFill xmlns:a14="http://schemas.microsoft.com/office/drawing/2010/main">
                            <a:gradFill rotWithShape="1">
                              <a:gsLst>
                                <a:gs pos="0">
                                  <a:srgbClr val="FF6699"/>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AutoShape 34"/>
          <p:cNvSpPr/>
          <p:nvPr/>
        </p:nvSpPr>
        <p:spPr bwMode="auto">
          <a:xfrm rot="5400000">
            <a:off x="5579617" y="137029"/>
            <a:ext cx="358775" cy="2592388"/>
          </a:xfrm>
          <a:prstGeom prst="leftBrace">
            <a:avLst>
              <a:gd name="adj1" fmla="val 60214"/>
              <a:gd name="adj2" fmla="val 50000"/>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dirty="0"/>
          </a:p>
        </p:txBody>
      </p:sp>
      <p:sp>
        <p:nvSpPr>
          <p:cNvPr id="12" name="Text Box 35"/>
          <p:cNvSpPr txBox="1">
            <a:spLocks noChangeArrowheads="1"/>
          </p:cNvSpPr>
          <p:nvPr/>
        </p:nvSpPr>
        <p:spPr bwMode="auto">
          <a:xfrm>
            <a:off x="5614542" y="751392"/>
            <a:ext cx="719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sz="3200" i="1" dirty="0">
                <a:solidFill>
                  <a:schemeClr val="tx1"/>
                </a:solidFill>
                <a:latin typeface="Times New Roman" panose="02020603050405020304" pitchFamily="18" charset="0"/>
                <a:ea typeface="仿宋_GB2312" pitchFamily="49" charset="-122"/>
              </a:rPr>
              <a:t>A</a:t>
            </a:r>
            <a:endParaRPr lang="en-US" altLang="zh-CN" sz="3200" i="1" dirty="0">
              <a:solidFill>
                <a:schemeClr val="tx1"/>
              </a:solidFill>
              <a:latin typeface="Times New Roman" panose="02020603050405020304" pitchFamily="18" charset="0"/>
              <a:ea typeface="仿宋_GB2312" pitchFamily="49" charset="-122"/>
            </a:endParaRPr>
          </a:p>
        </p:txBody>
      </p:sp>
      <p:grpSp>
        <p:nvGrpSpPr>
          <p:cNvPr id="13" name="Group 37"/>
          <p:cNvGrpSpPr/>
          <p:nvPr/>
        </p:nvGrpSpPr>
        <p:grpSpPr bwMode="auto">
          <a:xfrm>
            <a:off x="98425" y="5935447"/>
            <a:ext cx="1644650" cy="850900"/>
            <a:chOff x="385" y="3022"/>
            <a:chExt cx="1036" cy="536"/>
          </a:xfrm>
        </p:grpSpPr>
        <p:pic>
          <p:nvPicPr>
            <p:cNvPr id="14" name="Picture 38" descr="1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39"/>
            <p:cNvSpPr txBox="1">
              <a:spLocks noChangeArrowheads="1"/>
            </p:cNvSpPr>
            <p:nvPr/>
          </p:nvSpPr>
          <p:spPr bwMode="auto">
            <a:xfrm>
              <a:off x="793" y="312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a:solidFill>
                    <a:srgbClr val="FA7748"/>
                  </a:solidFill>
                  <a:latin typeface="Times New Roman" panose="02020603050405020304" pitchFamily="18" charset="0"/>
                  <a:ea typeface="华文行楷" panose="02010800040101010101" pitchFamily="2" charset="-122"/>
                </a:rPr>
                <a:t>注意</a:t>
              </a:r>
              <a:endParaRPr kumimoji="1" lang="zh-CN" altLang="en-US" sz="3200" b="0">
                <a:solidFill>
                  <a:srgbClr val="FA7748"/>
                </a:solidFill>
                <a:latin typeface="Times New Roman" panose="02020603050405020304" pitchFamily="18" charset="0"/>
                <a:ea typeface="华文行楷" panose="02010800040101010101" pitchFamily="2" charset="-122"/>
              </a:endParaRPr>
            </a:p>
          </p:txBody>
        </p:sp>
      </p:grpSp>
      <p:sp>
        <p:nvSpPr>
          <p:cNvPr id="17"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29" name="Line 31"/>
          <p:cNvSpPr>
            <a:spLocks noChangeShapeType="1"/>
          </p:cNvSpPr>
          <p:nvPr/>
        </p:nvSpPr>
        <p:spPr bwMode="auto">
          <a:xfrm>
            <a:off x="883791" y="5112987"/>
            <a:ext cx="647700" cy="0"/>
          </a:xfrm>
          <a:prstGeom prst="line">
            <a:avLst/>
          </a:prstGeom>
          <a:noFill/>
          <a:ln w="76200">
            <a:solidFill>
              <a:srgbClr val="0099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30" name="Object 32"/>
              <p:cNvSpPr txBox="1"/>
              <p:nvPr/>
            </p:nvSpPr>
            <p:spPr bwMode="auto">
              <a:xfrm>
                <a:off x="1676400" y="4595031"/>
                <a:ext cx="6254750" cy="944562"/>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r>
                        <a:rPr lang="zh-CN" altLang="en-US" sz="3200" i="1" smtClean="0">
                          <a:solidFill>
                            <a:schemeClr val="tx1"/>
                          </a:solidFill>
                          <a:latin typeface="Cambria Math" panose="02040503050406030204" pitchFamily="18" charset="0"/>
                        </a:rPr>
                        <m:t>𝑓</m:t>
                      </m:r>
                      <m:r>
                        <a:rPr lang="zh-CN" altLang="en-US" sz="3200" i="1" smtClean="0">
                          <a:solidFill>
                            <a:schemeClr val="tx1"/>
                          </a:solidFill>
                          <a:latin typeface="Cambria Math" panose="02040503050406030204" pitchFamily="18" charset="0"/>
                        </a:rPr>
                        <m:t>(</m:t>
                      </m:r>
                      <m:r>
                        <a:rPr lang="zh-CN" altLang="en-US" sz="3200" i="1" smtClean="0">
                          <a:solidFill>
                            <a:schemeClr val="tx1"/>
                          </a:solidFill>
                          <a:latin typeface="Cambria Math" panose="02040503050406030204" pitchFamily="18" charset="0"/>
                        </a:rPr>
                        <m:t>𝑡</m:t>
                      </m:r>
                      <m:r>
                        <a:rPr lang="zh-CN" altLang="en-US" sz="3200" i="1" smtClean="0">
                          <a:solidFill>
                            <a:schemeClr val="tx1"/>
                          </a:solidFill>
                          <a:latin typeface="Cambria Math" panose="02040503050406030204" pitchFamily="18" charset="0"/>
                        </a:rPr>
                        <m:t>)=</m:t>
                      </m:r>
                      <m:r>
                        <m:rPr>
                          <m:sty m:val="p"/>
                        </m:rPr>
                        <a:rPr lang="zh-CN" altLang="en-US" sz="3200" i="0">
                          <a:solidFill>
                            <a:schemeClr val="tx1"/>
                          </a:solidFill>
                          <a:latin typeface="Cambria Math" panose="02040503050406030204" pitchFamily="18" charset="0"/>
                        </a:rPr>
                        <m:t>f</m:t>
                      </m:r>
                      <m:r>
                        <a:rPr lang="zh-CN" altLang="en-US" sz="3200" i="1">
                          <a:solidFill>
                            <a:schemeClr val="tx1"/>
                          </a:solidFill>
                          <a:latin typeface="Cambria Math" panose="02040503050406030204" pitchFamily="18" charset="0"/>
                        </a:rPr>
                        <m:t>(∞)</m:t>
                      </m:r>
                      <m:r>
                        <a:rPr lang="en-US" altLang="zh-CN" sz="3200" b="0" i="1" smtClean="0">
                          <a:solidFill>
                            <a:schemeClr val="tx1"/>
                          </a:solidFill>
                          <a:latin typeface="Cambria Math" panose="02040503050406030204" pitchFamily="18" charset="0"/>
                        </a:rPr>
                        <m:t>(</m:t>
                      </m:r>
                      <m:r>
                        <a:rPr lang="en-US" altLang="zh-CN" sz="3200" b="0" i="1" smtClean="0">
                          <a:solidFill>
                            <a:schemeClr val="tx1"/>
                          </a:solidFill>
                          <a:latin typeface="Cambria Math" panose="02040503050406030204" pitchFamily="18" charset="0"/>
                        </a:rPr>
                        <m:t>1</m:t>
                      </m:r>
                      <m:r>
                        <a:rPr lang="en-US" altLang="zh-CN" sz="3200" b="0" i="1" smtClean="0">
                          <a:solidFill>
                            <a:schemeClr val="tx1"/>
                          </a:solidFill>
                          <a:latin typeface="Cambria Math" panose="02040503050406030204" pitchFamily="18" charset="0"/>
                        </a:rPr>
                        <m:t>−</m:t>
                      </m:r>
                      <m:sSup>
                        <m:sSupPr>
                          <m:ctrlPr>
                            <a:rPr lang="zh-CN" altLang="en-US" sz="3200" i="1">
                              <a:solidFill>
                                <a:schemeClr val="tx1"/>
                              </a:solidFill>
                              <a:latin typeface="Cambria Math" panose="02040503050406030204"/>
                            </a:rPr>
                          </m:ctrlPr>
                        </m:sSupPr>
                        <m:e>
                          <m:r>
                            <a:rPr lang="zh-CN" altLang="en-US" sz="3200" i="1">
                              <a:solidFill>
                                <a:schemeClr val="tx1"/>
                              </a:solidFill>
                              <a:latin typeface="Cambria Math" panose="02040503050406030204" pitchFamily="18" charset="0"/>
                            </a:rPr>
                            <m:t>𝑒</m:t>
                          </m:r>
                        </m:e>
                        <m:sup>
                          <m:r>
                            <a:rPr lang="zh-CN" altLang="en-US" sz="3200" i="1">
                              <a:solidFill>
                                <a:schemeClr val="tx1"/>
                              </a:solidFill>
                              <a:latin typeface="Cambria Math" panose="02040503050406030204" pitchFamily="18" charset="0"/>
                            </a:rPr>
                            <m:t>−</m:t>
                          </m:r>
                          <m:f>
                            <m:fPr>
                              <m:ctrlPr>
                                <a:rPr lang="zh-CN" altLang="en-US" sz="3200" i="1">
                                  <a:solidFill>
                                    <a:schemeClr val="tx1"/>
                                  </a:solidFill>
                                  <a:latin typeface="Cambria Math" panose="02040503050406030204"/>
                                </a:rPr>
                              </m:ctrlPr>
                            </m:fPr>
                            <m:num>
                              <m:r>
                                <a:rPr lang="zh-CN" altLang="en-US" sz="3200" i="1">
                                  <a:solidFill>
                                    <a:schemeClr val="tx1"/>
                                  </a:solidFill>
                                  <a:latin typeface="Cambria Math" panose="02040503050406030204" pitchFamily="18" charset="0"/>
                                </a:rPr>
                                <m:t>𝑡</m:t>
                              </m:r>
                            </m:num>
                            <m:den>
                              <m:r>
                                <a:rPr lang="zh-CN" altLang="en-US" sz="3200" i="1">
                                  <a:solidFill>
                                    <a:schemeClr val="tx1"/>
                                  </a:solidFill>
                                  <a:latin typeface="Cambria Math" panose="02040503050406030204" pitchFamily="18" charset="0"/>
                                </a:rPr>
                                <m:t>𝜏</m:t>
                              </m:r>
                            </m:den>
                          </m:f>
                        </m:sup>
                      </m:sSup>
                      <m:r>
                        <a:rPr lang="en-US" altLang="zh-CN" sz="3200" b="0" i="1" smtClean="0">
                          <a:solidFill>
                            <a:schemeClr val="tx1"/>
                          </a:solidFill>
                          <a:latin typeface="Cambria Math" panose="02040503050406030204" pitchFamily="18" charset="0"/>
                        </a:rPr>
                        <m:t>)</m:t>
                      </m:r>
                      <m:r>
                        <a:rPr lang="zh-CN" altLang="en-US" sz="3200" i="1">
                          <a:solidFill>
                            <a:schemeClr val="tx1"/>
                          </a:solidFill>
                          <a:latin typeface="Cambria Math" panose="02040503050406030204" pitchFamily="18" charset="0"/>
                        </a:rPr>
                        <m:t>+</m:t>
                      </m:r>
                      <m:r>
                        <a:rPr lang="zh-CN" altLang="en-US" sz="3200" i="1">
                          <a:solidFill>
                            <a:schemeClr val="tx1"/>
                          </a:solidFill>
                          <a:latin typeface="Cambria Math" panose="02040503050406030204" pitchFamily="18" charset="0"/>
                        </a:rPr>
                        <m:t>𝑓</m:t>
                      </m:r>
                      <m:r>
                        <a:rPr lang="zh-CN" altLang="en-US" sz="3200" i="1">
                          <a:solidFill>
                            <a:schemeClr val="tx1"/>
                          </a:solidFill>
                          <a:latin typeface="Cambria Math" panose="02040503050406030204" pitchFamily="18" charset="0"/>
                        </a:rPr>
                        <m:t>(</m:t>
                      </m:r>
                      <m:sSub>
                        <m:sSubPr>
                          <m:ctrlPr>
                            <a:rPr lang="zh-CN" altLang="en-US" sz="3200" i="1">
                              <a:solidFill>
                                <a:schemeClr val="tx1"/>
                              </a:solidFill>
                              <a:latin typeface="Cambria Math" panose="02040503050406030204"/>
                            </a:rPr>
                          </m:ctrlPr>
                        </m:sSubPr>
                        <m:e>
                          <m:r>
                            <a:rPr lang="zh-CN" altLang="en-US" sz="3200" i="1">
                              <a:solidFill>
                                <a:schemeClr val="tx1"/>
                              </a:solidFill>
                              <a:latin typeface="Cambria Math" panose="02040503050406030204" pitchFamily="18" charset="0"/>
                            </a:rPr>
                            <m:t>0</m:t>
                          </m:r>
                        </m:e>
                        <m:sub>
                          <m:r>
                            <a:rPr lang="zh-CN" altLang="en-US" sz="3200" i="1">
                              <a:solidFill>
                                <a:schemeClr val="tx1"/>
                              </a:solidFill>
                              <a:latin typeface="Cambria Math" panose="02040503050406030204" pitchFamily="18" charset="0"/>
                            </a:rPr>
                            <m:t>+</m:t>
                          </m:r>
                        </m:sub>
                      </m:sSub>
                      <m:r>
                        <a:rPr lang="zh-CN" altLang="en-US" sz="3200" i="1">
                          <a:solidFill>
                            <a:schemeClr val="tx1"/>
                          </a:solidFill>
                          <a:latin typeface="Cambria Math" panose="02040503050406030204" pitchFamily="18" charset="0"/>
                        </a:rPr>
                        <m:t>)</m:t>
                      </m:r>
                      <m:sSup>
                        <m:sSupPr>
                          <m:ctrlPr>
                            <a:rPr lang="zh-CN" altLang="en-US" sz="3200" i="1">
                              <a:solidFill>
                                <a:schemeClr val="tx1"/>
                              </a:solidFill>
                              <a:latin typeface="Cambria Math" panose="02040503050406030204"/>
                            </a:rPr>
                          </m:ctrlPr>
                        </m:sSupPr>
                        <m:e>
                          <m:r>
                            <a:rPr lang="zh-CN" altLang="en-US" sz="3200" i="1">
                              <a:solidFill>
                                <a:schemeClr val="tx1"/>
                              </a:solidFill>
                              <a:latin typeface="Cambria Math" panose="02040503050406030204" pitchFamily="18" charset="0"/>
                            </a:rPr>
                            <m:t>𝑒</m:t>
                          </m:r>
                        </m:e>
                        <m:sup>
                          <m:r>
                            <a:rPr lang="zh-CN" altLang="en-US" sz="3200" i="1">
                              <a:solidFill>
                                <a:schemeClr val="tx1"/>
                              </a:solidFill>
                              <a:latin typeface="Cambria Math" panose="02040503050406030204" pitchFamily="18" charset="0"/>
                            </a:rPr>
                            <m:t>−</m:t>
                          </m:r>
                          <m:f>
                            <m:fPr>
                              <m:ctrlPr>
                                <a:rPr lang="zh-CN" altLang="en-US" sz="3200" i="1">
                                  <a:solidFill>
                                    <a:schemeClr val="tx1"/>
                                  </a:solidFill>
                                  <a:latin typeface="Cambria Math" panose="02040503050406030204"/>
                                </a:rPr>
                              </m:ctrlPr>
                            </m:fPr>
                            <m:num>
                              <m:r>
                                <a:rPr lang="zh-CN" altLang="en-US" sz="3200" i="1">
                                  <a:solidFill>
                                    <a:schemeClr val="tx1"/>
                                  </a:solidFill>
                                  <a:latin typeface="Cambria Math" panose="02040503050406030204" pitchFamily="18" charset="0"/>
                                </a:rPr>
                                <m:t>𝑡</m:t>
                              </m:r>
                            </m:num>
                            <m:den>
                              <m:r>
                                <a:rPr lang="zh-CN" altLang="en-US" sz="3200" i="1">
                                  <a:solidFill>
                                    <a:schemeClr val="tx1"/>
                                  </a:solidFill>
                                  <a:latin typeface="Cambria Math" panose="02040503050406030204" pitchFamily="18" charset="0"/>
                                </a:rPr>
                                <m:t>𝜏</m:t>
                              </m:r>
                            </m:den>
                          </m:f>
                        </m:sup>
                      </m:sSup>
                    </m:oMath>
                  </m:oMathPara>
                </a14:m>
                <a:endParaRPr lang="zh-CN" altLang="en-US" sz="3200" dirty="0">
                  <a:solidFill>
                    <a:schemeClr val="tx1"/>
                  </a:solidFill>
                </a:endParaRPr>
              </a:p>
            </p:txBody>
          </p:sp>
        </mc:Choice>
        <mc:Fallback>
          <p:sp>
            <p:nvSpPr>
              <p:cNvPr id="30" name="Object 32"/>
              <p:cNvSpPr txBox="1">
                <a:spLocks noRot="1" noChangeAspect="1" noMove="1" noResize="1" noEditPoints="1" noAdjustHandles="1" noChangeArrowheads="1" noChangeShapeType="1" noTextEdit="1"/>
              </p:cNvSpPr>
              <p:nvPr/>
            </p:nvSpPr>
            <p:spPr bwMode="auto">
              <a:xfrm>
                <a:off x="1676400" y="4595031"/>
                <a:ext cx="6254750" cy="944562"/>
              </a:xfrm>
              <a:prstGeom prst="rect">
                <a:avLst/>
              </a:prstGeom>
              <a:blipFill rotWithShape="1">
                <a:blip r:embed="rId6"/>
                <a:stretch>
                  <a:fillRect t="-18" b="52"/>
                </a:stretch>
              </a:blipFill>
              <a:ln>
                <a:noFill/>
              </a:ln>
              <a:effectLst/>
            </p:spPr>
            <p:txBody>
              <a:bodyPr/>
              <a:lstStyle/>
              <a:p>
                <a:r>
                  <a:rPr lang="zh-CN" altLang="en-US">
                    <a:noFill/>
                  </a:rPr>
                  <a:t> </a:t>
                </a:r>
              </a:p>
            </p:txBody>
          </p:sp>
        </mc:Fallback>
      </mc:AlternateContent>
      <p:sp>
        <p:nvSpPr>
          <p:cNvPr id="33" name="矩形 32"/>
          <p:cNvSpPr/>
          <p:nvPr/>
        </p:nvSpPr>
        <p:spPr>
          <a:xfrm>
            <a:off x="3371284" y="5512994"/>
            <a:ext cx="1338829" cy="369332"/>
          </a:xfrm>
          <a:prstGeom prst="rect">
            <a:avLst/>
          </a:prstGeom>
        </p:spPr>
        <p:txBody>
          <a:bodyPr wrap="none">
            <a:spAutoFit/>
          </a:bodyPr>
          <a:lstStyle/>
          <a:p>
            <a:pPr algn="ctr"/>
            <a:r>
              <a:rPr kumimoji="1" lang="zh-CN" altLang="en-US" dirty="0">
                <a:solidFill>
                  <a:srgbClr val="92D050"/>
                </a:solidFill>
              </a:rPr>
              <a:t>零状态响应</a:t>
            </a:r>
            <a:endParaRPr kumimoji="1" lang="en-US" altLang="zh-CN" dirty="0">
              <a:solidFill>
                <a:srgbClr val="92D050"/>
              </a:solidFill>
            </a:endParaRPr>
          </a:p>
        </p:txBody>
      </p:sp>
      <p:sp>
        <p:nvSpPr>
          <p:cNvPr id="34" name="矩形 33"/>
          <p:cNvSpPr/>
          <p:nvPr/>
        </p:nvSpPr>
        <p:spPr>
          <a:xfrm>
            <a:off x="5934586" y="5512994"/>
            <a:ext cx="1338829"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zh-CN" altLang="en-US" dirty="0">
                <a:solidFill>
                  <a:srgbClr val="92D050"/>
                </a:solidFill>
              </a:rPr>
              <a:t>零输入响应</a:t>
            </a:r>
            <a:endParaRPr kumimoji="1" lang="en-US" altLang="zh-CN" dirty="0">
              <a:solidFill>
                <a:srgbClr val="92D050"/>
              </a:solidFill>
            </a:endParaRPr>
          </a:p>
        </p:txBody>
      </p:sp>
      <p:sp>
        <p:nvSpPr>
          <p:cNvPr id="35" name="矩形 34"/>
          <p:cNvSpPr/>
          <p:nvPr/>
        </p:nvSpPr>
        <p:spPr>
          <a:xfrm>
            <a:off x="2991152" y="2224139"/>
            <a:ext cx="877163" cy="369332"/>
          </a:xfrm>
          <a:prstGeom prst="rect">
            <a:avLst/>
          </a:prstGeom>
        </p:spPr>
        <p:txBody>
          <a:bodyPr wrap="none">
            <a:spAutoFit/>
          </a:bodyPr>
          <a:lstStyle/>
          <a:p>
            <a:pPr algn="ctr"/>
            <a:r>
              <a:rPr kumimoji="1" lang="zh-CN" altLang="en-US" dirty="0">
                <a:solidFill>
                  <a:srgbClr val="92D050"/>
                </a:solidFill>
              </a:rPr>
              <a:t>稳态解</a:t>
            </a:r>
            <a:endParaRPr kumimoji="1" lang="en-US" altLang="zh-CN" dirty="0">
              <a:solidFill>
                <a:srgbClr val="92D050"/>
              </a:solidFill>
            </a:endParaRPr>
          </a:p>
        </p:txBody>
      </p:sp>
      <p:sp>
        <p:nvSpPr>
          <p:cNvPr id="36" name="矩形 35"/>
          <p:cNvSpPr/>
          <p:nvPr/>
        </p:nvSpPr>
        <p:spPr>
          <a:xfrm>
            <a:off x="5320422" y="2229836"/>
            <a:ext cx="877163" cy="369332"/>
          </a:xfrm>
          <a:prstGeom prst="rect">
            <a:avLst/>
          </a:prstGeom>
        </p:spPr>
        <p:txBody>
          <a:bodyPr wrap="none">
            <a:spAutoFit/>
          </a:bodyPr>
          <a:lstStyle/>
          <a:p>
            <a:pPr algn="ctr"/>
            <a:r>
              <a:rPr kumimoji="1" lang="zh-CN" altLang="en-US" dirty="0">
                <a:solidFill>
                  <a:srgbClr val="92D050"/>
                </a:solidFill>
              </a:rPr>
              <a:t>暂态解</a:t>
            </a:r>
            <a:endParaRPr kumimoji="1" lang="en-US" altLang="zh-CN" dirty="0">
              <a:solidFill>
                <a:srgbClr val="92D05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211" name="Object 35"/>
          <p:cNvGraphicFramePr>
            <a:graphicFrameLocks noChangeAspect="1"/>
          </p:cNvGraphicFramePr>
          <p:nvPr/>
        </p:nvGraphicFramePr>
        <p:xfrm>
          <a:off x="1213169" y="3594736"/>
          <a:ext cx="3262312" cy="567946"/>
        </p:xfrm>
        <a:graphic>
          <a:graphicData uri="http://schemas.openxmlformats.org/presentationml/2006/ole">
            <mc:AlternateContent xmlns:mc="http://schemas.openxmlformats.org/markup-compatibility/2006">
              <mc:Choice xmlns:v="urn:schemas-microsoft-com:vml" Requires="v">
                <p:oleObj spid="_x0000_s54344" name="公式" r:id="rId1" imgW="1367155" imgH="217805" progId="Equation.3">
                  <p:embed/>
                </p:oleObj>
              </mc:Choice>
              <mc:Fallback>
                <p:oleObj name="公式" r:id="rId1" imgW="1367155" imgH="217805" progId="Equation.3">
                  <p:embed/>
                  <p:pic>
                    <p:nvPicPr>
                      <p:cNvPr id="0" name="Object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169" y="3594736"/>
                        <a:ext cx="3262312" cy="567946"/>
                      </a:xfrm>
                      <a:prstGeom prst="rect">
                        <a:avLst/>
                      </a:prstGeom>
                      <a:noFill/>
                      <a:ln>
                        <a:noFill/>
                      </a:ln>
                      <a:effectLst/>
                    </p:spPr>
                  </p:pic>
                </p:oleObj>
              </mc:Fallback>
            </mc:AlternateContent>
          </a:graphicData>
        </a:graphic>
      </p:graphicFrame>
      <p:graphicFrame>
        <p:nvGraphicFramePr>
          <p:cNvPr id="50212" name="Object 36"/>
          <p:cNvGraphicFramePr>
            <a:graphicFrameLocks noChangeAspect="1"/>
          </p:cNvGraphicFramePr>
          <p:nvPr/>
        </p:nvGraphicFramePr>
        <p:xfrm>
          <a:off x="677388" y="4449544"/>
          <a:ext cx="4192584" cy="509705"/>
        </p:xfrm>
        <a:graphic>
          <a:graphicData uri="http://schemas.openxmlformats.org/presentationml/2006/ole">
            <mc:AlternateContent xmlns:mc="http://schemas.openxmlformats.org/markup-compatibility/2006">
              <mc:Choice xmlns:v="urn:schemas-microsoft-com:vml" Requires="v">
                <p:oleObj spid="_x0000_s54345" name="公式" r:id="rId3" imgW="1781175" imgH="191770" progId="Equation.3">
                  <p:embed/>
                </p:oleObj>
              </mc:Choice>
              <mc:Fallback>
                <p:oleObj name="公式" r:id="rId3" imgW="1781175" imgH="19177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88" y="4449544"/>
                        <a:ext cx="4192584" cy="509705"/>
                      </a:xfrm>
                      <a:prstGeom prst="rect">
                        <a:avLst/>
                      </a:prstGeom>
                      <a:noFill/>
                      <a:ln>
                        <a:noFill/>
                      </a:ln>
                      <a:effectLst/>
                    </p:spPr>
                  </p:pic>
                </p:oleObj>
              </mc:Fallback>
            </mc:AlternateContent>
          </a:graphicData>
        </a:graphic>
      </p:graphicFrame>
      <p:graphicFrame>
        <p:nvGraphicFramePr>
          <p:cNvPr id="50213" name="Object 37"/>
          <p:cNvGraphicFramePr>
            <a:graphicFrameLocks noChangeAspect="1"/>
          </p:cNvGraphicFramePr>
          <p:nvPr/>
        </p:nvGraphicFramePr>
        <p:xfrm>
          <a:off x="5329081" y="4137659"/>
          <a:ext cx="2904490" cy="873467"/>
        </p:xfrm>
        <a:graphic>
          <a:graphicData uri="http://schemas.openxmlformats.org/presentationml/2006/ole">
            <mc:AlternateContent xmlns:mc="http://schemas.openxmlformats.org/markup-compatibility/2006">
              <mc:Choice xmlns:v="urn:schemas-microsoft-com:vml" Requires="v">
                <p:oleObj spid="_x0000_s54346" name="公式" r:id="rId5" imgW="1362710" imgH="391795" progId="Equation.3">
                  <p:embed/>
                </p:oleObj>
              </mc:Choice>
              <mc:Fallback>
                <p:oleObj name="公式" r:id="rId5" imgW="1362710" imgH="391795"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081" y="4137659"/>
                        <a:ext cx="2904490" cy="873467"/>
                      </a:xfrm>
                      <a:prstGeom prst="rect">
                        <a:avLst/>
                      </a:prstGeom>
                      <a:noFill/>
                      <a:ln>
                        <a:noFill/>
                      </a:ln>
                      <a:effectLst/>
                    </p:spPr>
                  </p:pic>
                </p:oleObj>
              </mc:Fallback>
            </mc:AlternateContent>
          </a:graphicData>
        </a:graphic>
      </p:graphicFrame>
      <p:graphicFrame>
        <p:nvGraphicFramePr>
          <p:cNvPr id="50214" name="Object 38"/>
          <p:cNvGraphicFramePr>
            <a:graphicFrameLocks noChangeAspect="1"/>
          </p:cNvGraphicFramePr>
          <p:nvPr/>
        </p:nvGraphicFramePr>
        <p:xfrm>
          <a:off x="525780" y="6026568"/>
          <a:ext cx="8321675" cy="587375"/>
        </p:xfrm>
        <a:graphic>
          <a:graphicData uri="http://schemas.openxmlformats.org/presentationml/2006/ole">
            <mc:AlternateContent xmlns:mc="http://schemas.openxmlformats.org/markup-compatibility/2006">
              <mc:Choice xmlns:v="urn:schemas-microsoft-com:vml" Requires="v">
                <p:oleObj spid="_x0000_s54347" name="公式" r:id="rId7" imgW="3387725" imgH="213360" progId="Equation.3">
                  <p:embed/>
                </p:oleObj>
              </mc:Choice>
              <mc:Fallback>
                <p:oleObj name="公式" r:id="rId7" imgW="3387725" imgH="213360"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 y="6026568"/>
                        <a:ext cx="8321675" cy="5873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9" name="Text Box 23"/>
          <p:cNvSpPr txBox="1">
            <a:spLocks noChangeArrowheads="1"/>
          </p:cNvSpPr>
          <p:nvPr/>
        </p:nvSpPr>
        <p:spPr bwMode="auto">
          <a:xfrm>
            <a:off x="422593" y="986473"/>
            <a:ext cx="9350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dirty="0">
                <a:solidFill>
                  <a:schemeClr val="tx1"/>
                </a:solidFill>
                <a:latin typeface="Times New Roman" panose="02020603050405020304" pitchFamily="18" charset="0"/>
                <a:ea typeface="宋体" panose="02010600030101010101" pitchFamily="2" charset="-122"/>
              </a:rPr>
              <a:t>例</a:t>
            </a:r>
            <a:r>
              <a:rPr kumimoji="1" lang="en-US" altLang="zh-CN" sz="3200" b="0" dirty="0">
                <a:solidFill>
                  <a:schemeClr val="tx1"/>
                </a:solidFill>
                <a:latin typeface="Times New Roman" panose="02020603050405020304" pitchFamily="18" charset="0"/>
                <a:ea typeface="宋体" panose="02010600030101010101" pitchFamily="2" charset="-122"/>
              </a:rPr>
              <a:t>1</a:t>
            </a:r>
            <a:endParaRPr kumimoji="1" lang="en-US" altLang="zh-CN" sz="3200" b="0" dirty="0">
              <a:solidFill>
                <a:schemeClr val="tx1"/>
              </a:solidFill>
              <a:latin typeface="Times New Roman" panose="02020603050405020304" pitchFamily="18" charset="0"/>
              <a:ea typeface="宋体" panose="02010600030101010101" pitchFamily="2" charset="-122"/>
            </a:endParaRPr>
          </a:p>
        </p:txBody>
      </p:sp>
      <p:sp>
        <p:nvSpPr>
          <p:cNvPr id="50215" name="Text Box 39"/>
          <p:cNvSpPr txBox="1">
            <a:spLocks noChangeArrowheads="1"/>
          </p:cNvSpPr>
          <p:nvPr/>
        </p:nvSpPr>
        <p:spPr bwMode="auto">
          <a:xfrm>
            <a:off x="1286193" y="943610"/>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楷体_GB2312" pitchFamily="49" charset="-122"/>
              </a:rPr>
              <a:t>已知：</a:t>
            </a:r>
            <a:r>
              <a:rPr kumimoji="1" lang="en-US" altLang="zh-CN" sz="3200" b="0" i="1" dirty="0">
                <a:solidFill>
                  <a:schemeClr val="tx1"/>
                </a:solidFill>
                <a:latin typeface="Times New Roman" panose="02020603050405020304" pitchFamily="18" charset="0"/>
              </a:rPr>
              <a:t>t</a:t>
            </a:r>
            <a:r>
              <a:rPr kumimoji="1" lang="en-US" altLang="zh-CN" sz="3200" b="0" dirty="0">
                <a:solidFill>
                  <a:schemeClr val="tx1"/>
                </a:solidFill>
                <a:latin typeface="Times New Roman" panose="02020603050405020304" pitchFamily="18" charset="0"/>
              </a:rPr>
              <a:t>=0 </a:t>
            </a:r>
            <a:r>
              <a:rPr kumimoji="1" lang="zh-CN" altLang="en-US" dirty="0">
                <a:latin typeface="楷体_GB2312" pitchFamily="49" charset="-122"/>
              </a:rPr>
              <a:t>时合开关，求换路后的</a:t>
            </a:r>
            <a:r>
              <a:rPr kumimoji="1" lang="en-US" altLang="zh-CN" sz="3200" b="0" i="1" dirty="0" err="1">
                <a:solidFill>
                  <a:schemeClr val="tx1"/>
                </a:solidFill>
                <a:latin typeface="Times New Roman" panose="02020603050405020304" pitchFamily="18" charset="0"/>
              </a:rPr>
              <a:t>u</a:t>
            </a:r>
            <a:r>
              <a:rPr kumimoji="1" lang="en-US" altLang="zh-CN" sz="3200" b="0" i="1" baseline="-25000" dirty="0" err="1">
                <a:solidFill>
                  <a:schemeClr val="tx1"/>
                </a:solidFill>
                <a:latin typeface="Times New Roman" panose="02020603050405020304" pitchFamily="18" charset="0"/>
              </a:rPr>
              <a:t>C</a:t>
            </a:r>
            <a:r>
              <a:rPr kumimoji="1" lang="en-US" altLang="zh-CN" sz="3200" b="0" dirty="0">
                <a:solidFill>
                  <a:schemeClr val="tx1"/>
                </a:solidFill>
                <a:latin typeface="Times New Roman" panose="02020603050405020304" pitchFamily="18" charset="0"/>
              </a:rPr>
              <a:t>(</a:t>
            </a:r>
            <a:r>
              <a:rPr kumimoji="1" lang="en-US" altLang="zh-CN" sz="3200" b="0" i="1" dirty="0">
                <a:solidFill>
                  <a:schemeClr val="tx1"/>
                </a:solidFill>
                <a:latin typeface="Times New Roman" panose="02020603050405020304" pitchFamily="18" charset="0"/>
              </a:rPr>
              <a:t>t</a:t>
            </a:r>
            <a:r>
              <a:rPr kumimoji="1" lang="en-US" altLang="zh-CN" sz="3200" b="0" dirty="0">
                <a:solidFill>
                  <a:schemeClr val="tx1"/>
                </a:solidFill>
                <a:latin typeface="Times New Roman" panose="02020603050405020304" pitchFamily="18" charset="0"/>
              </a:rPr>
              <a:t>)</a:t>
            </a:r>
            <a:endParaRPr kumimoji="1" lang="en-US" altLang="zh-CN" dirty="0">
              <a:solidFill>
                <a:schemeClr val="tx1"/>
              </a:solidFill>
              <a:latin typeface="楷体_GB2312" pitchFamily="49" charset="-122"/>
            </a:endParaRPr>
          </a:p>
        </p:txBody>
      </p:sp>
      <p:sp>
        <p:nvSpPr>
          <p:cNvPr id="50216" name="Text Box 40"/>
          <p:cNvSpPr txBox="1">
            <a:spLocks noChangeArrowheads="1"/>
          </p:cNvSpPr>
          <p:nvPr/>
        </p:nvSpPr>
        <p:spPr bwMode="auto">
          <a:xfrm>
            <a:off x="422593" y="3535998"/>
            <a:ext cx="541337" cy="519112"/>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tx1"/>
                </a:solidFill>
                <a:latin typeface="Times New Roman" panose="02020603050405020304" pitchFamily="18" charset="0"/>
                <a:ea typeface="宋体" panose="02010600030101010101" pitchFamily="2" charset="-122"/>
              </a:rPr>
              <a:t>解</a:t>
            </a:r>
            <a:endParaRPr kumimoji="1" lang="zh-CN" altLang="en-US" b="0" dirty="0">
              <a:solidFill>
                <a:schemeClr val="tx1"/>
              </a:solidFill>
              <a:latin typeface="Times New Roman" panose="02020603050405020304" pitchFamily="18" charset="0"/>
              <a:ea typeface="宋体" panose="02010600030101010101" pitchFamily="2" charset="-122"/>
            </a:endParaRPr>
          </a:p>
        </p:txBody>
      </p:sp>
      <p:grpSp>
        <p:nvGrpSpPr>
          <p:cNvPr id="2" name="Group 41"/>
          <p:cNvGrpSpPr/>
          <p:nvPr/>
        </p:nvGrpSpPr>
        <p:grpSpPr bwMode="auto">
          <a:xfrm>
            <a:off x="4756468" y="1345248"/>
            <a:ext cx="3684587" cy="2776537"/>
            <a:chOff x="3236" y="1046"/>
            <a:chExt cx="2321" cy="1749"/>
          </a:xfrm>
        </p:grpSpPr>
        <p:sp>
          <p:nvSpPr>
            <p:cNvPr id="62510" name="Line 42"/>
            <p:cNvSpPr>
              <a:spLocks noChangeShapeType="1"/>
            </p:cNvSpPr>
            <p:nvPr/>
          </p:nvSpPr>
          <p:spPr bwMode="auto">
            <a:xfrm>
              <a:off x="3735" y="2420"/>
              <a:ext cx="172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1" name="Line 43"/>
            <p:cNvSpPr>
              <a:spLocks noChangeShapeType="1"/>
            </p:cNvSpPr>
            <p:nvPr/>
          </p:nvSpPr>
          <p:spPr bwMode="auto">
            <a:xfrm flipV="1">
              <a:off x="3879" y="1140"/>
              <a:ext cx="0" cy="1616"/>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2" name="Line 44"/>
            <p:cNvSpPr>
              <a:spLocks noChangeShapeType="1"/>
            </p:cNvSpPr>
            <p:nvPr/>
          </p:nvSpPr>
          <p:spPr bwMode="auto">
            <a:xfrm>
              <a:off x="3879" y="2180"/>
              <a:ext cx="1440" cy="0"/>
            </a:xfrm>
            <a:prstGeom prst="line">
              <a:avLst/>
            </a:prstGeom>
            <a:noFill/>
            <a:ln w="28575">
              <a:solidFill>
                <a:srgbClr val="00FF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3" name="Freeform 45"/>
            <p:cNvSpPr/>
            <p:nvPr/>
          </p:nvSpPr>
          <p:spPr bwMode="auto">
            <a:xfrm>
              <a:off x="3879" y="1604"/>
              <a:ext cx="1354" cy="518"/>
            </a:xfrm>
            <a:custGeom>
              <a:avLst/>
              <a:gdLst>
                <a:gd name="T0" fmla="*/ 0 w 1354"/>
                <a:gd name="T1" fmla="*/ 0 h 518"/>
                <a:gd name="T2" fmla="*/ 144 w 1354"/>
                <a:gd name="T3" fmla="*/ 240 h 518"/>
                <a:gd name="T4" fmla="*/ 384 w 1354"/>
                <a:gd name="T5" fmla="*/ 384 h 518"/>
                <a:gd name="T6" fmla="*/ 816 w 1354"/>
                <a:gd name="T7" fmla="*/ 480 h 518"/>
                <a:gd name="T8" fmla="*/ 1354 w 1354"/>
                <a:gd name="T9" fmla="*/ 518 h 518"/>
                <a:gd name="T10" fmla="*/ 0 60000 65536"/>
                <a:gd name="T11" fmla="*/ 0 60000 65536"/>
                <a:gd name="T12" fmla="*/ 0 60000 65536"/>
                <a:gd name="T13" fmla="*/ 0 60000 65536"/>
                <a:gd name="T14" fmla="*/ 0 60000 65536"/>
                <a:gd name="T15" fmla="*/ 0 w 1354"/>
                <a:gd name="T16" fmla="*/ 0 h 518"/>
                <a:gd name="T17" fmla="*/ 1354 w 1354"/>
                <a:gd name="T18" fmla="*/ 518 h 518"/>
              </a:gdLst>
              <a:ahLst/>
              <a:cxnLst>
                <a:cxn ang="T10">
                  <a:pos x="T0" y="T1"/>
                </a:cxn>
                <a:cxn ang="T11">
                  <a:pos x="T2" y="T3"/>
                </a:cxn>
                <a:cxn ang="T12">
                  <a:pos x="T4" y="T5"/>
                </a:cxn>
                <a:cxn ang="T13">
                  <a:pos x="T6" y="T7"/>
                </a:cxn>
                <a:cxn ang="T14">
                  <a:pos x="T8" y="T9"/>
                </a:cxn>
              </a:cxnLst>
              <a:rect l="T15" t="T16" r="T17" b="T18"/>
              <a:pathLst>
                <a:path w="1354" h="518">
                  <a:moveTo>
                    <a:pt x="0" y="0"/>
                  </a:moveTo>
                  <a:cubicBezTo>
                    <a:pt x="40" y="88"/>
                    <a:pt x="80" y="176"/>
                    <a:pt x="144" y="240"/>
                  </a:cubicBezTo>
                  <a:cubicBezTo>
                    <a:pt x="208" y="304"/>
                    <a:pt x="272" y="344"/>
                    <a:pt x="384" y="384"/>
                  </a:cubicBezTo>
                  <a:cubicBezTo>
                    <a:pt x="496" y="424"/>
                    <a:pt x="654" y="458"/>
                    <a:pt x="816" y="480"/>
                  </a:cubicBezTo>
                  <a:cubicBezTo>
                    <a:pt x="978" y="502"/>
                    <a:pt x="1242" y="510"/>
                    <a:pt x="1354" y="518"/>
                  </a:cubicBezTo>
                </a:path>
              </a:pathLst>
            </a:custGeom>
            <a:noFill/>
            <a:ln w="28575" cap="flat" cmpd="sng">
              <a:solidFill>
                <a:srgbClr val="FF33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4" name="Text Box 46"/>
            <p:cNvSpPr txBox="1">
              <a:spLocks noChangeArrowheads="1"/>
            </p:cNvSpPr>
            <p:nvPr/>
          </p:nvSpPr>
          <p:spPr bwMode="auto">
            <a:xfrm>
              <a:off x="5370" y="2430"/>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200" b="0" i="1">
                  <a:solidFill>
                    <a:schemeClr val="tx1"/>
                  </a:solidFill>
                  <a:latin typeface="Times New Roman" panose="02020603050405020304" pitchFamily="18" charset="0"/>
                  <a:ea typeface="宋体" panose="02010600030101010101" pitchFamily="2" charset="-122"/>
                </a:rPr>
                <a:t>t</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62515" name="Text Box 47"/>
            <p:cNvSpPr txBox="1">
              <a:spLocks noChangeArrowheads="1"/>
            </p:cNvSpPr>
            <p:nvPr/>
          </p:nvSpPr>
          <p:spPr bwMode="auto">
            <a:xfrm>
              <a:off x="3983" y="1046"/>
              <a:ext cx="2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2516" name="Text Box 48"/>
            <p:cNvSpPr txBox="1">
              <a:spLocks noChangeArrowheads="1"/>
            </p:cNvSpPr>
            <p:nvPr/>
          </p:nvSpPr>
          <p:spPr bwMode="auto">
            <a:xfrm>
              <a:off x="3400" y="1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2</a:t>
              </a:r>
              <a:endParaRPr kumimoji="1" lang="en-US" altLang="zh-CN" sz="2400" b="0">
                <a:solidFill>
                  <a:schemeClr val="tx1"/>
                </a:solidFill>
                <a:latin typeface="Times New Roman" panose="02020603050405020304" pitchFamily="18" charset="0"/>
                <a:ea typeface="宋体" panose="02010600030101010101" pitchFamily="2" charset="-122"/>
              </a:endParaRPr>
            </a:p>
          </p:txBody>
        </p:sp>
        <p:sp>
          <p:nvSpPr>
            <p:cNvPr id="62517" name="Text Box 49"/>
            <p:cNvSpPr txBox="1">
              <a:spLocks noChangeArrowheads="1"/>
            </p:cNvSpPr>
            <p:nvPr/>
          </p:nvSpPr>
          <p:spPr bwMode="auto">
            <a:xfrm>
              <a:off x="4228" y="106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2400" b="0">
                  <a:solidFill>
                    <a:schemeClr val="tx1"/>
                  </a:solidFill>
                  <a:latin typeface="Times New Roman" panose="02020603050405020304" pitchFamily="18" charset="0"/>
                  <a:ea typeface="宋体" panose="02010600030101010101" pitchFamily="2" charset="-122"/>
                </a:rPr>
                <a:t>(V)</a:t>
              </a:r>
              <a:endParaRPr kumimoji="1" lang="en-US" altLang="zh-CN" sz="2400" b="0">
                <a:solidFill>
                  <a:schemeClr val="tx1"/>
                </a:solidFill>
                <a:latin typeface="Times New Roman" panose="02020603050405020304" pitchFamily="18" charset="0"/>
                <a:ea typeface="宋体" panose="02010600030101010101" pitchFamily="2" charset="-122"/>
              </a:endParaRPr>
            </a:p>
          </p:txBody>
        </p:sp>
        <p:sp>
          <p:nvSpPr>
            <p:cNvPr id="62518" name="Text Box 50"/>
            <p:cNvSpPr txBox="1">
              <a:spLocks noChangeArrowheads="1"/>
            </p:cNvSpPr>
            <p:nvPr/>
          </p:nvSpPr>
          <p:spPr bwMode="auto">
            <a:xfrm>
              <a:off x="3236" y="1983"/>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0.667</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2519" name="Text Box 51"/>
            <p:cNvSpPr txBox="1">
              <a:spLocks noChangeArrowheads="1"/>
            </p:cNvSpPr>
            <p:nvPr/>
          </p:nvSpPr>
          <p:spPr bwMode="auto">
            <a:xfrm>
              <a:off x="3622" y="24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2520" name="Line 52"/>
            <p:cNvSpPr>
              <a:spLocks noChangeShapeType="1"/>
            </p:cNvSpPr>
            <p:nvPr/>
          </p:nvSpPr>
          <p:spPr bwMode="auto">
            <a:xfrm>
              <a:off x="3636" y="1609"/>
              <a:ext cx="236" cy="0"/>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0231" name="Object 55"/>
          <p:cNvGraphicFramePr>
            <a:graphicFrameLocks noChangeAspect="1"/>
          </p:cNvGraphicFramePr>
          <p:nvPr/>
        </p:nvGraphicFramePr>
        <p:xfrm>
          <a:off x="471805" y="4947068"/>
          <a:ext cx="6103938" cy="868363"/>
        </p:xfrm>
        <a:graphic>
          <a:graphicData uri="http://schemas.openxmlformats.org/presentationml/2006/ole">
            <mc:AlternateContent xmlns:mc="http://schemas.openxmlformats.org/markup-compatibility/2006">
              <mc:Choice xmlns:v="urn:schemas-microsoft-com:vml" Requires="v">
                <p:oleObj spid="_x0000_s54348" name="公式" r:id="rId9" imgW="2238375" imgH="295910" progId="Equation.3">
                  <p:embed/>
                </p:oleObj>
              </mc:Choice>
              <mc:Fallback>
                <p:oleObj name="公式" r:id="rId9" imgW="2238375" imgH="295910" progId="Equation.3">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805" y="4947068"/>
                        <a:ext cx="6103938"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98"/>
          <p:cNvGrpSpPr/>
          <p:nvPr/>
        </p:nvGrpSpPr>
        <p:grpSpPr bwMode="auto">
          <a:xfrm>
            <a:off x="781368" y="1448435"/>
            <a:ext cx="3492500" cy="1816100"/>
            <a:chOff x="521" y="618"/>
            <a:chExt cx="2200" cy="1144"/>
          </a:xfrm>
        </p:grpSpPr>
        <p:sp>
          <p:nvSpPr>
            <p:cNvPr id="62481" name="Line 70"/>
            <p:cNvSpPr>
              <a:spLocks noChangeShapeType="1"/>
            </p:cNvSpPr>
            <p:nvPr/>
          </p:nvSpPr>
          <p:spPr bwMode="auto">
            <a:xfrm flipV="1">
              <a:off x="702" y="845"/>
              <a:ext cx="0" cy="90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Line 72"/>
            <p:cNvSpPr>
              <a:spLocks noChangeShapeType="1"/>
            </p:cNvSpPr>
            <p:nvPr/>
          </p:nvSpPr>
          <p:spPr bwMode="auto">
            <a:xfrm>
              <a:off x="1882" y="845"/>
              <a:ext cx="0" cy="426"/>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3" name="Line 73"/>
            <p:cNvSpPr>
              <a:spLocks noChangeShapeType="1"/>
            </p:cNvSpPr>
            <p:nvPr/>
          </p:nvSpPr>
          <p:spPr bwMode="auto">
            <a:xfrm>
              <a:off x="1882" y="1343"/>
              <a:ext cx="0" cy="409"/>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4" name="Line 74"/>
            <p:cNvSpPr>
              <a:spLocks noChangeShapeType="1"/>
            </p:cNvSpPr>
            <p:nvPr/>
          </p:nvSpPr>
          <p:spPr bwMode="auto">
            <a:xfrm>
              <a:off x="2653" y="845"/>
              <a:ext cx="0" cy="91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5" name="Rectangle 75"/>
            <p:cNvSpPr>
              <a:spLocks noChangeArrowheads="1"/>
            </p:cNvSpPr>
            <p:nvPr/>
          </p:nvSpPr>
          <p:spPr bwMode="auto">
            <a:xfrm>
              <a:off x="2594" y="1117"/>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62486" name="Group 76"/>
            <p:cNvGrpSpPr/>
            <p:nvPr/>
          </p:nvGrpSpPr>
          <p:grpSpPr bwMode="auto">
            <a:xfrm>
              <a:off x="1746" y="1253"/>
              <a:ext cx="272" cy="91"/>
              <a:chOff x="930" y="3430"/>
              <a:chExt cx="227" cy="91"/>
            </a:xfrm>
          </p:grpSpPr>
          <p:sp>
            <p:nvSpPr>
              <p:cNvPr id="62504" name="Line 77"/>
              <p:cNvSpPr>
                <a:spLocks noChangeShapeType="1"/>
              </p:cNvSpPr>
              <p:nvPr/>
            </p:nvSpPr>
            <p:spPr bwMode="auto">
              <a:xfrm>
                <a:off x="930" y="3430"/>
                <a:ext cx="227"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505" name="Line 78"/>
              <p:cNvSpPr>
                <a:spLocks noChangeShapeType="1"/>
              </p:cNvSpPr>
              <p:nvPr/>
            </p:nvSpPr>
            <p:spPr bwMode="auto">
              <a:xfrm>
                <a:off x="930" y="3521"/>
                <a:ext cx="227"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2487" name="Line 79"/>
            <p:cNvSpPr>
              <a:spLocks noChangeShapeType="1"/>
            </p:cNvSpPr>
            <p:nvPr/>
          </p:nvSpPr>
          <p:spPr bwMode="auto">
            <a:xfrm flipV="1">
              <a:off x="703" y="935"/>
              <a:ext cx="0" cy="318"/>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80"/>
            <p:cNvSpPr>
              <a:spLocks noChangeShapeType="1"/>
            </p:cNvSpPr>
            <p:nvPr/>
          </p:nvSpPr>
          <p:spPr bwMode="auto">
            <a:xfrm>
              <a:off x="702" y="845"/>
              <a:ext cx="1543"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2489" name="Group 97"/>
            <p:cNvGrpSpPr/>
            <p:nvPr/>
          </p:nvGrpSpPr>
          <p:grpSpPr bwMode="auto">
            <a:xfrm>
              <a:off x="521" y="1253"/>
              <a:ext cx="363" cy="363"/>
              <a:chOff x="521" y="1071"/>
              <a:chExt cx="363" cy="363"/>
            </a:xfrm>
          </p:grpSpPr>
          <p:sp>
            <p:nvSpPr>
              <p:cNvPr id="62502" name="Oval 71"/>
              <p:cNvSpPr>
                <a:spLocks noChangeArrowheads="1"/>
              </p:cNvSpPr>
              <p:nvPr/>
            </p:nvSpPr>
            <p:spPr bwMode="auto">
              <a:xfrm>
                <a:off x="521" y="107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62503" name="Line 81"/>
              <p:cNvSpPr>
                <a:spLocks noChangeShapeType="1"/>
              </p:cNvSpPr>
              <p:nvPr/>
            </p:nvSpPr>
            <p:spPr bwMode="auto">
              <a:xfrm>
                <a:off x="521" y="1253"/>
                <a:ext cx="363" cy="0"/>
              </a:xfrm>
              <a:prstGeom prst="line">
                <a:avLst/>
              </a:prstGeom>
              <a:noFill/>
              <a:ln w="28575">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490" name="Line 82"/>
            <p:cNvSpPr>
              <a:spLocks noChangeShapeType="1"/>
            </p:cNvSpPr>
            <p:nvPr/>
          </p:nvSpPr>
          <p:spPr bwMode="auto">
            <a:xfrm>
              <a:off x="702" y="1752"/>
              <a:ext cx="1955"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1" name="Line 83"/>
            <p:cNvSpPr>
              <a:spLocks noChangeShapeType="1"/>
            </p:cNvSpPr>
            <p:nvPr/>
          </p:nvSpPr>
          <p:spPr bwMode="auto">
            <a:xfrm>
              <a:off x="1201" y="845"/>
              <a:ext cx="9" cy="907"/>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Text Box 84"/>
            <p:cNvSpPr txBox="1">
              <a:spLocks noChangeArrowheads="1"/>
            </p:cNvSpPr>
            <p:nvPr/>
          </p:nvSpPr>
          <p:spPr bwMode="auto">
            <a:xfrm>
              <a:off x="703" y="935"/>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1A</a:t>
              </a:r>
              <a:endPar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62493" name="Text Box 85"/>
            <p:cNvSpPr txBox="1">
              <a:spLocks noChangeArrowheads="1"/>
            </p:cNvSpPr>
            <p:nvPr/>
          </p:nvSpPr>
          <p:spPr bwMode="auto">
            <a:xfrm>
              <a:off x="1255" y="962"/>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2</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2494" name="Line 86"/>
            <p:cNvSpPr>
              <a:spLocks noChangeShapeType="1"/>
            </p:cNvSpPr>
            <p:nvPr/>
          </p:nvSpPr>
          <p:spPr bwMode="auto">
            <a:xfrm flipV="1">
              <a:off x="2231" y="701"/>
              <a:ext cx="240" cy="14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5" name="Line 87"/>
            <p:cNvSpPr>
              <a:spLocks noChangeShapeType="1"/>
            </p:cNvSpPr>
            <p:nvPr/>
          </p:nvSpPr>
          <p:spPr bwMode="auto">
            <a:xfrm>
              <a:off x="2413" y="845"/>
              <a:ext cx="240" cy="0"/>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6" name="Line 88"/>
            <p:cNvSpPr>
              <a:spLocks noChangeShapeType="1"/>
            </p:cNvSpPr>
            <p:nvPr/>
          </p:nvSpPr>
          <p:spPr bwMode="auto">
            <a:xfrm>
              <a:off x="2199" y="618"/>
              <a:ext cx="227" cy="317"/>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7" name="Text Box 89"/>
            <p:cNvSpPr txBox="1">
              <a:spLocks noChangeArrowheads="1"/>
            </p:cNvSpPr>
            <p:nvPr/>
          </p:nvSpPr>
          <p:spPr bwMode="auto">
            <a:xfrm>
              <a:off x="2225" y="1143"/>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1</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62498" name="Text Box 90"/>
            <p:cNvSpPr txBox="1">
              <a:spLocks noChangeArrowheads="1"/>
            </p:cNvSpPr>
            <p:nvPr/>
          </p:nvSpPr>
          <p:spPr bwMode="auto">
            <a:xfrm>
              <a:off x="1927" y="935"/>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3F</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2499" name="Text Box 91"/>
            <p:cNvSpPr txBox="1">
              <a:spLocks noChangeArrowheads="1"/>
            </p:cNvSpPr>
            <p:nvPr/>
          </p:nvSpPr>
          <p:spPr bwMode="auto">
            <a:xfrm>
              <a:off x="1655" y="890"/>
              <a:ext cx="24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a:p>
              <a:pPr algn="ctr" eaLnBrk="1" hangingPunct="1"/>
              <a:endParaRPr kumimoji="1" lang="en-US" altLang="zh-CN" b="0">
                <a:solidFill>
                  <a:schemeClr val="tx1"/>
                </a:solidFill>
                <a:latin typeface="宋体" panose="02010600030101010101" pitchFamily="2" charset="-122"/>
                <a:ea typeface="宋体" panose="02010600030101010101" pitchFamily="2" charset="-122"/>
              </a:endParaRPr>
            </a:p>
            <a:p>
              <a:pPr algn="ctr" eaLnBrk="1" hangingPunct="1"/>
              <a:r>
                <a:rPr kumimoji="1" lang="en-US" altLang="zh-CN" b="0">
                  <a:solidFill>
                    <a:schemeClr val="tx1"/>
                  </a:solidFill>
                  <a:latin typeface="宋体" panose="02010600030101010101" pitchFamily="2" charset="-122"/>
                  <a:ea typeface="宋体" panose="02010600030101010101" pitchFamily="2" charset="-122"/>
                </a:rPr>
                <a:t>-</a:t>
              </a:r>
              <a:endParaRPr kumimoji="1" lang="en-US" altLang="zh-CN" b="0">
                <a:solidFill>
                  <a:schemeClr val="tx1"/>
                </a:solidFill>
                <a:latin typeface="宋体" panose="02010600030101010101" pitchFamily="2" charset="-122"/>
                <a:ea typeface="宋体" panose="02010600030101010101" pitchFamily="2" charset="-122"/>
              </a:endParaRPr>
            </a:p>
          </p:txBody>
        </p:sp>
        <p:sp>
          <p:nvSpPr>
            <p:cNvPr id="62500" name="Text Box 92"/>
            <p:cNvSpPr txBox="1">
              <a:spLocks noChangeArrowheads="1"/>
            </p:cNvSpPr>
            <p:nvPr/>
          </p:nvSpPr>
          <p:spPr bwMode="auto">
            <a:xfrm>
              <a:off x="1474" y="1207"/>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C</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2501" name="Rectangle 93"/>
            <p:cNvSpPr>
              <a:spLocks noChangeArrowheads="1"/>
            </p:cNvSpPr>
            <p:nvPr/>
          </p:nvSpPr>
          <p:spPr bwMode="auto">
            <a:xfrm>
              <a:off x="1146" y="1117"/>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sp>
        <p:nvSpPr>
          <p:cNvPr id="48"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49" name="矩形 48"/>
          <p:cNvSpPr/>
          <p:nvPr/>
        </p:nvSpPr>
        <p:spPr>
          <a:xfrm>
            <a:off x="630124" y="4103750"/>
            <a:ext cx="877163" cy="369332"/>
          </a:xfrm>
          <a:prstGeom prst="rect">
            <a:avLst/>
          </a:prstGeom>
        </p:spPr>
        <p:txBody>
          <a:bodyPr wrap="none">
            <a:spAutoFit/>
          </a:bodyPr>
          <a:lstStyle/>
          <a:p>
            <a:pPr algn="ctr"/>
            <a:r>
              <a:rPr kumimoji="1" lang="zh-CN" altLang="en-US" dirty="0">
                <a:solidFill>
                  <a:srgbClr val="92D050"/>
                </a:solidFill>
              </a:rPr>
              <a:t>稳态值</a:t>
            </a:r>
            <a:endParaRPr kumimoji="1" lang="en-US" altLang="zh-CN" dirty="0">
              <a:solidFill>
                <a:srgbClr val="92D050"/>
              </a:solidFill>
            </a:endParaRPr>
          </a:p>
        </p:txBody>
      </p:sp>
      <p:sp>
        <p:nvSpPr>
          <p:cNvPr id="51" name="矩形 50"/>
          <p:cNvSpPr/>
          <p:nvPr/>
        </p:nvSpPr>
        <p:spPr>
          <a:xfrm>
            <a:off x="7850394" y="4762402"/>
            <a:ext cx="1106393" cy="369332"/>
          </a:xfrm>
          <a:prstGeom prst="rect">
            <a:avLst/>
          </a:prstGeom>
        </p:spPr>
        <p:txBody>
          <a:bodyPr wrap="none">
            <a:spAutoFit/>
          </a:bodyPr>
          <a:lstStyle/>
          <a:p>
            <a:pPr algn="ctr"/>
            <a:r>
              <a:rPr kumimoji="1" lang="en-US" altLang="zh-CN" dirty="0">
                <a:solidFill>
                  <a:srgbClr val="92D050"/>
                </a:solidFill>
              </a:rPr>
              <a:t>T=0</a:t>
            </a:r>
            <a:r>
              <a:rPr kumimoji="1" lang="en-US" altLang="zh-CN" baseline="30000" dirty="0">
                <a:solidFill>
                  <a:srgbClr val="92D050"/>
                </a:solidFill>
              </a:rPr>
              <a:t>+</a:t>
            </a:r>
            <a:r>
              <a:rPr kumimoji="1" lang="zh-CN" altLang="en-US" dirty="0">
                <a:solidFill>
                  <a:srgbClr val="92D050"/>
                </a:solidFill>
              </a:rPr>
              <a:t>时刻</a:t>
            </a:r>
            <a:endParaRPr kumimoji="1" lang="en-US" altLang="zh-CN" dirty="0">
              <a:solidFill>
                <a:srgbClr val="92D050"/>
              </a:solidFill>
            </a:endParaRPr>
          </a:p>
        </p:txBody>
      </p:sp>
      <p:sp>
        <p:nvSpPr>
          <p:cNvPr id="3" name="矩形 2"/>
          <p:cNvSpPr/>
          <p:nvPr/>
        </p:nvSpPr>
        <p:spPr>
          <a:xfrm>
            <a:off x="7782085" y="5072698"/>
            <a:ext cx="1470339" cy="646331"/>
          </a:xfrm>
          <a:prstGeom prst="rect">
            <a:avLst/>
          </a:prstGeom>
        </p:spPr>
        <p:txBody>
          <a:bodyPr wrap="square">
            <a:spAutoFit/>
          </a:bodyPr>
          <a:lstStyle/>
          <a:p>
            <a:r>
              <a:rPr lang="zh-CN" altLang="en-US" dirty="0">
                <a:solidFill>
                  <a:srgbClr val="81B455"/>
                </a:solidFill>
              </a:rPr>
              <a:t>电压源短路</a:t>
            </a:r>
            <a:endParaRPr lang="zh-CN" altLang="en-US" dirty="0">
              <a:solidFill>
                <a:srgbClr val="81B455"/>
              </a:solidFill>
            </a:endParaRPr>
          </a:p>
          <a:p>
            <a:r>
              <a:rPr lang="zh-CN" altLang="en-US" dirty="0">
                <a:solidFill>
                  <a:srgbClr val="81B455"/>
                </a:solidFill>
              </a:rPr>
              <a:t>电流源开路</a:t>
            </a:r>
            <a:endParaRPr lang="zh-CN" altLang="en-US" dirty="0">
              <a:solidFill>
                <a:srgbClr val="81B455"/>
              </a:solidFill>
            </a:endParaRPr>
          </a:p>
        </p:txBody>
      </p:sp>
      <p:pic>
        <p:nvPicPr>
          <p:cNvPr id="4" name="图片 3"/>
          <p:cNvPicPr>
            <a:picLocks noChangeAspect="1"/>
          </p:cNvPicPr>
          <p:nvPr/>
        </p:nvPicPr>
        <p:blipFill>
          <a:blip r:embed="rId11"/>
          <a:stretch>
            <a:fillRect/>
          </a:stretch>
        </p:blipFill>
        <p:spPr>
          <a:xfrm>
            <a:off x="7080567" y="1803697"/>
            <a:ext cx="1965325" cy="886580"/>
          </a:xfrm>
          <a:prstGeom prst="rect">
            <a:avLst/>
          </a:prstGeom>
          <a:ln w="15875">
            <a:solidFill>
              <a:srgbClr val="FF0000"/>
            </a:solidFill>
            <a:prstDash val="dash"/>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54" name="Text Box 126"/>
          <p:cNvSpPr txBox="1">
            <a:spLocks noChangeArrowheads="1"/>
          </p:cNvSpPr>
          <p:nvPr/>
        </p:nvSpPr>
        <p:spPr bwMode="auto">
          <a:xfrm>
            <a:off x="539750" y="1341438"/>
            <a:ext cx="1152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dirty="0">
                <a:solidFill>
                  <a:schemeClr val="tx1"/>
                </a:solidFill>
                <a:latin typeface="Times New Roman" panose="02020603050405020304" pitchFamily="18" charset="0"/>
                <a:ea typeface="宋体" panose="02010600030101010101" pitchFamily="2" charset="-122"/>
              </a:rPr>
              <a:t>例</a:t>
            </a:r>
            <a:r>
              <a:rPr kumimoji="1" lang="zh-CN" altLang="en-US" sz="3200" b="0" dirty="0">
                <a:solidFill>
                  <a:schemeClr val="tx1"/>
                </a:solidFill>
                <a:latin typeface="Times New Roman" panose="02020603050405020304" pitchFamily="18" charset="0"/>
                <a:ea typeface="宋体" panose="02010600030101010101" pitchFamily="2" charset="-122"/>
              </a:rPr>
              <a:t>２</a:t>
            </a:r>
            <a:endParaRPr kumimoji="1" lang="zh-CN" altLang="en-US" sz="3200" b="0" dirty="0">
              <a:solidFill>
                <a:schemeClr val="tx1"/>
              </a:solidFill>
              <a:latin typeface="Times New Roman" panose="02020603050405020304" pitchFamily="18" charset="0"/>
              <a:ea typeface="宋体" panose="02010600030101010101" pitchFamily="2" charset="-122"/>
            </a:endParaRPr>
          </a:p>
        </p:txBody>
      </p:sp>
      <p:sp>
        <p:nvSpPr>
          <p:cNvPr id="48255" name="Text Box 127"/>
          <p:cNvSpPr txBox="1">
            <a:spLocks noChangeArrowheads="1"/>
          </p:cNvSpPr>
          <p:nvPr/>
        </p:nvSpPr>
        <p:spPr bwMode="auto">
          <a:xfrm>
            <a:off x="1476375" y="1341438"/>
            <a:ext cx="7416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dirty="0">
                <a:latin typeface="楷体_GB2312" pitchFamily="49" charset="-122"/>
              </a:rPr>
              <a:t>已知：</a:t>
            </a:r>
            <a:r>
              <a:rPr kumimoji="1" lang="en-US" altLang="zh-CN" sz="3200" b="0" i="1" dirty="0">
                <a:solidFill>
                  <a:schemeClr val="tx1"/>
                </a:solidFill>
                <a:latin typeface="Times New Roman" panose="02020603050405020304" pitchFamily="18" charset="0"/>
                <a:ea typeface="仿宋_GB2312" pitchFamily="49" charset="-122"/>
              </a:rPr>
              <a:t>t</a:t>
            </a:r>
            <a:r>
              <a:rPr kumimoji="1" lang="en-US" altLang="zh-CN" sz="3200" b="0" dirty="0">
                <a:solidFill>
                  <a:schemeClr val="tx1"/>
                </a:solidFill>
                <a:latin typeface="Times New Roman" panose="02020603050405020304" pitchFamily="18" charset="0"/>
                <a:ea typeface="仿宋_GB2312" pitchFamily="49" charset="-122"/>
              </a:rPr>
              <a:t>=0</a:t>
            </a:r>
            <a:r>
              <a:rPr kumimoji="1" lang="zh-CN" altLang="en-US" dirty="0">
                <a:latin typeface="楷体_GB2312" pitchFamily="49" charset="-122"/>
              </a:rPr>
              <a:t>时开关闭合，求换路后的电流</a:t>
            </a:r>
            <a:r>
              <a:rPr kumimoji="1" lang="en-US" altLang="zh-CN" sz="3200" b="0" i="1" dirty="0" err="1">
                <a:solidFill>
                  <a:schemeClr val="tx1"/>
                </a:solidFill>
                <a:latin typeface="Times New Roman" panose="02020603050405020304" pitchFamily="18" charset="0"/>
                <a:ea typeface="仿宋_GB2312" pitchFamily="49" charset="-122"/>
              </a:rPr>
              <a:t>i</a:t>
            </a:r>
            <a:r>
              <a:rPr kumimoji="1" lang="en-US" altLang="zh-CN" sz="3200" b="0" dirty="0">
                <a:solidFill>
                  <a:schemeClr val="tx1"/>
                </a:solidFill>
                <a:latin typeface="Times New Roman" panose="02020603050405020304" pitchFamily="18" charset="0"/>
                <a:ea typeface="仿宋_GB2312" pitchFamily="49" charset="-122"/>
              </a:rPr>
              <a:t>(</a:t>
            </a:r>
            <a:r>
              <a:rPr kumimoji="1" lang="en-US" altLang="zh-CN" sz="3200" b="0" i="1" dirty="0">
                <a:solidFill>
                  <a:schemeClr val="tx1"/>
                </a:solidFill>
                <a:latin typeface="Times New Roman" panose="02020603050405020304" pitchFamily="18" charset="0"/>
                <a:ea typeface="仿宋_GB2312" pitchFamily="49" charset="-122"/>
              </a:rPr>
              <a:t>t</a:t>
            </a:r>
            <a:r>
              <a:rPr kumimoji="1" lang="en-US" altLang="zh-CN" sz="3200" b="0" dirty="0">
                <a:solidFill>
                  <a:schemeClr val="tx1"/>
                </a:solidFill>
                <a:latin typeface="Times New Roman" panose="02020603050405020304" pitchFamily="18" charset="0"/>
                <a:ea typeface="仿宋_GB2312" pitchFamily="49" charset="-122"/>
              </a:rPr>
              <a:t>)</a:t>
            </a:r>
            <a:r>
              <a:rPr kumimoji="1" lang="en-US" altLang="zh-CN" sz="2400" dirty="0">
                <a:solidFill>
                  <a:schemeClr val="tx1"/>
                </a:solidFill>
                <a:latin typeface="仿宋_GB2312" pitchFamily="49" charset="-122"/>
                <a:ea typeface="仿宋_GB2312" pitchFamily="49" charset="-122"/>
              </a:rPr>
              <a:t> </a:t>
            </a:r>
            <a:r>
              <a:rPr kumimoji="1" lang="zh-CN" altLang="en-US" sz="2400" dirty="0">
                <a:latin typeface="仿宋_GB2312" pitchFamily="49" charset="-122"/>
                <a:ea typeface="仿宋_GB2312" pitchFamily="49" charset="-122"/>
              </a:rPr>
              <a:t>。</a:t>
            </a:r>
            <a:endParaRPr kumimoji="1" lang="zh-CN" altLang="en-US" sz="2400" dirty="0">
              <a:latin typeface="仿宋_GB2312" pitchFamily="49" charset="-122"/>
              <a:ea typeface="仿宋_GB2312" pitchFamily="49" charset="-122"/>
            </a:endParaRPr>
          </a:p>
        </p:txBody>
      </p:sp>
      <p:grpSp>
        <p:nvGrpSpPr>
          <p:cNvPr id="4" name="Group 128"/>
          <p:cNvGrpSpPr/>
          <p:nvPr/>
        </p:nvGrpSpPr>
        <p:grpSpPr bwMode="auto">
          <a:xfrm>
            <a:off x="4787900" y="2492375"/>
            <a:ext cx="4079875" cy="2016125"/>
            <a:chOff x="2971" y="1389"/>
            <a:chExt cx="2570" cy="1270"/>
          </a:xfrm>
        </p:grpSpPr>
        <p:sp>
          <p:nvSpPr>
            <p:cNvPr id="63503" name="Oval 129"/>
            <p:cNvSpPr>
              <a:spLocks noChangeArrowheads="1"/>
            </p:cNvSpPr>
            <p:nvPr/>
          </p:nvSpPr>
          <p:spPr bwMode="auto">
            <a:xfrm>
              <a:off x="2971" y="188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63504" name="Line 130"/>
            <p:cNvSpPr>
              <a:spLocks noChangeShapeType="1"/>
            </p:cNvSpPr>
            <p:nvPr/>
          </p:nvSpPr>
          <p:spPr bwMode="auto">
            <a:xfrm>
              <a:off x="3878" y="1480"/>
              <a:ext cx="1407"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505" name="Line 131"/>
            <p:cNvSpPr>
              <a:spLocks noChangeShapeType="1"/>
            </p:cNvSpPr>
            <p:nvPr/>
          </p:nvSpPr>
          <p:spPr bwMode="auto">
            <a:xfrm>
              <a:off x="4740" y="1480"/>
              <a:ext cx="0" cy="861"/>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3506" name="Line 132"/>
            <p:cNvSpPr>
              <a:spLocks noChangeShapeType="1"/>
            </p:cNvSpPr>
            <p:nvPr/>
          </p:nvSpPr>
          <p:spPr bwMode="auto">
            <a:xfrm flipH="1" flipV="1">
              <a:off x="4740" y="2433"/>
              <a:ext cx="0" cy="226"/>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Line 133"/>
            <p:cNvSpPr>
              <a:spLocks noChangeShapeType="1"/>
            </p:cNvSpPr>
            <p:nvPr/>
          </p:nvSpPr>
          <p:spPr bwMode="auto">
            <a:xfrm>
              <a:off x="5284" y="1480"/>
              <a:ext cx="0" cy="453"/>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3508" name="Line 134"/>
            <p:cNvSpPr>
              <a:spLocks noChangeShapeType="1"/>
            </p:cNvSpPr>
            <p:nvPr/>
          </p:nvSpPr>
          <p:spPr bwMode="auto">
            <a:xfrm>
              <a:off x="5193" y="1570"/>
              <a:ext cx="0" cy="317"/>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Text Box 135"/>
            <p:cNvSpPr txBox="1">
              <a:spLocks noChangeArrowheads="1"/>
            </p:cNvSpPr>
            <p:nvPr/>
          </p:nvSpPr>
          <p:spPr bwMode="auto">
            <a:xfrm>
              <a:off x="3152" y="1597"/>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3510" name="Text Box 136"/>
            <p:cNvSpPr txBox="1">
              <a:spLocks noChangeArrowheads="1"/>
            </p:cNvSpPr>
            <p:nvPr/>
          </p:nvSpPr>
          <p:spPr bwMode="auto">
            <a:xfrm>
              <a:off x="3198" y="2186"/>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3511" name="Text Box 137"/>
            <p:cNvSpPr txBox="1">
              <a:spLocks noChangeArrowheads="1"/>
            </p:cNvSpPr>
            <p:nvPr/>
          </p:nvSpPr>
          <p:spPr bwMode="auto">
            <a:xfrm>
              <a:off x="3379" y="1461"/>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dirty="0">
                  <a:solidFill>
                    <a:schemeClr val="tx1"/>
                  </a:solidFill>
                  <a:latin typeface="Times New Roman" panose="02020603050405020304" pitchFamily="18" charset="0"/>
                  <a:ea typeface="宋体" panose="02010600030101010101" pitchFamily="2" charset="-122"/>
                </a:rPr>
                <a:t>1H</a:t>
              </a:r>
              <a:endParaRPr kumimoji="1" lang="en-US" altLang="zh-CN" b="0" baseline="-25000" dirty="0">
                <a:solidFill>
                  <a:schemeClr val="tx1"/>
                </a:solidFill>
                <a:latin typeface="Times New Roman" panose="02020603050405020304" pitchFamily="18" charset="0"/>
                <a:ea typeface="宋体" panose="02010600030101010101" pitchFamily="2" charset="-122"/>
              </a:endParaRPr>
            </a:p>
          </p:txBody>
        </p:sp>
        <p:sp>
          <p:nvSpPr>
            <p:cNvPr id="63512" name="Text Box 138"/>
            <p:cNvSpPr txBox="1">
              <a:spLocks noChangeArrowheads="1"/>
            </p:cNvSpPr>
            <p:nvPr/>
          </p:nvSpPr>
          <p:spPr bwMode="auto">
            <a:xfrm>
              <a:off x="4073" y="2232"/>
              <a:ext cx="6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0.25F</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3513" name="Line 139"/>
            <p:cNvSpPr>
              <a:spLocks noChangeShapeType="1"/>
            </p:cNvSpPr>
            <p:nvPr/>
          </p:nvSpPr>
          <p:spPr bwMode="auto">
            <a:xfrm>
              <a:off x="3152" y="2659"/>
              <a:ext cx="213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4" name="Line 140"/>
            <p:cNvSpPr>
              <a:spLocks noChangeShapeType="1"/>
            </p:cNvSpPr>
            <p:nvPr/>
          </p:nvSpPr>
          <p:spPr bwMode="auto">
            <a:xfrm flipV="1">
              <a:off x="5284" y="1842"/>
              <a:ext cx="227" cy="33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5" name="Line 141"/>
            <p:cNvSpPr>
              <a:spLocks noChangeShapeType="1"/>
            </p:cNvSpPr>
            <p:nvPr/>
          </p:nvSpPr>
          <p:spPr bwMode="auto">
            <a:xfrm flipH="1" flipV="1">
              <a:off x="5284" y="1933"/>
              <a:ext cx="181" cy="227"/>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6" name="Line 142"/>
            <p:cNvSpPr>
              <a:spLocks noChangeShapeType="1"/>
            </p:cNvSpPr>
            <p:nvPr/>
          </p:nvSpPr>
          <p:spPr bwMode="auto">
            <a:xfrm flipH="1">
              <a:off x="3152" y="1480"/>
              <a:ext cx="0" cy="1179"/>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517" name="Text Box 143"/>
            <p:cNvSpPr txBox="1">
              <a:spLocks noChangeArrowheads="1"/>
            </p:cNvSpPr>
            <p:nvPr/>
          </p:nvSpPr>
          <p:spPr bwMode="auto">
            <a:xfrm>
              <a:off x="4175" y="1461"/>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5</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3518" name="Text Box 144"/>
            <p:cNvSpPr txBox="1">
              <a:spLocks noChangeArrowheads="1"/>
            </p:cNvSpPr>
            <p:nvPr/>
          </p:nvSpPr>
          <p:spPr bwMode="auto">
            <a:xfrm>
              <a:off x="4312" y="1778"/>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2</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3519" name="Line 145"/>
            <p:cNvSpPr>
              <a:spLocks noChangeShapeType="1"/>
            </p:cNvSpPr>
            <p:nvPr/>
          </p:nvSpPr>
          <p:spPr bwMode="auto">
            <a:xfrm>
              <a:off x="5283" y="2160"/>
              <a:ext cx="1" cy="499"/>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3520" name="Text Box 146"/>
            <p:cNvSpPr txBox="1">
              <a:spLocks noChangeArrowheads="1"/>
            </p:cNvSpPr>
            <p:nvPr/>
          </p:nvSpPr>
          <p:spPr bwMode="auto">
            <a:xfrm>
              <a:off x="5284" y="2141"/>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3521" name="Text Box 147"/>
            <p:cNvSpPr txBox="1">
              <a:spLocks noChangeArrowheads="1"/>
            </p:cNvSpPr>
            <p:nvPr/>
          </p:nvSpPr>
          <p:spPr bwMode="auto">
            <a:xfrm>
              <a:off x="3243" y="1914"/>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10V</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63522" name="Text Box 148"/>
            <p:cNvSpPr txBox="1">
              <a:spLocks noChangeArrowheads="1"/>
            </p:cNvSpPr>
            <p:nvPr/>
          </p:nvSpPr>
          <p:spPr bwMode="auto">
            <a:xfrm>
              <a:off x="5008" y="1642"/>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3523" name="Line 149"/>
            <p:cNvSpPr>
              <a:spLocks noChangeShapeType="1"/>
            </p:cNvSpPr>
            <p:nvPr/>
          </p:nvSpPr>
          <p:spPr bwMode="auto">
            <a:xfrm>
              <a:off x="3152" y="1480"/>
              <a:ext cx="31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3524" name="Group 150"/>
            <p:cNvGrpSpPr/>
            <p:nvPr/>
          </p:nvGrpSpPr>
          <p:grpSpPr bwMode="auto">
            <a:xfrm>
              <a:off x="3424" y="1389"/>
              <a:ext cx="499" cy="590"/>
              <a:chOff x="476" y="663"/>
              <a:chExt cx="771" cy="862"/>
            </a:xfrm>
          </p:grpSpPr>
          <p:sp>
            <p:nvSpPr>
              <p:cNvPr id="63530" name="AutoShape 151"/>
              <p:cNvSpPr>
                <a:spLocks noChangeArrowheads="1"/>
              </p:cNvSpPr>
              <p:nvPr/>
            </p:nvSpPr>
            <p:spPr bwMode="auto">
              <a:xfrm>
                <a:off x="476"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63531" name="AutoShape 152"/>
              <p:cNvSpPr>
                <a:spLocks noChangeArrowheads="1"/>
              </p:cNvSpPr>
              <p:nvPr/>
            </p:nvSpPr>
            <p:spPr bwMode="auto">
              <a:xfrm>
                <a:off x="703"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63532" name="AutoShape 153"/>
              <p:cNvSpPr>
                <a:spLocks noChangeArrowheads="1"/>
              </p:cNvSpPr>
              <p:nvPr/>
            </p:nvSpPr>
            <p:spPr bwMode="auto">
              <a:xfrm>
                <a:off x="930"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grpSp>
        <p:sp>
          <p:nvSpPr>
            <p:cNvPr id="63525" name="Rectangle 154"/>
            <p:cNvSpPr>
              <a:spLocks noChangeArrowheads="1"/>
            </p:cNvSpPr>
            <p:nvPr/>
          </p:nvSpPr>
          <p:spPr bwMode="auto">
            <a:xfrm>
              <a:off x="4195" y="138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63526" name="Rectangle 155"/>
            <p:cNvSpPr>
              <a:spLocks noChangeArrowheads="1"/>
            </p:cNvSpPr>
            <p:nvPr/>
          </p:nvSpPr>
          <p:spPr bwMode="auto">
            <a:xfrm>
              <a:off x="4675" y="1752"/>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63527" name="Group 156"/>
            <p:cNvGrpSpPr/>
            <p:nvPr/>
          </p:nvGrpSpPr>
          <p:grpSpPr bwMode="auto">
            <a:xfrm>
              <a:off x="4649" y="2341"/>
              <a:ext cx="240" cy="90"/>
              <a:chOff x="4604" y="2478"/>
              <a:chExt cx="240" cy="90"/>
            </a:xfrm>
          </p:grpSpPr>
          <p:sp>
            <p:nvSpPr>
              <p:cNvPr id="63528" name="Line 157"/>
              <p:cNvSpPr>
                <a:spLocks noChangeShapeType="1"/>
              </p:cNvSpPr>
              <p:nvPr/>
            </p:nvSpPr>
            <p:spPr bwMode="auto">
              <a:xfrm>
                <a:off x="4604" y="2478"/>
                <a:ext cx="240"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9" name="Line 158"/>
              <p:cNvSpPr>
                <a:spLocks noChangeShapeType="1"/>
              </p:cNvSpPr>
              <p:nvPr/>
            </p:nvSpPr>
            <p:spPr bwMode="auto">
              <a:xfrm>
                <a:off x="4604" y="2568"/>
                <a:ext cx="240"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8287" name="Text Box 159"/>
          <p:cNvSpPr txBox="1">
            <a:spLocks noChangeArrowheads="1"/>
          </p:cNvSpPr>
          <p:nvPr/>
        </p:nvSpPr>
        <p:spPr bwMode="auto">
          <a:xfrm>
            <a:off x="590552" y="2688462"/>
            <a:ext cx="576262" cy="52540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dirty="0">
                <a:solidFill>
                  <a:schemeClr val="tx1"/>
                </a:solidFill>
                <a:latin typeface="Times New Roman" panose="02020603050405020304" pitchFamily="18" charset="0"/>
                <a:ea typeface="宋体" panose="02010600030101010101" pitchFamily="2" charset="-122"/>
              </a:rPr>
              <a:t>解</a:t>
            </a:r>
            <a:endParaRPr kumimoji="1" lang="zh-CN" altLang="en-US" i="1" dirty="0">
              <a:solidFill>
                <a:schemeClr val="tx1"/>
              </a:solidFill>
              <a:latin typeface="Times New Roman" panose="02020603050405020304" pitchFamily="18" charset="0"/>
              <a:ea typeface="宋体" panose="02010600030101010101" pitchFamily="2" charset="-122"/>
            </a:endParaRPr>
          </a:p>
        </p:txBody>
      </p:sp>
      <p:sp>
        <p:nvSpPr>
          <p:cNvPr id="48288" name="Text Box 160"/>
          <p:cNvSpPr txBox="1">
            <a:spLocks noChangeArrowheads="1"/>
          </p:cNvSpPr>
          <p:nvPr/>
        </p:nvSpPr>
        <p:spPr bwMode="auto">
          <a:xfrm>
            <a:off x="1403350" y="2636838"/>
            <a:ext cx="2160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zh-CN" altLang="en-US"/>
              <a:t>三要素为：</a:t>
            </a:r>
            <a:endParaRPr lang="zh-CN" altLang="en-US"/>
          </a:p>
        </p:txBody>
      </p:sp>
      <p:graphicFrame>
        <p:nvGraphicFramePr>
          <p:cNvPr id="48289" name="Object 161"/>
          <p:cNvGraphicFramePr>
            <a:graphicFrameLocks noChangeAspect="1"/>
          </p:cNvGraphicFramePr>
          <p:nvPr/>
        </p:nvGraphicFramePr>
        <p:xfrm>
          <a:off x="684213" y="3644900"/>
          <a:ext cx="3675062" cy="520700"/>
        </p:xfrm>
        <a:graphic>
          <a:graphicData uri="http://schemas.openxmlformats.org/presentationml/2006/ole">
            <mc:AlternateContent xmlns:mc="http://schemas.openxmlformats.org/markup-compatibility/2006">
              <mc:Choice xmlns:v="urn:schemas-microsoft-com:vml" Requires="v">
                <p:oleObj spid="_x0000_s55340" name="公式" r:id="rId1" imgW="1432560" imgH="191770" progId="Equation.3">
                  <p:embed/>
                </p:oleObj>
              </mc:Choice>
              <mc:Fallback>
                <p:oleObj name="公式" r:id="rId1" imgW="1432560" imgH="191770" progId="Equation.3">
                  <p:embed/>
                  <p:pic>
                    <p:nvPicPr>
                      <p:cNvPr id="0" name="Object 1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644900"/>
                        <a:ext cx="36750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290" name="Object 162"/>
          <p:cNvGraphicFramePr>
            <a:graphicFrameLocks noChangeAspect="1"/>
          </p:cNvGraphicFramePr>
          <p:nvPr/>
        </p:nvGraphicFramePr>
        <p:xfrm>
          <a:off x="755650" y="4508500"/>
          <a:ext cx="1847850" cy="565150"/>
        </p:xfrm>
        <a:graphic>
          <a:graphicData uri="http://schemas.openxmlformats.org/presentationml/2006/ole">
            <mc:AlternateContent xmlns:mc="http://schemas.openxmlformats.org/markup-compatibility/2006">
              <mc:Choice xmlns:v="urn:schemas-microsoft-com:vml" Requires="v">
                <p:oleObj spid="_x0000_s55341" name="公式" r:id="rId3" imgW="644525" imgH="191770" progId="Equation.3">
                  <p:embed/>
                </p:oleObj>
              </mc:Choice>
              <mc:Fallback>
                <p:oleObj name="公式" r:id="rId3" imgW="644525" imgH="191770" progId="Equation.3">
                  <p:embed/>
                  <p:pic>
                    <p:nvPicPr>
                      <p:cNvPr id="0" name="Object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508500"/>
                        <a:ext cx="18478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291" name="Object 163"/>
          <p:cNvGraphicFramePr>
            <a:graphicFrameLocks noChangeAspect="1"/>
          </p:cNvGraphicFramePr>
          <p:nvPr/>
        </p:nvGraphicFramePr>
        <p:xfrm>
          <a:off x="684213" y="5445125"/>
          <a:ext cx="4111625" cy="554038"/>
        </p:xfrm>
        <a:graphic>
          <a:graphicData uri="http://schemas.openxmlformats.org/presentationml/2006/ole">
            <mc:AlternateContent xmlns:mc="http://schemas.openxmlformats.org/markup-compatibility/2006">
              <mc:Choice xmlns:v="urn:schemas-microsoft-com:vml" Requires="v">
                <p:oleObj spid="_x0000_s55342" name="公式" r:id="rId5" imgW="1654810" imgH="217805" progId="Equation.3">
                  <p:embed/>
                </p:oleObj>
              </mc:Choice>
              <mc:Fallback>
                <p:oleObj name="公式" r:id="rId5" imgW="1654810" imgH="217805" progId="Equation.3">
                  <p:embed/>
                  <p:pic>
                    <p:nvPicPr>
                      <p:cNvPr id="0" name="Object 1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5445125"/>
                        <a:ext cx="4111625"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41" name="矩形 40"/>
          <p:cNvSpPr/>
          <p:nvPr/>
        </p:nvSpPr>
        <p:spPr>
          <a:xfrm>
            <a:off x="5279232" y="5379134"/>
            <a:ext cx="3384550" cy="646331"/>
          </a:xfrm>
          <a:prstGeom prst="rect">
            <a:avLst/>
          </a:prstGeom>
        </p:spPr>
        <p:txBody>
          <a:bodyPr wrap="square">
            <a:spAutoFit/>
          </a:bodyPr>
          <a:lstStyle/>
          <a:p>
            <a:pPr algn="ctr"/>
            <a:r>
              <a:rPr kumimoji="1" lang="en-US" altLang="zh-CN" dirty="0">
                <a:solidFill>
                  <a:srgbClr val="92D050"/>
                </a:solidFill>
              </a:rPr>
              <a:t>T=0</a:t>
            </a:r>
            <a:r>
              <a:rPr kumimoji="1" lang="en-US" altLang="zh-CN" baseline="30000" dirty="0">
                <a:solidFill>
                  <a:srgbClr val="92D050"/>
                </a:solidFill>
              </a:rPr>
              <a:t>+</a:t>
            </a:r>
            <a:r>
              <a:rPr kumimoji="1" lang="zh-CN" altLang="en-US" dirty="0">
                <a:solidFill>
                  <a:srgbClr val="92D050"/>
                </a:solidFill>
              </a:rPr>
              <a:t>时刻，把电容看成负载，其他部分用戴维南分析</a:t>
            </a:r>
            <a:endParaRPr kumimoji="1" lang="en-US" altLang="zh-CN" dirty="0">
              <a:solidFill>
                <a:srgbClr val="92D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5" name="Text Box 5"/>
          <p:cNvSpPr txBox="1">
            <a:spLocks noChangeArrowheads="1"/>
          </p:cNvSpPr>
          <p:nvPr/>
        </p:nvSpPr>
        <p:spPr bwMode="auto">
          <a:xfrm>
            <a:off x="593725" y="987138"/>
            <a:ext cx="1728787"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lang="zh-CN" altLang="en-US">
                <a:solidFill>
                  <a:schemeClr val="tx1"/>
                </a:solidFill>
              </a:rPr>
              <a:t>电感电路</a:t>
            </a:r>
            <a:endParaRPr lang="zh-CN" altLang="en-US">
              <a:solidFill>
                <a:schemeClr val="tx1"/>
              </a:solidFill>
            </a:endParaRPr>
          </a:p>
        </p:txBody>
      </p:sp>
      <p:grpSp>
        <p:nvGrpSpPr>
          <p:cNvPr id="4" name="Group 96"/>
          <p:cNvGrpSpPr/>
          <p:nvPr/>
        </p:nvGrpSpPr>
        <p:grpSpPr bwMode="auto">
          <a:xfrm>
            <a:off x="809625" y="1489393"/>
            <a:ext cx="3695700" cy="2103437"/>
            <a:chOff x="748" y="2296"/>
            <a:chExt cx="2328" cy="1325"/>
          </a:xfrm>
        </p:grpSpPr>
        <p:sp>
          <p:nvSpPr>
            <p:cNvPr id="8258" name="Oval 97"/>
            <p:cNvSpPr>
              <a:spLocks noChangeArrowheads="1"/>
            </p:cNvSpPr>
            <p:nvPr/>
          </p:nvSpPr>
          <p:spPr bwMode="auto">
            <a:xfrm>
              <a:off x="1066" y="293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8259" name="Text Box 98"/>
            <p:cNvSpPr txBox="1">
              <a:spLocks noChangeArrowheads="1"/>
            </p:cNvSpPr>
            <p:nvPr/>
          </p:nvSpPr>
          <p:spPr bwMode="auto">
            <a:xfrm>
              <a:off x="1479" y="288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k</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8260" name="Group 99"/>
            <p:cNvGrpSpPr/>
            <p:nvPr/>
          </p:nvGrpSpPr>
          <p:grpSpPr bwMode="auto">
            <a:xfrm>
              <a:off x="2245" y="2658"/>
              <a:ext cx="367" cy="877"/>
              <a:chOff x="1576" y="1278"/>
              <a:chExt cx="253" cy="612"/>
            </a:xfrm>
          </p:grpSpPr>
          <p:grpSp>
            <p:nvGrpSpPr>
              <p:cNvPr id="8284" name="Group 100"/>
              <p:cNvGrpSpPr/>
              <p:nvPr/>
            </p:nvGrpSpPr>
            <p:grpSpPr bwMode="auto">
              <a:xfrm>
                <a:off x="1658" y="1278"/>
                <a:ext cx="171" cy="612"/>
                <a:chOff x="1658" y="1278"/>
                <a:chExt cx="171" cy="612"/>
              </a:xfrm>
            </p:grpSpPr>
            <p:sp>
              <p:nvSpPr>
                <p:cNvPr id="8286" name="Text Box 101"/>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87" name="Text Box 102"/>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8285" name="Text Box 103"/>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8261" name="Text Box 104"/>
            <p:cNvSpPr txBox="1">
              <a:spLocks noChangeArrowheads="1"/>
            </p:cNvSpPr>
            <p:nvPr/>
          </p:nvSpPr>
          <p:spPr bwMode="auto">
            <a:xfrm>
              <a:off x="748" y="2976"/>
              <a:ext cx="3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62" name="Line 105"/>
            <p:cNvSpPr>
              <a:spLocks noChangeShapeType="1"/>
            </p:cNvSpPr>
            <p:nvPr/>
          </p:nvSpPr>
          <p:spPr bwMode="auto">
            <a:xfrm>
              <a:off x="1250" y="2704"/>
              <a:ext cx="416"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3" name="Line 106"/>
            <p:cNvSpPr>
              <a:spLocks noChangeShapeType="1"/>
            </p:cNvSpPr>
            <p:nvPr/>
          </p:nvSpPr>
          <p:spPr bwMode="auto">
            <a:xfrm>
              <a:off x="1250" y="3528"/>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4" name="Line 107"/>
            <p:cNvSpPr>
              <a:spLocks noChangeShapeType="1"/>
            </p:cNvSpPr>
            <p:nvPr/>
          </p:nvSpPr>
          <p:spPr bwMode="auto">
            <a:xfrm flipH="1">
              <a:off x="1874" y="2704"/>
              <a:ext cx="832"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5" name="Line 108"/>
            <p:cNvSpPr>
              <a:spLocks noChangeShapeType="1"/>
            </p:cNvSpPr>
            <p:nvPr/>
          </p:nvSpPr>
          <p:spPr bwMode="auto">
            <a:xfrm flipH="1">
              <a:off x="1247" y="2704"/>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6" name="Line 109"/>
            <p:cNvSpPr>
              <a:spLocks noChangeShapeType="1"/>
            </p:cNvSpPr>
            <p:nvPr/>
          </p:nvSpPr>
          <p:spPr bwMode="auto">
            <a:xfrm flipH="1">
              <a:off x="2699" y="2704"/>
              <a:ext cx="7" cy="22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7" name="Line 110"/>
            <p:cNvSpPr>
              <a:spLocks noChangeShapeType="1"/>
            </p:cNvSpPr>
            <p:nvPr/>
          </p:nvSpPr>
          <p:spPr bwMode="auto">
            <a:xfrm flipH="1" flipV="1">
              <a:off x="2699" y="3294"/>
              <a:ext cx="7" cy="23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8" name="Text Box 111"/>
            <p:cNvSpPr txBox="1">
              <a:spLocks noChangeArrowheads="1"/>
            </p:cNvSpPr>
            <p:nvPr/>
          </p:nvSpPr>
          <p:spPr bwMode="auto">
            <a:xfrm>
              <a:off x="2154" y="2341"/>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8269" name="Group 112"/>
            <p:cNvGrpSpPr/>
            <p:nvPr/>
          </p:nvGrpSpPr>
          <p:grpSpPr bwMode="auto">
            <a:xfrm>
              <a:off x="2426" y="2296"/>
              <a:ext cx="238" cy="341"/>
              <a:chOff x="1803" y="2594"/>
              <a:chExt cx="165" cy="238"/>
            </a:xfrm>
          </p:grpSpPr>
          <p:sp>
            <p:nvSpPr>
              <p:cNvPr id="8282" name="Text Box 113"/>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83" name="Line 114"/>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70" name="Line 115"/>
            <p:cNvSpPr>
              <a:spLocks noChangeShapeType="1"/>
            </p:cNvSpPr>
            <p:nvPr/>
          </p:nvSpPr>
          <p:spPr bwMode="auto">
            <a:xfrm flipH="1">
              <a:off x="1546" y="2705"/>
              <a:ext cx="348" cy="137"/>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1" name="Line 116"/>
            <p:cNvSpPr>
              <a:spLocks noChangeShapeType="1"/>
            </p:cNvSpPr>
            <p:nvPr/>
          </p:nvSpPr>
          <p:spPr bwMode="auto">
            <a:xfrm>
              <a:off x="1754" y="2774"/>
              <a:ext cx="0" cy="755"/>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2" name="Line 117"/>
            <p:cNvSpPr>
              <a:spLocks noChangeShapeType="1"/>
            </p:cNvSpPr>
            <p:nvPr/>
          </p:nvSpPr>
          <p:spPr bwMode="auto">
            <a:xfrm flipH="1" flipV="1">
              <a:off x="1616" y="2842"/>
              <a:ext cx="70" cy="207"/>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3" name="Text Box 118"/>
            <p:cNvSpPr txBox="1">
              <a:spLocks noChangeArrowheads="1"/>
            </p:cNvSpPr>
            <p:nvPr/>
          </p:nvSpPr>
          <p:spPr bwMode="auto">
            <a:xfrm>
              <a:off x="1319" y="2397"/>
              <a:ext cx="7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a:solidFill>
                    <a:schemeClr val="tx1"/>
                  </a:solidFill>
                  <a:latin typeface="Times New Roman" panose="02020603050405020304" pitchFamily="18" charset="0"/>
                  <a:ea typeface="宋体" panose="02010600030101010101" pitchFamily="2" charset="-122"/>
                </a:rPr>
                <a:t>= 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74" name="Text Box 119"/>
            <p:cNvSpPr txBox="1">
              <a:spLocks noChangeArrowheads="1"/>
            </p:cNvSpPr>
            <p:nvPr/>
          </p:nvSpPr>
          <p:spPr bwMode="auto">
            <a:xfrm>
              <a:off x="884" y="2658"/>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8275" name="Text Box 120"/>
            <p:cNvSpPr txBox="1">
              <a:spLocks noChangeArrowheads="1"/>
            </p:cNvSpPr>
            <p:nvPr/>
          </p:nvSpPr>
          <p:spPr bwMode="auto">
            <a:xfrm>
              <a:off x="884" y="3294"/>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8276" name="Rectangle 121"/>
            <p:cNvSpPr>
              <a:spLocks noChangeArrowheads="1"/>
            </p:cNvSpPr>
            <p:nvPr/>
          </p:nvSpPr>
          <p:spPr bwMode="auto">
            <a:xfrm>
              <a:off x="2109" y="265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8277" name="Text Box 122"/>
            <p:cNvSpPr txBox="1">
              <a:spLocks noChangeArrowheads="1"/>
            </p:cNvSpPr>
            <p:nvPr/>
          </p:nvSpPr>
          <p:spPr bwMode="auto">
            <a:xfrm>
              <a:off x="2835" y="2931"/>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8278" name="Group 123"/>
            <p:cNvGrpSpPr/>
            <p:nvPr/>
          </p:nvGrpSpPr>
          <p:grpSpPr bwMode="auto">
            <a:xfrm>
              <a:off x="2699" y="2931"/>
              <a:ext cx="91" cy="363"/>
              <a:chOff x="2744" y="2931"/>
              <a:chExt cx="57" cy="283"/>
            </a:xfrm>
          </p:grpSpPr>
          <p:sp>
            <p:nvSpPr>
              <p:cNvPr id="8279" name="Arc 124"/>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80" name="Arc 125"/>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81" name="Arc 126"/>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9" name="Group 127"/>
          <p:cNvGrpSpPr/>
          <p:nvPr/>
        </p:nvGrpSpPr>
        <p:grpSpPr bwMode="auto">
          <a:xfrm>
            <a:off x="4770437" y="1417955"/>
            <a:ext cx="3240088" cy="2103438"/>
            <a:chOff x="431" y="2069"/>
            <a:chExt cx="2041" cy="1325"/>
          </a:xfrm>
        </p:grpSpPr>
        <p:sp>
          <p:nvSpPr>
            <p:cNvPr id="8234" name="Text Box 128"/>
            <p:cNvSpPr txBox="1">
              <a:spLocks noChangeArrowheads="1"/>
            </p:cNvSpPr>
            <p:nvPr/>
          </p:nvSpPr>
          <p:spPr bwMode="auto">
            <a:xfrm>
              <a:off x="1020" y="2114"/>
              <a:ext cx="8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35" name="Oval 129"/>
            <p:cNvSpPr>
              <a:spLocks noChangeArrowheads="1"/>
            </p:cNvSpPr>
            <p:nvPr/>
          </p:nvSpPr>
          <p:spPr bwMode="auto">
            <a:xfrm>
              <a:off x="749" y="270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8236" name="Group 130"/>
            <p:cNvGrpSpPr/>
            <p:nvPr/>
          </p:nvGrpSpPr>
          <p:grpSpPr bwMode="auto">
            <a:xfrm>
              <a:off x="1928" y="2431"/>
              <a:ext cx="367" cy="877"/>
              <a:chOff x="1576" y="1278"/>
              <a:chExt cx="253" cy="612"/>
            </a:xfrm>
          </p:grpSpPr>
          <p:grpSp>
            <p:nvGrpSpPr>
              <p:cNvPr id="8254" name="Group 131"/>
              <p:cNvGrpSpPr/>
              <p:nvPr/>
            </p:nvGrpSpPr>
            <p:grpSpPr bwMode="auto">
              <a:xfrm>
                <a:off x="1658" y="1278"/>
                <a:ext cx="171" cy="612"/>
                <a:chOff x="1658" y="1278"/>
                <a:chExt cx="171" cy="612"/>
              </a:xfrm>
            </p:grpSpPr>
            <p:sp>
              <p:nvSpPr>
                <p:cNvPr id="8256" name="Text Box 132"/>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57" name="Text Box 133"/>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8255" name="Text Box 134"/>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8237" name="Text Box 135"/>
            <p:cNvSpPr txBox="1">
              <a:spLocks noChangeArrowheads="1"/>
            </p:cNvSpPr>
            <p:nvPr/>
          </p:nvSpPr>
          <p:spPr bwMode="auto">
            <a:xfrm>
              <a:off x="431" y="2749"/>
              <a:ext cx="3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38" name="Line 136"/>
            <p:cNvSpPr>
              <a:spLocks noChangeShapeType="1"/>
            </p:cNvSpPr>
            <p:nvPr/>
          </p:nvSpPr>
          <p:spPr bwMode="auto">
            <a:xfrm>
              <a:off x="933" y="2477"/>
              <a:ext cx="14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9" name="Line 137"/>
            <p:cNvSpPr>
              <a:spLocks noChangeShapeType="1"/>
            </p:cNvSpPr>
            <p:nvPr/>
          </p:nvSpPr>
          <p:spPr bwMode="auto">
            <a:xfrm>
              <a:off x="933" y="3301"/>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0" name="Line 138"/>
            <p:cNvSpPr>
              <a:spLocks noChangeShapeType="1"/>
            </p:cNvSpPr>
            <p:nvPr/>
          </p:nvSpPr>
          <p:spPr bwMode="auto">
            <a:xfrm flipH="1">
              <a:off x="930" y="2477"/>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1" name="Line 139"/>
            <p:cNvSpPr>
              <a:spLocks noChangeShapeType="1"/>
            </p:cNvSpPr>
            <p:nvPr/>
          </p:nvSpPr>
          <p:spPr bwMode="auto">
            <a:xfrm flipH="1">
              <a:off x="2381" y="2477"/>
              <a:ext cx="8" cy="18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2" name="Line 140"/>
            <p:cNvSpPr>
              <a:spLocks noChangeShapeType="1"/>
            </p:cNvSpPr>
            <p:nvPr/>
          </p:nvSpPr>
          <p:spPr bwMode="auto">
            <a:xfrm flipH="1" flipV="1">
              <a:off x="2381" y="3022"/>
              <a:ext cx="0" cy="27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3" name="Text Box 141"/>
            <p:cNvSpPr txBox="1">
              <a:spLocks noChangeArrowheads="1"/>
            </p:cNvSpPr>
            <p:nvPr/>
          </p:nvSpPr>
          <p:spPr bwMode="auto">
            <a:xfrm>
              <a:off x="1837" y="2114"/>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8244" name="Group 142"/>
            <p:cNvGrpSpPr/>
            <p:nvPr/>
          </p:nvGrpSpPr>
          <p:grpSpPr bwMode="auto">
            <a:xfrm>
              <a:off x="2109" y="2069"/>
              <a:ext cx="238" cy="341"/>
              <a:chOff x="1803" y="2594"/>
              <a:chExt cx="165" cy="238"/>
            </a:xfrm>
          </p:grpSpPr>
          <p:sp>
            <p:nvSpPr>
              <p:cNvPr id="8252" name="Text Box 143"/>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53" name="Line 144"/>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45" name="Text Box 145"/>
            <p:cNvSpPr txBox="1">
              <a:spLocks noChangeArrowheads="1"/>
            </p:cNvSpPr>
            <p:nvPr/>
          </p:nvSpPr>
          <p:spPr bwMode="auto">
            <a:xfrm>
              <a:off x="567" y="2431"/>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8246" name="Text Box 146"/>
            <p:cNvSpPr txBox="1">
              <a:spLocks noChangeArrowheads="1"/>
            </p:cNvSpPr>
            <p:nvPr/>
          </p:nvSpPr>
          <p:spPr bwMode="auto">
            <a:xfrm>
              <a:off x="567" y="3067"/>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8247" name="Rectangle 147"/>
            <p:cNvSpPr>
              <a:spLocks noChangeArrowheads="1"/>
            </p:cNvSpPr>
            <p:nvPr/>
          </p:nvSpPr>
          <p:spPr bwMode="auto">
            <a:xfrm>
              <a:off x="1792" y="243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8248" name="Group 148"/>
            <p:cNvGrpSpPr/>
            <p:nvPr/>
          </p:nvGrpSpPr>
          <p:grpSpPr bwMode="auto">
            <a:xfrm>
              <a:off x="2381" y="2659"/>
              <a:ext cx="91" cy="363"/>
              <a:chOff x="2744" y="2931"/>
              <a:chExt cx="57" cy="283"/>
            </a:xfrm>
          </p:grpSpPr>
          <p:sp>
            <p:nvSpPr>
              <p:cNvPr id="8249" name="Arc 149"/>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0" name="Arc 150"/>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1" name="Arc 151"/>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100"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101" name="Text Box 205"/>
          <p:cNvSpPr txBox="1">
            <a:spLocks noChangeArrowheads="1"/>
          </p:cNvSpPr>
          <p:nvPr/>
        </p:nvSpPr>
        <p:spPr bwMode="auto">
          <a:xfrm>
            <a:off x="753744" y="4122640"/>
            <a:ext cx="8121963" cy="2242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marL="342900" indent="-342900" eaLnBrk="1" hangingPunct="1">
              <a:lnSpc>
                <a:spcPct val="150000"/>
              </a:lnSpc>
              <a:buFont typeface="Arial" panose="020B0604020202020204" pitchFamily="34" charset="0"/>
              <a:buChar char="•"/>
            </a:pP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未动作前，电路处于稳定状态：</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=0, </a:t>
            </a:r>
            <a:r>
              <a:rPr kumimoji="1" lang="en-US" altLang="zh-CN" sz="2400" dirty="0" err="1">
                <a:latin typeface="Times New Roman" panose="02020603050405020304" pitchFamily="18" charset="0"/>
              </a:rPr>
              <a:t>u</a:t>
            </a:r>
            <a:r>
              <a:rPr kumimoji="1" lang="en-US" altLang="zh-CN" sz="2400" baseline="-25000" dirty="0" err="1">
                <a:latin typeface="Times New Roman" panose="02020603050405020304" pitchFamily="18" charset="0"/>
              </a:rPr>
              <a:t>L</a:t>
            </a:r>
            <a:r>
              <a:rPr kumimoji="1" lang="en-US" altLang="zh-CN" sz="2400" dirty="0">
                <a:latin typeface="Times New Roman" panose="02020603050405020304" pitchFamily="18" charset="0"/>
              </a:rPr>
              <a:t>=0</a:t>
            </a:r>
            <a:endParaRPr kumimoji="1" lang="en-US" altLang="zh-CN" sz="2400" dirty="0">
              <a:latin typeface="Times New Roman" panose="02020603050405020304" pitchFamily="18" charset="0"/>
            </a:endParaRPr>
          </a:p>
          <a:p>
            <a:pPr marL="342900" indent="-342900" eaLnBrk="1" hangingPunct="1">
              <a:lnSpc>
                <a:spcPct val="150000"/>
              </a:lnSpc>
              <a:buFont typeface="Arial" panose="020B0604020202020204" pitchFamily="34" charset="0"/>
              <a:buChar char="•"/>
            </a:pP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接通电源后，电感处于充电状态，电路处于过渡状态</a:t>
            </a:r>
            <a:endParaRPr kumimoji="1" lang="en-US" altLang="zh-CN" sz="2400" dirty="0">
              <a:latin typeface="Times New Roman" panose="02020603050405020304" pitchFamily="18" charset="0"/>
            </a:endParaRPr>
          </a:p>
          <a:p>
            <a:pPr marL="342900" indent="-342900">
              <a:lnSpc>
                <a:spcPct val="150000"/>
              </a:lnSpc>
              <a:buFont typeface="Arial" panose="020B0604020202020204" pitchFamily="34" charset="0"/>
              <a:buChar char="•"/>
            </a:pP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接通电源后很长时间，电路达稳定状态，电感视为短路</a:t>
            </a:r>
            <a:r>
              <a:rPr kumimoji="1" lang="en-US" altLang="zh-CN" sz="2400" dirty="0" err="1">
                <a:latin typeface="Times New Roman" panose="02020603050405020304" pitchFamily="18" charset="0"/>
              </a:rPr>
              <a:t>u</a:t>
            </a:r>
            <a:r>
              <a:rPr kumimoji="1" lang="en-US" altLang="zh-CN" sz="2400" baseline="-25000" dirty="0" err="1">
                <a:latin typeface="Times New Roman" panose="02020603050405020304" pitchFamily="18" charset="0"/>
              </a:rPr>
              <a:t>L</a:t>
            </a:r>
            <a:r>
              <a:rPr kumimoji="1" lang="en-US" altLang="zh-CN" sz="2400" dirty="0">
                <a:latin typeface="Times New Roman" panose="02020603050405020304" pitchFamily="18" charset="0"/>
              </a:rPr>
              <a:t>=0</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=U</a:t>
            </a:r>
            <a:r>
              <a:rPr kumimoji="1" lang="en-US" altLang="zh-CN" sz="2400" baseline="-25000" dirty="0">
                <a:latin typeface="Times New Roman" panose="02020603050405020304" pitchFamily="18" charset="0"/>
              </a:rPr>
              <a:t>S</a:t>
            </a:r>
            <a:r>
              <a:rPr kumimoji="1" lang="en-US" altLang="zh-CN" sz="2400" dirty="0">
                <a:latin typeface="Times New Roman" panose="02020603050405020304" pitchFamily="18" charset="0"/>
              </a:rPr>
              <a:t>/R</a:t>
            </a:r>
            <a:endParaRPr kumimoji="1" lang="zh-CN" altLang="en-US" sz="2400" dirty="0">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36" name="Object 120"/>
          <p:cNvGraphicFramePr>
            <a:graphicFrameLocks noChangeAspect="1"/>
          </p:cNvGraphicFramePr>
          <p:nvPr/>
        </p:nvGraphicFramePr>
        <p:xfrm>
          <a:off x="616268" y="3395818"/>
          <a:ext cx="7789862" cy="868363"/>
        </p:xfrm>
        <a:graphic>
          <a:graphicData uri="http://schemas.openxmlformats.org/presentationml/2006/ole">
            <mc:AlternateContent xmlns:mc="http://schemas.openxmlformats.org/markup-compatibility/2006">
              <mc:Choice xmlns:v="urn:schemas-microsoft-com:vml" Requires="v">
                <p:oleObj spid="_x0000_s56406" name="公式" r:id="rId1" imgW="2874010" imgH="295910" progId="Equation.3">
                  <p:embed/>
                </p:oleObj>
              </mc:Choice>
              <mc:Fallback>
                <p:oleObj name="公式" r:id="rId1" imgW="2874010" imgH="295910" progId="Equation.3">
                  <p:embed/>
                  <p:pic>
                    <p:nvPicPr>
                      <p:cNvPr id="0" name="Object 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8" y="3395818"/>
                        <a:ext cx="7789862"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 name="Object 123"/>
          <p:cNvGraphicFramePr>
            <a:graphicFrameLocks noChangeAspect="1"/>
          </p:cNvGraphicFramePr>
          <p:nvPr/>
        </p:nvGraphicFramePr>
        <p:xfrm>
          <a:off x="736917" y="1188720"/>
          <a:ext cx="3000375" cy="519113"/>
        </p:xfrm>
        <a:graphic>
          <a:graphicData uri="http://schemas.openxmlformats.org/presentationml/2006/ole">
            <mc:AlternateContent xmlns:mc="http://schemas.openxmlformats.org/markup-compatibility/2006">
              <mc:Choice xmlns:v="urn:schemas-microsoft-com:vml" Requires="v">
                <p:oleObj spid="_x0000_s56407" name="公式" r:id="rId3" imgW="1158240" imgH="191770" progId="Equation.3">
                  <p:embed/>
                </p:oleObj>
              </mc:Choice>
              <mc:Fallback>
                <p:oleObj name="公式" r:id="rId3" imgW="1158240" imgH="191770" progId="Equation.3">
                  <p:embed/>
                  <p:pic>
                    <p:nvPicPr>
                      <p:cNvPr id="0" name="Object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917" y="1188720"/>
                        <a:ext cx="300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40" name="Object 124"/>
          <p:cNvGraphicFramePr>
            <a:graphicFrameLocks noChangeAspect="1"/>
          </p:cNvGraphicFramePr>
          <p:nvPr/>
        </p:nvGraphicFramePr>
        <p:xfrm>
          <a:off x="692206" y="1952308"/>
          <a:ext cx="3074987" cy="523875"/>
        </p:xfrm>
        <a:graphic>
          <a:graphicData uri="http://schemas.openxmlformats.org/presentationml/2006/ole">
            <mc:AlternateContent xmlns:mc="http://schemas.openxmlformats.org/markup-compatibility/2006">
              <mc:Choice xmlns:v="urn:schemas-microsoft-com:vml" Requires="v">
                <p:oleObj spid="_x0000_s56408" name="公式" r:id="rId5" imgW="1188720" imgH="191770" progId="Equation.3">
                  <p:embed/>
                </p:oleObj>
              </mc:Choice>
              <mc:Fallback>
                <p:oleObj name="公式" r:id="rId5" imgW="1188720" imgH="191770" progId="Equation.3">
                  <p:embed/>
                  <p:pic>
                    <p:nvPicPr>
                      <p:cNvPr id="0" name="Object 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206" y="1952308"/>
                        <a:ext cx="3074987"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41" name="Object 125"/>
          <p:cNvGraphicFramePr>
            <a:graphicFrameLocks noChangeAspect="1"/>
          </p:cNvGraphicFramePr>
          <p:nvPr/>
        </p:nvGraphicFramePr>
        <p:xfrm>
          <a:off x="705169" y="2892268"/>
          <a:ext cx="3657600" cy="554037"/>
        </p:xfrm>
        <a:graphic>
          <a:graphicData uri="http://schemas.openxmlformats.org/presentationml/2006/ole">
            <mc:AlternateContent xmlns:mc="http://schemas.openxmlformats.org/markup-compatibility/2006">
              <mc:Choice xmlns:v="urn:schemas-microsoft-com:vml" Requires="v">
                <p:oleObj spid="_x0000_s56409" name="公式" r:id="rId7" imgW="1471930" imgH="217805" progId="Equation.3">
                  <p:embed/>
                </p:oleObj>
              </mc:Choice>
              <mc:Fallback>
                <p:oleObj name="公式" r:id="rId7" imgW="1471930" imgH="217805" progId="Equation.3">
                  <p:embed/>
                  <p:pic>
                    <p:nvPicPr>
                      <p:cNvPr id="0" name="Object 1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169" y="2892268"/>
                        <a:ext cx="365760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42" name="Object 126"/>
          <p:cNvGraphicFramePr>
            <a:graphicFrameLocks noChangeAspect="1"/>
          </p:cNvGraphicFramePr>
          <p:nvPr/>
        </p:nvGraphicFramePr>
        <p:xfrm>
          <a:off x="616268" y="4328476"/>
          <a:ext cx="7818437" cy="847725"/>
        </p:xfrm>
        <a:graphic>
          <a:graphicData uri="http://schemas.openxmlformats.org/presentationml/2006/ole">
            <mc:AlternateContent xmlns:mc="http://schemas.openxmlformats.org/markup-compatibility/2006">
              <mc:Choice xmlns:v="urn:schemas-microsoft-com:vml" Requires="v">
                <p:oleObj spid="_x0000_s56410" name="公式" r:id="rId9" imgW="2965450" imgH="295910" progId="Equation.3">
                  <p:embed/>
                </p:oleObj>
              </mc:Choice>
              <mc:Fallback>
                <p:oleObj name="公式" r:id="rId9" imgW="2965450" imgH="295910" progId="Equation.3">
                  <p:embed/>
                  <p:pic>
                    <p:nvPicPr>
                      <p:cNvPr id="0" name="Object 1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268" y="4328476"/>
                        <a:ext cx="7818437"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43" name="Object 127"/>
          <p:cNvGraphicFramePr>
            <a:graphicFrameLocks noChangeAspect="1"/>
          </p:cNvGraphicFramePr>
          <p:nvPr/>
        </p:nvGraphicFramePr>
        <p:xfrm>
          <a:off x="959008" y="5417601"/>
          <a:ext cx="6253163" cy="974725"/>
        </p:xfrm>
        <a:graphic>
          <a:graphicData uri="http://schemas.openxmlformats.org/presentationml/2006/ole">
            <mc:AlternateContent xmlns:mc="http://schemas.openxmlformats.org/markup-compatibility/2006">
              <mc:Choice xmlns:v="urn:schemas-microsoft-com:vml" Requires="v">
                <p:oleObj spid="_x0000_s56411" name="Equation" r:id="rId11" imgW="2303145" imgH="344170" progId="Equation.3">
                  <p:embed/>
                </p:oleObj>
              </mc:Choice>
              <mc:Fallback>
                <p:oleObj name="Equation" r:id="rId11" imgW="2303145" imgH="344170" progId="Equation.3">
                  <p:embed/>
                  <p:pic>
                    <p:nvPicPr>
                      <p:cNvPr id="0" name="Object 1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9008" y="5417601"/>
                        <a:ext cx="6253163"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522" name="Group 142"/>
          <p:cNvGrpSpPr/>
          <p:nvPr/>
        </p:nvGrpSpPr>
        <p:grpSpPr bwMode="auto">
          <a:xfrm>
            <a:off x="4577080" y="1220470"/>
            <a:ext cx="4079875" cy="2016125"/>
            <a:chOff x="2971" y="1389"/>
            <a:chExt cx="2570" cy="1270"/>
          </a:xfrm>
        </p:grpSpPr>
        <p:sp>
          <p:nvSpPr>
            <p:cNvPr id="64526" name="Oval 143"/>
            <p:cNvSpPr>
              <a:spLocks noChangeArrowheads="1"/>
            </p:cNvSpPr>
            <p:nvPr/>
          </p:nvSpPr>
          <p:spPr bwMode="auto">
            <a:xfrm>
              <a:off x="2971" y="188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64527" name="Line 144"/>
            <p:cNvSpPr>
              <a:spLocks noChangeShapeType="1"/>
            </p:cNvSpPr>
            <p:nvPr/>
          </p:nvSpPr>
          <p:spPr bwMode="auto">
            <a:xfrm>
              <a:off x="3878" y="1480"/>
              <a:ext cx="1407"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28" name="Line 145"/>
            <p:cNvSpPr>
              <a:spLocks noChangeShapeType="1"/>
            </p:cNvSpPr>
            <p:nvPr/>
          </p:nvSpPr>
          <p:spPr bwMode="auto">
            <a:xfrm>
              <a:off x="4740" y="1480"/>
              <a:ext cx="0" cy="861"/>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4529" name="Line 146"/>
            <p:cNvSpPr>
              <a:spLocks noChangeShapeType="1"/>
            </p:cNvSpPr>
            <p:nvPr/>
          </p:nvSpPr>
          <p:spPr bwMode="auto">
            <a:xfrm flipH="1" flipV="1">
              <a:off x="4740" y="2433"/>
              <a:ext cx="0" cy="226"/>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Line 147"/>
            <p:cNvSpPr>
              <a:spLocks noChangeShapeType="1"/>
            </p:cNvSpPr>
            <p:nvPr/>
          </p:nvSpPr>
          <p:spPr bwMode="auto">
            <a:xfrm>
              <a:off x="5284" y="1480"/>
              <a:ext cx="0" cy="453"/>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4531" name="Line 148"/>
            <p:cNvSpPr>
              <a:spLocks noChangeShapeType="1"/>
            </p:cNvSpPr>
            <p:nvPr/>
          </p:nvSpPr>
          <p:spPr bwMode="auto">
            <a:xfrm>
              <a:off x="5193" y="1570"/>
              <a:ext cx="0" cy="317"/>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2" name="Text Box 149"/>
            <p:cNvSpPr txBox="1">
              <a:spLocks noChangeArrowheads="1"/>
            </p:cNvSpPr>
            <p:nvPr/>
          </p:nvSpPr>
          <p:spPr bwMode="auto">
            <a:xfrm>
              <a:off x="3152" y="1597"/>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4533" name="Text Box 150"/>
            <p:cNvSpPr txBox="1">
              <a:spLocks noChangeArrowheads="1"/>
            </p:cNvSpPr>
            <p:nvPr/>
          </p:nvSpPr>
          <p:spPr bwMode="auto">
            <a:xfrm>
              <a:off x="3198" y="2186"/>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4534" name="Text Box 151"/>
            <p:cNvSpPr txBox="1">
              <a:spLocks noChangeArrowheads="1"/>
            </p:cNvSpPr>
            <p:nvPr/>
          </p:nvSpPr>
          <p:spPr bwMode="auto">
            <a:xfrm>
              <a:off x="3379" y="1461"/>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1H</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64535" name="Text Box 152"/>
            <p:cNvSpPr txBox="1">
              <a:spLocks noChangeArrowheads="1"/>
            </p:cNvSpPr>
            <p:nvPr/>
          </p:nvSpPr>
          <p:spPr bwMode="auto">
            <a:xfrm>
              <a:off x="4073" y="2232"/>
              <a:ext cx="6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0.25F</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4536" name="Line 153"/>
            <p:cNvSpPr>
              <a:spLocks noChangeShapeType="1"/>
            </p:cNvSpPr>
            <p:nvPr/>
          </p:nvSpPr>
          <p:spPr bwMode="auto">
            <a:xfrm>
              <a:off x="3152" y="2659"/>
              <a:ext cx="2132"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7" name="Line 154"/>
            <p:cNvSpPr>
              <a:spLocks noChangeShapeType="1"/>
            </p:cNvSpPr>
            <p:nvPr/>
          </p:nvSpPr>
          <p:spPr bwMode="auto">
            <a:xfrm flipV="1">
              <a:off x="5284" y="1842"/>
              <a:ext cx="227" cy="338"/>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8" name="Line 155"/>
            <p:cNvSpPr>
              <a:spLocks noChangeShapeType="1"/>
            </p:cNvSpPr>
            <p:nvPr/>
          </p:nvSpPr>
          <p:spPr bwMode="auto">
            <a:xfrm flipH="1" flipV="1">
              <a:off x="5284" y="1933"/>
              <a:ext cx="181" cy="227"/>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9" name="Line 156"/>
            <p:cNvSpPr>
              <a:spLocks noChangeShapeType="1"/>
            </p:cNvSpPr>
            <p:nvPr/>
          </p:nvSpPr>
          <p:spPr bwMode="auto">
            <a:xfrm flipH="1">
              <a:off x="3152" y="1480"/>
              <a:ext cx="0" cy="1179"/>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0" name="Text Box 157"/>
            <p:cNvSpPr txBox="1">
              <a:spLocks noChangeArrowheads="1"/>
            </p:cNvSpPr>
            <p:nvPr/>
          </p:nvSpPr>
          <p:spPr bwMode="auto">
            <a:xfrm>
              <a:off x="4175" y="1461"/>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5</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4541" name="Text Box 158"/>
            <p:cNvSpPr txBox="1">
              <a:spLocks noChangeArrowheads="1"/>
            </p:cNvSpPr>
            <p:nvPr/>
          </p:nvSpPr>
          <p:spPr bwMode="auto">
            <a:xfrm>
              <a:off x="4312" y="1778"/>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2</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4542" name="Line 159"/>
            <p:cNvSpPr>
              <a:spLocks noChangeShapeType="1"/>
            </p:cNvSpPr>
            <p:nvPr/>
          </p:nvSpPr>
          <p:spPr bwMode="auto">
            <a:xfrm>
              <a:off x="5283" y="2160"/>
              <a:ext cx="1" cy="499"/>
            </a:xfrm>
            <a:prstGeom prst="line">
              <a:avLst/>
            </a:prstGeom>
            <a:noFill/>
            <a:ln w="28575">
              <a:solidFill>
                <a:srgbClr val="FFCC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4543" name="Text Box 160"/>
            <p:cNvSpPr txBox="1">
              <a:spLocks noChangeArrowheads="1"/>
            </p:cNvSpPr>
            <p:nvPr/>
          </p:nvSpPr>
          <p:spPr bwMode="auto">
            <a:xfrm>
              <a:off x="5284" y="2141"/>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4544" name="Text Box 161"/>
            <p:cNvSpPr txBox="1">
              <a:spLocks noChangeArrowheads="1"/>
            </p:cNvSpPr>
            <p:nvPr/>
          </p:nvSpPr>
          <p:spPr bwMode="auto">
            <a:xfrm>
              <a:off x="3243" y="1914"/>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10V</a:t>
              </a:r>
              <a:endParaRPr kumimoji="1" lang="en-US" altLang="zh-CN" b="0" baseline="-25000">
                <a:solidFill>
                  <a:schemeClr val="tx1"/>
                </a:solidFill>
                <a:latin typeface="Times New Roman" panose="02020603050405020304" pitchFamily="18" charset="0"/>
                <a:ea typeface="宋体" panose="02010600030101010101" pitchFamily="2" charset="-122"/>
              </a:endParaRPr>
            </a:p>
          </p:txBody>
        </p:sp>
        <p:sp>
          <p:nvSpPr>
            <p:cNvPr id="64545" name="Text Box 162"/>
            <p:cNvSpPr txBox="1">
              <a:spLocks noChangeArrowheads="1"/>
            </p:cNvSpPr>
            <p:nvPr/>
          </p:nvSpPr>
          <p:spPr bwMode="auto">
            <a:xfrm>
              <a:off x="5008" y="1642"/>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64546" name="Line 163"/>
            <p:cNvSpPr>
              <a:spLocks noChangeShapeType="1"/>
            </p:cNvSpPr>
            <p:nvPr/>
          </p:nvSpPr>
          <p:spPr bwMode="auto">
            <a:xfrm>
              <a:off x="3152" y="1480"/>
              <a:ext cx="319"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4547" name="Group 164"/>
            <p:cNvGrpSpPr/>
            <p:nvPr/>
          </p:nvGrpSpPr>
          <p:grpSpPr bwMode="auto">
            <a:xfrm>
              <a:off x="3424" y="1389"/>
              <a:ext cx="499" cy="590"/>
              <a:chOff x="476" y="663"/>
              <a:chExt cx="771" cy="862"/>
            </a:xfrm>
          </p:grpSpPr>
          <p:sp>
            <p:nvSpPr>
              <p:cNvPr id="64553" name="AutoShape 165"/>
              <p:cNvSpPr>
                <a:spLocks noChangeArrowheads="1"/>
              </p:cNvSpPr>
              <p:nvPr/>
            </p:nvSpPr>
            <p:spPr bwMode="auto">
              <a:xfrm>
                <a:off x="476"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64554" name="AutoShape 166"/>
              <p:cNvSpPr>
                <a:spLocks noChangeArrowheads="1"/>
              </p:cNvSpPr>
              <p:nvPr/>
            </p:nvSpPr>
            <p:spPr bwMode="auto">
              <a:xfrm>
                <a:off x="703"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sp>
            <p:nvSpPr>
              <p:cNvPr id="64555" name="AutoShape 167"/>
              <p:cNvSpPr>
                <a:spLocks noChangeArrowheads="1"/>
              </p:cNvSpPr>
              <p:nvPr/>
            </p:nvSpPr>
            <p:spPr bwMode="auto">
              <a:xfrm>
                <a:off x="930" y="663"/>
                <a:ext cx="317" cy="86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95 w 21600"/>
                  <a:gd name="T13" fmla="*/ 0 h 21600"/>
                  <a:gd name="T14" fmla="*/ 20305 w 21600"/>
                  <a:gd name="T15" fmla="*/ 5713 h 21600"/>
                </a:gdLst>
                <a:ahLst/>
                <a:cxnLst>
                  <a:cxn ang="T8">
                    <a:pos x="T0" y="T1"/>
                  </a:cxn>
                  <a:cxn ang="T9">
                    <a:pos x="T2" y="T3"/>
                  </a:cxn>
                  <a:cxn ang="T10">
                    <a:pos x="T4" y="T5"/>
                  </a:cxn>
                  <a:cxn ang="T11">
                    <a:pos x="T6" y="T7"/>
                  </a:cxn>
                </a:cxnLst>
                <a:rect l="T12" t="T13" r="T14" b="T15"/>
                <a:pathLst>
                  <a:path w="21600" h="21600">
                    <a:moveTo>
                      <a:pt x="2646" y="3717"/>
                    </a:moveTo>
                    <a:cubicBezTo>
                      <a:pt x="4698" y="1356"/>
                      <a:pt x="7672" y="-1"/>
                      <a:pt x="10800" y="0"/>
                    </a:cubicBezTo>
                    <a:cubicBezTo>
                      <a:pt x="13927" y="0"/>
                      <a:pt x="16901" y="1356"/>
                      <a:pt x="18953" y="3717"/>
                    </a:cubicBezTo>
                    <a:cubicBezTo>
                      <a:pt x="16901" y="1356"/>
                      <a:pt x="13927" y="-1"/>
                      <a:pt x="10799" y="0"/>
                    </a:cubicBezTo>
                    <a:cubicBezTo>
                      <a:pt x="7672" y="0"/>
                      <a:pt x="4698" y="1356"/>
                      <a:pt x="2646" y="3717"/>
                    </a:cubicBezTo>
                    <a:close/>
                  </a:path>
                </a:pathLst>
              </a:custGeom>
              <a:gradFill rotWithShape="1">
                <a:gsLst>
                  <a:gs pos="0">
                    <a:srgbClr val="764700"/>
                  </a:gs>
                  <a:gs pos="50000">
                    <a:srgbClr val="FF9900"/>
                  </a:gs>
                  <a:gs pos="100000">
                    <a:srgbClr val="764700"/>
                  </a:gs>
                </a:gsLst>
                <a:lin ang="5400000" scaled="1"/>
              </a:gradFill>
              <a:ln w="38100">
                <a:solidFill>
                  <a:srgbClr val="FF9900"/>
                </a:solidFill>
                <a:miter lim="800000"/>
              </a:ln>
            </p:spPr>
            <p:txBody>
              <a:bodyPr wrap="none" anchor="ctr"/>
              <a:lstStyle/>
              <a:p>
                <a:endParaRPr lang="zh-CN" altLang="en-US"/>
              </a:p>
            </p:txBody>
          </p:sp>
        </p:grpSp>
        <p:sp>
          <p:nvSpPr>
            <p:cNvPr id="64548" name="Rectangle 168"/>
            <p:cNvSpPr>
              <a:spLocks noChangeArrowheads="1"/>
            </p:cNvSpPr>
            <p:nvPr/>
          </p:nvSpPr>
          <p:spPr bwMode="auto">
            <a:xfrm>
              <a:off x="4195" y="138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64549" name="Rectangle 169"/>
            <p:cNvSpPr>
              <a:spLocks noChangeArrowheads="1"/>
            </p:cNvSpPr>
            <p:nvPr/>
          </p:nvSpPr>
          <p:spPr bwMode="auto">
            <a:xfrm>
              <a:off x="4675" y="1752"/>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64550" name="Group 170"/>
            <p:cNvGrpSpPr/>
            <p:nvPr/>
          </p:nvGrpSpPr>
          <p:grpSpPr bwMode="auto">
            <a:xfrm>
              <a:off x="4649" y="2341"/>
              <a:ext cx="240" cy="90"/>
              <a:chOff x="4604" y="2478"/>
              <a:chExt cx="240" cy="90"/>
            </a:xfrm>
          </p:grpSpPr>
          <p:sp>
            <p:nvSpPr>
              <p:cNvPr id="64551" name="Line 171"/>
              <p:cNvSpPr>
                <a:spLocks noChangeShapeType="1"/>
              </p:cNvSpPr>
              <p:nvPr/>
            </p:nvSpPr>
            <p:spPr bwMode="auto">
              <a:xfrm>
                <a:off x="4604" y="2478"/>
                <a:ext cx="240"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2" name="Line 172"/>
              <p:cNvSpPr>
                <a:spLocks noChangeShapeType="1"/>
              </p:cNvSpPr>
              <p:nvPr/>
            </p:nvSpPr>
            <p:spPr bwMode="auto">
              <a:xfrm>
                <a:off x="4604" y="2568"/>
                <a:ext cx="240" cy="0"/>
              </a:xfrm>
              <a:prstGeom prst="line">
                <a:avLst/>
              </a:prstGeom>
              <a:noFill/>
              <a:ln w="57150">
                <a:solidFill>
                  <a:srgbClr val="FF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9" name="Text Box 4"/>
          <p:cNvSpPr txBox="1">
            <a:spLocks noChangeArrowheads="1"/>
          </p:cNvSpPr>
          <p:nvPr/>
        </p:nvSpPr>
        <p:spPr bwMode="auto">
          <a:xfrm>
            <a:off x="240030" y="0"/>
            <a:ext cx="769112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7.4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阶跃响应和固有响应的一般解法</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2" name="矩形 1"/>
          <p:cNvSpPr/>
          <p:nvPr/>
        </p:nvSpPr>
        <p:spPr>
          <a:xfrm>
            <a:off x="683395" y="2550559"/>
            <a:ext cx="2452916" cy="369332"/>
          </a:xfrm>
          <a:prstGeom prst="rect">
            <a:avLst/>
          </a:prstGeom>
        </p:spPr>
        <p:txBody>
          <a:bodyPr wrap="none">
            <a:spAutoFit/>
          </a:bodyPr>
          <a:lstStyle/>
          <a:p>
            <a:r>
              <a:rPr kumimoji="1" lang="en-US" altLang="zh-CN" dirty="0">
                <a:solidFill>
                  <a:srgbClr val="92D050"/>
                </a:solidFill>
              </a:rPr>
              <a:t>T=0</a:t>
            </a:r>
            <a:r>
              <a:rPr kumimoji="1" lang="en-US" altLang="zh-CN" baseline="30000" dirty="0">
                <a:solidFill>
                  <a:srgbClr val="92D050"/>
                </a:solidFill>
              </a:rPr>
              <a:t>+</a:t>
            </a:r>
            <a:r>
              <a:rPr kumimoji="1" lang="zh-CN" altLang="en-US" dirty="0">
                <a:solidFill>
                  <a:srgbClr val="92D050"/>
                </a:solidFill>
              </a:rPr>
              <a:t>时刻，电压源短路</a:t>
            </a:r>
            <a:endParaRPr lang="zh-CN" altLang="en-US" dirty="0"/>
          </a:p>
        </p:txBody>
      </p:sp>
      <p:sp>
        <p:nvSpPr>
          <p:cNvPr id="41" name="矩形 40"/>
          <p:cNvSpPr/>
          <p:nvPr/>
        </p:nvSpPr>
        <p:spPr>
          <a:xfrm>
            <a:off x="1099222" y="6386628"/>
            <a:ext cx="6849952" cy="369332"/>
          </a:xfrm>
          <a:prstGeom prst="rect">
            <a:avLst/>
          </a:prstGeom>
        </p:spPr>
        <p:txBody>
          <a:bodyPr wrap="none">
            <a:spAutoFit/>
          </a:bodyPr>
          <a:lstStyle/>
          <a:p>
            <a:r>
              <a:rPr kumimoji="1" lang="en-US" altLang="zh-CN" dirty="0" err="1">
                <a:solidFill>
                  <a:srgbClr val="92D050"/>
                </a:solidFill>
              </a:rPr>
              <a:t>i</a:t>
            </a:r>
            <a:r>
              <a:rPr kumimoji="1" lang="zh-CN" altLang="en-US" dirty="0">
                <a:solidFill>
                  <a:srgbClr val="92D050"/>
                </a:solidFill>
              </a:rPr>
              <a:t>可以看作电感和电容两个支路分别在导线上贡献的电流汇总而成</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Box 4"/>
          <p:cNvSpPr txBox="1">
            <a:spLocks noChangeArrowheads="1"/>
          </p:cNvSpPr>
          <p:nvPr/>
        </p:nvSpPr>
        <p:spPr bwMode="auto">
          <a:xfrm>
            <a:off x="801688" y="1631315"/>
            <a:ext cx="7696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lang="zh-CN" altLang="en-US" sz="2400" dirty="0">
                <a:latin typeface="Gill Sans MT" panose="020B0502020104020203" pitchFamily="34" charset="0"/>
                <a:ea typeface="宋体" panose="02010600030101010101" pitchFamily="2" charset="-122"/>
              </a:rPr>
              <a:t>电路中如果发生多次换路，则称之为</a:t>
            </a:r>
            <a:r>
              <a:rPr lang="zh-CN" altLang="en-US" sz="2400" dirty="0">
                <a:solidFill>
                  <a:schemeClr val="tx1"/>
                </a:solidFill>
                <a:latin typeface="Gill Sans MT" panose="020B0502020104020203" pitchFamily="34" charset="0"/>
                <a:ea typeface="宋体" panose="02010600030101010101" pitchFamily="2" charset="-122"/>
              </a:rPr>
              <a:t>按序换路</a:t>
            </a:r>
            <a:r>
              <a:rPr lang="zh-CN" altLang="en-US" sz="2400" dirty="0">
                <a:latin typeface="Gill Sans MT" panose="020B0502020104020203" pitchFamily="34" charset="0"/>
                <a:ea typeface="宋体" panose="02010600030101010101" pitchFamily="2" charset="-122"/>
              </a:rPr>
              <a:t>。</a:t>
            </a:r>
            <a:endParaRPr lang="en-US" altLang="zh-CN" sz="2400" dirty="0">
              <a:latin typeface="Gill Sans MT" panose="020B0502020104020203" pitchFamily="34" charset="0"/>
              <a:ea typeface="宋体" panose="02010600030101010101" pitchFamily="2" charset="-122"/>
            </a:endParaRPr>
          </a:p>
          <a:p>
            <a:pPr eaLnBrk="1" hangingPunct="1"/>
            <a:endParaRPr lang="en-US" altLang="zh-CN" sz="2400" dirty="0">
              <a:latin typeface="Gill Sans MT" panose="020B0502020104020203" pitchFamily="34" charset="0"/>
              <a:ea typeface="宋体" panose="02010600030101010101" pitchFamily="2" charset="-122"/>
            </a:endParaRPr>
          </a:p>
          <a:p>
            <a:pPr eaLnBrk="1" hangingPunct="1"/>
            <a:r>
              <a:rPr lang="zh-CN" altLang="en-US" sz="2400" dirty="0">
                <a:latin typeface="Gill Sans MT" panose="020B0502020104020203" pitchFamily="34" charset="0"/>
                <a:ea typeface="宋体" panose="02010600030101010101" pitchFamily="2" charset="-122"/>
              </a:rPr>
              <a:t>对一阶电路而言，分析按序换路行为的方法和分析单次换路行为的方法本质上完全相同，实际上就是在相关联的不同时段上单次换路过程的重复，</a:t>
            </a:r>
            <a:r>
              <a:rPr lang="zh-CN" altLang="en-US" sz="2400" dirty="0">
                <a:solidFill>
                  <a:schemeClr val="tx1"/>
                </a:solidFill>
                <a:latin typeface="Gill Sans MT" panose="020B0502020104020203" pitchFamily="34" charset="0"/>
                <a:ea typeface="宋体" panose="02010600030101010101" pitchFamily="2" charset="-122"/>
              </a:rPr>
              <a:t>只是不同时段上，电路的时间常数、初值和终值（初始值和稳态解）不同</a:t>
            </a:r>
            <a:r>
              <a:rPr lang="zh-CN" altLang="en-US" sz="2400" dirty="0">
                <a:latin typeface="Gill Sans MT" panose="020B0502020104020203" pitchFamily="34" charset="0"/>
                <a:ea typeface="宋体" panose="02010600030101010101" pitchFamily="2" charset="-122"/>
              </a:rPr>
              <a:t>。</a:t>
            </a:r>
            <a:endParaRPr lang="en-US" altLang="zh-CN" sz="2400" dirty="0">
              <a:latin typeface="Gill Sans MT" panose="020B0502020104020203" pitchFamily="34" charset="0"/>
              <a:ea typeface="宋体" panose="02010600030101010101" pitchFamily="2" charset="-122"/>
            </a:endParaRPr>
          </a:p>
          <a:p>
            <a:pPr eaLnBrk="1" hangingPunct="1"/>
            <a:endParaRPr lang="en-US" altLang="zh-CN" sz="2400" dirty="0">
              <a:latin typeface="Gill Sans MT" panose="020B0502020104020203" pitchFamily="34" charset="0"/>
              <a:ea typeface="宋体" panose="02010600030101010101" pitchFamily="2" charset="-122"/>
            </a:endParaRPr>
          </a:p>
        </p:txBody>
      </p:sp>
      <p:sp>
        <p:nvSpPr>
          <p:cNvPr id="5" name="Text Box 4"/>
          <p:cNvSpPr txBox="1">
            <a:spLocks noChangeArrowheads="1"/>
          </p:cNvSpPr>
          <p:nvPr/>
        </p:nvSpPr>
        <p:spPr bwMode="auto">
          <a:xfrm>
            <a:off x="240030" y="0"/>
            <a:ext cx="304165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7.5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按序换路</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Box 4"/>
          <p:cNvSpPr txBox="1">
            <a:spLocks noChangeArrowheads="1"/>
          </p:cNvSpPr>
          <p:nvPr/>
        </p:nvSpPr>
        <p:spPr bwMode="auto">
          <a:xfrm>
            <a:off x="621348" y="1752918"/>
            <a:ext cx="7696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lang="zh-CN" altLang="en-US" sz="2400" dirty="0">
                <a:latin typeface="Gill Sans MT" panose="020B0502020104020203" pitchFamily="34" charset="0"/>
                <a:ea typeface="宋体" panose="02010600030101010101" pitchFamily="2" charset="-122"/>
              </a:rPr>
              <a:t>        一个电路的响应随时间按指数增长而不是衰减，这种类型的响应称之为</a:t>
            </a:r>
            <a:r>
              <a:rPr lang="zh-CN" altLang="en-US" sz="2400" dirty="0">
                <a:solidFill>
                  <a:schemeClr val="tx1"/>
                </a:solidFill>
                <a:latin typeface="Gill Sans MT" panose="020B0502020104020203" pitchFamily="34" charset="0"/>
                <a:ea typeface="宋体" panose="02010600030101010101" pitchFamily="2" charset="-122"/>
              </a:rPr>
              <a:t>无限响应</a:t>
            </a:r>
            <a:r>
              <a:rPr lang="zh-CN" altLang="en-US" sz="2400" dirty="0">
                <a:latin typeface="Gill Sans MT" panose="020B0502020104020203" pitchFamily="34" charset="0"/>
                <a:ea typeface="宋体" panose="02010600030101010101" pitchFamily="2" charset="-122"/>
              </a:rPr>
              <a:t>。</a:t>
            </a:r>
            <a:endParaRPr lang="en-US" altLang="zh-CN" sz="2400" dirty="0">
              <a:latin typeface="Gill Sans MT" panose="020B0502020104020203" pitchFamily="34" charset="0"/>
              <a:ea typeface="宋体" panose="02010600030101010101" pitchFamily="2" charset="-122"/>
            </a:endParaRPr>
          </a:p>
          <a:p>
            <a:pPr eaLnBrk="1" hangingPunct="1"/>
            <a:endParaRPr lang="en-US" altLang="zh-CN" sz="2400" dirty="0">
              <a:latin typeface="Gill Sans MT" panose="020B0502020104020203" pitchFamily="34" charset="0"/>
              <a:ea typeface="宋体" panose="02010600030101010101" pitchFamily="2" charset="-122"/>
            </a:endParaRPr>
          </a:p>
          <a:p>
            <a:pPr eaLnBrk="1" hangingPunct="1"/>
            <a:r>
              <a:rPr lang="en-US" altLang="zh-CN" sz="2400" dirty="0">
                <a:latin typeface="Gill Sans MT" panose="020B0502020104020203" pitchFamily="34" charset="0"/>
                <a:ea typeface="宋体" panose="02010600030101010101" pitchFamily="2" charset="-122"/>
              </a:rPr>
              <a:t>        </a:t>
            </a:r>
            <a:r>
              <a:rPr lang="zh-CN" altLang="en-US" sz="2400" dirty="0">
                <a:latin typeface="Gill Sans MT" panose="020B0502020104020203" pitchFamily="34" charset="0"/>
                <a:ea typeface="宋体" panose="02010600030101010101" pitchFamily="2" charset="-122"/>
              </a:rPr>
              <a:t>对一阶电路的情况，电感或电容端的戴维南等效电阻可以为负值（有源电阻）。</a:t>
            </a:r>
            <a:endParaRPr lang="en-US" altLang="zh-CN" sz="2400" dirty="0">
              <a:latin typeface="Gill Sans MT" panose="020B0502020104020203" pitchFamily="34" charset="0"/>
              <a:ea typeface="宋体" panose="02010600030101010101" pitchFamily="2" charset="-122"/>
            </a:endParaRPr>
          </a:p>
          <a:p>
            <a:pPr eaLnBrk="1" hangingPunct="1"/>
            <a:endParaRPr lang="en-US" altLang="zh-CN" sz="2400" dirty="0">
              <a:latin typeface="Gill Sans MT" panose="020B0502020104020203" pitchFamily="34" charset="0"/>
              <a:ea typeface="宋体" panose="02010600030101010101" pitchFamily="2" charset="-122"/>
            </a:endParaRPr>
          </a:p>
        </p:txBody>
      </p:sp>
      <p:sp>
        <p:nvSpPr>
          <p:cNvPr id="6" name="Text Box 4"/>
          <p:cNvSpPr txBox="1">
            <a:spLocks noChangeArrowheads="1"/>
          </p:cNvSpPr>
          <p:nvPr/>
        </p:nvSpPr>
        <p:spPr bwMode="auto">
          <a:xfrm>
            <a:off x="240030" y="0"/>
            <a:ext cx="304165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7.6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无限响应</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Text Box 4"/>
          <p:cNvSpPr txBox="1">
            <a:spLocks noChangeArrowheads="1"/>
          </p:cNvSpPr>
          <p:nvPr/>
        </p:nvSpPr>
        <p:spPr bwMode="auto">
          <a:xfrm>
            <a:off x="611188" y="2481185"/>
            <a:ext cx="7805737"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buFontTx/>
              <a:buAutoNum type="arabicPeriod" startAt="2"/>
            </a:pPr>
            <a:r>
              <a:rPr kumimoji="1" lang="zh-CN" altLang="en-US" sz="3200" dirty="0">
                <a:solidFill>
                  <a:schemeClr val="tx1"/>
                </a:solidFill>
                <a:latin typeface="楷体_GB2312" pitchFamily="49" charset="-122"/>
              </a:rPr>
              <a:t>一阶电路的固有响应（零输入响应），零状态响应的概念及求解；</a:t>
            </a:r>
            <a:endParaRPr kumimoji="1" lang="zh-CN" altLang="en-US" sz="3200" dirty="0">
              <a:solidFill>
                <a:schemeClr val="tx1"/>
              </a:solidFill>
              <a:latin typeface="楷体_GB2312" pitchFamily="49" charset="-122"/>
            </a:endParaRPr>
          </a:p>
        </p:txBody>
      </p:sp>
      <p:sp>
        <p:nvSpPr>
          <p:cNvPr id="332805" name="Text Box 5"/>
          <p:cNvSpPr txBox="1">
            <a:spLocks noChangeArrowheads="1"/>
          </p:cNvSpPr>
          <p:nvPr/>
        </p:nvSpPr>
        <p:spPr bwMode="auto">
          <a:xfrm>
            <a:off x="452438" y="619806"/>
            <a:ext cx="1662112" cy="57943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buFont typeface="Wingdings" panose="05000000000000000000" pitchFamily="2" charset="2"/>
              <a:buChar char="l"/>
            </a:pPr>
            <a:r>
              <a:rPr kumimoji="1" lang="en-US" altLang="zh-CN" sz="3200" dirty="0">
                <a:solidFill>
                  <a:schemeClr val="bg1"/>
                </a:solidFill>
                <a:latin typeface="楷体_GB2312" pitchFamily="49" charset="-122"/>
              </a:rPr>
              <a:t> </a:t>
            </a:r>
            <a:r>
              <a:rPr kumimoji="1" lang="zh-CN" altLang="en-US" sz="3200">
                <a:solidFill>
                  <a:schemeClr val="bg1"/>
                </a:solidFill>
                <a:latin typeface="楷体_GB2312" pitchFamily="49" charset="-122"/>
              </a:rPr>
              <a:t>重点</a:t>
            </a:r>
            <a:endParaRPr kumimoji="1" lang="zh-CN" altLang="en-US" sz="3200">
              <a:solidFill>
                <a:schemeClr val="bg1"/>
              </a:solidFill>
              <a:latin typeface="楷体_GB2312" pitchFamily="49" charset="-122"/>
            </a:endParaRPr>
          </a:p>
        </p:txBody>
      </p:sp>
      <p:sp>
        <p:nvSpPr>
          <p:cNvPr id="332807" name="Text Box 7"/>
          <p:cNvSpPr txBox="1">
            <a:spLocks noChangeArrowheads="1"/>
          </p:cNvSpPr>
          <p:nvPr/>
        </p:nvSpPr>
        <p:spPr bwMode="auto">
          <a:xfrm>
            <a:off x="530225" y="1582738"/>
            <a:ext cx="8010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sz="3200" dirty="0">
                <a:solidFill>
                  <a:schemeClr val="tx1"/>
                </a:solidFill>
                <a:latin typeface="楷体_GB2312" pitchFamily="49" charset="-122"/>
              </a:rPr>
              <a:t>1.</a:t>
            </a:r>
            <a:r>
              <a:rPr kumimoji="1" lang="zh-CN" altLang="en-US" sz="3200" dirty="0">
                <a:solidFill>
                  <a:schemeClr val="tx1"/>
                </a:solidFill>
                <a:latin typeface="楷体_GB2312" pitchFamily="49" charset="-122"/>
              </a:rPr>
              <a:t>动态电路方程的建立及初始条件的确定；</a:t>
            </a:r>
            <a:endParaRPr kumimoji="1" lang="zh-CN" altLang="en-US" sz="3200" dirty="0">
              <a:solidFill>
                <a:schemeClr val="tx1"/>
              </a:solidFill>
              <a:latin typeface="楷体_GB2312" pitchFamily="49" charset="-122"/>
            </a:endParaRPr>
          </a:p>
        </p:txBody>
      </p:sp>
      <p:sp>
        <p:nvSpPr>
          <p:cNvPr id="9" name="Text Box 4"/>
          <p:cNvSpPr txBox="1">
            <a:spLocks noChangeArrowheads="1"/>
          </p:cNvSpPr>
          <p:nvPr/>
        </p:nvSpPr>
        <p:spPr bwMode="auto">
          <a:xfrm>
            <a:off x="589756" y="3986439"/>
            <a:ext cx="7848600" cy="6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en-US" altLang="zh-CN" sz="3200" dirty="0">
                <a:solidFill>
                  <a:schemeClr val="tx1"/>
                </a:solidFill>
                <a:latin typeface="楷体_GB2312" pitchFamily="49" charset="-122"/>
              </a:rPr>
              <a:t>3.</a:t>
            </a:r>
            <a:r>
              <a:rPr kumimoji="1" lang="zh-CN" altLang="en-US" sz="3200" dirty="0">
                <a:solidFill>
                  <a:schemeClr val="tx1"/>
                </a:solidFill>
                <a:latin typeface="楷体_GB2312" pitchFamily="49" charset="-122"/>
              </a:rPr>
              <a:t>一阶电路的阶跃响应的概念及求解；</a:t>
            </a:r>
            <a:endParaRPr kumimoji="1" lang="zh-CN" altLang="en-US" sz="3200" dirty="0">
              <a:solidFill>
                <a:schemeClr val="tx1"/>
              </a:solidFill>
              <a:latin typeface="楷体_GB2312" pitchFamily="49" charset="-122"/>
            </a:endParaRPr>
          </a:p>
        </p:txBody>
      </p:sp>
      <p:sp>
        <p:nvSpPr>
          <p:cNvPr id="10" name="Text Box 4"/>
          <p:cNvSpPr txBox="1">
            <a:spLocks noChangeArrowheads="1"/>
          </p:cNvSpPr>
          <p:nvPr/>
        </p:nvSpPr>
        <p:spPr bwMode="auto">
          <a:xfrm>
            <a:off x="589756" y="4958668"/>
            <a:ext cx="7848600" cy="6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en-US" altLang="zh-CN" sz="3200" dirty="0">
                <a:solidFill>
                  <a:schemeClr val="tx1"/>
                </a:solidFill>
                <a:latin typeface="楷体_GB2312" pitchFamily="49" charset="-122"/>
              </a:rPr>
              <a:t>4.</a:t>
            </a:r>
            <a:r>
              <a:rPr kumimoji="1" lang="zh-CN" altLang="en-US" sz="3200" dirty="0">
                <a:solidFill>
                  <a:schemeClr val="tx1"/>
                </a:solidFill>
                <a:latin typeface="楷体_GB2312" pitchFamily="49" charset="-122"/>
              </a:rPr>
              <a:t>一阶电路的全响应的概念及求解</a:t>
            </a:r>
            <a:r>
              <a:rPr kumimoji="1" lang="en-US" altLang="zh-CN" sz="3200" dirty="0">
                <a:solidFill>
                  <a:schemeClr val="tx1"/>
                </a:solidFill>
                <a:latin typeface="楷体_GB2312" pitchFamily="49" charset="-122"/>
              </a:rPr>
              <a:t>.</a:t>
            </a:r>
            <a:endParaRPr kumimoji="1" lang="zh-CN" altLang="en-US" sz="3200" dirty="0">
              <a:solidFill>
                <a:schemeClr val="tx1"/>
              </a:solidFill>
              <a:latin typeface="楷体_GB2312" pitchFamily="49" charset="-122"/>
            </a:endParaRPr>
          </a:p>
        </p:txBody>
      </p:sp>
      <p:sp>
        <p:nvSpPr>
          <p:cNvPr id="7" name="Text Box 4"/>
          <p:cNvSpPr txBox="1">
            <a:spLocks noChangeArrowheads="1"/>
          </p:cNvSpPr>
          <p:nvPr/>
        </p:nvSpPr>
        <p:spPr bwMode="auto">
          <a:xfrm>
            <a:off x="0" y="6044337"/>
            <a:ext cx="9144000" cy="63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lnSpc>
                <a:spcPct val="120000"/>
              </a:lnSpc>
            </a:pPr>
            <a:r>
              <a:rPr kumimoji="1" lang="zh-CN" altLang="en-US" sz="3200" dirty="0">
                <a:latin typeface="楷体_GB2312" pitchFamily="49" charset="-122"/>
              </a:rPr>
              <a:t>建议表格整理各种公式</a:t>
            </a:r>
            <a:endParaRPr kumimoji="1" lang="zh-CN" altLang="en-US" sz="3200" dirty="0">
              <a:latin typeface="楷体_GB2312"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70546" y="2372591"/>
            <a:ext cx="6215449" cy="1938992"/>
          </a:xfrm>
          <a:prstGeom prst="rect">
            <a:avLst/>
          </a:prstGeom>
        </p:spPr>
        <p:txBody>
          <a:bodyPr wrap="square">
            <a:spAutoFit/>
          </a:bodyPr>
          <a:lstStyle/>
          <a:p>
            <a:r>
              <a:rPr lang="zh-CN" altLang="en-US" sz="2400" dirty="0">
                <a:solidFill>
                  <a:srgbClr val="FFFFFF"/>
                </a:solidFill>
                <a:latin typeface="黑体" panose="02010609060101010101" pitchFamily="49" charset="-122"/>
                <a:ea typeface="黑体" panose="02010609060101010101" pitchFamily="49" charset="-122"/>
              </a:rPr>
              <a:t>作业：</a:t>
            </a:r>
            <a:endParaRPr lang="en-US" altLang="zh-CN" sz="2400" dirty="0">
              <a:solidFill>
                <a:srgbClr val="FFFFFF"/>
              </a:solidFill>
              <a:latin typeface="黑体" panose="02010609060101010101" pitchFamily="49" charset="-122"/>
              <a:ea typeface="黑体" panose="02010609060101010101" pitchFamily="49" charset="-122"/>
            </a:endParaRPr>
          </a:p>
          <a:p>
            <a:endParaRPr lang="en-US" altLang="zh-CN" sz="2400" dirty="0">
              <a:solidFill>
                <a:srgbClr val="FFFFFF"/>
              </a:solidFill>
              <a:latin typeface="黑体" panose="02010609060101010101" pitchFamily="49" charset="-122"/>
              <a:ea typeface="黑体" panose="02010609060101010101" pitchFamily="49" charset="-122"/>
            </a:endParaRPr>
          </a:p>
          <a:p>
            <a:r>
              <a:rPr lang="zh-CN" altLang="en-US" sz="2400" dirty="0">
                <a:solidFill>
                  <a:srgbClr val="FFFFFF"/>
                </a:solidFill>
                <a:latin typeface="黑体" panose="02010609060101010101" pitchFamily="49" charset="-122"/>
                <a:ea typeface="黑体" panose="02010609060101010101" pitchFamily="49" charset="-122"/>
              </a:rPr>
              <a:t>教材第</a:t>
            </a:r>
            <a:r>
              <a:rPr lang="en-US" altLang="zh-CN" sz="2400" dirty="0">
                <a:solidFill>
                  <a:srgbClr val="FFFFFF"/>
                </a:solidFill>
                <a:latin typeface="黑体" panose="02010609060101010101" pitchFamily="49" charset="-122"/>
                <a:ea typeface="黑体" panose="02010609060101010101" pitchFamily="49" charset="-122"/>
              </a:rPr>
              <a:t>7</a:t>
            </a:r>
            <a:r>
              <a:rPr lang="zh-CN" altLang="en-US" sz="2400" dirty="0">
                <a:solidFill>
                  <a:srgbClr val="FFFFFF"/>
                </a:solidFill>
                <a:latin typeface="黑体" panose="02010609060101010101" pitchFamily="49" charset="-122"/>
                <a:ea typeface="黑体" panose="02010609060101010101" pitchFamily="49" charset="-122"/>
              </a:rPr>
              <a:t>章习题 </a:t>
            </a:r>
            <a:r>
              <a:rPr lang="en-US" altLang="zh-CN" sz="2400" dirty="0">
                <a:solidFill>
                  <a:srgbClr val="FFFFFF"/>
                </a:solidFill>
                <a:latin typeface="黑体" panose="02010609060101010101" pitchFamily="49" charset="-122"/>
                <a:ea typeface="黑体" panose="02010609060101010101" pitchFamily="49" charset="-122"/>
              </a:rPr>
              <a:t>3</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6</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11</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14</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17</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18</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27</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28</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31</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32</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36</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41</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42</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50</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68</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81</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82</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83</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89</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97*</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99*</a:t>
            </a: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103*</a:t>
            </a:r>
            <a:endParaRPr lang="en-US" altLang="zh-CN" sz="2400" dirty="0">
              <a:solidFill>
                <a:srgbClr val="FFFFFF"/>
              </a:solidFill>
              <a:latin typeface="黑体" panose="02010609060101010101" pitchFamily="49" charset="-122"/>
              <a:ea typeface="黑体" panose="020106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6" descr="http://www.sdu.edu.cn/images/nybanner/2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95" y="4814891"/>
            <a:ext cx="9152695" cy="20431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8"/>
          <p:cNvSpPr txBox="1">
            <a:spLocks noChangeArrowheads="1"/>
          </p:cNvSpPr>
          <p:nvPr/>
        </p:nvSpPr>
        <p:spPr bwMode="auto">
          <a:xfrm>
            <a:off x="3265470" y="1707248"/>
            <a:ext cx="386684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lang="zh-CN" altLang="en-US" sz="9600" dirty="0">
                <a:latin typeface="华文琥珀" panose="02010800040101010101" pitchFamily="2" charset="-122"/>
                <a:ea typeface="华文琥珀" panose="02010800040101010101" pitchFamily="2" charset="-122"/>
              </a:rPr>
              <a:t>谢谢！</a:t>
            </a:r>
            <a:endParaRPr lang="zh-CN" altLang="en-US" sz="9600" dirty="0">
              <a:latin typeface="华文琥珀" panose="02010800040101010101" pitchFamily="2" charset="-122"/>
              <a:ea typeface="华文琥珀"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73" name="Text Box 153"/>
          <p:cNvSpPr txBox="1">
            <a:spLocks noChangeArrowheads="1"/>
          </p:cNvSpPr>
          <p:nvPr/>
        </p:nvSpPr>
        <p:spPr bwMode="auto">
          <a:xfrm>
            <a:off x="4683048" y="4942712"/>
            <a:ext cx="27735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u</a:t>
            </a:r>
            <a:r>
              <a:rPr kumimoji="1" lang="en-US" altLang="zh-CN" sz="3200" b="0" i="1" baseline="-25000">
                <a:solidFill>
                  <a:schemeClr val="tx1"/>
                </a:solidFill>
                <a:latin typeface="Times New Roman" panose="02020603050405020304" pitchFamily="18" charset="0"/>
                <a:ea typeface="宋体" panose="02010600030101010101" pitchFamily="2" charset="-122"/>
              </a:rPr>
              <a:t>L</a:t>
            </a:r>
            <a:r>
              <a:rPr kumimoji="1" lang="en-US" altLang="zh-CN" sz="3200" b="0">
                <a:solidFill>
                  <a:schemeClr val="tx1"/>
                </a:solidFill>
                <a:latin typeface="Times New Roman" panose="02020603050405020304" pitchFamily="18" charset="0"/>
                <a:ea typeface="宋体" panose="02010600030101010101" pitchFamily="2" charset="-122"/>
              </a:rPr>
              <a:t>= 0,    </a:t>
            </a:r>
            <a:r>
              <a:rPr kumimoji="1" lang="en-US" altLang="zh-CN" sz="3200" b="0" i="1">
                <a:solidFill>
                  <a:schemeClr val="tx1"/>
                </a:solidFill>
                <a:latin typeface="Times New Roman" panose="02020603050405020304" pitchFamily="18" charset="0"/>
                <a:ea typeface="宋体" panose="02010600030101010101" pitchFamily="2" charset="-122"/>
              </a:rPr>
              <a:t>i</a:t>
            </a:r>
            <a:r>
              <a:rPr kumimoji="1" lang="en-US" altLang="zh-CN" sz="3200" b="0">
                <a:solidFill>
                  <a:schemeClr val="tx1"/>
                </a:solidFill>
                <a:latin typeface="Times New Roman" panose="02020603050405020304" pitchFamily="18" charset="0"/>
                <a:ea typeface="宋体" panose="02010600030101010101" pitchFamily="2" charset="-122"/>
              </a:rPr>
              <a:t>=</a:t>
            </a:r>
            <a:r>
              <a:rPr kumimoji="1" lang="en-US" altLang="zh-CN" sz="3200" b="0" i="1">
                <a:solidFill>
                  <a:schemeClr val="tx1"/>
                </a:solidFill>
                <a:latin typeface="Times New Roman" panose="02020603050405020304" pitchFamily="18" charset="0"/>
                <a:ea typeface="宋体" panose="02010600030101010101" pitchFamily="2" charset="-122"/>
              </a:rPr>
              <a:t>U</a:t>
            </a:r>
            <a:r>
              <a:rPr kumimoji="1" lang="en-US" altLang="zh-CN" sz="3200" b="0" i="1" baseline="-25000">
                <a:solidFill>
                  <a:schemeClr val="tx1"/>
                </a:solidFill>
                <a:latin typeface="Times New Roman" panose="02020603050405020304" pitchFamily="18" charset="0"/>
                <a:ea typeface="宋体" panose="02010600030101010101" pitchFamily="2" charset="-122"/>
              </a:rPr>
              <a:t>s </a:t>
            </a:r>
            <a:r>
              <a:rPr kumimoji="1" lang="en-US" altLang="zh-CN" sz="3200" b="0" i="1">
                <a:solidFill>
                  <a:schemeClr val="tx1"/>
                </a:solidFill>
                <a:latin typeface="Times New Roman" panose="02020603050405020304" pitchFamily="18" charset="0"/>
                <a:ea typeface="宋体" panose="02010600030101010101" pitchFamily="2" charset="-122"/>
              </a:rPr>
              <a:t>/R</a:t>
            </a:r>
            <a:endParaRPr kumimoji="1" lang="en-US" altLang="zh-CN" sz="3200" b="0" baseline="-25000">
              <a:solidFill>
                <a:schemeClr val="tx1"/>
              </a:solidFill>
              <a:latin typeface="Times New Roman" panose="02020603050405020304" pitchFamily="18" charset="0"/>
              <a:ea typeface="宋体" panose="02010600030101010101" pitchFamily="2" charset="-122"/>
            </a:endParaRPr>
          </a:p>
        </p:txBody>
      </p:sp>
      <p:sp>
        <p:nvSpPr>
          <p:cNvPr id="158872" name="Text Box 152"/>
          <p:cNvSpPr txBox="1">
            <a:spLocks noChangeArrowheads="1"/>
          </p:cNvSpPr>
          <p:nvPr/>
        </p:nvSpPr>
        <p:spPr bwMode="auto">
          <a:xfrm>
            <a:off x="5922962" y="3794443"/>
            <a:ext cx="2492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0" i="1">
                <a:solidFill>
                  <a:schemeClr val="tx1"/>
                </a:solidFill>
                <a:latin typeface="Times New Roman" panose="02020603050405020304" pitchFamily="18" charset="0"/>
                <a:ea typeface="宋体" panose="02010600030101010101" pitchFamily="2" charset="-122"/>
              </a:rPr>
              <a:t>i </a:t>
            </a:r>
            <a:r>
              <a:rPr kumimoji="1" lang="en-US" altLang="zh-CN" sz="3200" b="0">
                <a:solidFill>
                  <a:schemeClr val="tx1"/>
                </a:solidFill>
                <a:latin typeface="Times New Roman" panose="02020603050405020304" pitchFamily="18" charset="0"/>
                <a:ea typeface="宋体" panose="02010600030101010101" pitchFamily="2" charset="-122"/>
              </a:rPr>
              <a:t>= 0  </a:t>
            </a:r>
            <a:r>
              <a:rPr kumimoji="1" lang="en-US" altLang="zh-CN" sz="3200" b="0" i="1">
                <a:solidFill>
                  <a:schemeClr val="tx1"/>
                </a:solidFill>
                <a:latin typeface="Times New Roman" panose="02020603050405020304" pitchFamily="18" charset="0"/>
                <a:ea typeface="宋体" panose="02010600030101010101" pitchFamily="2" charset="-122"/>
              </a:rPr>
              <a:t>,   u</a:t>
            </a:r>
            <a:r>
              <a:rPr kumimoji="1" lang="en-US" altLang="zh-CN" sz="3200" b="0" i="1" baseline="-25000">
                <a:solidFill>
                  <a:schemeClr val="tx1"/>
                </a:solidFill>
                <a:latin typeface="Times New Roman" panose="02020603050405020304" pitchFamily="18" charset="0"/>
                <a:ea typeface="宋体" panose="02010600030101010101" pitchFamily="2" charset="-122"/>
              </a:rPr>
              <a:t>L </a:t>
            </a:r>
            <a:r>
              <a:rPr kumimoji="1" lang="en-US" altLang="zh-CN" sz="3200" b="0">
                <a:solidFill>
                  <a:schemeClr val="tx1"/>
                </a:solidFill>
                <a:latin typeface="Times New Roman" panose="02020603050405020304" pitchFamily="18" charset="0"/>
                <a:ea typeface="宋体" panose="02010600030101010101" pitchFamily="2" charset="-122"/>
              </a:rPr>
              <a:t>= 0</a:t>
            </a:r>
            <a:endParaRPr kumimoji="1" lang="en-US" altLang="zh-CN" sz="3200" b="0">
              <a:solidFill>
                <a:schemeClr val="tx1"/>
              </a:solidFill>
              <a:latin typeface="Times New Roman" panose="02020603050405020304" pitchFamily="18" charset="0"/>
              <a:ea typeface="宋体" panose="02010600030101010101" pitchFamily="2" charset="-122"/>
            </a:endParaRPr>
          </a:p>
        </p:txBody>
      </p:sp>
      <p:sp>
        <p:nvSpPr>
          <p:cNvPr id="158902" name="Text Box 182"/>
          <p:cNvSpPr txBox="1">
            <a:spLocks noChangeArrowheads="1"/>
          </p:cNvSpPr>
          <p:nvPr/>
        </p:nvSpPr>
        <p:spPr bwMode="auto">
          <a:xfrm>
            <a:off x="593725" y="4370705"/>
            <a:ext cx="75596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lnSpc>
                <a:spcPct val="120000"/>
              </a:lnSpc>
            </a:pPr>
            <a:r>
              <a:rPr kumimoji="1" lang="en-US" altLang="zh-CN" b="0">
                <a:solidFill>
                  <a:schemeClr val="tx1"/>
                </a:solidFill>
                <a:latin typeface="Times New Roman" panose="02020603050405020304" pitchFamily="18" charset="0"/>
              </a:rPr>
              <a:t>        k</a:t>
            </a:r>
            <a:r>
              <a:rPr kumimoji="1" lang="zh-CN" altLang="zh-CN">
                <a:solidFill>
                  <a:schemeClr val="tx1"/>
                </a:solidFill>
                <a:latin typeface="楷体_GB2312" pitchFamily="49" charset="-122"/>
              </a:rPr>
              <a:t>接通电源后很长时间</a:t>
            </a:r>
            <a:r>
              <a:rPr kumimoji="1" lang="zh-CN" altLang="en-US">
                <a:solidFill>
                  <a:schemeClr val="tx1"/>
                </a:solidFill>
                <a:latin typeface="楷体_GB2312" pitchFamily="49" charset="-122"/>
              </a:rPr>
              <a:t>，电路达到新的稳定状态，电感视为短路：</a:t>
            </a:r>
            <a:endParaRPr kumimoji="1" lang="zh-CN" altLang="en-US">
              <a:solidFill>
                <a:schemeClr val="tx1"/>
              </a:solidFill>
              <a:latin typeface="楷体_GB2312" pitchFamily="49" charset="-122"/>
            </a:endParaRPr>
          </a:p>
        </p:txBody>
      </p:sp>
      <p:sp>
        <p:nvSpPr>
          <p:cNvPr id="158722" name="Text Box 2"/>
          <p:cNvSpPr txBox="1">
            <a:spLocks noChangeArrowheads="1"/>
          </p:cNvSpPr>
          <p:nvPr/>
        </p:nvSpPr>
        <p:spPr bwMode="auto">
          <a:xfrm>
            <a:off x="593725" y="3865880"/>
            <a:ext cx="5688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kumimoji="1" lang="en-US" altLang="zh-CN" b="0">
                <a:solidFill>
                  <a:schemeClr val="tx1"/>
                </a:solidFill>
                <a:latin typeface="Times New Roman" panose="02020603050405020304" pitchFamily="18" charset="0"/>
              </a:rPr>
              <a:t>k</a:t>
            </a:r>
            <a:r>
              <a:rPr kumimoji="1" lang="zh-CN" altLang="zh-CN">
                <a:solidFill>
                  <a:schemeClr val="tx1"/>
                </a:solidFill>
                <a:latin typeface="楷体_GB2312" pitchFamily="49" charset="-122"/>
              </a:rPr>
              <a:t>未动作前</a:t>
            </a:r>
            <a:r>
              <a:rPr kumimoji="1" lang="zh-CN" altLang="en-US">
                <a:solidFill>
                  <a:schemeClr val="tx1"/>
                </a:solidFill>
                <a:latin typeface="楷体_GB2312" pitchFamily="49" charset="-122"/>
              </a:rPr>
              <a:t>，电路处于稳定状态：</a:t>
            </a:r>
            <a:endParaRPr kumimoji="1" lang="zh-CN" altLang="en-US">
              <a:solidFill>
                <a:schemeClr val="tx1"/>
              </a:solidFill>
              <a:latin typeface="楷体_GB2312" pitchFamily="49" charset="-122"/>
            </a:endParaRPr>
          </a:p>
        </p:txBody>
      </p:sp>
      <p:sp>
        <p:nvSpPr>
          <p:cNvPr id="158903" name="Rectangle 183"/>
          <p:cNvSpPr>
            <a:spLocks noChangeArrowheads="1"/>
          </p:cNvSpPr>
          <p:nvPr/>
        </p:nvSpPr>
        <p:spPr bwMode="auto">
          <a:xfrm>
            <a:off x="311151" y="3735000"/>
            <a:ext cx="8388350" cy="30241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158725" name="Text Box 5"/>
          <p:cNvSpPr txBox="1">
            <a:spLocks noChangeArrowheads="1"/>
          </p:cNvSpPr>
          <p:nvPr/>
        </p:nvSpPr>
        <p:spPr bwMode="auto">
          <a:xfrm>
            <a:off x="593725" y="987138"/>
            <a:ext cx="1728787" cy="523220"/>
          </a:xfrm>
          <a:prstGeom prst="rect">
            <a:avLst/>
          </a:prstGeom>
          <a:noFill/>
          <a:ln w="28575">
            <a:solidFill>
              <a:srgbClr val="00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lang="zh-CN" altLang="en-US">
                <a:solidFill>
                  <a:schemeClr val="tx1"/>
                </a:solidFill>
              </a:rPr>
              <a:t>电感电路</a:t>
            </a:r>
            <a:endParaRPr lang="zh-CN" altLang="en-US">
              <a:solidFill>
                <a:schemeClr val="tx1"/>
              </a:solidFill>
            </a:endParaRPr>
          </a:p>
        </p:txBody>
      </p:sp>
      <p:grpSp>
        <p:nvGrpSpPr>
          <p:cNvPr id="4" name="Group 96"/>
          <p:cNvGrpSpPr/>
          <p:nvPr/>
        </p:nvGrpSpPr>
        <p:grpSpPr bwMode="auto">
          <a:xfrm>
            <a:off x="809625" y="1489393"/>
            <a:ext cx="3695700" cy="2103437"/>
            <a:chOff x="748" y="2296"/>
            <a:chExt cx="2328" cy="1325"/>
          </a:xfrm>
        </p:grpSpPr>
        <p:sp>
          <p:nvSpPr>
            <p:cNvPr id="8258" name="Oval 97"/>
            <p:cNvSpPr>
              <a:spLocks noChangeArrowheads="1"/>
            </p:cNvSpPr>
            <p:nvPr/>
          </p:nvSpPr>
          <p:spPr bwMode="auto">
            <a:xfrm>
              <a:off x="1066" y="293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8259" name="Text Box 98"/>
            <p:cNvSpPr txBox="1">
              <a:spLocks noChangeArrowheads="1"/>
            </p:cNvSpPr>
            <p:nvPr/>
          </p:nvSpPr>
          <p:spPr bwMode="auto">
            <a:xfrm>
              <a:off x="1479" y="288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k</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8260" name="Group 99"/>
            <p:cNvGrpSpPr/>
            <p:nvPr/>
          </p:nvGrpSpPr>
          <p:grpSpPr bwMode="auto">
            <a:xfrm>
              <a:off x="2245" y="2658"/>
              <a:ext cx="367" cy="877"/>
              <a:chOff x="1576" y="1278"/>
              <a:chExt cx="253" cy="612"/>
            </a:xfrm>
          </p:grpSpPr>
          <p:grpSp>
            <p:nvGrpSpPr>
              <p:cNvPr id="8284" name="Group 100"/>
              <p:cNvGrpSpPr/>
              <p:nvPr/>
            </p:nvGrpSpPr>
            <p:grpSpPr bwMode="auto">
              <a:xfrm>
                <a:off x="1658" y="1278"/>
                <a:ext cx="171" cy="612"/>
                <a:chOff x="1658" y="1278"/>
                <a:chExt cx="171" cy="612"/>
              </a:xfrm>
            </p:grpSpPr>
            <p:sp>
              <p:nvSpPr>
                <p:cNvPr id="8286" name="Text Box 101"/>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87" name="Text Box 102"/>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8285" name="Text Box 103"/>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8261" name="Text Box 104"/>
            <p:cNvSpPr txBox="1">
              <a:spLocks noChangeArrowheads="1"/>
            </p:cNvSpPr>
            <p:nvPr/>
          </p:nvSpPr>
          <p:spPr bwMode="auto">
            <a:xfrm>
              <a:off x="748" y="2976"/>
              <a:ext cx="3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62" name="Line 105"/>
            <p:cNvSpPr>
              <a:spLocks noChangeShapeType="1"/>
            </p:cNvSpPr>
            <p:nvPr/>
          </p:nvSpPr>
          <p:spPr bwMode="auto">
            <a:xfrm>
              <a:off x="1250" y="2704"/>
              <a:ext cx="416"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3" name="Line 106"/>
            <p:cNvSpPr>
              <a:spLocks noChangeShapeType="1"/>
            </p:cNvSpPr>
            <p:nvPr/>
          </p:nvSpPr>
          <p:spPr bwMode="auto">
            <a:xfrm>
              <a:off x="1250" y="3528"/>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4" name="Line 107"/>
            <p:cNvSpPr>
              <a:spLocks noChangeShapeType="1"/>
            </p:cNvSpPr>
            <p:nvPr/>
          </p:nvSpPr>
          <p:spPr bwMode="auto">
            <a:xfrm flipH="1">
              <a:off x="1874" y="2704"/>
              <a:ext cx="832"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5" name="Line 108"/>
            <p:cNvSpPr>
              <a:spLocks noChangeShapeType="1"/>
            </p:cNvSpPr>
            <p:nvPr/>
          </p:nvSpPr>
          <p:spPr bwMode="auto">
            <a:xfrm flipH="1">
              <a:off x="1247" y="2704"/>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6" name="Line 109"/>
            <p:cNvSpPr>
              <a:spLocks noChangeShapeType="1"/>
            </p:cNvSpPr>
            <p:nvPr/>
          </p:nvSpPr>
          <p:spPr bwMode="auto">
            <a:xfrm flipH="1">
              <a:off x="2699" y="2704"/>
              <a:ext cx="7" cy="227"/>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7" name="Line 110"/>
            <p:cNvSpPr>
              <a:spLocks noChangeShapeType="1"/>
            </p:cNvSpPr>
            <p:nvPr/>
          </p:nvSpPr>
          <p:spPr bwMode="auto">
            <a:xfrm flipH="1" flipV="1">
              <a:off x="2699" y="3294"/>
              <a:ext cx="7" cy="234"/>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68" name="Text Box 111"/>
            <p:cNvSpPr txBox="1">
              <a:spLocks noChangeArrowheads="1"/>
            </p:cNvSpPr>
            <p:nvPr/>
          </p:nvSpPr>
          <p:spPr bwMode="auto">
            <a:xfrm>
              <a:off x="2154" y="2341"/>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8269" name="Group 112"/>
            <p:cNvGrpSpPr/>
            <p:nvPr/>
          </p:nvGrpSpPr>
          <p:grpSpPr bwMode="auto">
            <a:xfrm>
              <a:off x="2426" y="2296"/>
              <a:ext cx="238" cy="341"/>
              <a:chOff x="1803" y="2594"/>
              <a:chExt cx="165" cy="238"/>
            </a:xfrm>
          </p:grpSpPr>
          <p:sp>
            <p:nvSpPr>
              <p:cNvPr id="8282" name="Text Box 113"/>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83" name="Line 114"/>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70" name="Line 115"/>
            <p:cNvSpPr>
              <a:spLocks noChangeShapeType="1"/>
            </p:cNvSpPr>
            <p:nvPr/>
          </p:nvSpPr>
          <p:spPr bwMode="auto">
            <a:xfrm flipH="1">
              <a:off x="1546" y="2705"/>
              <a:ext cx="348" cy="137"/>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1" name="Line 116"/>
            <p:cNvSpPr>
              <a:spLocks noChangeShapeType="1"/>
            </p:cNvSpPr>
            <p:nvPr/>
          </p:nvSpPr>
          <p:spPr bwMode="auto">
            <a:xfrm>
              <a:off x="1754" y="2774"/>
              <a:ext cx="0" cy="755"/>
            </a:xfrm>
            <a:prstGeom prst="line">
              <a:avLst/>
            </a:prstGeom>
            <a:noFill/>
            <a:ln w="28575">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2" name="Line 117"/>
            <p:cNvSpPr>
              <a:spLocks noChangeShapeType="1"/>
            </p:cNvSpPr>
            <p:nvPr/>
          </p:nvSpPr>
          <p:spPr bwMode="auto">
            <a:xfrm flipH="1" flipV="1">
              <a:off x="1616" y="2842"/>
              <a:ext cx="70" cy="207"/>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3" name="Text Box 118"/>
            <p:cNvSpPr txBox="1">
              <a:spLocks noChangeArrowheads="1"/>
            </p:cNvSpPr>
            <p:nvPr/>
          </p:nvSpPr>
          <p:spPr bwMode="auto">
            <a:xfrm>
              <a:off x="1319" y="2397"/>
              <a:ext cx="7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a:solidFill>
                    <a:schemeClr val="tx1"/>
                  </a:solidFill>
                  <a:latin typeface="Times New Roman" panose="02020603050405020304" pitchFamily="18" charset="0"/>
                  <a:ea typeface="宋体" panose="02010600030101010101" pitchFamily="2" charset="-122"/>
                </a:rPr>
                <a:t>= 0)</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74" name="Text Box 119"/>
            <p:cNvSpPr txBox="1">
              <a:spLocks noChangeArrowheads="1"/>
            </p:cNvSpPr>
            <p:nvPr/>
          </p:nvSpPr>
          <p:spPr bwMode="auto">
            <a:xfrm>
              <a:off x="884" y="2658"/>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8275" name="Text Box 120"/>
            <p:cNvSpPr txBox="1">
              <a:spLocks noChangeArrowheads="1"/>
            </p:cNvSpPr>
            <p:nvPr/>
          </p:nvSpPr>
          <p:spPr bwMode="auto">
            <a:xfrm>
              <a:off x="884" y="3294"/>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8276" name="Rectangle 121"/>
            <p:cNvSpPr>
              <a:spLocks noChangeArrowheads="1"/>
            </p:cNvSpPr>
            <p:nvPr/>
          </p:nvSpPr>
          <p:spPr bwMode="auto">
            <a:xfrm>
              <a:off x="2099" y="2634"/>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dirty="0">
                <a:solidFill>
                  <a:schemeClr val="tx1"/>
                </a:solidFill>
              </a:endParaRPr>
            </a:p>
          </p:txBody>
        </p:sp>
        <p:sp>
          <p:nvSpPr>
            <p:cNvPr id="8277" name="Text Box 122"/>
            <p:cNvSpPr txBox="1">
              <a:spLocks noChangeArrowheads="1"/>
            </p:cNvSpPr>
            <p:nvPr/>
          </p:nvSpPr>
          <p:spPr bwMode="auto">
            <a:xfrm>
              <a:off x="2835" y="2931"/>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8278" name="Group 123"/>
            <p:cNvGrpSpPr/>
            <p:nvPr/>
          </p:nvGrpSpPr>
          <p:grpSpPr bwMode="auto">
            <a:xfrm>
              <a:off x="2699" y="2931"/>
              <a:ext cx="91" cy="363"/>
              <a:chOff x="2744" y="2931"/>
              <a:chExt cx="57" cy="283"/>
            </a:xfrm>
          </p:grpSpPr>
          <p:sp>
            <p:nvSpPr>
              <p:cNvPr id="8279" name="Arc 124"/>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80" name="Arc 125"/>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81" name="Arc 126"/>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9" name="Group 127"/>
          <p:cNvGrpSpPr/>
          <p:nvPr/>
        </p:nvGrpSpPr>
        <p:grpSpPr bwMode="auto">
          <a:xfrm>
            <a:off x="4770437" y="1417955"/>
            <a:ext cx="3240088" cy="2103438"/>
            <a:chOff x="431" y="2069"/>
            <a:chExt cx="2041" cy="1325"/>
          </a:xfrm>
        </p:grpSpPr>
        <p:sp>
          <p:nvSpPr>
            <p:cNvPr id="8234" name="Text Box 128"/>
            <p:cNvSpPr txBox="1">
              <a:spLocks noChangeArrowheads="1"/>
            </p:cNvSpPr>
            <p:nvPr/>
          </p:nvSpPr>
          <p:spPr bwMode="auto">
            <a:xfrm>
              <a:off x="1020" y="2114"/>
              <a:ext cx="8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a:solidFill>
                    <a:schemeClr val="tx1"/>
                  </a:solidFill>
                  <a:latin typeface="Times New Roman" panose="02020603050405020304" pitchFamily="18" charset="0"/>
                  <a:ea typeface="宋体" panose="02010600030101010101" pitchFamily="2" charset="-122"/>
                </a:rPr>
                <a:t> </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t </a:t>
              </a:r>
              <a:r>
                <a:rPr kumimoji="1" lang="en-US" altLang="zh-CN" b="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b="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35" name="Oval 129"/>
            <p:cNvSpPr>
              <a:spLocks noChangeArrowheads="1"/>
            </p:cNvSpPr>
            <p:nvPr/>
          </p:nvSpPr>
          <p:spPr bwMode="auto">
            <a:xfrm>
              <a:off x="749" y="270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8236" name="Group 130"/>
            <p:cNvGrpSpPr/>
            <p:nvPr/>
          </p:nvGrpSpPr>
          <p:grpSpPr bwMode="auto">
            <a:xfrm>
              <a:off x="1928" y="2431"/>
              <a:ext cx="367" cy="877"/>
              <a:chOff x="1576" y="1278"/>
              <a:chExt cx="253" cy="612"/>
            </a:xfrm>
          </p:grpSpPr>
          <p:grpSp>
            <p:nvGrpSpPr>
              <p:cNvPr id="8254" name="Group 131"/>
              <p:cNvGrpSpPr/>
              <p:nvPr/>
            </p:nvGrpSpPr>
            <p:grpSpPr bwMode="auto">
              <a:xfrm>
                <a:off x="1658" y="1278"/>
                <a:ext cx="171" cy="612"/>
                <a:chOff x="1658" y="1278"/>
                <a:chExt cx="171" cy="612"/>
              </a:xfrm>
            </p:grpSpPr>
            <p:sp>
              <p:nvSpPr>
                <p:cNvPr id="8256" name="Text Box 132"/>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57" name="Text Box 133"/>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8255" name="Text Box 134"/>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8237" name="Text Box 135"/>
            <p:cNvSpPr txBox="1">
              <a:spLocks noChangeArrowheads="1"/>
            </p:cNvSpPr>
            <p:nvPr/>
          </p:nvSpPr>
          <p:spPr bwMode="auto">
            <a:xfrm>
              <a:off x="431" y="2749"/>
              <a:ext cx="3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38" name="Line 136"/>
            <p:cNvSpPr>
              <a:spLocks noChangeShapeType="1"/>
            </p:cNvSpPr>
            <p:nvPr/>
          </p:nvSpPr>
          <p:spPr bwMode="auto">
            <a:xfrm>
              <a:off x="933" y="2477"/>
              <a:ext cx="1448"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9" name="Line 137"/>
            <p:cNvSpPr>
              <a:spLocks noChangeShapeType="1"/>
            </p:cNvSpPr>
            <p:nvPr/>
          </p:nvSpPr>
          <p:spPr bwMode="auto">
            <a:xfrm>
              <a:off x="933" y="3301"/>
              <a:ext cx="1456"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0" name="Line 138"/>
            <p:cNvSpPr>
              <a:spLocks noChangeShapeType="1"/>
            </p:cNvSpPr>
            <p:nvPr/>
          </p:nvSpPr>
          <p:spPr bwMode="auto">
            <a:xfrm flipH="1">
              <a:off x="930" y="2477"/>
              <a:ext cx="3" cy="816"/>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1" name="Line 139"/>
            <p:cNvSpPr>
              <a:spLocks noChangeShapeType="1"/>
            </p:cNvSpPr>
            <p:nvPr/>
          </p:nvSpPr>
          <p:spPr bwMode="auto">
            <a:xfrm flipH="1">
              <a:off x="2381" y="2477"/>
              <a:ext cx="8" cy="18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2" name="Line 140"/>
            <p:cNvSpPr>
              <a:spLocks noChangeShapeType="1"/>
            </p:cNvSpPr>
            <p:nvPr/>
          </p:nvSpPr>
          <p:spPr bwMode="auto">
            <a:xfrm flipH="1" flipV="1">
              <a:off x="2381" y="3022"/>
              <a:ext cx="0" cy="27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3" name="Text Box 141"/>
            <p:cNvSpPr txBox="1">
              <a:spLocks noChangeArrowheads="1"/>
            </p:cNvSpPr>
            <p:nvPr/>
          </p:nvSpPr>
          <p:spPr bwMode="auto">
            <a:xfrm>
              <a:off x="1837" y="2114"/>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8244" name="Group 142"/>
            <p:cNvGrpSpPr/>
            <p:nvPr/>
          </p:nvGrpSpPr>
          <p:grpSpPr bwMode="auto">
            <a:xfrm>
              <a:off x="2109" y="2069"/>
              <a:ext cx="238" cy="341"/>
              <a:chOff x="1803" y="2594"/>
              <a:chExt cx="165" cy="238"/>
            </a:xfrm>
          </p:grpSpPr>
          <p:sp>
            <p:nvSpPr>
              <p:cNvPr id="8252" name="Text Box 143"/>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53" name="Line 144"/>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45" name="Text Box 145"/>
            <p:cNvSpPr txBox="1">
              <a:spLocks noChangeArrowheads="1"/>
            </p:cNvSpPr>
            <p:nvPr/>
          </p:nvSpPr>
          <p:spPr bwMode="auto">
            <a:xfrm>
              <a:off x="567" y="2431"/>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8246" name="Text Box 146"/>
            <p:cNvSpPr txBox="1">
              <a:spLocks noChangeArrowheads="1"/>
            </p:cNvSpPr>
            <p:nvPr/>
          </p:nvSpPr>
          <p:spPr bwMode="auto">
            <a:xfrm>
              <a:off x="567" y="3067"/>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8247" name="Rectangle 147"/>
            <p:cNvSpPr>
              <a:spLocks noChangeArrowheads="1"/>
            </p:cNvSpPr>
            <p:nvPr/>
          </p:nvSpPr>
          <p:spPr bwMode="auto">
            <a:xfrm>
              <a:off x="1792" y="2422"/>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8248" name="Group 148"/>
            <p:cNvGrpSpPr/>
            <p:nvPr/>
          </p:nvGrpSpPr>
          <p:grpSpPr bwMode="auto">
            <a:xfrm>
              <a:off x="2381" y="2659"/>
              <a:ext cx="91" cy="363"/>
              <a:chOff x="2744" y="2931"/>
              <a:chExt cx="57" cy="283"/>
            </a:xfrm>
          </p:grpSpPr>
          <p:sp>
            <p:nvSpPr>
              <p:cNvPr id="8249" name="Arc 149"/>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0" name="Arc 150"/>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1" name="Arc 151"/>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158904" name="Text Box 184"/>
          <p:cNvSpPr txBox="1">
            <a:spLocks noChangeArrowheads="1"/>
          </p:cNvSpPr>
          <p:nvPr/>
        </p:nvSpPr>
        <p:spPr bwMode="auto">
          <a:xfrm>
            <a:off x="701675" y="6102667"/>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solidFill>
                  <a:schemeClr val="tx1"/>
                </a:solidFill>
                <a:latin typeface="Times New Roman" panose="02020603050405020304" pitchFamily="18" charset="0"/>
              </a:rPr>
              <a:t>前一个稳定状态</a:t>
            </a:r>
            <a:endParaRPr kumimoji="1" lang="zh-CN" altLang="en-US" sz="2400" dirty="0">
              <a:solidFill>
                <a:schemeClr val="tx1"/>
              </a:solidFill>
              <a:latin typeface="Times New Roman" panose="02020603050405020304" pitchFamily="18" charset="0"/>
            </a:endParaRPr>
          </a:p>
        </p:txBody>
      </p:sp>
      <p:sp>
        <p:nvSpPr>
          <p:cNvPr id="158905" name="Text Box 185"/>
          <p:cNvSpPr txBox="1">
            <a:spLocks noChangeArrowheads="1"/>
          </p:cNvSpPr>
          <p:nvPr/>
        </p:nvSpPr>
        <p:spPr bwMode="auto">
          <a:xfrm>
            <a:off x="3251995" y="6097201"/>
            <a:ext cx="172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solidFill>
                  <a:schemeClr val="tx1"/>
                </a:solidFill>
                <a:latin typeface="Times New Roman" panose="02020603050405020304" pitchFamily="18" charset="0"/>
              </a:rPr>
              <a:t>过渡状态</a:t>
            </a:r>
            <a:endParaRPr kumimoji="1" lang="zh-CN" altLang="en-US" sz="2400" dirty="0">
              <a:solidFill>
                <a:schemeClr val="tx1"/>
              </a:solidFill>
              <a:latin typeface="Times New Roman" panose="02020603050405020304" pitchFamily="18" charset="0"/>
            </a:endParaRPr>
          </a:p>
        </p:txBody>
      </p:sp>
      <p:sp>
        <p:nvSpPr>
          <p:cNvPr id="158906" name="Text Box 186"/>
          <p:cNvSpPr txBox="1">
            <a:spLocks noChangeArrowheads="1"/>
          </p:cNvSpPr>
          <p:nvPr/>
        </p:nvSpPr>
        <p:spPr bwMode="auto">
          <a:xfrm>
            <a:off x="6030912" y="4226243"/>
            <a:ext cx="259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a:solidFill>
                  <a:schemeClr val="tx1"/>
                </a:solidFill>
                <a:latin typeface="Times New Roman" panose="02020603050405020304" pitchFamily="18" charset="0"/>
              </a:rPr>
              <a:t>新的稳定状态</a:t>
            </a:r>
            <a:endParaRPr kumimoji="1" lang="zh-CN" altLang="en-US" sz="2400">
              <a:solidFill>
                <a:schemeClr val="tx1"/>
              </a:solidFill>
              <a:latin typeface="Times New Roman" panose="02020603050405020304" pitchFamily="18" charset="0"/>
            </a:endParaRPr>
          </a:p>
        </p:txBody>
      </p:sp>
      <p:grpSp>
        <p:nvGrpSpPr>
          <p:cNvPr id="14" name="Group 187"/>
          <p:cNvGrpSpPr/>
          <p:nvPr/>
        </p:nvGrpSpPr>
        <p:grpSpPr bwMode="auto">
          <a:xfrm>
            <a:off x="4375150" y="4153218"/>
            <a:ext cx="403225" cy="1968500"/>
            <a:chOff x="3714" y="336"/>
            <a:chExt cx="254" cy="1106"/>
          </a:xfrm>
        </p:grpSpPr>
        <p:sp>
          <p:nvSpPr>
            <p:cNvPr id="8232" name="Text Box 188"/>
            <p:cNvSpPr txBox="1">
              <a:spLocks noChangeArrowheads="1"/>
            </p:cNvSpPr>
            <p:nvPr/>
          </p:nvSpPr>
          <p:spPr bwMode="auto">
            <a:xfrm>
              <a:off x="3714" y="1150"/>
              <a:ext cx="25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t</a:t>
              </a:r>
              <a:r>
                <a:rPr kumimoji="1" lang="en-US" altLang="zh-CN" b="0" baseline="-25000">
                  <a:solidFill>
                    <a:schemeClr val="tx1"/>
                  </a:solidFill>
                  <a:latin typeface="Times New Roman" panose="02020603050405020304" pitchFamily="18" charset="0"/>
                  <a:ea typeface="宋体" panose="02010600030101010101" pitchFamily="2" charset="-122"/>
                </a:rPr>
                <a:t>1</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33" name="Line 189"/>
            <p:cNvSpPr>
              <a:spLocks noChangeShapeType="1"/>
            </p:cNvSpPr>
            <p:nvPr/>
          </p:nvSpPr>
          <p:spPr bwMode="auto">
            <a:xfrm>
              <a:off x="3840" y="336"/>
              <a:ext cx="0" cy="912"/>
            </a:xfrm>
            <a:prstGeom prst="line">
              <a:avLst/>
            </a:prstGeom>
            <a:noFill/>
            <a:ln w="28575">
              <a:solidFill>
                <a:srgbClr val="00FF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 name="Group 190"/>
          <p:cNvGrpSpPr/>
          <p:nvPr/>
        </p:nvGrpSpPr>
        <p:grpSpPr bwMode="auto">
          <a:xfrm>
            <a:off x="4591050" y="3878580"/>
            <a:ext cx="1447800" cy="563563"/>
            <a:chOff x="3840" y="221"/>
            <a:chExt cx="912" cy="355"/>
          </a:xfrm>
        </p:grpSpPr>
        <p:sp>
          <p:nvSpPr>
            <p:cNvPr id="8230" name="Line 191"/>
            <p:cNvSpPr>
              <a:spLocks noChangeShapeType="1"/>
            </p:cNvSpPr>
            <p:nvPr/>
          </p:nvSpPr>
          <p:spPr bwMode="auto">
            <a:xfrm>
              <a:off x="3840" y="576"/>
              <a:ext cx="912" cy="0"/>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1" name="Text Box 192"/>
            <p:cNvSpPr txBox="1">
              <a:spLocks noChangeArrowheads="1"/>
            </p:cNvSpPr>
            <p:nvPr/>
          </p:nvSpPr>
          <p:spPr bwMode="auto">
            <a:xfrm>
              <a:off x="4059" y="221"/>
              <a:ext cx="5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S</a:t>
              </a:r>
              <a:r>
                <a:rPr kumimoji="1" lang="en-US" altLang="zh-CN" b="0">
                  <a:solidFill>
                    <a:schemeClr val="tx1"/>
                  </a:solidFill>
                  <a:latin typeface="Times New Roman" panose="02020603050405020304" pitchFamily="18" charset="0"/>
                  <a:ea typeface="宋体" panose="02010600030101010101" pitchFamily="2" charset="-122"/>
                </a:rPr>
                <a:t>/</a:t>
              </a: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i="1">
                <a:solidFill>
                  <a:schemeClr val="tx1"/>
                </a:solidFill>
                <a:latin typeface="Times New Roman" panose="02020603050405020304" pitchFamily="18" charset="0"/>
                <a:ea typeface="宋体" panose="02010600030101010101" pitchFamily="2" charset="-122"/>
              </a:endParaRPr>
            </a:p>
          </p:txBody>
        </p:sp>
      </p:grpSp>
      <p:grpSp>
        <p:nvGrpSpPr>
          <p:cNvPr id="16" name="Group 193"/>
          <p:cNvGrpSpPr/>
          <p:nvPr/>
        </p:nvGrpSpPr>
        <p:grpSpPr bwMode="auto">
          <a:xfrm>
            <a:off x="1638300" y="3721418"/>
            <a:ext cx="5105400" cy="2608262"/>
            <a:chOff x="748" y="164"/>
            <a:chExt cx="3216" cy="1643"/>
          </a:xfrm>
        </p:grpSpPr>
        <p:sp>
          <p:nvSpPr>
            <p:cNvPr id="8225" name="Line 194"/>
            <p:cNvSpPr>
              <a:spLocks noChangeShapeType="1"/>
            </p:cNvSpPr>
            <p:nvPr/>
          </p:nvSpPr>
          <p:spPr bwMode="auto">
            <a:xfrm>
              <a:off x="748" y="1480"/>
              <a:ext cx="308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6" name="Line 195"/>
            <p:cNvSpPr>
              <a:spLocks noChangeShapeType="1"/>
            </p:cNvSpPr>
            <p:nvPr/>
          </p:nvSpPr>
          <p:spPr bwMode="auto">
            <a:xfrm flipV="1">
              <a:off x="1655" y="300"/>
              <a:ext cx="19" cy="137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8227" name="Text Box 196"/>
            <p:cNvSpPr txBox="1">
              <a:spLocks noChangeArrowheads="1"/>
            </p:cNvSpPr>
            <p:nvPr/>
          </p:nvSpPr>
          <p:spPr bwMode="auto">
            <a:xfrm>
              <a:off x="1759" y="164"/>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28" name="Text Box 197"/>
            <p:cNvSpPr txBox="1">
              <a:spLocks noChangeArrowheads="1"/>
            </p:cNvSpPr>
            <p:nvPr/>
          </p:nvSpPr>
          <p:spPr bwMode="auto">
            <a:xfrm>
              <a:off x="3786" y="142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a:solidFill>
                    <a:schemeClr val="tx1"/>
                  </a:solidFill>
                  <a:latin typeface="Times New Roman" panose="02020603050405020304" pitchFamily="18" charset="0"/>
                  <a:ea typeface="宋体" panose="02010600030101010101" pitchFamily="2" charset="-122"/>
                </a:rPr>
                <a:t>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29" name="Text Box 198"/>
            <p:cNvSpPr txBox="1">
              <a:spLocks noChangeArrowheads="1"/>
            </p:cNvSpPr>
            <p:nvPr/>
          </p:nvSpPr>
          <p:spPr bwMode="auto">
            <a:xfrm>
              <a:off x="1701" y="1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a:solidFill>
                    <a:schemeClr val="tx1"/>
                  </a:solidFill>
                  <a:latin typeface="Times New Roman" panose="02020603050405020304" pitchFamily="18" charset="0"/>
                  <a:ea typeface="宋体" panose="02010600030101010101" pitchFamily="2" charset="-122"/>
                </a:rPr>
                <a:t>0</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158919" name="Line 199"/>
          <p:cNvSpPr>
            <a:spLocks noChangeShapeType="1"/>
          </p:cNvSpPr>
          <p:nvPr/>
        </p:nvSpPr>
        <p:spPr bwMode="auto">
          <a:xfrm>
            <a:off x="1998662" y="5810568"/>
            <a:ext cx="1066800" cy="0"/>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921" name="Freeform 201"/>
          <p:cNvSpPr/>
          <p:nvPr/>
        </p:nvSpPr>
        <p:spPr bwMode="auto">
          <a:xfrm>
            <a:off x="3078162" y="4442143"/>
            <a:ext cx="1512888" cy="1344612"/>
          </a:xfrm>
          <a:custGeom>
            <a:avLst/>
            <a:gdLst>
              <a:gd name="T0" fmla="*/ 0 w 663"/>
              <a:gd name="T1" fmla="*/ 2147483646 h 530"/>
              <a:gd name="T2" fmla="*/ 2147483646 w 663"/>
              <a:gd name="T3" fmla="*/ 2147483646 h 530"/>
              <a:gd name="T4" fmla="*/ 2147483646 w 663"/>
              <a:gd name="T5" fmla="*/ 2147483646 h 530"/>
              <a:gd name="T6" fmla="*/ 2147483646 w 663"/>
              <a:gd name="T7" fmla="*/ 2147483646 h 530"/>
              <a:gd name="T8" fmla="*/ 2147483646 w 663"/>
              <a:gd name="T9" fmla="*/ 2147483646 h 530"/>
              <a:gd name="T10" fmla="*/ 2147483646 w 663"/>
              <a:gd name="T11" fmla="*/ 2147483646 h 530"/>
              <a:gd name="T12" fmla="*/ 0 60000 65536"/>
              <a:gd name="T13" fmla="*/ 0 60000 65536"/>
              <a:gd name="T14" fmla="*/ 0 60000 65536"/>
              <a:gd name="T15" fmla="*/ 0 60000 65536"/>
              <a:gd name="T16" fmla="*/ 0 60000 65536"/>
              <a:gd name="T17" fmla="*/ 0 60000 65536"/>
              <a:gd name="T18" fmla="*/ 0 w 663"/>
              <a:gd name="T19" fmla="*/ 0 h 530"/>
              <a:gd name="T20" fmla="*/ 663 w 663"/>
              <a:gd name="T21" fmla="*/ 530 h 530"/>
            </a:gdLst>
            <a:ahLst/>
            <a:cxnLst>
              <a:cxn ang="T12">
                <a:pos x="T0" y="T1"/>
              </a:cxn>
              <a:cxn ang="T13">
                <a:pos x="T2" y="T3"/>
              </a:cxn>
              <a:cxn ang="T14">
                <a:pos x="T4" y="T5"/>
              </a:cxn>
              <a:cxn ang="T15">
                <a:pos x="T6" y="T7"/>
              </a:cxn>
              <a:cxn ang="T16">
                <a:pos x="T8" y="T9"/>
              </a:cxn>
              <a:cxn ang="T17">
                <a:pos x="T10" y="T11"/>
              </a:cxn>
            </a:cxnLst>
            <a:rect l="T18" t="T19" r="T20" b="T21"/>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28575" cap="flat" cmpd="sng">
            <a:solidFill>
              <a:srgbClr val="00FFFF"/>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7" name="Group 202"/>
          <p:cNvGrpSpPr/>
          <p:nvPr/>
        </p:nvGrpSpPr>
        <p:grpSpPr bwMode="auto">
          <a:xfrm>
            <a:off x="2070100" y="4488180"/>
            <a:ext cx="4400550" cy="1338263"/>
            <a:chOff x="1020" y="1736"/>
            <a:chExt cx="2772" cy="843"/>
          </a:xfrm>
        </p:grpSpPr>
        <p:sp>
          <p:nvSpPr>
            <p:cNvPr id="8218" name="Line 203"/>
            <p:cNvSpPr>
              <a:spLocks noChangeShapeType="1"/>
            </p:cNvSpPr>
            <p:nvPr/>
          </p:nvSpPr>
          <p:spPr bwMode="auto">
            <a:xfrm>
              <a:off x="1020" y="2579"/>
              <a:ext cx="648"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Line 204"/>
            <p:cNvSpPr>
              <a:spLocks noChangeShapeType="1"/>
            </p:cNvSpPr>
            <p:nvPr/>
          </p:nvSpPr>
          <p:spPr bwMode="auto">
            <a:xfrm>
              <a:off x="2880" y="2568"/>
              <a:ext cx="912"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0" name="Freeform 205"/>
            <p:cNvSpPr/>
            <p:nvPr/>
          </p:nvSpPr>
          <p:spPr bwMode="auto">
            <a:xfrm flipV="1">
              <a:off x="1655" y="1933"/>
              <a:ext cx="1225" cy="635"/>
            </a:xfrm>
            <a:custGeom>
              <a:avLst/>
              <a:gdLst>
                <a:gd name="T0" fmla="*/ 0 w 663"/>
                <a:gd name="T1" fmla="*/ 3877 h 530"/>
                <a:gd name="T2" fmla="*/ 80580 w 663"/>
                <a:gd name="T3" fmla="*/ 2020 h 530"/>
                <a:gd name="T4" fmla="*/ 188264 w 663"/>
                <a:gd name="T5" fmla="*/ 659 h 530"/>
                <a:gd name="T6" fmla="*/ 350611 w 663"/>
                <a:gd name="T7" fmla="*/ 153 h 530"/>
                <a:gd name="T8" fmla="*/ 498331 w 663"/>
                <a:gd name="T9" fmla="*/ 24 h 530"/>
                <a:gd name="T10" fmla="*/ 567885 w 663"/>
                <a:gd name="T11" fmla="*/ 24 h 530"/>
                <a:gd name="T12" fmla="*/ 0 60000 65536"/>
                <a:gd name="T13" fmla="*/ 0 60000 65536"/>
                <a:gd name="T14" fmla="*/ 0 60000 65536"/>
                <a:gd name="T15" fmla="*/ 0 60000 65536"/>
                <a:gd name="T16" fmla="*/ 0 60000 65536"/>
                <a:gd name="T17" fmla="*/ 0 60000 65536"/>
                <a:gd name="T18" fmla="*/ 0 w 663"/>
                <a:gd name="T19" fmla="*/ 0 h 530"/>
                <a:gd name="T20" fmla="*/ 663 w 663"/>
                <a:gd name="T21" fmla="*/ 530 h 530"/>
              </a:gdLst>
              <a:ahLst/>
              <a:cxnLst>
                <a:cxn ang="T12">
                  <a:pos x="T0" y="T1"/>
                </a:cxn>
                <a:cxn ang="T13">
                  <a:pos x="T2" y="T3"/>
                </a:cxn>
                <a:cxn ang="T14">
                  <a:pos x="T4" y="T5"/>
                </a:cxn>
                <a:cxn ang="T15">
                  <a:pos x="T6" y="T7"/>
                </a:cxn>
                <a:cxn ang="T16">
                  <a:pos x="T8" y="T9"/>
                </a:cxn>
                <a:cxn ang="T17">
                  <a:pos x="T10" y="T11"/>
                </a:cxn>
              </a:cxnLst>
              <a:rect l="T18" t="T19" r="T20" b="T21"/>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28575" cap="flat" cmpd="sng">
              <a:solidFill>
                <a:srgbClr val="FF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21" name="Line 206"/>
            <p:cNvSpPr>
              <a:spLocks noChangeShapeType="1"/>
            </p:cNvSpPr>
            <p:nvPr/>
          </p:nvSpPr>
          <p:spPr bwMode="auto">
            <a:xfrm>
              <a:off x="1655" y="1933"/>
              <a:ext cx="0" cy="63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2" name="Line 207"/>
            <p:cNvSpPr>
              <a:spLocks noChangeShapeType="1"/>
            </p:cNvSpPr>
            <p:nvPr/>
          </p:nvSpPr>
          <p:spPr bwMode="auto">
            <a:xfrm flipV="1">
              <a:off x="2109" y="2251"/>
              <a:ext cx="1032" cy="204"/>
            </a:xfrm>
            <a:prstGeom prst="line">
              <a:avLst/>
            </a:prstGeom>
            <a:noFill/>
            <a:ln w="28575">
              <a:solidFill>
                <a:srgbClr val="FFFF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3" name="Text Box 208"/>
            <p:cNvSpPr txBox="1">
              <a:spLocks noChangeArrowheads="1"/>
            </p:cNvSpPr>
            <p:nvPr/>
          </p:nvSpPr>
          <p:spPr bwMode="auto">
            <a:xfrm>
              <a:off x="3127" y="2024"/>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en-US" altLang="zh-CN" b="0" i="1" dirty="0" err="1">
                  <a:latin typeface="Times New Roman" panose="02020603050405020304" pitchFamily="18" charset="0"/>
                  <a:ea typeface="宋体" panose="02010600030101010101" pitchFamily="2" charset="-122"/>
                </a:rPr>
                <a:t>u</a:t>
              </a:r>
              <a:r>
                <a:rPr kumimoji="1" lang="en-US" altLang="zh-CN" b="0" baseline="-25000" dirty="0" err="1">
                  <a:latin typeface="Times New Roman" panose="02020603050405020304" pitchFamily="18" charset="0"/>
                  <a:ea typeface="宋体" panose="02010600030101010101" pitchFamily="2" charset="-122"/>
                </a:rPr>
                <a:t>L</a:t>
              </a:r>
              <a:endParaRPr kumimoji="1" lang="en-US" altLang="zh-CN" b="0" dirty="0">
                <a:latin typeface="Times New Roman" panose="02020603050405020304" pitchFamily="18" charset="0"/>
                <a:ea typeface="宋体" panose="02010600030101010101" pitchFamily="2" charset="-122"/>
              </a:endParaRPr>
            </a:p>
          </p:txBody>
        </p:sp>
        <p:graphicFrame>
          <p:nvGraphicFramePr>
            <p:cNvPr id="8224" name="Object 209"/>
            <p:cNvGraphicFramePr>
              <a:graphicFrameLocks noChangeAspect="1"/>
            </p:cNvGraphicFramePr>
            <p:nvPr/>
          </p:nvGraphicFramePr>
          <p:xfrm>
            <a:off x="1359" y="1736"/>
            <a:ext cx="247" cy="277"/>
          </p:xfrm>
          <a:graphic>
            <a:graphicData uri="http://schemas.openxmlformats.org/presentationml/2006/ole">
              <mc:AlternateContent xmlns:mc="http://schemas.openxmlformats.org/markup-compatibility/2006">
                <mc:Choice xmlns:v="urn:schemas-microsoft-com:vml" Requires="v">
                  <p:oleObj spid="_x0000_s3088" name="公式" r:id="rId1" imgW="178435" imgH="191770" progId="Equation.3">
                    <p:embed/>
                  </p:oleObj>
                </mc:Choice>
                <mc:Fallback>
                  <p:oleObj name="公式" r:id="rId1" imgW="178435" imgH="191770" progId="Equation.3">
                    <p:embed/>
                    <p:pic>
                      <p:nvPicPr>
                        <p:cNvPr id="0" name="Object 2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 y="1736"/>
                          <a:ext cx="247"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8930" name="AutoShape 210" descr="羊皮纸"/>
          <p:cNvSpPr>
            <a:spLocks noChangeArrowheads="1"/>
          </p:cNvSpPr>
          <p:nvPr/>
        </p:nvSpPr>
        <p:spPr bwMode="auto">
          <a:xfrm>
            <a:off x="6210300" y="5161280"/>
            <a:ext cx="2376487" cy="576263"/>
          </a:xfrm>
          <a:prstGeom prst="wedgeRoundRectCallout">
            <a:avLst>
              <a:gd name="adj1" fmla="val -130759"/>
              <a:gd name="adj2" fmla="val 37329"/>
              <a:gd name="adj3"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lang="zh-CN" altLang="en-US" dirty="0">
                <a:solidFill>
                  <a:schemeClr val="bg1"/>
                </a:solidFill>
              </a:rPr>
              <a:t>有一过渡期</a:t>
            </a:r>
            <a:endParaRPr lang="zh-CN" altLang="en-US" dirty="0">
              <a:solidFill>
                <a:schemeClr val="bg1"/>
              </a:solidFill>
            </a:endParaRPr>
          </a:p>
        </p:txBody>
      </p:sp>
      <p:sp>
        <p:nvSpPr>
          <p:cNvPr id="100"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92" name="Text Box 207"/>
          <p:cNvSpPr txBox="1">
            <a:spLocks noChangeArrowheads="1"/>
          </p:cNvSpPr>
          <p:nvPr/>
        </p:nvSpPr>
        <p:spPr bwMode="auto">
          <a:xfrm>
            <a:off x="479106" y="4301957"/>
            <a:ext cx="18748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r>
              <a:rPr kumimoji="1" lang="zh-CN" altLang="en-US" sz="1600" dirty="0">
                <a:latin typeface="Times New Roman" panose="02020603050405020304" pitchFamily="18" charset="0"/>
              </a:rPr>
              <a:t>换路瞬间：</a:t>
            </a:r>
            <a:r>
              <a:rPr kumimoji="1" lang="en-US" altLang="zh-CN" sz="1600" dirty="0" err="1">
                <a:latin typeface="Times New Roman" panose="02020603050405020304" pitchFamily="18" charset="0"/>
              </a:rPr>
              <a:t>i</a:t>
            </a:r>
            <a:r>
              <a:rPr kumimoji="1" lang="en-US" altLang="zh-CN" sz="1600" dirty="0">
                <a:latin typeface="Times New Roman" panose="02020603050405020304" pitchFamily="18" charset="0"/>
              </a:rPr>
              <a:t>=0</a:t>
            </a:r>
            <a:endParaRPr kumimoji="1" lang="en-US" altLang="zh-CN" sz="1600" dirty="0">
              <a:latin typeface="Times New Roman" panose="02020603050405020304" pitchFamily="18" charset="0"/>
            </a:endParaRPr>
          </a:p>
          <a:p>
            <a:pPr algn="ctr" eaLnBrk="1" hangingPunct="1"/>
            <a:r>
              <a:rPr kumimoji="1" lang="zh-CN" altLang="en-US" sz="1600" dirty="0">
                <a:latin typeface="Times New Roman" panose="02020603050405020304" pitchFamily="18" charset="0"/>
              </a:rPr>
              <a:t>电感电流不变</a:t>
            </a:r>
            <a:endParaRPr kumimoji="1" lang="en-US" altLang="zh-CN" sz="1600" dirty="0">
              <a:latin typeface="Times New Roman" panose="02020603050405020304" pitchFamily="18" charset="0"/>
            </a:endParaRPr>
          </a:p>
          <a:p>
            <a:pPr algn="ctr"/>
            <a:r>
              <a:rPr kumimoji="1" lang="zh-CN" altLang="en-US" sz="1600" dirty="0">
                <a:latin typeface="Times New Roman" panose="02020603050405020304" pitchFamily="18" charset="0"/>
              </a:rPr>
              <a:t>电感电电压跃变</a:t>
            </a:r>
            <a:endParaRPr kumimoji="1" lang="en-US" altLang="zh-CN" sz="1600" dirty="0">
              <a:latin typeface="Times New Roman" panose="02020603050405020304" pitchFamily="18" charset="0"/>
            </a:endParaRPr>
          </a:p>
        </p:txBody>
      </p:sp>
      <p:pic>
        <p:nvPicPr>
          <p:cNvPr id="2" name="图片 1"/>
          <p:cNvPicPr>
            <a:picLocks noChangeAspect="1"/>
          </p:cNvPicPr>
          <p:nvPr/>
        </p:nvPicPr>
        <p:blipFill rotWithShape="1">
          <a:blip r:embed="rId4"/>
          <a:srcRect r="7149"/>
          <a:stretch>
            <a:fillRect/>
          </a:stretch>
        </p:blipFill>
        <p:spPr>
          <a:xfrm>
            <a:off x="7146925" y="721723"/>
            <a:ext cx="1944213" cy="5674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950" y="63500"/>
            <a:ext cx="7108030" cy="646331"/>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a:spcBef>
                <a:spcPct val="50000"/>
              </a:spcBef>
              <a:buClrTx/>
              <a:buSzTx/>
              <a:buFontTx/>
              <a:buNone/>
            </a:pPr>
            <a:r>
              <a:rPr kumimoji="1" lang="en-US" altLang="zh-CN" sz="3600" b="1" dirty="0">
                <a:latin typeface="楷体" panose="02010609060101010101" pitchFamily="49" charset="-122"/>
                <a:ea typeface="楷体" panose="02010609060101010101" pitchFamily="49" charset="-122"/>
                <a:cs typeface="Calibri" panose="020F0502020204030204" pitchFamily="34" charset="0"/>
              </a:rPr>
              <a:t>7.0 </a:t>
            </a:r>
            <a:r>
              <a:rPr kumimoji="1" lang="zh-CN" altLang="en-US" sz="3600" b="1" dirty="0">
                <a:latin typeface="楷体" panose="02010609060101010101" pitchFamily="49" charset="-122"/>
                <a:ea typeface="楷体" panose="02010609060101010101" pitchFamily="49" charset="-122"/>
                <a:cs typeface="Calibri" panose="020F0502020204030204" pitchFamily="34" charset="0"/>
              </a:rPr>
              <a:t>动态电路的方程及其初始条件</a:t>
            </a:r>
            <a:endParaRPr kumimoji="1" lang="zh-CN" altLang="en-US" sz="3600" b="1" dirty="0">
              <a:latin typeface="楷体" panose="02010609060101010101" pitchFamily="49" charset="-122"/>
              <a:ea typeface="楷体" panose="02010609060101010101" pitchFamily="49" charset="-122"/>
              <a:cs typeface="Calibri" panose="020F0502020204030204" pitchFamily="34" charset="0"/>
            </a:endParaRPr>
          </a:p>
        </p:txBody>
      </p:sp>
      <p:sp>
        <p:nvSpPr>
          <p:cNvPr id="4" name="Text Box 128"/>
          <p:cNvSpPr txBox="1">
            <a:spLocks noChangeArrowheads="1"/>
          </p:cNvSpPr>
          <p:nvPr/>
        </p:nvSpPr>
        <p:spPr bwMode="auto">
          <a:xfrm>
            <a:off x="5487590" y="1529816"/>
            <a:ext cx="1309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dirty="0">
                <a:solidFill>
                  <a:schemeClr val="tx1"/>
                </a:solidFill>
                <a:latin typeface="Times New Roman" panose="02020603050405020304" pitchFamily="18" charset="0"/>
                <a:ea typeface="宋体" panose="02010600030101010101" pitchFamily="2" charset="-122"/>
              </a:rPr>
              <a:t> </a:t>
            </a:r>
            <a:r>
              <a:rPr kumimoji="1" lang="en-US" altLang="zh-CN" b="0" dirty="0">
                <a:solidFill>
                  <a:schemeClr val="tx1"/>
                </a:solidFill>
                <a:latin typeface="Times New Roman" panose="02020603050405020304" pitchFamily="18" charset="0"/>
                <a:ea typeface="宋体" panose="02010600030101010101" pitchFamily="2" charset="-122"/>
              </a:rPr>
              <a:t>(</a:t>
            </a:r>
            <a:r>
              <a:rPr kumimoji="1" lang="en-US" altLang="zh-CN" b="0" i="1" dirty="0">
                <a:solidFill>
                  <a:schemeClr val="tx1"/>
                </a:solidFill>
                <a:latin typeface="Times New Roman" panose="02020603050405020304" pitchFamily="18" charset="0"/>
                <a:ea typeface="宋体" panose="02010600030101010101" pitchFamily="2" charset="-122"/>
              </a:rPr>
              <a:t>t </a:t>
            </a:r>
            <a:r>
              <a:rPr kumimoji="1" lang="en-US" altLang="zh-CN"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b="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b="0" dirty="0">
                <a:solidFill>
                  <a:schemeClr val="tx1"/>
                </a:solidFill>
                <a:latin typeface="Times New Roman" panose="02020603050405020304" pitchFamily="18" charset="0"/>
                <a:ea typeface="宋体" panose="02010600030101010101" pitchFamily="2" charset="-122"/>
              </a:rPr>
              <a:t>)</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5" name="Oval 129"/>
          <p:cNvSpPr>
            <a:spLocks noChangeArrowheads="1"/>
          </p:cNvSpPr>
          <p:nvPr/>
        </p:nvSpPr>
        <p:spPr bwMode="auto">
          <a:xfrm>
            <a:off x="1066402" y="2502954"/>
            <a:ext cx="576263" cy="5762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grpSp>
        <p:nvGrpSpPr>
          <p:cNvPr id="6" name="Group 130"/>
          <p:cNvGrpSpPr/>
          <p:nvPr/>
        </p:nvGrpSpPr>
        <p:grpSpPr bwMode="auto">
          <a:xfrm>
            <a:off x="2938065" y="2069566"/>
            <a:ext cx="582613" cy="1392238"/>
            <a:chOff x="1576" y="1278"/>
            <a:chExt cx="253" cy="612"/>
          </a:xfrm>
        </p:grpSpPr>
        <p:grpSp>
          <p:nvGrpSpPr>
            <p:cNvPr id="24" name="Group 131"/>
            <p:cNvGrpSpPr/>
            <p:nvPr/>
          </p:nvGrpSpPr>
          <p:grpSpPr bwMode="auto">
            <a:xfrm>
              <a:off x="1658" y="1278"/>
              <a:ext cx="171" cy="612"/>
              <a:chOff x="1658" y="1278"/>
              <a:chExt cx="171" cy="612"/>
            </a:xfrm>
          </p:grpSpPr>
          <p:sp>
            <p:nvSpPr>
              <p:cNvPr id="26" name="Text Box 132"/>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7" name="Text Box 133"/>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25" name="Text Box 134"/>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7" name="Text Box 135"/>
          <p:cNvSpPr txBox="1">
            <a:spLocks noChangeArrowheads="1"/>
          </p:cNvSpPr>
          <p:nvPr/>
        </p:nvSpPr>
        <p:spPr bwMode="auto">
          <a:xfrm>
            <a:off x="561577" y="2574391"/>
            <a:ext cx="534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 name="Line 136"/>
          <p:cNvSpPr>
            <a:spLocks noChangeShapeType="1"/>
          </p:cNvSpPr>
          <p:nvPr/>
        </p:nvSpPr>
        <p:spPr bwMode="auto">
          <a:xfrm>
            <a:off x="1358502" y="2142591"/>
            <a:ext cx="229870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37"/>
          <p:cNvSpPr>
            <a:spLocks noChangeShapeType="1"/>
          </p:cNvSpPr>
          <p:nvPr/>
        </p:nvSpPr>
        <p:spPr bwMode="auto">
          <a:xfrm>
            <a:off x="1358502" y="3450691"/>
            <a:ext cx="231140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38"/>
          <p:cNvSpPr>
            <a:spLocks noChangeShapeType="1"/>
          </p:cNvSpPr>
          <p:nvPr/>
        </p:nvSpPr>
        <p:spPr bwMode="auto">
          <a:xfrm flipH="1">
            <a:off x="1353740" y="2142591"/>
            <a:ext cx="4763" cy="129540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39"/>
          <p:cNvSpPr>
            <a:spLocks noChangeShapeType="1"/>
          </p:cNvSpPr>
          <p:nvPr/>
        </p:nvSpPr>
        <p:spPr bwMode="auto">
          <a:xfrm flipH="1">
            <a:off x="3657202" y="2142591"/>
            <a:ext cx="12700" cy="28892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40"/>
          <p:cNvSpPr>
            <a:spLocks noChangeShapeType="1"/>
          </p:cNvSpPr>
          <p:nvPr/>
        </p:nvSpPr>
        <p:spPr bwMode="auto">
          <a:xfrm flipH="1" flipV="1">
            <a:off x="3657202" y="3007779"/>
            <a:ext cx="0" cy="43180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41"/>
          <p:cNvSpPr txBox="1">
            <a:spLocks noChangeArrowheads="1"/>
          </p:cNvSpPr>
          <p:nvPr/>
        </p:nvSpPr>
        <p:spPr bwMode="auto">
          <a:xfrm>
            <a:off x="2793602" y="1566329"/>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14" name="Group 142"/>
          <p:cNvGrpSpPr/>
          <p:nvPr/>
        </p:nvGrpSpPr>
        <p:grpSpPr bwMode="auto">
          <a:xfrm>
            <a:off x="3225402" y="1494891"/>
            <a:ext cx="377825" cy="541338"/>
            <a:chOff x="1803" y="2594"/>
            <a:chExt cx="165" cy="238"/>
          </a:xfrm>
        </p:grpSpPr>
        <p:sp>
          <p:nvSpPr>
            <p:cNvPr id="22" name="Text Box 143"/>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3" name="Line 144"/>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 name="Text Box 145"/>
          <p:cNvSpPr txBox="1">
            <a:spLocks noChangeArrowheads="1"/>
          </p:cNvSpPr>
          <p:nvPr/>
        </p:nvSpPr>
        <p:spPr bwMode="auto">
          <a:xfrm>
            <a:off x="777477" y="2069566"/>
            <a:ext cx="576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16" name="Text Box 146"/>
          <p:cNvSpPr txBox="1">
            <a:spLocks noChangeArrowheads="1"/>
          </p:cNvSpPr>
          <p:nvPr/>
        </p:nvSpPr>
        <p:spPr bwMode="auto">
          <a:xfrm>
            <a:off x="777477" y="3079216"/>
            <a:ext cx="576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17" name="Rectangle 147"/>
          <p:cNvSpPr>
            <a:spLocks noChangeArrowheads="1"/>
          </p:cNvSpPr>
          <p:nvPr/>
        </p:nvSpPr>
        <p:spPr bwMode="auto">
          <a:xfrm>
            <a:off x="2722165" y="2069566"/>
            <a:ext cx="503238" cy="215900"/>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grpSp>
        <p:nvGrpSpPr>
          <p:cNvPr id="18" name="Group 148"/>
          <p:cNvGrpSpPr/>
          <p:nvPr/>
        </p:nvGrpSpPr>
        <p:grpSpPr bwMode="auto">
          <a:xfrm>
            <a:off x="3657202" y="2431516"/>
            <a:ext cx="144463" cy="576263"/>
            <a:chOff x="2744" y="2931"/>
            <a:chExt cx="57" cy="283"/>
          </a:xfrm>
        </p:grpSpPr>
        <p:sp>
          <p:nvSpPr>
            <p:cNvPr id="19" name="Arc 149"/>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150"/>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151"/>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9" name="Oval 97"/>
          <p:cNvSpPr>
            <a:spLocks noChangeArrowheads="1"/>
          </p:cNvSpPr>
          <p:nvPr/>
        </p:nvSpPr>
        <p:spPr bwMode="auto">
          <a:xfrm>
            <a:off x="5214459" y="2502954"/>
            <a:ext cx="576263" cy="576262"/>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ln>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endParaRPr lang="zh-CN" altLang="zh-CN" sz="2400" b="0">
              <a:solidFill>
                <a:schemeClr val="tx1"/>
              </a:solidFill>
              <a:ea typeface="仿宋_GB2312" pitchFamily="49" charset="-122"/>
            </a:endParaRPr>
          </a:p>
        </p:txBody>
      </p:sp>
      <p:sp>
        <p:nvSpPr>
          <p:cNvPr id="30" name="Text Box 98"/>
          <p:cNvSpPr txBox="1">
            <a:spLocks noChangeArrowheads="1"/>
          </p:cNvSpPr>
          <p:nvPr/>
        </p:nvSpPr>
        <p:spPr bwMode="auto">
          <a:xfrm>
            <a:off x="5870097" y="2429929"/>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k</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31" name="Group 99"/>
          <p:cNvGrpSpPr/>
          <p:nvPr/>
        </p:nvGrpSpPr>
        <p:grpSpPr bwMode="auto">
          <a:xfrm>
            <a:off x="7086122" y="2069567"/>
            <a:ext cx="582613" cy="1392237"/>
            <a:chOff x="1576" y="1278"/>
            <a:chExt cx="253" cy="612"/>
          </a:xfrm>
        </p:grpSpPr>
        <p:grpSp>
          <p:nvGrpSpPr>
            <p:cNvPr id="55" name="Group 100"/>
            <p:cNvGrpSpPr/>
            <p:nvPr/>
          </p:nvGrpSpPr>
          <p:grpSpPr bwMode="auto">
            <a:xfrm>
              <a:off x="1658" y="1278"/>
              <a:ext cx="171" cy="612"/>
              <a:chOff x="1658" y="1278"/>
              <a:chExt cx="171" cy="612"/>
            </a:xfrm>
          </p:grpSpPr>
          <p:sp>
            <p:nvSpPr>
              <p:cNvPr id="57" name="Text Box 101"/>
              <p:cNvSpPr txBox="1">
                <a:spLocks noChangeArrowheads="1"/>
              </p:cNvSpPr>
              <p:nvPr/>
            </p:nvSpPr>
            <p:spPr bwMode="auto">
              <a:xfrm>
                <a:off x="1661" y="1278"/>
                <a:ext cx="16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8" name="Text Box 102"/>
              <p:cNvSpPr txBox="1">
                <a:spLocks noChangeArrowheads="1"/>
              </p:cNvSpPr>
              <p:nvPr/>
            </p:nvSpPr>
            <p:spPr bwMode="auto">
              <a:xfrm>
                <a:off x="1658" y="1662"/>
                <a:ext cx="15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a:solidFill>
                      <a:schemeClr val="tx1"/>
                    </a:solidFill>
                    <a:latin typeface="Times New Roman" panose="02020603050405020304" pitchFamily="18" charset="0"/>
                    <a:ea typeface="宋体" panose="02010600030101010101" pitchFamily="2" charset="-122"/>
                  </a:rPr>
                  <a:t>–</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56" name="Text Box 103"/>
            <p:cNvSpPr txBox="1">
              <a:spLocks noChangeArrowheads="1"/>
            </p:cNvSpPr>
            <p:nvPr/>
          </p:nvSpPr>
          <p:spPr bwMode="auto">
            <a:xfrm>
              <a:off x="1576" y="1459"/>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baseline="-25000">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sp>
        <p:nvSpPr>
          <p:cNvPr id="32" name="Text Box 104"/>
          <p:cNvSpPr txBox="1">
            <a:spLocks noChangeArrowheads="1"/>
          </p:cNvSpPr>
          <p:nvPr/>
        </p:nvSpPr>
        <p:spPr bwMode="auto">
          <a:xfrm>
            <a:off x="4709634" y="2574392"/>
            <a:ext cx="534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U</a:t>
            </a:r>
            <a:r>
              <a:rPr kumimoji="1" lang="en-US" altLang="zh-CN" b="0" i="1" baseline="-25000">
                <a:solidFill>
                  <a:schemeClr val="tx1"/>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33" name="Line 105"/>
          <p:cNvSpPr>
            <a:spLocks noChangeShapeType="1"/>
          </p:cNvSpPr>
          <p:nvPr/>
        </p:nvSpPr>
        <p:spPr bwMode="auto">
          <a:xfrm>
            <a:off x="5506559" y="2142592"/>
            <a:ext cx="660400"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06"/>
          <p:cNvSpPr>
            <a:spLocks noChangeShapeType="1"/>
          </p:cNvSpPr>
          <p:nvPr/>
        </p:nvSpPr>
        <p:spPr bwMode="auto">
          <a:xfrm>
            <a:off x="5506559" y="3450692"/>
            <a:ext cx="2311400" cy="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107"/>
          <p:cNvSpPr>
            <a:spLocks noChangeShapeType="1"/>
          </p:cNvSpPr>
          <p:nvPr/>
        </p:nvSpPr>
        <p:spPr bwMode="auto">
          <a:xfrm flipH="1">
            <a:off x="6497159" y="2142592"/>
            <a:ext cx="1320800" cy="0"/>
          </a:xfrm>
          <a:prstGeom prst="line">
            <a:avLst/>
          </a:prstGeom>
          <a:noFill/>
          <a:ln w="28575">
            <a:solidFill>
              <a:srgbClr val="FFCC00"/>
            </a:solidFill>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108"/>
          <p:cNvSpPr>
            <a:spLocks noChangeShapeType="1"/>
          </p:cNvSpPr>
          <p:nvPr/>
        </p:nvSpPr>
        <p:spPr bwMode="auto">
          <a:xfrm flipH="1">
            <a:off x="5501797" y="2142592"/>
            <a:ext cx="4763" cy="1295400"/>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109"/>
          <p:cNvSpPr>
            <a:spLocks noChangeShapeType="1"/>
          </p:cNvSpPr>
          <p:nvPr/>
        </p:nvSpPr>
        <p:spPr bwMode="auto">
          <a:xfrm flipH="1">
            <a:off x="7806847" y="2142592"/>
            <a:ext cx="11113" cy="360362"/>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10"/>
          <p:cNvSpPr>
            <a:spLocks noChangeShapeType="1"/>
          </p:cNvSpPr>
          <p:nvPr/>
        </p:nvSpPr>
        <p:spPr bwMode="auto">
          <a:xfrm flipH="1" flipV="1">
            <a:off x="7806847" y="3079217"/>
            <a:ext cx="11113" cy="371475"/>
          </a:xfrm>
          <a:prstGeom prst="line">
            <a:avLst/>
          </a:prstGeom>
          <a:noFill/>
          <a:ln w="28575">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Text Box 111"/>
          <p:cNvSpPr txBox="1">
            <a:spLocks noChangeArrowheads="1"/>
          </p:cNvSpPr>
          <p:nvPr/>
        </p:nvSpPr>
        <p:spPr bwMode="auto">
          <a:xfrm>
            <a:off x="6941659" y="1566329"/>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R</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40" name="Group 112"/>
          <p:cNvGrpSpPr/>
          <p:nvPr/>
        </p:nvGrpSpPr>
        <p:grpSpPr bwMode="auto">
          <a:xfrm>
            <a:off x="7373459" y="1494892"/>
            <a:ext cx="377825" cy="541337"/>
            <a:chOff x="1803" y="2594"/>
            <a:chExt cx="165" cy="238"/>
          </a:xfrm>
        </p:grpSpPr>
        <p:sp>
          <p:nvSpPr>
            <p:cNvPr id="53" name="Text Box 113"/>
            <p:cNvSpPr txBox="1">
              <a:spLocks noChangeArrowheads="1"/>
            </p:cNvSpPr>
            <p:nvPr/>
          </p:nvSpPr>
          <p:spPr bwMode="auto">
            <a:xfrm>
              <a:off x="1803" y="2594"/>
              <a:ext cx="12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i</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54" name="Line 114"/>
            <p:cNvSpPr>
              <a:spLocks noChangeShapeType="1"/>
            </p:cNvSpPr>
            <p:nvPr/>
          </p:nvSpPr>
          <p:spPr bwMode="auto">
            <a:xfrm>
              <a:off x="1824" y="2832"/>
              <a:ext cx="144" cy="0"/>
            </a:xfrm>
            <a:prstGeom prst="line">
              <a:avLst/>
            </a:prstGeom>
            <a:noFill/>
            <a:ln w="28575">
              <a:solidFill>
                <a:srgbClr val="00FF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Line 115"/>
          <p:cNvSpPr>
            <a:spLocks noChangeShapeType="1"/>
          </p:cNvSpPr>
          <p:nvPr/>
        </p:nvSpPr>
        <p:spPr bwMode="auto">
          <a:xfrm flipH="1">
            <a:off x="5976459" y="2144179"/>
            <a:ext cx="552450" cy="217487"/>
          </a:xfrm>
          <a:prstGeom prst="line">
            <a:avLst/>
          </a:prstGeom>
          <a:noFill/>
          <a:ln w="38100">
            <a:solidFill>
              <a:srgbClr val="FFCC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117"/>
          <p:cNvSpPr>
            <a:spLocks noChangeShapeType="1"/>
          </p:cNvSpPr>
          <p:nvPr/>
        </p:nvSpPr>
        <p:spPr bwMode="auto">
          <a:xfrm>
            <a:off x="6072462" y="2292981"/>
            <a:ext cx="112713" cy="303176"/>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Text Box 118"/>
          <p:cNvSpPr txBox="1">
            <a:spLocks noChangeArrowheads="1"/>
          </p:cNvSpPr>
          <p:nvPr/>
        </p:nvSpPr>
        <p:spPr bwMode="auto">
          <a:xfrm>
            <a:off x="1194909" y="1556804"/>
            <a:ext cx="116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en-US" b="0" dirty="0">
                <a:solidFill>
                  <a:schemeClr val="tx1"/>
                </a:solidFill>
                <a:latin typeface="Times New Roman" panose="02020603050405020304" pitchFamily="18" charset="0"/>
                <a:ea typeface="宋体" panose="02010600030101010101" pitchFamily="2" charset="-122"/>
              </a:rPr>
              <a:t> </a:t>
            </a:r>
            <a:r>
              <a:rPr kumimoji="1" lang="en-US" altLang="zh-CN" b="0" dirty="0">
                <a:solidFill>
                  <a:schemeClr val="tx1"/>
                </a:solidFill>
                <a:latin typeface="Times New Roman" panose="02020603050405020304" pitchFamily="18" charset="0"/>
                <a:ea typeface="宋体" panose="02010600030101010101" pitchFamily="2" charset="-122"/>
              </a:rPr>
              <a:t>(</a:t>
            </a:r>
            <a:r>
              <a:rPr kumimoji="1" lang="en-US" altLang="zh-CN" b="0" i="1" dirty="0">
                <a:solidFill>
                  <a:schemeClr val="tx1"/>
                </a:solidFill>
                <a:latin typeface="Times New Roman" panose="02020603050405020304" pitchFamily="18" charset="0"/>
                <a:ea typeface="宋体" panose="02010600030101010101" pitchFamily="2" charset="-122"/>
              </a:rPr>
              <a:t>t </a:t>
            </a:r>
            <a:r>
              <a:rPr kumimoji="1" lang="en-US" altLang="zh-CN" b="0" dirty="0">
                <a:solidFill>
                  <a:schemeClr val="tx1"/>
                </a:solidFill>
                <a:latin typeface="Times New Roman" panose="02020603050405020304" pitchFamily="18" charset="0"/>
                <a:ea typeface="宋体" panose="02010600030101010101" pitchFamily="2" charset="-122"/>
              </a:rPr>
              <a:t>= 0)</a:t>
            </a:r>
            <a:endParaRPr kumimoji="1" lang="en-US" altLang="zh-CN" b="0" dirty="0">
              <a:solidFill>
                <a:schemeClr val="tx1"/>
              </a:solidFill>
              <a:latin typeface="Times New Roman" panose="02020603050405020304" pitchFamily="18" charset="0"/>
              <a:ea typeface="宋体" panose="02010600030101010101" pitchFamily="2" charset="-122"/>
            </a:endParaRPr>
          </a:p>
        </p:txBody>
      </p:sp>
      <p:sp>
        <p:nvSpPr>
          <p:cNvPr id="45" name="Text Box 119"/>
          <p:cNvSpPr txBox="1">
            <a:spLocks noChangeArrowheads="1"/>
          </p:cNvSpPr>
          <p:nvPr/>
        </p:nvSpPr>
        <p:spPr bwMode="auto">
          <a:xfrm>
            <a:off x="4925534" y="2069567"/>
            <a:ext cx="576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Times New Roman" panose="02020603050405020304" pitchFamily="18" charset="0"/>
                <a:ea typeface="仿宋_GB2312" pitchFamily="49" charset="-122"/>
              </a:rPr>
              <a:t>+</a:t>
            </a:r>
            <a:endParaRPr lang="en-US" altLang="zh-CN">
              <a:solidFill>
                <a:schemeClr val="tx1"/>
              </a:solidFill>
              <a:latin typeface="Times New Roman" panose="02020603050405020304" pitchFamily="18" charset="0"/>
              <a:ea typeface="仿宋_GB2312" pitchFamily="49" charset="-122"/>
            </a:endParaRPr>
          </a:p>
        </p:txBody>
      </p:sp>
      <p:sp>
        <p:nvSpPr>
          <p:cNvPr id="46" name="Text Box 120"/>
          <p:cNvSpPr txBox="1">
            <a:spLocks noChangeArrowheads="1"/>
          </p:cNvSpPr>
          <p:nvPr/>
        </p:nvSpPr>
        <p:spPr bwMode="auto">
          <a:xfrm>
            <a:off x="4925534" y="3079217"/>
            <a:ext cx="576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spcBef>
                <a:spcPct val="50000"/>
              </a:spcBef>
            </a:pPr>
            <a:r>
              <a:rPr lang="en-US" altLang="zh-CN">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47" name="Rectangle 121"/>
          <p:cNvSpPr>
            <a:spLocks noChangeArrowheads="1"/>
          </p:cNvSpPr>
          <p:nvPr/>
        </p:nvSpPr>
        <p:spPr bwMode="auto">
          <a:xfrm>
            <a:off x="6870222" y="2069567"/>
            <a:ext cx="503238" cy="215900"/>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endParaRPr lang="zh-CN" altLang="en-US">
              <a:solidFill>
                <a:schemeClr val="tx1"/>
              </a:solidFill>
            </a:endParaRPr>
          </a:p>
        </p:txBody>
      </p:sp>
      <p:sp>
        <p:nvSpPr>
          <p:cNvPr id="48" name="Text Box 122"/>
          <p:cNvSpPr txBox="1">
            <a:spLocks noChangeArrowheads="1"/>
          </p:cNvSpPr>
          <p:nvPr/>
        </p:nvSpPr>
        <p:spPr bwMode="auto">
          <a:xfrm>
            <a:off x="8022747" y="2502954"/>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hangingPunct="1">
              <a:spcBef>
                <a:spcPct val="50000"/>
              </a:spcBef>
            </a:pPr>
            <a:r>
              <a:rPr kumimoji="1" lang="en-US" altLang="zh-CN" b="0" i="1">
                <a:solidFill>
                  <a:schemeClr val="tx1"/>
                </a:solidFill>
                <a:latin typeface="Times New Roman" panose="02020603050405020304" pitchFamily="18" charset="0"/>
                <a:ea typeface="宋体" panose="02010600030101010101" pitchFamily="2" charset="-122"/>
              </a:rPr>
              <a:t>L</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49" name="Group 123"/>
          <p:cNvGrpSpPr/>
          <p:nvPr/>
        </p:nvGrpSpPr>
        <p:grpSpPr bwMode="auto">
          <a:xfrm>
            <a:off x="7806847" y="2502954"/>
            <a:ext cx="144463" cy="576262"/>
            <a:chOff x="2744" y="2931"/>
            <a:chExt cx="57" cy="283"/>
          </a:xfrm>
        </p:grpSpPr>
        <p:sp>
          <p:nvSpPr>
            <p:cNvPr id="50" name="Arc 124"/>
            <p:cNvSpPr/>
            <p:nvPr/>
          </p:nvSpPr>
          <p:spPr bwMode="auto">
            <a:xfrm rot="10800000" flipH="1" flipV="1">
              <a:off x="2744" y="2931"/>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 name="Arc 125"/>
            <p:cNvSpPr/>
            <p:nvPr/>
          </p:nvSpPr>
          <p:spPr bwMode="auto">
            <a:xfrm rot="10800000" flipH="1" flipV="1">
              <a:off x="2744" y="3027"/>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Arc 126"/>
            <p:cNvSpPr/>
            <p:nvPr/>
          </p:nvSpPr>
          <p:spPr bwMode="auto">
            <a:xfrm rot="10800000" flipH="1" flipV="1">
              <a:off x="2744" y="3123"/>
              <a:ext cx="57"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9" name="Text Box 205"/>
          <p:cNvSpPr txBox="1">
            <a:spLocks noChangeArrowheads="1"/>
          </p:cNvSpPr>
          <p:nvPr/>
        </p:nvSpPr>
        <p:spPr bwMode="auto">
          <a:xfrm>
            <a:off x="701277" y="3906501"/>
            <a:ext cx="7299491" cy="113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8000" rIns="198000"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marL="342900" indent="-342900">
              <a:lnSpc>
                <a:spcPct val="150000"/>
              </a:lnSpc>
              <a:buFont typeface="Arial" panose="020B0604020202020204" pitchFamily="34" charset="0"/>
              <a:buChar char="•"/>
            </a:pP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未动作前，电路处于稳定状态： </a:t>
            </a:r>
            <a:r>
              <a:rPr kumimoji="1" lang="en-US" altLang="zh-CN" sz="2400" dirty="0" err="1">
                <a:latin typeface="Times New Roman" panose="02020603050405020304" pitchFamily="18" charset="0"/>
              </a:rPr>
              <a:t>i</a:t>
            </a:r>
            <a:r>
              <a:rPr kumimoji="1" lang="en-US" altLang="zh-CN" sz="2400" dirty="0">
                <a:latin typeface="Times New Roman" panose="02020603050405020304" pitchFamily="18" charset="0"/>
              </a:rPr>
              <a:t>=U</a:t>
            </a:r>
            <a:r>
              <a:rPr kumimoji="1" lang="en-US" altLang="zh-CN" sz="2400" baseline="-25000" dirty="0">
                <a:latin typeface="Times New Roman" panose="02020603050405020304" pitchFamily="18" charset="0"/>
              </a:rPr>
              <a:t>S</a:t>
            </a:r>
            <a:r>
              <a:rPr kumimoji="1" lang="en-US" altLang="zh-CN" sz="2400" dirty="0">
                <a:latin typeface="Times New Roman" panose="02020603050405020304" pitchFamily="18" charset="0"/>
              </a:rPr>
              <a:t>/R</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dirty="0" err="1">
                <a:latin typeface="Times New Roman" panose="02020603050405020304" pitchFamily="18" charset="0"/>
              </a:rPr>
              <a:t>u</a:t>
            </a:r>
            <a:r>
              <a:rPr kumimoji="1" lang="en-US" altLang="zh-CN" sz="2400" baseline="-25000" dirty="0" err="1">
                <a:latin typeface="Times New Roman" panose="02020603050405020304" pitchFamily="18" charset="0"/>
              </a:rPr>
              <a:t>L</a:t>
            </a:r>
            <a:r>
              <a:rPr kumimoji="1" lang="en-US" altLang="zh-CN" sz="2400" dirty="0">
                <a:latin typeface="Times New Roman" panose="02020603050405020304" pitchFamily="18" charset="0"/>
              </a:rPr>
              <a:t>=0</a:t>
            </a:r>
            <a:endParaRPr kumimoji="1" lang="en-US" altLang="zh-CN" sz="2400" dirty="0">
              <a:latin typeface="Times New Roman" panose="02020603050405020304" pitchFamily="18" charset="0"/>
            </a:endParaRPr>
          </a:p>
          <a:p>
            <a:pPr marL="342900" indent="-342900">
              <a:lnSpc>
                <a:spcPct val="150000"/>
              </a:lnSpc>
              <a:buFont typeface="Arial" panose="020B0604020202020204" pitchFamily="34" charset="0"/>
              <a:buChar char="•"/>
            </a:pP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断开瞬间，</a:t>
            </a:r>
            <a:r>
              <a:rPr kumimoji="1" lang="en-US" altLang="zh-CN" sz="2400" dirty="0">
                <a:latin typeface="Times New Roman" panose="02020603050405020304" pitchFamily="18" charset="0"/>
              </a:rPr>
              <a:t>i</a:t>
            </a:r>
            <a:r>
              <a:rPr kumimoji="1" lang="en-US" altLang="zh-CN" sz="2400" dirty="0">
                <a:latin typeface="Times New Roman" panose="02020603050405020304" pitchFamily="18" charset="0"/>
                <a:sym typeface="Wingdings" panose="05000000000000000000" pitchFamily="2" charset="2"/>
              </a:rPr>
              <a:t></a:t>
            </a:r>
            <a:r>
              <a:rPr kumimoji="1" lang="en-US" altLang="zh-CN" sz="2400" dirty="0">
                <a:latin typeface="Times New Roman" panose="02020603050405020304" pitchFamily="18" charset="0"/>
              </a:rPr>
              <a:t>0</a:t>
            </a:r>
            <a:r>
              <a:rPr kumimoji="1" lang="zh-CN" altLang="en-US" sz="2400" dirty="0">
                <a:latin typeface="Times New Roman" panose="02020603050405020304" pitchFamily="18" charset="0"/>
              </a:rPr>
              <a:t>，</a:t>
            </a:r>
            <a:r>
              <a:rPr kumimoji="1" lang="en-US" altLang="zh-CN" sz="2400" dirty="0" err="1">
                <a:latin typeface="Times New Roman" panose="02020603050405020304" pitchFamily="18" charset="0"/>
              </a:rPr>
              <a:t>u</a:t>
            </a:r>
            <a:r>
              <a:rPr kumimoji="1" lang="en-US" altLang="zh-CN" sz="2400" baseline="-25000" dirty="0" err="1">
                <a:latin typeface="Times New Roman" panose="02020603050405020304" pitchFamily="18" charset="0"/>
              </a:rPr>
              <a:t>L</a:t>
            </a:r>
            <a:r>
              <a:rPr kumimoji="1" lang="en-US" altLang="zh-CN" sz="2400" dirty="0">
                <a:latin typeface="Times New Roman" panose="02020603050405020304" pitchFamily="18" charset="0"/>
              </a:rPr>
              <a:t>=</a:t>
            </a:r>
            <a:r>
              <a:rPr kumimoji="1" lang="en-US" altLang="zh-CN" sz="2400" b="0" dirty="0">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0" dirty="0">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dirty="0">
                <a:latin typeface="Times New Roman" panose="02020603050405020304" pitchFamily="18" charset="0"/>
                <a:ea typeface="楷体_GB2312"/>
                <a:sym typeface="Symbol" panose="05050102010706020507" pitchFamily="18" charset="2"/>
              </a:rPr>
              <a:t>电弧</a:t>
            </a:r>
            <a:r>
              <a:rPr kumimoji="1" lang="en-US" altLang="zh-CN" sz="2400" dirty="0">
                <a:latin typeface="Times New Roman" panose="02020603050405020304" pitchFamily="18" charset="0"/>
              </a:rPr>
              <a:t> </a:t>
            </a:r>
            <a:endParaRPr kumimoji="1" lang="zh-CN" altLang="en-US" sz="2400" dirty="0">
              <a:latin typeface="Times New Roman" panose="02020603050405020304" pitchFamily="18" charset="0"/>
            </a:endParaRPr>
          </a:p>
        </p:txBody>
      </p:sp>
      <p:sp>
        <p:nvSpPr>
          <p:cNvPr id="60" name="Text Box 43"/>
          <p:cNvSpPr txBox="1">
            <a:spLocks noChangeArrowheads="1"/>
          </p:cNvSpPr>
          <p:nvPr/>
        </p:nvSpPr>
        <p:spPr bwMode="auto">
          <a:xfrm>
            <a:off x="340998" y="904074"/>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3200" b="0" dirty="0">
                <a:solidFill>
                  <a:srgbClr val="92D050"/>
                </a:solidFill>
                <a:latin typeface="Times New Roman" panose="02020603050405020304" pitchFamily="18" charset="0"/>
                <a:ea typeface="华文行楷" panose="02010800040101010101" pitchFamily="2" charset="-122"/>
              </a:rPr>
              <a:t>反过来会怎样？</a:t>
            </a:r>
            <a:endParaRPr kumimoji="1" lang="zh-CN" altLang="en-US" sz="3200" b="0" dirty="0">
              <a:solidFill>
                <a:srgbClr val="92D050"/>
              </a:solidFill>
              <a:latin typeface="Times New Roman" panose="02020603050405020304" pitchFamily="18" charset="0"/>
              <a:ea typeface="华文行楷" panose="02010800040101010101" pitchFamily="2" charset="-122"/>
            </a:endParaRPr>
          </a:p>
        </p:txBody>
      </p:sp>
      <p:sp>
        <p:nvSpPr>
          <p:cNvPr id="61" name="爆炸形: 14 pt  60"/>
          <p:cNvSpPr/>
          <p:nvPr/>
        </p:nvSpPr>
        <p:spPr>
          <a:xfrm>
            <a:off x="5799322" y="1949552"/>
            <a:ext cx="576263" cy="386077"/>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2" name="图片 61"/>
          <p:cNvPicPr>
            <a:picLocks noChangeAspect="1"/>
          </p:cNvPicPr>
          <p:nvPr/>
        </p:nvPicPr>
        <p:blipFill rotWithShape="1">
          <a:blip r:embed="rId1"/>
          <a:srcRect r="7149"/>
          <a:stretch>
            <a:fillRect/>
          </a:stretch>
        </p:blipFill>
        <p:spPr>
          <a:xfrm>
            <a:off x="7146925" y="721723"/>
            <a:ext cx="1944213" cy="567456"/>
          </a:xfrm>
          <a:prstGeom prst="rect">
            <a:avLst/>
          </a:prstGeom>
        </p:spPr>
      </p:pic>
      <p:sp>
        <p:nvSpPr>
          <p:cNvPr id="64" name="Text Box 7"/>
          <p:cNvSpPr txBox="1">
            <a:spLocks noChangeArrowheads="1"/>
          </p:cNvSpPr>
          <p:nvPr/>
        </p:nvSpPr>
        <p:spPr bwMode="auto">
          <a:xfrm>
            <a:off x="825501" y="5636264"/>
            <a:ext cx="50924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zh-CN" altLang="en-US" sz="2400" dirty="0">
                <a:solidFill>
                  <a:schemeClr val="tx1"/>
                </a:solidFill>
                <a:latin typeface="Times New Roman" panose="02020603050405020304" pitchFamily="18" charset="0"/>
              </a:rPr>
              <a:t>工程实际中，突然切断</a:t>
            </a:r>
            <a:r>
              <a:rPr kumimoji="1" lang="zh-CN" altLang="en-US" sz="2400" dirty="0">
                <a:latin typeface="Times New Roman" panose="02020603050405020304" pitchFamily="18" charset="0"/>
              </a:rPr>
              <a:t>电感</a:t>
            </a:r>
            <a:r>
              <a:rPr kumimoji="1" lang="zh-CN" altLang="en-US" sz="2400" dirty="0">
                <a:solidFill>
                  <a:schemeClr val="tx1"/>
                </a:solidFill>
                <a:latin typeface="Times New Roman" panose="02020603050405020304" pitchFamily="18" charset="0"/>
              </a:rPr>
              <a:t>或</a:t>
            </a:r>
            <a:r>
              <a:rPr kumimoji="1" lang="zh-CN" altLang="en-US" sz="2400" dirty="0">
                <a:solidFill>
                  <a:srgbClr val="92D050"/>
                </a:solidFill>
                <a:latin typeface="Times New Roman" panose="02020603050405020304" pitchFamily="18" charset="0"/>
              </a:rPr>
              <a:t>电容</a:t>
            </a:r>
            <a:r>
              <a:rPr kumimoji="1" lang="zh-CN" altLang="en-US" sz="2400" dirty="0">
                <a:solidFill>
                  <a:schemeClr val="tx1"/>
                </a:solidFill>
                <a:latin typeface="Times New Roman" panose="02020603050405020304" pitchFamily="18" charset="0"/>
              </a:rPr>
              <a:t>电路时，会出现</a:t>
            </a:r>
            <a:r>
              <a:rPr kumimoji="1" lang="zh-CN" altLang="en-US" sz="2400" dirty="0">
                <a:latin typeface="Times New Roman" panose="02020603050405020304" pitchFamily="18" charset="0"/>
              </a:rPr>
              <a:t>过电压</a:t>
            </a:r>
            <a:r>
              <a:rPr kumimoji="1" lang="zh-CN" altLang="en-US" sz="2400" dirty="0">
                <a:solidFill>
                  <a:schemeClr val="tx1"/>
                </a:solidFill>
                <a:latin typeface="Times New Roman" panose="02020603050405020304" pitchFamily="18" charset="0"/>
              </a:rPr>
              <a:t>和</a:t>
            </a:r>
            <a:r>
              <a:rPr kumimoji="1" lang="zh-CN" altLang="en-US" sz="2400" dirty="0">
                <a:solidFill>
                  <a:srgbClr val="92D050"/>
                </a:solidFill>
                <a:latin typeface="Times New Roman" panose="02020603050405020304" pitchFamily="18" charset="0"/>
              </a:rPr>
              <a:t>过电流</a:t>
            </a:r>
            <a:r>
              <a:rPr kumimoji="1" lang="zh-CN" altLang="en-US" sz="2400" dirty="0">
                <a:solidFill>
                  <a:schemeClr val="tx1"/>
                </a:solidFill>
                <a:latin typeface="Times New Roman" panose="02020603050405020304" pitchFamily="18" charset="0"/>
              </a:rPr>
              <a:t>现象</a:t>
            </a:r>
            <a:endParaRPr kumimoji="1" lang="zh-CN" altLang="en-US" sz="2400" dirty="0">
              <a:solidFill>
                <a:schemeClr val="tx1"/>
              </a:solidFill>
              <a:latin typeface="Times New Roman" panose="02020603050405020304" pitchFamily="18" charset="0"/>
            </a:endParaRPr>
          </a:p>
        </p:txBody>
      </p:sp>
      <p:pic>
        <p:nvPicPr>
          <p:cNvPr id="65" name="Picture 2" descr="Freewheeling Diode Working Principle"/>
          <p:cNvPicPr>
            <a:picLocks noChangeAspect="1" noChangeArrowheads="1"/>
          </p:cNvPicPr>
          <p:nvPr/>
        </p:nvPicPr>
        <p:blipFill>
          <a:blip r:embed="rId2">
            <a:duotone>
              <a:prstClr val="black"/>
              <a:schemeClr val="accent6">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6502016" y="4962737"/>
            <a:ext cx="2457262" cy="1787100"/>
          </a:xfrm>
          <a:prstGeom prst="rect">
            <a:avLst/>
          </a:prstGeom>
          <a:noFill/>
          <a:extLst>
            <a:ext uri="{909E8E84-426E-40DD-AFC4-6F175D3DCCD1}">
              <a14:hiddenFill xmlns:a14="http://schemas.microsoft.com/office/drawing/2010/main">
                <a:solidFill>
                  <a:srgbClr val="FFFFFF"/>
                </a:solidFill>
              </a14:hiddenFill>
            </a:ext>
          </a:extLst>
        </p:spPr>
      </p:pic>
      <p:sp>
        <p:nvSpPr>
          <p:cNvPr id="66" name="Text Box 7"/>
          <p:cNvSpPr txBox="1">
            <a:spLocks noChangeArrowheads="1"/>
          </p:cNvSpPr>
          <p:nvPr/>
        </p:nvSpPr>
        <p:spPr bwMode="auto">
          <a:xfrm>
            <a:off x="6738832" y="4593405"/>
            <a:ext cx="21280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FFFF00"/>
                </a:solidFill>
                <a:latin typeface="Arial" panose="020B0604020202020204" pitchFamily="34" charset="0"/>
                <a:ea typeface="楷体_GB2312" pitchFamily="49" charset="-122"/>
              </a:defRPr>
            </a:lvl1pPr>
            <a:lvl2pPr marL="742950" indent="-285750">
              <a:defRPr sz="2800" b="1">
                <a:solidFill>
                  <a:srgbClr val="FFFF00"/>
                </a:solidFill>
                <a:latin typeface="Arial" panose="020B0604020202020204" pitchFamily="34" charset="0"/>
                <a:ea typeface="楷体_GB2312" pitchFamily="49" charset="-122"/>
              </a:defRPr>
            </a:lvl2pPr>
            <a:lvl3pPr marL="1143000" indent="-228600">
              <a:defRPr sz="2800" b="1">
                <a:solidFill>
                  <a:srgbClr val="FFFF00"/>
                </a:solidFill>
                <a:latin typeface="Arial" panose="020B0604020202020204" pitchFamily="34" charset="0"/>
                <a:ea typeface="楷体_GB2312" pitchFamily="49" charset="-122"/>
              </a:defRPr>
            </a:lvl3pPr>
            <a:lvl4pPr marL="1600200" indent="-228600">
              <a:defRPr sz="2800" b="1">
                <a:solidFill>
                  <a:srgbClr val="FFFF00"/>
                </a:solidFill>
                <a:latin typeface="Arial" panose="020B0604020202020204" pitchFamily="34" charset="0"/>
                <a:ea typeface="楷体_GB2312" pitchFamily="49" charset="-122"/>
              </a:defRPr>
            </a:lvl4pPr>
            <a:lvl5pPr marL="2057400" indent="-22860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hangingPunct="1"/>
            <a:r>
              <a:rPr kumimoji="1" lang="en-US" altLang="zh-CN" sz="1800" dirty="0">
                <a:solidFill>
                  <a:schemeClr val="tx1"/>
                </a:solidFill>
                <a:latin typeface="Times New Roman" panose="02020603050405020304" pitchFamily="18" charset="0"/>
              </a:rPr>
              <a:t>Freewheeling diode</a:t>
            </a:r>
            <a:endParaRPr kumimoji="1" lang="zh-CN" altLang="en-US" sz="1800" dirty="0">
              <a:solidFill>
                <a:schemeClr val="tx1"/>
              </a:solidFill>
              <a:latin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Nzk2MmYwY2ZiNDdlNzJmNTFhM2ZjMDBlOWY1ZWFkYmI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Template>
  <TotalTime>0</TotalTime>
  <Words>9346</Words>
  <Application>WPS 演示</Application>
  <PresentationFormat>On-screen Show (4:3)</PresentationFormat>
  <Paragraphs>2475</Paragraphs>
  <Slides>75</Slides>
  <Notes>0</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160</vt:i4>
      </vt:variant>
      <vt:variant>
        <vt:lpstr>幻灯片标题</vt:lpstr>
      </vt:variant>
      <vt:variant>
        <vt:i4>75</vt:i4>
      </vt:variant>
    </vt:vector>
  </HeadingPairs>
  <TitlesOfParts>
    <vt:vector size="262" baseType="lpstr">
      <vt:lpstr>Arial</vt:lpstr>
      <vt:lpstr>宋体</vt:lpstr>
      <vt:lpstr>Wingdings</vt:lpstr>
      <vt:lpstr>楷体_GB2312</vt:lpstr>
      <vt:lpstr>新宋体</vt:lpstr>
      <vt:lpstr>楷体</vt:lpstr>
      <vt:lpstr>Calibri</vt:lpstr>
      <vt:lpstr>Garamond</vt:lpstr>
      <vt:lpstr>Times New Roman</vt:lpstr>
      <vt:lpstr>Monotype Sorts</vt:lpstr>
      <vt:lpstr>Wingdings</vt:lpstr>
      <vt:lpstr>华文行楷</vt:lpstr>
      <vt:lpstr>仿宋_GB2312</vt:lpstr>
      <vt:lpstr>仿宋</vt:lpstr>
      <vt:lpstr>Symbol</vt:lpstr>
      <vt:lpstr>楷体_GB2312</vt:lpstr>
      <vt:lpstr>微软雅黑</vt:lpstr>
      <vt:lpstr>Arial Unicode MS</vt:lpstr>
      <vt:lpstr>Cambria Math</vt:lpstr>
      <vt:lpstr>Cambria Math</vt:lpstr>
      <vt:lpstr>Gill Sans MT</vt:lpstr>
      <vt:lpstr>黑体</vt:lpstr>
      <vt:lpstr>华文琥珀</vt:lpstr>
      <vt:lpstr>Calibri Light</vt:lpstr>
      <vt:lpstr>等线 Light</vt:lpstr>
      <vt:lpstr>等线</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Chao</dc:creator>
  <cp:lastModifiedBy>WPS_1658303229</cp:lastModifiedBy>
  <cp:revision>235</cp:revision>
  <dcterms:created xsi:type="dcterms:W3CDTF">2020-02-12T13:36:00Z</dcterms:created>
  <dcterms:modified xsi:type="dcterms:W3CDTF">2022-11-25T06:43:29Z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F7C10C8D70384F51A0672FF9072BB094</vt:lpwstr>
  </property>
  <property fmtid="{D5CDD505-2E9C-101B-9397-08002B2CF9AE}" pid="3" name="KSOProductBuildVer">
    <vt:lpwstr>2052-11.1.0.12651</vt:lpwstr>
  </property>
</Properties>
</file>