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60"/>
  </p:handoutMasterIdLst>
  <p:sldIdLst>
    <p:sldId id="523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3" r:id="rId16"/>
    <p:sldId id="524" r:id="rId17"/>
    <p:sldId id="525" r:id="rId18"/>
    <p:sldId id="434" r:id="rId19"/>
    <p:sldId id="435" r:id="rId20"/>
    <p:sldId id="526" r:id="rId21"/>
    <p:sldId id="436" r:id="rId22"/>
    <p:sldId id="550" r:id="rId23"/>
    <p:sldId id="459" r:id="rId24"/>
    <p:sldId id="437" r:id="rId25"/>
    <p:sldId id="438" r:id="rId26"/>
    <p:sldId id="460" r:id="rId27"/>
    <p:sldId id="439" r:id="rId28"/>
    <p:sldId id="440" r:id="rId29"/>
    <p:sldId id="461" r:id="rId30"/>
    <p:sldId id="442" r:id="rId31"/>
    <p:sldId id="443" r:id="rId32"/>
    <p:sldId id="549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402" r:id="rId54"/>
    <p:sldId id="403" r:id="rId55"/>
    <p:sldId id="407" r:id="rId56"/>
    <p:sldId id="408" r:id="rId57"/>
    <p:sldId id="411" r:id="rId58"/>
    <p:sldId id="412" r:id="rId59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44546A"/>
    <a:srgbClr val="ED7D31"/>
    <a:srgbClr val="00B0F0"/>
    <a:srgbClr val="808080"/>
    <a:srgbClr val="0033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79" autoAdjust="0"/>
    <p:restoredTop sz="94660"/>
  </p:normalViewPr>
  <p:slideViewPr>
    <p:cSldViewPr snapToGrid="0">
      <p:cViewPr>
        <p:scale>
          <a:sx n="80" d="100"/>
          <a:sy n="80" d="100"/>
        </p:scale>
        <p:origin x="-1378" y="-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1392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gs" Target="tags/tag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5.e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emf"/><Relationship Id="rId4" Type="http://schemas.openxmlformats.org/officeDocument/2006/relationships/image" Target="../media/image76.emf"/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2.e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emf"/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emf"/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emf"/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7" Type="http://schemas.openxmlformats.org/officeDocument/2006/relationships/image" Target="../media/image119.emf"/><Relationship Id="rId6" Type="http://schemas.openxmlformats.org/officeDocument/2006/relationships/image" Target="../media/image118.emf"/><Relationship Id="rId5" Type="http://schemas.openxmlformats.org/officeDocument/2006/relationships/image" Target="../media/image117.wmf"/><Relationship Id="rId4" Type="http://schemas.openxmlformats.org/officeDocument/2006/relationships/image" Target="../media/image116.emf"/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9.emf"/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6.emf"/><Relationship Id="rId4" Type="http://schemas.openxmlformats.org/officeDocument/2006/relationships/image" Target="../media/image134.emf"/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3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4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1.w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68.emf"/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1.w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4.emf"/><Relationship Id="rId4" Type="http://schemas.openxmlformats.org/officeDocument/2006/relationships/image" Target="../media/image176.emf"/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/Relationships>
</file>

<file path=ppt/drawings/_rels/vmlDrawing3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0.emf"/><Relationship Id="rId4" Type="http://schemas.openxmlformats.org/officeDocument/2006/relationships/image" Target="../media/image189.emf"/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/Relationships>
</file>

<file path=ppt/drawings/_rels/vmlDrawing4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0.emf"/><Relationship Id="rId6" Type="http://schemas.openxmlformats.org/officeDocument/2006/relationships/image" Target="../media/image199.emf"/><Relationship Id="rId5" Type="http://schemas.openxmlformats.org/officeDocument/2006/relationships/image" Target="../media/image198.emf"/><Relationship Id="rId4" Type="http://schemas.openxmlformats.org/officeDocument/2006/relationships/image" Target="../media/image197.emf"/><Relationship Id="rId3" Type="http://schemas.openxmlformats.org/officeDocument/2006/relationships/image" Target="../media/image196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9.emf"/><Relationship Id="rId4" Type="http://schemas.openxmlformats.org/officeDocument/2006/relationships/image" Target="../media/image208.emf"/><Relationship Id="rId3" Type="http://schemas.openxmlformats.org/officeDocument/2006/relationships/image" Target="../media/image207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/Relationships>
</file>

<file path=ppt/drawings/_rels/vmlDrawing4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3.emf"/><Relationship Id="rId3" Type="http://schemas.openxmlformats.org/officeDocument/2006/relationships/image" Target="../media/image212.e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/Relationships>
</file>

<file path=ppt/drawings/_rels/vmlDrawing4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7.emf"/><Relationship Id="rId3" Type="http://schemas.openxmlformats.org/officeDocument/2006/relationships/image" Target="../media/image216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/Relationships>
</file>

<file path=ppt/drawings/_rels/vmlDrawing4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7.emf"/><Relationship Id="rId5" Type="http://schemas.openxmlformats.org/officeDocument/2006/relationships/image" Target="../media/image226.emf"/><Relationship Id="rId4" Type="http://schemas.openxmlformats.org/officeDocument/2006/relationships/image" Target="../media/image225.emf"/><Relationship Id="rId3" Type="http://schemas.openxmlformats.org/officeDocument/2006/relationships/image" Target="../media/image224.e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235.emf"/><Relationship Id="rId7" Type="http://schemas.openxmlformats.org/officeDocument/2006/relationships/image" Target="../media/image233.wmf"/><Relationship Id="rId6" Type="http://schemas.openxmlformats.org/officeDocument/2006/relationships/image" Target="../media/image234.jpeg"/><Relationship Id="rId5" Type="http://schemas.openxmlformats.org/officeDocument/2006/relationships/image" Target="../media/image232.emf"/><Relationship Id="rId4" Type="http://schemas.openxmlformats.org/officeDocument/2006/relationships/image" Target="../media/image231.emf"/><Relationship Id="rId3" Type="http://schemas.openxmlformats.org/officeDocument/2006/relationships/image" Target="../media/image229.wmf"/><Relationship Id="rId2" Type="http://schemas.openxmlformats.org/officeDocument/2006/relationships/image" Target="../media/image230.jpeg"/><Relationship Id="rId10" Type="http://schemas.openxmlformats.org/officeDocument/2006/relationships/image" Target="../media/image236.wmf"/><Relationship Id="rId1" Type="http://schemas.openxmlformats.org/officeDocument/2006/relationships/image" Target="../media/image228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7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A441F-74F0-4721-AF72-B38DA2527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083F1-C383-4E62-A135-2172338644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7.png"/><Relationship Id="rId7" Type="http://schemas.openxmlformats.org/officeDocument/2006/relationships/image" Target="../media/image34.emf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3.jpeg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1.e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e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6.e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3.png"/><Relationship Id="rId13" Type="http://schemas.openxmlformats.org/officeDocument/2006/relationships/image" Target="../media/image42.emf"/><Relationship Id="rId12" Type="http://schemas.openxmlformats.org/officeDocument/2006/relationships/oleObject" Target="../embeddings/oleObject39.bin"/><Relationship Id="rId11" Type="http://schemas.openxmlformats.org/officeDocument/2006/relationships/image" Target="../media/image41.emf"/><Relationship Id="rId10" Type="http://schemas.openxmlformats.org/officeDocument/2006/relationships/oleObject" Target="../embeddings/oleObject38.bin"/><Relationship Id="rId1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7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4.e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2.emf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7.bin"/><Relationship Id="rId3" Type="http://schemas.openxmlformats.org/officeDocument/2006/relationships/image" Target="../media/image50.emf"/><Relationship Id="rId2" Type="http://schemas.openxmlformats.org/officeDocument/2006/relationships/oleObject" Target="../embeddings/oleObject46.bin"/><Relationship Id="rId1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50.bin"/><Relationship Id="rId3" Type="http://schemas.openxmlformats.org/officeDocument/2006/relationships/image" Target="../media/image60.png"/><Relationship Id="rId2" Type="http://schemas.openxmlformats.org/officeDocument/2006/relationships/image" Target="../media/image59.emf"/><Relationship Id="rId1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2.bin"/><Relationship Id="rId3" Type="http://schemas.openxmlformats.org/officeDocument/2006/relationships/image" Target="../media/image66.png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27.png"/><Relationship Id="rId1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emf"/><Relationship Id="rId8" Type="http://schemas.openxmlformats.org/officeDocument/2006/relationships/oleObject" Target="../embeddings/oleObject56.bin"/><Relationship Id="rId7" Type="http://schemas.openxmlformats.org/officeDocument/2006/relationships/image" Target="../media/image27.png"/><Relationship Id="rId6" Type="http://schemas.openxmlformats.org/officeDocument/2006/relationships/image" Target="../media/image75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4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73.emf"/><Relationship Id="rId17" Type="http://schemas.openxmlformats.org/officeDocument/2006/relationships/vmlDrawing" Target="../drawings/vmlDrawing17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81.png"/><Relationship Id="rId14" Type="http://schemas.openxmlformats.org/officeDocument/2006/relationships/image" Target="../media/image80.png"/><Relationship Id="rId13" Type="http://schemas.openxmlformats.org/officeDocument/2006/relationships/image" Target="../media/image79.png"/><Relationship Id="rId12" Type="http://schemas.openxmlformats.org/officeDocument/2006/relationships/image" Target="../media/image78.png"/><Relationship Id="rId11" Type="http://schemas.openxmlformats.org/officeDocument/2006/relationships/image" Target="../media/image77.emf"/><Relationship Id="rId10" Type="http://schemas.openxmlformats.org/officeDocument/2006/relationships/oleObject" Target="../embeddings/oleObject57.bin"/><Relationship Id="rId1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6.png"/><Relationship Id="rId6" Type="http://schemas.openxmlformats.org/officeDocument/2006/relationships/image" Target="../media/image85.png"/><Relationship Id="rId5" Type="http://schemas.openxmlformats.org/officeDocument/2006/relationships/image" Target="../media/image84.emf"/><Relationship Id="rId4" Type="http://schemas.openxmlformats.org/officeDocument/2006/relationships/oleObject" Target="../embeddings/oleObject59.bin"/><Relationship Id="rId3" Type="http://schemas.openxmlformats.org/officeDocument/2006/relationships/image" Target="../media/image83.png"/><Relationship Id="rId2" Type="http://schemas.openxmlformats.org/officeDocument/2006/relationships/image" Target="../media/image82.emf"/><Relationship Id="rId1" Type="http://schemas.openxmlformats.org/officeDocument/2006/relationships/oleObject" Target="../embeddings/oleObject5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emf"/><Relationship Id="rId8" Type="http://schemas.openxmlformats.org/officeDocument/2006/relationships/oleObject" Target="../embeddings/oleObject63.bin"/><Relationship Id="rId7" Type="http://schemas.openxmlformats.org/officeDocument/2006/relationships/image" Target="../media/image27.png"/><Relationship Id="rId6" Type="http://schemas.openxmlformats.org/officeDocument/2006/relationships/image" Target="../media/image89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8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87.emf"/><Relationship Id="rId17" Type="http://schemas.openxmlformats.org/officeDocument/2006/relationships/vmlDrawing" Target="../drawings/vmlDrawing19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79.png"/><Relationship Id="rId14" Type="http://schemas.openxmlformats.org/officeDocument/2006/relationships/image" Target="../media/image93.png"/><Relationship Id="rId13" Type="http://schemas.openxmlformats.org/officeDocument/2006/relationships/image" Target="../media/image92.emf"/><Relationship Id="rId12" Type="http://schemas.openxmlformats.org/officeDocument/2006/relationships/oleObject" Target="../embeddings/oleObject65.bin"/><Relationship Id="rId11" Type="http://schemas.openxmlformats.org/officeDocument/2006/relationships/image" Target="../media/image91.emf"/><Relationship Id="rId10" Type="http://schemas.openxmlformats.org/officeDocument/2006/relationships/oleObject" Target="../embeddings/oleObject64.bin"/><Relationship Id="rId1" Type="http://schemas.openxmlformats.org/officeDocument/2006/relationships/oleObject" Target="../embeddings/oleObject6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7.emf"/><Relationship Id="rId8" Type="http://schemas.openxmlformats.org/officeDocument/2006/relationships/oleObject" Target="../embeddings/oleObject69.bin"/><Relationship Id="rId7" Type="http://schemas.openxmlformats.org/officeDocument/2006/relationships/image" Target="../media/image96.emf"/><Relationship Id="rId6" Type="http://schemas.openxmlformats.org/officeDocument/2006/relationships/oleObject" Target="../embeddings/oleObject68.bin"/><Relationship Id="rId5" Type="http://schemas.openxmlformats.org/officeDocument/2006/relationships/image" Target="../media/image95.emf"/><Relationship Id="rId4" Type="http://schemas.openxmlformats.org/officeDocument/2006/relationships/oleObject" Target="../embeddings/oleObject67.bin"/><Relationship Id="rId3" Type="http://schemas.openxmlformats.org/officeDocument/2006/relationships/image" Target="../media/image94.emf"/><Relationship Id="rId2" Type="http://schemas.openxmlformats.org/officeDocument/2006/relationships/oleObject" Target="../embeddings/oleObject66.bin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1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png"/><Relationship Id="rId8" Type="http://schemas.openxmlformats.org/officeDocument/2006/relationships/image" Target="../media/image101.e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9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98.emf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3.png"/><Relationship Id="rId1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3.jpeg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05.e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104.emf"/><Relationship Id="rId1" Type="http://schemas.openxmlformats.org/officeDocument/2006/relationships/oleObject" Target="../embeddings/oleObject7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e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107.e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2.emf"/><Relationship Id="rId1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116.e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14.emf"/><Relationship Id="rId3" Type="http://schemas.openxmlformats.org/officeDocument/2006/relationships/oleObject" Target="../embeddings/oleObject82.bin"/><Relationship Id="rId20" Type="http://schemas.openxmlformats.org/officeDocument/2006/relationships/vmlDrawing" Target="../drawings/vmlDrawing24.vml"/><Relationship Id="rId2" Type="http://schemas.openxmlformats.org/officeDocument/2006/relationships/image" Target="../media/image113.e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22.png"/><Relationship Id="rId17" Type="http://schemas.openxmlformats.org/officeDocument/2006/relationships/image" Target="../media/image121.png"/><Relationship Id="rId16" Type="http://schemas.openxmlformats.org/officeDocument/2006/relationships/image" Target="../media/image120.e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119.e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118.e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8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4.e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123.emf"/><Relationship Id="rId1" Type="http://schemas.openxmlformats.org/officeDocument/2006/relationships/oleObject" Target="../embeddings/oleObject8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5.jpe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jpeg"/><Relationship Id="rId8" Type="http://schemas.openxmlformats.org/officeDocument/2006/relationships/image" Target="../media/image129.e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128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27.e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126.emf"/><Relationship Id="rId11" Type="http://schemas.openxmlformats.org/officeDocument/2006/relationships/vmlDrawing" Target="../drawings/vmlDrawing26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91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emf"/><Relationship Id="rId8" Type="http://schemas.openxmlformats.org/officeDocument/2006/relationships/image" Target="../media/image134.e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32.e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31.emf"/><Relationship Id="rId13" Type="http://schemas.openxmlformats.org/officeDocument/2006/relationships/vmlDrawing" Target="../drawings/vmlDrawing27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6.emf"/><Relationship Id="rId10" Type="http://schemas.openxmlformats.org/officeDocument/2006/relationships/oleObject" Target="../embeddings/oleObject99.bin"/><Relationship Id="rId1" Type="http://schemas.openxmlformats.org/officeDocument/2006/relationships/oleObject" Target="../embeddings/oleObject95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40.e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39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38.e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37.emf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2.e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41.emf"/><Relationship Id="rId1" Type="http://schemas.openxmlformats.org/officeDocument/2006/relationships/oleObject" Target="../embeddings/oleObject10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46.e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45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44.e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43.e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8.e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47.emf"/><Relationship Id="rId1" Type="http://schemas.openxmlformats.org/officeDocument/2006/relationships/oleObject" Target="../embeddings/oleObject10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50.e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49.emf"/><Relationship Id="rId1" Type="http://schemas.openxmlformats.org/officeDocument/2006/relationships/oleObject" Target="../embeddings/oleObject112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3.png"/><Relationship Id="rId2" Type="http://schemas.openxmlformats.org/officeDocument/2006/relationships/image" Target="../media/image152.emf"/><Relationship Id="rId1" Type="http://schemas.openxmlformats.org/officeDocument/2006/relationships/oleObject" Target="../embeddings/oleObject115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7.emf"/><Relationship Id="rId6" Type="http://schemas.openxmlformats.org/officeDocument/2006/relationships/image" Target="../media/image156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55.e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54.emf"/><Relationship Id="rId1" Type="http://schemas.openxmlformats.org/officeDocument/2006/relationships/oleObject" Target="../embeddings/oleObject116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61.e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59.e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58.emf"/><Relationship Id="rId17" Type="http://schemas.openxmlformats.org/officeDocument/2006/relationships/vmlDrawing" Target="../drawings/vmlDrawing33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57.emf"/><Relationship Id="rId14" Type="http://schemas.openxmlformats.org/officeDocument/2006/relationships/image" Target="../media/image164.e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163.e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62.emf"/><Relationship Id="rId1" Type="http://schemas.openxmlformats.org/officeDocument/2006/relationships/oleObject" Target="../embeddings/oleObject1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68.e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66.e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65.emf"/><Relationship Id="rId17" Type="http://schemas.openxmlformats.org/officeDocument/2006/relationships/vmlDrawing" Target="../drawings/vmlDrawing34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3.jpeg"/><Relationship Id="rId14" Type="http://schemas.openxmlformats.org/officeDocument/2006/relationships/image" Target="../media/image171.wmf"/><Relationship Id="rId13" Type="http://schemas.openxmlformats.org/officeDocument/2006/relationships/oleObject" Target="../embeddings/oleObject132.bin"/><Relationship Id="rId12" Type="http://schemas.openxmlformats.org/officeDocument/2006/relationships/image" Target="../media/image170.emf"/><Relationship Id="rId11" Type="http://schemas.openxmlformats.org/officeDocument/2006/relationships/oleObject" Target="../embeddings/oleObject131.bin"/><Relationship Id="rId10" Type="http://schemas.openxmlformats.org/officeDocument/2006/relationships/image" Target="../media/image169.emf"/><Relationship Id="rId1" Type="http://schemas.openxmlformats.org/officeDocument/2006/relationships/oleObject" Target="../embeddings/oleObject126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175.e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74.e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73.e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72.emf"/><Relationship Id="rId15" Type="http://schemas.openxmlformats.org/officeDocument/2006/relationships/vmlDrawing" Target="../drawings/vmlDrawing35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71.wmf"/><Relationship Id="rId12" Type="http://schemas.openxmlformats.org/officeDocument/2006/relationships/oleObject" Target="../embeddings/oleObject138.bin"/><Relationship Id="rId11" Type="http://schemas.openxmlformats.org/officeDocument/2006/relationships/image" Target="../media/image176.emf"/><Relationship Id="rId10" Type="http://schemas.openxmlformats.org/officeDocument/2006/relationships/oleObject" Target="../embeddings/oleObject137.bin"/><Relationship Id="rId1" Type="http://schemas.openxmlformats.org/officeDocument/2006/relationships/oleObject" Target="../embeddings/oleObject133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76.e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78.e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77.e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4.emf"/><Relationship Id="rId1" Type="http://schemas.openxmlformats.org/officeDocument/2006/relationships/oleObject" Target="../embeddings/oleObject139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1.png"/><Relationship Id="rId3" Type="http://schemas.openxmlformats.org/officeDocument/2006/relationships/image" Target="../media/image135.emf"/><Relationship Id="rId2" Type="http://schemas.openxmlformats.org/officeDocument/2006/relationships/image" Target="../media/image180.emf"/><Relationship Id="rId1" Type="http://schemas.openxmlformats.org/officeDocument/2006/relationships/oleObject" Target="../embeddings/oleObject144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4.e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82.emf"/><Relationship Id="rId10" Type="http://schemas.openxmlformats.org/officeDocument/2006/relationships/vmlDrawing" Target="../drawings/vmlDrawing38.vml"/><Relationship Id="rId1" Type="http://schemas.openxmlformats.org/officeDocument/2006/relationships/oleObject" Target="../embeddings/oleObject145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89.e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88.e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87.e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86.emf"/><Relationship Id="rId13" Type="http://schemas.openxmlformats.org/officeDocument/2006/relationships/vmlDrawing" Target="../drawings/vmlDrawing39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3.jpeg"/><Relationship Id="rId10" Type="http://schemas.openxmlformats.org/officeDocument/2006/relationships/image" Target="../media/image190.emf"/><Relationship Id="rId1" Type="http://schemas.openxmlformats.org/officeDocument/2006/relationships/oleObject" Target="../embeddings/oleObject14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3.e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92.e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91.emf"/><Relationship Id="rId1" Type="http://schemas.openxmlformats.org/officeDocument/2006/relationships/oleObject" Target="../embeddings/oleObject153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97.e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96.e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95.e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94.emf"/><Relationship Id="rId17" Type="http://schemas.openxmlformats.org/officeDocument/2006/relationships/vmlDrawing" Target="../drawings/vmlDrawing41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7.png"/><Relationship Id="rId14" Type="http://schemas.openxmlformats.org/officeDocument/2006/relationships/image" Target="../media/image200.emf"/><Relationship Id="rId13" Type="http://schemas.openxmlformats.org/officeDocument/2006/relationships/oleObject" Target="../embeddings/oleObject162.bin"/><Relationship Id="rId12" Type="http://schemas.openxmlformats.org/officeDocument/2006/relationships/image" Target="../media/image199.emf"/><Relationship Id="rId11" Type="http://schemas.openxmlformats.org/officeDocument/2006/relationships/oleObject" Target="../embeddings/oleObject161.bin"/><Relationship Id="rId10" Type="http://schemas.openxmlformats.org/officeDocument/2006/relationships/image" Target="../media/image198.emf"/><Relationship Id="rId1" Type="http://schemas.openxmlformats.org/officeDocument/2006/relationships/oleObject" Target="../embeddings/oleObject15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4.emf"/><Relationship Id="rId6" Type="http://schemas.openxmlformats.org/officeDocument/2006/relationships/image" Target="../media/image203.e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202.e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201.emf"/><Relationship Id="rId1" Type="http://schemas.openxmlformats.org/officeDocument/2006/relationships/oleObject" Target="../embeddings/oleObject163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208.e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207.e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206.e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205.emf"/><Relationship Id="rId12" Type="http://schemas.openxmlformats.org/officeDocument/2006/relationships/vmlDrawing" Target="../drawings/vmlDrawing4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9.emf"/><Relationship Id="rId1" Type="http://schemas.openxmlformats.org/officeDocument/2006/relationships/oleObject" Target="../embeddings/oleObject166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emf"/><Relationship Id="rId8" Type="http://schemas.openxmlformats.org/officeDocument/2006/relationships/oleObject" Target="../embeddings/oleObject174.bin"/><Relationship Id="rId7" Type="http://schemas.openxmlformats.org/officeDocument/2006/relationships/image" Target="../media/image212.emf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33.jpeg"/><Relationship Id="rId4" Type="http://schemas.openxmlformats.org/officeDocument/2006/relationships/image" Target="../media/image211.e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210.emf"/><Relationship Id="rId11" Type="http://schemas.openxmlformats.org/officeDocument/2006/relationships/vmlDrawing" Target="../drawings/vmlDrawing4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71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7.e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216.e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215.e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214.emf"/><Relationship Id="rId10" Type="http://schemas.openxmlformats.org/officeDocument/2006/relationships/vmlDrawing" Target="../drawings/vmlDrawing45.vml"/><Relationship Id="rId1" Type="http://schemas.openxmlformats.org/officeDocument/2006/relationships/oleObject" Target="../embeddings/oleObject175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1.emf"/><Relationship Id="rId6" Type="http://schemas.openxmlformats.org/officeDocument/2006/relationships/image" Target="../media/image220.e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219.e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218.emf"/><Relationship Id="rId1" Type="http://schemas.openxmlformats.org/officeDocument/2006/relationships/oleObject" Target="../embeddings/oleObject179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225.e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224.e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223.e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222.emf"/><Relationship Id="rId14" Type="http://schemas.openxmlformats.org/officeDocument/2006/relationships/vmlDrawing" Target="../drawings/vmlDrawing4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27.emf"/><Relationship Id="rId11" Type="http://schemas.openxmlformats.org/officeDocument/2006/relationships/oleObject" Target="../embeddings/oleObject187.bin"/><Relationship Id="rId10" Type="http://schemas.openxmlformats.org/officeDocument/2006/relationships/image" Target="../media/image226.emf"/><Relationship Id="rId1" Type="http://schemas.openxmlformats.org/officeDocument/2006/relationships/oleObject" Target="../embeddings/oleObject182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2.emf"/><Relationship Id="rId8" Type="http://schemas.openxmlformats.org/officeDocument/2006/relationships/oleObject" Target="../embeddings/oleObject191.bin"/><Relationship Id="rId7" Type="http://schemas.openxmlformats.org/officeDocument/2006/relationships/image" Target="../media/image231.emf"/><Relationship Id="rId6" Type="http://schemas.openxmlformats.org/officeDocument/2006/relationships/oleObject" Target="../embeddings/oleObject190.bin"/><Relationship Id="rId5" Type="http://schemas.openxmlformats.org/officeDocument/2006/relationships/image" Target="../media/image230.jpeg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189.bin"/><Relationship Id="rId20" Type="http://schemas.openxmlformats.org/officeDocument/2006/relationships/vmlDrawing" Target="../drawings/vmlDrawing48.vml"/><Relationship Id="rId2" Type="http://schemas.openxmlformats.org/officeDocument/2006/relationships/image" Target="../media/image228.e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7.png"/><Relationship Id="rId17" Type="http://schemas.openxmlformats.org/officeDocument/2006/relationships/image" Target="../media/image33.jpeg"/><Relationship Id="rId16" Type="http://schemas.openxmlformats.org/officeDocument/2006/relationships/image" Target="../media/image236.wmf"/><Relationship Id="rId15" Type="http://schemas.openxmlformats.org/officeDocument/2006/relationships/oleObject" Target="../embeddings/oleObject194.bin"/><Relationship Id="rId14" Type="http://schemas.openxmlformats.org/officeDocument/2006/relationships/image" Target="../media/image235.emf"/><Relationship Id="rId13" Type="http://schemas.openxmlformats.org/officeDocument/2006/relationships/oleObject" Target="../embeddings/oleObject193.bin"/><Relationship Id="rId12" Type="http://schemas.openxmlformats.org/officeDocument/2006/relationships/image" Target="../media/image234.jpeg"/><Relationship Id="rId11" Type="http://schemas.openxmlformats.org/officeDocument/2006/relationships/image" Target="../media/image233.wmf"/><Relationship Id="rId10" Type="http://schemas.openxmlformats.org/officeDocument/2006/relationships/oleObject" Target="../embeddings/oleObject192.bin"/><Relationship Id="rId1" Type="http://schemas.openxmlformats.org/officeDocument/2006/relationships/oleObject" Target="../embeddings/oleObject188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7.emf"/><Relationship Id="rId1" Type="http://schemas.openxmlformats.org/officeDocument/2006/relationships/oleObject" Target="../embeddings/oleObject19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e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5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2.e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0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128588" y="751983"/>
            <a:ext cx="8677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4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第</a:t>
            </a:r>
            <a:r>
              <a:rPr kumimoji="1" lang="en-US" altLang="zh-CN" sz="4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</a:t>
            </a:r>
            <a:r>
              <a:rPr kumimoji="1" lang="zh-CN" altLang="en-US" sz="4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章 </a:t>
            </a:r>
            <a:r>
              <a:rPr kumimoji="1" lang="en-US" altLang="zh-CN" sz="4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RLC</a:t>
            </a:r>
            <a:r>
              <a:rPr kumimoji="1" lang="zh-CN" altLang="en-US" sz="4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电路的固有响应和阶跃响应</a:t>
            </a:r>
            <a:endParaRPr kumimoji="1" lang="zh-CN" altLang="en-US" sz="4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1467340" y="5119549"/>
            <a:ext cx="72350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8.4* </a:t>
            </a: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二阶电路的零状态响应和全响应</a:t>
            </a:r>
            <a:endParaRPr kumimoji="1"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1467341" y="2179573"/>
            <a:ext cx="61882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8.1 </a:t>
            </a: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一阶和二阶电路的阶跃响应</a:t>
            </a:r>
            <a:endParaRPr kumimoji="1"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1467340" y="4139557"/>
            <a:ext cx="65564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8.3* </a:t>
            </a: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二阶电路的固有响应</a:t>
            </a:r>
            <a:endParaRPr kumimoji="1" lang="zh-CN" altLang="en-US" sz="28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467340" y="3159565"/>
            <a:ext cx="69659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8.2</a:t>
            </a: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一阶和二阶电路的冲激响应</a:t>
            </a:r>
            <a:endParaRPr kumimoji="1"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745038" y="3565525"/>
            <a:ext cx="3852862" cy="2490788"/>
            <a:chOff x="3237" y="1220"/>
            <a:chExt cx="1720" cy="965"/>
          </a:xfrm>
        </p:grpSpPr>
        <p:sp>
          <p:nvSpPr>
            <p:cNvPr id="46146" name="Line 3"/>
            <p:cNvSpPr>
              <a:spLocks noChangeShapeType="1"/>
            </p:cNvSpPr>
            <p:nvPr/>
          </p:nvSpPr>
          <p:spPr bwMode="auto">
            <a:xfrm>
              <a:off x="3309" y="1945"/>
              <a:ext cx="148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7" name="Line 4"/>
            <p:cNvSpPr>
              <a:spLocks noChangeShapeType="1"/>
            </p:cNvSpPr>
            <p:nvPr/>
          </p:nvSpPr>
          <p:spPr bwMode="auto">
            <a:xfrm flipV="1">
              <a:off x="3453" y="1273"/>
              <a:ext cx="0" cy="9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8" name="Text Box 5"/>
            <p:cNvSpPr txBox="1">
              <a:spLocks noChangeArrowheads="1"/>
            </p:cNvSpPr>
            <p:nvPr/>
          </p:nvSpPr>
          <p:spPr bwMode="auto">
            <a:xfrm>
              <a:off x="4830" y="1893"/>
              <a:ext cx="12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9" name="Text Box 6"/>
            <p:cNvSpPr txBox="1">
              <a:spLocks noChangeArrowheads="1"/>
            </p:cNvSpPr>
            <p:nvPr/>
          </p:nvSpPr>
          <p:spPr bwMode="auto">
            <a:xfrm>
              <a:off x="3465" y="1220"/>
              <a:ext cx="27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50" name="Text Box 7"/>
            <p:cNvSpPr txBox="1">
              <a:spLocks noChangeArrowheads="1"/>
            </p:cNvSpPr>
            <p:nvPr/>
          </p:nvSpPr>
          <p:spPr bwMode="auto">
            <a:xfrm>
              <a:off x="3237" y="1940"/>
              <a:ext cx="16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654050" y="1365250"/>
            <a:ext cx="43926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latin typeface="楷体_GB2312" pitchFamily="49" charset="-122"/>
              </a:rPr>
              <a:t>激励在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baseline="-25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kumimoji="1" lang="zh-CN" altLang="en-US" dirty="0">
                <a:latin typeface="楷体_GB2312" pitchFamily="49" charset="-122"/>
              </a:rPr>
              <a:t>时加入，</a:t>
            </a:r>
            <a:endParaRPr kumimoji="1" lang="zh-CN" altLang="en-US" dirty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latin typeface="楷体_GB2312" pitchFamily="49" charset="-122"/>
              </a:rPr>
              <a:t>则响应从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楷体_GB2312" pitchFamily="49" charset="-122"/>
              </a:rPr>
              <a:t>开始。</a:t>
            </a:r>
            <a:endParaRPr kumimoji="1" lang="zh-CN" altLang="en-US" dirty="0">
              <a:latin typeface="楷体_GB2312" pitchFamily="49" charset="-122"/>
            </a:endParaRPr>
          </a:p>
        </p:txBody>
      </p:sp>
      <p:grpSp>
        <p:nvGrpSpPr>
          <p:cNvPr id="3" name="Group 9"/>
          <p:cNvGrpSpPr/>
          <p:nvPr/>
        </p:nvGrpSpPr>
        <p:grpSpPr bwMode="auto">
          <a:xfrm>
            <a:off x="869950" y="2589213"/>
            <a:ext cx="3906838" cy="1517650"/>
            <a:chOff x="431" y="1461"/>
            <a:chExt cx="2461" cy="956"/>
          </a:xfrm>
        </p:grpSpPr>
        <p:sp>
          <p:nvSpPr>
            <p:cNvPr id="46143" name="Text Box 10"/>
            <p:cNvSpPr txBox="1">
              <a:spLocks noChangeArrowheads="1"/>
            </p:cNvSpPr>
            <p:nvPr/>
          </p:nvSpPr>
          <p:spPr bwMode="auto">
            <a:xfrm>
              <a:off x="1519" y="1461"/>
              <a:ext cx="4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 </a:t>
              </a:r>
              <a:r>
                <a:rPr kumimoji="1" lang="en-US" altLang="zh-CN" b="0" i="1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baseline="-25000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144" name="Object 11"/>
            <p:cNvGraphicFramePr>
              <a:graphicFrameLocks noChangeAspect="1"/>
            </p:cNvGraphicFramePr>
            <p:nvPr/>
          </p:nvGraphicFramePr>
          <p:xfrm>
            <a:off x="431" y="1525"/>
            <a:ext cx="1698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name="公式" r:id="rId1" imgW="879475" imgH="391795" progId="Equation.3">
                    <p:embed/>
                  </p:oleObj>
                </mc:Choice>
                <mc:Fallback>
                  <p:oleObj name="公式" r:id="rId1" imgW="879475" imgH="3917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525"/>
                          <a:ext cx="1698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45" name="Text Box 12"/>
            <p:cNvSpPr txBox="1">
              <a:spLocks noChangeArrowheads="1"/>
            </p:cNvSpPr>
            <p:nvPr/>
          </p:nvSpPr>
          <p:spPr bwMode="auto">
            <a:xfrm>
              <a:off x="2018" y="1842"/>
              <a:ext cx="8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 </a:t>
              </a:r>
              <a:r>
                <a:rPr kumimoji="1" lang="en-US" altLang="zh-CN" b="0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 </a:t>
              </a:r>
              <a:r>
                <a:rPr kumimoji="1" lang="en-US" altLang="zh-CN" b="0" i="1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baseline="-25000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b="0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)</a:t>
              </a:r>
              <a:endParaRPr kumimoji="1" lang="en-US" altLang="zh-CN" b="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1014413" y="5254625"/>
            <a:ext cx="3070225" cy="1350963"/>
            <a:chOff x="567" y="3012"/>
            <a:chExt cx="1934" cy="851"/>
          </a:xfrm>
        </p:grpSpPr>
        <p:graphicFrame>
          <p:nvGraphicFramePr>
            <p:cNvPr id="46141" name="Object 14"/>
            <p:cNvGraphicFramePr>
              <a:graphicFrameLocks noChangeAspect="1"/>
            </p:cNvGraphicFramePr>
            <p:nvPr/>
          </p:nvGraphicFramePr>
          <p:xfrm>
            <a:off x="567" y="3158"/>
            <a:ext cx="1934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公式" r:id="rId3" imgW="1019175" imgH="391795" progId="Equation.3">
                    <p:embed/>
                  </p:oleObj>
                </mc:Choice>
                <mc:Fallback>
                  <p:oleObj name="公式" r:id="rId3" imgW="1019175" imgH="3917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158"/>
                          <a:ext cx="1934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42" name="Text Box 15" descr="羊皮纸"/>
            <p:cNvSpPr txBox="1">
              <a:spLocks noChangeArrowheads="1"/>
            </p:cNvSpPr>
            <p:nvPr/>
          </p:nvSpPr>
          <p:spPr bwMode="auto">
            <a:xfrm>
              <a:off x="1020" y="3012"/>
              <a:ext cx="499" cy="327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</a:t>
              </a:r>
              <a:endPara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2309813" y="4533900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</a:rPr>
              <a:t>不要写为：</a:t>
            </a:r>
            <a:endParaRPr kumimoji="1" lang="zh-CN" altLang="en-US" b="0" dirty="0">
              <a:latin typeface="Times New Roman" panose="02020603050405020304" pitchFamily="18" charset="0"/>
            </a:endParaRPr>
          </a:p>
        </p:txBody>
      </p:sp>
      <p:grpSp>
        <p:nvGrpSpPr>
          <p:cNvPr id="7" name="Group 23"/>
          <p:cNvGrpSpPr/>
          <p:nvPr/>
        </p:nvGrpSpPr>
        <p:grpSpPr bwMode="auto">
          <a:xfrm>
            <a:off x="5046663" y="1003300"/>
            <a:ext cx="3490912" cy="2049463"/>
            <a:chOff x="385" y="1867"/>
            <a:chExt cx="2199" cy="1291"/>
          </a:xfrm>
        </p:grpSpPr>
        <p:sp>
          <p:nvSpPr>
            <p:cNvPr id="46113" name="Text Box 24"/>
            <p:cNvSpPr txBox="1">
              <a:spLocks noChangeArrowheads="1"/>
            </p:cNvSpPr>
            <p:nvPr/>
          </p:nvSpPr>
          <p:spPr bwMode="auto">
            <a:xfrm>
              <a:off x="1643" y="1867"/>
              <a:ext cx="3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3200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4" name="Text Box 25"/>
            <p:cNvSpPr txBox="1">
              <a:spLocks noChangeArrowheads="1"/>
            </p:cNvSpPr>
            <p:nvPr/>
          </p:nvSpPr>
          <p:spPr bwMode="auto">
            <a:xfrm>
              <a:off x="703" y="2568"/>
              <a:ext cx="7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-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5" name="Oval 26"/>
            <p:cNvSpPr>
              <a:spLocks noChangeArrowheads="1"/>
            </p:cNvSpPr>
            <p:nvPr/>
          </p:nvSpPr>
          <p:spPr bwMode="auto">
            <a:xfrm>
              <a:off x="385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116" name="Line 27"/>
            <p:cNvSpPr>
              <a:spLocks noChangeShapeType="1"/>
            </p:cNvSpPr>
            <p:nvPr/>
          </p:nvSpPr>
          <p:spPr bwMode="auto">
            <a:xfrm>
              <a:off x="657" y="3022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17" name="Group 28"/>
            <p:cNvGrpSpPr/>
            <p:nvPr/>
          </p:nvGrpSpPr>
          <p:grpSpPr bwMode="auto">
            <a:xfrm>
              <a:off x="657" y="2387"/>
              <a:ext cx="128" cy="136"/>
              <a:chOff x="648" y="2472"/>
              <a:chExt cx="128" cy="136"/>
            </a:xfrm>
          </p:grpSpPr>
          <p:sp>
            <p:nvSpPr>
              <p:cNvPr id="46135" name="Line 29"/>
              <p:cNvSpPr>
                <a:spLocks noChangeShapeType="1"/>
              </p:cNvSpPr>
              <p:nvPr/>
            </p:nvSpPr>
            <p:spPr bwMode="auto">
              <a:xfrm>
                <a:off x="648" y="253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6" name="Line 30"/>
              <p:cNvSpPr>
                <a:spLocks noChangeShapeType="1"/>
              </p:cNvSpPr>
              <p:nvPr/>
            </p:nvSpPr>
            <p:spPr bwMode="auto">
              <a:xfrm>
                <a:off x="704" y="2472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118" name="Line 31"/>
            <p:cNvSpPr>
              <a:spLocks noChangeShapeType="1"/>
            </p:cNvSpPr>
            <p:nvPr/>
          </p:nvSpPr>
          <p:spPr bwMode="auto">
            <a:xfrm>
              <a:off x="566" y="2250"/>
              <a:ext cx="160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Line 32"/>
            <p:cNvSpPr>
              <a:spLocks noChangeShapeType="1"/>
            </p:cNvSpPr>
            <p:nvPr/>
          </p:nvSpPr>
          <p:spPr bwMode="auto">
            <a:xfrm>
              <a:off x="1655" y="2341"/>
              <a:ext cx="2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Line 33"/>
            <p:cNvSpPr>
              <a:spLocks noChangeShapeType="1"/>
            </p:cNvSpPr>
            <p:nvPr/>
          </p:nvSpPr>
          <p:spPr bwMode="auto">
            <a:xfrm flipH="1">
              <a:off x="566" y="2250"/>
              <a:ext cx="0" cy="9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Text Box 34"/>
            <p:cNvSpPr txBox="1">
              <a:spLocks noChangeArrowheads="1"/>
            </p:cNvSpPr>
            <p:nvPr/>
          </p:nvSpPr>
          <p:spPr bwMode="auto">
            <a:xfrm>
              <a:off x="1682" y="2549"/>
              <a:ext cx="3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  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122" name="Group 35"/>
            <p:cNvGrpSpPr/>
            <p:nvPr/>
          </p:nvGrpSpPr>
          <p:grpSpPr bwMode="auto">
            <a:xfrm>
              <a:off x="2250" y="2322"/>
              <a:ext cx="334" cy="748"/>
              <a:chOff x="1982" y="715"/>
              <a:chExt cx="305" cy="682"/>
            </a:xfrm>
          </p:grpSpPr>
          <p:grpSp>
            <p:nvGrpSpPr>
              <p:cNvPr id="46131" name="Group 36"/>
              <p:cNvGrpSpPr/>
              <p:nvPr/>
            </p:nvGrpSpPr>
            <p:grpSpPr bwMode="auto">
              <a:xfrm>
                <a:off x="2065" y="715"/>
                <a:ext cx="222" cy="682"/>
                <a:chOff x="1633" y="1243"/>
                <a:chExt cx="222" cy="682"/>
              </a:xfrm>
            </p:grpSpPr>
            <p:sp>
              <p:nvSpPr>
                <p:cNvPr id="4613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33" y="1243"/>
                  <a:ext cx="222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  <a:endPara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13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634" y="1627"/>
                  <a:ext cx="208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–</a:t>
                  </a:r>
                  <a:endPara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6132" name="Text Box 39"/>
              <p:cNvSpPr txBox="1">
                <a:spLocks noChangeArrowheads="1"/>
              </p:cNvSpPr>
              <p:nvPr/>
            </p:nvSpPr>
            <p:spPr bwMode="auto">
              <a:xfrm>
                <a:off x="1982" y="897"/>
                <a:ext cx="302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23" name="Line 40"/>
            <p:cNvSpPr>
              <a:spLocks noChangeShapeType="1"/>
            </p:cNvSpPr>
            <p:nvPr/>
          </p:nvSpPr>
          <p:spPr bwMode="auto">
            <a:xfrm flipV="1">
              <a:off x="2154" y="2749"/>
              <a:ext cx="0" cy="4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Line 41"/>
            <p:cNvSpPr>
              <a:spLocks noChangeShapeType="1"/>
            </p:cNvSpPr>
            <p:nvPr/>
          </p:nvSpPr>
          <p:spPr bwMode="auto">
            <a:xfrm flipV="1">
              <a:off x="2154" y="2250"/>
              <a:ext cx="0" cy="3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5" name="Line 42"/>
            <p:cNvSpPr>
              <a:spLocks noChangeShapeType="1"/>
            </p:cNvSpPr>
            <p:nvPr/>
          </p:nvSpPr>
          <p:spPr bwMode="auto">
            <a:xfrm>
              <a:off x="566" y="3158"/>
              <a:ext cx="15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Text Box 43"/>
            <p:cNvSpPr txBox="1">
              <a:spLocks noChangeArrowheads="1"/>
            </p:cNvSpPr>
            <p:nvPr/>
          </p:nvSpPr>
          <p:spPr bwMode="auto">
            <a:xfrm>
              <a:off x="1247" y="229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7" name="Rectangle 44"/>
            <p:cNvSpPr>
              <a:spLocks noChangeArrowheads="1"/>
            </p:cNvSpPr>
            <p:nvPr/>
          </p:nvSpPr>
          <p:spPr bwMode="auto">
            <a:xfrm>
              <a:off x="1207" y="218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6128" name="Group 45"/>
            <p:cNvGrpSpPr/>
            <p:nvPr/>
          </p:nvGrpSpPr>
          <p:grpSpPr bwMode="auto">
            <a:xfrm>
              <a:off x="2018" y="2659"/>
              <a:ext cx="240" cy="90"/>
              <a:chOff x="4604" y="2478"/>
              <a:chExt cx="240" cy="90"/>
            </a:xfrm>
          </p:grpSpPr>
          <p:sp>
            <p:nvSpPr>
              <p:cNvPr id="46129" name="Line 46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0" name="Line 47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8"/>
          <p:cNvGrpSpPr/>
          <p:nvPr/>
        </p:nvGrpSpPr>
        <p:grpSpPr bwMode="auto">
          <a:xfrm>
            <a:off x="4686300" y="3886200"/>
            <a:ext cx="3744913" cy="2152650"/>
            <a:chOff x="3211" y="1231"/>
            <a:chExt cx="1698" cy="976"/>
          </a:xfrm>
        </p:grpSpPr>
        <p:grpSp>
          <p:nvGrpSpPr>
            <p:cNvPr id="46103" name="Group 49"/>
            <p:cNvGrpSpPr/>
            <p:nvPr/>
          </p:nvGrpSpPr>
          <p:grpSpPr bwMode="auto">
            <a:xfrm>
              <a:off x="3211" y="1231"/>
              <a:ext cx="1698" cy="976"/>
              <a:chOff x="3211" y="1231"/>
              <a:chExt cx="1698" cy="976"/>
            </a:xfrm>
          </p:grpSpPr>
          <p:graphicFrame>
            <p:nvGraphicFramePr>
              <p:cNvPr id="46105" name="Object 50"/>
              <p:cNvGraphicFramePr>
                <a:graphicFrameLocks noChangeAspect="1"/>
              </p:cNvGraphicFramePr>
              <p:nvPr/>
            </p:nvGraphicFramePr>
            <p:xfrm>
              <a:off x="3211" y="1231"/>
              <a:ext cx="187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1" name="公式" r:id="rId6" imgW="161290" imgH="391795" progId="Equation.3">
                      <p:embed/>
                    </p:oleObj>
                  </mc:Choice>
                  <mc:Fallback>
                    <p:oleObj name="公式" r:id="rId6" imgW="161290" imgH="391795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1" y="1231"/>
                            <a:ext cx="187" cy="4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6106" name="Group 51"/>
              <p:cNvGrpSpPr/>
              <p:nvPr/>
            </p:nvGrpSpPr>
            <p:grpSpPr bwMode="auto">
              <a:xfrm>
                <a:off x="3320" y="1465"/>
                <a:ext cx="1589" cy="742"/>
                <a:chOff x="3312" y="1465"/>
                <a:chExt cx="1589" cy="742"/>
              </a:xfrm>
            </p:grpSpPr>
            <p:sp>
              <p:nvSpPr>
                <p:cNvPr id="46107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601" y="1971"/>
                  <a:ext cx="18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0" i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b="0" baseline="-250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6108" name="Group 53"/>
                <p:cNvGrpSpPr/>
                <p:nvPr/>
              </p:nvGrpSpPr>
              <p:grpSpPr bwMode="auto">
                <a:xfrm>
                  <a:off x="3312" y="1465"/>
                  <a:ext cx="1589" cy="480"/>
                  <a:chOff x="3304" y="1465"/>
                  <a:chExt cx="1589" cy="480"/>
                </a:xfrm>
              </p:grpSpPr>
              <p:sp>
                <p:nvSpPr>
                  <p:cNvPr id="4610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693" y="1465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00FF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6110" name="Group 55"/>
                  <p:cNvGrpSpPr/>
                  <p:nvPr/>
                </p:nvGrpSpPr>
                <p:grpSpPr bwMode="auto">
                  <a:xfrm>
                    <a:off x="3304" y="1465"/>
                    <a:ext cx="1589" cy="463"/>
                    <a:chOff x="3304" y="1465"/>
                    <a:chExt cx="1589" cy="463"/>
                  </a:xfrm>
                </p:grpSpPr>
                <p:sp>
                  <p:nvSpPr>
                    <p:cNvPr id="46111" name="Freeform 56"/>
                    <p:cNvSpPr/>
                    <p:nvPr/>
                  </p:nvSpPr>
                  <p:spPr bwMode="auto">
                    <a:xfrm>
                      <a:off x="3693" y="1465"/>
                      <a:ext cx="1200" cy="450"/>
                    </a:xfrm>
                    <a:custGeom>
                      <a:avLst/>
                      <a:gdLst>
                        <a:gd name="T0" fmla="*/ 0 w 1200"/>
                        <a:gd name="T1" fmla="*/ 0 h 450"/>
                        <a:gd name="T2" fmla="*/ 144 w 1200"/>
                        <a:gd name="T3" fmla="*/ 192 h 450"/>
                        <a:gd name="T4" fmla="*/ 384 w 1200"/>
                        <a:gd name="T5" fmla="*/ 336 h 450"/>
                        <a:gd name="T6" fmla="*/ 912 w 1200"/>
                        <a:gd name="T7" fmla="*/ 432 h 450"/>
                        <a:gd name="T8" fmla="*/ 1200 w 1200"/>
                        <a:gd name="T9" fmla="*/ 442 h 45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00"/>
                        <a:gd name="T16" fmla="*/ 0 h 450"/>
                        <a:gd name="T17" fmla="*/ 1200 w 1200"/>
                        <a:gd name="T18" fmla="*/ 450 h 45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00" h="450">
                          <a:moveTo>
                            <a:pt x="0" y="0"/>
                          </a:moveTo>
                          <a:cubicBezTo>
                            <a:pt x="40" y="68"/>
                            <a:pt x="80" y="136"/>
                            <a:pt x="144" y="192"/>
                          </a:cubicBezTo>
                          <a:cubicBezTo>
                            <a:pt x="208" y="248"/>
                            <a:pt x="256" y="296"/>
                            <a:pt x="384" y="336"/>
                          </a:cubicBezTo>
                          <a:cubicBezTo>
                            <a:pt x="512" y="376"/>
                            <a:pt x="776" y="414"/>
                            <a:pt x="912" y="432"/>
                          </a:cubicBezTo>
                          <a:cubicBezTo>
                            <a:pt x="1048" y="450"/>
                            <a:pt x="1140" y="440"/>
                            <a:pt x="1200" y="442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00FF00"/>
                      </a:solidFill>
                      <a:prstDash val="solid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2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4" y="1928"/>
                      <a:ext cx="4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FF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46104" name="Line 58"/>
            <p:cNvSpPr>
              <a:spLocks noChangeShapeType="1"/>
            </p:cNvSpPr>
            <p:nvPr/>
          </p:nvSpPr>
          <p:spPr bwMode="auto">
            <a:xfrm>
              <a:off x="3448" y="1448"/>
              <a:ext cx="25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9"/>
          <p:cNvGrpSpPr/>
          <p:nvPr/>
        </p:nvGrpSpPr>
        <p:grpSpPr bwMode="auto">
          <a:xfrm>
            <a:off x="4902200" y="4389438"/>
            <a:ext cx="2955925" cy="1082675"/>
            <a:chOff x="3016" y="2341"/>
            <a:chExt cx="1862" cy="682"/>
          </a:xfrm>
        </p:grpSpPr>
        <p:grpSp>
          <p:nvGrpSpPr>
            <p:cNvPr id="46098" name="Group 60"/>
            <p:cNvGrpSpPr/>
            <p:nvPr/>
          </p:nvGrpSpPr>
          <p:grpSpPr bwMode="auto">
            <a:xfrm>
              <a:off x="3243" y="2341"/>
              <a:ext cx="1635" cy="682"/>
              <a:chOff x="3600" y="1776"/>
              <a:chExt cx="1200" cy="480"/>
            </a:xfrm>
          </p:grpSpPr>
          <p:sp>
            <p:nvSpPr>
              <p:cNvPr id="46100" name="Freeform 61"/>
              <p:cNvSpPr/>
              <p:nvPr/>
            </p:nvSpPr>
            <p:spPr bwMode="auto">
              <a:xfrm>
                <a:off x="3600" y="1776"/>
                <a:ext cx="1200" cy="450"/>
              </a:xfrm>
              <a:custGeom>
                <a:avLst/>
                <a:gdLst>
                  <a:gd name="T0" fmla="*/ 0 w 1200"/>
                  <a:gd name="T1" fmla="*/ 0 h 450"/>
                  <a:gd name="T2" fmla="*/ 144 w 1200"/>
                  <a:gd name="T3" fmla="*/ 192 h 450"/>
                  <a:gd name="T4" fmla="*/ 384 w 1200"/>
                  <a:gd name="T5" fmla="*/ 336 h 450"/>
                  <a:gd name="T6" fmla="*/ 912 w 1200"/>
                  <a:gd name="T7" fmla="*/ 432 h 450"/>
                  <a:gd name="T8" fmla="*/ 1200 w 1200"/>
                  <a:gd name="T9" fmla="*/ 442 h 4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0"/>
                  <a:gd name="T16" fmla="*/ 0 h 450"/>
                  <a:gd name="T17" fmla="*/ 1200 w 1200"/>
                  <a:gd name="T18" fmla="*/ 450 h 4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0" h="450">
                    <a:moveTo>
                      <a:pt x="0" y="0"/>
                    </a:moveTo>
                    <a:cubicBezTo>
                      <a:pt x="40" y="68"/>
                      <a:pt x="80" y="136"/>
                      <a:pt x="144" y="192"/>
                    </a:cubicBezTo>
                    <a:cubicBezTo>
                      <a:pt x="208" y="248"/>
                      <a:pt x="256" y="296"/>
                      <a:pt x="384" y="336"/>
                    </a:cubicBezTo>
                    <a:cubicBezTo>
                      <a:pt x="512" y="376"/>
                      <a:pt x="776" y="414"/>
                      <a:pt x="912" y="432"/>
                    </a:cubicBezTo>
                    <a:cubicBezTo>
                      <a:pt x="1048" y="450"/>
                      <a:pt x="1140" y="440"/>
                      <a:pt x="1200" y="442"/>
                    </a:cubicBez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Freeform 62"/>
              <p:cNvSpPr/>
              <p:nvPr/>
            </p:nvSpPr>
            <p:spPr bwMode="auto">
              <a:xfrm>
                <a:off x="3840" y="2016"/>
                <a:ext cx="960" cy="200"/>
              </a:xfrm>
              <a:custGeom>
                <a:avLst/>
                <a:gdLst>
                  <a:gd name="T0" fmla="*/ 0 w 960"/>
                  <a:gd name="T1" fmla="*/ 0 h 200"/>
                  <a:gd name="T2" fmla="*/ 144 w 960"/>
                  <a:gd name="T3" fmla="*/ 96 h 200"/>
                  <a:gd name="T4" fmla="*/ 432 w 960"/>
                  <a:gd name="T5" fmla="*/ 144 h 200"/>
                  <a:gd name="T6" fmla="*/ 768 w 960"/>
                  <a:gd name="T7" fmla="*/ 192 h 200"/>
                  <a:gd name="T8" fmla="*/ 960 w 960"/>
                  <a:gd name="T9" fmla="*/ 192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200"/>
                  <a:gd name="T17" fmla="*/ 960 w 960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200">
                    <a:moveTo>
                      <a:pt x="0" y="0"/>
                    </a:moveTo>
                    <a:cubicBezTo>
                      <a:pt x="36" y="36"/>
                      <a:pt x="72" y="72"/>
                      <a:pt x="144" y="96"/>
                    </a:cubicBezTo>
                    <a:cubicBezTo>
                      <a:pt x="216" y="120"/>
                      <a:pt x="328" y="128"/>
                      <a:pt x="432" y="144"/>
                    </a:cubicBezTo>
                    <a:cubicBezTo>
                      <a:pt x="536" y="160"/>
                      <a:pt x="680" y="184"/>
                      <a:pt x="768" y="192"/>
                    </a:cubicBezTo>
                    <a:cubicBezTo>
                      <a:pt x="856" y="200"/>
                      <a:pt x="928" y="192"/>
                      <a:pt x="960" y="19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Line 63"/>
              <p:cNvSpPr>
                <a:spLocks noChangeShapeType="1"/>
              </p:cNvSpPr>
              <p:nvPr/>
            </p:nvSpPr>
            <p:spPr bwMode="auto">
              <a:xfrm flipV="1">
                <a:off x="3840" y="20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099" name="Line 64"/>
            <p:cNvSpPr>
              <a:spLocks noChangeShapeType="1"/>
            </p:cNvSpPr>
            <p:nvPr/>
          </p:nvSpPr>
          <p:spPr bwMode="auto">
            <a:xfrm flipH="1">
              <a:off x="3016" y="3022"/>
              <a:ext cx="53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65"/>
          <p:cNvGrpSpPr/>
          <p:nvPr/>
        </p:nvGrpSpPr>
        <p:grpSpPr bwMode="auto">
          <a:xfrm>
            <a:off x="654050" y="4318000"/>
            <a:ext cx="1644650" cy="850900"/>
            <a:chOff x="385" y="3022"/>
            <a:chExt cx="1036" cy="536"/>
          </a:xfrm>
        </p:grpSpPr>
        <p:pic>
          <p:nvPicPr>
            <p:cNvPr id="46096" name="Picture 66" descr="1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7" name="Text Box 67"/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6202986" y="3816055"/>
            <a:ext cx="2725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整体平移（绿色）</a:t>
            </a:r>
            <a:r>
              <a:rPr kumimoji="1" lang="en-US" altLang="zh-CN" dirty="0">
                <a:solidFill>
                  <a:srgbClr val="92D050"/>
                </a:solidFill>
              </a:rPr>
              <a:t>( t - t0 )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而非红色</a:t>
            </a:r>
            <a:r>
              <a:rPr kumimoji="1" lang="en-US" altLang="zh-CN" dirty="0">
                <a:solidFill>
                  <a:srgbClr val="FF0000"/>
                </a:solidFill>
              </a:rPr>
              <a:t>( t)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8" name="Object 2"/>
          <p:cNvGraphicFramePr>
            <a:graphicFrameLocks noChangeAspect="1"/>
          </p:cNvGraphicFramePr>
          <p:nvPr/>
        </p:nvGraphicFramePr>
        <p:xfrm>
          <a:off x="4624388" y="5367338"/>
          <a:ext cx="3911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1" imgW="1624330" imgH="208915" progId="Equation.3">
                  <p:embed/>
                </p:oleObj>
              </mc:Choice>
              <mc:Fallback>
                <p:oleObj name="公式" r:id="rId1" imgW="1624330" imgH="20891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5367338"/>
                        <a:ext cx="39116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179513" y="938214"/>
            <a:ext cx="467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求图示电路中电流 </a:t>
            </a: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(t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447676" y="923928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ea typeface="宋体" panose="02010600030101010101" pitchFamily="2" charset="-122"/>
              </a:rPr>
              <a:t>例</a:t>
            </a:r>
            <a:endParaRPr lang="zh-CN" altLang="en-US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1"/>
          <p:cNvGrpSpPr/>
          <p:nvPr/>
        </p:nvGrpSpPr>
        <p:grpSpPr bwMode="auto">
          <a:xfrm>
            <a:off x="1239838" y="1657350"/>
            <a:ext cx="3440112" cy="2324099"/>
            <a:chOff x="3243" y="686"/>
            <a:chExt cx="2167" cy="1464"/>
          </a:xfrm>
        </p:grpSpPr>
        <p:sp>
          <p:nvSpPr>
            <p:cNvPr id="47146" name="Oval 12"/>
            <p:cNvSpPr>
              <a:spLocks noChangeArrowheads="1"/>
            </p:cNvSpPr>
            <p:nvPr/>
          </p:nvSpPr>
          <p:spPr bwMode="auto">
            <a:xfrm>
              <a:off x="3243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147" name="Line 13"/>
            <p:cNvSpPr>
              <a:spLocks noChangeShapeType="1"/>
            </p:cNvSpPr>
            <p:nvPr/>
          </p:nvSpPr>
          <p:spPr bwMode="auto">
            <a:xfrm>
              <a:off x="3424" y="754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8" name="Line 14"/>
            <p:cNvSpPr>
              <a:spLocks noChangeShapeType="1"/>
            </p:cNvSpPr>
            <p:nvPr/>
          </p:nvSpPr>
          <p:spPr bwMode="auto">
            <a:xfrm>
              <a:off x="3431" y="754"/>
              <a:ext cx="1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9" name="Line 15"/>
            <p:cNvSpPr>
              <a:spLocks noChangeShapeType="1"/>
            </p:cNvSpPr>
            <p:nvPr/>
          </p:nvSpPr>
          <p:spPr bwMode="auto">
            <a:xfrm>
              <a:off x="5012" y="754"/>
              <a:ext cx="0" cy="5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Line 16"/>
            <p:cNvSpPr>
              <a:spLocks noChangeShapeType="1"/>
            </p:cNvSpPr>
            <p:nvPr/>
          </p:nvSpPr>
          <p:spPr bwMode="auto">
            <a:xfrm>
              <a:off x="5012" y="1389"/>
              <a:ext cx="0" cy="4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1" name="Line 17"/>
            <p:cNvSpPr>
              <a:spLocks noChangeShapeType="1"/>
            </p:cNvSpPr>
            <p:nvPr/>
          </p:nvSpPr>
          <p:spPr bwMode="auto">
            <a:xfrm>
              <a:off x="3424" y="1842"/>
              <a:ext cx="15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2" name="Line 18"/>
            <p:cNvSpPr>
              <a:spLocks noChangeShapeType="1"/>
            </p:cNvSpPr>
            <p:nvPr/>
          </p:nvSpPr>
          <p:spPr bwMode="auto">
            <a:xfrm>
              <a:off x="4377" y="754"/>
              <a:ext cx="0" cy="10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Text Box 19"/>
            <p:cNvSpPr txBox="1">
              <a:spLocks noChangeArrowheads="1"/>
            </p:cNvSpPr>
            <p:nvPr/>
          </p:nvSpPr>
          <p:spPr bwMode="auto">
            <a:xfrm>
              <a:off x="3787" y="799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4" name="Text Box 20"/>
            <p:cNvSpPr txBox="1">
              <a:spLocks noChangeArrowheads="1"/>
            </p:cNvSpPr>
            <p:nvPr/>
          </p:nvSpPr>
          <p:spPr bwMode="auto">
            <a:xfrm>
              <a:off x="4422" y="1253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5" name="Text Box 21"/>
            <p:cNvSpPr txBox="1">
              <a:spLocks noChangeArrowheads="1"/>
            </p:cNvSpPr>
            <p:nvPr/>
          </p:nvSpPr>
          <p:spPr bwMode="auto">
            <a:xfrm>
              <a:off x="3599" y="1052"/>
              <a:ext cx="2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6" name="Text Box 22"/>
            <p:cNvSpPr txBox="1">
              <a:spLocks noChangeArrowheads="1"/>
            </p:cNvSpPr>
            <p:nvPr/>
          </p:nvSpPr>
          <p:spPr bwMode="auto">
            <a:xfrm>
              <a:off x="3506" y="825"/>
              <a:ext cx="24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57" name="Line 23"/>
            <p:cNvSpPr>
              <a:spLocks noChangeShapeType="1"/>
            </p:cNvSpPr>
            <p:nvPr/>
          </p:nvSpPr>
          <p:spPr bwMode="auto">
            <a:xfrm>
              <a:off x="4513" y="845"/>
              <a:ext cx="3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Text Box 24"/>
            <p:cNvSpPr txBox="1">
              <a:spLocks noChangeArrowheads="1"/>
            </p:cNvSpPr>
            <p:nvPr/>
          </p:nvSpPr>
          <p:spPr bwMode="auto">
            <a:xfrm>
              <a:off x="4558" y="799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9" name="Text Box 25"/>
            <p:cNvSpPr txBox="1">
              <a:spLocks noChangeArrowheads="1"/>
            </p:cNvSpPr>
            <p:nvPr/>
          </p:nvSpPr>
          <p:spPr bwMode="auto">
            <a:xfrm rot="5400000">
              <a:off x="4894" y="1097"/>
              <a:ext cx="7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60" name="Text Box 26"/>
            <p:cNvSpPr txBox="1">
              <a:spLocks noChangeArrowheads="1"/>
            </p:cNvSpPr>
            <p:nvPr/>
          </p:nvSpPr>
          <p:spPr bwMode="auto">
            <a:xfrm>
              <a:off x="3400" y="1823"/>
              <a:ext cx="9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zh-CN" altLang="en-US" b="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61" name="Rectangle 27"/>
            <p:cNvSpPr>
              <a:spLocks noChangeArrowheads="1"/>
            </p:cNvSpPr>
            <p:nvPr/>
          </p:nvSpPr>
          <p:spPr bwMode="auto">
            <a:xfrm>
              <a:off x="3878" y="68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162" name="Rectangle 28"/>
            <p:cNvSpPr>
              <a:spLocks noChangeArrowheads="1"/>
            </p:cNvSpPr>
            <p:nvPr/>
          </p:nvSpPr>
          <p:spPr bwMode="auto">
            <a:xfrm>
              <a:off x="4320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163" name="Group 29"/>
            <p:cNvGrpSpPr/>
            <p:nvPr/>
          </p:nvGrpSpPr>
          <p:grpSpPr bwMode="auto">
            <a:xfrm>
              <a:off x="4876" y="1298"/>
              <a:ext cx="240" cy="90"/>
              <a:chOff x="4604" y="2478"/>
              <a:chExt cx="240" cy="90"/>
            </a:xfrm>
          </p:grpSpPr>
          <p:sp>
            <p:nvSpPr>
              <p:cNvPr id="47164" name="Line 30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5" name="Line 31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2"/>
          <p:cNvGrpSpPr/>
          <p:nvPr/>
        </p:nvGrpSpPr>
        <p:grpSpPr bwMode="auto">
          <a:xfrm>
            <a:off x="5273675" y="1550988"/>
            <a:ext cx="3179763" cy="2392362"/>
            <a:chOff x="476" y="1933"/>
            <a:chExt cx="2003" cy="1507"/>
          </a:xfrm>
        </p:grpSpPr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777" y="1979"/>
              <a:ext cx="16" cy="137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flipV="1">
              <a:off x="793" y="2387"/>
              <a:ext cx="8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>
              <a:off x="1655" y="2387"/>
              <a:ext cx="0" cy="72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Text Box 36"/>
            <p:cNvSpPr txBox="1">
              <a:spLocks noChangeArrowheads="1"/>
            </p:cNvSpPr>
            <p:nvPr/>
          </p:nvSpPr>
          <p:spPr bwMode="auto">
            <a:xfrm>
              <a:off x="1429" y="3113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1" name="Text Box 37"/>
            <p:cNvSpPr txBox="1">
              <a:spLocks noChangeArrowheads="1"/>
            </p:cNvSpPr>
            <p:nvPr/>
          </p:nvSpPr>
          <p:spPr bwMode="auto">
            <a:xfrm>
              <a:off x="476" y="225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2" name="Text Box 38"/>
            <p:cNvSpPr txBox="1">
              <a:spLocks noChangeArrowheads="1"/>
            </p:cNvSpPr>
            <p:nvPr/>
          </p:nvSpPr>
          <p:spPr bwMode="auto">
            <a:xfrm>
              <a:off x="2064" y="3113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(s)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3" name="Text Box 39"/>
            <p:cNvSpPr txBox="1">
              <a:spLocks noChangeArrowheads="1"/>
            </p:cNvSpPr>
            <p:nvPr/>
          </p:nvSpPr>
          <p:spPr bwMode="auto">
            <a:xfrm>
              <a:off x="839" y="1933"/>
              <a:ext cx="5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(V)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4" name="Text Box 40"/>
            <p:cNvSpPr txBox="1">
              <a:spLocks noChangeArrowheads="1"/>
            </p:cNvSpPr>
            <p:nvPr/>
          </p:nvSpPr>
          <p:spPr bwMode="auto">
            <a:xfrm>
              <a:off x="525" y="309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681" y="3113"/>
              <a:ext cx="1745" cy="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2"/>
          <p:cNvGrpSpPr/>
          <p:nvPr/>
        </p:nvGrpSpPr>
        <p:grpSpPr bwMode="auto">
          <a:xfrm>
            <a:off x="1168400" y="4359275"/>
            <a:ext cx="3008313" cy="2317750"/>
            <a:chOff x="3243" y="709"/>
            <a:chExt cx="1895" cy="1460"/>
          </a:xfrm>
        </p:grpSpPr>
        <p:sp>
          <p:nvSpPr>
            <p:cNvPr id="47120" name="Oval 43"/>
            <p:cNvSpPr>
              <a:spLocks noChangeArrowheads="1"/>
            </p:cNvSpPr>
            <p:nvPr/>
          </p:nvSpPr>
          <p:spPr bwMode="auto">
            <a:xfrm>
              <a:off x="3243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121" name="Line 44"/>
            <p:cNvSpPr>
              <a:spLocks noChangeShapeType="1"/>
            </p:cNvSpPr>
            <p:nvPr/>
          </p:nvSpPr>
          <p:spPr bwMode="auto">
            <a:xfrm>
              <a:off x="3424" y="754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45"/>
            <p:cNvSpPr>
              <a:spLocks noChangeShapeType="1"/>
            </p:cNvSpPr>
            <p:nvPr/>
          </p:nvSpPr>
          <p:spPr bwMode="auto">
            <a:xfrm>
              <a:off x="3431" y="754"/>
              <a:ext cx="130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46"/>
            <p:cNvSpPr>
              <a:spLocks noChangeShapeType="1"/>
            </p:cNvSpPr>
            <p:nvPr/>
          </p:nvSpPr>
          <p:spPr bwMode="auto">
            <a:xfrm>
              <a:off x="4740" y="754"/>
              <a:ext cx="0" cy="5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47"/>
            <p:cNvSpPr>
              <a:spLocks noChangeShapeType="1"/>
            </p:cNvSpPr>
            <p:nvPr/>
          </p:nvSpPr>
          <p:spPr bwMode="auto">
            <a:xfrm>
              <a:off x="4740" y="1389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Line 48"/>
            <p:cNvSpPr>
              <a:spLocks noChangeShapeType="1"/>
            </p:cNvSpPr>
            <p:nvPr/>
          </p:nvSpPr>
          <p:spPr bwMode="auto">
            <a:xfrm>
              <a:off x="3424" y="1842"/>
              <a:ext cx="13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Text Box 49"/>
            <p:cNvSpPr txBox="1">
              <a:spLocks noChangeArrowheads="1"/>
            </p:cNvSpPr>
            <p:nvPr/>
          </p:nvSpPr>
          <p:spPr bwMode="auto">
            <a:xfrm>
              <a:off x="3843" y="79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5k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7" name="Text Box 50"/>
            <p:cNvSpPr txBox="1">
              <a:spLocks noChangeArrowheads="1"/>
            </p:cNvSpPr>
            <p:nvPr/>
          </p:nvSpPr>
          <p:spPr bwMode="auto">
            <a:xfrm>
              <a:off x="3651" y="1117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8" name="Text Box 51"/>
            <p:cNvSpPr txBox="1">
              <a:spLocks noChangeArrowheads="1"/>
            </p:cNvSpPr>
            <p:nvPr/>
          </p:nvSpPr>
          <p:spPr bwMode="auto">
            <a:xfrm>
              <a:off x="3470" y="799"/>
              <a:ext cx="24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29" name="Line 52"/>
            <p:cNvSpPr>
              <a:spLocks noChangeShapeType="1"/>
            </p:cNvSpPr>
            <p:nvPr/>
          </p:nvSpPr>
          <p:spPr bwMode="auto">
            <a:xfrm>
              <a:off x="4649" y="799"/>
              <a:ext cx="0" cy="36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Text Box 53"/>
            <p:cNvSpPr txBox="1">
              <a:spLocks noChangeArrowheads="1"/>
            </p:cNvSpPr>
            <p:nvPr/>
          </p:nvSpPr>
          <p:spPr bwMode="auto">
            <a:xfrm>
              <a:off x="4377" y="890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1" name="Text Box 54"/>
            <p:cNvSpPr txBox="1">
              <a:spLocks noChangeArrowheads="1"/>
            </p:cNvSpPr>
            <p:nvPr/>
          </p:nvSpPr>
          <p:spPr bwMode="auto">
            <a:xfrm rot="5400000">
              <a:off x="4622" y="1097"/>
              <a:ext cx="7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2" name="Text Box 55"/>
            <p:cNvSpPr txBox="1">
              <a:spLocks noChangeArrowheads="1"/>
            </p:cNvSpPr>
            <p:nvPr/>
          </p:nvSpPr>
          <p:spPr bwMode="auto">
            <a:xfrm>
              <a:off x="3606" y="1842"/>
              <a:ext cx="9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zh-CN" altLang="en-US" b="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3" name="Rectangle 56"/>
            <p:cNvSpPr>
              <a:spLocks noChangeArrowheads="1"/>
            </p:cNvSpPr>
            <p:nvPr/>
          </p:nvSpPr>
          <p:spPr bwMode="auto">
            <a:xfrm>
              <a:off x="3878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7134" name="Group 57"/>
            <p:cNvGrpSpPr/>
            <p:nvPr/>
          </p:nvGrpSpPr>
          <p:grpSpPr bwMode="auto">
            <a:xfrm>
              <a:off x="4604" y="1298"/>
              <a:ext cx="240" cy="90"/>
              <a:chOff x="4604" y="2478"/>
              <a:chExt cx="240" cy="90"/>
            </a:xfrm>
          </p:grpSpPr>
          <p:sp>
            <p:nvSpPr>
              <p:cNvPr id="47135" name="Line 58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6" name="Line 59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60"/>
          <p:cNvGrpSpPr/>
          <p:nvPr/>
        </p:nvGrpSpPr>
        <p:grpSpPr bwMode="auto">
          <a:xfrm>
            <a:off x="4121150" y="3349625"/>
            <a:ext cx="1295400" cy="1871663"/>
            <a:chOff x="2608" y="1752"/>
            <a:chExt cx="816" cy="1179"/>
          </a:xfrm>
        </p:grpSpPr>
        <p:sp>
          <p:nvSpPr>
            <p:cNvPr id="47118" name="Text Box 61"/>
            <p:cNvSpPr txBox="1">
              <a:spLocks noChangeArrowheads="1"/>
            </p:cNvSpPr>
            <p:nvPr/>
          </p:nvSpPr>
          <p:spPr bwMode="auto">
            <a:xfrm>
              <a:off x="2608" y="2115"/>
              <a:ext cx="682" cy="32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等效</a:t>
              </a:r>
              <a:endPara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9" name="AutoShape 62"/>
            <p:cNvSpPr>
              <a:spLocks noChangeArrowheads="1"/>
            </p:cNvSpPr>
            <p:nvPr/>
          </p:nvSpPr>
          <p:spPr bwMode="auto">
            <a:xfrm>
              <a:off x="2925" y="1752"/>
              <a:ext cx="499" cy="1179"/>
            </a:xfrm>
            <a:prstGeom prst="curvedLeftArrow">
              <a:avLst>
                <a:gd name="adj1" fmla="val 21680"/>
                <a:gd name="adj2" fmla="val 68935"/>
                <a:gd name="adj3" fmla="val 33269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7064240" y="796023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电容看作负载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戴维南定律化简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418613" y="600619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单位阶跃函数表示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718243" y="978697"/>
          <a:ext cx="41767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公式" r:id="rId1" imgW="1624330" imgH="208915" progId="Equation.3">
                  <p:embed/>
                </p:oleObj>
              </mc:Choice>
              <mc:Fallback>
                <p:oleObj name="公式" r:id="rId1" imgW="1624330" imgH="20891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243" y="978697"/>
                        <a:ext cx="41767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706438" y="978693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应用叠加定理</a:t>
            </a:r>
            <a:endParaRPr lang="zh-CN" altLang="en-US"/>
          </a:p>
        </p:txBody>
      </p:sp>
      <p:grpSp>
        <p:nvGrpSpPr>
          <p:cNvPr id="4" name="Group 10"/>
          <p:cNvGrpSpPr/>
          <p:nvPr/>
        </p:nvGrpSpPr>
        <p:grpSpPr bwMode="auto">
          <a:xfrm>
            <a:off x="639208" y="1828004"/>
            <a:ext cx="3008312" cy="1612900"/>
            <a:chOff x="2381" y="1371"/>
            <a:chExt cx="1895" cy="1016"/>
          </a:xfrm>
        </p:grpSpPr>
        <p:graphicFrame>
          <p:nvGraphicFramePr>
            <p:cNvPr id="48176" name="Object 11"/>
            <p:cNvGraphicFramePr>
              <a:graphicFrameLocks noChangeAspect="1"/>
            </p:cNvGraphicFramePr>
            <p:nvPr/>
          </p:nvGraphicFramePr>
          <p:xfrm>
            <a:off x="2789" y="1797"/>
            <a:ext cx="51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9" name="公式" r:id="rId3" imgW="356870" imgH="196215" progId="Equation.3">
                    <p:embed/>
                  </p:oleObj>
                </mc:Choice>
                <mc:Fallback>
                  <p:oleObj name="公式" r:id="rId3" imgW="356870" imgH="19621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797"/>
                          <a:ext cx="51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77" name="Oval 12"/>
            <p:cNvSpPr>
              <a:spLocks noChangeArrowheads="1"/>
            </p:cNvSpPr>
            <p:nvPr/>
          </p:nvSpPr>
          <p:spPr bwMode="auto">
            <a:xfrm>
              <a:off x="2381" y="170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178" name="Line 13"/>
            <p:cNvSpPr>
              <a:spLocks noChangeShapeType="1"/>
            </p:cNvSpPr>
            <p:nvPr/>
          </p:nvSpPr>
          <p:spPr bwMode="auto">
            <a:xfrm>
              <a:off x="2562" y="1434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9" name="Line 14"/>
            <p:cNvSpPr>
              <a:spLocks noChangeShapeType="1"/>
            </p:cNvSpPr>
            <p:nvPr/>
          </p:nvSpPr>
          <p:spPr bwMode="auto">
            <a:xfrm>
              <a:off x="2569" y="1434"/>
              <a:ext cx="130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0" name="Line 15"/>
            <p:cNvSpPr>
              <a:spLocks noChangeShapeType="1"/>
            </p:cNvSpPr>
            <p:nvPr/>
          </p:nvSpPr>
          <p:spPr bwMode="auto">
            <a:xfrm>
              <a:off x="3878" y="1434"/>
              <a:ext cx="0" cy="5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1" name="Line 16"/>
            <p:cNvSpPr>
              <a:spLocks noChangeShapeType="1"/>
            </p:cNvSpPr>
            <p:nvPr/>
          </p:nvSpPr>
          <p:spPr bwMode="auto">
            <a:xfrm>
              <a:off x="3878" y="2069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2" name="Line 17"/>
            <p:cNvSpPr>
              <a:spLocks noChangeShapeType="1"/>
            </p:cNvSpPr>
            <p:nvPr/>
          </p:nvSpPr>
          <p:spPr bwMode="auto">
            <a:xfrm>
              <a:off x="2562" y="2387"/>
              <a:ext cx="13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3" name="Text Box 18"/>
            <p:cNvSpPr txBox="1">
              <a:spLocks noChangeArrowheads="1"/>
            </p:cNvSpPr>
            <p:nvPr/>
          </p:nvSpPr>
          <p:spPr bwMode="auto">
            <a:xfrm>
              <a:off x="2981" y="147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5k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84" name="Text Box 19"/>
            <p:cNvSpPr txBox="1">
              <a:spLocks noChangeArrowheads="1"/>
            </p:cNvSpPr>
            <p:nvPr/>
          </p:nvSpPr>
          <p:spPr bwMode="auto">
            <a:xfrm>
              <a:off x="2608" y="1479"/>
              <a:ext cx="24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185" name="Line 20"/>
            <p:cNvSpPr>
              <a:spLocks noChangeShapeType="1"/>
            </p:cNvSpPr>
            <p:nvPr/>
          </p:nvSpPr>
          <p:spPr bwMode="auto">
            <a:xfrm>
              <a:off x="3787" y="1479"/>
              <a:ext cx="0" cy="36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6" name="Text Box 21"/>
            <p:cNvSpPr txBox="1">
              <a:spLocks noChangeArrowheads="1"/>
            </p:cNvSpPr>
            <p:nvPr/>
          </p:nvSpPr>
          <p:spPr bwMode="auto">
            <a:xfrm>
              <a:off x="3515" y="1570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87" name="Text Box 22"/>
            <p:cNvSpPr txBox="1">
              <a:spLocks noChangeArrowheads="1"/>
            </p:cNvSpPr>
            <p:nvPr/>
          </p:nvSpPr>
          <p:spPr bwMode="auto">
            <a:xfrm rot="5400000">
              <a:off x="3760" y="1777"/>
              <a:ext cx="7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88" name="Rectangle 23"/>
            <p:cNvSpPr>
              <a:spLocks noChangeArrowheads="1"/>
            </p:cNvSpPr>
            <p:nvPr/>
          </p:nvSpPr>
          <p:spPr bwMode="auto">
            <a:xfrm>
              <a:off x="3011" y="137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8189" name="Group 24"/>
            <p:cNvGrpSpPr/>
            <p:nvPr/>
          </p:nvGrpSpPr>
          <p:grpSpPr bwMode="auto">
            <a:xfrm>
              <a:off x="3742" y="1978"/>
              <a:ext cx="240" cy="90"/>
              <a:chOff x="4604" y="2478"/>
              <a:chExt cx="240" cy="90"/>
            </a:xfrm>
          </p:grpSpPr>
          <p:sp>
            <p:nvSpPr>
              <p:cNvPr id="48190" name="Line 25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1" name="Line 26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7"/>
          <p:cNvGrpSpPr/>
          <p:nvPr/>
        </p:nvGrpSpPr>
        <p:grpSpPr bwMode="auto">
          <a:xfrm>
            <a:off x="4584701" y="1828004"/>
            <a:ext cx="3224212" cy="1612900"/>
            <a:chOff x="612" y="2550"/>
            <a:chExt cx="2031" cy="1016"/>
          </a:xfrm>
        </p:grpSpPr>
        <p:graphicFrame>
          <p:nvGraphicFramePr>
            <p:cNvPr id="48160" name="Object 28"/>
            <p:cNvGraphicFramePr>
              <a:graphicFrameLocks noChangeAspect="1"/>
            </p:cNvGraphicFramePr>
            <p:nvPr/>
          </p:nvGraphicFramePr>
          <p:xfrm>
            <a:off x="930" y="3203"/>
            <a:ext cx="115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0" name="公式" r:id="rId5" imgW="822960" imgH="196215" progId="Equation.3">
                    <p:embed/>
                  </p:oleObj>
                </mc:Choice>
                <mc:Fallback>
                  <p:oleObj name="公式" r:id="rId5" imgW="822960" imgH="19621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203"/>
                          <a:ext cx="115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1" name="Oval 29"/>
            <p:cNvSpPr>
              <a:spLocks noChangeArrowheads="1"/>
            </p:cNvSpPr>
            <p:nvPr/>
          </p:nvSpPr>
          <p:spPr bwMode="auto">
            <a:xfrm>
              <a:off x="748" y="288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162" name="Line 30"/>
            <p:cNvSpPr>
              <a:spLocks noChangeShapeType="1"/>
            </p:cNvSpPr>
            <p:nvPr/>
          </p:nvSpPr>
          <p:spPr bwMode="auto">
            <a:xfrm>
              <a:off x="929" y="2613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3" name="Line 31"/>
            <p:cNvSpPr>
              <a:spLocks noChangeShapeType="1"/>
            </p:cNvSpPr>
            <p:nvPr/>
          </p:nvSpPr>
          <p:spPr bwMode="auto">
            <a:xfrm>
              <a:off x="936" y="2613"/>
              <a:ext cx="130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Line 32"/>
            <p:cNvSpPr>
              <a:spLocks noChangeShapeType="1"/>
            </p:cNvSpPr>
            <p:nvPr/>
          </p:nvSpPr>
          <p:spPr bwMode="auto">
            <a:xfrm>
              <a:off x="2245" y="2613"/>
              <a:ext cx="0" cy="5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5" name="Line 33"/>
            <p:cNvSpPr>
              <a:spLocks noChangeShapeType="1"/>
            </p:cNvSpPr>
            <p:nvPr/>
          </p:nvSpPr>
          <p:spPr bwMode="auto">
            <a:xfrm>
              <a:off x="2245" y="3248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6" name="Line 34"/>
            <p:cNvSpPr>
              <a:spLocks noChangeShapeType="1"/>
            </p:cNvSpPr>
            <p:nvPr/>
          </p:nvSpPr>
          <p:spPr bwMode="auto">
            <a:xfrm>
              <a:off x="929" y="3566"/>
              <a:ext cx="13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7" name="Text Box 35"/>
            <p:cNvSpPr txBox="1">
              <a:spLocks noChangeArrowheads="1"/>
            </p:cNvSpPr>
            <p:nvPr/>
          </p:nvSpPr>
          <p:spPr bwMode="auto">
            <a:xfrm>
              <a:off x="1348" y="265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5k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8" name="Text Box 36"/>
            <p:cNvSpPr txBox="1">
              <a:spLocks noChangeArrowheads="1"/>
            </p:cNvSpPr>
            <p:nvPr/>
          </p:nvSpPr>
          <p:spPr bwMode="auto">
            <a:xfrm>
              <a:off x="612" y="2659"/>
              <a:ext cx="24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169" name="Line 37"/>
            <p:cNvSpPr>
              <a:spLocks noChangeShapeType="1"/>
            </p:cNvSpPr>
            <p:nvPr/>
          </p:nvSpPr>
          <p:spPr bwMode="auto">
            <a:xfrm>
              <a:off x="2154" y="2658"/>
              <a:ext cx="0" cy="36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0" name="Text Box 38"/>
            <p:cNvSpPr txBox="1">
              <a:spLocks noChangeArrowheads="1"/>
            </p:cNvSpPr>
            <p:nvPr/>
          </p:nvSpPr>
          <p:spPr bwMode="auto">
            <a:xfrm>
              <a:off x="1882" y="2749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1" name="Text Box 39"/>
            <p:cNvSpPr txBox="1">
              <a:spLocks noChangeArrowheads="1"/>
            </p:cNvSpPr>
            <p:nvPr/>
          </p:nvSpPr>
          <p:spPr bwMode="auto">
            <a:xfrm rot="5400000">
              <a:off x="2127" y="2956"/>
              <a:ext cx="7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2" name="Rectangle 40"/>
            <p:cNvSpPr>
              <a:spLocks noChangeArrowheads="1"/>
            </p:cNvSpPr>
            <p:nvPr/>
          </p:nvSpPr>
          <p:spPr bwMode="auto">
            <a:xfrm>
              <a:off x="1360" y="255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8173" name="Group 41"/>
            <p:cNvGrpSpPr/>
            <p:nvPr/>
          </p:nvGrpSpPr>
          <p:grpSpPr bwMode="auto">
            <a:xfrm>
              <a:off x="2109" y="3157"/>
              <a:ext cx="240" cy="90"/>
              <a:chOff x="4604" y="2478"/>
              <a:chExt cx="240" cy="90"/>
            </a:xfrm>
          </p:grpSpPr>
          <p:sp>
            <p:nvSpPr>
              <p:cNvPr id="48174" name="Line 42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5" name="Line 43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4"/>
          <p:cNvGrpSpPr/>
          <p:nvPr/>
        </p:nvGrpSpPr>
        <p:grpSpPr bwMode="auto">
          <a:xfrm>
            <a:off x="467916" y="4414265"/>
            <a:ext cx="3008313" cy="1612900"/>
            <a:chOff x="2381" y="1371"/>
            <a:chExt cx="1895" cy="1016"/>
          </a:xfrm>
        </p:grpSpPr>
        <p:graphicFrame>
          <p:nvGraphicFramePr>
            <p:cNvPr id="48144" name="Object 45"/>
            <p:cNvGraphicFramePr>
              <a:graphicFrameLocks noChangeAspect="1"/>
            </p:cNvGraphicFramePr>
            <p:nvPr/>
          </p:nvGraphicFramePr>
          <p:xfrm>
            <a:off x="2845" y="1797"/>
            <a:ext cx="40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1" name="公式" r:id="rId7" imgW="278765" imgH="196215" progId="Equation.3">
                    <p:embed/>
                  </p:oleObj>
                </mc:Choice>
                <mc:Fallback>
                  <p:oleObj name="公式" r:id="rId7" imgW="278765" imgH="196215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1797"/>
                          <a:ext cx="40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Oval 46"/>
            <p:cNvSpPr>
              <a:spLocks noChangeArrowheads="1"/>
            </p:cNvSpPr>
            <p:nvPr/>
          </p:nvSpPr>
          <p:spPr bwMode="auto">
            <a:xfrm>
              <a:off x="2381" y="170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146" name="Line 47"/>
            <p:cNvSpPr>
              <a:spLocks noChangeShapeType="1"/>
            </p:cNvSpPr>
            <p:nvPr/>
          </p:nvSpPr>
          <p:spPr bwMode="auto">
            <a:xfrm>
              <a:off x="2562" y="1434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48"/>
            <p:cNvSpPr>
              <a:spLocks noChangeShapeType="1"/>
            </p:cNvSpPr>
            <p:nvPr/>
          </p:nvSpPr>
          <p:spPr bwMode="auto">
            <a:xfrm>
              <a:off x="2569" y="1434"/>
              <a:ext cx="130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Line 49"/>
            <p:cNvSpPr>
              <a:spLocks noChangeShapeType="1"/>
            </p:cNvSpPr>
            <p:nvPr/>
          </p:nvSpPr>
          <p:spPr bwMode="auto">
            <a:xfrm>
              <a:off x="3878" y="1434"/>
              <a:ext cx="0" cy="5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50"/>
            <p:cNvSpPr>
              <a:spLocks noChangeShapeType="1"/>
            </p:cNvSpPr>
            <p:nvPr/>
          </p:nvSpPr>
          <p:spPr bwMode="auto">
            <a:xfrm>
              <a:off x="3878" y="2069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Line 51"/>
            <p:cNvSpPr>
              <a:spLocks noChangeShapeType="1"/>
            </p:cNvSpPr>
            <p:nvPr/>
          </p:nvSpPr>
          <p:spPr bwMode="auto">
            <a:xfrm>
              <a:off x="2562" y="2387"/>
              <a:ext cx="13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1" name="Text Box 52"/>
            <p:cNvSpPr txBox="1">
              <a:spLocks noChangeArrowheads="1"/>
            </p:cNvSpPr>
            <p:nvPr/>
          </p:nvSpPr>
          <p:spPr bwMode="auto">
            <a:xfrm>
              <a:off x="2981" y="147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5k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2" name="Text Box 53"/>
            <p:cNvSpPr txBox="1">
              <a:spLocks noChangeArrowheads="1"/>
            </p:cNvSpPr>
            <p:nvPr/>
          </p:nvSpPr>
          <p:spPr bwMode="auto">
            <a:xfrm>
              <a:off x="2608" y="1479"/>
              <a:ext cx="24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153" name="Line 54"/>
            <p:cNvSpPr>
              <a:spLocks noChangeShapeType="1"/>
            </p:cNvSpPr>
            <p:nvPr/>
          </p:nvSpPr>
          <p:spPr bwMode="auto">
            <a:xfrm>
              <a:off x="3787" y="1479"/>
              <a:ext cx="0" cy="36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Text Box 55"/>
            <p:cNvSpPr txBox="1">
              <a:spLocks noChangeArrowheads="1"/>
            </p:cNvSpPr>
            <p:nvPr/>
          </p:nvSpPr>
          <p:spPr bwMode="auto">
            <a:xfrm>
              <a:off x="3515" y="1570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5" name="Text Box 56"/>
            <p:cNvSpPr txBox="1">
              <a:spLocks noChangeArrowheads="1"/>
            </p:cNvSpPr>
            <p:nvPr/>
          </p:nvSpPr>
          <p:spPr bwMode="auto">
            <a:xfrm rot="5400000">
              <a:off x="3760" y="1777"/>
              <a:ext cx="7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6" name="Rectangle 57"/>
            <p:cNvSpPr>
              <a:spLocks noChangeArrowheads="1"/>
            </p:cNvSpPr>
            <p:nvPr/>
          </p:nvSpPr>
          <p:spPr bwMode="auto">
            <a:xfrm>
              <a:off x="3016" y="137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8157" name="Group 58"/>
            <p:cNvGrpSpPr/>
            <p:nvPr/>
          </p:nvGrpSpPr>
          <p:grpSpPr bwMode="auto">
            <a:xfrm>
              <a:off x="3742" y="1978"/>
              <a:ext cx="240" cy="90"/>
              <a:chOff x="4604" y="2478"/>
              <a:chExt cx="240" cy="90"/>
            </a:xfrm>
          </p:grpSpPr>
          <p:sp>
            <p:nvSpPr>
              <p:cNvPr id="48158" name="Line 59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9" name="Line 60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5341" name="Object 61"/>
              <p:cNvSpPr txBox="1"/>
              <p:nvPr/>
            </p:nvSpPr>
            <p:spPr bwMode="auto">
              <a:xfrm>
                <a:off x="3718243" y="4518817"/>
                <a:ext cx="5321997" cy="442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𝑅𝐶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341" name="Object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8243" y="4518817"/>
                <a:ext cx="5321997" cy="442913"/>
              </a:xfrm>
              <a:prstGeom prst="rect">
                <a:avLst/>
              </a:prstGeom>
              <a:blipFill rotWithShape="1">
                <a:blip r:embed="rId9"/>
                <a:stretch>
                  <a:fillRect l="-6" t="-35" r="7" b="10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42" name="Object 62"/>
          <p:cNvGraphicFramePr>
            <a:graphicFrameLocks noChangeAspect="1"/>
          </p:cNvGraphicFramePr>
          <p:nvPr/>
        </p:nvGraphicFramePr>
        <p:xfrm>
          <a:off x="3779044" y="5779478"/>
          <a:ext cx="39481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公式" r:id="rId10" imgW="1798320" imgH="405130" progId="Equation.3">
                  <p:embed/>
                </p:oleObj>
              </mc:Choice>
              <mc:Fallback>
                <p:oleObj name="公式" r:id="rId10" imgW="1798320" imgH="40513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5779478"/>
                        <a:ext cx="394811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3" name="Object 63"/>
          <p:cNvGraphicFramePr>
            <a:graphicFrameLocks noChangeAspect="1"/>
          </p:cNvGraphicFramePr>
          <p:nvPr/>
        </p:nvGraphicFramePr>
        <p:xfrm>
          <a:off x="3718243" y="5076122"/>
          <a:ext cx="34004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公式" r:id="rId12" imgW="1323975" imgH="217805" progId="Equation.3">
                  <p:embed/>
                </p:oleObj>
              </mc:Choice>
              <mc:Fallback>
                <p:oleObj name="公式" r:id="rId12" imgW="1323975" imgH="217805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243" y="5076122"/>
                        <a:ext cx="34004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4" name="Text Box 64"/>
          <p:cNvSpPr txBox="1">
            <a:spLocks noChangeArrowheads="1"/>
          </p:cNvSpPr>
          <p:nvPr/>
        </p:nvSpPr>
        <p:spPr bwMode="auto">
          <a:xfrm>
            <a:off x="3911600" y="3849687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阶跃响应为：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5363" y="3531857"/>
            <a:ext cx="1614487" cy="885691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</p:pic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/>
      <p:bldP spid="2253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842169" y="981293"/>
            <a:ext cx="633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由齐次性和叠加性得实际响应为：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1177131" y="1716305"/>
          <a:ext cx="60483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1" imgW="2320925" imgH="405130" progId="Equation.3">
                  <p:embed/>
                </p:oleObj>
              </mc:Choice>
              <mc:Fallback>
                <p:oleObj name="公式" r:id="rId1" imgW="2320925" imgH="4051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131" y="1716305"/>
                        <a:ext cx="604837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1608137" y="3141879"/>
          <a:ext cx="5689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公式" r:id="rId3" imgW="2181225" imgH="217805" progId="Equation.3">
                  <p:embed/>
                </p:oleObj>
              </mc:Choice>
              <mc:Fallback>
                <p:oleObj name="公式" r:id="rId3" imgW="2181225" imgH="21780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7" y="3141879"/>
                        <a:ext cx="5689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9" name="Group 11"/>
          <p:cNvGrpSpPr/>
          <p:nvPr/>
        </p:nvGrpSpPr>
        <p:grpSpPr bwMode="auto">
          <a:xfrm>
            <a:off x="1000919" y="4292382"/>
            <a:ext cx="3008312" cy="1584325"/>
            <a:chOff x="2381" y="1389"/>
            <a:chExt cx="1895" cy="998"/>
          </a:xfrm>
        </p:grpSpPr>
        <p:graphicFrame>
          <p:nvGraphicFramePr>
            <p:cNvPr id="49180" name="Object 12"/>
            <p:cNvGraphicFramePr>
              <a:graphicFrameLocks noChangeAspect="1"/>
            </p:cNvGraphicFramePr>
            <p:nvPr/>
          </p:nvGraphicFramePr>
          <p:xfrm>
            <a:off x="2789" y="1797"/>
            <a:ext cx="51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" name="公式" r:id="rId5" imgW="356870" imgH="196215" progId="Equation.3">
                    <p:embed/>
                  </p:oleObj>
                </mc:Choice>
                <mc:Fallback>
                  <p:oleObj name="公式" r:id="rId5" imgW="356870" imgH="19621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797"/>
                          <a:ext cx="51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1" name="Oval 13"/>
            <p:cNvSpPr>
              <a:spLocks noChangeArrowheads="1"/>
            </p:cNvSpPr>
            <p:nvPr/>
          </p:nvSpPr>
          <p:spPr bwMode="auto">
            <a:xfrm>
              <a:off x="2381" y="170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182" name="Line 14"/>
            <p:cNvSpPr>
              <a:spLocks noChangeShapeType="1"/>
            </p:cNvSpPr>
            <p:nvPr/>
          </p:nvSpPr>
          <p:spPr bwMode="auto">
            <a:xfrm>
              <a:off x="2562" y="1434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3" name="Line 15"/>
            <p:cNvSpPr>
              <a:spLocks noChangeShapeType="1"/>
            </p:cNvSpPr>
            <p:nvPr/>
          </p:nvSpPr>
          <p:spPr bwMode="auto">
            <a:xfrm>
              <a:off x="2569" y="1434"/>
              <a:ext cx="130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Line 16"/>
            <p:cNvSpPr>
              <a:spLocks noChangeShapeType="1"/>
            </p:cNvSpPr>
            <p:nvPr/>
          </p:nvSpPr>
          <p:spPr bwMode="auto">
            <a:xfrm>
              <a:off x="3878" y="1434"/>
              <a:ext cx="0" cy="5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5" name="Line 17"/>
            <p:cNvSpPr>
              <a:spLocks noChangeShapeType="1"/>
            </p:cNvSpPr>
            <p:nvPr/>
          </p:nvSpPr>
          <p:spPr bwMode="auto">
            <a:xfrm>
              <a:off x="3878" y="2069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18"/>
            <p:cNvSpPr>
              <a:spLocks noChangeShapeType="1"/>
            </p:cNvSpPr>
            <p:nvPr/>
          </p:nvSpPr>
          <p:spPr bwMode="auto">
            <a:xfrm>
              <a:off x="2562" y="2387"/>
              <a:ext cx="13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Text Box 19"/>
            <p:cNvSpPr txBox="1">
              <a:spLocks noChangeArrowheads="1"/>
            </p:cNvSpPr>
            <p:nvPr/>
          </p:nvSpPr>
          <p:spPr bwMode="auto">
            <a:xfrm>
              <a:off x="2981" y="147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5k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8" name="Text Box 20"/>
            <p:cNvSpPr txBox="1">
              <a:spLocks noChangeArrowheads="1"/>
            </p:cNvSpPr>
            <p:nvPr/>
          </p:nvSpPr>
          <p:spPr bwMode="auto">
            <a:xfrm>
              <a:off x="2608" y="1479"/>
              <a:ext cx="24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189" name="Line 21"/>
            <p:cNvSpPr>
              <a:spLocks noChangeShapeType="1"/>
            </p:cNvSpPr>
            <p:nvPr/>
          </p:nvSpPr>
          <p:spPr bwMode="auto">
            <a:xfrm>
              <a:off x="3787" y="1479"/>
              <a:ext cx="0" cy="36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Text Box 22"/>
            <p:cNvSpPr txBox="1">
              <a:spLocks noChangeArrowheads="1"/>
            </p:cNvSpPr>
            <p:nvPr/>
          </p:nvSpPr>
          <p:spPr bwMode="auto">
            <a:xfrm>
              <a:off x="3515" y="1570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1" name="Text Box 23"/>
            <p:cNvSpPr txBox="1">
              <a:spLocks noChangeArrowheads="1"/>
            </p:cNvSpPr>
            <p:nvPr/>
          </p:nvSpPr>
          <p:spPr bwMode="auto">
            <a:xfrm rot="5400000">
              <a:off x="3760" y="1777"/>
              <a:ext cx="7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2" name="Rectangle 24"/>
            <p:cNvSpPr>
              <a:spLocks noChangeArrowheads="1"/>
            </p:cNvSpPr>
            <p:nvPr/>
          </p:nvSpPr>
          <p:spPr bwMode="auto">
            <a:xfrm>
              <a:off x="3016" y="138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9193" name="Group 25"/>
            <p:cNvGrpSpPr/>
            <p:nvPr/>
          </p:nvGrpSpPr>
          <p:grpSpPr bwMode="auto">
            <a:xfrm>
              <a:off x="3742" y="1978"/>
              <a:ext cx="240" cy="90"/>
              <a:chOff x="4604" y="2478"/>
              <a:chExt cx="240" cy="90"/>
            </a:xfrm>
          </p:grpSpPr>
          <p:sp>
            <p:nvSpPr>
              <p:cNvPr id="49194" name="Line 26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5" name="Line 27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9160" name="Group 28"/>
          <p:cNvGrpSpPr/>
          <p:nvPr/>
        </p:nvGrpSpPr>
        <p:grpSpPr bwMode="auto">
          <a:xfrm>
            <a:off x="4817269" y="4292382"/>
            <a:ext cx="3224212" cy="1584325"/>
            <a:chOff x="612" y="2568"/>
            <a:chExt cx="2031" cy="998"/>
          </a:xfrm>
        </p:grpSpPr>
        <p:graphicFrame>
          <p:nvGraphicFramePr>
            <p:cNvPr id="49164" name="Object 29"/>
            <p:cNvGraphicFramePr>
              <a:graphicFrameLocks noChangeAspect="1"/>
            </p:cNvGraphicFramePr>
            <p:nvPr/>
          </p:nvGraphicFramePr>
          <p:xfrm>
            <a:off x="930" y="3203"/>
            <a:ext cx="115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1" name="公式" r:id="rId7" imgW="822960" imgH="196215" progId="Equation.3">
                    <p:embed/>
                  </p:oleObj>
                </mc:Choice>
                <mc:Fallback>
                  <p:oleObj name="公式" r:id="rId7" imgW="822960" imgH="19621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203"/>
                          <a:ext cx="115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5" name="Oval 30"/>
            <p:cNvSpPr>
              <a:spLocks noChangeArrowheads="1"/>
            </p:cNvSpPr>
            <p:nvPr/>
          </p:nvSpPr>
          <p:spPr bwMode="auto">
            <a:xfrm>
              <a:off x="748" y="288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166" name="Line 31"/>
            <p:cNvSpPr>
              <a:spLocks noChangeShapeType="1"/>
            </p:cNvSpPr>
            <p:nvPr/>
          </p:nvSpPr>
          <p:spPr bwMode="auto">
            <a:xfrm>
              <a:off x="929" y="2613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32"/>
            <p:cNvSpPr>
              <a:spLocks noChangeShapeType="1"/>
            </p:cNvSpPr>
            <p:nvPr/>
          </p:nvSpPr>
          <p:spPr bwMode="auto">
            <a:xfrm>
              <a:off x="936" y="2613"/>
              <a:ext cx="130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33"/>
            <p:cNvSpPr>
              <a:spLocks noChangeShapeType="1"/>
            </p:cNvSpPr>
            <p:nvPr/>
          </p:nvSpPr>
          <p:spPr bwMode="auto">
            <a:xfrm>
              <a:off x="2245" y="2613"/>
              <a:ext cx="0" cy="5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34"/>
            <p:cNvSpPr>
              <a:spLocks noChangeShapeType="1"/>
            </p:cNvSpPr>
            <p:nvPr/>
          </p:nvSpPr>
          <p:spPr bwMode="auto">
            <a:xfrm>
              <a:off x="2245" y="3248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Line 35"/>
            <p:cNvSpPr>
              <a:spLocks noChangeShapeType="1"/>
            </p:cNvSpPr>
            <p:nvPr/>
          </p:nvSpPr>
          <p:spPr bwMode="auto">
            <a:xfrm>
              <a:off x="929" y="3566"/>
              <a:ext cx="13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Text Box 36"/>
            <p:cNvSpPr txBox="1">
              <a:spLocks noChangeArrowheads="1"/>
            </p:cNvSpPr>
            <p:nvPr/>
          </p:nvSpPr>
          <p:spPr bwMode="auto">
            <a:xfrm>
              <a:off x="1348" y="265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5k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2" name="Text Box 37"/>
            <p:cNvSpPr txBox="1">
              <a:spLocks noChangeArrowheads="1"/>
            </p:cNvSpPr>
            <p:nvPr/>
          </p:nvSpPr>
          <p:spPr bwMode="auto">
            <a:xfrm>
              <a:off x="612" y="2659"/>
              <a:ext cx="24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173" name="Line 38"/>
            <p:cNvSpPr>
              <a:spLocks noChangeShapeType="1"/>
            </p:cNvSpPr>
            <p:nvPr/>
          </p:nvSpPr>
          <p:spPr bwMode="auto">
            <a:xfrm>
              <a:off x="2154" y="2658"/>
              <a:ext cx="0" cy="36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Text Box 39"/>
            <p:cNvSpPr txBox="1">
              <a:spLocks noChangeArrowheads="1"/>
            </p:cNvSpPr>
            <p:nvPr/>
          </p:nvSpPr>
          <p:spPr bwMode="auto">
            <a:xfrm>
              <a:off x="1882" y="2749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5" name="Text Box 40"/>
            <p:cNvSpPr txBox="1">
              <a:spLocks noChangeArrowheads="1"/>
            </p:cNvSpPr>
            <p:nvPr/>
          </p:nvSpPr>
          <p:spPr bwMode="auto">
            <a:xfrm rot="5400000">
              <a:off x="2127" y="2956"/>
              <a:ext cx="7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6" name="Rectangle 41"/>
            <p:cNvSpPr>
              <a:spLocks noChangeArrowheads="1"/>
            </p:cNvSpPr>
            <p:nvPr/>
          </p:nvSpPr>
          <p:spPr bwMode="auto">
            <a:xfrm>
              <a:off x="1383" y="256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9177" name="Group 42"/>
            <p:cNvGrpSpPr/>
            <p:nvPr/>
          </p:nvGrpSpPr>
          <p:grpSpPr bwMode="auto">
            <a:xfrm>
              <a:off x="2109" y="3157"/>
              <a:ext cx="240" cy="90"/>
              <a:chOff x="4604" y="2478"/>
              <a:chExt cx="240" cy="90"/>
            </a:xfrm>
          </p:grpSpPr>
          <p:sp>
            <p:nvSpPr>
              <p:cNvPr id="49178" name="Line 43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9" name="Line 44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51" name="Text Box 27"/>
          <p:cNvSpPr txBox="1">
            <a:spLocks noChangeArrowheads="1"/>
          </p:cNvSpPr>
          <p:nvPr/>
        </p:nvSpPr>
        <p:spPr bwMode="auto">
          <a:xfrm>
            <a:off x="172295" y="1230260"/>
            <a:ext cx="3743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latin typeface="楷体_GB2312" pitchFamily="49" charset="-122"/>
              </a:rPr>
              <a:t>1. 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单位冲激函数</a:t>
            </a:r>
            <a:endParaRPr kumimoji="1" lang="zh-CN" altLang="en-US" b="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31460" name="Text Box 36"/>
          <p:cNvSpPr txBox="1">
            <a:spLocks noChangeArrowheads="1"/>
          </p:cNvSpPr>
          <p:nvPr/>
        </p:nvSpPr>
        <p:spPr bwMode="auto">
          <a:xfrm>
            <a:off x="555219" y="4108152"/>
            <a:ext cx="1679978" cy="52322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SzPct val="85000"/>
            </a:pPr>
            <a:r>
              <a:rPr kumimoji="1" lang="zh-CN" altLang="en-US" dirty="0">
                <a:solidFill>
                  <a:srgbClr val="FF9900"/>
                </a:solidFill>
                <a:latin typeface="楷体_GB2312" pitchFamily="49" charset="-122"/>
              </a:rPr>
              <a:t>脉冲函数</a:t>
            </a:r>
            <a:endParaRPr kumimoji="1" lang="zh-CN" altLang="en-US" b="0" dirty="0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2562742" y="2064452"/>
            <a:ext cx="2720927" cy="1263408"/>
            <a:chOff x="2522" y="689"/>
            <a:chExt cx="1906" cy="903"/>
          </a:xfrm>
        </p:grpSpPr>
        <p:graphicFrame>
          <p:nvGraphicFramePr>
            <p:cNvPr id="52262" name="Object 38"/>
            <p:cNvGraphicFramePr>
              <a:graphicFrameLocks noChangeAspect="1"/>
            </p:cNvGraphicFramePr>
            <p:nvPr/>
          </p:nvGraphicFramePr>
          <p:xfrm>
            <a:off x="2599" y="689"/>
            <a:ext cx="182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8" name="公式" r:id="rId1" imgW="1045210" imgH="196215" progId="Equation.3">
                    <p:embed/>
                  </p:oleObj>
                </mc:Choice>
                <mc:Fallback>
                  <p:oleObj name="公式" r:id="rId1" imgW="1045210" imgH="19621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9" y="689"/>
                          <a:ext cx="182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3" name="Object 39"/>
            <p:cNvGraphicFramePr>
              <a:graphicFrameLocks noChangeAspect="1"/>
            </p:cNvGraphicFramePr>
            <p:nvPr/>
          </p:nvGraphicFramePr>
          <p:xfrm>
            <a:off x="2716" y="1080"/>
            <a:ext cx="1341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9" name="公式" r:id="rId3" imgW="809625" imgH="278765" progId="Equation.3">
                    <p:embed/>
                  </p:oleObj>
                </mc:Choice>
                <mc:Fallback>
                  <p:oleObj name="公式" r:id="rId3" imgW="809625" imgH="27876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" y="1080"/>
                          <a:ext cx="1341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4" name="AutoShape 40"/>
            <p:cNvSpPr/>
            <p:nvPr/>
          </p:nvSpPr>
          <p:spPr bwMode="auto">
            <a:xfrm>
              <a:off x="2522" y="730"/>
              <a:ext cx="91" cy="862"/>
            </a:xfrm>
            <a:prstGeom prst="leftBrace">
              <a:avLst>
                <a:gd name="adj1" fmla="val 7893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862666" y="2434546"/>
            <a:ext cx="949606" cy="52322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SzPct val="85000"/>
            </a:pPr>
            <a:r>
              <a:rPr kumimoji="1" lang="zh-CN" altLang="en-US" dirty="0">
                <a:solidFill>
                  <a:srgbClr val="FF9900"/>
                </a:solidFill>
                <a:latin typeface="楷体_GB2312" pitchFamily="49" charset="-122"/>
              </a:rPr>
              <a:t>定义</a:t>
            </a:r>
            <a:endParaRPr kumimoji="1" lang="zh-CN" altLang="en-US" b="0" dirty="0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35" name="Group 41"/>
          <p:cNvGrpSpPr/>
          <p:nvPr/>
        </p:nvGrpSpPr>
        <p:grpSpPr bwMode="auto">
          <a:xfrm>
            <a:off x="5662404" y="1460863"/>
            <a:ext cx="2511423" cy="1870075"/>
            <a:chOff x="4057" y="890"/>
            <a:chExt cx="1582" cy="1178"/>
          </a:xfrm>
        </p:grpSpPr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V="1">
              <a:off x="4332" y="1797"/>
              <a:ext cx="113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V="1">
              <a:off x="4539" y="1103"/>
              <a:ext cx="0" cy="96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5461" y="1642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4057" y="890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(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V="1">
              <a:off x="4539" y="1351"/>
              <a:ext cx="0" cy="45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4276" y="1187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4324" y="17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6661936" y="1287316"/>
            <a:ext cx="219044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92D050"/>
                </a:solidFill>
              </a:rPr>
              <a:t>单位冲激函数在箭头旁边注明“</a:t>
            </a:r>
            <a:r>
              <a:rPr kumimoji="1" lang="en-US" altLang="zh-CN" dirty="0">
                <a:solidFill>
                  <a:srgbClr val="92D050"/>
                </a:solidFill>
              </a:rPr>
              <a:t>1</a:t>
            </a:r>
            <a:r>
              <a:rPr kumimoji="1" lang="zh-CN" altLang="en-US" dirty="0">
                <a:solidFill>
                  <a:srgbClr val="92D050"/>
                </a:solidFill>
              </a:rPr>
              <a:t>”，表示面积为</a:t>
            </a:r>
            <a:r>
              <a:rPr kumimoji="1" lang="en-US" altLang="zh-CN" dirty="0">
                <a:solidFill>
                  <a:srgbClr val="92D050"/>
                </a:solidFill>
              </a:rPr>
              <a:t>1</a:t>
            </a:r>
            <a:r>
              <a:rPr kumimoji="1" lang="zh-CN" altLang="en-US" dirty="0">
                <a:solidFill>
                  <a:srgbClr val="92D050"/>
                </a:solidFill>
              </a:rPr>
              <a:t>；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>
              <a:spcBef>
                <a:spcPts val="600"/>
              </a:spcBef>
            </a:pPr>
            <a:r>
              <a:rPr kumimoji="1" lang="zh-CN" altLang="en-US" dirty="0">
                <a:solidFill>
                  <a:srgbClr val="92D050"/>
                </a:solidFill>
              </a:rPr>
              <a:t>强度为</a:t>
            </a:r>
            <a:r>
              <a:rPr kumimoji="1" lang="en-US" altLang="zh-CN" dirty="0">
                <a:solidFill>
                  <a:srgbClr val="92D050"/>
                </a:solidFill>
              </a:rPr>
              <a:t>K</a:t>
            </a:r>
            <a:r>
              <a:rPr kumimoji="1" lang="zh-CN" altLang="en-US" dirty="0">
                <a:solidFill>
                  <a:srgbClr val="92D050"/>
                </a:solidFill>
              </a:rPr>
              <a:t>的冲激函数在箭头旁边标注“</a:t>
            </a:r>
            <a:r>
              <a:rPr kumimoji="1" lang="en-US" altLang="zh-CN" dirty="0">
                <a:solidFill>
                  <a:srgbClr val="92D050"/>
                </a:solidFill>
              </a:rPr>
              <a:t>K</a:t>
            </a:r>
            <a:r>
              <a:rPr kumimoji="1" lang="zh-CN" altLang="en-US" dirty="0">
                <a:solidFill>
                  <a:srgbClr val="92D050"/>
                </a:solidFill>
              </a:rPr>
              <a:t>”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grpSp>
        <p:nvGrpSpPr>
          <p:cNvPr id="44" name="Group 50"/>
          <p:cNvGrpSpPr/>
          <p:nvPr/>
        </p:nvGrpSpPr>
        <p:grpSpPr bwMode="auto">
          <a:xfrm>
            <a:off x="5914436" y="3811595"/>
            <a:ext cx="2786063" cy="2546351"/>
            <a:chOff x="768" y="652"/>
            <a:chExt cx="1539" cy="1604"/>
          </a:xfrm>
        </p:grpSpPr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856" y="1920"/>
              <a:ext cx="12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V="1">
              <a:off x="1424" y="768"/>
              <a:ext cx="0" cy="148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1232" y="1192"/>
              <a:ext cx="4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1400" y="1905"/>
              <a:ext cx="5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 / 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788" y="885"/>
              <a:ext cx="4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1/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2151" y="1877"/>
              <a:ext cx="1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1500" y="652"/>
              <a:ext cx="3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1232" y="1176"/>
              <a:ext cx="0" cy="7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768" y="1896"/>
              <a:ext cx="5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 / 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>
              <a:off x="1643" y="1197"/>
              <a:ext cx="21" cy="73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609655" y="5176845"/>
            <a:ext cx="5257714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曲线和横轴围成的面积为常数的函数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面积为单位面积时，叫单位脉冲函数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 bwMode="auto">
          <a:xfrm>
            <a:off x="6660780" y="4701442"/>
            <a:ext cx="2160587" cy="1755775"/>
            <a:chOff x="4278" y="962"/>
            <a:chExt cx="1361" cy="1106"/>
          </a:xfrm>
        </p:grpSpPr>
        <p:sp>
          <p:nvSpPr>
            <p:cNvPr id="3" name="Line 42"/>
            <p:cNvSpPr>
              <a:spLocks noChangeShapeType="1"/>
            </p:cNvSpPr>
            <p:nvPr/>
          </p:nvSpPr>
          <p:spPr bwMode="auto">
            <a:xfrm flipV="1">
              <a:off x="4332" y="1797"/>
              <a:ext cx="113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43"/>
            <p:cNvSpPr>
              <a:spLocks noChangeShapeType="1"/>
            </p:cNvSpPr>
            <p:nvPr/>
          </p:nvSpPr>
          <p:spPr bwMode="auto">
            <a:xfrm flipV="1">
              <a:off x="4539" y="1103"/>
              <a:ext cx="0" cy="96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44"/>
            <p:cNvSpPr txBox="1">
              <a:spLocks noChangeArrowheads="1"/>
            </p:cNvSpPr>
            <p:nvPr/>
          </p:nvSpPr>
          <p:spPr bwMode="auto">
            <a:xfrm>
              <a:off x="5461" y="1642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Text Box 45"/>
            <p:cNvSpPr txBox="1">
              <a:spLocks noChangeArrowheads="1"/>
            </p:cNvSpPr>
            <p:nvPr/>
          </p:nvSpPr>
          <p:spPr bwMode="auto">
            <a:xfrm>
              <a:off x="4581" y="962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(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4539" y="1351"/>
              <a:ext cx="0" cy="45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4278" y="11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4324" y="17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AutoShape 49" descr="羊皮纸"/>
          <p:cNvSpPr>
            <a:spLocks noChangeArrowheads="1"/>
          </p:cNvSpPr>
          <p:nvPr/>
        </p:nvSpPr>
        <p:spPr bwMode="auto">
          <a:xfrm>
            <a:off x="4494368" y="5272942"/>
            <a:ext cx="1871663" cy="935038"/>
          </a:xfrm>
          <a:prstGeom prst="wedgeRoundRectCallout">
            <a:avLst>
              <a:gd name="adj1" fmla="val 74426"/>
              <a:gd name="adj2" fmla="val -2460"/>
              <a:gd name="adj3" fmla="val 16667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</a:rPr>
              <a:t>单位脉冲函数的极限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2" name="Object 61"/>
          <p:cNvGraphicFramePr>
            <a:graphicFrameLocks noChangeAspect="1"/>
          </p:cNvGraphicFramePr>
          <p:nvPr/>
        </p:nvGraphicFramePr>
        <p:xfrm>
          <a:off x="1264308" y="3921063"/>
          <a:ext cx="28082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2" imgW="1136650" imgH="391795" progId="Equation.3">
                  <p:embed/>
                </p:oleObj>
              </mc:Choice>
              <mc:Fallback>
                <p:oleObj name="公式" r:id="rId2" imgW="1136650" imgH="391795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308" y="3921063"/>
                        <a:ext cx="28082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2"/>
          <p:cNvGraphicFramePr>
            <a:graphicFrameLocks noChangeAspect="1"/>
          </p:cNvGraphicFramePr>
          <p:nvPr/>
        </p:nvGraphicFramePr>
        <p:xfrm>
          <a:off x="1103748" y="5429092"/>
          <a:ext cx="28543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公式" r:id="rId4" imgW="949325" imgH="252730" progId="Equation.3">
                  <p:embed/>
                </p:oleObj>
              </mc:Choice>
              <mc:Fallback>
                <p:oleObj name="公式" r:id="rId4" imgW="949325" imgH="25273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748" y="5429092"/>
                        <a:ext cx="28543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3"/>
          <p:cNvGraphicFramePr>
            <a:graphicFrameLocks noChangeAspect="1"/>
          </p:cNvGraphicFramePr>
          <p:nvPr/>
        </p:nvGraphicFramePr>
        <p:xfrm>
          <a:off x="474663" y="2744788"/>
          <a:ext cx="47466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公式" r:id="rId6" imgW="1903095" imgH="391795" progId="Equation.3">
                  <p:embed/>
                </p:oleObj>
              </mc:Choice>
              <mc:Fallback>
                <p:oleObj name="公式" r:id="rId6" imgW="1903095" imgH="391795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744788"/>
                        <a:ext cx="474662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26" name="Group 50"/>
          <p:cNvGrpSpPr/>
          <p:nvPr/>
        </p:nvGrpSpPr>
        <p:grpSpPr bwMode="auto">
          <a:xfrm>
            <a:off x="5954308" y="953353"/>
            <a:ext cx="2786063" cy="2546351"/>
            <a:chOff x="768" y="652"/>
            <a:chExt cx="1539" cy="1604"/>
          </a:xfrm>
        </p:grpSpPr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856" y="1920"/>
              <a:ext cx="12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 flipV="1">
              <a:off x="1424" y="768"/>
              <a:ext cx="0" cy="148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1232" y="1192"/>
              <a:ext cx="4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54"/>
            <p:cNvSpPr txBox="1">
              <a:spLocks noChangeArrowheads="1"/>
            </p:cNvSpPr>
            <p:nvPr/>
          </p:nvSpPr>
          <p:spPr bwMode="auto">
            <a:xfrm>
              <a:off x="1400" y="1905"/>
              <a:ext cx="5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 / 2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55"/>
            <p:cNvSpPr txBox="1">
              <a:spLocks noChangeArrowheads="1"/>
            </p:cNvSpPr>
            <p:nvPr/>
          </p:nvSpPr>
          <p:spPr bwMode="auto">
            <a:xfrm>
              <a:off x="788" y="885"/>
              <a:ext cx="4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1/ 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" name="Text Box 56"/>
            <p:cNvSpPr txBox="1">
              <a:spLocks noChangeArrowheads="1"/>
            </p:cNvSpPr>
            <p:nvPr/>
          </p:nvSpPr>
          <p:spPr bwMode="auto">
            <a:xfrm>
              <a:off x="2151" y="1877"/>
              <a:ext cx="1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57"/>
            <p:cNvSpPr txBox="1">
              <a:spLocks noChangeArrowheads="1"/>
            </p:cNvSpPr>
            <p:nvPr/>
          </p:nvSpPr>
          <p:spPr bwMode="auto">
            <a:xfrm>
              <a:off x="1500" y="652"/>
              <a:ext cx="3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58"/>
            <p:cNvSpPr>
              <a:spLocks noChangeShapeType="1"/>
            </p:cNvSpPr>
            <p:nvPr/>
          </p:nvSpPr>
          <p:spPr bwMode="auto">
            <a:xfrm>
              <a:off x="1232" y="1176"/>
              <a:ext cx="0" cy="7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59"/>
            <p:cNvSpPr txBox="1">
              <a:spLocks noChangeArrowheads="1"/>
            </p:cNvSpPr>
            <p:nvPr/>
          </p:nvSpPr>
          <p:spPr bwMode="auto">
            <a:xfrm>
              <a:off x="768" y="1896"/>
              <a:ext cx="5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 / 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60"/>
            <p:cNvSpPr>
              <a:spLocks noChangeShapeType="1"/>
            </p:cNvSpPr>
            <p:nvPr/>
          </p:nvSpPr>
          <p:spPr bwMode="auto">
            <a:xfrm>
              <a:off x="1651" y="1197"/>
              <a:ext cx="21" cy="73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24252" y="1070569"/>
            <a:ext cx="2538554" cy="52322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SzPct val="85000"/>
            </a:pPr>
            <a:r>
              <a:rPr kumimoji="1" lang="zh-CN" altLang="en-US" dirty="0">
                <a:solidFill>
                  <a:srgbClr val="FF9900"/>
                </a:solidFill>
                <a:latin typeface="楷体_GB2312" pitchFamily="49" charset="-122"/>
              </a:rPr>
              <a:t>单位脉冲函数</a:t>
            </a:r>
            <a:endParaRPr kumimoji="1" lang="zh-CN" altLang="en-US" b="0" dirty="0">
              <a:solidFill>
                <a:srgbClr val="FF9900"/>
              </a:solidFill>
              <a:latin typeface="楷体_GB2312" pitchFamily="49" charset="-122"/>
            </a:endParaRPr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>
            <a:off x="6012238" y="2965040"/>
            <a:ext cx="78205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>
            <a:off x="7555975" y="2973508"/>
            <a:ext cx="78205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8372" y="2052892"/>
            <a:ext cx="4019146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把脉冲函数用阶跃函数表示：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" name="Line 58"/>
          <p:cNvSpPr>
            <a:spLocks noChangeShapeType="1"/>
          </p:cNvSpPr>
          <p:nvPr/>
        </p:nvSpPr>
        <p:spPr bwMode="auto">
          <a:xfrm>
            <a:off x="6998855" y="1278670"/>
            <a:ext cx="1811" cy="168637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7290000" y="1287138"/>
            <a:ext cx="1811" cy="168637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53"/>
          <p:cNvSpPr>
            <a:spLocks noChangeShapeType="1"/>
          </p:cNvSpPr>
          <p:nvPr/>
        </p:nvSpPr>
        <p:spPr bwMode="auto">
          <a:xfrm>
            <a:off x="6975107" y="1299420"/>
            <a:ext cx="325442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838704" y="4734581"/>
            <a:ext cx="1100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92D050"/>
                </a:solidFill>
              </a:rPr>
              <a:t>宽度为</a:t>
            </a:r>
            <a:r>
              <a:rPr kumimoji="1" lang="en-US" altLang="zh-CN" dirty="0">
                <a:solidFill>
                  <a:srgbClr val="92D050"/>
                </a:solidFill>
              </a:rPr>
              <a:t>0</a:t>
            </a:r>
            <a:r>
              <a:rPr kumimoji="1" lang="zh-CN" altLang="en-US" dirty="0">
                <a:solidFill>
                  <a:srgbClr val="92D050"/>
                </a:solidFill>
              </a:rPr>
              <a:t>，高度为∞，面积为</a:t>
            </a:r>
            <a:r>
              <a:rPr kumimoji="1" lang="en-US" altLang="zh-CN" dirty="0">
                <a:solidFill>
                  <a:srgbClr val="92D050"/>
                </a:solidFill>
              </a:rPr>
              <a:t>1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62"/>
              <p:cNvSpPr txBox="1"/>
              <p:nvPr/>
            </p:nvSpPr>
            <p:spPr bwMode="auto">
              <a:xfrm>
                <a:off x="1989055" y="1802771"/>
                <a:ext cx="4785254" cy="9805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den>
                    </m:f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bject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9055" y="1802771"/>
                <a:ext cx="4785254" cy="980545"/>
              </a:xfrm>
              <a:prstGeom prst="rect">
                <a:avLst/>
              </a:prstGeom>
              <a:blipFill rotWithShape="1">
                <a:blip r:embed="rId1"/>
                <a:stretch>
                  <a:fillRect l="-5" t="-1" r="3" b="-113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62"/>
              <p:cNvSpPr txBox="1"/>
              <p:nvPr/>
            </p:nvSpPr>
            <p:spPr bwMode="auto">
              <a:xfrm>
                <a:off x="3068554" y="2503566"/>
                <a:ext cx="2655887" cy="9466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bject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8554" y="2503566"/>
                <a:ext cx="2655887" cy="946678"/>
              </a:xfrm>
              <a:prstGeom prst="rect">
                <a:avLst/>
              </a:prstGeom>
              <a:blipFill rotWithShape="1">
                <a:blip r:embed="rId2"/>
                <a:stretch>
                  <a:fillRect l="-9" t="-42" r="21" b="-4960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62"/>
              <p:cNvSpPr txBox="1"/>
              <p:nvPr/>
            </p:nvSpPr>
            <p:spPr bwMode="auto">
              <a:xfrm>
                <a:off x="3068555" y="4459722"/>
                <a:ext cx="1373187" cy="9466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bject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8555" y="4459722"/>
                <a:ext cx="1373187" cy="946678"/>
              </a:xfrm>
              <a:prstGeom prst="rect">
                <a:avLst/>
              </a:prstGeom>
              <a:blipFill rotWithShape="1">
                <a:blip r:embed="rId3"/>
                <a:stretch>
                  <a:fillRect l="-17" t="-12" r="40" b="-357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62"/>
              <p:cNvSpPr txBox="1"/>
              <p:nvPr/>
            </p:nvSpPr>
            <p:spPr bwMode="auto">
              <a:xfrm>
                <a:off x="3069190" y="3572025"/>
                <a:ext cx="2655887" cy="9466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bject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9190" y="3572025"/>
                <a:ext cx="2655887" cy="946678"/>
              </a:xfrm>
              <a:prstGeom prst="rect">
                <a:avLst/>
              </a:prstGeom>
              <a:blipFill rotWithShape="1">
                <a:blip r:embed="rId4"/>
                <a:stretch>
                  <a:fillRect l="-9" t="-16" r="21" b="-2488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62"/>
              <p:cNvSpPr txBox="1"/>
              <p:nvPr/>
            </p:nvSpPr>
            <p:spPr bwMode="auto">
              <a:xfrm>
                <a:off x="2064280" y="5586310"/>
                <a:ext cx="2507720" cy="5984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Object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4280" y="5586310"/>
                <a:ext cx="2507720" cy="598481"/>
              </a:xfrm>
              <a:prstGeom prst="rect">
                <a:avLst/>
              </a:prstGeom>
              <a:blipFill rotWithShape="1">
                <a:blip r:embed="rId5"/>
                <a:stretch>
                  <a:fillRect l="-21" t="-36" b="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14"/>
          <p:cNvSpPr>
            <a:spLocks noChangeShapeType="1"/>
          </p:cNvSpPr>
          <p:nvPr/>
        </p:nvSpPr>
        <p:spPr bwMode="auto">
          <a:xfrm flipV="1">
            <a:off x="4296570" y="5877612"/>
            <a:ext cx="558271" cy="7938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62"/>
              <p:cNvSpPr txBox="1"/>
              <p:nvPr/>
            </p:nvSpPr>
            <p:spPr bwMode="auto">
              <a:xfrm>
                <a:off x="5020917" y="5554558"/>
                <a:ext cx="2338388" cy="630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en-US" sz="3000" i="1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30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sz="3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24" name="Object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17" y="5554558"/>
                <a:ext cx="2338388" cy="630233"/>
              </a:xfrm>
              <a:prstGeom prst="rect">
                <a:avLst/>
              </a:prstGeom>
              <a:blipFill rotWithShape="1">
                <a:blip r:embed="rId6"/>
                <a:stretch>
                  <a:fillRect l="-26" t="-34" r="12" b="-585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838247" y="972208"/>
            <a:ext cx="5700628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阶跃函数对时间的导函数也等于冲激函数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41"/>
          <p:cNvGrpSpPr/>
          <p:nvPr/>
        </p:nvGrpSpPr>
        <p:grpSpPr bwMode="auto">
          <a:xfrm>
            <a:off x="6716660" y="2852322"/>
            <a:ext cx="2160587" cy="1755775"/>
            <a:chOff x="4278" y="962"/>
            <a:chExt cx="1361" cy="1106"/>
          </a:xfrm>
        </p:grpSpPr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4332" y="1797"/>
              <a:ext cx="113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4539" y="1103"/>
              <a:ext cx="0" cy="96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44"/>
            <p:cNvSpPr txBox="1">
              <a:spLocks noChangeArrowheads="1"/>
            </p:cNvSpPr>
            <p:nvPr/>
          </p:nvSpPr>
          <p:spPr bwMode="auto">
            <a:xfrm>
              <a:off x="5461" y="1642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4581" y="962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(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 flipV="1">
              <a:off x="4539" y="1351"/>
              <a:ext cx="0" cy="45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4278" y="11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324" y="17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514033" y="1037124"/>
            <a:ext cx="4096067" cy="52322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en-US" altLang="zh-CN" dirty="0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9900"/>
                </a:solidFill>
                <a:latin typeface="楷体_GB2312" pitchFamily="49" charset="-122"/>
              </a:rPr>
              <a:t>单位冲激函数的延迟</a:t>
            </a:r>
            <a:endParaRPr kumimoji="1" lang="zh-CN" altLang="en-US" dirty="0">
              <a:solidFill>
                <a:srgbClr val="FF9900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32453" name="Object 5"/>
          <p:cNvGraphicFramePr>
            <a:graphicFrameLocks noChangeAspect="1"/>
          </p:cNvGraphicFramePr>
          <p:nvPr/>
        </p:nvGraphicFramePr>
        <p:xfrm>
          <a:off x="790892" y="1721803"/>
          <a:ext cx="366712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1" imgW="1393190" imgH="557530" progId="Equation.3">
                  <p:embed/>
                </p:oleObj>
              </mc:Choice>
              <mc:Fallback>
                <p:oleObj name="公式" r:id="rId1" imgW="1393190" imgH="5575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92" y="1721803"/>
                        <a:ext cx="3667125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5265420" y="1313815"/>
            <a:ext cx="3462338" cy="1865313"/>
            <a:chOff x="3241" y="1871"/>
            <a:chExt cx="2181" cy="1175"/>
          </a:xfrm>
        </p:grpSpPr>
        <p:sp>
          <p:nvSpPr>
            <p:cNvPr id="53267" name="Line 7"/>
            <p:cNvSpPr>
              <a:spLocks noChangeShapeType="1"/>
            </p:cNvSpPr>
            <p:nvPr/>
          </p:nvSpPr>
          <p:spPr bwMode="auto">
            <a:xfrm>
              <a:off x="3328" y="2774"/>
              <a:ext cx="187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Line 8"/>
            <p:cNvSpPr>
              <a:spLocks noChangeShapeType="1"/>
            </p:cNvSpPr>
            <p:nvPr/>
          </p:nvSpPr>
          <p:spPr bwMode="auto">
            <a:xfrm flipV="1">
              <a:off x="3520" y="2128"/>
              <a:ext cx="0" cy="7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Text Box 9"/>
            <p:cNvSpPr txBox="1">
              <a:spLocks noChangeArrowheads="1"/>
            </p:cNvSpPr>
            <p:nvPr/>
          </p:nvSpPr>
          <p:spPr bwMode="auto">
            <a:xfrm>
              <a:off x="5244" y="257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0" name="Text Box 10"/>
            <p:cNvSpPr txBox="1">
              <a:spLocks noChangeArrowheads="1"/>
            </p:cNvSpPr>
            <p:nvPr/>
          </p:nvSpPr>
          <p:spPr bwMode="auto">
            <a:xfrm>
              <a:off x="3319" y="2231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1" name="Line 11"/>
            <p:cNvSpPr>
              <a:spLocks noChangeShapeType="1"/>
            </p:cNvSpPr>
            <p:nvPr/>
          </p:nvSpPr>
          <p:spPr bwMode="auto">
            <a:xfrm flipV="1">
              <a:off x="3943" y="2320"/>
              <a:ext cx="0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Text Box 12"/>
            <p:cNvSpPr txBox="1">
              <a:spLocks noChangeArrowheads="1"/>
            </p:cNvSpPr>
            <p:nvPr/>
          </p:nvSpPr>
          <p:spPr bwMode="auto">
            <a:xfrm>
              <a:off x="4541" y="2231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3" name="Text Box 13"/>
            <p:cNvSpPr txBox="1">
              <a:spLocks noChangeArrowheads="1"/>
            </p:cNvSpPr>
            <p:nvPr/>
          </p:nvSpPr>
          <p:spPr bwMode="auto">
            <a:xfrm>
              <a:off x="3474" y="1871"/>
              <a:ext cx="7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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274" name="Text Box 14"/>
            <p:cNvSpPr txBox="1">
              <a:spLocks noChangeArrowheads="1"/>
            </p:cNvSpPr>
            <p:nvPr/>
          </p:nvSpPr>
          <p:spPr bwMode="auto">
            <a:xfrm>
              <a:off x="3837" y="2685"/>
              <a:ext cx="2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5" name="Text Box 15"/>
            <p:cNvSpPr txBox="1">
              <a:spLocks noChangeArrowheads="1"/>
            </p:cNvSpPr>
            <p:nvPr/>
          </p:nvSpPr>
          <p:spPr bwMode="auto">
            <a:xfrm>
              <a:off x="3241" y="271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6" name="Text Box 16"/>
            <p:cNvSpPr txBox="1">
              <a:spLocks noChangeArrowheads="1"/>
            </p:cNvSpPr>
            <p:nvPr/>
          </p:nvSpPr>
          <p:spPr bwMode="auto">
            <a:xfrm>
              <a:off x="3843" y="2228"/>
              <a:ext cx="6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514033" y="3558074"/>
            <a:ext cx="4219892" cy="52322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en-US" altLang="zh-CN" dirty="0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9900"/>
                </a:solidFill>
                <a:latin typeface="楷体_GB2312" pitchFamily="49" charset="-122"/>
              </a:rPr>
              <a:t>单位冲激函数的性质</a:t>
            </a:r>
            <a:endParaRPr kumimoji="1" lang="zh-CN" altLang="en-US" b="0" dirty="0">
              <a:solidFill>
                <a:srgbClr val="FF9900"/>
              </a:solidFill>
              <a:latin typeface="楷体_GB2312" pitchFamily="49" charset="-122"/>
            </a:endParaRPr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441008" y="4338003"/>
            <a:ext cx="684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dirty="0"/>
              <a:t>冲激函数对时间的积分等于阶跃函数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467" name="Object 19"/>
              <p:cNvSpPr txBox="1"/>
              <p:nvPr/>
            </p:nvSpPr>
            <p:spPr bwMode="auto">
              <a:xfrm>
                <a:off x="337951" y="5229384"/>
                <a:ext cx="5235444" cy="10969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2467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951" y="5229384"/>
                <a:ext cx="5235444" cy="1096962"/>
              </a:xfrm>
              <a:prstGeom prst="rect">
                <a:avLst/>
              </a:prstGeom>
              <a:blipFill rotWithShape="1">
                <a:blip r:embed="rId3"/>
                <a:stretch>
                  <a:fillRect l="-3" t="-14" b="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468" name="Line 20"/>
          <p:cNvSpPr>
            <a:spLocks noChangeShapeType="1"/>
          </p:cNvSpPr>
          <p:nvPr/>
        </p:nvSpPr>
        <p:spPr bwMode="auto">
          <a:xfrm>
            <a:off x="5697220" y="5777865"/>
            <a:ext cx="649288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2469" name="Object 21"/>
          <p:cNvGraphicFramePr>
            <a:graphicFrameLocks noChangeAspect="1"/>
          </p:cNvGraphicFramePr>
          <p:nvPr/>
        </p:nvGraphicFramePr>
        <p:xfrm>
          <a:off x="6417945" y="5273040"/>
          <a:ext cx="21605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4" imgW="879475" imgH="405130" progId="Equation.3">
                  <p:embed/>
                </p:oleObj>
              </mc:Choice>
              <mc:Fallback>
                <p:oleObj name="公式" r:id="rId4" imgW="879475" imgH="40513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945" y="5273040"/>
                        <a:ext cx="216058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87032" y="958533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冲激函数的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‘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筛分性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kumimoji="1" lang="zh-CN" altLang="en-US" b="0" dirty="0">
                <a:latin typeface="楷体_GB2312" pitchFamily="49" charset="-122"/>
              </a:rPr>
              <a:t> </a:t>
            </a:r>
            <a:endParaRPr kumimoji="1" lang="zh-CN" altLang="en-US" b="0" dirty="0">
              <a:latin typeface="楷体_GB2312" pitchFamily="49" charset="-122"/>
            </a:endParaRPr>
          </a:p>
        </p:txBody>
      </p:sp>
      <p:sp>
        <p:nvSpPr>
          <p:cNvPr id="54298" name="Text Box 27" descr="羊皮纸"/>
          <p:cNvSpPr txBox="1">
            <a:spLocks noChangeArrowheads="1"/>
          </p:cNvSpPr>
          <p:nvPr/>
        </p:nvSpPr>
        <p:spPr bwMode="auto">
          <a:xfrm>
            <a:off x="1066481" y="1848290"/>
            <a:ext cx="1751331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kumimoji="1" lang="en-US" altLang="zh-CN" sz="36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3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(t)</a:t>
            </a:r>
            <a:r>
              <a:rPr kumimoji="1" lang="en-US" altLang="zh-CN" sz="36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kumimoji="1" lang="en-US" altLang="zh-CN" sz="3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36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</a:t>
            </a:r>
            <a:endParaRPr kumimoji="1" lang="en-US" altLang="zh-CN" sz="36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Text Box 27" descr="羊皮纸"/>
          <p:cNvSpPr txBox="1">
            <a:spLocks noChangeArrowheads="1"/>
          </p:cNvSpPr>
          <p:nvPr/>
        </p:nvSpPr>
        <p:spPr bwMode="auto">
          <a:xfrm>
            <a:off x="2970211" y="2777109"/>
            <a:ext cx="4921251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kumimoji="1" lang="en-US" altLang="zh-CN" sz="3600" b="0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3600" b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(t)</a:t>
            </a:r>
            <a:r>
              <a:rPr kumimoji="1" lang="en-US" altLang="zh-CN" sz="3600" b="0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kumimoji="1" lang="en-US" altLang="zh-CN" sz="3600" b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3600" b="0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600" b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kumimoji="1" lang="en-US" altLang="zh-CN" sz="3600" b="0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3600" b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(0)</a:t>
            </a:r>
            <a:r>
              <a:rPr kumimoji="1" lang="en-US" altLang="zh-CN" sz="3600" b="0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kumimoji="1" lang="en-US" altLang="zh-CN" sz="3600" b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0= 0</a:t>
            </a:r>
            <a:r>
              <a:rPr kumimoji="1" lang="en-US" altLang="zh-CN" sz="3600" b="0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3600" b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600" b="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≠</a:t>
            </a:r>
            <a:r>
              <a:rPr kumimoji="1" lang="en-US" altLang="zh-CN" sz="3600" b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endParaRPr kumimoji="1" lang="en-US" altLang="zh-CN" sz="3600" b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5" name="Text Box 27" descr="羊皮纸"/>
          <p:cNvSpPr txBox="1">
            <a:spLocks noChangeArrowheads="1"/>
          </p:cNvSpPr>
          <p:nvPr/>
        </p:nvSpPr>
        <p:spPr bwMode="auto">
          <a:xfrm>
            <a:off x="2947986" y="1848290"/>
            <a:ext cx="2623185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kumimoji="1" lang="en-US" altLang="zh-CN" sz="3600" b="0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3600" b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(0)</a:t>
            </a:r>
            <a:r>
              <a:rPr kumimoji="1" lang="en-US" altLang="zh-CN" sz="3600" b="0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kumimoji="1" lang="en-US" altLang="zh-CN" sz="3600" b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3600" b="0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600" b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  t=0</a:t>
            </a:r>
            <a:endParaRPr kumimoji="1" lang="en-US" altLang="zh-CN" sz="3600" b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bject 5"/>
              <p:cNvSpPr txBox="1"/>
              <p:nvPr/>
            </p:nvSpPr>
            <p:spPr bwMode="auto">
              <a:xfrm>
                <a:off x="1066481" y="3751578"/>
                <a:ext cx="2804160" cy="10144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481" y="3751578"/>
                <a:ext cx="2804160" cy="1014412"/>
              </a:xfrm>
              <a:prstGeom prst="rect">
                <a:avLst/>
              </a:prstGeom>
              <a:blipFill rotWithShape="1">
                <a:blip r:embed="rId1"/>
                <a:stretch>
                  <a:fillRect l="-11" t="-62" r="11" b="-362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bject 5"/>
              <p:cNvSpPr txBox="1"/>
              <p:nvPr/>
            </p:nvSpPr>
            <p:spPr bwMode="auto">
              <a:xfrm>
                <a:off x="4012880" y="5182475"/>
                <a:ext cx="3998279" cy="10144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2880" y="5182475"/>
                <a:ext cx="3998279" cy="1014412"/>
              </a:xfrm>
              <a:prstGeom prst="rect">
                <a:avLst/>
              </a:prstGeom>
              <a:blipFill rotWithShape="1">
                <a:blip r:embed="rId2"/>
                <a:stretch>
                  <a:fillRect l="-8" t="-24" r="16" b="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bject 5"/>
              <p:cNvSpPr txBox="1"/>
              <p:nvPr/>
            </p:nvSpPr>
            <p:spPr bwMode="auto">
              <a:xfrm>
                <a:off x="4012880" y="3751177"/>
                <a:ext cx="2591119" cy="10144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2880" y="3751177"/>
                <a:ext cx="2591119" cy="1014412"/>
              </a:xfrm>
              <a:prstGeom prst="rect">
                <a:avLst/>
              </a:prstGeom>
              <a:blipFill rotWithShape="1">
                <a:blip r:embed="rId3"/>
                <a:stretch>
                  <a:fillRect l="-12" t="-23" r="24" b="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11"/>
          <p:cNvGrpSpPr/>
          <p:nvPr/>
        </p:nvGrpSpPr>
        <p:grpSpPr bwMode="auto">
          <a:xfrm>
            <a:off x="6146800" y="793620"/>
            <a:ext cx="2862263" cy="1776412"/>
            <a:chOff x="2978" y="2548"/>
            <a:chExt cx="1724" cy="1043"/>
          </a:xfrm>
        </p:grpSpPr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3048" y="3292"/>
              <a:ext cx="144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 flipV="1">
              <a:off x="3240" y="2680"/>
              <a:ext cx="0" cy="84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4531" y="3210"/>
              <a:ext cx="1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58" y="2548"/>
              <a:ext cx="42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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 flipV="1">
              <a:off x="3240" y="2896"/>
              <a:ext cx="0" cy="396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2978" y="2768"/>
              <a:ext cx="21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017" y="3286"/>
              <a:ext cx="21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9"/>
          <p:cNvGrpSpPr/>
          <p:nvPr/>
        </p:nvGrpSpPr>
        <p:grpSpPr bwMode="auto">
          <a:xfrm>
            <a:off x="6278563" y="1063495"/>
            <a:ext cx="2232025" cy="804862"/>
            <a:chOff x="3930" y="1776"/>
            <a:chExt cx="1305" cy="467"/>
          </a:xfrm>
        </p:grpSpPr>
        <p:sp>
          <p:nvSpPr>
            <p:cNvPr id="68" name="Freeform 20"/>
            <p:cNvSpPr/>
            <p:nvPr/>
          </p:nvSpPr>
          <p:spPr bwMode="auto">
            <a:xfrm>
              <a:off x="3930" y="1920"/>
              <a:ext cx="975" cy="323"/>
            </a:xfrm>
            <a:custGeom>
              <a:avLst/>
              <a:gdLst>
                <a:gd name="T0" fmla="*/ 0 w 975"/>
                <a:gd name="T1" fmla="*/ 323 h 323"/>
                <a:gd name="T2" fmla="*/ 164 w 975"/>
                <a:gd name="T3" fmla="*/ 203 h 323"/>
                <a:gd name="T4" fmla="*/ 342 w 975"/>
                <a:gd name="T5" fmla="*/ 150 h 323"/>
                <a:gd name="T6" fmla="*/ 606 w 975"/>
                <a:gd name="T7" fmla="*/ 188 h 323"/>
                <a:gd name="T8" fmla="*/ 975 w 975"/>
                <a:gd name="T9" fmla="*/ 0 h 3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5"/>
                <a:gd name="T16" fmla="*/ 0 h 323"/>
                <a:gd name="T17" fmla="*/ 975 w 975"/>
                <a:gd name="T18" fmla="*/ 323 h 3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5" h="323">
                  <a:moveTo>
                    <a:pt x="0" y="323"/>
                  </a:moveTo>
                  <a:cubicBezTo>
                    <a:pt x="53" y="277"/>
                    <a:pt x="107" y="232"/>
                    <a:pt x="164" y="203"/>
                  </a:cubicBezTo>
                  <a:cubicBezTo>
                    <a:pt x="221" y="174"/>
                    <a:pt x="268" y="152"/>
                    <a:pt x="342" y="150"/>
                  </a:cubicBezTo>
                  <a:cubicBezTo>
                    <a:pt x="416" y="148"/>
                    <a:pt x="500" y="213"/>
                    <a:pt x="606" y="188"/>
                  </a:cubicBezTo>
                  <a:cubicBezTo>
                    <a:pt x="712" y="163"/>
                    <a:pt x="898" y="39"/>
                    <a:pt x="975" y="0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4873" y="1776"/>
              <a:ext cx="36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0" name="Group 22"/>
          <p:cNvGrpSpPr/>
          <p:nvPr/>
        </p:nvGrpSpPr>
        <p:grpSpPr bwMode="auto">
          <a:xfrm>
            <a:off x="6553200" y="1477832"/>
            <a:ext cx="835025" cy="519113"/>
            <a:chOff x="4079" y="2047"/>
            <a:chExt cx="526" cy="327"/>
          </a:xfrm>
        </p:grpSpPr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4165" y="2047"/>
              <a:ext cx="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(0)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Oval 24"/>
            <p:cNvSpPr>
              <a:spLocks noChangeArrowheads="1"/>
            </p:cNvSpPr>
            <p:nvPr/>
          </p:nvSpPr>
          <p:spPr bwMode="auto">
            <a:xfrm>
              <a:off x="4079" y="212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6851361" y="4056674"/>
            <a:ext cx="2292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FF00"/>
                </a:solidFill>
              </a:rPr>
              <a:t>t</a:t>
            </a:r>
            <a:r>
              <a:rPr kumimoji="1" lang="en-US" altLang="zh-CN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≠0</a:t>
            </a:r>
            <a:r>
              <a:rPr kumimoji="1"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时，积分为</a:t>
            </a:r>
            <a:r>
              <a:rPr kumimoji="1" lang="en-US" altLang="zh-CN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1"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329186" y="6297889"/>
            <a:ext cx="8715118" cy="49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任意函数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与冲激函数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乘积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对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∞到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∞时间的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积分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等于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705367" y="2153295"/>
            <a:ext cx="180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t=0</a:t>
            </a:r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处连续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372054" y="2004556"/>
          <a:ext cx="41560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1" imgW="1610995" imgH="278765" progId="Equation.3">
                  <p:embed/>
                </p:oleObj>
              </mc:Choice>
              <mc:Fallback>
                <p:oleObj name="公式" r:id="rId1" imgW="1610995" imgH="2787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054" y="2004556"/>
                        <a:ext cx="41560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20312" y="1153546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latin typeface="Times New Roman" panose="02020603050405020304" pitchFamily="18" charset="0"/>
              </a:rPr>
              <a:t>同理</a:t>
            </a:r>
            <a:endParaRPr kumimoji="1" lang="zh-CN" altLang="en-US" b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8"/>
              <p:cNvSpPr txBox="1"/>
              <p:nvPr/>
            </p:nvSpPr>
            <p:spPr bwMode="auto">
              <a:xfrm>
                <a:off x="1224598" y="3381375"/>
                <a:ext cx="4137025" cy="1082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4598" y="3381375"/>
                <a:ext cx="4137025" cy="1082675"/>
              </a:xfrm>
              <a:prstGeom prst="rect">
                <a:avLst/>
              </a:prstGeom>
              <a:blipFill rotWithShape="1">
                <a:blip r:embed="rId3"/>
                <a:stretch>
                  <a:fillRect l="-8" r="-499" b="-276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270136" y="4768315"/>
          <a:ext cx="475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4" imgW="1728470" imgH="405130" progId="Equation.3">
                  <p:embed/>
                </p:oleObj>
              </mc:Choice>
              <mc:Fallback>
                <p:oleObj name="公式" r:id="rId4" imgW="1728470" imgH="4051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136" y="4768315"/>
                        <a:ext cx="47561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9412" y="3092063"/>
            <a:ext cx="592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11"/>
          <p:cNvGrpSpPr/>
          <p:nvPr/>
        </p:nvGrpSpPr>
        <p:grpSpPr bwMode="auto">
          <a:xfrm>
            <a:off x="6124893" y="1038225"/>
            <a:ext cx="2862263" cy="1776412"/>
            <a:chOff x="2978" y="2548"/>
            <a:chExt cx="1724" cy="1043"/>
          </a:xfrm>
        </p:grpSpPr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048" y="3292"/>
              <a:ext cx="144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3240" y="2680"/>
              <a:ext cx="0" cy="84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531" y="3210"/>
              <a:ext cx="1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3258" y="2548"/>
              <a:ext cx="42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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V="1">
              <a:off x="3633" y="2896"/>
              <a:ext cx="0" cy="396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978" y="2768"/>
              <a:ext cx="21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3017" y="3286"/>
              <a:ext cx="21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19"/>
          <p:cNvGrpSpPr/>
          <p:nvPr/>
        </p:nvGrpSpPr>
        <p:grpSpPr bwMode="auto">
          <a:xfrm>
            <a:off x="6256656" y="1308100"/>
            <a:ext cx="2232025" cy="804862"/>
            <a:chOff x="3930" y="1776"/>
            <a:chExt cx="1305" cy="467"/>
          </a:xfrm>
        </p:grpSpPr>
        <p:sp>
          <p:nvSpPr>
            <p:cNvPr id="16" name="Freeform 20"/>
            <p:cNvSpPr/>
            <p:nvPr/>
          </p:nvSpPr>
          <p:spPr bwMode="auto">
            <a:xfrm>
              <a:off x="3930" y="1920"/>
              <a:ext cx="975" cy="323"/>
            </a:xfrm>
            <a:custGeom>
              <a:avLst/>
              <a:gdLst>
                <a:gd name="T0" fmla="*/ 0 w 975"/>
                <a:gd name="T1" fmla="*/ 323 h 323"/>
                <a:gd name="T2" fmla="*/ 164 w 975"/>
                <a:gd name="T3" fmla="*/ 203 h 323"/>
                <a:gd name="T4" fmla="*/ 342 w 975"/>
                <a:gd name="T5" fmla="*/ 150 h 323"/>
                <a:gd name="T6" fmla="*/ 606 w 975"/>
                <a:gd name="T7" fmla="*/ 188 h 323"/>
                <a:gd name="T8" fmla="*/ 975 w 975"/>
                <a:gd name="T9" fmla="*/ 0 h 3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5"/>
                <a:gd name="T16" fmla="*/ 0 h 323"/>
                <a:gd name="T17" fmla="*/ 975 w 975"/>
                <a:gd name="T18" fmla="*/ 323 h 3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5" h="323">
                  <a:moveTo>
                    <a:pt x="0" y="323"/>
                  </a:moveTo>
                  <a:cubicBezTo>
                    <a:pt x="53" y="277"/>
                    <a:pt x="107" y="232"/>
                    <a:pt x="164" y="203"/>
                  </a:cubicBezTo>
                  <a:cubicBezTo>
                    <a:pt x="221" y="174"/>
                    <a:pt x="268" y="152"/>
                    <a:pt x="342" y="150"/>
                  </a:cubicBezTo>
                  <a:cubicBezTo>
                    <a:pt x="416" y="148"/>
                    <a:pt x="500" y="213"/>
                    <a:pt x="606" y="188"/>
                  </a:cubicBezTo>
                  <a:cubicBezTo>
                    <a:pt x="712" y="163"/>
                    <a:pt x="898" y="39"/>
                    <a:pt x="975" y="0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4873" y="1776"/>
              <a:ext cx="36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22"/>
          <p:cNvGrpSpPr/>
          <p:nvPr/>
        </p:nvGrpSpPr>
        <p:grpSpPr bwMode="auto">
          <a:xfrm>
            <a:off x="7179251" y="1730164"/>
            <a:ext cx="857250" cy="523876"/>
            <a:chOff x="4079" y="2046"/>
            <a:chExt cx="540" cy="330"/>
          </a:xfrm>
        </p:grpSpPr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4150" y="2046"/>
              <a:ext cx="4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(t</a:t>
              </a:r>
              <a:r>
                <a:rPr kumimoji="1"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24"/>
            <p:cNvSpPr>
              <a:spLocks noChangeArrowheads="1"/>
            </p:cNvSpPr>
            <p:nvPr/>
          </p:nvSpPr>
          <p:spPr bwMode="auto">
            <a:xfrm>
              <a:off x="4079" y="212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27458" y="2376146"/>
            <a:ext cx="180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处连续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434111" y="3445754"/>
                <a:ext cx="2004750" cy="953915"/>
              </a:xfrm>
              <a:prstGeom prst="rect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400" i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kumimoji="1" lang="en-US" altLang="zh-CN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kumimoji="1" lang="en-US" altLang="zh-CN" sz="2400" i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)=</a:t>
                </a:r>
                <a:r>
                  <a:rPr lang="zh-CN" altLang="en-US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400" i="1">
                            <a:solidFill>
                              <a:schemeClr val="accent6"/>
                            </a:solidFill>
                            <a:latin typeface="Cambria Math" panose="02040503050406030204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zh-CN" alt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solidFill>
                    <a:schemeClr val="accent6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400" baseline="-25000" dirty="0">
                    <a:solidFill>
                      <a:schemeClr val="accent6"/>
                    </a:solidFill>
                  </a:rPr>
                  <a:t>0</a:t>
                </a:r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solidFill>
                              <a:schemeClr val="accent6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zh-CN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11" y="3445754"/>
                <a:ext cx="2004750" cy="953915"/>
              </a:xfrm>
              <a:prstGeom prst="rect">
                <a:avLst/>
              </a:prstGeom>
              <a:blipFill rotWithShape="1">
                <a:blip r:embed="rId6"/>
                <a:stretch>
                  <a:fillRect l="-331" t="-691" r="-299" b="-4486"/>
                </a:stretch>
              </a:blipFill>
              <a:ln w="12700"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5553529" y="3903345"/>
            <a:ext cx="649288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323850" y="979324"/>
            <a:ext cx="4032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chemeClr val="tx1"/>
                </a:solidFill>
                <a:latin typeface="楷体_GB2312" pitchFamily="49" charset="-122"/>
              </a:rPr>
              <a:t>1. </a:t>
            </a:r>
            <a:r>
              <a:rPr kumimoji="1" lang="zh-CN" altLang="en-US" sz="3200" dirty="0">
                <a:solidFill>
                  <a:schemeClr val="tx1"/>
                </a:solidFill>
                <a:latin typeface="楷体_GB2312" pitchFamily="49" charset="-122"/>
              </a:rPr>
              <a:t>单位阶跃函数</a:t>
            </a:r>
            <a:endParaRPr kumimoji="1" lang="zh-CN" altLang="en-US" sz="3200" b="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755650" y="2154828"/>
            <a:ext cx="1584325" cy="557213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定义</a:t>
            </a:r>
            <a:endParaRPr kumimoji="1" lang="zh-CN" altLang="en-US" b="0">
              <a:solidFill>
                <a:srgbClr val="FF9900"/>
              </a:solidFill>
              <a:latin typeface="楷体_GB2312" pitchFamily="49" charset="-122"/>
            </a:endParaRPr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2555875" y="1877017"/>
          <a:ext cx="3024188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1" imgW="1184275" imgH="474345" progId="Equation.3">
                  <p:embed/>
                </p:oleObj>
              </mc:Choice>
              <mc:Fallback>
                <p:oleObj name="公式" r:id="rId1" imgW="1184275" imgH="47434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77017"/>
                        <a:ext cx="3024188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6300258" y="1651591"/>
            <a:ext cx="2733675" cy="1889125"/>
            <a:chOff x="3572" y="845"/>
            <a:chExt cx="1722" cy="927"/>
          </a:xfrm>
        </p:grpSpPr>
        <p:sp>
          <p:nvSpPr>
            <p:cNvPr id="37925" name="Line 7"/>
            <p:cNvSpPr>
              <a:spLocks noChangeShapeType="1"/>
            </p:cNvSpPr>
            <p:nvPr/>
          </p:nvSpPr>
          <p:spPr bwMode="auto">
            <a:xfrm>
              <a:off x="3572" y="1548"/>
              <a:ext cx="158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8"/>
            <p:cNvSpPr>
              <a:spLocks noChangeShapeType="1"/>
            </p:cNvSpPr>
            <p:nvPr/>
          </p:nvSpPr>
          <p:spPr bwMode="auto">
            <a:xfrm flipV="1">
              <a:off x="3668" y="972"/>
              <a:ext cx="0" cy="72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Text Box 9"/>
            <p:cNvSpPr txBox="1">
              <a:spLocks noChangeArrowheads="1"/>
            </p:cNvSpPr>
            <p:nvPr/>
          </p:nvSpPr>
          <p:spPr bwMode="auto">
            <a:xfrm>
              <a:off x="5116" y="1421"/>
              <a:ext cx="17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8" name="Text Box 10"/>
            <p:cNvSpPr txBox="1">
              <a:spLocks noChangeArrowheads="1"/>
            </p:cNvSpPr>
            <p:nvPr/>
          </p:nvSpPr>
          <p:spPr bwMode="auto">
            <a:xfrm>
              <a:off x="3638" y="845"/>
              <a:ext cx="53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 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9" name="Text Box 11"/>
            <p:cNvSpPr txBox="1">
              <a:spLocks noChangeArrowheads="1"/>
            </p:cNvSpPr>
            <p:nvPr/>
          </p:nvSpPr>
          <p:spPr bwMode="auto">
            <a:xfrm>
              <a:off x="3642" y="1517"/>
              <a:ext cx="22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5939896" y="2154828"/>
            <a:ext cx="2209800" cy="908050"/>
            <a:chOff x="3332" y="1092"/>
            <a:chExt cx="1392" cy="456"/>
          </a:xfrm>
        </p:grpSpPr>
        <p:sp>
          <p:nvSpPr>
            <p:cNvPr id="37921" name="Line 13"/>
            <p:cNvSpPr>
              <a:spLocks noChangeShapeType="1"/>
            </p:cNvSpPr>
            <p:nvPr/>
          </p:nvSpPr>
          <p:spPr bwMode="auto">
            <a:xfrm>
              <a:off x="3668" y="1176"/>
              <a:ext cx="1056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Line 14"/>
            <p:cNvSpPr>
              <a:spLocks noChangeShapeType="1"/>
            </p:cNvSpPr>
            <p:nvPr/>
          </p:nvSpPr>
          <p:spPr bwMode="auto">
            <a:xfrm flipH="1">
              <a:off x="3332" y="1548"/>
              <a:ext cx="336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Line 15"/>
            <p:cNvSpPr>
              <a:spLocks noChangeShapeType="1"/>
            </p:cNvSpPr>
            <p:nvPr/>
          </p:nvSpPr>
          <p:spPr bwMode="auto">
            <a:xfrm>
              <a:off x="3668" y="1164"/>
              <a:ext cx="0" cy="38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Text Box 16"/>
            <p:cNvSpPr txBox="1">
              <a:spLocks noChangeArrowheads="1"/>
            </p:cNvSpPr>
            <p:nvPr/>
          </p:nvSpPr>
          <p:spPr bwMode="auto">
            <a:xfrm>
              <a:off x="3435" y="1092"/>
              <a:ext cx="2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057" name="Rectangle 17"/>
          <p:cNvSpPr>
            <a:spLocks noChangeArrowheads="1"/>
          </p:cNvSpPr>
          <p:nvPr/>
        </p:nvSpPr>
        <p:spPr bwMode="auto">
          <a:xfrm>
            <a:off x="755650" y="3684465"/>
            <a:ext cx="3852863" cy="52322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单位阶跃函数的延迟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graphicFrame>
        <p:nvGraphicFramePr>
          <p:cNvPr id="215058" name="Object 18"/>
          <p:cNvGraphicFramePr>
            <a:graphicFrameLocks noChangeAspect="1"/>
          </p:cNvGraphicFramePr>
          <p:nvPr/>
        </p:nvGraphicFramePr>
        <p:xfrm>
          <a:off x="4429125" y="4788958"/>
          <a:ext cx="3852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3" imgW="1428115" imgH="474345" progId="Equation.3">
                  <p:embed/>
                </p:oleObj>
              </mc:Choice>
              <mc:Fallback>
                <p:oleObj name="公式" r:id="rId3" imgW="1428115" imgH="47434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4788958"/>
                        <a:ext cx="3852862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/>
          <p:nvPr/>
        </p:nvGrpSpPr>
        <p:grpSpPr bwMode="auto">
          <a:xfrm>
            <a:off x="755650" y="4428596"/>
            <a:ext cx="3328987" cy="1903906"/>
            <a:chOff x="366" y="723"/>
            <a:chExt cx="1815" cy="915"/>
          </a:xfrm>
        </p:grpSpPr>
        <p:grpSp>
          <p:nvGrpSpPr>
            <p:cNvPr id="37908" name="Group 20"/>
            <p:cNvGrpSpPr/>
            <p:nvPr/>
          </p:nvGrpSpPr>
          <p:grpSpPr bwMode="auto">
            <a:xfrm>
              <a:off x="366" y="723"/>
              <a:ext cx="1815" cy="915"/>
              <a:chOff x="366" y="723"/>
              <a:chExt cx="1815" cy="915"/>
            </a:xfrm>
          </p:grpSpPr>
          <p:grpSp>
            <p:nvGrpSpPr>
              <p:cNvPr id="37911" name="Group 21"/>
              <p:cNvGrpSpPr/>
              <p:nvPr/>
            </p:nvGrpSpPr>
            <p:grpSpPr bwMode="auto">
              <a:xfrm>
                <a:off x="472" y="723"/>
                <a:ext cx="1709" cy="899"/>
                <a:chOff x="472" y="723"/>
                <a:chExt cx="1709" cy="899"/>
              </a:xfrm>
            </p:grpSpPr>
            <p:sp>
              <p:nvSpPr>
                <p:cNvPr id="37913" name="Line 22"/>
                <p:cNvSpPr>
                  <a:spLocks noChangeShapeType="1"/>
                </p:cNvSpPr>
                <p:nvPr/>
              </p:nvSpPr>
              <p:spPr bwMode="auto">
                <a:xfrm>
                  <a:off x="472" y="1400"/>
                  <a:ext cx="1584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1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568" y="824"/>
                  <a:ext cx="0" cy="72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15" name="Line 24"/>
                <p:cNvSpPr>
                  <a:spLocks noChangeShapeType="1"/>
                </p:cNvSpPr>
                <p:nvPr/>
              </p:nvSpPr>
              <p:spPr bwMode="auto">
                <a:xfrm>
                  <a:off x="856" y="1064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1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027" y="1275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0" 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endPara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91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26" y="723"/>
                  <a:ext cx="71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0" 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 </a:t>
                  </a:r>
                  <a:r>
                    <a:rPr kumimoji="1" lang="en-US" altLang="zh-CN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(</a:t>
                  </a:r>
                  <a:r>
                    <a:rPr kumimoji="1" lang="en-US" altLang="zh-CN" b="0" 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t-t</a:t>
                  </a:r>
                  <a:r>
                    <a:rPr kumimoji="1" lang="en-US" altLang="zh-CN" b="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0</a:t>
                  </a:r>
                  <a:r>
                    <a:rPr kumimoji="1" lang="en-US" altLang="zh-CN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)</a:t>
                  </a:r>
                  <a:endPara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918" name="Line 27"/>
                <p:cNvSpPr>
                  <a:spLocks noChangeShapeType="1"/>
                </p:cNvSpPr>
                <p:nvPr/>
              </p:nvSpPr>
              <p:spPr bwMode="auto">
                <a:xfrm>
                  <a:off x="856" y="106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1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14" y="1371"/>
                  <a:ext cx="22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0" 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b="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920" name="Line 29"/>
                <p:cNvSpPr>
                  <a:spLocks noChangeShapeType="1"/>
                </p:cNvSpPr>
                <p:nvPr/>
              </p:nvSpPr>
              <p:spPr bwMode="auto">
                <a:xfrm>
                  <a:off x="488" y="1392"/>
                  <a:ext cx="368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12" name="Text Box 30"/>
              <p:cNvSpPr txBox="1">
                <a:spLocks noChangeArrowheads="1"/>
              </p:cNvSpPr>
              <p:nvPr/>
            </p:nvSpPr>
            <p:spPr bwMode="auto">
              <a:xfrm>
                <a:off x="366" y="1387"/>
                <a:ext cx="21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909" name="Text Box 31"/>
            <p:cNvSpPr txBox="1">
              <a:spLocks noChangeArrowheads="1"/>
            </p:cNvSpPr>
            <p:nvPr/>
          </p:nvSpPr>
          <p:spPr bwMode="auto">
            <a:xfrm>
              <a:off x="389" y="970"/>
              <a:ext cx="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0" name="Line 32"/>
            <p:cNvSpPr>
              <a:spLocks noChangeShapeType="1"/>
            </p:cNvSpPr>
            <p:nvPr/>
          </p:nvSpPr>
          <p:spPr bwMode="auto">
            <a:xfrm>
              <a:off x="578" y="1058"/>
              <a:ext cx="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4501" name="Object 5"/>
              <p:cNvSpPr txBox="1"/>
              <p:nvPr/>
            </p:nvSpPr>
            <p:spPr bwMode="auto">
              <a:xfrm>
                <a:off x="1270795" y="4864905"/>
                <a:ext cx="2808287" cy="1031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450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795" y="4864905"/>
                <a:ext cx="2808287" cy="1031875"/>
              </a:xfrm>
              <a:prstGeom prst="rect">
                <a:avLst/>
              </a:prstGeom>
              <a:blipFill rotWithShape="1">
                <a:blip r:embed="rId1"/>
                <a:stretch>
                  <a:fillRect l="-6" t="-16" r="17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2238378" y="5909663"/>
            <a:ext cx="63722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000" b="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0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只是阶跃函数</a:t>
            </a:r>
            <a:r>
              <a:rPr kumimoji="1" lang="zh-CN" altLang="en-US" sz="2000" dirty="0">
                <a:latin typeface="楷体_GB2312" pitchFamily="49" charset="-122"/>
              </a:rPr>
              <a:t>，不是冲激函数</a:t>
            </a:r>
            <a:r>
              <a:rPr kumimoji="1" lang="en-US" altLang="zh-CN" sz="2000" dirty="0">
                <a:latin typeface="楷体_GB2312" pitchFamily="49" charset="-122"/>
              </a:rPr>
              <a:t>,</a:t>
            </a:r>
            <a:r>
              <a:rPr kumimoji="1" lang="zh-CN" altLang="en-US" sz="2000" dirty="0">
                <a:latin typeface="楷体_GB2312" pitchFamily="49" charset="-122"/>
              </a:rPr>
              <a:t>否则不满足</a:t>
            </a:r>
            <a:r>
              <a:rPr kumimoji="1" lang="en-US" altLang="zh-CN" sz="2000" dirty="0">
                <a:latin typeface="楷体_GB2312" pitchFamily="49" charset="-122"/>
              </a:rPr>
              <a:t>KCL</a:t>
            </a:r>
            <a:r>
              <a:rPr kumimoji="1" lang="zh-CN" altLang="en-US" sz="2000" dirty="0">
                <a:latin typeface="楷体_GB2312" pitchFamily="49" charset="-122"/>
              </a:rPr>
              <a:t>定律</a:t>
            </a:r>
            <a:endParaRPr kumimoji="1" lang="zh-CN" altLang="en-US" sz="2000" dirty="0">
              <a:latin typeface="楷体_GB2312" pitchFamily="49" charset="-122"/>
            </a:endParaRP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920750" y="3271837"/>
            <a:ext cx="5113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分二个时间段考虑冲激响应</a:t>
            </a:r>
            <a:endParaRPr kumimoji="1"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106541" y="4403369"/>
            <a:ext cx="327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Times New Roman" panose="02020603050405020304" pitchFamily="18" charset="0"/>
              </a:rPr>
              <a:t>电容充电，方程为</a:t>
            </a:r>
            <a:endParaRPr kumimoji="1"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55346" name="Text Box 11"/>
          <p:cNvSpPr txBox="1">
            <a:spLocks noChangeArrowheads="1"/>
          </p:cNvSpPr>
          <p:nvPr/>
        </p:nvSpPr>
        <p:spPr bwMode="auto">
          <a:xfrm>
            <a:off x="450056" y="3866062"/>
            <a:ext cx="4103687" cy="4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间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161436" y="2549058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273050" y="823912"/>
            <a:ext cx="5040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latin typeface="楷体_GB2312" pitchFamily="49" charset="-122"/>
              </a:rPr>
              <a:t>2. 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一阶电路的冲激响应</a:t>
            </a:r>
            <a:endParaRPr kumimoji="1" lang="zh-CN" altLang="en-US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3144309" y="1574914"/>
            <a:ext cx="5545138" cy="79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 dirty="0">
                <a:latin typeface="Times New Roman" panose="02020603050405020304" pitchFamily="18" charset="0"/>
              </a:rPr>
              <a:t>激励为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单位冲激函数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时，电路中产生的零状态响应。</a:t>
            </a:r>
            <a:endParaRPr kumimoji="1"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34513" name="Text Box 17"/>
          <p:cNvSpPr txBox="1">
            <a:spLocks noChangeArrowheads="1"/>
          </p:cNvSpPr>
          <p:nvPr/>
        </p:nvSpPr>
        <p:spPr bwMode="auto">
          <a:xfrm>
            <a:off x="344488" y="1555283"/>
            <a:ext cx="1620957" cy="52322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冲激响应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14" name="Line 18"/>
          <p:cNvSpPr>
            <a:spLocks noChangeShapeType="1"/>
          </p:cNvSpPr>
          <p:nvPr/>
        </p:nvSpPr>
        <p:spPr bwMode="auto">
          <a:xfrm>
            <a:off x="2217738" y="1831975"/>
            <a:ext cx="792162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72" name="Rectangle 76"/>
          <p:cNvSpPr>
            <a:spLocks noChangeArrowheads="1"/>
          </p:cNvSpPr>
          <p:nvPr/>
        </p:nvSpPr>
        <p:spPr bwMode="auto">
          <a:xfrm>
            <a:off x="920750" y="2579836"/>
            <a:ext cx="8172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  <a:cs typeface="Times New Roman" panose="02020603050405020304" pitchFamily="18" charset="0"/>
              </a:rPr>
              <a:t>求单位冲激电流激励下的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2400" dirty="0">
                <a:latin typeface="楷体_GB2312" pitchFamily="49" charset="-122"/>
                <a:cs typeface="Times New Roman" panose="02020603050405020304" pitchFamily="18" charset="0"/>
              </a:rPr>
              <a:t>电路的零状态响应。</a:t>
            </a:r>
            <a:endParaRPr lang="zh-CN" altLang="en-US" sz="2400" dirty="0">
              <a:latin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4574" name="Text Box 78"/>
          <p:cNvSpPr txBox="1">
            <a:spLocks noChangeArrowheads="1"/>
          </p:cNvSpPr>
          <p:nvPr/>
        </p:nvSpPr>
        <p:spPr bwMode="auto">
          <a:xfrm>
            <a:off x="256542" y="3255317"/>
            <a:ext cx="504825" cy="46166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解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79"/>
          <p:cNvGrpSpPr/>
          <p:nvPr/>
        </p:nvGrpSpPr>
        <p:grpSpPr bwMode="auto">
          <a:xfrm>
            <a:off x="209816" y="5834740"/>
            <a:ext cx="1644650" cy="850900"/>
            <a:chOff x="385" y="3022"/>
            <a:chExt cx="1036" cy="536"/>
          </a:xfrm>
        </p:grpSpPr>
        <p:pic>
          <p:nvPicPr>
            <p:cNvPr id="55344" name="Picture 80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45" name="Text Box 81"/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 b="0" dirty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 dirty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7" name="Group 94"/>
          <p:cNvGrpSpPr/>
          <p:nvPr/>
        </p:nvGrpSpPr>
        <p:grpSpPr bwMode="auto">
          <a:xfrm>
            <a:off x="5427663" y="3307854"/>
            <a:ext cx="3563937" cy="2319338"/>
            <a:chOff x="3515" y="1842"/>
            <a:chExt cx="2245" cy="1461"/>
          </a:xfrm>
        </p:grpSpPr>
        <p:sp>
          <p:nvSpPr>
            <p:cNvPr id="55315" name="Text Box 52"/>
            <p:cNvSpPr txBox="1">
              <a:spLocks noChangeArrowheads="1"/>
            </p:cNvSpPr>
            <p:nvPr/>
          </p:nvSpPr>
          <p:spPr bwMode="auto">
            <a:xfrm>
              <a:off x="4161" y="2976"/>
              <a:ext cx="981" cy="32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zh-CN" altLang="en-US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)=0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6" name="Line 53"/>
            <p:cNvSpPr>
              <a:spLocks noChangeShapeType="1"/>
            </p:cNvSpPr>
            <p:nvPr/>
          </p:nvSpPr>
          <p:spPr bwMode="auto">
            <a:xfrm>
              <a:off x="4660" y="1842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Line 54"/>
            <p:cNvSpPr>
              <a:spLocks noChangeShapeType="1"/>
            </p:cNvSpPr>
            <p:nvPr/>
          </p:nvSpPr>
          <p:spPr bwMode="auto">
            <a:xfrm>
              <a:off x="5250" y="1887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Text Box 55"/>
            <p:cNvSpPr txBox="1">
              <a:spLocks noChangeArrowheads="1"/>
            </p:cNvSpPr>
            <p:nvPr/>
          </p:nvSpPr>
          <p:spPr bwMode="auto">
            <a:xfrm>
              <a:off x="4978" y="1887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9" name="Text Box 56"/>
            <p:cNvSpPr txBox="1">
              <a:spLocks noChangeArrowheads="1"/>
            </p:cNvSpPr>
            <p:nvPr/>
          </p:nvSpPr>
          <p:spPr bwMode="auto">
            <a:xfrm>
              <a:off x="4343" y="2204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0" name="Text Box 57"/>
            <p:cNvSpPr txBox="1">
              <a:spLocks noChangeArrowheads="1"/>
            </p:cNvSpPr>
            <p:nvPr/>
          </p:nvSpPr>
          <p:spPr bwMode="auto">
            <a:xfrm>
              <a:off x="3515" y="1933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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(t)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5321" name="Line 58"/>
            <p:cNvSpPr>
              <a:spLocks noChangeShapeType="1"/>
            </p:cNvSpPr>
            <p:nvPr/>
          </p:nvSpPr>
          <p:spPr bwMode="auto">
            <a:xfrm flipV="1">
              <a:off x="5341" y="2341"/>
              <a:ext cx="0" cy="5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Rectangle 59"/>
            <p:cNvSpPr>
              <a:spLocks noChangeArrowheads="1"/>
            </p:cNvSpPr>
            <p:nvPr/>
          </p:nvSpPr>
          <p:spPr bwMode="auto">
            <a:xfrm>
              <a:off x="4932" y="22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3" name="Text Box 61"/>
            <p:cNvSpPr txBox="1">
              <a:spLocks noChangeArrowheads="1"/>
            </p:cNvSpPr>
            <p:nvPr/>
          </p:nvSpPr>
          <p:spPr bwMode="auto">
            <a:xfrm>
              <a:off x="5386" y="1887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4" name="Text Box 62"/>
            <p:cNvSpPr txBox="1">
              <a:spLocks noChangeArrowheads="1"/>
            </p:cNvSpPr>
            <p:nvPr/>
          </p:nvSpPr>
          <p:spPr bwMode="auto">
            <a:xfrm>
              <a:off x="5386" y="2386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25" name="Text Box 63"/>
            <p:cNvSpPr txBox="1">
              <a:spLocks noChangeArrowheads="1"/>
            </p:cNvSpPr>
            <p:nvPr/>
          </p:nvSpPr>
          <p:spPr bwMode="auto">
            <a:xfrm>
              <a:off x="5431" y="2159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6" name="Line 64"/>
            <p:cNvSpPr>
              <a:spLocks noChangeShapeType="1"/>
            </p:cNvSpPr>
            <p:nvPr/>
          </p:nvSpPr>
          <p:spPr bwMode="auto">
            <a:xfrm>
              <a:off x="3969" y="1842"/>
              <a:ext cx="13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7" name="Line 65"/>
            <p:cNvSpPr>
              <a:spLocks noChangeShapeType="1"/>
            </p:cNvSpPr>
            <p:nvPr/>
          </p:nvSpPr>
          <p:spPr bwMode="auto">
            <a:xfrm>
              <a:off x="5341" y="1842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8" name="Line 66"/>
            <p:cNvSpPr>
              <a:spLocks noChangeShapeType="1"/>
            </p:cNvSpPr>
            <p:nvPr/>
          </p:nvSpPr>
          <p:spPr bwMode="auto">
            <a:xfrm>
              <a:off x="3969" y="1842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9" name="Line 67"/>
            <p:cNvSpPr>
              <a:spLocks noChangeShapeType="1"/>
            </p:cNvSpPr>
            <p:nvPr/>
          </p:nvSpPr>
          <p:spPr bwMode="auto">
            <a:xfrm flipV="1">
              <a:off x="3969" y="2885"/>
              <a:ext cx="137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Rectangle 68"/>
            <p:cNvSpPr>
              <a:spLocks noChangeArrowheads="1"/>
            </p:cNvSpPr>
            <p:nvPr/>
          </p:nvSpPr>
          <p:spPr bwMode="auto">
            <a:xfrm>
              <a:off x="4603" y="22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5331" name="Group 69"/>
            <p:cNvGrpSpPr/>
            <p:nvPr/>
          </p:nvGrpSpPr>
          <p:grpSpPr bwMode="auto">
            <a:xfrm>
              <a:off x="5205" y="2250"/>
              <a:ext cx="240" cy="90"/>
              <a:chOff x="4604" y="2478"/>
              <a:chExt cx="240" cy="90"/>
            </a:xfrm>
          </p:grpSpPr>
          <p:sp>
            <p:nvSpPr>
              <p:cNvPr id="55336" name="Line 70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7" name="Line 71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32" name="Line 60"/>
            <p:cNvSpPr>
              <a:spLocks noChangeShapeType="1"/>
            </p:cNvSpPr>
            <p:nvPr/>
          </p:nvSpPr>
          <p:spPr bwMode="auto">
            <a:xfrm flipV="1">
              <a:off x="3969" y="1933"/>
              <a:ext cx="0" cy="4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33" name="Group 72"/>
            <p:cNvGrpSpPr/>
            <p:nvPr/>
          </p:nvGrpSpPr>
          <p:grpSpPr bwMode="auto">
            <a:xfrm>
              <a:off x="3798" y="2296"/>
              <a:ext cx="363" cy="363"/>
              <a:chOff x="4785" y="709"/>
              <a:chExt cx="363" cy="363"/>
            </a:xfrm>
          </p:grpSpPr>
          <p:sp>
            <p:nvSpPr>
              <p:cNvPr id="55334" name="Oval 73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zh-CN" sz="2400" b="0">
                  <a:solidFill>
                    <a:schemeClr val="tx1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55335" name="Line 74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44867" y="5191680"/>
            <a:ext cx="1128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3931445" y="5102620"/>
                <a:ext cx="13819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如何把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accent6"/>
                  </a:solidFill>
                  <a:latin typeface="Times New Roman" panose="02020603050405020304" pitchFamily="18" charset="0"/>
                </a:endParaRPr>
              </a:p>
              <a:p>
                <a:r>
                  <a:rPr kumimoji="1" lang="zh-CN" altLang="en-US" dirty="0">
                    <a:solidFill>
                      <a:schemeClr val="accent6"/>
                    </a:solidFill>
                  </a:rPr>
                  <a:t>变为常数呢？</a:t>
                </a:r>
                <a:endParaRPr kumimoji="1" lang="en-US" altLang="zh-CN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45" y="5102620"/>
                <a:ext cx="138191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2" t="-61" r="-5859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6"/>
              <p:cNvSpPr txBox="1">
                <a:spLocks noChangeArrowheads="1"/>
              </p:cNvSpPr>
              <p:nvPr/>
            </p:nvSpPr>
            <p:spPr bwMode="auto">
              <a:xfrm>
                <a:off x="2066970" y="6336726"/>
                <a:ext cx="7106652" cy="543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000" b="0" i="1" dirty="0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如果</a:t>
                </a:r>
                <a:r>
                  <a:rPr kumimoji="1" lang="en-US" altLang="zh-CN" sz="2000" b="0" i="1" dirty="0" err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000" b="0" i="1" baseline="-25000" dirty="0" err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kumimoji="1" lang="zh-CN" altLang="en-US" sz="2000" dirty="0">
                    <a:solidFill>
                      <a:schemeClr val="accent6"/>
                    </a:solidFill>
                    <a:latin typeface="楷体_GB2312" pitchFamily="49" charset="-122"/>
                  </a:rPr>
                  <a:t>是冲激函数，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chemeClr val="accent6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则为</m:t>
                    </m:r>
                  </m:oMath>
                </a14:m>
                <a:r>
                  <a:rPr kumimoji="1" lang="zh-CN" altLang="en-US" sz="2000" dirty="0">
                    <a:solidFill>
                      <a:srgbClr val="00B0F0"/>
                    </a:solidFill>
                    <a:latin typeface="楷体_GB2312" pitchFamily="49" charset="-122"/>
                  </a:rPr>
                  <a:t>高阶的无穷大，此时</a:t>
                </a:r>
                <a:r>
                  <a:rPr kumimoji="1" lang="en-US" altLang="zh-CN" sz="2000" dirty="0">
                    <a:solidFill>
                      <a:srgbClr val="00B0F0"/>
                    </a:solidFill>
                    <a:latin typeface="楷体_GB2312" pitchFamily="49" charset="-122"/>
                  </a:rPr>
                  <a:t>KCL</a:t>
                </a:r>
                <a:r>
                  <a:rPr kumimoji="1" lang="zh-CN" altLang="en-US" sz="2000" dirty="0">
                    <a:solidFill>
                      <a:srgbClr val="00B0F0"/>
                    </a:solidFill>
                    <a:latin typeface="楷体_GB2312" pitchFamily="49" charset="-122"/>
                  </a:rPr>
                  <a:t>不满足</a:t>
                </a:r>
                <a:endParaRPr kumimoji="1" lang="zh-CN" altLang="en-US" sz="2000" dirty="0">
                  <a:solidFill>
                    <a:srgbClr val="00B0F0"/>
                  </a:solidFill>
                  <a:latin typeface="楷体_GB2312" pitchFamily="49" charset="-122"/>
                </a:endParaRPr>
              </a:p>
            </p:txBody>
          </p:sp>
        </mc:Choice>
        <mc:Fallback>
          <p:sp>
            <p:nvSpPr>
              <p:cNvPr id="4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6970" y="6336726"/>
                <a:ext cx="7106652" cy="543931"/>
              </a:xfrm>
              <a:prstGeom prst="rect">
                <a:avLst/>
              </a:prstGeom>
              <a:blipFill rotWithShape="1">
                <a:blip r:embed="rId4"/>
                <a:stretch>
                  <a:fillRect l="-1" t="-11" r="6" b="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402543" y="5120690"/>
            <a:ext cx="752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endParaRPr lang="en-US" altLang="zh-CN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804" y="2046422"/>
            <a:ext cx="1446396" cy="1097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 bwMode="auto">
          <a:xfrm>
            <a:off x="531283" y="3371437"/>
            <a:ext cx="2992439" cy="1304924"/>
            <a:chOff x="340" y="1659"/>
            <a:chExt cx="1885" cy="822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400" y="1659"/>
              <a:ext cx="182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</a:t>
              </a:r>
              <a:r>
                <a:rPr kumimoji="1" lang="en-US" altLang="zh-CN" sz="3200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32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en-US" altLang="zh-CN" sz="32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32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 </a:t>
              </a:r>
              <a:r>
                <a:rPr kumimoji="1" lang="en-US" altLang="zh-CN" sz="32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</a:t>
              </a:r>
              <a:r>
                <a:rPr kumimoji="1" lang="en-US" altLang="zh-CN" sz="3200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32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zh-CN" altLang="en-US" sz="20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sz="32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476" y="2113"/>
              <a:ext cx="14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 </a:t>
              </a: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zh-CN" altLang="en-US" sz="20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AutoShape 7"/>
            <p:cNvSpPr/>
            <p:nvPr/>
          </p:nvSpPr>
          <p:spPr bwMode="auto">
            <a:xfrm>
              <a:off x="340" y="1790"/>
              <a:ext cx="90" cy="664"/>
            </a:xfrm>
            <a:prstGeom prst="leftBrace">
              <a:avLst>
                <a:gd name="adj1" fmla="val 54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531283" y="1574271"/>
            <a:ext cx="2995613" cy="1231899"/>
            <a:chOff x="340" y="707"/>
            <a:chExt cx="1887" cy="776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17" y="707"/>
              <a:ext cx="17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3200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 </a:t>
              </a:r>
              <a:r>
                <a:rPr kumimoji="1" lang="en-US" altLang="zh-CN" sz="32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en-US" altLang="zh-CN" sz="32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32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kumimoji="1" lang="en-US" altLang="zh-CN" sz="32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q</a:t>
              </a:r>
              <a:r>
                <a:rPr kumimoji="1" lang="en-US" altLang="zh-CN" sz="3200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32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zh-CN" altLang="en-US" sz="24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sz="32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54" y="1115"/>
              <a:ext cx="177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3200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= </a:t>
              </a: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3200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zh-CN" altLang="en-US" sz="20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AutoShape 11"/>
            <p:cNvSpPr/>
            <p:nvPr/>
          </p:nvSpPr>
          <p:spPr bwMode="auto">
            <a:xfrm>
              <a:off x="340" y="845"/>
              <a:ext cx="136" cy="635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46089" y="1007544"/>
            <a:ext cx="2013478" cy="461665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234000" rIns="198000" anchor="ctr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4"/>
            </a:pPr>
            <a:r>
              <a:rPr kumimoji="1" lang="zh-CN" altLang="en-US" sz="2400" dirty="0">
                <a:latin typeface="楷体_GB2312" pitchFamily="49" charset="-122"/>
              </a:rPr>
              <a:t>换路定则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032933" y="5569409"/>
            <a:ext cx="7838017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98000" rIns="198000" anchor="ctr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400" dirty="0">
                <a:latin typeface="楷体_GB2312" pitchFamily="49" charset="-122"/>
              </a:rPr>
              <a:t>电容电流和电感电压为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有限值</a:t>
            </a:r>
            <a:r>
              <a:rPr kumimoji="1" lang="zh-CN" altLang="en-US" sz="2400" dirty="0">
                <a:latin typeface="楷体_GB2312" pitchFamily="49" charset="-122"/>
              </a:rPr>
              <a:t>是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换路定则成立的条件</a:t>
            </a:r>
            <a:r>
              <a:rPr kumimoji="1" lang="zh-CN" altLang="en-US" sz="2400" dirty="0">
                <a:latin typeface="楷体_GB2312" pitchFamily="49" charset="-122"/>
              </a:rPr>
              <a:t>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618971" y="3384903"/>
            <a:ext cx="5192712" cy="13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楷体_GB2312" pitchFamily="49" charset="-122"/>
              </a:rPr>
              <a:t>    </a:t>
            </a:r>
            <a:r>
              <a:rPr kumimoji="1" lang="zh-CN" altLang="en-US" sz="2400" dirty="0">
                <a:latin typeface="楷体_GB2312" pitchFamily="49" charset="-122"/>
              </a:rPr>
              <a:t>换路瞬间，若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电感</a:t>
            </a:r>
            <a:r>
              <a:rPr kumimoji="1" lang="zh-CN" altLang="en-US" sz="2400" dirty="0">
                <a:latin typeface="楷体_GB2312" pitchFamily="49" charset="-122"/>
              </a:rPr>
              <a:t>电压保持为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有限值</a:t>
            </a:r>
            <a:r>
              <a:rPr kumimoji="1" lang="zh-CN" altLang="en-US" sz="2400" dirty="0">
                <a:latin typeface="楷体_GB2312" pitchFamily="49" charset="-122"/>
              </a:rPr>
              <a:t>，则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电感电流（磁链）</a:t>
            </a:r>
            <a:r>
              <a:rPr kumimoji="1" lang="zh-CN" altLang="en-US" sz="2400" dirty="0">
                <a:latin typeface="楷体_GB2312" pitchFamily="49" charset="-122"/>
              </a:rPr>
              <a:t>换路前后保持不变。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555471" y="1574271"/>
            <a:ext cx="5329237" cy="13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楷体_GB2312" pitchFamily="49" charset="-122"/>
              </a:rPr>
              <a:t>    </a:t>
            </a:r>
            <a:r>
              <a:rPr kumimoji="1" lang="zh-CN" altLang="en-US" sz="2400" dirty="0">
                <a:latin typeface="楷体_GB2312" pitchFamily="49" charset="-122"/>
              </a:rPr>
              <a:t>换路瞬间，若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电容</a:t>
            </a:r>
            <a:r>
              <a:rPr kumimoji="1" lang="zh-CN" altLang="en-US" sz="2400" dirty="0">
                <a:latin typeface="楷体_GB2312" pitchFamily="49" charset="-122"/>
              </a:rPr>
              <a:t>电流保持为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有限值</a:t>
            </a:r>
            <a:r>
              <a:rPr kumimoji="1" lang="zh-CN" altLang="en-US" sz="2400" dirty="0">
                <a:latin typeface="楷体_GB2312" pitchFamily="49" charset="-122"/>
              </a:rPr>
              <a:t>，则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电容电压（电荷）</a:t>
            </a:r>
            <a:r>
              <a:rPr kumimoji="1" lang="zh-CN" altLang="en-US" sz="2400" dirty="0">
                <a:latin typeface="楷体_GB2312" pitchFamily="49" charset="-122"/>
              </a:rPr>
              <a:t>换路前后保持不变。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007269" y="6166581"/>
            <a:ext cx="7129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 anchor="ctr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en-US" sz="2400" dirty="0">
                <a:latin typeface="楷体_GB2312" pitchFamily="49" charset="-122"/>
              </a:rPr>
              <a:t>换路定则反映了实际电路中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能量不能跃变</a:t>
            </a:r>
            <a:r>
              <a:rPr kumimoji="1" lang="zh-CN" altLang="en-US" sz="2400" dirty="0">
                <a:latin typeface="楷体_GB2312" pitchFamily="49" charset="-122"/>
              </a:rPr>
              <a:t>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grpSp>
        <p:nvGrpSpPr>
          <p:cNvPr id="15" name="Group 32"/>
          <p:cNvGrpSpPr/>
          <p:nvPr/>
        </p:nvGrpSpPr>
        <p:grpSpPr bwMode="auto">
          <a:xfrm>
            <a:off x="273050" y="4752043"/>
            <a:ext cx="1644650" cy="850900"/>
            <a:chOff x="385" y="3022"/>
            <a:chExt cx="1036" cy="536"/>
          </a:xfrm>
        </p:grpSpPr>
        <p:pic>
          <p:nvPicPr>
            <p:cNvPr id="16" name="Picture 33" descr="12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07950" y="63500"/>
            <a:ext cx="8548370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回忆：</a:t>
            </a: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7.0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动态电路的方程及其初始条件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00025" y="3174640"/>
            <a:ext cx="8743950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5741990" y="1978863"/>
          <a:ext cx="2628369" cy="81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公式" r:id="rId1" imgW="1323975" imgH="405130" progId="Equation.3">
                  <p:embed/>
                </p:oleObj>
              </mc:Choice>
              <mc:Fallback>
                <p:oleObj name="公式" r:id="rId1" imgW="1323975" imgH="4051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90" y="1978863"/>
                        <a:ext cx="2628369" cy="819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1720767" y="2865434"/>
            <a:ext cx="6748017" cy="127727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Font typeface="+mj-lt"/>
              <a:buAutoNum type="arabicPeriod"/>
            </a:pPr>
            <a:r>
              <a:rPr kumimoji="1" lang="zh-CN" altLang="en-US" sz="1800" dirty="0">
                <a:latin typeface="Times New Roman" panose="02020603050405020304" pitchFamily="18" charset="0"/>
              </a:rPr>
              <a:t>当电路中有冲激作为激励时，换路定律不满足，电容电压产生一个有限值的跳变</a:t>
            </a:r>
            <a:endParaRPr kumimoji="1" lang="en-US" altLang="zh-CN" sz="180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1800" dirty="0">
                <a:latin typeface="Times New Roman" panose="02020603050405020304" pitchFamily="18" charset="0"/>
              </a:rPr>
              <a:t>电容中的冲激电流使电容电压发生跃变，由于</a:t>
            </a:r>
            <a:r>
              <a:rPr kumimoji="1" lang="en-US" altLang="zh-CN" sz="1800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1800" baseline="-25000" dirty="0" err="1">
                <a:latin typeface="Times New Roman" panose="02020603050405020304" pitchFamily="18" charset="0"/>
              </a:rPr>
              <a:t>c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值只是常数值的跳变，也印证了</a:t>
            </a:r>
            <a:r>
              <a:rPr kumimoji="1" lang="en-US" altLang="zh-CN" sz="1800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1800" baseline="-25000" dirty="0" err="1">
                <a:latin typeface="Times New Roman" panose="02020603050405020304" pitchFamily="18" charset="0"/>
              </a:rPr>
              <a:t>c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不是冲激函数</a:t>
            </a:r>
            <a:endParaRPr kumimoji="1" lang="zh-CN" altLang="en-US" sz="18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0140" name="Object 44"/>
          <p:cNvGraphicFramePr>
            <a:graphicFrameLocks noChangeAspect="1"/>
          </p:cNvGraphicFramePr>
          <p:nvPr/>
        </p:nvGraphicFramePr>
        <p:xfrm>
          <a:off x="1865664" y="888859"/>
          <a:ext cx="5778366" cy="93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公式" r:id="rId3" imgW="2286000" imgH="405130" progId="Equation.3">
                  <p:embed/>
                </p:oleObj>
              </mc:Choice>
              <mc:Fallback>
                <p:oleObj name="公式" r:id="rId3" imgW="2286000" imgH="40513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664" y="888859"/>
                        <a:ext cx="5778366" cy="930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5"/>
          <p:cNvGrpSpPr/>
          <p:nvPr/>
        </p:nvGrpSpPr>
        <p:grpSpPr bwMode="auto">
          <a:xfrm>
            <a:off x="3870081" y="543917"/>
            <a:ext cx="1943100" cy="1511300"/>
            <a:chOff x="1837" y="2523"/>
            <a:chExt cx="1224" cy="952"/>
          </a:xfrm>
        </p:grpSpPr>
        <p:sp>
          <p:nvSpPr>
            <p:cNvPr id="56360" name="Line 46"/>
            <p:cNvSpPr>
              <a:spLocks noChangeShapeType="1"/>
            </p:cNvSpPr>
            <p:nvPr/>
          </p:nvSpPr>
          <p:spPr bwMode="auto">
            <a:xfrm flipV="1">
              <a:off x="1837" y="2704"/>
              <a:ext cx="816" cy="77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1" name="Text Box 47"/>
            <p:cNvSpPr txBox="1">
              <a:spLocks noChangeArrowheads="1"/>
            </p:cNvSpPr>
            <p:nvPr/>
          </p:nvSpPr>
          <p:spPr bwMode="auto">
            <a:xfrm>
              <a:off x="2653" y="2523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33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0</a:t>
              </a:r>
              <a:endParaRPr lang="en-US" altLang="zh-CN" b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260145" name="Object 49"/>
          <p:cNvGraphicFramePr>
            <a:graphicFrameLocks noChangeAspect="1"/>
          </p:cNvGraphicFramePr>
          <p:nvPr/>
        </p:nvGraphicFramePr>
        <p:xfrm>
          <a:off x="1356620" y="2125675"/>
          <a:ext cx="3140635" cy="5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公式" r:id="rId5" imgW="1428115" imgH="230505" progId="Equation.3">
                  <p:embed/>
                </p:oleObj>
              </mc:Choice>
              <mc:Fallback>
                <p:oleObj name="公式" r:id="rId5" imgW="1428115" imgH="230505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620" y="2125675"/>
                        <a:ext cx="3140635" cy="531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46" name="Line 50"/>
          <p:cNvSpPr>
            <a:spLocks noChangeShapeType="1"/>
          </p:cNvSpPr>
          <p:nvPr/>
        </p:nvSpPr>
        <p:spPr bwMode="auto">
          <a:xfrm>
            <a:off x="486310" y="2384583"/>
            <a:ext cx="649288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47" name="Line 51"/>
          <p:cNvSpPr>
            <a:spLocks noChangeShapeType="1"/>
          </p:cNvSpPr>
          <p:nvPr/>
        </p:nvSpPr>
        <p:spPr bwMode="auto">
          <a:xfrm>
            <a:off x="4865855" y="2388503"/>
            <a:ext cx="649287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52"/>
          <p:cNvGrpSpPr/>
          <p:nvPr/>
        </p:nvGrpSpPr>
        <p:grpSpPr bwMode="auto">
          <a:xfrm>
            <a:off x="44947" y="3017184"/>
            <a:ext cx="1644650" cy="850900"/>
            <a:chOff x="385" y="3022"/>
            <a:chExt cx="1036" cy="536"/>
          </a:xfrm>
        </p:grpSpPr>
        <p:pic>
          <p:nvPicPr>
            <p:cNvPr id="56358" name="Picture 53" descr="1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59" name="Text Box 54"/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 b="0" dirty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结论</a:t>
              </a:r>
              <a:endParaRPr kumimoji="1" lang="zh-CN" altLang="en-US" sz="3200" b="0" dirty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260151" name="Rectangle 55"/>
          <p:cNvSpPr>
            <a:spLocks noChangeArrowheads="1"/>
          </p:cNvSpPr>
          <p:nvPr/>
        </p:nvSpPr>
        <p:spPr bwMode="auto">
          <a:xfrm>
            <a:off x="724978" y="4284060"/>
            <a:ext cx="4140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 b="0" dirty="0">
                <a:solidFill>
                  <a:schemeClr val="tx1"/>
                </a:solidFill>
                <a:latin typeface="楷体_GB2312" pitchFamily="49" charset="-122"/>
              </a:rPr>
              <a:t>(2) </a:t>
            </a:r>
            <a:r>
              <a:rPr kumimoji="1"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 &gt; </a:t>
            </a:r>
            <a:r>
              <a:rPr kumimoji="1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000" b="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i="1" baseline="30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kumimoji="1"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为零输入响应（</a:t>
            </a:r>
            <a:r>
              <a:rPr kumimoji="1"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放电）</a:t>
            </a:r>
            <a:endParaRPr kumimoji="1" lang="zh-CN" altLang="en-US" sz="2000" baseline="300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4" name="Group 56"/>
          <p:cNvGrpSpPr/>
          <p:nvPr/>
        </p:nvGrpSpPr>
        <p:grpSpPr bwMode="auto">
          <a:xfrm>
            <a:off x="6682320" y="4209522"/>
            <a:ext cx="2208213" cy="1592262"/>
            <a:chOff x="2816" y="2582"/>
            <a:chExt cx="1391" cy="1003"/>
          </a:xfrm>
        </p:grpSpPr>
        <p:sp>
          <p:nvSpPr>
            <p:cNvPr id="56344" name="Line 57"/>
            <p:cNvSpPr>
              <a:spLocks noChangeShapeType="1"/>
            </p:cNvSpPr>
            <p:nvPr/>
          </p:nvSpPr>
          <p:spPr bwMode="auto">
            <a:xfrm>
              <a:off x="2880" y="2614"/>
              <a:ext cx="9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Line 58"/>
            <p:cNvSpPr>
              <a:spLocks noChangeShapeType="1"/>
            </p:cNvSpPr>
            <p:nvPr/>
          </p:nvSpPr>
          <p:spPr bwMode="auto">
            <a:xfrm>
              <a:off x="3833" y="3067"/>
              <a:ext cx="0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6" name="Line 59"/>
            <p:cNvSpPr>
              <a:spLocks noChangeShapeType="1"/>
            </p:cNvSpPr>
            <p:nvPr/>
          </p:nvSpPr>
          <p:spPr bwMode="auto">
            <a:xfrm>
              <a:off x="3833" y="2614"/>
              <a:ext cx="0" cy="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7" name="Line 60"/>
            <p:cNvSpPr>
              <a:spLocks noChangeShapeType="1"/>
            </p:cNvSpPr>
            <p:nvPr/>
          </p:nvSpPr>
          <p:spPr bwMode="auto">
            <a:xfrm>
              <a:off x="2880" y="2614"/>
              <a:ext cx="0" cy="9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8" name="Line 61"/>
            <p:cNvSpPr>
              <a:spLocks noChangeShapeType="1"/>
            </p:cNvSpPr>
            <p:nvPr/>
          </p:nvSpPr>
          <p:spPr bwMode="auto">
            <a:xfrm>
              <a:off x="2880" y="3566"/>
              <a:ext cx="9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9" name="Line 62"/>
            <p:cNvSpPr>
              <a:spLocks noChangeShapeType="1"/>
            </p:cNvSpPr>
            <p:nvPr/>
          </p:nvSpPr>
          <p:spPr bwMode="auto">
            <a:xfrm>
              <a:off x="3742" y="2659"/>
              <a:ext cx="0" cy="24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0" name="Text Box 63"/>
            <p:cNvSpPr txBox="1">
              <a:spLocks noChangeArrowheads="1"/>
            </p:cNvSpPr>
            <p:nvPr/>
          </p:nvSpPr>
          <p:spPr bwMode="auto">
            <a:xfrm>
              <a:off x="3470" y="2582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1" name="Text Box 64"/>
            <p:cNvSpPr txBox="1">
              <a:spLocks noChangeArrowheads="1"/>
            </p:cNvSpPr>
            <p:nvPr/>
          </p:nvSpPr>
          <p:spPr bwMode="auto">
            <a:xfrm>
              <a:off x="2925" y="2931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2" name="Text Box 65"/>
            <p:cNvSpPr txBox="1">
              <a:spLocks noChangeArrowheads="1"/>
            </p:cNvSpPr>
            <p:nvPr/>
          </p:nvSpPr>
          <p:spPr bwMode="auto">
            <a:xfrm>
              <a:off x="3424" y="289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3" name="Text Box 66"/>
            <p:cNvSpPr txBox="1">
              <a:spLocks noChangeArrowheads="1"/>
            </p:cNvSpPr>
            <p:nvPr/>
          </p:nvSpPr>
          <p:spPr bwMode="auto">
            <a:xfrm>
              <a:off x="3878" y="2672"/>
              <a:ext cx="32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zh-CN" altLang="en-US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4" name="Rectangle 67"/>
            <p:cNvSpPr>
              <a:spLocks noChangeArrowheads="1"/>
            </p:cNvSpPr>
            <p:nvPr/>
          </p:nvSpPr>
          <p:spPr bwMode="auto">
            <a:xfrm>
              <a:off x="2816" y="293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6355" name="Group 68"/>
            <p:cNvGrpSpPr/>
            <p:nvPr/>
          </p:nvGrpSpPr>
          <p:grpSpPr bwMode="auto">
            <a:xfrm>
              <a:off x="3696" y="2976"/>
              <a:ext cx="240" cy="93"/>
              <a:chOff x="3787" y="2478"/>
              <a:chExt cx="240" cy="93"/>
            </a:xfrm>
          </p:grpSpPr>
          <p:sp>
            <p:nvSpPr>
              <p:cNvPr id="56356" name="Line 69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7" name="Line 70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60167" name="Object 71"/>
          <p:cNvGraphicFramePr>
            <a:graphicFrameLocks noChangeAspect="1"/>
          </p:cNvGraphicFramePr>
          <p:nvPr/>
        </p:nvGraphicFramePr>
        <p:xfrm>
          <a:off x="6758518" y="5865284"/>
          <a:ext cx="1560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公式" r:id="rId8" imgW="740410" imgH="405130" progId="Equation.3">
                  <p:embed/>
                </p:oleObj>
              </mc:Choice>
              <mc:Fallback>
                <p:oleObj name="公式" r:id="rId8" imgW="740410" imgH="40513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518" y="5865284"/>
                        <a:ext cx="1560513" cy="8636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68" name="Object 72"/>
          <p:cNvGraphicFramePr>
            <a:graphicFrameLocks noChangeAspect="1"/>
          </p:cNvGraphicFramePr>
          <p:nvPr/>
        </p:nvGraphicFramePr>
        <p:xfrm>
          <a:off x="1356620" y="4787528"/>
          <a:ext cx="2946922" cy="96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公式" r:id="rId10" imgW="1263015" imgH="405130" progId="Equation.3">
                  <p:embed/>
                </p:oleObj>
              </mc:Choice>
              <mc:Fallback>
                <p:oleObj name="公式" r:id="rId10" imgW="1263015" imgH="40513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620" y="4787528"/>
                        <a:ext cx="2946922" cy="96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0169" name="Object 73"/>
              <p:cNvSpPr txBox="1"/>
              <p:nvPr/>
            </p:nvSpPr>
            <p:spPr bwMode="auto">
              <a:xfrm>
                <a:off x="1239838" y="5772150"/>
                <a:ext cx="4435475" cy="974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169" name="Object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838" y="5772150"/>
                <a:ext cx="4435475" cy="974725"/>
              </a:xfrm>
              <a:prstGeom prst="rect">
                <a:avLst/>
              </a:prstGeom>
              <a:blipFill rotWithShape="1">
                <a:blip r:embed="rId12"/>
                <a:stretch>
                  <a:fillRect l="-7" r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69788" y="4310657"/>
            <a:ext cx="1812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电流源变为开路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 rot="10800000">
            <a:off x="6882338" y="4321440"/>
            <a:ext cx="0" cy="3810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6911713" y="4197616"/>
            <a:ext cx="4299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kumimoji="1"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66"/>
          <p:cNvSpPr txBox="1">
            <a:spLocks noChangeArrowheads="1"/>
          </p:cNvSpPr>
          <p:nvPr/>
        </p:nvSpPr>
        <p:spPr bwMode="auto">
          <a:xfrm rot="10800000">
            <a:off x="6317623" y="4588844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endParaRPr kumimoji="1"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66"/>
          <p:cNvSpPr txBox="1">
            <a:spLocks noChangeArrowheads="1"/>
          </p:cNvSpPr>
          <p:nvPr/>
        </p:nvSpPr>
        <p:spPr bwMode="auto">
          <a:xfrm>
            <a:off x="6318255" y="5102074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1"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05109" y="6488668"/>
            <a:ext cx="1812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注意满足条件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0713" y="1037695"/>
                <a:ext cx="156548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两边同时积分，消掉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accent6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" y="1037695"/>
                <a:ext cx="1565485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4" t="-16" r="-805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21083" y="798322"/>
            <a:ext cx="1295401" cy="60586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FF0000"/>
            </a:solidFill>
            <a:prstDash val="dash"/>
          </a:ln>
        </p:spPr>
      </p:pic>
      <p:sp>
        <p:nvSpPr>
          <p:cNvPr id="43" name="文本框 42"/>
          <p:cNvSpPr txBox="1"/>
          <p:nvPr/>
        </p:nvSpPr>
        <p:spPr>
          <a:xfrm>
            <a:off x="7464193" y="1537709"/>
            <a:ext cx="1665229" cy="584775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kumimoji="1" lang="en-US" altLang="zh-CN" sz="1600" b="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1600" b="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1600" dirty="0">
                <a:solidFill>
                  <a:srgbClr val="FF0000"/>
                </a:solidFill>
                <a:latin typeface="楷体_GB2312" pitchFamily="49" charset="-122"/>
              </a:rPr>
              <a:t>只是阶跃函数，不是冲激函数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4" name="Text Box 52"/>
          <p:cNvSpPr txBox="1">
            <a:spLocks noChangeArrowheads="1"/>
          </p:cNvSpPr>
          <p:nvPr/>
        </p:nvSpPr>
        <p:spPr bwMode="auto">
          <a:xfrm>
            <a:off x="4674548" y="1817349"/>
            <a:ext cx="1071127" cy="36933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18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zh-CN" altLang="en-US" sz="1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)=0</a:t>
            </a:r>
            <a:endParaRPr kumimoji="1"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4405730" y="5360488"/>
                <a:ext cx="18125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只有</m:t>
                    </m:r>
                    <m:r>
                      <a:rPr lang="zh-CN" altLang="en-US" sz="18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18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92D050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92D050"/>
                    </a:solidFill>
                  </a:rPr>
                  <a:t>时刻，等效电路才成立</a:t>
                </a:r>
                <a:endParaRPr kumimoji="1" lang="en-US" altLang="zh-CN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730" y="5360488"/>
                <a:ext cx="1812513" cy="646331"/>
              </a:xfrm>
              <a:prstGeom prst="rect">
                <a:avLst/>
              </a:prstGeom>
              <a:blipFill rotWithShape="1">
                <a:blip r:embed="rId15"/>
                <a:stretch>
                  <a:fillRect l="-6" t="-70" r="-362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/>
          <p:nvPr/>
        </p:nvGrpSpPr>
        <p:grpSpPr bwMode="auto">
          <a:xfrm>
            <a:off x="937684" y="3944938"/>
            <a:ext cx="3265488" cy="2382838"/>
            <a:chOff x="612" y="1765"/>
            <a:chExt cx="2057" cy="1501"/>
          </a:xfrm>
        </p:grpSpPr>
        <p:sp>
          <p:nvSpPr>
            <p:cNvPr id="57370" name="Text Box 25"/>
            <p:cNvSpPr txBox="1">
              <a:spLocks noChangeArrowheads="1"/>
            </p:cNvSpPr>
            <p:nvPr/>
          </p:nvSpPr>
          <p:spPr bwMode="auto">
            <a:xfrm>
              <a:off x="1188" y="1765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1" name="Line 26"/>
            <p:cNvSpPr>
              <a:spLocks noChangeShapeType="1"/>
            </p:cNvSpPr>
            <p:nvPr/>
          </p:nvSpPr>
          <p:spPr bwMode="auto">
            <a:xfrm>
              <a:off x="776" y="2962"/>
              <a:ext cx="1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2" name="Line 27"/>
            <p:cNvSpPr>
              <a:spLocks noChangeShapeType="1"/>
            </p:cNvSpPr>
            <p:nvPr/>
          </p:nvSpPr>
          <p:spPr bwMode="auto">
            <a:xfrm flipV="1">
              <a:off x="1035" y="2025"/>
              <a:ext cx="0" cy="1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3" name="Line 28"/>
            <p:cNvSpPr>
              <a:spLocks noChangeShapeType="1"/>
            </p:cNvSpPr>
            <p:nvPr/>
          </p:nvSpPr>
          <p:spPr bwMode="auto">
            <a:xfrm flipH="1">
              <a:off x="787" y="2962"/>
              <a:ext cx="2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Line 29"/>
            <p:cNvSpPr>
              <a:spLocks noChangeShapeType="1"/>
            </p:cNvSpPr>
            <p:nvPr/>
          </p:nvSpPr>
          <p:spPr bwMode="auto">
            <a:xfrm>
              <a:off x="1046" y="2376"/>
              <a:ext cx="1291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5" name="Arc 30"/>
            <p:cNvSpPr/>
            <p:nvPr/>
          </p:nvSpPr>
          <p:spPr bwMode="auto">
            <a:xfrm flipH="1" flipV="1">
              <a:off x="1020" y="2160"/>
              <a:ext cx="1218" cy="773"/>
            </a:xfrm>
            <a:custGeom>
              <a:avLst/>
              <a:gdLst>
                <a:gd name="T0" fmla="*/ 0 w 25162"/>
                <a:gd name="T1" fmla="*/ 0 h 21600"/>
                <a:gd name="T2" fmla="*/ 0 w 25162"/>
                <a:gd name="T3" fmla="*/ 0 h 21600"/>
                <a:gd name="T4" fmla="*/ 0 w 25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5162"/>
                <a:gd name="T10" fmla="*/ 0 h 21600"/>
                <a:gd name="T11" fmla="*/ 25162 w 25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2" h="21600" fill="none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</a:path>
                <a:path w="25162" h="21600" stroke="0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  <a:lnTo>
                    <a:pt x="4332" y="21600"/>
                  </a:lnTo>
                  <a:lnTo>
                    <a:pt x="-1" y="438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57376" name="Text Box 31"/>
            <p:cNvSpPr txBox="1">
              <a:spLocks noChangeArrowheads="1"/>
            </p:cNvSpPr>
            <p:nvPr/>
          </p:nvSpPr>
          <p:spPr bwMode="auto">
            <a:xfrm>
              <a:off x="2490" y="2701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7" name="Text Box 32"/>
            <p:cNvSpPr txBox="1">
              <a:spLocks noChangeArrowheads="1"/>
            </p:cNvSpPr>
            <p:nvPr/>
          </p:nvSpPr>
          <p:spPr bwMode="auto">
            <a:xfrm>
              <a:off x="762" y="29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8" name="Line 33"/>
            <p:cNvSpPr>
              <a:spLocks noChangeShapeType="1"/>
            </p:cNvSpPr>
            <p:nvPr/>
          </p:nvSpPr>
          <p:spPr bwMode="auto">
            <a:xfrm flipV="1">
              <a:off x="1020" y="2387"/>
              <a:ext cx="2" cy="5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379" name="Object 34"/>
            <p:cNvGraphicFramePr>
              <a:graphicFrameLocks noChangeAspect="1"/>
            </p:cNvGraphicFramePr>
            <p:nvPr/>
          </p:nvGraphicFramePr>
          <p:xfrm>
            <a:off x="612" y="1976"/>
            <a:ext cx="303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8" name="公式" r:id="rId1" imgW="161290" imgH="405130" progId="Equation.3">
                    <p:embed/>
                  </p:oleObj>
                </mc:Choice>
                <mc:Fallback>
                  <p:oleObj name="公式" r:id="rId1" imgW="161290" imgH="40513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976"/>
                          <a:ext cx="303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/>
          <p:cNvGrpSpPr/>
          <p:nvPr/>
        </p:nvGrpSpPr>
        <p:grpSpPr bwMode="auto">
          <a:xfrm>
            <a:off x="1426057" y="1713996"/>
            <a:ext cx="3579569" cy="1680578"/>
            <a:chOff x="339" y="2265"/>
            <a:chExt cx="2735" cy="14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368" name="Object 46"/>
                <p:cNvSpPr txBox="1"/>
                <p:nvPr/>
              </p:nvSpPr>
              <p:spPr bwMode="auto">
                <a:xfrm>
                  <a:off x="448" y="2265"/>
                  <a:ext cx="2626" cy="14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FFFF00"/>
                                </a:solidFill>
                                <a:latin typeface="Cambria Math" panose="02040503050406030204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FF00"/>
                                </a:solidFill>
                                <a:latin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FFFF00"/>
                                    </a:solidFill>
                                    <a:latin typeface="Cambria Math" panose="02040503050406030204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𝑅𝐶</m:t>
                                </m:r>
                              </m:den>
                            </m:f>
                          </m:sup>
                        </m:sSup>
                        <m:r>
                          <a:rPr lang="zh-CN" alt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𝑅𝐶</m:t>
                                </m:r>
                              </m:den>
                            </m:f>
                          </m:sup>
                        </m:sSup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7368" name="Object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8" y="2265"/>
                  <a:ext cx="2626" cy="1484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69" name="AutoShape 47"/>
            <p:cNvSpPr/>
            <p:nvPr/>
          </p:nvSpPr>
          <p:spPr bwMode="auto">
            <a:xfrm>
              <a:off x="339" y="2528"/>
              <a:ext cx="145" cy="956"/>
            </a:xfrm>
            <a:prstGeom prst="leftBrace">
              <a:avLst>
                <a:gd name="adj1" fmla="val 4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50"/>
          <p:cNvGrpSpPr/>
          <p:nvPr/>
        </p:nvGrpSpPr>
        <p:grpSpPr bwMode="auto">
          <a:xfrm>
            <a:off x="4969935" y="3492499"/>
            <a:ext cx="3375026" cy="2906713"/>
            <a:chOff x="2971" y="1674"/>
            <a:chExt cx="2126" cy="1831"/>
          </a:xfrm>
        </p:grpSpPr>
        <p:sp>
          <p:nvSpPr>
            <p:cNvPr id="57358" name="Line 36"/>
            <p:cNvSpPr>
              <a:spLocks noChangeShapeType="1"/>
            </p:cNvSpPr>
            <p:nvPr/>
          </p:nvSpPr>
          <p:spPr bwMode="auto">
            <a:xfrm>
              <a:off x="3397" y="2732"/>
              <a:ext cx="15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Line 37"/>
            <p:cNvSpPr>
              <a:spLocks noChangeShapeType="1"/>
            </p:cNvSpPr>
            <p:nvPr/>
          </p:nvSpPr>
          <p:spPr bwMode="auto">
            <a:xfrm flipV="1">
              <a:off x="3626" y="1907"/>
              <a:ext cx="0" cy="14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Line 38"/>
            <p:cNvSpPr>
              <a:spLocks noChangeShapeType="1"/>
            </p:cNvSpPr>
            <p:nvPr/>
          </p:nvSpPr>
          <p:spPr bwMode="auto">
            <a:xfrm flipH="1" flipV="1">
              <a:off x="3379" y="2717"/>
              <a:ext cx="22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Arc 39"/>
            <p:cNvSpPr/>
            <p:nvPr/>
          </p:nvSpPr>
          <p:spPr bwMode="auto">
            <a:xfrm flipH="1">
              <a:off x="3641" y="2773"/>
              <a:ext cx="1081" cy="412"/>
            </a:xfrm>
            <a:custGeom>
              <a:avLst/>
              <a:gdLst>
                <a:gd name="T0" fmla="*/ 0 w 25162"/>
                <a:gd name="T1" fmla="*/ 0 h 21600"/>
                <a:gd name="T2" fmla="*/ 0 w 25162"/>
                <a:gd name="T3" fmla="*/ 0 h 21600"/>
                <a:gd name="T4" fmla="*/ 0 w 25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5162"/>
                <a:gd name="T10" fmla="*/ 0 h 21600"/>
                <a:gd name="T11" fmla="*/ 25162 w 25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2" h="21600" fill="none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</a:path>
                <a:path w="25162" h="21600" stroke="0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  <a:lnTo>
                    <a:pt x="4332" y="21600"/>
                  </a:lnTo>
                  <a:lnTo>
                    <a:pt x="-1" y="438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Text Box 40"/>
            <p:cNvSpPr txBox="1">
              <a:spLocks noChangeArrowheads="1"/>
            </p:cNvSpPr>
            <p:nvPr/>
          </p:nvSpPr>
          <p:spPr bwMode="auto">
            <a:xfrm>
              <a:off x="3762" y="1674"/>
              <a:ext cx="2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3" name="Text Box 41"/>
            <p:cNvSpPr txBox="1">
              <a:spLocks noChangeArrowheads="1"/>
            </p:cNvSpPr>
            <p:nvPr/>
          </p:nvSpPr>
          <p:spPr bwMode="auto">
            <a:xfrm>
              <a:off x="4918" y="2499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4" name="Line 42"/>
            <p:cNvSpPr>
              <a:spLocks noChangeShapeType="1"/>
            </p:cNvSpPr>
            <p:nvPr/>
          </p:nvSpPr>
          <p:spPr bwMode="auto">
            <a:xfrm flipV="1">
              <a:off x="3630" y="2322"/>
              <a:ext cx="0" cy="4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Text Box 43"/>
            <p:cNvSpPr txBox="1">
              <a:spLocks noChangeArrowheads="1"/>
            </p:cNvSpPr>
            <p:nvPr/>
          </p:nvSpPr>
          <p:spPr bwMode="auto">
            <a:xfrm>
              <a:off x="3334" y="21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7366" name="Object 44"/>
            <p:cNvGraphicFramePr>
              <a:graphicFrameLocks noChangeAspect="1"/>
            </p:cNvGraphicFramePr>
            <p:nvPr/>
          </p:nvGraphicFramePr>
          <p:xfrm>
            <a:off x="2971" y="2840"/>
            <a:ext cx="626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name="公式" r:id="rId4" imgW="391795" imgH="405130" progId="Equation.3">
                    <p:embed/>
                  </p:oleObj>
                </mc:Choice>
                <mc:Fallback>
                  <p:oleObj name="公式" r:id="rId4" imgW="391795" imgH="40513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840"/>
                          <a:ext cx="626" cy="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7" name="Text Box 49"/>
            <p:cNvSpPr txBox="1">
              <a:spLocks noChangeArrowheads="1"/>
            </p:cNvSpPr>
            <p:nvPr/>
          </p:nvSpPr>
          <p:spPr bwMode="auto">
            <a:xfrm>
              <a:off x="3424" y="2763"/>
              <a:ext cx="49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55"/>
              <p:cNvSpPr>
                <a:spLocks noChangeArrowheads="1"/>
              </p:cNvSpPr>
              <p:nvPr/>
            </p:nvSpPr>
            <p:spPr bwMode="auto">
              <a:xfrm>
                <a:off x="310016" y="940554"/>
                <a:ext cx="8753547" cy="606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CN" sz="2000" b="0" dirty="0">
                    <a:solidFill>
                      <a:schemeClr val="tx1"/>
                    </a:solidFill>
                    <a:latin typeface="楷体_GB2312" pitchFamily="49" charset="-122"/>
                  </a:rPr>
                  <a:t>(3) </a:t>
                </a:r>
                <a:r>
                  <a:rPr kumimoji="1" lang="en-US" altLang="zh-CN" sz="2000" b="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 &lt; </a:t>
                </a:r>
                <a:r>
                  <a:rPr kumimoji="1" lang="en-US" altLang="zh-CN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sz="2000" b="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</a:t>
                </a:r>
                <a:r>
                  <a:rPr kumimoji="1" lang="en-US" altLang="zh-CN" sz="2000" i="1" baseline="30000" dirty="0">
                    <a:solidFill>
                      <a:schemeClr val="tx1"/>
                    </a:solidFill>
                    <a:latin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kumimoji="1" lang="zh-CN" altLang="en-US" sz="2000" b="0" dirty="0">
                    <a:solidFill>
                      <a:schemeClr val="tx1"/>
                    </a:solidFill>
                    <a:latin typeface="楷体_GB2312" pitchFamily="49" charset="-122"/>
                  </a:rPr>
                  <a:t>为零，加上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将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在</a:t>
                </a:r>
                <a:r>
                  <a:rPr lang="en-US" altLang="zh-CN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∞到</a:t>
                </a:r>
                <a:r>
                  <a:rPr lang="en-US" altLang="zh-CN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∞范围内统一为一个表达式</a:t>
                </a:r>
                <a:br>
                  <a:rPr lang="zh-CN" alt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kumimoji="1" lang="zh-CN" altLang="en-US" sz="2000" baseline="30000" dirty="0">
                  <a:solidFill>
                    <a:schemeClr val="tx1"/>
                  </a:solidFill>
                  <a:latin typeface="楷体_GB2312" pitchFamily="49" charset="-122"/>
                </a:endParaRPr>
              </a:p>
            </p:txBody>
          </p:sp>
        </mc:Choice>
        <mc:Fallback>
          <p:sp>
            <p:nvSpPr>
              <p:cNvPr id="28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016" y="940554"/>
                <a:ext cx="8753547" cy="606384"/>
              </a:xfrm>
              <a:prstGeom prst="rect">
                <a:avLst/>
              </a:prstGeom>
              <a:blipFill rotWithShape="1">
                <a:blip r:embed="rId6"/>
                <a:stretch>
                  <a:fillRect l="-2" t="-2952" r="2" b="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5183187" y="2133723"/>
                <a:ext cx="3960813" cy="867802"/>
              </a:xfrm>
              <a:prstGeom prst="rect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此时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不能用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kumimoji="1" lang="zh-CN" altLang="en-US" dirty="0">
                    <a:solidFill>
                      <a:schemeClr val="accent6"/>
                    </a:solidFill>
                  </a:rPr>
                  <a:t>，只有</a:t>
                </a:r>
                <a:r>
                  <a:rPr kumimoji="1" lang="en-US" altLang="zh-CN" dirty="0">
                    <a:solidFill>
                      <a:schemeClr val="accent6"/>
                    </a:solidFill>
                  </a:rPr>
                  <a:t>t&gt;0</a:t>
                </a:r>
                <a:r>
                  <a:rPr kumimoji="1" lang="zh-CN" altLang="en-US" dirty="0">
                    <a:solidFill>
                      <a:schemeClr val="accent6"/>
                    </a:solidFill>
                  </a:rPr>
                  <a:t>才成立</a:t>
                </a:r>
                <a:endParaRPr kumimoji="1" lang="en-US" altLang="zh-CN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kumimoji="1" lang="zh-CN" altLang="en-US" dirty="0">
                    <a:solidFill>
                      <a:schemeClr val="accent6"/>
                    </a:solidFill>
                  </a:rPr>
                  <a:t>只能用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zh-CN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accent6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kumimoji="1" lang="en-US" altLang="zh-CN" dirty="0">
                    <a:solidFill>
                      <a:schemeClr val="accent6"/>
                    </a:solidFill>
                  </a:rPr>
                  <a:t>,</a:t>
                </a:r>
                <a:r>
                  <a:rPr kumimoji="1" lang="zh-CN" altLang="en-US" dirty="0">
                    <a:solidFill>
                      <a:schemeClr val="accent6"/>
                    </a:solidFill>
                  </a:rPr>
                  <a:t>此方法永远成立</a:t>
                </a:r>
                <a:endParaRPr kumimoji="1" lang="en-US" altLang="zh-CN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87" y="2133723"/>
                <a:ext cx="3960813" cy="867802"/>
              </a:xfrm>
              <a:prstGeom prst="rect">
                <a:avLst/>
              </a:prstGeom>
              <a:blipFill rotWithShape="1">
                <a:blip r:embed="rId7"/>
                <a:stretch>
                  <a:fillRect l="-168" t="-746" r="-160" b="-672"/>
                </a:stretch>
              </a:blipFill>
              <a:ln w="12700"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1445069" y="2859569"/>
          <a:ext cx="2545524" cy="92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公式" r:id="rId1" imgW="1136650" imgH="405130" progId="Equation.3">
                  <p:embed/>
                </p:oleObj>
              </mc:Choice>
              <mc:Fallback>
                <p:oleObj name="公式" r:id="rId1" imgW="1136650" imgH="4051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069" y="2859569"/>
                        <a:ext cx="2545524" cy="92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210953" y="844691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1" lang="en-US" altLang="zh-CN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6585" name="Rectangle 41"/>
          <p:cNvSpPr>
            <a:spLocks noChangeArrowheads="1"/>
          </p:cNvSpPr>
          <p:nvPr/>
        </p:nvSpPr>
        <p:spPr bwMode="auto">
          <a:xfrm>
            <a:off x="971550" y="877101"/>
            <a:ext cx="8172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  <a:cs typeface="Times New Roman" panose="02020603050405020304" pitchFamily="18" charset="0"/>
              </a:rPr>
              <a:t>求单位冲激电压激励下的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CN" altLang="en-US" sz="2400" dirty="0">
                <a:latin typeface="楷体_GB2312" pitchFamily="49" charset="-122"/>
                <a:cs typeface="Times New Roman" panose="02020603050405020304" pitchFamily="18" charset="0"/>
              </a:rPr>
              <a:t>电路的零状态响应。</a:t>
            </a:r>
            <a:endParaRPr lang="zh-CN" altLang="en-US" sz="2400" dirty="0">
              <a:latin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6586" name="Text Box 42"/>
          <p:cNvSpPr txBox="1">
            <a:spLocks noChangeArrowheads="1"/>
          </p:cNvSpPr>
          <p:nvPr/>
        </p:nvSpPr>
        <p:spPr bwMode="auto">
          <a:xfrm>
            <a:off x="1042988" y="1602846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分二个时间段考虑冲激响应</a:t>
            </a:r>
            <a:endParaRPr kumimoji="1"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36591" name="Text Box 47"/>
          <p:cNvSpPr txBox="1">
            <a:spLocks noChangeArrowheads="1"/>
          </p:cNvSpPr>
          <p:nvPr/>
        </p:nvSpPr>
        <p:spPr bwMode="auto">
          <a:xfrm>
            <a:off x="407459" y="1610138"/>
            <a:ext cx="504826" cy="46166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解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49"/>
          <p:cNvGrpSpPr/>
          <p:nvPr/>
        </p:nvGrpSpPr>
        <p:grpSpPr bwMode="auto">
          <a:xfrm>
            <a:off x="5580063" y="1553633"/>
            <a:ext cx="3297237" cy="2460625"/>
            <a:chOff x="3515" y="949"/>
            <a:chExt cx="2077" cy="1550"/>
          </a:xfrm>
        </p:grpSpPr>
        <p:grpSp>
          <p:nvGrpSpPr>
            <p:cNvPr id="58400" name="Group 20"/>
            <p:cNvGrpSpPr/>
            <p:nvPr/>
          </p:nvGrpSpPr>
          <p:grpSpPr bwMode="auto">
            <a:xfrm>
              <a:off x="3515" y="949"/>
              <a:ext cx="2077" cy="1120"/>
              <a:chOff x="930" y="2219"/>
              <a:chExt cx="2077" cy="1120"/>
            </a:xfrm>
          </p:grpSpPr>
          <p:sp>
            <p:nvSpPr>
              <p:cNvPr id="58402" name="Oval 21"/>
              <p:cNvSpPr>
                <a:spLocks noChangeArrowheads="1"/>
              </p:cNvSpPr>
              <p:nvPr/>
            </p:nvSpPr>
            <p:spPr bwMode="auto">
              <a:xfrm>
                <a:off x="930" y="261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zh-CN" b="0">
                  <a:solidFill>
                    <a:schemeClr val="tx1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58403" name="Text Box 22"/>
              <p:cNvSpPr txBox="1">
                <a:spLocks noChangeArrowheads="1"/>
              </p:cNvSpPr>
              <p:nvPr/>
            </p:nvSpPr>
            <p:spPr bwMode="auto">
              <a:xfrm>
                <a:off x="2740" y="26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4" name="Line 23"/>
              <p:cNvSpPr>
                <a:spLocks noChangeShapeType="1"/>
              </p:cNvSpPr>
              <p:nvPr/>
            </p:nvSpPr>
            <p:spPr bwMode="auto">
              <a:xfrm>
                <a:off x="1111" y="2296"/>
                <a:ext cx="149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5" name="Line 24"/>
              <p:cNvSpPr>
                <a:spLocks noChangeShapeType="1"/>
              </p:cNvSpPr>
              <p:nvPr/>
            </p:nvSpPr>
            <p:spPr bwMode="auto">
              <a:xfrm>
                <a:off x="1111" y="3339"/>
                <a:ext cx="149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6" name="Line 25"/>
              <p:cNvSpPr>
                <a:spLocks noChangeShapeType="1"/>
              </p:cNvSpPr>
              <p:nvPr/>
            </p:nvSpPr>
            <p:spPr bwMode="auto">
              <a:xfrm>
                <a:off x="2608" y="2976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7" name="Text Box 26"/>
              <p:cNvSpPr txBox="1">
                <a:spLocks noChangeArrowheads="1"/>
              </p:cNvSpPr>
              <p:nvPr/>
            </p:nvSpPr>
            <p:spPr bwMode="auto">
              <a:xfrm>
                <a:off x="1247" y="2400"/>
                <a:ext cx="242" cy="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/>
                <a:endPara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8" name="Line 27"/>
              <p:cNvSpPr>
                <a:spLocks noChangeShapeType="1"/>
              </p:cNvSpPr>
              <p:nvPr/>
            </p:nvSpPr>
            <p:spPr bwMode="auto">
              <a:xfrm>
                <a:off x="2699" y="2296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9" name="Text Box 28"/>
              <p:cNvSpPr txBox="1">
                <a:spLocks noChangeArrowheads="1"/>
              </p:cNvSpPr>
              <p:nvPr/>
            </p:nvSpPr>
            <p:spPr bwMode="auto">
              <a:xfrm>
                <a:off x="2744" y="2219"/>
                <a:ext cx="2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="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0" name="Text Box 29"/>
              <p:cNvSpPr txBox="1">
                <a:spLocks noChangeArrowheads="1"/>
              </p:cNvSpPr>
              <p:nvPr/>
            </p:nvSpPr>
            <p:spPr bwMode="auto">
              <a:xfrm>
                <a:off x="1701" y="2309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8411" name="Object 30"/>
              <p:cNvGraphicFramePr>
                <a:graphicFrameLocks noChangeAspect="1"/>
              </p:cNvGraphicFramePr>
              <p:nvPr/>
            </p:nvGraphicFramePr>
            <p:xfrm>
              <a:off x="1292" y="2659"/>
              <a:ext cx="409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1" name="公式" r:id="rId3" imgW="287655" imgH="196215" progId="Equation.3">
                      <p:embed/>
                    </p:oleObj>
                  </mc:Choice>
                  <mc:Fallback>
                    <p:oleObj name="公式" r:id="rId3" imgW="287655" imgH="196215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2659"/>
                            <a:ext cx="409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12" name="Text Box 31"/>
              <p:cNvSpPr txBox="1">
                <a:spLocks noChangeArrowheads="1"/>
              </p:cNvSpPr>
              <p:nvPr/>
            </p:nvSpPr>
            <p:spPr bwMode="auto">
              <a:xfrm>
                <a:off x="2336" y="2355"/>
                <a:ext cx="2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3" name="Text Box 32"/>
              <p:cNvSpPr txBox="1">
                <a:spLocks noChangeArrowheads="1"/>
              </p:cNvSpPr>
              <p:nvPr/>
            </p:nvSpPr>
            <p:spPr bwMode="auto">
              <a:xfrm>
                <a:off x="2336" y="293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414" name="Text Box 33"/>
              <p:cNvSpPr txBox="1">
                <a:spLocks noChangeArrowheads="1"/>
              </p:cNvSpPr>
              <p:nvPr/>
            </p:nvSpPr>
            <p:spPr bwMode="auto">
              <a:xfrm>
                <a:off x="2245" y="2627"/>
                <a:ext cx="3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5" name="Rectangle 34"/>
              <p:cNvSpPr>
                <a:spLocks noChangeArrowheads="1"/>
              </p:cNvSpPr>
              <p:nvPr/>
            </p:nvSpPr>
            <p:spPr bwMode="auto">
              <a:xfrm>
                <a:off x="1701" y="2224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416" name="Group 35"/>
              <p:cNvGrpSpPr/>
              <p:nvPr/>
            </p:nvGrpSpPr>
            <p:grpSpPr bwMode="auto">
              <a:xfrm>
                <a:off x="2608" y="2614"/>
                <a:ext cx="91" cy="363"/>
                <a:chOff x="2744" y="2931"/>
                <a:chExt cx="57" cy="283"/>
              </a:xfrm>
            </p:grpSpPr>
            <p:sp>
              <p:nvSpPr>
                <p:cNvPr id="58419" name="Arc 36"/>
                <p:cNvSpPr/>
                <p:nvPr/>
              </p:nvSpPr>
              <p:spPr bwMode="auto">
                <a:xfrm rot="10800000" flipH="1" flipV="1">
                  <a:off x="2744" y="2931"/>
                  <a:ext cx="57" cy="91"/>
                </a:xfrm>
                <a:custGeom>
                  <a:avLst/>
                  <a:gdLst>
                    <a:gd name="T0" fmla="*/ 0 w 22723"/>
                    <a:gd name="T1" fmla="*/ 0 h 43200"/>
                    <a:gd name="T2" fmla="*/ 0 w 22723"/>
                    <a:gd name="T3" fmla="*/ 0 h 43200"/>
                    <a:gd name="T4" fmla="*/ 0 w 22723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2723"/>
                    <a:gd name="T10" fmla="*/ 0 h 43200"/>
                    <a:gd name="T11" fmla="*/ 22723 w 22723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lnTo>
                        <a:pt x="1122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0" name="Arc 37"/>
                <p:cNvSpPr/>
                <p:nvPr/>
              </p:nvSpPr>
              <p:spPr bwMode="auto">
                <a:xfrm rot="10800000" flipH="1" flipV="1">
                  <a:off x="2744" y="3027"/>
                  <a:ext cx="57" cy="91"/>
                </a:xfrm>
                <a:custGeom>
                  <a:avLst/>
                  <a:gdLst>
                    <a:gd name="T0" fmla="*/ 0 w 22723"/>
                    <a:gd name="T1" fmla="*/ 0 h 43200"/>
                    <a:gd name="T2" fmla="*/ 0 w 22723"/>
                    <a:gd name="T3" fmla="*/ 0 h 43200"/>
                    <a:gd name="T4" fmla="*/ 0 w 22723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2723"/>
                    <a:gd name="T10" fmla="*/ 0 h 43200"/>
                    <a:gd name="T11" fmla="*/ 22723 w 22723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lnTo>
                        <a:pt x="1122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1" name="Arc 38"/>
                <p:cNvSpPr/>
                <p:nvPr/>
              </p:nvSpPr>
              <p:spPr bwMode="auto">
                <a:xfrm rot="10800000" flipH="1" flipV="1">
                  <a:off x="2744" y="3123"/>
                  <a:ext cx="57" cy="91"/>
                </a:xfrm>
                <a:custGeom>
                  <a:avLst/>
                  <a:gdLst>
                    <a:gd name="T0" fmla="*/ 0 w 22723"/>
                    <a:gd name="T1" fmla="*/ 0 h 43200"/>
                    <a:gd name="T2" fmla="*/ 0 w 22723"/>
                    <a:gd name="T3" fmla="*/ 0 h 43200"/>
                    <a:gd name="T4" fmla="*/ 0 w 22723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2723"/>
                    <a:gd name="T10" fmla="*/ 0 h 43200"/>
                    <a:gd name="T11" fmla="*/ 22723 w 22723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lnTo>
                        <a:pt x="1122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8417" name="Line 39"/>
              <p:cNvSpPr>
                <a:spLocks noChangeShapeType="1"/>
              </p:cNvSpPr>
              <p:nvPr/>
            </p:nvSpPr>
            <p:spPr bwMode="auto">
              <a:xfrm>
                <a:off x="1111" y="2296"/>
                <a:ext cx="0" cy="104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18" name="Line 40"/>
              <p:cNvSpPr>
                <a:spLocks noChangeShapeType="1"/>
              </p:cNvSpPr>
              <p:nvPr/>
            </p:nvSpPr>
            <p:spPr bwMode="auto">
              <a:xfrm>
                <a:off x="2608" y="2296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8401" name="Object 48"/>
            <p:cNvGraphicFramePr>
              <a:graphicFrameLocks noChangeAspect="1"/>
            </p:cNvGraphicFramePr>
            <p:nvPr/>
          </p:nvGraphicFramePr>
          <p:xfrm>
            <a:off x="4014" y="2115"/>
            <a:ext cx="95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" name="公式" r:id="rId5" imgW="635635" imgH="230505" progId="Equation.3">
                    <p:embed/>
                  </p:oleObj>
                </mc:Choice>
                <mc:Fallback>
                  <p:oleObj name="公式" r:id="rId5" imgW="635635" imgH="230505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115"/>
                          <a:ext cx="953" cy="384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6594" name="Text Box 50"/>
          <p:cNvSpPr txBox="1">
            <a:spLocks noChangeArrowheads="1"/>
          </p:cNvSpPr>
          <p:nvPr/>
        </p:nvSpPr>
        <p:spPr bwMode="auto">
          <a:xfrm>
            <a:off x="2197368" y="5999511"/>
            <a:ext cx="5386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 b="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000" dirty="0">
                <a:latin typeface="楷体_GB2312" pitchFamily="49" charset="-122"/>
              </a:rPr>
              <a:t>不是冲激函数 </a:t>
            </a:r>
            <a:r>
              <a:rPr kumimoji="1" lang="en-US" altLang="zh-CN" sz="2000" dirty="0">
                <a:latin typeface="楷体_GB2312" pitchFamily="49" charset="-122"/>
              </a:rPr>
              <a:t>, </a:t>
            </a:r>
            <a:r>
              <a:rPr kumimoji="1" lang="zh-CN" altLang="en-US" sz="2000" dirty="0">
                <a:latin typeface="楷体_GB2312" pitchFamily="49" charset="-122"/>
              </a:rPr>
              <a:t>否则</a:t>
            </a:r>
            <a:r>
              <a:rPr kumimoji="1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KVL</a:t>
            </a:r>
            <a:r>
              <a:rPr kumimoji="1" lang="zh-CN" altLang="en-US" sz="2000" dirty="0">
                <a:latin typeface="楷体_GB2312" pitchFamily="49" charset="-122"/>
              </a:rPr>
              <a:t>不成立，分析同前。</a:t>
            </a:r>
            <a:endParaRPr kumimoji="1" lang="zh-CN" altLang="en-US" sz="2000" dirty="0">
              <a:latin typeface="楷体_GB2312" pitchFamily="49" charset="-122"/>
            </a:endParaRPr>
          </a:p>
        </p:txBody>
      </p:sp>
      <p:grpSp>
        <p:nvGrpSpPr>
          <p:cNvPr id="5" name="Group 51"/>
          <p:cNvGrpSpPr/>
          <p:nvPr/>
        </p:nvGrpSpPr>
        <p:grpSpPr bwMode="auto">
          <a:xfrm>
            <a:off x="250825" y="5924021"/>
            <a:ext cx="1644650" cy="850900"/>
            <a:chOff x="385" y="3022"/>
            <a:chExt cx="1036" cy="536"/>
          </a:xfrm>
        </p:grpSpPr>
        <p:pic>
          <p:nvPicPr>
            <p:cNvPr id="58398" name="Picture 52" descr="1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99" name="Text Box 53"/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 b="0" dirty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 dirty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aphicFrame>
        <p:nvGraphicFramePr>
          <p:cNvPr id="236598" name="Object 54"/>
          <p:cNvGraphicFramePr>
            <a:graphicFrameLocks noChangeAspect="1"/>
          </p:cNvGraphicFramePr>
          <p:nvPr/>
        </p:nvGraphicFramePr>
        <p:xfrm>
          <a:off x="535292" y="3906833"/>
          <a:ext cx="6708244" cy="105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公式" r:id="rId8" imgW="2203450" imgH="405130" progId="Equation.3">
                  <p:embed/>
                </p:oleObj>
              </mc:Choice>
              <mc:Fallback>
                <p:oleObj name="公式" r:id="rId8" imgW="2203450" imgH="40513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92" y="3906833"/>
                        <a:ext cx="6708244" cy="1051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5"/>
          <p:cNvGrpSpPr/>
          <p:nvPr/>
        </p:nvGrpSpPr>
        <p:grpSpPr bwMode="auto">
          <a:xfrm>
            <a:off x="1258888" y="3733445"/>
            <a:ext cx="825500" cy="1090612"/>
            <a:chOff x="2472" y="1016"/>
            <a:chExt cx="520" cy="687"/>
          </a:xfrm>
        </p:grpSpPr>
        <p:sp>
          <p:nvSpPr>
            <p:cNvPr id="58396" name="Line 56"/>
            <p:cNvSpPr>
              <a:spLocks noChangeShapeType="1"/>
            </p:cNvSpPr>
            <p:nvPr/>
          </p:nvSpPr>
          <p:spPr bwMode="auto">
            <a:xfrm flipH="1">
              <a:off x="2472" y="1171"/>
              <a:ext cx="313" cy="5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7" name="Text Box 57"/>
            <p:cNvSpPr txBox="1">
              <a:spLocks noChangeArrowheads="1"/>
            </p:cNvSpPr>
            <p:nvPr/>
          </p:nvSpPr>
          <p:spPr bwMode="auto">
            <a:xfrm>
              <a:off x="2765" y="1016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0</a:t>
              </a:r>
              <a:endPara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236602" name="Object 58"/>
          <p:cNvGraphicFramePr>
            <a:graphicFrameLocks noChangeAspect="1"/>
          </p:cNvGraphicFramePr>
          <p:nvPr/>
        </p:nvGraphicFramePr>
        <p:xfrm>
          <a:off x="1258888" y="5016271"/>
          <a:ext cx="3051176" cy="66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10" imgW="1205865" imgH="243840" progId="Equation.DSMT4">
                  <p:embed/>
                </p:oleObj>
              </mc:Choice>
              <mc:Fallback>
                <p:oleObj name="Equation" r:id="rId10" imgW="1205865" imgH="24384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16271"/>
                        <a:ext cx="3051176" cy="663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603" name="Object 59"/>
          <p:cNvGraphicFramePr>
            <a:graphicFrameLocks noChangeAspect="1"/>
          </p:cNvGraphicFramePr>
          <p:nvPr/>
        </p:nvGraphicFramePr>
        <p:xfrm>
          <a:off x="5575301" y="4809158"/>
          <a:ext cx="3127374" cy="10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公式" r:id="rId12" imgW="1205865" imgH="391795" progId="Equation.3">
                  <p:embed/>
                </p:oleObj>
              </mc:Choice>
              <mc:Fallback>
                <p:oleObj name="公式" r:id="rId12" imgW="1205865" imgH="391795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1" y="4809158"/>
                        <a:ext cx="3127374" cy="10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604" name="Line 60"/>
          <p:cNvSpPr>
            <a:spLocks noChangeShapeType="1"/>
          </p:cNvSpPr>
          <p:nvPr/>
        </p:nvSpPr>
        <p:spPr bwMode="auto">
          <a:xfrm>
            <a:off x="349251" y="5376633"/>
            <a:ext cx="719137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05" name="Line 61"/>
          <p:cNvSpPr>
            <a:spLocks noChangeShapeType="1"/>
          </p:cNvSpPr>
          <p:nvPr/>
        </p:nvSpPr>
        <p:spPr bwMode="auto">
          <a:xfrm>
            <a:off x="4697677" y="5376633"/>
            <a:ext cx="719138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8" name="Text Box 45"/>
          <p:cNvSpPr txBox="1">
            <a:spLocks noChangeArrowheads="1"/>
          </p:cNvSpPr>
          <p:nvPr/>
        </p:nvSpPr>
        <p:spPr bwMode="auto">
          <a:xfrm>
            <a:off x="719137" y="2348029"/>
            <a:ext cx="39401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间</a:t>
            </a:r>
            <a:r>
              <a:rPr kumimoji="1" lang="zh-CN" altLang="en-US" sz="2400" dirty="0">
                <a:solidFill>
                  <a:schemeClr val="tx1"/>
                </a:solidFill>
              </a:rPr>
              <a:t>方程为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2197368" y="6335176"/>
                <a:ext cx="5227899" cy="556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000" b="0" i="1" dirty="0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如果</a:t>
                </a:r>
                <a:r>
                  <a:rPr kumimoji="1" lang="en-US" altLang="zh-CN" sz="2000" b="0" i="1" dirty="0" err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000" b="0" i="1" baseline="-25000" dirty="0" err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kumimoji="1" lang="zh-CN" altLang="en-US" sz="2000" dirty="0">
                    <a:solidFill>
                      <a:schemeClr val="accent6"/>
                    </a:solidFill>
                    <a:latin typeface="楷体_GB2312" pitchFamily="49" charset="-122"/>
                  </a:rPr>
                  <a:t>是冲激函数，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chemeClr val="accent6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则为</m:t>
                    </m:r>
                  </m:oMath>
                </a14:m>
                <a:r>
                  <a:rPr kumimoji="1" lang="zh-CN" altLang="en-US" sz="2000" dirty="0">
                    <a:solidFill>
                      <a:srgbClr val="00B0F0"/>
                    </a:solidFill>
                    <a:latin typeface="楷体_GB2312" pitchFamily="49" charset="-122"/>
                  </a:rPr>
                  <a:t>高阶的无穷大</a:t>
                </a:r>
                <a:endParaRPr kumimoji="1" lang="zh-CN" altLang="en-US" sz="2000" dirty="0">
                  <a:solidFill>
                    <a:srgbClr val="00B0F0"/>
                  </a:solidFill>
                  <a:latin typeface="楷体_GB2312" pitchFamily="49" charset="-122"/>
                </a:endParaRPr>
              </a:p>
            </p:txBody>
          </p:sp>
        </mc:Choice>
        <mc:Fallback>
          <p:sp>
            <p:nvSpPr>
              <p:cNvPr id="4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7368" y="6335176"/>
                <a:ext cx="5227899" cy="556499"/>
              </a:xfrm>
              <a:prstGeom prst="rect">
                <a:avLst/>
              </a:prstGeom>
              <a:blipFill rotWithShape="1">
                <a:blip r:embed="rId14"/>
                <a:stretch>
                  <a:fillRect l="-5" t="-75" r="4" b="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435027" y="3146521"/>
            <a:ext cx="752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endParaRPr lang="en-US" altLang="zh-CN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4086016" y="2982338"/>
                <a:ext cx="156548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两边同时积分，消掉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accent6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16" y="2982338"/>
                <a:ext cx="1565485" cy="646331"/>
              </a:xfrm>
              <a:prstGeom prst="rect">
                <a:avLst/>
              </a:prstGeom>
              <a:blipFill rotWithShape="1">
                <a:blip r:embed="rId15"/>
                <a:stretch>
                  <a:fillRect l="-27" t="-58" r="-8031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7478771" y="4147965"/>
            <a:ext cx="1665229" cy="584775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kumimoji="1" lang="en-US" altLang="zh-CN" sz="1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1600" dirty="0">
                <a:solidFill>
                  <a:srgbClr val="FF0000"/>
                </a:solidFill>
                <a:latin typeface="楷体_GB2312" pitchFamily="49" charset="-122"/>
              </a:rPr>
              <a:t>只是阶跃函数，不是冲激函数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 bwMode="auto">
          <a:xfrm>
            <a:off x="74082" y="1227667"/>
            <a:ext cx="1644650" cy="850900"/>
            <a:chOff x="385" y="3022"/>
            <a:chExt cx="1036" cy="536"/>
          </a:xfrm>
        </p:grpSpPr>
        <p:pic>
          <p:nvPicPr>
            <p:cNvPr id="59429" name="Picture 43" descr="12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30" name="Text Box 44"/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结论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261165" name="Rectangle 45"/>
          <p:cNvSpPr>
            <a:spLocks noChangeArrowheads="1"/>
          </p:cNvSpPr>
          <p:nvPr/>
        </p:nvSpPr>
        <p:spPr bwMode="auto">
          <a:xfrm>
            <a:off x="349250" y="2784921"/>
            <a:ext cx="5078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t &gt; 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，为零输入响应，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RL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放电</a:t>
            </a:r>
            <a:endParaRPr kumimoji="1"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3" name="Group 46"/>
          <p:cNvGrpSpPr/>
          <p:nvPr/>
        </p:nvGrpSpPr>
        <p:grpSpPr bwMode="auto">
          <a:xfrm>
            <a:off x="6003397" y="3331103"/>
            <a:ext cx="3009900" cy="1800225"/>
            <a:chOff x="1111" y="2205"/>
            <a:chExt cx="1896" cy="1134"/>
          </a:xfrm>
        </p:grpSpPr>
        <p:sp>
          <p:nvSpPr>
            <p:cNvPr id="59412" name="Text Box 47"/>
            <p:cNvSpPr txBox="1">
              <a:spLocks noChangeArrowheads="1"/>
            </p:cNvSpPr>
            <p:nvPr/>
          </p:nvSpPr>
          <p:spPr bwMode="auto">
            <a:xfrm>
              <a:off x="2740" y="26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3" name="Line 48"/>
            <p:cNvSpPr>
              <a:spLocks noChangeShapeType="1"/>
            </p:cNvSpPr>
            <p:nvPr/>
          </p:nvSpPr>
          <p:spPr bwMode="auto">
            <a:xfrm>
              <a:off x="1111" y="2296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" name="Line 49"/>
            <p:cNvSpPr>
              <a:spLocks noChangeShapeType="1"/>
            </p:cNvSpPr>
            <p:nvPr/>
          </p:nvSpPr>
          <p:spPr bwMode="auto">
            <a:xfrm>
              <a:off x="1111" y="3339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Line 50"/>
            <p:cNvSpPr>
              <a:spLocks noChangeShapeType="1"/>
            </p:cNvSpPr>
            <p:nvPr/>
          </p:nvSpPr>
          <p:spPr bwMode="auto">
            <a:xfrm>
              <a:off x="2608" y="2976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Line 51"/>
            <p:cNvSpPr>
              <a:spLocks noChangeShapeType="1"/>
            </p:cNvSpPr>
            <p:nvPr/>
          </p:nvSpPr>
          <p:spPr bwMode="auto">
            <a:xfrm>
              <a:off x="2699" y="2296"/>
              <a:ext cx="0" cy="272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Text Box 52"/>
            <p:cNvSpPr txBox="1">
              <a:spLocks noChangeArrowheads="1"/>
            </p:cNvSpPr>
            <p:nvPr/>
          </p:nvSpPr>
          <p:spPr bwMode="auto">
            <a:xfrm>
              <a:off x="2744" y="221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8" name="Text Box 53"/>
            <p:cNvSpPr txBox="1">
              <a:spLocks noChangeArrowheads="1"/>
            </p:cNvSpPr>
            <p:nvPr/>
          </p:nvSpPr>
          <p:spPr bwMode="auto">
            <a:xfrm>
              <a:off x="1701" y="2309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9" name="Text Box 54"/>
            <p:cNvSpPr txBox="1">
              <a:spLocks noChangeArrowheads="1"/>
            </p:cNvSpPr>
            <p:nvPr/>
          </p:nvSpPr>
          <p:spPr bwMode="auto">
            <a:xfrm>
              <a:off x="2336" y="2355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20" name="Text Box 55"/>
            <p:cNvSpPr txBox="1">
              <a:spLocks noChangeArrowheads="1"/>
            </p:cNvSpPr>
            <p:nvPr/>
          </p:nvSpPr>
          <p:spPr bwMode="auto">
            <a:xfrm>
              <a:off x="2336" y="293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21" name="Text Box 56"/>
            <p:cNvSpPr txBox="1">
              <a:spLocks noChangeArrowheads="1"/>
            </p:cNvSpPr>
            <p:nvPr/>
          </p:nvSpPr>
          <p:spPr bwMode="auto">
            <a:xfrm>
              <a:off x="2245" y="2627"/>
              <a:ext cx="3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22" name="Rectangle 57"/>
            <p:cNvSpPr>
              <a:spLocks noChangeArrowheads="1"/>
            </p:cNvSpPr>
            <p:nvPr/>
          </p:nvSpPr>
          <p:spPr bwMode="auto">
            <a:xfrm>
              <a:off x="1701" y="220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423" name="Group 58"/>
            <p:cNvGrpSpPr/>
            <p:nvPr/>
          </p:nvGrpSpPr>
          <p:grpSpPr bwMode="auto">
            <a:xfrm>
              <a:off x="2608" y="2614"/>
              <a:ext cx="91" cy="363"/>
              <a:chOff x="2744" y="2931"/>
              <a:chExt cx="57" cy="283"/>
            </a:xfrm>
          </p:grpSpPr>
          <p:sp>
            <p:nvSpPr>
              <p:cNvPr id="59426" name="Arc 59"/>
              <p:cNvSpPr/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7" name="Arc 60"/>
              <p:cNvSpPr/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8" name="Arc 61"/>
              <p:cNvSpPr/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424" name="Line 62"/>
            <p:cNvSpPr>
              <a:spLocks noChangeShapeType="1"/>
            </p:cNvSpPr>
            <p:nvPr/>
          </p:nvSpPr>
          <p:spPr bwMode="auto">
            <a:xfrm>
              <a:off x="1111" y="2296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5" name="Line 63"/>
            <p:cNvSpPr>
              <a:spLocks noChangeShapeType="1"/>
            </p:cNvSpPr>
            <p:nvPr/>
          </p:nvSpPr>
          <p:spPr bwMode="auto">
            <a:xfrm>
              <a:off x="2608" y="2296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1184" name="Object 64"/>
          <p:cNvGraphicFramePr>
            <a:graphicFrameLocks noChangeAspect="1"/>
          </p:cNvGraphicFramePr>
          <p:nvPr/>
        </p:nvGraphicFramePr>
        <p:xfrm>
          <a:off x="996950" y="3407833"/>
          <a:ext cx="10080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公式" r:id="rId2" imgW="391795" imgH="391795" progId="Equation.3">
                  <p:embed/>
                </p:oleObj>
              </mc:Choice>
              <mc:Fallback>
                <p:oleObj name="公式" r:id="rId2" imgW="391795" imgH="391795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407833"/>
                        <a:ext cx="10080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85" name="Object 65"/>
          <p:cNvGraphicFramePr>
            <a:graphicFrameLocks noChangeAspect="1"/>
          </p:cNvGraphicFramePr>
          <p:nvPr/>
        </p:nvGraphicFramePr>
        <p:xfrm>
          <a:off x="2436813" y="3407833"/>
          <a:ext cx="17018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公式" r:id="rId4" imgW="683895" imgH="391795" progId="Equation.3">
                  <p:embed/>
                </p:oleObj>
              </mc:Choice>
              <mc:Fallback>
                <p:oleObj name="公式" r:id="rId4" imgW="683895" imgH="391795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3407833"/>
                        <a:ext cx="17018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86" name="Object 66"/>
          <p:cNvGraphicFramePr>
            <a:graphicFrameLocks noChangeAspect="1"/>
          </p:cNvGraphicFramePr>
          <p:nvPr/>
        </p:nvGraphicFramePr>
        <p:xfrm>
          <a:off x="996950" y="4487333"/>
          <a:ext cx="32400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公式" r:id="rId6" imgW="1136650" imgH="391795" progId="Equation.3">
                  <p:embed/>
                </p:oleObj>
              </mc:Choice>
              <mc:Fallback>
                <p:oleObj name="公式" r:id="rId6" imgW="1136650" imgH="391795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487333"/>
                        <a:ext cx="32400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87" name="Object 67"/>
          <p:cNvGraphicFramePr>
            <a:graphicFrameLocks noChangeAspect="1"/>
          </p:cNvGraphicFramePr>
          <p:nvPr/>
        </p:nvGraphicFramePr>
        <p:xfrm>
          <a:off x="925513" y="5624403"/>
          <a:ext cx="4897437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公式" r:id="rId8" imgW="1750695" imgH="391795" progId="Equation.3">
                  <p:embed/>
                </p:oleObj>
              </mc:Choice>
              <mc:Fallback>
                <p:oleObj name="公式" r:id="rId8" imgW="1750695" imgH="391795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624403"/>
                        <a:ext cx="4897437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960786" y="1076849"/>
            <a:ext cx="6748017" cy="127727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Font typeface="+mj-lt"/>
              <a:buAutoNum type="arabicPeriod"/>
            </a:pPr>
            <a:r>
              <a:rPr kumimoji="1" lang="zh-CN" altLang="en-US" sz="1800" dirty="0">
                <a:latin typeface="Times New Roman" panose="02020603050405020304" pitchFamily="18" charset="0"/>
              </a:rPr>
              <a:t>当电路中有冲激作为激励时，换路定律不满足，电感电流产生一个有限值的跳变</a:t>
            </a:r>
            <a:endParaRPr kumimoji="1" lang="en-US" altLang="zh-CN" sz="18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1800" dirty="0">
                <a:latin typeface="Times New Roman" panose="02020603050405020304" pitchFamily="18" charset="0"/>
              </a:rPr>
              <a:t>电感两端的冲激电压使电感电流发生跃变，由于</a:t>
            </a:r>
            <a:r>
              <a:rPr kumimoji="1" lang="en-US" altLang="zh-CN" sz="18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1800" baseline="-25000" dirty="0" err="1">
                <a:latin typeface="Times New Roman" panose="02020603050405020304" pitchFamily="18" charset="0"/>
              </a:rPr>
              <a:t>L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值只是常数值的跳变，也印证了</a:t>
            </a:r>
            <a:r>
              <a:rPr kumimoji="1" lang="en-US" altLang="zh-CN" sz="18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1800" baseline="-25000" dirty="0" err="1">
                <a:latin typeface="Times New Roman" panose="02020603050405020304" pitchFamily="18" charset="0"/>
              </a:rPr>
              <a:t>L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不是冲激函数</a:t>
            </a:r>
            <a:endParaRPr kumimoji="1"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05109" y="6488668"/>
            <a:ext cx="1812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注意满足条件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4428537" y="5245255"/>
                <a:ext cx="18125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只有</m:t>
                    </m:r>
                    <m:r>
                      <a:rPr lang="zh-CN" altLang="en-US" sz="18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18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92D050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92D050"/>
                    </a:solidFill>
                  </a:rPr>
                  <a:t>时刻，等效电路才成立</a:t>
                </a:r>
                <a:endParaRPr kumimoji="1" lang="en-US" altLang="zh-CN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537" y="5245255"/>
                <a:ext cx="1812513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3" t="-24" r="-3629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 bwMode="auto">
          <a:xfrm>
            <a:off x="954617" y="1522947"/>
            <a:ext cx="3889375" cy="2138363"/>
            <a:chOff x="657" y="300"/>
            <a:chExt cx="2450" cy="1347"/>
          </a:xfrm>
        </p:grpSpPr>
        <p:graphicFrame>
          <p:nvGraphicFramePr>
            <p:cNvPr id="60450" name="Object 7"/>
            <p:cNvGraphicFramePr>
              <a:graphicFrameLocks noChangeAspect="1"/>
            </p:cNvGraphicFramePr>
            <p:nvPr/>
          </p:nvGraphicFramePr>
          <p:xfrm>
            <a:off x="884" y="300"/>
            <a:ext cx="1633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name="公式" r:id="rId1" imgW="870585" imgH="391795" progId="Equation.3">
                    <p:embed/>
                  </p:oleObj>
                </mc:Choice>
                <mc:Fallback>
                  <p:oleObj name="公式" r:id="rId1" imgW="870585" imgH="39179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00"/>
                          <a:ext cx="1633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51" name="Object 8"/>
            <p:cNvGraphicFramePr>
              <a:graphicFrameLocks noChangeAspect="1"/>
            </p:cNvGraphicFramePr>
            <p:nvPr/>
          </p:nvGraphicFramePr>
          <p:xfrm>
            <a:off x="839" y="981"/>
            <a:ext cx="2268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" name="公式" r:id="rId3" imgW="1332230" imgH="391795" progId="Equation.3">
                    <p:embed/>
                  </p:oleObj>
                </mc:Choice>
                <mc:Fallback>
                  <p:oleObj name="公式" r:id="rId3" imgW="1332230" imgH="39179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981"/>
                          <a:ext cx="2268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2" name="AutoShape 9"/>
            <p:cNvSpPr/>
            <p:nvPr/>
          </p:nvSpPr>
          <p:spPr bwMode="auto">
            <a:xfrm>
              <a:off x="657" y="572"/>
              <a:ext cx="136" cy="953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53"/>
          <p:cNvGrpSpPr/>
          <p:nvPr/>
        </p:nvGrpSpPr>
        <p:grpSpPr bwMode="auto">
          <a:xfrm>
            <a:off x="954617" y="4011880"/>
            <a:ext cx="3249613" cy="2382838"/>
            <a:chOff x="622" y="1765"/>
            <a:chExt cx="2047" cy="1501"/>
          </a:xfrm>
        </p:grpSpPr>
        <p:sp>
          <p:nvSpPr>
            <p:cNvPr id="60440" name="Text Box 54"/>
            <p:cNvSpPr txBox="1">
              <a:spLocks noChangeArrowheads="1"/>
            </p:cNvSpPr>
            <p:nvPr/>
          </p:nvSpPr>
          <p:spPr bwMode="auto">
            <a:xfrm>
              <a:off x="1188" y="1765"/>
              <a:ext cx="2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41" name="Line 55"/>
            <p:cNvSpPr>
              <a:spLocks noChangeShapeType="1"/>
            </p:cNvSpPr>
            <p:nvPr/>
          </p:nvSpPr>
          <p:spPr bwMode="auto">
            <a:xfrm>
              <a:off x="776" y="2962"/>
              <a:ext cx="1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Line 56"/>
            <p:cNvSpPr>
              <a:spLocks noChangeShapeType="1"/>
            </p:cNvSpPr>
            <p:nvPr/>
          </p:nvSpPr>
          <p:spPr bwMode="auto">
            <a:xfrm flipV="1">
              <a:off x="1035" y="2025"/>
              <a:ext cx="0" cy="1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3" name="Line 57"/>
            <p:cNvSpPr>
              <a:spLocks noChangeShapeType="1"/>
            </p:cNvSpPr>
            <p:nvPr/>
          </p:nvSpPr>
          <p:spPr bwMode="auto">
            <a:xfrm flipH="1">
              <a:off x="787" y="2962"/>
              <a:ext cx="2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Line 58"/>
            <p:cNvSpPr>
              <a:spLocks noChangeShapeType="1"/>
            </p:cNvSpPr>
            <p:nvPr/>
          </p:nvSpPr>
          <p:spPr bwMode="auto">
            <a:xfrm>
              <a:off x="1046" y="2376"/>
              <a:ext cx="1291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5" name="Arc 59"/>
            <p:cNvSpPr/>
            <p:nvPr/>
          </p:nvSpPr>
          <p:spPr bwMode="auto">
            <a:xfrm flipH="1" flipV="1">
              <a:off x="1020" y="2160"/>
              <a:ext cx="1218" cy="773"/>
            </a:xfrm>
            <a:custGeom>
              <a:avLst/>
              <a:gdLst>
                <a:gd name="T0" fmla="*/ 0 w 25162"/>
                <a:gd name="T1" fmla="*/ 0 h 21600"/>
                <a:gd name="T2" fmla="*/ 0 w 25162"/>
                <a:gd name="T3" fmla="*/ 0 h 21600"/>
                <a:gd name="T4" fmla="*/ 0 w 25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5162"/>
                <a:gd name="T10" fmla="*/ 0 h 21600"/>
                <a:gd name="T11" fmla="*/ 25162 w 25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2" h="21600" fill="none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</a:path>
                <a:path w="25162" h="21600" stroke="0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  <a:lnTo>
                    <a:pt x="4332" y="21600"/>
                  </a:lnTo>
                  <a:lnTo>
                    <a:pt x="-1" y="438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60446" name="Text Box 60"/>
            <p:cNvSpPr txBox="1">
              <a:spLocks noChangeArrowheads="1"/>
            </p:cNvSpPr>
            <p:nvPr/>
          </p:nvSpPr>
          <p:spPr bwMode="auto">
            <a:xfrm>
              <a:off x="2490" y="2701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47" name="Text Box 61"/>
            <p:cNvSpPr txBox="1">
              <a:spLocks noChangeArrowheads="1"/>
            </p:cNvSpPr>
            <p:nvPr/>
          </p:nvSpPr>
          <p:spPr bwMode="auto">
            <a:xfrm>
              <a:off x="762" y="29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48" name="Line 62"/>
            <p:cNvSpPr>
              <a:spLocks noChangeShapeType="1"/>
            </p:cNvSpPr>
            <p:nvPr/>
          </p:nvSpPr>
          <p:spPr bwMode="auto">
            <a:xfrm flipV="1">
              <a:off x="1020" y="2387"/>
              <a:ext cx="2" cy="5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449" name="Object 63"/>
            <p:cNvGraphicFramePr>
              <a:graphicFrameLocks noChangeAspect="1"/>
            </p:cNvGraphicFramePr>
            <p:nvPr/>
          </p:nvGraphicFramePr>
          <p:xfrm>
            <a:off x="622" y="1986"/>
            <a:ext cx="283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6" name="公式" r:id="rId5" imgW="147955" imgH="391795" progId="Equation.3">
                    <p:embed/>
                  </p:oleObj>
                </mc:Choice>
                <mc:Fallback>
                  <p:oleObj name="公式" r:id="rId5" imgW="147955" imgH="391795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1986"/>
                          <a:ext cx="283" cy="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4"/>
          <p:cNvGrpSpPr/>
          <p:nvPr/>
        </p:nvGrpSpPr>
        <p:grpSpPr bwMode="auto">
          <a:xfrm>
            <a:off x="4915431" y="3724541"/>
            <a:ext cx="3233738" cy="2890838"/>
            <a:chOff x="3060" y="1674"/>
            <a:chExt cx="2037" cy="1821"/>
          </a:xfrm>
        </p:grpSpPr>
        <p:sp>
          <p:nvSpPr>
            <p:cNvPr id="60430" name="Line 65"/>
            <p:cNvSpPr>
              <a:spLocks noChangeShapeType="1"/>
            </p:cNvSpPr>
            <p:nvPr/>
          </p:nvSpPr>
          <p:spPr bwMode="auto">
            <a:xfrm>
              <a:off x="3397" y="2732"/>
              <a:ext cx="15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Line 66"/>
            <p:cNvSpPr>
              <a:spLocks noChangeShapeType="1"/>
            </p:cNvSpPr>
            <p:nvPr/>
          </p:nvSpPr>
          <p:spPr bwMode="auto">
            <a:xfrm flipV="1">
              <a:off x="3626" y="1907"/>
              <a:ext cx="0" cy="14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60432" name="Line 67"/>
            <p:cNvSpPr>
              <a:spLocks noChangeShapeType="1"/>
            </p:cNvSpPr>
            <p:nvPr/>
          </p:nvSpPr>
          <p:spPr bwMode="auto">
            <a:xfrm flipH="1" flipV="1">
              <a:off x="3386" y="2722"/>
              <a:ext cx="231" cy="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Arc 68"/>
            <p:cNvSpPr/>
            <p:nvPr/>
          </p:nvSpPr>
          <p:spPr bwMode="auto">
            <a:xfrm flipH="1">
              <a:off x="3641" y="2773"/>
              <a:ext cx="1081" cy="412"/>
            </a:xfrm>
            <a:custGeom>
              <a:avLst/>
              <a:gdLst>
                <a:gd name="T0" fmla="*/ 0 w 25162"/>
                <a:gd name="T1" fmla="*/ 0 h 21600"/>
                <a:gd name="T2" fmla="*/ 0 w 25162"/>
                <a:gd name="T3" fmla="*/ 0 h 21600"/>
                <a:gd name="T4" fmla="*/ 0 w 25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5162"/>
                <a:gd name="T10" fmla="*/ 0 h 21600"/>
                <a:gd name="T11" fmla="*/ 25162 w 25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2" h="21600" fill="none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</a:path>
                <a:path w="25162" h="21600" stroke="0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  <a:lnTo>
                    <a:pt x="4332" y="21600"/>
                  </a:lnTo>
                  <a:lnTo>
                    <a:pt x="-1" y="438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Text Box 69"/>
            <p:cNvSpPr txBox="1">
              <a:spLocks noChangeArrowheads="1"/>
            </p:cNvSpPr>
            <p:nvPr/>
          </p:nvSpPr>
          <p:spPr bwMode="auto">
            <a:xfrm>
              <a:off x="3762" y="1674"/>
              <a:ext cx="3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Text Box 70"/>
            <p:cNvSpPr txBox="1">
              <a:spLocks noChangeArrowheads="1"/>
            </p:cNvSpPr>
            <p:nvPr/>
          </p:nvSpPr>
          <p:spPr bwMode="auto">
            <a:xfrm>
              <a:off x="4918" y="2499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6" name="Line 71"/>
            <p:cNvSpPr>
              <a:spLocks noChangeShapeType="1"/>
            </p:cNvSpPr>
            <p:nvPr/>
          </p:nvSpPr>
          <p:spPr bwMode="auto">
            <a:xfrm flipV="1">
              <a:off x="3630" y="2322"/>
              <a:ext cx="0" cy="4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Text Box 72"/>
            <p:cNvSpPr txBox="1">
              <a:spLocks noChangeArrowheads="1"/>
            </p:cNvSpPr>
            <p:nvPr/>
          </p:nvSpPr>
          <p:spPr bwMode="auto">
            <a:xfrm>
              <a:off x="3334" y="21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38" name="Object 73"/>
            <p:cNvGraphicFramePr>
              <a:graphicFrameLocks noChangeAspect="1"/>
            </p:cNvGraphicFramePr>
            <p:nvPr/>
          </p:nvGraphicFramePr>
          <p:xfrm>
            <a:off x="3060" y="2849"/>
            <a:ext cx="447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name="公式" r:id="rId7" imgW="278765" imgH="391795" progId="Equation.3">
                    <p:embed/>
                  </p:oleObj>
                </mc:Choice>
                <mc:Fallback>
                  <p:oleObj name="公式" r:id="rId7" imgW="278765" imgH="391795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849"/>
                          <a:ext cx="447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9" name="Text Box 74"/>
            <p:cNvSpPr txBox="1">
              <a:spLocks noChangeArrowheads="1"/>
            </p:cNvSpPr>
            <p:nvPr/>
          </p:nvSpPr>
          <p:spPr bwMode="auto">
            <a:xfrm>
              <a:off x="3424" y="2704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310016" y="940554"/>
                <a:ext cx="8753547" cy="606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CN" sz="2000" b="0" dirty="0">
                    <a:solidFill>
                      <a:schemeClr val="tx1"/>
                    </a:solidFill>
                    <a:latin typeface="楷体_GB2312" pitchFamily="49" charset="-122"/>
                  </a:rPr>
                  <a:t>(3) </a:t>
                </a:r>
                <a:r>
                  <a:rPr kumimoji="1" lang="en-US" altLang="zh-CN" sz="2000" b="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 &lt; </a:t>
                </a:r>
                <a:r>
                  <a:rPr kumimoji="1" lang="en-US" altLang="zh-CN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sz="2000" b="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</a:t>
                </a:r>
                <a:r>
                  <a:rPr kumimoji="1" lang="en-US" altLang="zh-CN" sz="2000" i="1" baseline="30000" dirty="0">
                    <a:solidFill>
                      <a:schemeClr val="tx1"/>
                    </a:solidFill>
                    <a:latin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sub>
                    </m:sSub>
                  </m:oMath>
                </a14:m>
                <a:r>
                  <a:rPr kumimoji="1" lang="zh-CN" altLang="en-US" sz="2000" b="0" dirty="0">
                    <a:solidFill>
                      <a:schemeClr val="tx1"/>
                    </a:solidFill>
                    <a:latin typeface="楷体_GB2312" pitchFamily="49" charset="-122"/>
                  </a:rPr>
                  <a:t>为零，加上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将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在</a:t>
                </a:r>
                <a:r>
                  <a:rPr lang="en-US" altLang="zh-CN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∞到</a:t>
                </a:r>
                <a:r>
                  <a:rPr lang="en-US" altLang="zh-CN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∞范围内统一为一个表达式</a:t>
                </a:r>
                <a:br>
                  <a:rPr lang="zh-CN" alt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kumimoji="1" lang="zh-CN" altLang="en-US" sz="2000" baseline="30000" dirty="0">
                  <a:solidFill>
                    <a:schemeClr val="tx1"/>
                  </a:solidFill>
                  <a:latin typeface="楷体_GB2312" pitchFamily="49" charset="-122"/>
                </a:endParaRPr>
              </a:p>
            </p:txBody>
          </p:sp>
        </mc:Choice>
        <mc:Fallback>
          <p:sp>
            <p:nvSpPr>
              <p:cNvPr id="29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016" y="940554"/>
                <a:ext cx="8753547" cy="606384"/>
              </a:xfrm>
              <a:prstGeom prst="rect">
                <a:avLst/>
              </a:prstGeom>
              <a:blipFill rotWithShape="1">
                <a:blip r:embed="rId9"/>
                <a:stretch>
                  <a:fillRect l="-2" t="-2952" r="2" b="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5105930" y="2706955"/>
                <a:ext cx="3960813" cy="498663"/>
              </a:xfrm>
              <a:prstGeom prst="rect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此时</a:t>
                </a:r>
                <a:r>
                  <a:rPr kumimoji="1" lang="zh-CN" altLang="en-US" dirty="0">
                    <a:solidFill>
                      <a:schemeClr val="accent6"/>
                    </a:solidFill>
                  </a:rPr>
                  <a:t>只能用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zh-CN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accent6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di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kumimoji="1" lang="en-US" altLang="zh-CN" dirty="0">
                    <a:solidFill>
                      <a:schemeClr val="accent6"/>
                    </a:solidFill>
                  </a:rPr>
                  <a:t>,</a:t>
                </a:r>
                <a:r>
                  <a:rPr kumimoji="1" lang="zh-CN" altLang="en-US" dirty="0">
                    <a:solidFill>
                      <a:schemeClr val="accent6"/>
                    </a:solidFill>
                  </a:rPr>
                  <a:t>此方法永远成立</a:t>
                </a:r>
                <a:endParaRPr kumimoji="1" lang="en-US" altLang="zh-CN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30" y="2706955"/>
                <a:ext cx="3960813" cy="498663"/>
              </a:xfrm>
              <a:prstGeom prst="rect">
                <a:avLst/>
              </a:prstGeom>
              <a:blipFill rotWithShape="1">
                <a:blip r:embed="rId10"/>
                <a:stretch>
                  <a:fillRect l="-174" t="-1391" r="-155" b="-1246"/>
                </a:stretch>
              </a:blipFill>
              <a:ln w="12700"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983787" y="1969509"/>
            <a:ext cx="4104543" cy="1107595"/>
            <a:chOff x="1137" y="874"/>
            <a:chExt cx="2448" cy="650"/>
          </a:xfrm>
        </p:grpSpPr>
        <p:sp>
          <p:nvSpPr>
            <p:cNvPr id="61465" name="Rectangle 3"/>
            <p:cNvSpPr>
              <a:spLocks noChangeArrowheads="1"/>
            </p:cNvSpPr>
            <p:nvPr/>
          </p:nvSpPr>
          <p:spPr bwMode="auto">
            <a:xfrm>
              <a:off x="1885" y="920"/>
              <a:ext cx="887" cy="60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零状态</a:t>
              </a:r>
              <a:endPara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6" name="Line 4"/>
            <p:cNvSpPr>
              <a:spLocks noChangeShapeType="1"/>
            </p:cNvSpPr>
            <p:nvPr/>
          </p:nvSpPr>
          <p:spPr bwMode="auto">
            <a:xfrm>
              <a:off x="1344" y="1236"/>
              <a:ext cx="516" cy="1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7" name="Line 5"/>
            <p:cNvSpPr>
              <a:spLocks noChangeShapeType="1"/>
            </p:cNvSpPr>
            <p:nvPr/>
          </p:nvSpPr>
          <p:spPr bwMode="auto">
            <a:xfrm>
              <a:off x="2797" y="1236"/>
              <a:ext cx="516" cy="1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8" name="Text Box 6"/>
            <p:cNvSpPr txBox="1">
              <a:spLocks noChangeArrowheads="1"/>
            </p:cNvSpPr>
            <p:nvPr/>
          </p:nvSpPr>
          <p:spPr bwMode="auto">
            <a:xfrm>
              <a:off x="3141" y="874"/>
              <a:ext cx="44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69" name="Object 7"/>
            <p:cNvGraphicFramePr>
              <a:graphicFrameLocks noChangeAspect="1"/>
            </p:cNvGraphicFramePr>
            <p:nvPr/>
          </p:nvGraphicFramePr>
          <p:xfrm>
            <a:off x="1137" y="880"/>
            <a:ext cx="41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1" name="公式" r:id="rId1" imgW="265430" imgH="196215" progId="Equation.3">
                    <p:embed/>
                  </p:oleObj>
                </mc:Choice>
                <mc:Fallback>
                  <p:oleObj name="公式" r:id="rId1" imgW="265430" imgH="19621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880"/>
                          <a:ext cx="41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166688" y="1060980"/>
            <a:ext cx="608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楷体_GB2312" pitchFamily="49" charset="-122"/>
              </a:rPr>
              <a:t>3. 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单位阶跃响应和单位冲激响应关系</a:t>
            </a:r>
            <a:endParaRPr kumimoji="1" lang="zh-CN" altLang="en-US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3551238" y="3353542"/>
            <a:ext cx="2355850" cy="547688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单位阶跃响应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3551238" y="4948767"/>
            <a:ext cx="2355850" cy="547688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单位冲激响应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4271963" y="5669492"/>
            <a:ext cx="769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4271963" y="4085167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1125538" y="4948768"/>
            <a:ext cx="1641475" cy="547687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单位冲激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1535113" y="5669492"/>
            <a:ext cx="869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1030288" y="3353542"/>
            <a:ext cx="1641475" cy="547688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</a:rPr>
              <a:t>单位阶跃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1390650" y="4085167"/>
            <a:ext cx="847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8609" name="Object 17"/>
          <p:cNvGraphicFramePr>
            <a:graphicFrameLocks noChangeAspect="1"/>
          </p:cNvGraphicFramePr>
          <p:nvPr/>
        </p:nvGraphicFramePr>
        <p:xfrm>
          <a:off x="6503988" y="3148542"/>
          <a:ext cx="21018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公式" r:id="rId3" imgW="809625" imgH="405130" progId="Equation.3">
                  <p:embed/>
                </p:oleObj>
              </mc:Choice>
              <mc:Fallback>
                <p:oleObj name="公式" r:id="rId3" imgW="809625" imgH="4051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3148542"/>
                        <a:ext cx="2101850" cy="106362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0" name="Object 18"/>
          <p:cNvGraphicFramePr>
            <a:graphicFrameLocks noChangeAspect="1"/>
          </p:cNvGraphicFramePr>
          <p:nvPr/>
        </p:nvGraphicFramePr>
        <p:xfrm>
          <a:off x="6503988" y="4736554"/>
          <a:ext cx="21018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公式" r:id="rId5" imgW="844550" imgH="405130" progId="Equation.3">
                  <p:embed/>
                </p:oleObj>
              </mc:Choice>
              <mc:Fallback>
                <p:oleObj name="公式" r:id="rId5" imgW="844550" imgH="4051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4736554"/>
                        <a:ext cx="2101850" cy="105886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17" name="AutoShape 25" descr="羊皮纸"/>
          <p:cNvSpPr>
            <a:spLocks noChangeArrowheads="1"/>
          </p:cNvSpPr>
          <p:nvPr/>
        </p:nvSpPr>
        <p:spPr bwMode="auto">
          <a:xfrm>
            <a:off x="311150" y="2069042"/>
            <a:ext cx="1079500" cy="576263"/>
          </a:xfrm>
          <a:prstGeom prst="wedgeRoundRectCallout">
            <a:avLst>
              <a:gd name="adj1" fmla="val 115588"/>
              <a:gd name="adj2" fmla="val 12532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</a:rPr>
              <a:t>激励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8618" name="AutoShape 26" descr="羊皮纸"/>
          <p:cNvSpPr>
            <a:spLocks noChangeArrowheads="1"/>
          </p:cNvSpPr>
          <p:nvPr/>
        </p:nvSpPr>
        <p:spPr bwMode="auto">
          <a:xfrm>
            <a:off x="6669087" y="2047893"/>
            <a:ext cx="1079500" cy="576262"/>
          </a:xfrm>
          <a:prstGeom prst="wedgeRoundRectCallout">
            <a:avLst>
              <a:gd name="adj1" fmla="val -117500"/>
              <a:gd name="adj2" fmla="val 24931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</a:rPr>
              <a:t>响应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1602847" y="2373842"/>
          <a:ext cx="20161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公式" r:id="rId1" imgW="705485" imgH="208915" progId="Equation.3">
                  <p:embed/>
                </p:oleObj>
              </mc:Choice>
              <mc:Fallback>
                <p:oleObj name="公式" r:id="rId1" imgW="705485" imgH="2089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847" y="2373842"/>
                        <a:ext cx="20161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098022" y="1797580"/>
            <a:ext cx="3889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</a:rPr>
              <a:t>先求单位阶跃响应：</a:t>
            </a:r>
            <a:endParaRPr kumimoji="1" lang="zh-CN" altLang="en-US">
              <a:latin typeface="楷体_GB2312" pitchFamily="49" charset="-122"/>
            </a:endParaRPr>
          </a:p>
        </p:txBody>
      </p:sp>
      <p:sp>
        <p:nvSpPr>
          <p:cNvPr id="262157" name="Text Box 13"/>
          <p:cNvSpPr txBox="1">
            <a:spLocks noChangeArrowheads="1"/>
          </p:cNvSpPr>
          <p:nvPr/>
        </p:nvSpPr>
        <p:spPr bwMode="auto">
          <a:xfrm>
            <a:off x="810684" y="1078442"/>
            <a:ext cx="770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楷体_GB2312" pitchFamily="49" charset="-122"/>
              </a:rPr>
              <a:t>求</a:t>
            </a:r>
            <a:r>
              <a:rPr kumimoji="1" lang="en-US" altLang="zh-CN" dirty="0">
                <a:latin typeface="楷体_GB2312" pitchFamily="49" charset="-122"/>
              </a:rPr>
              <a:t>: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zh-CN" dirty="0">
                <a:latin typeface="楷体_GB2312" pitchFamily="49" charset="-122"/>
              </a:rPr>
              <a:t>为单位冲激时电路响应</a:t>
            </a: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楷体_GB2312" pitchFamily="49" charset="-122"/>
              </a:rPr>
              <a:t>和</a:t>
            </a: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  <a:endParaRPr kumimoji="1" lang="en-US" altLang="zh-CN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2194" name="Text Box 50"/>
          <p:cNvSpPr txBox="1">
            <a:spLocks noChangeArrowheads="1"/>
          </p:cNvSpPr>
          <p:nvPr/>
        </p:nvSpPr>
        <p:spPr bwMode="auto">
          <a:xfrm>
            <a:off x="55034" y="1005417"/>
            <a:ext cx="592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kumimoji="1" lang="zh-CN" altLang="en-US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2220" name="Text Box 76"/>
          <p:cNvSpPr txBox="1">
            <a:spLocks noChangeArrowheads="1"/>
          </p:cNvSpPr>
          <p:nvPr/>
        </p:nvSpPr>
        <p:spPr bwMode="auto">
          <a:xfrm>
            <a:off x="234422" y="1797580"/>
            <a:ext cx="647700" cy="519112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解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62221" name="Object 77"/>
          <p:cNvGraphicFramePr>
            <a:graphicFrameLocks noChangeAspect="1"/>
          </p:cNvGraphicFramePr>
          <p:nvPr/>
        </p:nvGraphicFramePr>
        <p:xfrm>
          <a:off x="1513383" y="3747455"/>
          <a:ext cx="4105275" cy="90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公式" r:id="rId3" imgW="1449705" imgH="313690" progId="Equation.3">
                  <p:embed/>
                </p:oleObj>
              </mc:Choice>
              <mc:Fallback>
                <p:oleObj name="公式" r:id="rId3" imgW="1449705" imgH="31369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383" y="3747455"/>
                        <a:ext cx="4105275" cy="90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222" name="Text Box 78"/>
          <p:cNvSpPr txBox="1">
            <a:spLocks noChangeArrowheads="1"/>
          </p:cNvSpPr>
          <p:nvPr/>
        </p:nvSpPr>
        <p:spPr bwMode="auto">
          <a:xfrm>
            <a:off x="903064" y="3094567"/>
            <a:ext cx="1845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)=0  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2223" name="Text Box 79"/>
          <p:cNvSpPr txBox="1">
            <a:spLocks noChangeArrowheads="1"/>
          </p:cNvSpPr>
          <p:nvPr/>
        </p:nvSpPr>
        <p:spPr bwMode="auto">
          <a:xfrm>
            <a:off x="2682347" y="3094567"/>
            <a:ext cx="18245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2224" name="Text Box 80"/>
          <p:cNvSpPr txBox="1">
            <a:spLocks noChangeArrowheads="1"/>
          </p:cNvSpPr>
          <p:nvPr/>
        </p:nvSpPr>
        <p:spPr bwMode="auto">
          <a:xfrm>
            <a:off x="4555597" y="3094567"/>
            <a:ext cx="1562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 = 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2225" name="Text Box 81"/>
          <p:cNvSpPr txBox="1">
            <a:spLocks noChangeArrowheads="1"/>
          </p:cNvSpPr>
          <p:nvPr/>
        </p:nvSpPr>
        <p:spPr bwMode="auto">
          <a:xfrm>
            <a:off x="5487394" y="4871207"/>
            <a:ext cx="17540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)=1  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2226" name="Text Box 82"/>
          <p:cNvSpPr txBox="1">
            <a:spLocks noChangeArrowheads="1"/>
          </p:cNvSpPr>
          <p:nvPr/>
        </p:nvSpPr>
        <p:spPr bwMode="auto">
          <a:xfrm>
            <a:off x="7359056" y="4871207"/>
            <a:ext cx="16882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)=0  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2227" name="Object 83"/>
          <p:cNvGraphicFramePr>
            <a:graphicFrameLocks noChangeAspect="1"/>
          </p:cNvGraphicFramePr>
          <p:nvPr/>
        </p:nvGraphicFramePr>
        <p:xfrm>
          <a:off x="1818899" y="4656139"/>
          <a:ext cx="25923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公式" r:id="rId5" imgW="836295" imgH="313690" progId="Equation.3">
                  <p:embed/>
                </p:oleObj>
              </mc:Choice>
              <mc:Fallback>
                <p:oleObj name="公式" r:id="rId5" imgW="836295" imgH="31369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899" y="4656139"/>
                        <a:ext cx="25923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228" name="Line 84"/>
          <p:cNvSpPr>
            <a:spLocks noChangeShapeType="1"/>
          </p:cNvSpPr>
          <p:nvPr/>
        </p:nvSpPr>
        <p:spPr bwMode="auto">
          <a:xfrm>
            <a:off x="450322" y="4322763"/>
            <a:ext cx="719137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29" name="Line 85"/>
          <p:cNvSpPr>
            <a:spLocks noChangeShapeType="1"/>
          </p:cNvSpPr>
          <p:nvPr/>
        </p:nvSpPr>
        <p:spPr bwMode="auto">
          <a:xfrm>
            <a:off x="597877" y="5224992"/>
            <a:ext cx="719137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30" name="Text Box 86"/>
          <p:cNvSpPr txBox="1">
            <a:spLocks noChangeArrowheads="1"/>
          </p:cNvSpPr>
          <p:nvPr/>
        </p:nvSpPr>
        <p:spPr bwMode="auto">
          <a:xfrm>
            <a:off x="450322" y="5862035"/>
            <a:ext cx="4681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</a:rPr>
              <a:t>再求单位冲激响应</a:t>
            </a:r>
            <a:r>
              <a:rPr kumimoji="1" lang="en-US" altLang="zh-CN">
                <a:latin typeface="楷体_GB2312" pitchFamily="49" charset="-122"/>
              </a:rPr>
              <a:t>,</a:t>
            </a:r>
            <a:r>
              <a:rPr kumimoji="1" lang="zh-CN" altLang="en-US">
                <a:latin typeface="楷体_GB2312" pitchFamily="49" charset="-122"/>
              </a:rPr>
              <a:t>令：</a:t>
            </a:r>
            <a:endParaRPr kumimoji="1" lang="zh-CN" altLang="en-US">
              <a:latin typeface="楷体_GB2312" pitchFamily="49" charset="-122"/>
            </a:endParaRPr>
          </a:p>
        </p:txBody>
      </p:sp>
      <p:graphicFrame>
        <p:nvGraphicFramePr>
          <p:cNvPr id="262231" name="Object 87"/>
          <p:cNvGraphicFramePr>
            <a:graphicFrameLocks noChangeAspect="1"/>
          </p:cNvGraphicFramePr>
          <p:nvPr/>
        </p:nvGraphicFramePr>
        <p:xfrm>
          <a:off x="4498447" y="5829830"/>
          <a:ext cx="20558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公式" r:id="rId7" imgW="705485" imgH="208915" progId="Equation.3">
                  <p:embed/>
                </p:oleObj>
              </mc:Choice>
              <mc:Fallback>
                <p:oleObj name="公式" r:id="rId7" imgW="705485" imgH="208915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447" y="5829830"/>
                        <a:ext cx="205581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241" name="Text Box 97"/>
          <p:cNvSpPr txBox="1">
            <a:spLocks noChangeArrowheads="1"/>
          </p:cNvSpPr>
          <p:nvPr/>
        </p:nvSpPr>
        <p:spPr bwMode="auto">
          <a:xfrm>
            <a:off x="1099609" y="2373842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  <a:endParaRPr lang="zh-CN" altLang="en-US"/>
          </a:p>
        </p:txBody>
      </p:sp>
      <p:grpSp>
        <p:nvGrpSpPr>
          <p:cNvPr id="5" name="Group 98"/>
          <p:cNvGrpSpPr/>
          <p:nvPr/>
        </p:nvGrpSpPr>
        <p:grpSpPr bwMode="auto">
          <a:xfrm>
            <a:off x="5571531" y="1787261"/>
            <a:ext cx="3635375" cy="2319337"/>
            <a:chOff x="3470" y="663"/>
            <a:chExt cx="2290" cy="1461"/>
          </a:xfrm>
        </p:grpSpPr>
        <p:sp>
          <p:nvSpPr>
            <p:cNvPr id="62487" name="Text Box 53"/>
            <p:cNvSpPr txBox="1">
              <a:spLocks noChangeArrowheads="1"/>
            </p:cNvSpPr>
            <p:nvPr/>
          </p:nvSpPr>
          <p:spPr bwMode="auto">
            <a:xfrm>
              <a:off x="4161" y="1797"/>
              <a:ext cx="981" cy="32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zh-CN" altLang="en-US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8" name="Line 54"/>
            <p:cNvSpPr>
              <a:spLocks noChangeShapeType="1"/>
            </p:cNvSpPr>
            <p:nvPr/>
          </p:nvSpPr>
          <p:spPr bwMode="auto">
            <a:xfrm>
              <a:off x="4660" y="663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9" name="Line 55"/>
            <p:cNvSpPr>
              <a:spLocks noChangeShapeType="1"/>
            </p:cNvSpPr>
            <p:nvPr/>
          </p:nvSpPr>
          <p:spPr bwMode="auto">
            <a:xfrm>
              <a:off x="5250" y="708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0" name="Text Box 56"/>
            <p:cNvSpPr txBox="1">
              <a:spLocks noChangeArrowheads="1"/>
            </p:cNvSpPr>
            <p:nvPr/>
          </p:nvSpPr>
          <p:spPr bwMode="auto">
            <a:xfrm>
              <a:off x="4978" y="708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1" name="Text Box 57"/>
            <p:cNvSpPr txBox="1">
              <a:spLocks noChangeArrowheads="1"/>
            </p:cNvSpPr>
            <p:nvPr/>
          </p:nvSpPr>
          <p:spPr bwMode="auto">
            <a:xfrm>
              <a:off x="4343" y="1025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2" name="Text Box 58"/>
            <p:cNvSpPr txBox="1">
              <a:spLocks noChangeArrowheads="1"/>
            </p:cNvSpPr>
            <p:nvPr/>
          </p:nvSpPr>
          <p:spPr bwMode="auto">
            <a:xfrm>
              <a:off x="3470" y="744"/>
              <a:ext cx="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493" name="Line 59"/>
            <p:cNvSpPr>
              <a:spLocks noChangeShapeType="1"/>
            </p:cNvSpPr>
            <p:nvPr/>
          </p:nvSpPr>
          <p:spPr bwMode="auto">
            <a:xfrm flipV="1">
              <a:off x="5341" y="1162"/>
              <a:ext cx="0" cy="5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4" name="Rectangle 60"/>
            <p:cNvSpPr>
              <a:spLocks noChangeArrowheads="1"/>
            </p:cNvSpPr>
            <p:nvPr/>
          </p:nvSpPr>
          <p:spPr bwMode="auto">
            <a:xfrm>
              <a:off x="4932" y="1025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5" name="Text Box 62"/>
            <p:cNvSpPr txBox="1">
              <a:spLocks noChangeArrowheads="1"/>
            </p:cNvSpPr>
            <p:nvPr/>
          </p:nvSpPr>
          <p:spPr bwMode="auto">
            <a:xfrm>
              <a:off x="5386" y="708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6" name="Text Box 63"/>
            <p:cNvSpPr txBox="1">
              <a:spLocks noChangeArrowheads="1"/>
            </p:cNvSpPr>
            <p:nvPr/>
          </p:nvSpPr>
          <p:spPr bwMode="auto">
            <a:xfrm>
              <a:off x="5386" y="1207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497" name="Text Box 64"/>
            <p:cNvSpPr txBox="1">
              <a:spLocks noChangeArrowheads="1"/>
            </p:cNvSpPr>
            <p:nvPr/>
          </p:nvSpPr>
          <p:spPr bwMode="auto">
            <a:xfrm>
              <a:off x="5431" y="980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8" name="Line 65"/>
            <p:cNvSpPr>
              <a:spLocks noChangeShapeType="1"/>
            </p:cNvSpPr>
            <p:nvPr/>
          </p:nvSpPr>
          <p:spPr bwMode="auto">
            <a:xfrm>
              <a:off x="3969" y="663"/>
              <a:ext cx="13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9" name="Line 66"/>
            <p:cNvSpPr>
              <a:spLocks noChangeShapeType="1"/>
            </p:cNvSpPr>
            <p:nvPr/>
          </p:nvSpPr>
          <p:spPr bwMode="auto">
            <a:xfrm>
              <a:off x="5341" y="663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0" name="Line 67"/>
            <p:cNvSpPr>
              <a:spLocks noChangeShapeType="1"/>
            </p:cNvSpPr>
            <p:nvPr/>
          </p:nvSpPr>
          <p:spPr bwMode="auto">
            <a:xfrm>
              <a:off x="3969" y="663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1" name="Line 68"/>
            <p:cNvSpPr>
              <a:spLocks noChangeShapeType="1"/>
            </p:cNvSpPr>
            <p:nvPr/>
          </p:nvSpPr>
          <p:spPr bwMode="auto">
            <a:xfrm>
              <a:off x="3969" y="1706"/>
              <a:ext cx="13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2" name="Rectangle 69"/>
            <p:cNvSpPr>
              <a:spLocks noChangeArrowheads="1"/>
            </p:cNvSpPr>
            <p:nvPr/>
          </p:nvSpPr>
          <p:spPr bwMode="auto">
            <a:xfrm>
              <a:off x="4596" y="10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2503" name="Group 70"/>
            <p:cNvGrpSpPr/>
            <p:nvPr/>
          </p:nvGrpSpPr>
          <p:grpSpPr bwMode="auto">
            <a:xfrm>
              <a:off x="5205" y="1071"/>
              <a:ext cx="240" cy="90"/>
              <a:chOff x="4604" y="2478"/>
              <a:chExt cx="240" cy="90"/>
            </a:xfrm>
          </p:grpSpPr>
          <p:sp>
            <p:nvSpPr>
              <p:cNvPr id="62508" name="Line 71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9" name="Line 72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504" name="Line 61"/>
            <p:cNvSpPr>
              <a:spLocks noChangeShapeType="1"/>
            </p:cNvSpPr>
            <p:nvPr/>
          </p:nvSpPr>
          <p:spPr bwMode="auto">
            <a:xfrm flipV="1">
              <a:off x="3969" y="709"/>
              <a:ext cx="0" cy="4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505" name="Group 73"/>
            <p:cNvGrpSpPr/>
            <p:nvPr/>
          </p:nvGrpSpPr>
          <p:grpSpPr bwMode="auto">
            <a:xfrm>
              <a:off x="3798" y="1117"/>
              <a:ext cx="363" cy="363"/>
              <a:chOff x="4785" y="709"/>
              <a:chExt cx="363" cy="363"/>
            </a:xfrm>
          </p:grpSpPr>
          <p:sp>
            <p:nvSpPr>
              <p:cNvPr id="62506" name="Oval 74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zh-CN" sz="2400" b="0">
                  <a:solidFill>
                    <a:schemeClr val="tx1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62507" name="Line 75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637" y="3645602"/>
            <a:ext cx="3019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阶跃非冲激，满足换路定则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09940" y="4189426"/>
            <a:ext cx="2641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将时间拓展到</a:t>
            </a:r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∞到</a:t>
            </a:r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8623" y="2154645"/>
            <a:ext cx="1599866" cy="1050478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94316" y="4483541"/>
            <a:ext cx="1812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零状态响应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p:sp>
        <p:nvSpPr>
          <p:cNvPr id="48" name="Line 84"/>
          <p:cNvSpPr>
            <a:spLocks noChangeShapeType="1"/>
          </p:cNvSpPr>
          <p:nvPr/>
        </p:nvSpPr>
        <p:spPr bwMode="auto">
          <a:xfrm>
            <a:off x="157958" y="3443023"/>
            <a:ext cx="719137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85"/>
          <p:cNvSpPr>
            <a:spLocks noChangeShapeType="1"/>
          </p:cNvSpPr>
          <p:nvPr/>
        </p:nvSpPr>
        <p:spPr bwMode="auto">
          <a:xfrm>
            <a:off x="4658703" y="5224992"/>
            <a:ext cx="719137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57958" y="5358848"/>
            <a:ext cx="1812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求导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0669" y="1118292"/>
            <a:ext cx="871248" cy="439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57" name="Object 17"/>
          <p:cNvGraphicFramePr>
            <a:graphicFrameLocks noChangeAspect="1"/>
          </p:cNvGraphicFramePr>
          <p:nvPr/>
        </p:nvGraphicFramePr>
        <p:xfrm>
          <a:off x="743479" y="938742"/>
          <a:ext cx="40005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公式" r:id="rId1" imgW="1471930" imgH="405130" progId="Equation.3">
                  <p:embed/>
                </p:oleObj>
              </mc:Choice>
              <mc:Fallback>
                <p:oleObj name="公式" r:id="rId1" imgW="1471930" imgH="4051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79" y="938742"/>
                        <a:ext cx="40005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8" name="Object 18"/>
          <p:cNvGraphicFramePr>
            <a:graphicFrameLocks noChangeAspect="1"/>
          </p:cNvGraphicFramePr>
          <p:nvPr/>
        </p:nvGraphicFramePr>
        <p:xfrm>
          <a:off x="1175279" y="2234142"/>
          <a:ext cx="29622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公式" r:id="rId3" imgW="1101725" imgH="313690" progId="Equation.3">
                  <p:embed/>
                </p:oleObj>
              </mc:Choice>
              <mc:Fallback>
                <p:oleObj name="公式" r:id="rId3" imgW="1101725" imgH="3136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279" y="2234142"/>
                        <a:ext cx="29622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9" name="Object 19"/>
          <p:cNvGraphicFramePr>
            <a:graphicFrameLocks noChangeAspect="1"/>
          </p:cNvGraphicFramePr>
          <p:nvPr/>
        </p:nvGraphicFramePr>
        <p:xfrm>
          <a:off x="4199466" y="2234142"/>
          <a:ext cx="21367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公式" r:id="rId5" imgW="809625" imgH="405130" progId="Equation.3">
                  <p:embed/>
                </p:oleObj>
              </mc:Choice>
              <mc:Fallback>
                <p:oleObj name="公式" r:id="rId5" imgW="809625" imgH="40513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466" y="2234142"/>
                        <a:ext cx="213677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60" name="Object 20"/>
          <p:cNvGraphicFramePr>
            <a:graphicFrameLocks noChangeAspect="1"/>
          </p:cNvGraphicFramePr>
          <p:nvPr/>
        </p:nvGraphicFramePr>
        <p:xfrm>
          <a:off x="6431491" y="2234142"/>
          <a:ext cx="20907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公式" r:id="rId7" imgW="809625" imgH="405130" progId="Equation.3">
                  <p:embed/>
                </p:oleObj>
              </mc:Choice>
              <mc:Fallback>
                <p:oleObj name="公式" r:id="rId7" imgW="809625" imgH="40513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491" y="2234142"/>
                        <a:ext cx="20907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61" name="Object 21"/>
          <p:cNvGraphicFramePr>
            <a:graphicFrameLocks noChangeAspect="1"/>
          </p:cNvGraphicFramePr>
          <p:nvPr/>
        </p:nvGraphicFramePr>
        <p:xfrm>
          <a:off x="5798347" y="6172730"/>
          <a:ext cx="3205953" cy="51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公式" r:id="rId9" imgW="1435100" imgH="228600" progId="Equation.3">
                  <p:embed/>
                </p:oleObj>
              </mc:Choice>
              <mc:Fallback>
                <p:oleObj name="公式" r:id="rId9" imgW="14351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347" y="6172730"/>
                        <a:ext cx="3205953" cy="5108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CCFF"/>
                          </a:gs>
                          <a:gs pos="50000">
                            <a:srgbClr val="FFFFFF"/>
                          </a:gs>
                          <a:gs pos="100000">
                            <a:srgbClr val="00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/>
          <p:nvPr/>
        </p:nvGrpSpPr>
        <p:grpSpPr bwMode="auto">
          <a:xfrm>
            <a:off x="1822985" y="2018242"/>
            <a:ext cx="1308102" cy="1254125"/>
            <a:chOff x="2200" y="981"/>
            <a:chExt cx="824" cy="699"/>
          </a:xfrm>
        </p:grpSpPr>
        <p:sp>
          <p:nvSpPr>
            <p:cNvPr id="63508" name="Line 51"/>
            <p:cNvSpPr>
              <a:spLocks noChangeShapeType="1"/>
            </p:cNvSpPr>
            <p:nvPr/>
          </p:nvSpPr>
          <p:spPr bwMode="auto">
            <a:xfrm>
              <a:off x="2381" y="1162"/>
              <a:ext cx="643" cy="51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Text Box 52"/>
            <p:cNvSpPr txBox="1">
              <a:spLocks noChangeArrowheads="1"/>
            </p:cNvSpPr>
            <p:nvPr/>
          </p:nvSpPr>
          <p:spPr bwMode="auto">
            <a:xfrm>
              <a:off x="2200" y="981"/>
              <a:ext cx="22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0</a:t>
              </a:r>
              <a:endPara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240693" name="Object 53"/>
          <p:cNvGraphicFramePr>
            <a:graphicFrameLocks noChangeAspect="1"/>
          </p:cNvGraphicFramePr>
          <p:nvPr/>
        </p:nvGraphicFramePr>
        <p:xfrm>
          <a:off x="669928" y="3708000"/>
          <a:ext cx="296862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公式" r:id="rId11" imgW="1080135" imgH="405130" progId="Equation.3">
                  <p:embed/>
                </p:oleObj>
              </mc:Choice>
              <mc:Fallback>
                <p:oleObj name="公式" r:id="rId11" imgW="1080135" imgH="40513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8" y="3708000"/>
                        <a:ext cx="2968625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94" name="Object 54"/>
          <p:cNvGraphicFramePr>
            <a:graphicFrameLocks noChangeAspect="1"/>
          </p:cNvGraphicFramePr>
          <p:nvPr/>
        </p:nvGraphicFramePr>
        <p:xfrm>
          <a:off x="3638553" y="3668630"/>
          <a:ext cx="431958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公式" r:id="rId13" imgW="1610995" imgH="405130" progId="Equation.3">
                  <p:embed/>
                </p:oleObj>
              </mc:Choice>
              <mc:Fallback>
                <p:oleObj name="公式" r:id="rId13" imgW="1610995" imgH="40513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3" y="3668630"/>
                        <a:ext cx="4319588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95" name="Object 55"/>
          <p:cNvGraphicFramePr>
            <a:graphicFrameLocks noChangeAspect="1"/>
          </p:cNvGraphicFramePr>
          <p:nvPr/>
        </p:nvGraphicFramePr>
        <p:xfrm>
          <a:off x="1117603" y="4892592"/>
          <a:ext cx="35655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公式" r:id="rId15" imgW="1345565" imgH="405130" progId="Equation.3">
                  <p:embed/>
                </p:oleObj>
              </mc:Choice>
              <mc:Fallback>
                <p:oleObj name="公式" r:id="rId15" imgW="1345565" imgH="40513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3" y="4892592"/>
                        <a:ext cx="356552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49379" y="1104454"/>
            <a:ext cx="3107787" cy="7893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64136" y="4689030"/>
            <a:ext cx="1440164" cy="1184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898497" y="4359804"/>
            <a:ext cx="3686175" cy="538162"/>
            <a:chOff x="3098" y="2368"/>
            <a:chExt cx="2322" cy="339"/>
          </a:xfrm>
        </p:grpSpPr>
        <p:sp>
          <p:nvSpPr>
            <p:cNvPr id="39008" name="Text Box 3"/>
            <p:cNvSpPr txBox="1">
              <a:spLocks noChangeArrowheads="1"/>
            </p:cNvSpPr>
            <p:nvPr/>
          </p:nvSpPr>
          <p:spPr bwMode="auto">
            <a:xfrm>
              <a:off x="3098" y="2368"/>
              <a:ext cx="19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r>
                <a:rPr kumimoji="1" lang="en-US" altLang="zh-C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0  </a:t>
              </a:r>
              <a:r>
                <a:rPr kumimoji="1" lang="zh-CN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合闸</a:t>
              </a:r>
              <a:r>
                <a:rPr kumimoji="1" lang="zh-CN" altLang="zh-C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= 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009" name="Object 4"/>
            <p:cNvGraphicFramePr>
              <a:graphicFrameLocks noChangeAspect="1"/>
            </p:cNvGraphicFramePr>
            <p:nvPr/>
          </p:nvGraphicFramePr>
          <p:xfrm>
            <a:off x="4921" y="2387"/>
            <a:ext cx="49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公式" r:id="rId1" imgW="313690" imgH="196215" progId="Equation.3">
                    <p:embed/>
                  </p:oleObj>
                </mc:Choice>
                <mc:Fallback>
                  <p:oleObj name="公式" r:id="rId1" imgW="313690" imgH="19621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387"/>
                          <a:ext cx="49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69" name="AutoShape 5"/>
          <p:cNvSpPr>
            <a:spLocks noChangeArrowheads="1"/>
          </p:cNvSpPr>
          <p:nvPr/>
        </p:nvSpPr>
        <p:spPr bwMode="auto">
          <a:xfrm>
            <a:off x="4250797" y="5224991"/>
            <a:ext cx="792162" cy="144463"/>
          </a:xfrm>
          <a:prstGeom prst="rightArrow">
            <a:avLst>
              <a:gd name="adj1" fmla="val 50000"/>
              <a:gd name="adj2" fmla="val 137087"/>
            </a:avLst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>
            <a:off x="4106334" y="2848504"/>
            <a:ext cx="792163" cy="144462"/>
          </a:xfrm>
          <a:prstGeom prst="rightArrow">
            <a:avLst>
              <a:gd name="adj1" fmla="val 50000"/>
              <a:gd name="adj2" fmla="val 137088"/>
            </a:avLst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361422" y="1911879"/>
            <a:ext cx="4897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/>
            </a:pPr>
            <a:r>
              <a:rPr lang="zh-CN" altLang="en-US" dirty="0">
                <a:latin typeface="楷体_GB2312" pitchFamily="49" charset="-122"/>
              </a:rPr>
              <a:t>在电路中模拟开关的动作</a:t>
            </a:r>
            <a:endParaRPr lang="zh-CN" altLang="en-US" dirty="0">
              <a:latin typeface="楷体_GB2312" pitchFamily="49" charset="-122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4898497" y="1889655"/>
            <a:ext cx="3889375" cy="519112"/>
            <a:chOff x="2562" y="1071"/>
            <a:chExt cx="2450" cy="327"/>
          </a:xfrm>
        </p:grpSpPr>
        <p:sp>
          <p:nvSpPr>
            <p:cNvPr id="39006" name="Text Box 9"/>
            <p:cNvSpPr txBox="1">
              <a:spLocks noChangeArrowheads="1"/>
            </p:cNvSpPr>
            <p:nvPr/>
          </p:nvSpPr>
          <p:spPr bwMode="auto">
            <a:xfrm>
              <a:off x="2562" y="1071"/>
              <a:ext cx="19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r>
                <a:rPr lang="en-US" altLang="zh-C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0 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合闸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= 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b="0" dirty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graphicFrame>
          <p:nvGraphicFramePr>
            <p:cNvPr id="39007" name="Object 10"/>
            <p:cNvGraphicFramePr>
              <a:graphicFrameLocks noChangeAspect="1"/>
            </p:cNvGraphicFramePr>
            <p:nvPr/>
          </p:nvGraphicFramePr>
          <p:xfrm>
            <a:off x="4513" y="1071"/>
            <a:ext cx="49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公式" r:id="rId3" imgW="313690" imgH="196215" progId="Equation.3">
                    <p:embed/>
                  </p:oleObj>
                </mc:Choice>
                <mc:Fallback>
                  <p:oleObj name="公式" r:id="rId3" imgW="313690" imgH="19621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071"/>
                          <a:ext cx="49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382853" y="1036388"/>
            <a:ext cx="4189147" cy="52322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6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FF9900"/>
                </a:solidFill>
                <a:latin typeface="楷体_GB2312" pitchFamily="49" charset="-122"/>
              </a:rPr>
              <a:t>单位阶跃函数的作用</a:t>
            </a:r>
            <a:endParaRPr lang="zh-CN" altLang="en-US" dirty="0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6" name="Group 18"/>
          <p:cNvGrpSpPr/>
          <p:nvPr/>
        </p:nvGrpSpPr>
        <p:grpSpPr bwMode="auto">
          <a:xfrm>
            <a:off x="355072" y="2488141"/>
            <a:ext cx="3427412" cy="1800225"/>
            <a:chOff x="-50" y="2024"/>
            <a:chExt cx="2159" cy="1134"/>
          </a:xfrm>
        </p:grpSpPr>
        <p:sp>
          <p:nvSpPr>
            <p:cNvPr id="38982" name="Oval 19"/>
            <p:cNvSpPr>
              <a:spLocks noChangeArrowheads="1"/>
            </p:cNvSpPr>
            <p:nvPr/>
          </p:nvSpPr>
          <p:spPr bwMode="auto">
            <a:xfrm>
              <a:off x="249" y="243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83" name="Text Box 20"/>
            <p:cNvSpPr txBox="1">
              <a:spLocks noChangeArrowheads="1"/>
            </p:cNvSpPr>
            <p:nvPr/>
          </p:nvSpPr>
          <p:spPr bwMode="auto">
            <a:xfrm>
              <a:off x="903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84" name="Text Box 21"/>
            <p:cNvSpPr txBox="1">
              <a:spLocks noChangeArrowheads="1"/>
            </p:cNvSpPr>
            <p:nvPr/>
          </p:nvSpPr>
          <p:spPr bwMode="auto">
            <a:xfrm>
              <a:off x="-50" y="2523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85" name="Line 22"/>
            <p:cNvSpPr>
              <a:spLocks noChangeShapeType="1"/>
            </p:cNvSpPr>
            <p:nvPr/>
          </p:nvSpPr>
          <p:spPr bwMode="auto">
            <a:xfrm>
              <a:off x="431" y="2205"/>
              <a:ext cx="3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6" name="Line 23"/>
            <p:cNvSpPr>
              <a:spLocks noChangeShapeType="1"/>
            </p:cNvSpPr>
            <p:nvPr/>
          </p:nvSpPr>
          <p:spPr bwMode="auto">
            <a:xfrm flipV="1">
              <a:off x="431" y="2205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7" name="Line 24"/>
            <p:cNvSpPr>
              <a:spLocks noChangeShapeType="1"/>
            </p:cNvSpPr>
            <p:nvPr/>
          </p:nvSpPr>
          <p:spPr bwMode="auto">
            <a:xfrm flipH="1">
              <a:off x="823" y="2251"/>
              <a:ext cx="243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8" name="Line 25"/>
            <p:cNvSpPr>
              <a:spLocks noChangeShapeType="1"/>
            </p:cNvSpPr>
            <p:nvPr/>
          </p:nvSpPr>
          <p:spPr bwMode="auto">
            <a:xfrm>
              <a:off x="839" y="2404"/>
              <a:ext cx="0" cy="7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9" name="Line 26"/>
            <p:cNvSpPr>
              <a:spLocks noChangeShapeType="1"/>
            </p:cNvSpPr>
            <p:nvPr/>
          </p:nvSpPr>
          <p:spPr bwMode="auto">
            <a:xfrm>
              <a:off x="204" y="3022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90" name="Group 27"/>
            <p:cNvGrpSpPr/>
            <p:nvPr/>
          </p:nvGrpSpPr>
          <p:grpSpPr bwMode="auto">
            <a:xfrm>
              <a:off x="249" y="2251"/>
              <a:ext cx="128" cy="136"/>
              <a:chOff x="648" y="2472"/>
              <a:chExt cx="128" cy="136"/>
            </a:xfrm>
          </p:grpSpPr>
          <p:sp>
            <p:nvSpPr>
              <p:cNvPr id="39000" name="Line 28"/>
              <p:cNvSpPr>
                <a:spLocks noChangeShapeType="1"/>
              </p:cNvSpPr>
              <p:nvPr/>
            </p:nvSpPr>
            <p:spPr bwMode="auto">
              <a:xfrm>
                <a:off x="648" y="253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01" name="Line 29"/>
              <p:cNvSpPr>
                <a:spLocks noChangeShapeType="1"/>
              </p:cNvSpPr>
              <p:nvPr/>
            </p:nvSpPr>
            <p:spPr bwMode="auto">
              <a:xfrm>
                <a:off x="704" y="2472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991" name="Group 30"/>
            <p:cNvGrpSpPr/>
            <p:nvPr/>
          </p:nvGrpSpPr>
          <p:grpSpPr bwMode="auto">
            <a:xfrm>
              <a:off x="1156" y="2296"/>
              <a:ext cx="128" cy="136"/>
              <a:chOff x="648" y="2472"/>
              <a:chExt cx="128" cy="136"/>
            </a:xfrm>
          </p:grpSpPr>
          <p:sp>
            <p:nvSpPr>
              <p:cNvPr id="38998" name="Line 31"/>
              <p:cNvSpPr>
                <a:spLocks noChangeShapeType="1"/>
              </p:cNvSpPr>
              <p:nvPr/>
            </p:nvSpPr>
            <p:spPr bwMode="auto">
              <a:xfrm>
                <a:off x="648" y="253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99" name="Line 32"/>
              <p:cNvSpPr>
                <a:spLocks noChangeShapeType="1"/>
              </p:cNvSpPr>
              <p:nvPr/>
            </p:nvSpPr>
            <p:spPr bwMode="auto">
              <a:xfrm>
                <a:off x="704" y="2472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92" name="Line 33"/>
            <p:cNvSpPr>
              <a:spLocks noChangeShapeType="1"/>
            </p:cNvSpPr>
            <p:nvPr/>
          </p:nvSpPr>
          <p:spPr bwMode="auto">
            <a:xfrm>
              <a:off x="1156" y="3022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3" name="Text Box 34"/>
            <p:cNvSpPr txBox="1">
              <a:spLocks noChangeArrowheads="1"/>
            </p:cNvSpPr>
            <p:nvPr/>
          </p:nvSpPr>
          <p:spPr bwMode="auto">
            <a:xfrm>
              <a:off x="930" y="2523"/>
              <a:ext cx="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94" name="Line 35"/>
            <p:cNvSpPr>
              <a:spLocks noChangeShapeType="1"/>
            </p:cNvSpPr>
            <p:nvPr/>
          </p:nvSpPr>
          <p:spPr bwMode="auto">
            <a:xfrm>
              <a:off x="431" y="3113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5" name="Line 36"/>
            <p:cNvSpPr>
              <a:spLocks noChangeShapeType="1"/>
            </p:cNvSpPr>
            <p:nvPr/>
          </p:nvSpPr>
          <p:spPr bwMode="auto">
            <a:xfrm>
              <a:off x="1066" y="2251"/>
              <a:ext cx="5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6" name="Line 37"/>
            <p:cNvSpPr>
              <a:spLocks noChangeShapeType="1"/>
            </p:cNvSpPr>
            <p:nvPr/>
          </p:nvSpPr>
          <p:spPr bwMode="auto">
            <a:xfrm flipH="1" flipV="1">
              <a:off x="793" y="2024"/>
              <a:ext cx="204" cy="33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7" name="Rectangle 38"/>
            <p:cNvSpPr>
              <a:spLocks noChangeArrowheads="1"/>
            </p:cNvSpPr>
            <p:nvPr/>
          </p:nvSpPr>
          <p:spPr bwMode="auto">
            <a:xfrm>
              <a:off x="1474" y="2160"/>
              <a:ext cx="635" cy="998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39"/>
          <p:cNvGrpSpPr/>
          <p:nvPr/>
        </p:nvGrpSpPr>
        <p:grpSpPr bwMode="auto">
          <a:xfrm>
            <a:off x="4123797" y="2632604"/>
            <a:ext cx="3978275" cy="1584325"/>
            <a:chOff x="669" y="2115"/>
            <a:chExt cx="2506" cy="998"/>
          </a:xfrm>
        </p:grpSpPr>
        <p:sp>
          <p:nvSpPr>
            <p:cNvPr id="38965" name="Oval 40"/>
            <p:cNvSpPr>
              <a:spLocks noChangeArrowheads="1"/>
            </p:cNvSpPr>
            <p:nvPr/>
          </p:nvSpPr>
          <p:spPr bwMode="auto">
            <a:xfrm>
              <a:off x="2154" y="2115"/>
              <a:ext cx="91" cy="9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38966" name="Object 41"/>
            <p:cNvGraphicFramePr>
              <a:graphicFrameLocks noChangeAspect="1"/>
            </p:cNvGraphicFramePr>
            <p:nvPr/>
          </p:nvGraphicFramePr>
          <p:xfrm>
            <a:off x="669" y="2470"/>
            <a:ext cx="66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公式" r:id="rId5" imgW="440055" imgH="208915" progId="Equation.3">
                    <p:embed/>
                  </p:oleObj>
                </mc:Choice>
                <mc:Fallback>
                  <p:oleObj name="公式" r:id="rId5" imgW="440055" imgH="20891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2470"/>
                          <a:ext cx="66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7" name="Oval 42"/>
            <p:cNvSpPr>
              <a:spLocks noChangeArrowheads="1"/>
            </p:cNvSpPr>
            <p:nvPr/>
          </p:nvSpPr>
          <p:spPr bwMode="auto">
            <a:xfrm>
              <a:off x="1315" y="238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68" name="Line 43"/>
            <p:cNvSpPr>
              <a:spLocks noChangeShapeType="1"/>
            </p:cNvSpPr>
            <p:nvPr/>
          </p:nvSpPr>
          <p:spPr bwMode="auto">
            <a:xfrm>
              <a:off x="1497" y="2160"/>
              <a:ext cx="106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9" name="Line 44"/>
            <p:cNvSpPr>
              <a:spLocks noChangeShapeType="1"/>
            </p:cNvSpPr>
            <p:nvPr/>
          </p:nvSpPr>
          <p:spPr bwMode="auto">
            <a:xfrm flipV="1">
              <a:off x="1497" y="2160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0" name="Line 45"/>
            <p:cNvSpPr>
              <a:spLocks noChangeShapeType="1"/>
            </p:cNvSpPr>
            <p:nvPr/>
          </p:nvSpPr>
          <p:spPr bwMode="auto">
            <a:xfrm>
              <a:off x="1270" y="2977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71" name="Group 46"/>
            <p:cNvGrpSpPr/>
            <p:nvPr/>
          </p:nvGrpSpPr>
          <p:grpSpPr bwMode="auto">
            <a:xfrm>
              <a:off x="1315" y="2206"/>
              <a:ext cx="128" cy="136"/>
              <a:chOff x="648" y="2472"/>
              <a:chExt cx="128" cy="136"/>
            </a:xfrm>
          </p:grpSpPr>
          <p:sp>
            <p:nvSpPr>
              <p:cNvPr id="38980" name="Line 47"/>
              <p:cNvSpPr>
                <a:spLocks noChangeShapeType="1"/>
              </p:cNvSpPr>
              <p:nvPr/>
            </p:nvSpPr>
            <p:spPr bwMode="auto">
              <a:xfrm>
                <a:off x="648" y="253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1" name="Line 48"/>
              <p:cNvSpPr>
                <a:spLocks noChangeShapeType="1"/>
              </p:cNvSpPr>
              <p:nvPr/>
            </p:nvSpPr>
            <p:spPr bwMode="auto">
              <a:xfrm>
                <a:off x="704" y="2472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grpSp>
          <p:nvGrpSpPr>
            <p:cNvPr id="38972" name="Group 49"/>
            <p:cNvGrpSpPr/>
            <p:nvPr/>
          </p:nvGrpSpPr>
          <p:grpSpPr bwMode="auto">
            <a:xfrm>
              <a:off x="2222" y="2251"/>
              <a:ext cx="128" cy="136"/>
              <a:chOff x="648" y="2472"/>
              <a:chExt cx="128" cy="136"/>
            </a:xfrm>
          </p:grpSpPr>
          <p:sp>
            <p:nvSpPr>
              <p:cNvPr id="38978" name="Line 50"/>
              <p:cNvSpPr>
                <a:spLocks noChangeShapeType="1"/>
              </p:cNvSpPr>
              <p:nvPr/>
            </p:nvSpPr>
            <p:spPr bwMode="auto">
              <a:xfrm>
                <a:off x="648" y="253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9" name="Line 51"/>
              <p:cNvSpPr>
                <a:spLocks noChangeShapeType="1"/>
              </p:cNvSpPr>
              <p:nvPr/>
            </p:nvSpPr>
            <p:spPr bwMode="auto">
              <a:xfrm>
                <a:off x="704" y="2472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73" name="Line 52"/>
            <p:cNvSpPr>
              <a:spLocks noChangeShapeType="1"/>
            </p:cNvSpPr>
            <p:nvPr/>
          </p:nvSpPr>
          <p:spPr bwMode="auto">
            <a:xfrm>
              <a:off x="2222" y="2977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4" name="Text Box 53"/>
            <p:cNvSpPr txBox="1">
              <a:spLocks noChangeArrowheads="1"/>
            </p:cNvSpPr>
            <p:nvPr/>
          </p:nvSpPr>
          <p:spPr bwMode="auto">
            <a:xfrm>
              <a:off x="1996" y="2478"/>
              <a:ext cx="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75" name="Line 54"/>
            <p:cNvSpPr>
              <a:spLocks noChangeShapeType="1"/>
            </p:cNvSpPr>
            <p:nvPr/>
          </p:nvSpPr>
          <p:spPr bwMode="auto">
            <a:xfrm>
              <a:off x="1474" y="3067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Rectangle 55"/>
            <p:cNvSpPr>
              <a:spLocks noChangeArrowheads="1"/>
            </p:cNvSpPr>
            <p:nvPr/>
          </p:nvSpPr>
          <p:spPr bwMode="auto">
            <a:xfrm>
              <a:off x="2540" y="2115"/>
              <a:ext cx="635" cy="998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77" name="Oval 56"/>
            <p:cNvSpPr>
              <a:spLocks noChangeArrowheads="1"/>
            </p:cNvSpPr>
            <p:nvPr/>
          </p:nvSpPr>
          <p:spPr bwMode="auto">
            <a:xfrm>
              <a:off x="2154" y="3022"/>
              <a:ext cx="91" cy="9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98"/>
          <p:cNvGrpSpPr/>
          <p:nvPr/>
        </p:nvGrpSpPr>
        <p:grpSpPr bwMode="auto">
          <a:xfrm>
            <a:off x="793222" y="4504266"/>
            <a:ext cx="3067050" cy="2089150"/>
            <a:chOff x="521" y="2432"/>
            <a:chExt cx="1932" cy="1316"/>
          </a:xfrm>
        </p:grpSpPr>
        <p:sp>
          <p:nvSpPr>
            <p:cNvPr id="38943" name="Line 59"/>
            <p:cNvSpPr>
              <a:spLocks noChangeShapeType="1"/>
            </p:cNvSpPr>
            <p:nvPr/>
          </p:nvSpPr>
          <p:spPr bwMode="auto">
            <a:xfrm flipV="1">
              <a:off x="793" y="2795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Text Box 62"/>
            <p:cNvSpPr txBox="1">
              <a:spLocks noChangeArrowheads="1"/>
            </p:cNvSpPr>
            <p:nvPr/>
          </p:nvSpPr>
          <p:spPr bwMode="auto">
            <a:xfrm>
              <a:off x="793" y="2831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5" name="Line 63"/>
            <p:cNvSpPr>
              <a:spLocks noChangeShapeType="1"/>
            </p:cNvSpPr>
            <p:nvPr/>
          </p:nvSpPr>
          <p:spPr bwMode="auto">
            <a:xfrm>
              <a:off x="1387" y="2750"/>
              <a:ext cx="384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46" name="Object 64"/>
            <p:cNvGraphicFramePr>
              <a:graphicFrameLocks noChangeAspect="1"/>
            </p:cNvGraphicFramePr>
            <p:nvPr/>
          </p:nvGraphicFramePr>
          <p:xfrm>
            <a:off x="1387" y="2432"/>
            <a:ext cx="4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公式" r:id="rId7" imgW="265430" imgH="196215" progId="Equation.3">
                    <p:embed/>
                  </p:oleObj>
                </mc:Choice>
                <mc:Fallback>
                  <p:oleObj name="公式" r:id="rId7" imgW="265430" imgH="196215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2432"/>
                          <a:ext cx="4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7" name="Text Box 65"/>
            <p:cNvSpPr txBox="1">
              <a:spLocks noChangeArrowheads="1"/>
            </p:cNvSpPr>
            <p:nvPr/>
          </p:nvSpPr>
          <p:spPr bwMode="auto">
            <a:xfrm>
              <a:off x="1185" y="28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8" name="Line 66"/>
            <p:cNvSpPr>
              <a:spLocks noChangeShapeType="1"/>
            </p:cNvSpPr>
            <p:nvPr/>
          </p:nvSpPr>
          <p:spPr bwMode="auto">
            <a:xfrm>
              <a:off x="775" y="2795"/>
              <a:ext cx="3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67"/>
            <p:cNvSpPr>
              <a:spLocks noChangeShapeType="1"/>
            </p:cNvSpPr>
            <p:nvPr/>
          </p:nvSpPr>
          <p:spPr bwMode="auto">
            <a:xfrm>
              <a:off x="1115" y="2795"/>
              <a:ext cx="9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68"/>
            <p:cNvSpPr>
              <a:spLocks noChangeShapeType="1"/>
            </p:cNvSpPr>
            <p:nvPr/>
          </p:nvSpPr>
          <p:spPr bwMode="auto">
            <a:xfrm>
              <a:off x="1183" y="2994"/>
              <a:ext cx="0" cy="7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69"/>
            <p:cNvSpPr>
              <a:spLocks noChangeShapeType="1"/>
            </p:cNvSpPr>
            <p:nvPr/>
          </p:nvSpPr>
          <p:spPr bwMode="auto">
            <a:xfrm>
              <a:off x="521" y="3612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52" name="Group 70"/>
            <p:cNvGrpSpPr/>
            <p:nvPr/>
          </p:nvGrpSpPr>
          <p:grpSpPr bwMode="auto">
            <a:xfrm>
              <a:off x="529" y="2886"/>
              <a:ext cx="128" cy="136"/>
              <a:chOff x="648" y="2472"/>
              <a:chExt cx="128" cy="136"/>
            </a:xfrm>
          </p:grpSpPr>
          <p:sp>
            <p:nvSpPr>
              <p:cNvPr id="38961" name="Line 71"/>
              <p:cNvSpPr>
                <a:spLocks noChangeShapeType="1"/>
              </p:cNvSpPr>
              <p:nvPr/>
            </p:nvSpPr>
            <p:spPr bwMode="auto">
              <a:xfrm>
                <a:off x="648" y="253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2" name="Line 72"/>
              <p:cNvSpPr>
                <a:spLocks noChangeShapeType="1"/>
              </p:cNvSpPr>
              <p:nvPr/>
            </p:nvSpPr>
            <p:spPr bwMode="auto">
              <a:xfrm>
                <a:off x="704" y="2472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53" name="Line 73"/>
            <p:cNvSpPr>
              <a:spLocks noChangeShapeType="1"/>
            </p:cNvSpPr>
            <p:nvPr/>
          </p:nvSpPr>
          <p:spPr bwMode="auto">
            <a:xfrm>
              <a:off x="775" y="3703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Line 74"/>
            <p:cNvSpPr>
              <a:spLocks noChangeShapeType="1"/>
            </p:cNvSpPr>
            <p:nvPr/>
          </p:nvSpPr>
          <p:spPr bwMode="auto">
            <a:xfrm>
              <a:off x="1432" y="2841"/>
              <a:ext cx="56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Line 75"/>
            <p:cNvSpPr>
              <a:spLocks noChangeShapeType="1"/>
            </p:cNvSpPr>
            <p:nvPr/>
          </p:nvSpPr>
          <p:spPr bwMode="auto">
            <a:xfrm flipV="1">
              <a:off x="1115" y="2795"/>
              <a:ext cx="227" cy="1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6" name="Rectangle 76"/>
            <p:cNvSpPr>
              <a:spLocks noChangeArrowheads="1"/>
            </p:cNvSpPr>
            <p:nvPr/>
          </p:nvSpPr>
          <p:spPr bwMode="auto">
            <a:xfrm>
              <a:off x="1818" y="2750"/>
              <a:ext cx="635" cy="998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57" name="Line 77"/>
            <p:cNvSpPr>
              <a:spLocks noChangeShapeType="1"/>
            </p:cNvSpPr>
            <p:nvPr/>
          </p:nvSpPr>
          <p:spPr bwMode="auto">
            <a:xfrm flipV="1">
              <a:off x="793" y="2885"/>
              <a:ext cx="0" cy="31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58" name="Group 97"/>
            <p:cNvGrpSpPr/>
            <p:nvPr/>
          </p:nvGrpSpPr>
          <p:grpSpPr bwMode="auto">
            <a:xfrm>
              <a:off x="612" y="3158"/>
              <a:ext cx="363" cy="363"/>
              <a:chOff x="593" y="3022"/>
              <a:chExt cx="363" cy="363"/>
            </a:xfrm>
          </p:grpSpPr>
          <p:sp>
            <p:nvSpPr>
              <p:cNvPr id="38959" name="Oval 60"/>
              <p:cNvSpPr>
                <a:spLocks noChangeArrowheads="1"/>
              </p:cNvSpPr>
              <p:nvPr/>
            </p:nvSpPr>
            <p:spPr bwMode="auto">
              <a:xfrm>
                <a:off x="593" y="3022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60" name="Line 61"/>
              <p:cNvSpPr>
                <a:spLocks noChangeShapeType="1"/>
              </p:cNvSpPr>
              <p:nvPr/>
            </p:nvSpPr>
            <p:spPr bwMode="auto">
              <a:xfrm>
                <a:off x="615" y="3203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100"/>
          <p:cNvGrpSpPr/>
          <p:nvPr/>
        </p:nvGrpSpPr>
        <p:grpSpPr bwMode="auto">
          <a:xfrm>
            <a:off x="5330297" y="5009091"/>
            <a:ext cx="2989262" cy="1584325"/>
            <a:chOff x="3379" y="2750"/>
            <a:chExt cx="1883" cy="998"/>
          </a:xfrm>
        </p:grpSpPr>
        <p:sp>
          <p:nvSpPr>
            <p:cNvPr id="38927" name="Line 79"/>
            <p:cNvSpPr>
              <a:spLocks noChangeShapeType="1"/>
            </p:cNvSpPr>
            <p:nvPr/>
          </p:nvSpPr>
          <p:spPr bwMode="auto">
            <a:xfrm flipV="1">
              <a:off x="3560" y="2795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8" name="Object 81"/>
            <p:cNvGraphicFramePr>
              <a:graphicFrameLocks noChangeAspect="1"/>
            </p:cNvGraphicFramePr>
            <p:nvPr/>
          </p:nvGraphicFramePr>
          <p:xfrm>
            <a:off x="3583" y="2877"/>
            <a:ext cx="61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公式" r:id="rId9" imgW="405130" imgH="208915" progId="Equation.3">
                    <p:embed/>
                  </p:oleObj>
                </mc:Choice>
                <mc:Fallback>
                  <p:oleObj name="公式" r:id="rId9" imgW="405130" imgH="208915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2877"/>
                          <a:ext cx="61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9" name="Line 82"/>
            <p:cNvSpPr>
              <a:spLocks noChangeShapeType="1"/>
            </p:cNvSpPr>
            <p:nvPr/>
          </p:nvSpPr>
          <p:spPr bwMode="auto">
            <a:xfrm flipH="1" flipV="1">
              <a:off x="3560" y="2840"/>
              <a:ext cx="1" cy="41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Oval 84"/>
            <p:cNvSpPr>
              <a:spLocks noChangeArrowheads="1"/>
            </p:cNvSpPr>
            <p:nvPr/>
          </p:nvSpPr>
          <p:spPr bwMode="auto">
            <a:xfrm>
              <a:off x="4241" y="2750"/>
              <a:ext cx="91" cy="9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31" name="Line 85"/>
            <p:cNvSpPr>
              <a:spLocks noChangeShapeType="1"/>
            </p:cNvSpPr>
            <p:nvPr/>
          </p:nvSpPr>
          <p:spPr bwMode="auto">
            <a:xfrm>
              <a:off x="3560" y="2795"/>
              <a:ext cx="10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32" name="Group 86"/>
            <p:cNvGrpSpPr/>
            <p:nvPr/>
          </p:nvGrpSpPr>
          <p:grpSpPr bwMode="auto">
            <a:xfrm>
              <a:off x="4385" y="2840"/>
              <a:ext cx="128" cy="136"/>
              <a:chOff x="648" y="2472"/>
              <a:chExt cx="128" cy="136"/>
            </a:xfrm>
          </p:grpSpPr>
          <p:sp>
            <p:nvSpPr>
              <p:cNvPr id="38941" name="Line 87"/>
              <p:cNvSpPr>
                <a:spLocks noChangeShapeType="1"/>
              </p:cNvSpPr>
              <p:nvPr/>
            </p:nvSpPr>
            <p:spPr bwMode="auto">
              <a:xfrm>
                <a:off x="648" y="253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2" name="Line 88"/>
              <p:cNvSpPr>
                <a:spLocks noChangeShapeType="1"/>
              </p:cNvSpPr>
              <p:nvPr/>
            </p:nvSpPr>
            <p:spPr bwMode="auto">
              <a:xfrm>
                <a:off x="704" y="2472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3" name="Line 89"/>
            <p:cNvSpPr>
              <a:spLocks noChangeShapeType="1"/>
            </p:cNvSpPr>
            <p:nvPr/>
          </p:nvSpPr>
          <p:spPr bwMode="auto">
            <a:xfrm>
              <a:off x="4409" y="3612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Text Box 90"/>
            <p:cNvSpPr txBox="1">
              <a:spLocks noChangeArrowheads="1"/>
            </p:cNvSpPr>
            <p:nvPr/>
          </p:nvSpPr>
          <p:spPr bwMode="auto">
            <a:xfrm>
              <a:off x="4195" y="3067"/>
              <a:ext cx="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Line 91"/>
            <p:cNvSpPr>
              <a:spLocks noChangeShapeType="1"/>
            </p:cNvSpPr>
            <p:nvPr/>
          </p:nvSpPr>
          <p:spPr bwMode="auto">
            <a:xfrm>
              <a:off x="3561" y="3702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Rectangle 92"/>
            <p:cNvSpPr>
              <a:spLocks noChangeArrowheads="1"/>
            </p:cNvSpPr>
            <p:nvPr/>
          </p:nvSpPr>
          <p:spPr bwMode="auto">
            <a:xfrm>
              <a:off x="4627" y="2750"/>
              <a:ext cx="635" cy="998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37" name="Oval 93"/>
            <p:cNvSpPr>
              <a:spLocks noChangeArrowheads="1"/>
            </p:cNvSpPr>
            <p:nvPr/>
          </p:nvSpPr>
          <p:spPr bwMode="auto">
            <a:xfrm>
              <a:off x="4241" y="3657"/>
              <a:ext cx="91" cy="9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8938" name="Group 99"/>
            <p:cNvGrpSpPr/>
            <p:nvPr/>
          </p:nvGrpSpPr>
          <p:grpSpPr bwMode="auto">
            <a:xfrm>
              <a:off x="3379" y="3203"/>
              <a:ext cx="363" cy="363"/>
              <a:chOff x="3402" y="3022"/>
              <a:chExt cx="363" cy="363"/>
            </a:xfrm>
          </p:grpSpPr>
          <p:sp>
            <p:nvSpPr>
              <p:cNvPr id="38939" name="Oval 80"/>
              <p:cNvSpPr>
                <a:spLocks noChangeArrowheads="1"/>
              </p:cNvSpPr>
              <p:nvPr/>
            </p:nvSpPr>
            <p:spPr bwMode="auto">
              <a:xfrm>
                <a:off x="3402" y="3022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40" name="Line 83"/>
              <p:cNvSpPr>
                <a:spLocks noChangeShapeType="1"/>
              </p:cNvSpPr>
              <p:nvPr/>
            </p:nvSpPr>
            <p:spPr bwMode="auto">
              <a:xfrm>
                <a:off x="3425" y="3204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auto">
          <a:xfrm>
            <a:off x="2483380" y="1564217"/>
            <a:ext cx="2547937" cy="1963738"/>
            <a:chOff x="1115" y="1546"/>
            <a:chExt cx="1605" cy="1237"/>
          </a:xfrm>
        </p:grpSpPr>
        <p:sp>
          <p:nvSpPr>
            <p:cNvPr id="64559" name="Line 8"/>
            <p:cNvSpPr>
              <a:spLocks noChangeShapeType="1"/>
            </p:cNvSpPr>
            <p:nvPr/>
          </p:nvSpPr>
          <p:spPr bwMode="auto">
            <a:xfrm>
              <a:off x="1155" y="2483"/>
              <a:ext cx="13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0" name="Line 9"/>
            <p:cNvSpPr>
              <a:spLocks noChangeShapeType="1"/>
            </p:cNvSpPr>
            <p:nvPr/>
          </p:nvSpPr>
          <p:spPr bwMode="auto">
            <a:xfrm flipV="1">
              <a:off x="1364" y="1755"/>
              <a:ext cx="0" cy="9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1" name="Line 10"/>
            <p:cNvSpPr>
              <a:spLocks noChangeShapeType="1"/>
            </p:cNvSpPr>
            <p:nvPr/>
          </p:nvSpPr>
          <p:spPr bwMode="auto">
            <a:xfrm flipH="1" flipV="1">
              <a:off x="1145" y="2474"/>
              <a:ext cx="210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2" name="Line 11"/>
            <p:cNvSpPr>
              <a:spLocks noChangeShapeType="1"/>
            </p:cNvSpPr>
            <p:nvPr/>
          </p:nvSpPr>
          <p:spPr bwMode="auto">
            <a:xfrm>
              <a:off x="1373" y="2028"/>
              <a:ext cx="1045" cy="0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3" name="Arc 12"/>
            <p:cNvSpPr/>
            <p:nvPr/>
          </p:nvSpPr>
          <p:spPr bwMode="auto">
            <a:xfrm flipH="1">
              <a:off x="1377" y="2047"/>
              <a:ext cx="986" cy="600"/>
            </a:xfrm>
            <a:custGeom>
              <a:avLst/>
              <a:gdLst>
                <a:gd name="T0" fmla="*/ 0 w 25162"/>
                <a:gd name="T1" fmla="*/ 0 h 21600"/>
                <a:gd name="T2" fmla="*/ 0 w 25162"/>
                <a:gd name="T3" fmla="*/ 0 h 21600"/>
                <a:gd name="T4" fmla="*/ 0 w 25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5162"/>
                <a:gd name="T10" fmla="*/ 0 h 21600"/>
                <a:gd name="T11" fmla="*/ 25162 w 25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2" h="21600" fill="none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</a:path>
                <a:path w="25162" h="21600" stroke="0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  <a:lnTo>
                    <a:pt x="4332" y="21600"/>
                  </a:lnTo>
                  <a:lnTo>
                    <a:pt x="-1" y="43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4" name="Text Box 13"/>
            <p:cNvSpPr txBox="1">
              <a:spLocks noChangeArrowheads="1"/>
            </p:cNvSpPr>
            <p:nvPr/>
          </p:nvSpPr>
          <p:spPr bwMode="auto">
            <a:xfrm>
              <a:off x="1488" y="1546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65" name="Text Box 14"/>
            <p:cNvSpPr txBox="1">
              <a:spLocks noChangeArrowheads="1"/>
            </p:cNvSpPr>
            <p:nvPr/>
          </p:nvSpPr>
          <p:spPr bwMode="auto">
            <a:xfrm>
              <a:off x="1115" y="1836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66" name="Text Box 15"/>
            <p:cNvSpPr txBox="1">
              <a:spLocks noChangeArrowheads="1"/>
            </p:cNvSpPr>
            <p:nvPr/>
          </p:nvSpPr>
          <p:spPr bwMode="auto">
            <a:xfrm>
              <a:off x="2542" y="227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67" name="Text Box 16"/>
            <p:cNvSpPr txBox="1">
              <a:spLocks noChangeArrowheads="1"/>
            </p:cNvSpPr>
            <p:nvPr/>
          </p:nvSpPr>
          <p:spPr bwMode="auto">
            <a:xfrm>
              <a:off x="1143" y="245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5507567" y="1637242"/>
            <a:ext cx="2547938" cy="1963738"/>
            <a:chOff x="2851" y="1528"/>
            <a:chExt cx="1605" cy="1237"/>
          </a:xfrm>
        </p:grpSpPr>
        <p:sp>
          <p:nvSpPr>
            <p:cNvPr id="64549" name="Line 18"/>
            <p:cNvSpPr>
              <a:spLocks noChangeShapeType="1"/>
            </p:cNvSpPr>
            <p:nvPr/>
          </p:nvSpPr>
          <p:spPr bwMode="auto">
            <a:xfrm>
              <a:off x="2891" y="2465"/>
              <a:ext cx="13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0" name="Line 19"/>
            <p:cNvSpPr>
              <a:spLocks noChangeShapeType="1"/>
            </p:cNvSpPr>
            <p:nvPr/>
          </p:nvSpPr>
          <p:spPr bwMode="auto">
            <a:xfrm flipV="1">
              <a:off x="3100" y="1737"/>
              <a:ext cx="0" cy="9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1" name="Line 20"/>
            <p:cNvSpPr>
              <a:spLocks noChangeShapeType="1"/>
            </p:cNvSpPr>
            <p:nvPr/>
          </p:nvSpPr>
          <p:spPr bwMode="auto">
            <a:xfrm flipH="1">
              <a:off x="2900" y="2465"/>
              <a:ext cx="1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Line 21"/>
            <p:cNvSpPr>
              <a:spLocks noChangeShapeType="1"/>
            </p:cNvSpPr>
            <p:nvPr/>
          </p:nvSpPr>
          <p:spPr bwMode="auto">
            <a:xfrm>
              <a:off x="3109" y="2010"/>
              <a:ext cx="1045" cy="0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3" name="Arc 22"/>
            <p:cNvSpPr/>
            <p:nvPr/>
          </p:nvSpPr>
          <p:spPr bwMode="auto">
            <a:xfrm flipH="1" flipV="1">
              <a:off x="3122" y="1829"/>
              <a:ext cx="986" cy="600"/>
            </a:xfrm>
            <a:custGeom>
              <a:avLst/>
              <a:gdLst>
                <a:gd name="T0" fmla="*/ 0 w 25162"/>
                <a:gd name="T1" fmla="*/ 0 h 21600"/>
                <a:gd name="T2" fmla="*/ 0 w 25162"/>
                <a:gd name="T3" fmla="*/ 0 h 21600"/>
                <a:gd name="T4" fmla="*/ 0 w 25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5162"/>
                <a:gd name="T10" fmla="*/ 0 h 21600"/>
                <a:gd name="T11" fmla="*/ 25162 w 25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2" h="21600" fill="none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</a:path>
                <a:path w="25162" h="21600" stroke="0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  <a:lnTo>
                    <a:pt x="4332" y="21600"/>
                  </a:lnTo>
                  <a:lnTo>
                    <a:pt x="-1" y="43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64554" name="Text Box 23"/>
            <p:cNvSpPr txBox="1">
              <a:spLocks noChangeArrowheads="1"/>
            </p:cNvSpPr>
            <p:nvPr/>
          </p:nvSpPr>
          <p:spPr bwMode="auto">
            <a:xfrm>
              <a:off x="3224" y="1528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5" name="Text Box 24"/>
            <p:cNvSpPr txBox="1">
              <a:spLocks noChangeArrowheads="1"/>
            </p:cNvSpPr>
            <p:nvPr/>
          </p:nvSpPr>
          <p:spPr bwMode="auto">
            <a:xfrm>
              <a:off x="2851" y="18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6" name="Text Box 25"/>
            <p:cNvSpPr txBox="1">
              <a:spLocks noChangeArrowheads="1"/>
            </p:cNvSpPr>
            <p:nvPr/>
          </p:nvSpPr>
          <p:spPr bwMode="auto">
            <a:xfrm>
              <a:off x="4278" y="2255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7" name="Text Box 26"/>
            <p:cNvSpPr txBox="1">
              <a:spLocks noChangeArrowheads="1"/>
            </p:cNvSpPr>
            <p:nvPr/>
          </p:nvSpPr>
          <p:spPr bwMode="auto">
            <a:xfrm>
              <a:off x="2879" y="243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8" name="Line 27"/>
            <p:cNvSpPr>
              <a:spLocks noChangeShapeType="1"/>
            </p:cNvSpPr>
            <p:nvPr/>
          </p:nvSpPr>
          <p:spPr bwMode="auto">
            <a:xfrm flipV="1">
              <a:off x="3091" y="1991"/>
              <a:ext cx="1" cy="4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2196042" y="3940705"/>
            <a:ext cx="2798829" cy="2070100"/>
            <a:chOff x="1376" y="2593"/>
            <a:chExt cx="1692" cy="1215"/>
          </a:xfrm>
        </p:grpSpPr>
        <p:sp>
          <p:nvSpPr>
            <p:cNvPr id="64539" name="Text Box 29"/>
            <p:cNvSpPr txBox="1">
              <a:spLocks noChangeArrowheads="1"/>
            </p:cNvSpPr>
            <p:nvPr/>
          </p:nvSpPr>
          <p:spPr bwMode="auto">
            <a:xfrm>
              <a:off x="1842" y="2593"/>
              <a:ext cx="31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0" name="Line 30"/>
            <p:cNvSpPr>
              <a:spLocks noChangeShapeType="1"/>
            </p:cNvSpPr>
            <p:nvPr/>
          </p:nvSpPr>
          <p:spPr bwMode="auto">
            <a:xfrm>
              <a:off x="1509" y="3530"/>
              <a:ext cx="13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Line 31"/>
            <p:cNvSpPr>
              <a:spLocks noChangeShapeType="1"/>
            </p:cNvSpPr>
            <p:nvPr/>
          </p:nvSpPr>
          <p:spPr bwMode="auto">
            <a:xfrm flipV="1">
              <a:off x="1718" y="2802"/>
              <a:ext cx="0" cy="9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Line 32"/>
            <p:cNvSpPr>
              <a:spLocks noChangeShapeType="1"/>
            </p:cNvSpPr>
            <p:nvPr/>
          </p:nvSpPr>
          <p:spPr bwMode="auto">
            <a:xfrm flipH="1">
              <a:off x="1518" y="3530"/>
              <a:ext cx="19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Line 33"/>
            <p:cNvSpPr>
              <a:spLocks noChangeShapeType="1"/>
            </p:cNvSpPr>
            <p:nvPr/>
          </p:nvSpPr>
          <p:spPr bwMode="auto">
            <a:xfrm>
              <a:off x="1727" y="3075"/>
              <a:ext cx="1045" cy="0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Arc 34"/>
            <p:cNvSpPr/>
            <p:nvPr/>
          </p:nvSpPr>
          <p:spPr bwMode="auto">
            <a:xfrm flipH="1" flipV="1">
              <a:off x="1740" y="2894"/>
              <a:ext cx="986" cy="600"/>
            </a:xfrm>
            <a:custGeom>
              <a:avLst/>
              <a:gdLst>
                <a:gd name="T0" fmla="*/ 0 w 25162"/>
                <a:gd name="T1" fmla="*/ 0 h 21600"/>
                <a:gd name="T2" fmla="*/ 0 w 25162"/>
                <a:gd name="T3" fmla="*/ 0 h 21600"/>
                <a:gd name="T4" fmla="*/ 0 w 25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5162"/>
                <a:gd name="T10" fmla="*/ 0 h 21600"/>
                <a:gd name="T11" fmla="*/ 25162 w 25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2" h="21600" fill="none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</a:path>
                <a:path w="25162" h="21600" stroke="0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  <a:lnTo>
                    <a:pt x="4332" y="21600"/>
                  </a:lnTo>
                  <a:lnTo>
                    <a:pt x="-1" y="438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64545" name="Text Box 35"/>
            <p:cNvSpPr txBox="1">
              <a:spLocks noChangeArrowheads="1"/>
            </p:cNvSpPr>
            <p:nvPr/>
          </p:nvSpPr>
          <p:spPr bwMode="auto">
            <a:xfrm>
              <a:off x="2896" y="3320"/>
              <a:ext cx="17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6" name="Text Box 36"/>
            <p:cNvSpPr txBox="1">
              <a:spLocks noChangeArrowheads="1"/>
            </p:cNvSpPr>
            <p:nvPr/>
          </p:nvSpPr>
          <p:spPr bwMode="auto">
            <a:xfrm>
              <a:off x="1497" y="3503"/>
              <a:ext cx="219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7" name="Line 37"/>
            <p:cNvSpPr>
              <a:spLocks noChangeShapeType="1"/>
            </p:cNvSpPr>
            <p:nvPr/>
          </p:nvSpPr>
          <p:spPr bwMode="auto">
            <a:xfrm flipV="1">
              <a:off x="1709" y="3056"/>
              <a:ext cx="1" cy="4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548" name="Object 38"/>
            <p:cNvGraphicFramePr>
              <a:graphicFrameLocks noChangeAspect="1"/>
            </p:cNvGraphicFramePr>
            <p:nvPr/>
          </p:nvGraphicFramePr>
          <p:xfrm>
            <a:off x="1376" y="2764"/>
            <a:ext cx="245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6" name="公式" r:id="rId1" imgW="161290" imgH="405130" progId="Equation.3">
                    <p:embed/>
                  </p:oleObj>
                </mc:Choice>
                <mc:Fallback>
                  <p:oleObj name="公式" r:id="rId1" imgW="161290" imgH="40513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764"/>
                          <a:ext cx="245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1713" name="Text Box 49"/>
          <p:cNvSpPr txBox="1">
            <a:spLocks noChangeArrowheads="1"/>
          </p:cNvSpPr>
          <p:nvPr/>
        </p:nvSpPr>
        <p:spPr bwMode="auto">
          <a:xfrm>
            <a:off x="611717" y="4032780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冲激响应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1714" name="Text Box 50"/>
          <p:cNvSpPr txBox="1">
            <a:spLocks noChangeArrowheads="1"/>
          </p:cNvSpPr>
          <p:nvPr/>
        </p:nvSpPr>
        <p:spPr bwMode="auto">
          <a:xfrm>
            <a:off x="540280" y="1924580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阶跃响应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51"/>
          <p:cNvGrpSpPr/>
          <p:nvPr/>
        </p:nvGrpSpPr>
        <p:grpSpPr bwMode="auto">
          <a:xfrm>
            <a:off x="5436130" y="3437467"/>
            <a:ext cx="3052762" cy="2592388"/>
            <a:chOff x="2971" y="1674"/>
            <a:chExt cx="2145" cy="1831"/>
          </a:xfrm>
        </p:grpSpPr>
        <p:sp>
          <p:nvSpPr>
            <p:cNvPr id="64529" name="Line 52"/>
            <p:cNvSpPr>
              <a:spLocks noChangeShapeType="1"/>
            </p:cNvSpPr>
            <p:nvPr/>
          </p:nvSpPr>
          <p:spPr bwMode="auto">
            <a:xfrm>
              <a:off x="3397" y="2732"/>
              <a:ext cx="15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Line 53"/>
            <p:cNvSpPr>
              <a:spLocks noChangeShapeType="1"/>
            </p:cNvSpPr>
            <p:nvPr/>
          </p:nvSpPr>
          <p:spPr bwMode="auto">
            <a:xfrm flipV="1">
              <a:off x="3626" y="1907"/>
              <a:ext cx="0" cy="14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Line 54"/>
            <p:cNvSpPr>
              <a:spLocks noChangeShapeType="1"/>
            </p:cNvSpPr>
            <p:nvPr/>
          </p:nvSpPr>
          <p:spPr bwMode="auto">
            <a:xfrm flipH="1" flipV="1">
              <a:off x="3386" y="2722"/>
              <a:ext cx="231" cy="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Arc 55"/>
            <p:cNvSpPr/>
            <p:nvPr/>
          </p:nvSpPr>
          <p:spPr bwMode="auto">
            <a:xfrm flipH="1">
              <a:off x="3641" y="2773"/>
              <a:ext cx="1081" cy="412"/>
            </a:xfrm>
            <a:custGeom>
              <a:avLst/>
              <a:gdLst>
                <a:gd name="T0" fmla="*/ 0 w 25162"/>
                <a:gd name="T1" fmla="*/ 0 h 21600"/>
                <a:gd name="T2" fmla="*/ 0 w 25162"/>
                <a:gd name="T3" fmla="*/ 0 h 21600"/>
                <a:gd name="T4" fmla="*/ 0 w 25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5162"/>
                <a:gd name="T10" fmla="*/ 0 h 21600"/>
                <a:gd name="T11" fmla="*/ 25162 w 25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2" h="21600" fill="none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</a:path>
                <a:path w="25162" h="21600" stroke="0" extrusionOk="0">
                  <a:moveTo>
                    <a:pt x="-1" y="438"/>
                  </a:moveTo>
                  <a:cubicBezTo>
                    <a:pt x="1425" y="147"/>
                    <a:pt x="2876" y="-1"/>
                    <a:pt x="4332" y="0"/>
                  </a:cubicBezTo>
                  <a:cubicBezTo>
                    <a:pt x="14059" y="0"/>
                    <a:pt x="22587" y="6502"/>
                    <a:pt x="25161" y="15884"/>
                  </a:cubicBezTo>
                  <a:lnTo>
                    <a:pt x="4332" y="21600"/>
                  </a:lnTo>
                  <a:lnTo>
                    <a:pt x="-1" y="438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Text Box 56"/>
            <p:cNvSpPr txBox="1">
              <a:spLocks noChangeArrowheads="1"/>
            </p:cNvSpPr>
            <p:nvPr/>
          </p:nvSpPr>
          <p:spPr bwMode="auto">
            <a:xfrm>
              <a:off x="3762" y="1674"/>
              <a:ext cx="31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4" name="Text Box 57"/>
            <p:cNvSpPr txBox="1">
              <a:spLocks noChangeArrowheads="1"/>
            </p:cNvSpPr>
            <p:nvPr/>
          </p:nvSpPr>
          <p:spPr bwMode="auto">
            <a:xfrm>
              <a:off x="4918" y="2499"/>
              <a:ext cx="19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5" name="Line 58"/>
            <p:cNvSpPr>
              <a:spLocks noChangeShapeType="1"/>
            </p:cNvSpPr>
            <p:nvPr/>
          </p:nvSpPr>
          <p:spPr bwMode="auto">
            <a:xfrm flipV="1">
              <a:off x="3630" y="2322"/>
              <a:ext cx="0" cy="4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Text Box 59"/>
            <p:cNvSpPr txBox="1">
              <a:spLocks noChangeArrowheads="1"/>
            </p:cNvSpPr>
            <p:nvPr/>
          </p:nvSpPr>
          <p:spPr bwMode="auto">
            <a:xfrm>
              <a:off x="3334" y="2160"/>
              <a:ext cx="25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4537" name="Object 60"/>
            <p:cNvGraphicFramePr>
              <a:graphicFrameLocks noChangeAspect="1"/>
            </p:cNvGraphicFramePr>
            <p:nvPr/>
          </p:nvGraphicFramePr>
          <p:xfrm>
            <a:off x="2971" y="2840"/>
            <a:ext cx="626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7" name="公式" r:id="rId3" imgW="391795" imgH="405130" progId="Equation.3">
                    <p:embed/>
                  </p:oleObj>
                </mc:Choice>
                <mc:Fallback>
                  <p:oleObj name="公式" r:id="rId3" imgW="391795" imgH="40513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840"/>
                          <a:ext cx="626" cy="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8" name="Text Box 61"/>
            <p:cNvSpPr txBox="1">
              <a:spLocks noChangeArrowheads="1"/>
            </p:cNvSpPr>
            <p:nvPr/>
          </p:nvSpPr>
          <p:spPr bwMode="auto">
            <a:xfrm>
              <a:off x="3424" y="2704"/>
              <a:ext cx="49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68307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8.2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一阶电路和二阶电路的冲激响应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http://www.sdu.edu.cn/images/nybanner/2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5" y="4814891"/>
            <a:ext cx="9152695" cy="204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265470" y="1707248"/>
            <a:ext cx="386684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600" dirty="0">
                <a:latin typeface="华文琥珀" panose="02010800040101010101" pitchFamily="2" charset="-122"/>
                <a:ea typeface="华文琥珀" panose="02010800040101010101" pitchFamily="2" charset="-122"/>
              </a:rPr>
              <a:t>谢谢！</a:t>
            </a:r>
            <a:endParaRPr lang="zh-CN" altLang="en-US" sz="9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4965699" y="1833562"/>
            <a:ext cx="33570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)=0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3851275" y="4221163"/>
          <a:ext cx="4681538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1" imgW="1750695" imgH="417830" progId="Equation.3">
                  <p:embed/>
                </p:oleObj>
              </mc:Choice>
              <mc:Fallback>
                <p:oleObj name="公式" r:id="rId1" imgW="1750695" imgH="4178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221163"/>
                        <a:ext cx="4681538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3435350" y="1914307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latin typeface="Times New Roman" panose="02020603050405020304" pitchFamily="18" charset="0"/>
              </a:rPr>
              <a:t>已知：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241300" y="1049338"/>
            <a:ext cx="4289954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  <a:latin typeface="楷体_GB2312" pitchFamily="49" charset="-122"/>
              </a:rPr>
              <a:t>1. 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二阶电路的固有响应</a:t>
            </a:r>
            <a:endParaRPr kumimoji="1" lang="zh-CN" altLang="en-US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468313" y="458152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latin typeface="Times New Roman" panose="02020603050405020304" pitchFamily="18" charset="0"/>
              </a:rPr>
              <a:t>以电容电压为变量：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3419475" y="2708275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latin typeface="Times New Roman" panose="02020603050405020304" pitchFamily="18" charset="0"/>
              </a:rPr>
              <a:t>电路方程：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73065" name="Object 9"/>
          <p:cNvGraphicFramePr>
            <a:graphicFrameLocks noChangeAspect="1"/>
          </p:cNvGraphicFramePr>
          <p:nvPr/>
        </p:nvGraphicFramePr>
        <p:xfrm>
          <a:off x="5441950" y="2722563"/>
          <a:ext cx="23653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3" imgW="905510" imgH="196215" progId="Equation.3">
                  <p:embed/>
                </p:oleObj>
              </mc:Choice>
              <mc:Fallback>
                <p:oleObj name="Equation" r:id="rId3" imgW="905510" imgH="19621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2722563"/>
                        <a:ext cx="23653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4375150" y="3354388"/>
          <a:ext cx="31718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5" imgW="1297305" imgH="348615" progId="Equation.3">
                  <p:embed/>
                </p:oleObj>
              </mc:Choice>
              <mc:Fallback>
                <p:oleObj name="Equation" r:id="rId5" imgW="1297305" imgH="34861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354388"/>
                        <a:ext cx="31718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476250" y="5721131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latin typeface="Times New Roman" panose="02020603050405020304" pitchFamily="18" charset="0"/>
              </a:rPr>
              <a:t>以电感电流为变量：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73068" name="Object 12"/>
          <p:cNvGraphicFramePr>
            <a:graphicFrameLocks noChangeAspect="1"/>
          </p:cNvGraphicFramePr>
          <p:nvPr/>
        </p:nvGraphicFramePr>
        <p:xfrm>
          <a:off x="3861117" y="5524916"/>
          <a:ext cx="36718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公式" r:id="rId7" imgW="1437005" imgH="417830" progId="Equation.3">
                  <p:embed/>
                </p:oleObj>
              </mc:Choice>
              <mc:Fallback>
                <p:oleObj name="公式" r:id="rId7" imgW="1437005" imgH="4178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117" y="5524916"/>
                        <a:ext cx="36718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2" name="Picture 2" descr="AAAZIXJ0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76475"/>
            <a:ext cx="30257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4311" y="1495425"/>
            <a:ext cx="2778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有初始储能，无外加激励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73689" y="5275522"/>
            <a:ext cx="2134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二阶线性齐次方程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00142" y="2803822"/>
            <a:ext cx="72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00142" y="3637729"/>
            <a:ext cx="72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VCR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76579" y="6356350"/>
            <a:ext cx="1644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先积分再求导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2764155" y="5907405"/>
          <a:ext cx="35290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公式" r:id="rId1" imgW="1310640" imgH="182880" progId="Equation.3">
                  <p:embed/>
                </p:oleObj>
              </mc:Choice>
              <mc:Fallback>
                <p:oleObj name="公式" r:id="rId1" imgW="1310640" imgH="182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155" y="5907405"/>
                        <a:ext cx="35290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748030" y="590740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latin typeface="Times New Roman" panose="02020603050405020304" pitchFamily="18" charset="0"/>
              </a:rPr>
              <a:t>特征方程：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48030" y="4899343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latin typeface="Times New Roman" panose="02020603050405020304" pitchFamily="18" charset="0"/>
              </a:rPr>
              <a:t>电路方程：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2835593" y="4683443"/>
          <a:ext cx="47053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公式" r:id="rId3" imgW="1750695" imgH="417830" progId="Equation.3">
                  <p:embed/>
                </p:oleObj>
              </mc:Choice>
              <mc:Fallback>
                <p:oleObj name="公式" r:id="rId3" imgW="1750695" imgH="4178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593" y="4683443"/>
                        <a:ext cx="47053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820024" y="911776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400" dirty="0"/>
              <a:t>以电容电压为变量时的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初始条件：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1611630" y="1514793"/>
            <a:ext cx="1867819" cy="584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3627755" y="1514793"/>
            <a:ext cx="1366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)=0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9" name="Line 9"/>
          <p:cNvSpPr>
            <a:spLocks noChangeShapeType="1"/>
          </p:cNvSpPr>
          <p:nvPr/>
        </p:nvSpPr>
        <p:spPr bwMode="auto">
          <a:xfrm>
            <a:off x="5140643" y="1875155"/>
            <a:ext cx="576262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090" name="Object 10"/>
          <p:cNvGraphicFramePr>
            <a:graphicFrameLocks noChangeAspect="1"/>
          </p:cNvGraphicFramePr>
          <p:nvPr/>
        </p:nvGraphicFramePr>
        <p:xfrm>
          <a:off x="5863713" y="1324125"/>
          <a:ext cx="1809113" cy="111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公式" r:id="rId5" imgW="766445" imgH="461645" progId="Equation.3">
                  <p:embed/>
                </p:oleObj>
              </mc:Choice>
              <mc:Fallback>
                <p:oleObj name="公式" r:id="rId5" imgW="766445" imgH="46164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713" y="1324125"/>
                        <a:ext cx="1809113" cy="1110614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810539" y="2435691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400" dirty="0"/>
              <a:t>以电感电流为变量时的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初始条件：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1035368" y="2954655"/>
            <a:ext cx="1366080" cy="584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)=0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2774317" y="2954655"/>
            <a:ext cx="17976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4" name="Line 14"/>
          <p:cNvSpPr>
            <a:spLocks noChangeShapeType="1"/>
          </p:cNvSpPr>
          <p:nvPr/>
        </p:nvSpPr>
        <p:spPr bwMode="auto">
          <a:xfrm>
            <a:off x="4780280" y="3243580"/>
            <a:ext cx="576263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6" name="Line 16"/>
          <p:cNvSpPr>
            <a:spLocks noChangeShapeType="1"/>
          </p:cNvSpPr>
          <p:nvPr/>
        </p:nvSpPr>
        <p:spPr bwMode="auto">
          <a:xfrm>
            <a:off x="6031548" y="4127599"/>
            <a:ext cx="576263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097" name="Object 17"/>
          <p:cNvGraphicFramePr>
            <a:graphicFrameLocks noChangeAspect="1"/>
          </p:cNvGraphicFramePr>
          <p:nvPr/>
        </p:nvGraphicFramePr>
        <p:xfrm>
          <a:off x="6803720" y="3596368"/>
          <a:ext cx="1869757" cy="113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公式" r:id="rId7" imgW="775335" imgH="461645" progId="Equation.3">
                  <p:embed/>
                </p:oleObj>
              </mc:Choice>
              <mc:Fallback>
                <p:oleObj name="公式" r:id="rId7" imgW="775335" imgH="46164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720" y="3596368"/>
                        <a:ext cx="1869757" cy="113243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5368" y="53757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27482" y="2637244"/>
            <a:ext cx="2489967" cy="646331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2</a:t>
            </a:r>
            <a:r>
              <a:rPr kumimoji="1" lang="zh-CN" altLang="en-US" dirty="0">
                <a:solidFill>
                  <a:srgbClr val="92D050"/>
                </a:solidFill>
              </a:rPr>
              <a:t>阶微分方程的初始条件为其</a:t>
            </a:r>
            <a:r>
              <a:rPr kumimoji="1" lang="en-US" altLang="zh-CN" dirty="0">
                <a:solidFill>
                  <a:srgbClr val="92D050"/>
                </a:solidFill>
              </a:rPr>
              <a:t>0</a:t>
            </a:r>
            <a:r>
              <a:rPr kumimoji="1" lang="zh-CN" altLang="en-US" dirty="0">
                <a:solidFill>
                  <a:srgbClr val="92D050"/>
                </a:solidFill>
              </a:rPr>
              <a:t>阶及</a:t>
            </a:r>
            <a:r>
              <a:rPr kumimoji="1" lang="en-US" altLang="zh-CN" dirty="0">
                <a:solidFill>
                  <a:srgbClr val="92D050"/>
                </a:solidFill>
              </a:rPr>
              <a:t>1</a:t>
            </a:r>
            <a:r>
              <a:rPr kumimoji="1" lang="zh-CN" altLang="en-US" dirty="0">
                <a:solidFill>
                  <a:srgbClr val="92D050"/>
                </a:solidFill>
              </a:rPr>
              <a:t>阶函数值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/>
          <a:srcRect r="54853"/>
          <a:stretch>
            <a:fillRect/>
          </a:stretch>
        </p:blipFill>
        <p:spPr>
          <a:xfrm>
            <a:off x="7981043" y="1507031"/>
            <a:ext cx="1123321" cy="685974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</p:pic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1130300" y="3674110"/>
          <a:ext cx="458628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公式" r:id="rId10" imgW="1994535" imgH="461645" progId="Equation.3">
                  <p:embed/>
                </p:oleObj>
              </mc:Choice>
              <mc:Fallback>
                <p:oleObj name="公式" r:id="rId10" imgW="1994535" imgH="46164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674110"/>
                        <a:ext cx="458628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7361541" y="5996867"/>
            <a:ext cx="1239004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P</a:t>
            </a:r>
            <a:r>
              <a:rPr kumimoji="1" lang="zh-CN" altLang="en-US" dirty="0">
                <a:solidFill>
                  <a:srgbClr val="92D050"/>
                </a:solidFill>
              </a:rPr>
              <a:t>为特征根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160763" y="2653062"/>
            <a:ext cx="5545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  <a:latin typeface="楷体_GB2312" pitchFamily="49" charset="-122"/>
              </a:rPr>
              <a:t>2. 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固有响应的三种情况</a:t>
            </a:r>
            <a:endParaRPr kumimoji="1" lang="zh-CN" altLang="en-US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305225" y="3646499"/>
          <a:ext cx="4889501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公式" r:id="rId1" imgW="1994535" imgH="440055" progId="Equation.3">
                  <p:embed/>
                </p:oleObj>
              </mc:Choice>
              <mc:Fallback>
                <p:oleObj name="公式" r:id="rId1" imgW="1994535" imgH="44005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25" y="3646499"/>
                        <a:ext cx="4889501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232200" y="4511687"/>
          <a:ext cx="49672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公式" r:id="rId3" imgW="1994535" imgH="440055" progId="Equation.3">
                  <p:embed/>
                </p:oleObj>
              </mc:Choice>
              <mc:Fallback>
                <p:oleObj name="公式" r:id="rId3" imgW="1994535" imgH="44005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00" y="4511687"/>
                        <a:ext cx="49672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160763" y="5230824"/>
          <a:ext cx="48958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公式" r:id="rId5" imgW="1819910" imgH="440055" progId="Equation.3">
                  <p:embed/>
                </p:oleObj>
              </mc:Choice>
              <mc:Fallback>
                <p:oleObj name="公式" r:id="rId5" imgW="1819910" imgH="44005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63" y="5230824"/>
                        <a:ext cx="48958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1476375" y="1239486"/>
          <a:ext cx="27352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公式" r:id="rId7" imgW="1532890" imgH="426720" progId="Equation.3">
                  <p:embed/>
                </p:oleObj>
              </mc:Choice>
              <mc:Fallback>
                <p:oleObj name="公式" r:id="rId7" imgW="1532890" imgH="426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39486"/>
                        <a:ext cx="27352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1" name="Text Box 7" descr="绿色大理石"/>
          <p:cNvSpPr txBox="1">
            <a:spLocks noChangeArrowheads="1"/>
          </p:cNvSpPr>
          <p:nvPr/>
        </p:nvSpPr>
        <p:spPr bwMode="auto">
          <a:xfrm>
            <a:off x="5490000" y="3769005"/>
            <a:ext cx="1511300" cy="519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过阻尼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12" name="Text Box 8" descr="绿色大理石"/>
          <p:cNvSpPr txBox="1">
            <a:spLocks noChangeArrowheads="1"/>
          </p:cNvSpPr>
          <p:nvPr/>
        </p:nvSpPr>
        <p:spPr bwMode="auto">
          <a:xfrm>
            <a:off x="5490000" y="4628123"/>
            <a:ext cx="1871663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临界阻尼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13" name="Text Box 9" descr="绿色大理石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490000" y="5415426"/>
            <a:ext cx="1730375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欠阻尼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5114" name="Object 10"/>
          <p:cNvGraphicFramePr>
            <a:graphicFrameLocks noChangeAspect="1"/>
          </p:cNvGraphicFramePr>
          <p:nvPr/>
        </p:nvGraphicFramePr>
        <p:xfrm>
          <a:off x="4369594" y="1276792"/>
          <a:ext cx="22764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9" imgW="1323975" imgH="391795" progId="Equation.3">
                  <p:embed/>
                </p:oleObj>
              </mc:Choice>
              <mc:Fallback>
                <p:oleObj name="Equation" r:id="rId9" imgW="1323975" imgH="3917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594" y="1276792"/>
                        <a:ext cx="22764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107950" y="138236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latin typeface="Times New Roman" panose="02020603050405020304" pitchFamily="18" charset="0"/>
              </a:rPr>
              <a:t>特征根：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6804025" y="1239486"/>
          <a:ext cx="21272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11" imgW="984250" imgH="252730" progId="Equation.3">
                  <p:embed/>
                </p:oleObj>
              </mc:Choice>
              <mc:Fallback>
                <p:oleObj name="Equation" r:id="rId11" imgW="984250" imgH="25273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239486"/>
                        <a:ext cx="21272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55326" y="3662373"/>
            <a:ext cx="1461028" cy="830997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92D050"/>
                </a:solidFill>
              </a:rPr>
              <a:t>电阻比较大</a:t>
            </a:r>
            <a:endParaRPr kumimoji="1" lang="en-US" altLang="zh-CN" sz="1600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sz="1600" dirty="0">
                <a:solidFill>
                  <a:srgbClr val="92D050"/>
                </a:solidFill>
              </a:rPr>
              <a:t>系统行为迟缓</a:t>
            </a:r>
            <a:endParaRPr kumimoji="1" lang="en-US" altLang="zh-CN" sz="1600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sz="1600" dirty="0">
                <a:solidFill>
                  <a:srgbClr val="92D050"/>
                </a:solidFill>
              </a:rPr>
              <a:t>不会发生振荡</a:t>
            </a:r>
            <a:endParaRPr kumimoji="1" lang="en-US" altLang="zh-CN" sz="1600" dirty="0">
              <a:solidFill>
                <a:srgbClr val="92D0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55326" y="4611991"/>
            <a:ext cx="1461028" cy="584775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92D050"/>
                </a:solidFill>
              </a:rPr>
              <a:t>过阻尼和欠阻尼的中间状态</a:t>
            </a:r>
            <a:endParaRPr kumimoji="1" lang="en-US" altLang="zh-CN" sz="1600" dirty="0">
              <a:solidFill>
                <a:srgbClr val="92D0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70247" y="5382594"/>
            <a:ext cx="1461028" cy="584775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92D050"/>
                </a:solidFill>
              </a:rPr>
              <a:t>阻尼不够的情况会引起振荡</a:t>
            </a:r>
            <a:endParaRPr kumimoji="1" lang="en-US" altLang="zh-CN" sz="1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595630" y="1303655"/>
          <a:ext cx="260826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公式" r:id="rId1" imgW="1114425" imgH="440055" progId="Equation.3">
                  <p:embed/>
                </p:oleObj>
              </mc:Choice>
              <mc:Fallback>
                <p:oleObj name="公式" r:id="rId1" imgW="1114425" imgH="44005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" y="1303655"/>
                        <a:ext cx="2608263" cy="10493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3475355" y="1159193"/>
          <a:ext cx="547846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公式" r:id="rId3" imgW="1393190" imgH="287655" progId="Equation.3">
                  <p:embed/>
                </p:oleObj>
              </mc:Choice>
              <mc:Fallback>
                <p:oleObj name="公式" r:id="rId3" imgW="1393190" imgH="28765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355" y="1159193"/>
                        <a:ext cx="5478463" cy="1257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811530" y="2743518"/>
          <a:ext cx="45037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公式" r:id="rId5" imgW="1763395" imgH="208915" progId="Equation.3">
                  <p:embed/>
                </p:oleObj>
              </mc:Choice>
              <mc:Fallback>
                <p:oleObj name="公式" r:id="rId5" imgW="1763395" imgH="2089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0" y="2743518"/>
                        <a:ext cx="450373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689293" y="3456305"/>
          <a:ext cx="45148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公式" r:id="rId7" imgW="1637030" imgH="461645" progId="Equation.3">
                  <p:embed/>
                </p:oleObj>
              </mc:Choice>
              <mc:Fallback>
                <p:oleObj name="公式" r:id="rId7" imgW="1637030" imgH="46164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3" y="3456305"/>
                        <a:ext cx="451485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5635943" y="2599055"/>
          <a:ext cx="280828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公式" r:id="rId9" imgW="1045210" imgH="949325" progId="Equation.3">
                  <p:embed/>
                </p:oleObj>
              </mc:Choice>
              <mc:Fallback>
                <p:oleObj name="公式" r:id="rId9" imgW="1045210" imgH="9493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943" y="2599055"/>
                        <a:ext cx="2808287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5" name="Object 7"/>
          <p:cNvGraphicFramePr>
            <a:graphicFrameLocks noChangeAspect="1"/>
          </p:cNvGraphicFramePr>
          <p:nvPr/>
        </p:nvGraphicFramePr>
        <p:xfrm>
          <a:off x="740093" y="4981893"/>
          <a:ext cx="540067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公式" r:id="rId11" imgW="1750695" imgH="440055" progId="Equation.3">
                  <p:embed/>
                </p:oleObj>
              </mc:Choice>
              <mc:Fallback>
                <p:oleObj name="公式" r:id="rId11" imgW="1750695" imgH="44005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3" y="4981893"/>
                        <a:ext cx="540067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8020" y="5267533"/>
            <a:ext cx="1582647" cy="646331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根据初始条件确定</a:t>
            </a:r>
            <a:r>
              <a:rPr kumimoji="1" lang="en-US" altLang="zh-CN" dirty="0">
                <a:solidFill>
                  <a:srgbClr val="92D050"/>
                </a:solidFill>
              </a:rPr>
              <a:t>A1</a:t>
            </a:r>
            <a:r>
              <a:rPr kumimoji="1" lang="zh-CN" altLang="en-US" dirty="0">
                <a:solidFill>
                  <a:srgbClr val="92D050"/>
                </a:solidFill>
              </a:rPr>
              <a:t>和</a:t>
            </a:r>
            <a:r>
              <a:rPr kumimoji="1" lang="en-US" altLang="zh-CN" dirty="0">
                <a:solidFill>
                  <a:srgbClr val="92D050"/>
                </a:solidFill>
              </a:rPr>
              <a:t>A2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54" name="Object 2"/>
          <p:cNvGraphicFramePr>
            <a:graphicFrameLocks noChangeAspect="1"/>
          </p:cNvGraphicFramePr>
          <p:nvPr/>
        </p:nvGraphicFramePr>
        <p:xfrm>
          <a:off x="3414078" y="1062673"/>
          <a:ext cx="4983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公式" r:id="rId1" imgW="1750695" imgH="440055" progId="Equation.3">
                  <p:embed/>
                </p:oleObj>
              </mc:Choice>
              <mc:Fallback>
                <p:oleObj name="公式" r:id="rId1" imgW="1750695" imgH="44005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078" y="1062673"/>
                        <a:ext cx="4983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5" name="Freeform 3"/>
          <p:cNvSpPr/>
          <p:nvPr/>
        </p:nvSpPr>
        <p:spPr bwMode="auto">
          <a:xfrm>
            <a:off x="3050858" y="3256280"/>
            <a:ext cx="4381500" cy="1058863"/>
          </a:xfrm>
          <a:custGeom>
            <a:avLst/>
            <a:gdLst>
              <a:gd name="T0" fmla="*/ 0 w 1958"/>
              <a:gd name="T1" fmla="*/ 0 h 653"/>
              <a:gd name="T2" fmla="*/ 2147483646 w 1958"/>
              <a:gd name="T3" fmla="*/ 2147483646 h 653"/>
              <a:gd name="T4" fmla="*/ 2147483646 w 1958"/>
              <a:gd name="T5" fmla="*/ 2147483646 h 653"/>
              <a:gd name="T6" fmla="*/ 2147483646 w 1958"/>
              <a:gd name="T7" fmla="*/ 2147483646 h 653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653"/>
              <a:gd name="T14" fmla="*/ 1958 w 1958"/>
              <a:gd name="T15" fmla="*/ 653 h 6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653">
                <a:moveTo>
                  <a:pt x="0" y="0"/>
                </a:moveTo>
                <a:cubicBezTo>
                  <a:pt x="92" y="76"/>
                  <a:pt x="184" y="152"/>
                  <a:pt x="384" y="240"/>
                </a:cubicBezTo>
                <a:cubicBezTo>
                  <a:pt x="584" y="328"/>
                  <a:pt x="938" y="459"/>
                  <a:pt x="1200" y="528"/>
                </a:cubicBezTo>
                <a:cubicBezTo>
                  <a:pt x="1462" y="597"/>
                  <a:pt x="1800" y="627"/>
                  <a:pt x="1958" y="653"/>
                </a:cubicBezTo>
              </a:path>
            </a:pathLst>
          </a:custGeom>
          <a:noFill/>
          <a:ln w="28575" cap="rnd" cmpd="sng">
            <a:solidFill>
              <a:srgbClr val="66FF66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6" name="Freeform 4"/>
          <p:cNvSpPr/>
          <p:nvPr/>
        </p:nvSpPr>
        <p:spPr bwMode="auto">
          <a:xfrm>
            <a:off x="3065145" y="4840605"/>
            <a:ext cx="2565400" cy="403225"/>
          </a:xfrm>
          <a:custGeom>
            <a:avLst/>
            <a:gdLst>
              <a:gd name="T0" fmla="*/ 0 w 1616"/>
              <a:gd name="T1" fmla="*/ 2147483646 h 254"/>
              <a:gd name="T2" fmla="*/ 2147483646 w 1616"/>
              <a:gd name="T3" fmla="*/ 2147483646 h 254"/>
              <a:gd name="T4" fmla="*/ 2147483646 w 1616"/>
              <a:gd name="T5" fmla="*/ 2147483646 h 254"/>
              <a:gd name="T6" fmla="*/ 2147483646 w 1616"/>
              <a:gd name="T7" fmla="*/ 2147483646 h 254"/>
              <a:gd name="T8" fmla="*/ 2147483646 w 1616"/>
              <a:gd name="T9" fmla="*/ 0 h 2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6"/>
              <a:gd name="T16" fmla="*/ 0 h 254"/>
              <a:gd name="T17" fmla="*/ 1616 w 1616"/>
              <a:gd name="T18" fmla="*/ 254 h 2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6" h="254">
                <a:moveTo>
                  <a:pt x="0" y="254"/>
                </a:moveTo>
                <a:cubicBezTo>
                  <a:pt x="60" y="236"/>
                  <a:pt x="232" y="173"/>
                  <a:pt x="359" y="144"/>
                </a:cubicBezTo>
                <a:cubicBezTo>
                  <a:pt x="486" y="115"/>
                  <a:pt x="617" y="98"/>
                  <a:pt x="762" y="77"/>
                </a:cubicBezTo>
                <a:cubicBezTo>
                  <a:pt x="907" y="56"/>
                  <a:pt x="1090" y="32"/>
                  <a:pt x="1232" y="19"/>
                </a:cubicBezTo>
                <a:cubicBezTo>
                  <a:pt x="1374" y="6"/>
                  <a:pt x="1536" y="4"/>
                  <a:pt x="1616" y="0"/>
                </a:cubicBezTo>
              </a:path>
            </a:pathLst>
          </a:custGeom>
          <a:noFill/>
          <a:ln w="28575" cap="rnd" cmpd="sng">
            <a:solidFill>
              <a:srgbClr val="00FFFF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7" name="Freeform 5"/>
          <p:cNvSpPr/>
          <p:nvPr/>
        </p:nvSpPr>
        <p:spPr bwMode="auto">
          <a:xfrm>
            <a:off x="3050858" y="3778568"/>
            <a:ext cx="4130675" cy="820737"/>
          </a:xfrm>
          <a:custGeom>
            <a:avLst/>
            <a:gdLst>
              <a:gd name="T0" fmla="*/ 0 w 2602"/>
              <a:gd name="T1" fmla="*/ 2147483646 h 517"/>
              <a:gd name="T2" fmla="*/ 2147483646 w 2602"/>
              <a:gd name="T3" fmla="*/ 2147483646 h 517"/>
              <a:gd name="T4" fmla="*/ 2147483646 w 2602"/>
              <a:gd name="T5" fmla="*/ 2147483646 h 517"/>
              <a:gd name="T6" fmla="*/ 2147483646 w 2602"/>
              <a:gd name="T7" fmla="*/ 2147483646 h 517"/>
              <a:gd name="T8" fmla="*/ 2147483646 w 2602"/>
              <a:gd name="T9" fmla="*/ 2147483646 h 517"/>
              <a:gd name="T10" fmla="*/ 2147483646 w 2602"/>
              <a:gd name="T11" fmla="*/ 2147483646 h 517"/>
              <a:gd name="T12" fmla="*/ 2147483646 w 2602"/>
              <a:gd name="T13" fmla="*/ 2147483646 h 517"/>
              <a:gd name="T14" fmla="*/ 2147483646 w 2602"/>
              <a:gd name="T15" fmla="*/ 2147483646 h 517"/>
              <a:gd name="T16" fmla="*/ 2147483646 w 2602"/>
              <a:gd name="T17" fmla="*/ 2147483646 h 5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02"/>
              <a:gd name="T28" fmla="*/ 0 h 517"/>
              <a:gd name="T29" fmla="*/ 2602 w 2602"/>
              <a:gd name="T30" fmla="*/ 517 h 5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02" h="517">
                <a:moveTo>
                  <a:pt x="0" y="8"/>
                </a:moveTo>
                <a:cubicBezTo>
                  <a:pt x="39" y="4"/>
                  <a:pt x="79" y="0"/>
                  <a:pt x="125" y="8"/>
                </a:cubicBezTo>
                <a:cubicBezTo>
                  <a:pt x="171" y="16"/>
                  <a:pt x="194" y="27"/>
                  <a:pt x="279" y="56"/>
                </a:cubicBezTo>
                <a:cubicBezTo>
                  <a:pt x="364" y="85"/>
                  <a:pt x="562" y="155"/>
                  <a:pt x="634" y="181"/>
                </a:cubicBezTo>
                <a:cubicBezTo>
                  <a:pt x="706" y="207"/>
                  <a:pt x="666" y="196"/>
                  <a:pt x="711" y="210"/>
                </a:cubicBezTo>
                <a:cubicBezTo>
                  <a:pt x="756" y="224"/>
                  <a:pt x="830" y="248"/>
                  <a:pt x="903" y="267"/>
                </a:cubicBezTo>
                <a:cubicBezTo>
                  <a:pt x="976" y="286"/>
                  <a:pt x="979" y="294"/>
                  <a:pt x="1152" y="325"/>
                </a:cubicBezTo>
                <a:cubicBezTo>
                  <a:pt x="1325" y="356"/>
                  <a:pt x="1697" y="418"/>
                  <a:pt x="1939" y="450"/>
                </a:cubicBezTo>
                <a:cubicBezTo>
                  <a:pt x="2181" y="482"/>
                  <a:pt x="2492" y="506"/>
                  <a:pt x="2602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2544445" y="3597593"/>
            <a:ext cx="56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723833" y="2748280"/>
            <a:ext cx="5497512" cy="3646488"/>
            <a:chOff x="1061" y="1117"/>
            <a:chExt cx="3463" cy="2297"/>
          </a:xfrm>
        </p:grpSpPr>
        <p:sp>
          <p:nvSpPr>
            <p:cNvPr id="13334" name="Line 8"/>
            <p:cNvSpPr>
              <a:spLocks noChangeShapeType="1"/>
            </p:cNvSpPr>
            <p:nvPr/>
          </p:nvSpPr>
          <p:spPr bwMode="auto">
            <a:xfrm>
              <a:off x="1061" y="2400"/>
              <a:ext cx="326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9"/>
            <p:cNvSpPr>
              <a:spLocks noChangeShapeType="1"/>
            </p:cNvSpPr>
            <p:nvPr/>
          </p:nvSpPr>
          <p:spPr bwMode="auto">
            <a:xfrm>
              <a:off x="1272" y="1310"/>
              <a:ext cx="9" cy="210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Text Box 10"/>
            <p:cNvSpPr txBox="1">
              <a:spLocks noChangeArrowheads="1"/>
            </p:cNvSpPr>
            <p:nvPr/>
          </p:nvSpPr>
          <p:spPr bwMode="auto">
            <a:xfrm>
              <a:off x="4346" y="2382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7" name="Text Box 11"/>
            <p:cNvSpPr txBox="1">
              <a:spLocks noChangeArrowheads="1"/>
            </p:cNvSpPr>
            <p:nvPr/>
          </p:nvSpPr>
          <p:spPr bwMode="auto">
            <a:xfrm>
              <a:off x="1372" y="1117"/>
              <a:ext cx="2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77164" name="Object 12"/>
          <p:cNvGraphicFramePr>
            <a:graphicFrameLocks noChangeAspect="1"/>
          </p:cNvGraphicFramePr>
          <p:nvPr/>
        </p:nvGraphicFramePr>
        <p:xfrm>
          <a:off x="4597083" y="2821305"/>
          <a:ext cx="1584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公式" r:id="rId3" imgW="648970" imgH="440055" progId="Equation.3">
                  <p:embed/>
                </p:oleObj>
              </mc:Choice>
              <mc:Fallback>
                <p:oleObj name="公式" r:id="rId3" imgW="648970" imgH="44005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083" y="2821305"/>
                        <a:ext cx="15843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5" name="Object 13"/>
          <p:cNvGraphicFramePr>
            <a:graphicFrameLocks noChangeAspect="1"/>
          </p:cNvGraphicFramePr>
          <p:nvPr/>
        </p:nvGraphicFramePr>
        <p:xfrm>
          <a:off x="3660458" y="5053330"/>
          <a:ext cx="15573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公式" r:id="rId5" imgW="661670" imgH="440055" progId="Equation.3">
                  <p:embed/>
                </p:oleObj>
              </mc:Choice>
              <mc:Fallback>
                <p:oleObj name="公式" r:id="rId5" imgW="661670" imgH="44005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458" y="5053330"/>
                        <a:ext cx="15573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707708" y="2289493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设  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|&gt;|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173" name="Text Box 21"/>
          <p:cNvSpPr txBox="1">
            <a:spLocks noChangeArrowheads="1"/>
          </p:cNvSpPr>
          <p:nvPr/>
        </p:nvSpPr>
        <p:spPr bwMode="auto">
          <a:xfrm>
            <a:off x="2652395" y="4810443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 bwMode="auto">
          <a:xfrm>
            <a:off x="750253" y="113411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AutoNum type="circleNumDbPlain"/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电容电压</a:t>
            </a:r>
            <a:endParaRPr kumimoji="1" lang="zh-CN" altLang="en-US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46103" y="3054668"/>
            <a:ext cx="1374530" cy="646331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P1</a:t>
            </a:r>
            <a:r>
              <a:rPr kumimoji="1" lang="zh-CN" altLang="en-US" dirty="0">
                <a:solidFill>
                  <a:srgbClr val="92D050"/>
                </a:solidFill>
              </a:rPr>
              <a:t>和</a:t>
            </a:r>
            <a:r>
              <a:rPr kumimoji="1" lang="en-US" altLang="zh-CN" dirty="0">
                <a:solidFill>
                  <a:srgbClr val="92D050"/>
                </a:solidFill>
              </a:rPr>
              <a:t>P2</a:t>
            </a:r>
            <a:r>
              <a:rPr kumimoji="1" lang="zh-CN" altLang="en-US" dirty="0">
                <a:solidFill>
                  <a:srgbClr val="92D050"/>
                </a:solidFill>
              </a:rPr>
              <a:t>均</a:t>
            </a:r>
            <a:r>
              <a:rPr kumimoji="1" lang="en-US" altLang="zh-CN" dirty="0">
                <a:solidFill>
                  <a:srgbClr val="92D050"/>
                </a:solidFill>
              </a:rPr>
              <a:t>&lt;0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则</a:t>
            </a:r>
            <a:r>
              <a:rPr kumimoji="1" lang="en-US" altLang="zh-CN" dirty="0">
                <a:solidFill>
                  <a:srgbClr val="92D050"/>
                </a:solidFill>
              </a:rPr>
              <a:t>P2&lt;P1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02703" y="3013711"/>
            <a:ext cx="1546899" cy="1200329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下部分绝对值小于上部分，相加之后为正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cxnSp>
        <p:nvCxnSpPr>
          <p:cNvPr id="4" name="直接箭头连接符 3"/>
          <p:cNvCxnSpPr>
            <a:stCxn id="21" idx="1"/>
          </p:cNvCxnSpPr>
          <p:nvPr/>
        </p:nvCxnSpPr>
        <p:spPr>
          <a:xfrm flipH="1">
            <a:off x="6426200" y="3613876"/>
            <a:ext cx="876503" cy="78113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2185035" y="5211445"/>
            <a:ext cx="414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 , 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t=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=0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2238217" y="6042501"/>
            <a:ext cx="387762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&gt;0    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= t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时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最大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81" name="Freeform 5"/>
          <p:cNvSpPr/>
          <p:nvPr/>
        </p:nvSpPr>
        <p:spPr bwMode="auto">
          <a:xfrm>
            <a:off x="1215073" y="2990533"/>
            <a:ext cx="3527425" cy="436562"/>
          </a:xfrm>
          <a:custGeom>
            <a:avLst/>
            <a:gdLst>
              <a:gd name="T0" fmla="*/ 0 w 2151"/>
              <a:gd name="T1" fmla="*/ 2147483646 h 254"/>
              <a:gd name="T2" fmla="*/ 2147483646 w 2151"/>
              <a:gd name="T3" fmla="*/ 2147483646 h 254"/>
              <a:gd name="T4" fmla="*/ 2147483646 w 2151"/>
              <a:gd name="T5" fmla="*/ 2147483646 h 254"/>
              <a:gd name="T6" fmla="*/ 2147483646 w 2151"/>
              <a:gd name="T7" fmla="*/ 2147483646 h 254"/>
              <a:gd name="T8" fmla="*/ 2147483646 w 2151"/>
              <a:gd name="T9" fmla="*/ 2147483646 h 254"/>
              <a:gd name="T10" fmla="*/ 2147483646 w 2151"/>
              <a:gd name="T11" fmla="*/ 2147483646 h 254"/>
              <a:gd name="T12" fmla="*/ 2147483646 w 2151"/>
              <a:gd name="T13" fmla="*/ 2147483646 h 254"/>
              <a:gd name="T14" fmla="*/ 2147483646 w 2151"/>
              <a:gd name="T15" fmla="*/ 2147483646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51"/>
              <a:gd name="T25" fmla="*/ 0 h 254"/>
              <a:gd name="T26" fmla="*/ 2151 w 2151"/>
              <a:gd name="T27" fmla="*/ 254 h 2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51" h="254">
                <a:moveTo>
                  <a:pt x="0" y="254"/>
                </a:moveTo>
                <a:cubicBezTo>
                  <a:pt x="21" y="229"/>
                  <a:pt x="69" y="142"/>
                  <a:pt x="125" y="101"/>
                </a:cubicBezTo>
                <a:cubicBezTo>
                  <a:pt x="181" y="60"/>
                  <a:pt x="261" y="10"/>
                  <a:pt x="336" y="5"/>
                </a:cubicBezTo>
                <a:cubicBezTo>
                  <a:pt x="411" y="0"/>
                  <a:pt x="474" y="47"/>
                  <a:pt x="576" y="72"/>
                </a:cubicBezTo>
                <a:cubicBezTo>
                  <a:pt x="678" y="97"/>
                  <a:pt x="828" y="137"/>
                  <a:pt x="951" y="158"/>
                </a:cubicBezTo>
                <a:cubicBezTo>
                  <a:pt x="1074" y="179"/>
                  <a:pt x="1198" y="186"/>
                  <a:pt x="1316" y="197"/>
                </a:cubicBezTo>
                <a:cubicBezTo>
                  <a:pt x="1434" y="208"/>
                  <a:pt x="1522" y="217"/>
                  <a:pt x="1661" y="225"/>
                </a:cubicBezTo>
                <a:cubicBezTo>
                  <a:pt x="1800" y="233"/>
                  <a:pt x="2049" y="241"/>
                  <a:pt x="2151" y="245"/>
                </a:cubicBezTo>
              </a:path>
            </a:pathLst>
          </a:custGeom>
          <a:noFill/>
          <a:ln w="28575" cmpd="sng">
            <a:solidFill>
              <a:srgbClr val="66FF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1537335" y="3268345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1896110" y="2598420"/>
            <a:ext cx="395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 flipV="1">
            <a:off x="1765935" y="2995295"/>
            <a:ext cx="0" cy="431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753485" y="1610995"/>
          <a:ext cx="478472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公式" r:id="rId1" imgW="1750695" imgH="440055" progId="Equation.3">
                  <p:embed/>
                </p:oleObj>
              </mc:Choice>
              <mc:Fallback>
                <p:oleObj name="公式" r:id="rId1" imgW="1750695" imgH="44005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485" y="1610995"/>
                        <a:ext cx="4784725" cy="122713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8" name="Group 16"/>
          <p:cNvGrpSpPr/>
          <p:nvPr/>
        </p:nvGrpSpPr>
        <p:grpSpPr bwMode="auto">
          <a:xfrm>
            <a:off x="678498" y="1468120"/>
            <a:ext cx="5610225" cy="3097213"/>
            <a:chOff x="930" y="1797"/>
            <a:chExt cx="3534" cy="1951"/>
          </a:xfrm>
        </p:grpSpPr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 flipV="1">
              <a:off x="1075" y="3022"/>
              <a:ext cx="3166" cy="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Line 18"/>
            <p:cNvSpPr>
              <a:spLocks noChangeShapeType="1"/>
            </p:cNvSpPr>
            <p:nvPr/>
          </p:nvSpPr>
          <p:spPr bwMode="auto">
            <a:xfrm>
              <a:off x="1292" y="1797"/>
              <a:ext cx="0" cy="19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4286" y="2840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7" name="Freeform 20"/>
            <p:cNvSpPr/>
            <p:nvPr/>
          </p:nvSpPr>
          <p:spPr bwMode="auto">
            <a:xfrm>
              <a:off x="1307" y="2390"/>
              <a:ext cx="2687" cy="560"/>
            </a:xfrm>
            <a:custGeom>
              <a:avLst/>
              <a:gdLst>
                <a:gd name="T0" fmla="*/ 0 w 2602"/>
                <a:gd name="T1" fmla="*/ 16 h 517"/>
                <a:gd name="T2" fmla="*/ 161 w 2602"/>
                <a:gd name="T3" fmla="*/ 16 h 517"/>
                <a:gd name="T4" fmla="*/ 360 w 2602"/>
                <a:gd name="T5" fmla="*/ 105 h 517"/>
                <a:gd name="T6" fmla="*/ 820 w 2602"/>
                <a:gd name="T7" fmla="*/ 342 h 517"/>
                <a:gd name="T8" fmla="*/ 919 w 2602"/>
                <a:gd name="T9" fmla="*/ 396 h 517"/>
                <a:gd name="T10" fmla="*/ 1166 w 2602"/>
                <a:gd name="T11" fmla="*/ 506 h 517"/>
                <a:gd name="T12" fmla="*/ 1490 w 2602"/>
                <a:gd name="T13" fmla="*/ 615 h 517"/>
                <a:gd name="T14" fmla="*/ 2507 w 2602"/>
                <a:gd name="T15" fmla="*/ 855 h 517"/>
                <a:gd name="T16" fmla="*/ 3366 w 2602"/>
                <a:gd name="T17" fmla="*/ 979 h 5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02"/>
                <a:gd name="T28" fmla="*/ 0 h 517"/>
                <a:gd name="T29" fmla="*/ 2602 w 2602"/>
                <a:gd name="T30" fmla="*/ 517 h 5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02" h="517">
                  <a:moveTo>
                    <a:pt x="0" y="8"/>
                  </a:moveTo>
                  <a:cubicBezTo>
                    <a:pt x="39" y="4"/>
                    <a:pt x="79" y="0"/>
                    <a:pt x="125" y="8"/>
                  </a:cubicBezTo>
                  <a:cubicBezTo>
                    <a:pt x="171" y="16"/>
                    <a:pt x="194" y="27"/>
                    <a:pt x="279" y="56"/>
                  </a:cubicBezTo>
                  <a:cubicBezTo>
                    <a:pt x="364" y="85"/>
                    <a:pt x="562" y="155"/>
                    <a:pt x="634" y="181"/>
                  </a:cubicBezTo>
                  <a:cubicBezTo>
                    <a:pt x="706" y="207"/>
                    <a:pt x="666" y="196"/>
                    <a:pt x="711" y="210"/>
                  </a:cubicBezTo>
                  <a:cubicBezTo>
                    <a:pt x="756" y="224"/>
                    <a:pt x="830" y="248"/>
                    <a:pt x="903" y="267"/>
                  </a:cubicBezTo>
                  <a:cubicBezTo>
                    <a:pt x="976" y="286"/>
                    <a:pt x="979" y="294"/>
                    <a:pt x="1152" y="325"/>
                  </a:cubicBezTo>
                  <a:cubicBezTo>
                    <a:pt x="1325" y="356"/>
                    <a:pt x="1697" y="418"/>
                    <a:pt x="1939" y="450"/>
                  </a:cubicBezTo>
                  <a:cubicBezTo>
                    <a:pt x="2181" y="482"/>
                    <a:pt x="2492" y="506"/>
                    <a:pt x="2602" y="517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930" y="2208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1765" y="2075"/>
              <a:ext cx="2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9" name="Text Box 23"/>
          <p:cNvSpPr txBox="1">
            <a:spLocks noChangeArrowheads="1"/>
          </p:cNvSpPr>
          <p:nvPr/>
        </p:nvSpPr>
        <p:spPr bwMode="auto">
          <a:xfrm>
            <a:off x="816610" y="3411220"/>
            <a:ext cx="35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78200" name="Rectangle 24"/>
          <p:cNvSpPr>
            <a:spLocks noChangeArrowheads="1"/>
          </p:cNvSpPr>
          <p:nvPr/>
        </p:nvSpPr>
        <p:spPr bwMode="auto">
          <a:xfrm>
            <a:off x="600710" y="895033"/>
            <a:ext cx="367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AutoNum type="circleNumDbPlain" startAt="2"/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电容和电感电流</a:t>
            </a:r>
            <a:endParaRPr kumimoji="1" lang="zh-CN" altLang="en-US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9316" y="5342691"/>
            <a:ext cx="1374530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P1</a:t>
            </a:r>
            <a:r>
              <a:rPr kumimoji="1" lang="zh-CN" altLang="en-US" dirty="0">
                <a:solidFill>
                  <a:srgbClr val="92D050"/>
                </a:solidFill>
              </a:rPr>
              <a:t>和</a:t>
            </a:r>
            <a:r>
              <a:rPr kumimoji="1" lang="en-US" altLang="zh-CN" dirty="0">
                <a:solidFill>
                  <a:srgbClr val="92D050"/>
                </a:solidFill>
              </a:rPr>
              <a:t>P2</a:t>
            </a:r>
            <a:r>
              <a:rPr kumimoji="1" lang="zh-CN" altLang="en-US" dirty="0">
                <a:solidFill>
                  <a:srgbClr val="92D050"/>
                </a:solidFill>
              </a:rPr>
              <a:t>均</a:t>
            </a:r>
            <a:r>
              <a:rPr kumimoji="1" lang="en-US" altLang="zh-CN" dirty="0">
                <a:solidFill>
                  <a:srgbClr val="92D050"/>
                </a:solidFill>
              </a:rPr>
              <a:t>&lt;0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49316" y="6226451"/>
            <a:ext cx="1441524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T</a:t>
            </a:r>
            <a:r>
              <a:rPr kumimoji="1" lang="en-US" altLang="zh-CN" baseline="-25000" dirty="0">
                <a:solidFill>
                  <a:srgbClr val="92D050"/>
                </a:solidFill>
              </a:rPr>
              <a:t>m</a:t>
            </a:r>
            <a:r>
              <a:rPr kumimoji="1" lang="zh-CN" altLang="en-US" dirty="0">
                <a:solidFill>
                  <a:srgbClr val="92D050"/>
                </a:solidFill>
              </a:rPr>
              <a:t>推导见后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398" y="3954880"/>
            <a:ext cx="5352752" cy="104860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/>
          <p:nvPr/>
        </p:nvGrpSpPr>
        <p:grpSpPr bwMode="auto">
          <a:xfrm>
            <a:off x="179388" y="1449705"/>
            <a:ext cx="5853112" cy="3162300"/>
            <a:chOff x="946" y="7"/>
            <a:chExt cx="3687" cy="1992"/>
          </a:xfrm>
        </p:grpSpPr>
        <p:sp>
          <p:nvSpPr>
            <p:cNvPr id="15410" name="Line 3"/>
            <p:cNvSpPr>
              <a:spLocks noChangeShapeType="1"/>
            </p:cNvSpPr>
            <p:nvPr/>
          </p:nvSpPr>
          <p:spPr bwMode="auto">
            <a:xfrm>
              <a:off x="1091" y="1188"/>
              <a:ext cx="337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1" name="Line 4"/>
            <p:cNvSpPr>
              <a:spLocks noChangeShapeType="1"/>
            </p:cNvSpPr>
            <p:nvPr/>
          </p:nvSpPr>
          <p:spPr bwMode="auto">
            <a:xfrm>
              <a:off x="1323" y="7"/>
              <a:ext cx="0" cy="19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2" name="Text Box 5"/>
            <p:cNvSpPr txBox="1">
              <a:spLocks noChangeArrowheads="1"/>
            </p:cNvSpPr>
            <p:nvPr/>
          </p:nvSpPr>
          <p:spPr bwMode="auto">
            <a:xfrm>
              <a:off x="4517" y="118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endParaRPr kumimoji="1" lang="zh-CN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3" name="Freeform 6"/>
            <p:cNvSpPr/>
            <p:nvPr/>
          </p:nvSpPr>
          <p:spPr bwMode="auto">
            <a:xfrm>
              <a:off x="1323" y="555"/>
              <a:ext cx="2687" cy="560"/>
            </a:xfrm>
            <a:custGeom>
              <a:avLst/>
              <a:gdLst>
                <a:gd name="T0" fmla="*/ 0 w 2602"/>
                <a:gd name="T1" fmla="*/ 16 h 517"/>
                <a:gd name="T2" fmla="*/ 161 w 2602"/>
                <a:gd name="T3" fmla="*/ 16 h 517"/>
                <a:gd name="T4" fmla="*/ 360 w 2602"/>
                <a:gd name="T5" fmla="*/ 105 h 517"/>
                <a:gd name="T6" fmla="*/ 820 w 2602"/>
                <a:gd name="T7" fmla="*/ 342 h 517"/>
                <a:gd name="T8" fmla="*/ 919 w 2602"/>
                <a:gd name="T9" fmla="*/ 396 h 517"/>
                <a:gd name="T10" fmla="*/ 1166 w 2602"/>
                <a:gd name="T11" fmla="*/ 506 h 517"/>
                <a:gd name="T12" fmla="*/ 1490 w 2602"/>
                <a:gd name="T13" fmla="*/ 615 h 517"/>
                <a:gd name="T14" fmla="*/ 2507 w 2602"/>
                <a:gd name="T15" fmla="*/ 855 h 517"/>
                <a:gd name="T16" fmla="*/ 3366 w 2602"/>
                <a:gd name="T17" fmla="*/ 979 h 5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02"/>
                <a:gd name="T28" fmla="*/ 0 h 517"/>
                <a:gd name="T29" fmla="*/ 2602 w 2602"/>
                <a:gd name="T30" fmla="*/ 517 h 5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02" h="517">
                  <a:moveTo>
                    <a:pt x="0" y="8"/>
                  </a:moveTo>
                  <a:cubicBezTo>
                    <a:pt x="39" y="4"/>
                    <a:pt x="79" y="0"/>
                    <a:pt x="125" y="8"/>
                  </a:cubicBezTo>
                  <a:cubicBezTo>
                    <a:pt x="171" y="16"/>
                    <a:pt x="194" y="27"/>
                    <a:pt x="279" y="56"/>
                  </a:cubicBezTo>
                  <a:cubicBezTo>
                    <a:pt x="364" y="85"/>
                    <a:pt x="562" y="155"/>
                    <a:pt x="634" y="181"/>
                  </a:cubicBezTo>
                  <a:cubicBezTo>
                    <a:pt x="706" y="207"/>
                    <a:pt x="666" y="196"/>
                    <a:pt x="711" y="210"/>
                  </a:cubicBezTo>
                  <a:cubicBezTo>
                    <a:pt x="756" y="224"/>
                    <a:pt x="830" y="248"/>
                    <a:pt x="903" y="267"/>
                  </a:cubicBezTo>
                  <a:cubicBezTo>
                    <a:pt x="976" y="286"/>
                    <a:pt x="979" y="294"/>
                    <a:pt x="1152" y="325"/>
                  </a:cubicBezTo>
                  <a:cubicBezTo>
                    <a:pt x="1325" y="356"/>
                    <a:pt x="1697" y="418"/>
                    <a:pt x="1939" y="450"/>
                  </a:cubicBezTo>
                  <a:cubicBezTo>
                    <a:pt x="2181" y="482"/>
                    <a:pt x="2492" y="506"/>
                    <a:pt x="2602" y="517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Text Box 7"/>
            <p:cNvSpPr txBox="1">
              <a:spLocks noChangeArrowheads="1"/>
            </p:cNvSpPr>
            <p:nvPr/>
          </p:nvSpPr>
          <p:spPr bwMode="auto">
            <a:xfrm>
              <a:off x="946" y="373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5" name="Text Box 8"/>
            <p:cNvSpPr txBox="1">
              <a:spLocks noChangeArrowheads="1"/>
            </p:cNvSpPr>
            <p:nvPr/>
          </p:nvSpPr>
          <p:spPr bwMode="auto">
            <a:xfrm>
              <a:off x="1781" y="240"/>
              <a:ext cx="2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3" name="Freeform 9"/>
          <p:cNvSpPr/>
          <p:nvPr/>
        </p:nvSpPr>
        <p:spPr bwMode="auto">
          <a:xfrm>
            <a:off x="793750" y="2894330"/>
            <a:ext cx="3527425" cy="436563"/>
          </a:xfrm>
          <a:custGeom>
            <a:avLst/>
            <a:gdLst>
              <a:gd name="T0" fmla="*/ 0 w 2151"/>
              <a:gd name="T1" fmla="*/ 2147483646 h 254"/>
              <a:gd name="T2" fmla="*/ 2147483646 w 2151"/>
              <a:gd name="T3" fmla="*/ 2147483646 h 254"/>
              <a:gd name="T4" fmla="*/ 2147483646 w 2151"/>
              <a:gd name="T5" fmla="*/ 2147483646 h 254"/>
              <a:gd name="T6" fmla="*/ 2147483646 w 2151"/>
              <a:gd name="T7" fmla="*/ 2147483646 h 254"/>
              <a:gd name="T8" fmla="*/ 2147483646 w 2151"/>
              <a:gd name="T9" fmla="*/ 2147483646 h 254"/>
              <a:gd name="T10" fmla="*/ 2147483646 w 2151"/>
              <a:gd name="T11" fmla="*/ 2147483646 h 254"/>
              <a:gd name="T12" fmla="*/ 2147483646 w 2151"/>
              <a:gd name="T13" fmla="*/ 2147483646 h 254"/>
              <a:gd name="T14" fmla="*/ 2147483646 w 2151"/>
              <a:gd name="T15" fmla="*/ 2147483646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51"/>
              <a:gd name="T25" fmla="*/ 0 h 254"/>
              <a:gd name="T26" fmla="*/ 2151 w 2151"/>
              <a:gd name="T27" fmla="*/ 254 h 2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51" h="254">
                <a:moveTo>
                  <a:pt x="0" y="254"/>
                </a:moveTo>
                <a:cubicBezTo>
                  <a:pt x="21" y="229"/>
                  <a:pt x="69" y="142"/>
                  <a:pt x="125" y="101"/>
                </a:cubicBezTo>
                <a:cubicBezTo>
                  <a:pt x="181" y="60"/>
                  <a:pt x="261" y="10"/>
                  <a:pt x="336" y="5"/>
                </a:cubicBezTo>
                <a:cubicBezTo>
                  <a:pt x="411" y="0"/>
                  <a:pt x="474" y="47"/>
                  <a:pt x="576" y="72"/>
                </a:cubicBezTo>
                <a:cubicBezTo>
                  <a:pt x="678" y="97"/>
                  <a:pt x="828" y="137"/>
                  <a:pt x="951" y="158"/>
                </a:cubicBezTo>
                <a:cubicBezTo>
                  <a:pt x="1074" y="179"/>
                  <a:pt x="1198" y="186"/>
                  <a:pt x="1316" y="197"/>
                </a:cubicBezTo>
                <a:cubicBezTo>
                  <a:pt x="1434" y="208"/>
                  <a:pt x="1522" y="217"/>
                  <a:pt x="1661" y="225"/>
                </a:cubicBezTo>
                <a:cubicBezTo>
                  <a:pt x="1800" y="233"/>
                  <a:pt x="2049" y="241"/>
                  <a:pt x="2151" y="245"/>
                </a:cubicBezTo>
              </a:path>
            </a:pathLst>
          </a:custGeom>
          <a:noFill/>
          <a:ln w="28575" cmpd="sng">
            <a:solidFill>
              <a:srgbClr val="66FF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0" name="Freeform 10"/>
          <p:cNvSpPr/>
          <p:nvPr/>
        </p:nvSpPr>
        <p:spPr bwMode="auto">
          <a:xfrm>
            <a:off x="827088" y="2357755"/>
            <a:ext cx="3651250" cy="1787525"/>
          </a:xfrm>
          <a:custGeom>
            <a:avLst/>
            <a:gdLst>
              <a:gd name="T0" fmla="*/ 0 w 2227"/>
              <a:gd name="T1" fmla="*/ 0 h 1039"/>
              <a:gd name="T2" fmla="*/ 2147483646 w 2227"/>
              <a:gd name="T3" fmla="*/ 2147483646 h 1039"/>
              <a:gd name="T4" fmla="*/ 2147483646 w 2227"/>
              <a:gd name="T5" fmla="*/ 2147483646 h 1039"/>
              <a:gd name="T6" fmla="*/ 2147483646 w 2227"/>
              <a:gd name="T7" fmla="*/ 2147483646 h 1039"/>
              <a:gd name="T8" fmla="*/ 2147483646 w 2227"/>
              <a:gd name="T9" fmla="*/ 2147483646 h 1039"/>
              <a:gd name="T10" fmla="*/ 2147483646 w 2227"/>
              <a:gd name="T11" fmla="*/ 2147483646 h 1039"/>
              <a:gd name="T12" fmla="*/ 2147483646 w 2227"/>
              <a:gd name="T13" fmla="*/ 2147483646 h 1039"/>
              <a:gd name="T14" fmla="*/ 2147483646 w 2227"/>
              <a:gd name="T15" fmla="*/ 2147483646 h 10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27"/>
              <a:gd name="T25" fmla="*/ 0 h 1039"/>
              <a:gd name="T26" fmla="*/ 2227 w 2227"/>
              <a:gd name="T27" fmla="*/ 1039 h 10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27" h="1039">
                <a:moveTo>
                  <a:pt x="0" y="0"/>
                </a:moveTo>
                <a:cubicBezTo>
                  <a:pt x="34" y="55"/>
                  <a:pt x="121" y="209"/>
                  <a:pt x="201" y="327"/>
                </a:cubicBezTo>
                <a:cubicBezTo>
                  <a:pt x="281" y="445"/>
                  <a:pt x="387" y="599"/>
                  <a:pt x="480" y="711"/>
                </a:cubicBezTo>
                <a:cubicBezTo>
                  <a:pt x="573" y="823"/>
                  <a:pt x="675" y="959"/>
                  <a:pt x="758" y="999"/>
                </a:cubicBezTo>
                <a:cubicBezTo>
                  <a:pt x="841" y="1039"/>
                  <a:pt x="899" y="989"/>
                  <a:pt x="979" y="951"/>
                </a:cubicBezTo>
                <a:cubicBezTo>
                  <a:pt x="1059" y="913"/>
                  <a:pt x="1132" y="816"/>
                  <a:pt x="1238" y="768"/>
                </a:cubicBezTo>
                <a:cubicBezTo>
                  <a:pt x="1344" y="720"/>
                  <a:pt x="1448" y="692"/>
                  <a:pt x="1613" y="663"/>
                </a:cubicBezTo>
                <a:cubicBezTo>
                  <a:pt x="1778" y="634"/>
                  <a:pt x="2125" y="606"/>
                  <a:pt x="2227" y="595"/>
                </a:cubicBezTo>
              </a:path>
            </a:pathLst>
          </a:custGeom>
          <a:noFill/>
          <a:ln w="28575" cmpd="sng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Text Box 11"/>
          <p:cNvSpPr txBox="1">
            <a:spLocks noChangeArrowheads="1"/>
          </p:cNvSpPr>
          <p:nvPr/>
        </p:nvSpPr>
        <p:spPr bwMode="auto">
          <a:xfrm>
            <a:off x="1116013" y="3172143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2124075" y="3264808"/>
            <a:ext cx="63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2916238" y="3459480"/>
            <a:ext cx="496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8" name="Text Box 14"/>
          <p:cNvSpPr txBox="1">
            <a:spLocks noChangeArrowheads="1"/>
          </p:cNvSpPr>
          <p:nvPr/>
        </p:nvSpPr>
        <p:spPr bwMode="auto">
          <a:xfrm>
            <a:off x="1474788" y="2502218"/>
            <a:ext cx="395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9215" name="Object 15"/>
          <p:cNvGraphicFramePr>
            <a:graphicFrameLocks noChangeAspect="1"/>
          </p:cNvGraphicFramePr>
          <p:nvPr/>
        </p:nvGraphicFramePr>
        <p:xfrm>
          <a:off x="2411413" y="4254500"/>
          <a:ext cx="42687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公式" r:id="rId1" imgW="2286000" imgH="440055" progId="Equation.3">
                  <p:embed/>
                </p:oleObj>
              </mc:Choice>
              <mc:Fallback>
                <p:oleObj name="公式" r:id="rId1" imgW="2286000" imgH="44005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54500"/>
                        <a:ext cx="4268787" cy="8413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6" name="Line 16"/>
          <p:cNvSpPr>
            <a:spLocks noChangeShapeType="1"/>
          </p:cNvSpPr>
          <p:nvPr/>
        </p:nvSpPr>
        <p:spPr bwMode="auto">
          <a:xfrm>
            <a:off x="2195513" y="3335655"/>
            <a:ext cx="0" cy="7508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17"/>
          <p:cNvSpPr>
            <a:spLocks noChangeShapeType="1"/>
          </p:cNvSpPr>
          <p:nvPr/>
        </p:nvSpPr>
        <p:spPr bwMode="auto">
          <a:xfrm flipV="1">
            <a:off x="1431925" y="2887980"/>
            <a:ext cx="0" cy="431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72" name="Object 18"/>
          <p:cNvGraphicFramePr>
            <a:graphicFrameLocks noChangeAspect="1"/>
          </p:cNvGraphicFramePr>
          <p:nvPr/>
        </p:nvGraphicFramePr>
        <p:xfrm>
          <a:off x="3078956" y="967056"/>
          <a:ext cx="478472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公式" r:id="rId3" imgW="1750695" imgH="440055" progId="Equation.3">
                  <p:embed/>
                </p:oleObj>
              </mc:Choice>
              <mc:Fallback>
                <p:oleObj name="公式" r:id="rId3" imgW="1750695" imgH="44005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956" y="967056"/>
                        <a:ext cx="4784725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6"/>
          <p:cNvGrpSpPr/>
          <p:nvPr/>
        </p:nvGrpSpPr>
        <p:grpSpPr bwMode="auto">
          <a:xfrm>
            <a:off x="611189" y="5199382"/>
            <a:ext cx="7786986" cy="1566863"/>
            <a:chOff x="385" y="2931"/>
            <a:chExt cx="5247" cy="1053"/>
          </a:xfrm>
        </p:grpSpPr>
        <p:sp>
          <p:nvSpPr>
            <p:cNvPr id="15406" name="Text Box 20"/>
            <p:cNvSpPr txBox="1">
              <a:spLocks noChangeArrowheads="1"/>
            </p:cNvSpPr>
            <p:nvPr/>
          </p:nvSpPr>
          <p:spPr bwMode="auto">
            <a:xfrm>
              <a:off x="385" y="3294"/>
              <a:ext cx="273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0&lt; 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&lt; 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</a:t>
              </a:r>
              <a:r>
                <a:rPr kumimoji="1" lang="zh-CN" altLang="en-US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 </a:t>
              </a:r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增加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 </a:t>
              </a:r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&gt;0</a:t>
              </a:r>
              <a:r>
                <a:rPr kumimoji="1"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7" name="Text Box 21"/>
            <p:cNvSpPr txBox="1">
              <a:spLocks noChangeArrowheads="1"/>
            </p:cNvSpPr>
            <p:nvPr/>
          </p:nvSpPr>
          <p:spPr bwMode="auto">
            <a:xfrm>
              <a:off x="3047" y="3273"/>
              <a:ext cx="25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&gt; t</a:t>
              </a:r>
              <a:r>
                <a:rPr kumimoji="1" lang="en-US" altLang="zh-CN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</a:t>
              </a:r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减小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 </a:t>
              </a:r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&lt;0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8" name="Text Box 22"/>
            <p:cNvSpPr txBox="1">
              <a:spLocks noChangeArrowheads="1"/>
            </p:cNvSpPr>
            <p:nvPr/>
          </p:nvSpPr>
          <p:spPr bwMode="auto">
            <a:xfrm>
              <a:off x="431" y="3657"/>
              <a:ext cx="21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=2 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zh-CN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时</a:t>
              </a:r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</a:t>
              </a:r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</a:t>
              </a:r>
              <a:r>
                <a:rPr kumimoji="1" lang="zh-CN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最大</a:t>
              </a:r>
              <a:endPara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409" name="Object 23"/>
            <p:cNvGraphicFramePr>
              <a:graphicFrameLocks noChangeAspect="1"/>
            </p:cNvGraphicFramePr>
            <p:nvPr/>
          </p:nvGraphicFramePr>
          <p:xfrm>
            <a:off x="476" y="2931"/>
            <a:ext cx="317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3" name="公式" r:id="rId5" imgW="1868170" imgH="208915" progId="Equation.3">
                    <p:embed/>
                  </p:oleObj>
                </mc:Choice>
                <mc:Fallback>
                  <p:oleObj name="公式" r:id="rId5" imgW="1868170" imgH="20891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931"/>
                          <a:ext cx="317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6" name="Group 30"/>
          <p:cNvGrpSpPr/>
          <p:nvPr/>
        </p:nvGrpSpPr>
        <p:grpSpPr bwMode="auto">
          <a:xfrm>
            <a:off x="6048375" y="2091055"/>
            <a:ext cx="3095625" cy="2011363"/>
            <a:chOff x="567" y="2477"/>
            <a:chExt cx="1950" cy="1267"/>
          </a:xfrm>
        </p:grpSpPr>
        <p:sp>
          <p:nvSpPr>
            <p:cNvPr id="15383" name="Line 31"/>
            <p:cNvSpPr>
              <a:spLocks noChangeShapeType="1"/>
            </p:cNvSpPr>
            <p:nvPr/>
          </p:nvSpPr>
          <p:spPr bwMode="auto">
            <a:xfrm>
              <a:off x="2210" y="2477"/>
              <a:ext cx="1" cy="2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32"/>
            <p:cNvSpPr>
              <a:spLocks noChangeShapeType="1"/>
            </p:cNvSpPr>
            <p:nvPr/>
          </p:nvSpPr>
          <p:spPr bwMode="auto">
            <a:xfrm>
              <a:off x="2210" y="3203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33"/>
            <p:cNvSpPr>
              <a:spLocks noChangeShapeType="1"/>
            </p:cNvSpPr>
            <p:nvPr/>
          </p:nvSpPr>
          <p:spPr bwMode="auto">
            <a:xfrm>
              <a:off x="748" y="3430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34"/>
            <p:cNvSpPr>
              <a:spLocks noChangeShapeType="1"/>
            </p:cNvSpPr>
            <p:nvPr/>
          </p:nvSpPr>
          <p:spPr bwMode="auto">
            <a:xfrm>
              <a:off x="748" y="2477"/>
              <a:ext cx="1" cy="4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35"/>
            <p:cNvSpPr>
              <a:spLocks noChangeShapeType="1"/>
            </p:cNvSpPr>
            <p:nvPr/>
          </p:nvSpPr>
          <p:spPr bwMode="auto">
            <a:xfrm flipH="1">
              <a:off x="748" y="2976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Rectangle 36"/>
            <p:cNvSpPr>
              <a:spLocks noChangeArrowheads="1"/>
            </p:cNvSpPr>
            <p:nvPr/>
          </p:nvSpPr>
          <p:spPr bwMode="auto">
            <a:xfrm>
              <a:off x="1338" y="3475"/>
              <a:ext cx="3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9" name="Rectangle 37"/>
            <p:cNvSpPr>
              <a:spLocks noChangeArrowheads="1"/>
            </p:cNvSpPr>
            <p:nvPr/>
          </p:nvSpPr>
          <p:spPr bwMode="auto">
            <a:xfrm>
              <a:off x="2392" y="288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0" name="Rectangle 38"/>
            <p:cNvSpPr>
              <a:spLocks noChangeArrowheads="1"/>
            </p:cNvSpPr>
            <p:nvPr/>
          </p:nvSpPr>
          <p:spPr bwMode="auto">
            <a:xfrm>
              <a:off x="930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1" name="Rectangle 39"/>
            <p:cNvSpPr>
              <a:spLocks noChangeArrowheads="1"/>
            </p:cNvSpPr>
            <p:nvPr/>
          </p:nvSpPr>
          <p:spPr bwMode="auto">
            <a:xfrm>
              <a:off x="567" y="2568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Rectangle 40"/>
            <p:cNvSpPr>
              <a:spLocks noChangeArrowheads="1"/>
            </p:cNvSpPr>
            <p:nvPr/>
          </p:nvSpPr>
          <p:spPr bwMode="auto">
            <a:xfrm>
              <a:off x="567" y="302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93" name="Line 41"/>
            <p:cNvSpPr>
              <a:spLocks noChangeShapeType="1"/>
            </p:cNvSpPr>
            <p:nvPr/>
          </p:nvSpPr>
          <p:spPr bwMode="auto">
            <a:xfrm>
              <a:off x="748" y="2477"/>
              <a:ext cx="145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94" name="Group 42"/>
            <p:cNvGrpSpPr/>
            <p:nvPr/>
          </p:nvGrpSpPr>
          <p:grpSpPr bwMode="auto">
            <a:xfrm>
              <a:off x="612" y="2885"/>
              <a:ext cx="240" cy="90"/>
              <a:chOff x="4604" y="2478"/>
              <a:chExt cx="240" cy="90"/>
            </a:xfrm>
          </p:grpSpPr>
          <p:sp>
            <p:nvSpPr>
              <p:cNvPr id="15400" name="Line 43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1" name="Line 44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95" name="Group 45"/>
            <p:cNvGrpSpPr/>
            <p:nvPr/>
          </p:nvGrpSpPr>
          <p:grpSpPr bwMode="auto">
            <a:xfrm rot="5400000">
              <a:off x="1756" y="2704"/>
              <a:ext cx="499" cy="590"/>
              <a:chOff x="476" y="663"/>
              <a:chExt cx="771" cy="862"/>
            </a:xfrm>
          </p:grpSpPr>
          <p:sp>
            <p:nvSpPr>
              <p:cNvPr id="15397" name="AutoShape 46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AutoShape 47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AutoShape 48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96" name="Rectangle 49"/>
            <p:cNvSpPr>
              <a:spLocks noChangeArrowheads="1"/>
            </p:cNvSpPr>
            <p:nvPr/>
          </p:nvSpPr>
          <p:spPr bwMode="auto">
            <a:xfrm>
              <a:off x="1393" y="337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377" name="Text Box 50"/>
          <p:cNvSpPr txBox="1">
            <a:spLocks noChangeArrowheads="1"/>
          </p:cNvSpPr>
          <p:nvPr/>
        </p:nvSpPr>
        <p:spPr bwMode="auto">
          <a:xfrm>
            <a:off x="5148263" y="3294380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endParaRPr lang="en-US" altLang="zh-CN" b="0" i="1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5378" name="Text Box 51"/>
          <p:cNvSpPr txBox="1">
            <a:spLocks noChangeArrowheads="1"/>
          </p:cNvSpPr>
          <p:nvPr/>
        </p:nvSpPr>
        <p:spPr bwMode="auto">
          <a:xfrm>
            <a:off x="395288" y="3365818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200026" y="867094"/>
            <a:ext cx="3671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AutoNum type="circleNumDbPlain" startAt="3"/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电感电压</a:t>
            </a:r>
            <a:endParaRPr kumimoji="1" lang="zh-CN" altLang="en-US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7275" y="5242319"/>
            <a:ext cx="1374530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P1</a:t>
            </a:r>
            <a:r>
              <a:rPr kumimoji="1" lang="zh-CN" altLang="en-US" dirty="0">
                <a:solidFill>
                  <a:srgbClr val="92D050"/>
                </a:solidFill>
              </a:rPr>
              <a:t>和</a:t>
            </a:r>
            <a:r>
              <a:rPr kumimoji="1" lang="en-US" altLang="zh-CN" dirty="0">
                <a:solidFill>
                  <a:srgbClr val="92D050"/>
                </a:solidFill>
              </a:rPr>
              <a:t>P2</a:t>
            </a:r>
            <a:r>
              <a:rPr kumimoji="1" lang="zh-CN" altLang="en-US" dirty="0">
                <a:solidFill>
                  <a:srgbClr val="92D050"/>
                </a:solidFill>
              </a:rPr>
              <a:t>均</a:t>
            </a:r>
            <a:r>
              <a:rPr kumimoji="1" lang="en-US" altLang="zh-CN" dirty="0">
                <a:solidFill>
                  <a:srgbClr val="92D050"/>
                </a:solidFill>
              </a:rPr>
              <a:t>&lt;0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 l="55235"/>
          <a:stretch>
            <a:fillRect/>
          </a:stretch>
        </p:blipFill>
        <p:spPr>
          <a:xfrm>
            <a:off x="7929446" y="5712990"/>
            <a:ext cx="936625" cy="576848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</p:pic>
      <p:sp>
        <p:nvSpPr>
          <p:cNvPr id="51" name="矩形 50"/>
          <p:cNvSpPr/>
          <p:nvPr/>
        </p:nvSpPr>
        <p:spPr>
          <a:xfrm>
            <a:off x="3928917" y="6393256"/>
            <a:ext cx="1374530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92D050"/>
                </a:solidFill>
              </a:rPr>
              <a:t>du</a:t>
            </a:r>
            <a:r>
              <a:rPr kumimoji="1" lang="en-US" altLang="zh-CN" baseline="-25000" dirty="0" err="1">
                <a:solidFill>
                  <a:srgbClr val="92D050"/>
                </a:solidFill>
              </a:rPr>
              <a:t>L</a:t>
            </a:r>
            <a:r>
              <a:rPr kumimoji="1" lang="en-US" altLang="zh-CN" dirty="0">
                <a:solidFill>
                  <a:srgbClr val="92D050"/>
                </a:solidFill>
              </a:rPr>
              <a:t>/dt=0</a:t>
            </a:r>
            <a:r>
              <a:rPr kumimoji="1" lang="zh-CN" altLang="en-US" dirty="0">
                <a:solidFill>
                  <a:srgbClr val="92D050"/>
                </a:solidFill>
              </a:rPr>
              <a:t>时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71318" y="6393256"/>
            <a:ext cx="1208882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推导见后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733109" y="2116455"/>
            <a:ext cx="69186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为极值时，即其导数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/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时的</a:t>
            </a:r>
            <a:r>
              <a:rPr kumimoji="1" lang="zh-CN" altLang="en-US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计算如下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806133" y="2764155"/>
          <a:ext cx="3438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公式" r:id="rId1" imgW="1323975" imgH="287655" progId="Equation.3">
                  <p:embed/>
                </p:oleObj>
              </mc:Choice>
              <mc:Fallback>
                <p:oleObj name="公式" r:id="rId1" imgW="1323975" imgH="28765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3" y="2764155"/>
                        <a:ext cx="34385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6710045" y="3110557"/>
          <a:ext cx="19431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3" imgW="870585" imgH="661670" progId="Equation.DSMT4">
                  <p:embed/>
                </p:oleObj>
              </mc:Choice>
              <mc:Fallback>
                <p:oleObj name="Equation" r:id="rId3" imgW="870585" imgH="66167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045" y="3110557"/>
                        <a:ext cx="1943100" cy="1482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5875">
                        <a:solidFill>
                          <a:srgbClr val="FF0000"/>
                        </a:solidFill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733108" y="3916680"/>
            <a:ext cx="5268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dirty="0">
                <a:latin typeface="Times New Roman" panose="02020603050405020304" pitchFamily="18" charset="0"/>
              </a:rPr>
              <a:t>由 </a:t>
            </a:r>
            <a:r>
              <a:rPr kumimoji="1"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zh-CN" altLang="en-US" dirty="0">
                <a:latin typeface="Times New Roman" panose="02020603050405020304" pitchFamily="18" charset="0"/>
              </a:rPr>
              <a:t>可确定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为极小时的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852488" y="4702493"/>
          <a:ext cx="36766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公式" r:id="rId5" imgW="1332230" imgH="287655" progId="Equation.3">
                  <p:embed/>
                </p:oleObj>
              </mc:Choice>
              <mc:Fallback>
                <p:oleObj name="公式" r:id="rId5" imgW="1332230" imgH="28765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702493"/>
                        <a:ext cx="36766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2390458" y="5788343"/>
          <a:ext cx="1244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公式" r:id="rId7" imgW="426720" imgH="208915" progId="Equation.3">
                  <p:embed/>
                </p:oleObj>
              </mc:Choice>
              <mc:Fallback>
                <p:oleObj name="公式" r:id="rId7" imgW="426720" imgH="2089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458" y="5788343"/>
                        <a:ext cx="1244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380808" y="907336"/>
          <a:ext cx="5689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公式" r:id="rId9" imgW="2286000" imgH="440055" progId="Equation.3">
                  <p:embed/>
                </p:oleObj>
              </mc:Choice>
              <mc:Fallback>
                <p:oleObj name="公式" r:id="rId9" imgW="2286000" imgH="44005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808" y="907336"/>
                        <a:ext cx="56896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3" name="Object 9"/>
          <p:cNvGraphicFramePr>
            <a:graphicFrameLocks noChangeAspect="1"/>
          </p:cNvGraphicFramePr>
          <p:nvPr/>
        </p:nvGraphicFramePr>
        <p:xfrm>
          <a:off x="4940300" y="4811236"/>
          <a:ext cx="1655763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公式" r:id="rId11" imgW="766445" imgH="661670" progId="Equation.3">
                  <p:embed/>
                </p:oleObj>
              </mc:Choice>
              <mc:Fallback>
                <p:oleObj name="公式" r:id="rId11" imgW="766445" imgH="66167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811236"/>
                        <a:ext cx="1655763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4" name="Object 10"/>
          <p:cNvGraphicFramePr>
            <a:graphicFrameLocks noChangeAspect="1"/>
          </p:cNvGraphicFramePr>
          <p:nvPr/>
        </p:nvGraphicFramePr>
        <p:xfrm>
          <a:off x="4622483" y="2692718"/>
          <a:ext cx="18002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公式" r:id="rId13" imgW="614045" imgH="452755" progId="Equation.3">
                  <p:embed/>
                </p:oleObj>
              </mc:Choice>
              <mc:Fallback>
                <p:oleObj name="公式" r:id="rId13" imgW="614045" imgH="45275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483" y="2692718"/>
                        <a:ext cx="18002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5" name="Line 11"/>
          <p:cNvSpPr>
            <a:spLocks noChangeShapeType="1"/>
          </p:cNvSpPr>
          <p:nvPr/>
        </p:nvSpPr>
        <p:spPr bwMode="auto">
          <a:xfrm>
            <a:off x="1380808" y="6077268"/>
            <a:ext cx="649287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5"/>
          <a:srcRect l="55235"/>
          <a:stretch>
            <a:fillRect/>
          </a:stretch>
        </p:blipFill>
        <p:spPr>
          <a:xfrm>
            <a:off x="7716520" y="2058863"/>
            <a:ext cx="936625" cy="576848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760413" y="765175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lang="zh-CN" altLang="en-US">
                <a:latin typeface="Times New Roman" panose="02020603050405020304" pitchFamily="18" charset="0"/>
              </a:rPr>
              <a:t>起始一个函数</a:t>
            </a:r>
            <a:endParaRPr lang="zh-CN" altLang="en-US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2200275" y="4076700"/>
            <a:ext cx="5688013" cy="2592388"/>
            <a:chOff x="1202" y="2432"/>
            <a:chExt cx="3583" cy="1633"/>
          </a:xfrm>
        </p:grpSpPr>
        <p:sp>
          <p:nvSpPr>
            <p:cNvPr id="39964" name="Line 4"/>
            <p:cNvSpPr>
              <a:spLocks noChangeShapeType="1"/>
            </p:cNvSpPr>
            <p:nvPr/>
          </p:nvSpPr>
          <p:spPr bwMode="auto">
            <a:xfrm flipH="1" flipV="1">
              <a:off x="1474" y="2478"/>
              <a:ext cx="8" cy="118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Text Box 5"/>
            <p:cNvSpPr txBox="1">
              <a:spLocks noChangeArrowheads="1"/>
            </p:cNvSpPr>
            <p:nvPr/>
          </p:nvSpPr>
          <p:spPr bwMode="auto">
            <a:xfrm>
              <a:off x="2925" y="3430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6" name="Text Box 6"/>
            <p:cNvSpPr txBox="1">
              <a:spLocks noChangeArrowheads="1"/>
            </p:cNvSpPr>
            <p:nvPr/>
          </p:nvSpPr>
          <p:spPr bwMode="auto">
            <a:xfrm>
              <a:off x="1565" y="2432"/>
              <a:ext cx="4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7" name="Line 7"/>
            <p:cNvSpPr>
              <a:spLocks noChangeShapeType="1"/>
            </p:cNvSpPr>
            <p:nvPr/>
          </p:nvSpPr>
          <p:spPr bwMode="auto">
            <a:xfrm flipV="1">
              <a:off x="1286" y="3475"/>
              <a:ext cx="3499" cy="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Text Box 8"/>
            <p:cNvSpPr txBox="1">
              <a:spLocks noChangeArrowheads="1"/>
            </p:cNvSpPr>
            <p:nvPr/>
          </p:nvSpPr>
          <p:spPr bwMode="auto">
            <a:xfrm>
              <a:off x="1202" y="3472"/>
              <a:ext cx="2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9" name="Freeform 9"/>
            <p:cNvSpPr/>
            <p:nvPr/>
          </p:nvSpPr>
          <p:spPr bwMode="auto">
            <a:xfrm>
              <a:off x="1791" y="2886"/>
              <a:ext cx="2449" cy="1179"/>
            </a:xfrm>
            <a:custGeom>
              <a:avLst/>
              <a:gdLst>
                <a:gd name="T0" fmla="*/ 0 w 1724"/>
                <a:gd name="T1" fmla="*/ 3697 h 907"/>
                <a:gd name="T2" fmla="*/ 8269 w 1724"/>
                <a:gd name="T3" fmla="*/ 0 h 907"/>
                <a:gd name="T4" fmla="*/ 15038 w 1724"/>
                <a:gd name="T5" fmla="*/ 3697 h 907"/>
                <a:gd name="T6" fmla="*/ 21061 w 1724"/>
                <a:gd name="T7" fmla="*/ 7398 h 907"/>
                <a:gd name="T8" fmla="*/ 28585 w 1724"/>
                <a:gd name="T9" fmla="*/ 3697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4"/>
                <a:gd name="T16" fmla="*/ 0 h 907"/>
                <a:gd name="T17" fmla="*/ 1724 w 1724"/>
                <a:gd name="T18" fmla="*/ 907 h 9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4" h="907">
                  <a:moveTo>
                    <a:pt x="0" y="453"/>
                  </a:moveTo>
                  <a:cubicBezTo>
                    <a:pt x="174" y="226"/>
                    <a:pt x="348" y="0"/>
                    <a:pt x="499" y="0"/>
                  </a:cubicBezTo>
                  <a:cubicBezTo>
                    <a:pt x="650" y="0"/>
                    <a:pt x="779" y="302"/>
                    <a:pt x="907" y="453"/>
                  </a:cubicBezTo>
                  <a:cubicBezTo>
                    <a:pt x="1035" y="604"/>
                    <a:pt x="1134" y="907"/>
                    <a:pt x="1270" y="907"/>
                  </a:cubicBezTo>
                  <a:cubicBezTo>
                    <a:pt x="1406" y="907"/>
                    <a:pt x="1656" y="529"/>
                    <a:pt x="1724" y="453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70" name="Object 10"/>
            <p:cNvGraphicFramePr>
              <a:graphicFrameLocks noChangeAspect="1"/>
            </p:cNvGraphicFramePr>
            <p:nvPr/>
          </p:nvGraphicFramePr>
          <p:xfrm>
            <a:off x="2835" y="2659"/>
            <a:ext cx="179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公式" r:id="rId1" imgW="1136650" imgH="208915" progId="Equation.3">
                    <p:embed/>
                  </p:oleObj>
                </mc:Choice>
                <mc:Fallback>
                  <p:oleObj name="公式" r:id="rId1" imgW="1136650" imgH="20891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659"/>
                          <a:ext cx="179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1" name="Text Box 11"/>
            <p:cNvSpPr txBox="1">
              <a:spLocks noChangeArrowheads="1"/>
            </p:cNvSpPr>
            <p:nvPr/>
          </p:nvSpPr>
          <p:spPr bwMode="auto">
            <a:xfrm>
              <a:off x="1655" y="3430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t</a:t>
              </a:r>
              <a:r>
                <a:rPr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0</a:t>
              </a:r>
              <a:endPara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758825" y="3573463"/>
            <a:ext cx="288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3"/>
            </a:pPr>
            <a:r>
              <a:rPr lang="zh-CN" altLang="en-US">
                <a:latin typeface="楷体_GB2312" pitchFamily="49" charset="-122"/>
              </a:rPr>
              <a:t>延迟一个函数</a:t>
            </a:r>
            <a:endParaRPr lang="zh-CN" altLang="en-US">
              <a:latin typeface="楷体_GB2312" pitchFamily="49" charset="-122"/>
            </a:endParaRPr>
          </a:p>
        </p:txBody>
      </p:sp>
      <p:grpSp>
        <p:nvGrpSpPr>
          <p:cNvPr id="5" name="Group 19"/>
          <p:cNvGrpSpPr/>
          <p:nvPr/>
        </p:nvGrpSpPr>
        <p:grpSpPr bwMode="auto">
          <a:xfrm>
            <a:off x="2487613" y="1341438"/>
            <a:ext cx="4819650" cy="2736850"/>
            <a:chOff x="1519" y="618"/>
            <a:chExt cx="3036" cy="1724"/>
          </a:xfrm>
        </p:grpSpPr>
        <p:sp>
          <p:nvSpPr>
            <p:cNvPr id="39951" name="Freeform 20"/>
            <p:cNvSpPr/>
            <p:nvPr/>
          </p:nvSpPr>
          <p:spPr bwMode="auto">
            <a:xfrm>
              <a:off x="1791" y="845"/>
              <a:ext cx="2359" cy="1497"/>
            </a:xfrm>
            <a:custGeom>
              <a:avLst/>
              <a:gdLst>
                <a:gd name="T0" fmla="*/ 0 w 1724"/>
                <a:gd name="T1" fmla="*/ 24964 h 907"/>
                <a:gd name="T2" fmla="*/ 6136 w 1724"/>
                <a:gd name="T3" fmla="*/ 0 h 907"/>
                <a:gd name="T4" fmla="*/ 11144 w 1724"/>
                <a:gd name="T5" fmla="*/ 24964 h 907"/>
                <a:gd name="T6" fmla="*/ 15610 w 1724"/>
                <a:gd name="T7" fmla="*/ 49947 h 907"/>
                <a:gd name="T8" fmla="*/ 21187 w 1724"/>
                <a:gd name="T9" fmla="*/ 24964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4"/>
                <a:gd name="T16" fmla="*/ 0 h 907"/>
                <a:gd name="T17" fmla="*/ 1724 w 1724"/>
                <a:gd name="T18" fmla="*/ 907 h 9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4" h="907">
                  <a:moveTo>
                    <a:pt x="0" y="453"/>
                  </a:moveTo>
                  <a:cubicBezTo>
                    <a:pt x="174" y="226"/>
                    <a:pt x="348" y="0"/>
                    <a:pt x="499" y="0"/>
                  </a:cubicBezTo>
                  <a:cubicBezTo>
                    <a:pt x="650" y="0"/>
                    <a:pt x="779" y="302"/>
                    <a:pt x="907" y="453"/>
                  </a:cubicBezTo>
                  <a:cubicBezTo>
                    <a:pt x="1035" y="604"/>
                    <a:pt x="1134" y="907"/>
                    <a:pt x="1270" y="907"/>
                  </a:cubicBezTo>
                  <a:cubicBezTo>
                    <a:pt x="1406" y="907"/>
                    <a:pt x="1656" y="529"/>
                    <a:pt x="1724" y="453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52" name="Group 21"/>
            <p:cNvGrpSpPr/>
            <p:nvPr/>
          </p:nvGrpSpPr>
          <p:grpSpPr bwMode="auto">
            <a:xfrm>
              <a:off x="1519" y="618"/>
              <a:ext cx="3036" cy="1325"/>
              <a:chOff x="1519" y="618"/>
              <a:chExt cx="3036" cy="1325"/>
            </a:xfrm>
          </p:grpSpPr>
          <p:sp>
            <p:nvSpPr>
              <p:cNvPr id="39953" name="Text Box 22"/>
              <p:cNvSpPr txBox="1">
                <a:spLocks noChangeArrowheads="1"/>
              </p:cNvSpPr>
              <p:nvPr/>
            </p:nvSpPr>
            <p:spPr bwMode="auto">
              <a:xfrm>
                <a:off x="4377" y="1616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b="0">
                  <a:solidFill>
                    <a:schemeClr val="tx1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54" name="Text Box 23"/>
              <p:cNvSpPr txBox="1">
                <a:spLocks noChangeArrowheads="1"/>
              </p:cNvSpPr>
              <p:nvPr/>
            </p:nvSpPr>
            <p:spPr bwMode="auto">
              <a:xfrm>
                <a:off x="1842" y="618"/>
                <a:ext cx="3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b="0">
                  <a:solidFill>
                    <a:schemeClr val="tx1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55" name="Line 24"/>
              <p:cNvSpPr>
                <a:spLocks noChangeShapeType="1"/>
              </p:cNvSpPr>
              <p:nvPr/>
            </p:nvSpPr>
            <p:spPr bwMode="auto">
              <a:xfrm flipV="1">
                <a:off x="1603" y="1570"/>
                <a:ext cx="2910" cy="1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6" name="Text Box 25"/>
              <p:cNvSpPr txBox="1">
                <a:spLocks noChangeArrowheads="1"/>
              </p:cNvSpPr>
              <p:nvPr/>
            </p:nvSpPr>
            <p:spPr bwMode="auto">
              <a:xfrm>
                <a:off x="1519" y="1567"/>
                <a:ext cx="2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b="0">
                  <a:solidFill>
                    <a:schemeClr val="tx1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57" name="Text Box 26"/>
              <p:cNvSpPr txBox="1">
                <a:spLocks noChangeArrowheads="1"/>
              </p:cNvSpPr>
              <p:nvPr/>
            </p:nvSpPr>
            <p:spPr bwMode="auto">
              <a:xfrm>
                <a:off x="2154" y="1570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t</a:t>
                </a:r>
                <a:r>
                  <a:rPr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0</a:t>
                </a:r>
                <a:endParaRPr lang="en-US" altLang="zh-CN" b="0">
                  <a:solidFill>
                    <a:schemeClr val="tx1"/>
                  </a:solidFill>
                  <a:ea typeface="仿宋_GB2312" pitchFamily="49" charset="-122"/>
                </a:endParaRPr>
              </a:p>
            </p:txBody>
          </p:sp>
          <p:graphicFrame>
            <p:nvGraphicFramePr>
              <p:cNvPr id="39958" name="Object 27"/>
              <p:cNvGraphicFramePr>
                <a:graphicFrameLocks noChangeAspect="1"/>
              </p:cNvGraphicFramePr>
              <p:nvPr/>
            </p:nvGraphicFramePr>
            <p:xfrm>
              <a:off x="2971" y="663"/>
              <a:ext cx="1017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公式" r:id="rId3" imgW="635635" imgH="196215" progId="Equation.3">
                      <p:embed/>
                    </p:oleObj>
                  </mc:Choice>
                  <mc:Fallback>
                    <p:oleObj name="公式" r:id="rId3" imgW="635635" imgH="196215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1" y="663"/>
                            <a:ext cx="1017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59" name="Line 28"/>
              <p:cNvSpPr>
                <a:spLocks noChangeShapeType="1"/>
              </p:cNvSpPr>
              <p:nvPr/>
            </p:nvSpPr>
            <p:spPr bwMode="auto">
              <a:xfrm flipH="1" flipV="1">
                <a:off x="1791" y="618"/>
                <a:ext cx="0" cy="1315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9"/>
          <p:cNvGrpSpPr/>
          <p:nvPr/>
        </p:nvGrpSpPr>
        <p:grpSpPr bwMode="auto">
          <a:xfrm>
            <a:off x="2938464" y="1412876"/>
            <a:ext cx="4048125" cy="1438275"/>
            <a:chOff x="1825" y="664"/>
            <a:chExt cx="2550" cy="906"/>
          </a:xfrm>
        </p:grpSpPr>
        <p:sp>
          <p:nvSpPr>
            <p:cNvPr id="39948" name="Rectangle 30"/>
            <p:cNvSpPr>
              <a:spLocks noChangeArrowheads="1"/>
            </p:cNvSpPr>
            <p:nvPr/>
          </p:nvSpPr>
          <p:spPr bwMode="auto">
            <a:xfrm>
              <a:off x="1825" y="981"/>
              <a:ext cx="431" cy="589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9" name="Line 31"/>
            <p:cNvSpPr>
              <a:spLocks noChangeShapeType="1"/>
            </p:cNvSpPr>
            <p:nvPr/>
          </p:nvSpPr>
          <p:spPr bwMode="auto">
            <a:xfrm>
              <a:off x="2244" y="981"/>
              <a:ext cx="0" cy="58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50" name="Object 32"/>
            <p:cNvGraphicFramePr>
              <a:graphicFrameLocks noChangeAspect="1"/>
            </p:cNvGraphicFramePr>
            <p:nvPr/>
          </p:nvGraphicFramePr>
          <p:xfrm>
            <a:off x="2925" y="664"/>
            <a:ext cx="145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公式" r:id="rId5" imgW="892810" imgH="208915" progId="Equation.3">
                    <p:embed/>
                  </p:oleObj>
                </mc:Choice>
                <mc:Fallback>
                  <p:oleObj name="公式" r:id="rId5" imgW="892810" imgH="20891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664"/>
                          <a:ext cx="1450" cy="345"/>
                        </a:xfrm>
                        <a:prstGeom prst="rect">
                          <a:avLst/>
                        </a:prstGeom>
                        <a:solidFill>
                          <a:srgbClr val="0000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矩形 37"/>
          <p:cNvSpPr/>
          <p:nvPr/>
        </p:nvSpPr>
        <p:spPr>
          <a:xfrm>
            <a:off x="1408736" y="2147888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92D050"/>
                </a:solidFill>
                <a:latin typeface="Arial" panose="020B0604020202020204" pitchFamily="34" charset="0"/>
                <a:ea typeface="楷体_GB2312" pitchFamily="49" charset="-122"/>
              </a:rPr>
              <a:t>剪掉</a:t>
            </a:r>
            <a:r>
              <a:rPr kumimoji="1" lang="en-US" altLang="zh-CN" sz="2800" b="1" dirty="0">
                <a:solidFill>
                  <a:srgbClr val="92D050"/>
                </a:solidFill>
                <a:latin typeface="Arial" panose="020B0604020202020204" pitchFamily="34" charset="0"/>
                <a:ea typeface="楷体_GB2312" pitchFamily="49" charset="-122"/>
              </a:rPr>
              <a:t>t0</a:t>
            </a:r>
            <a:r>
              <a:rPr kumimoji="1" lang="zh-CN" altLang="en-US" sz="2800" b="1" dirty="0">
                <a:solidFill>
                  <a:srgbClr val="92D050"/>
                </a:solidFill>
                <a:latin typeface="Arial" panose="020B0604020202020204" pitchFamily="34" charset="0"/>
                <a:ea typeface="楷体_GB2312" pitchFamily="49" charset="-122"/>
              </a:rPr>
              <a:t>前一段</a:t>
            </a:r>
            <a:endParaRPr lang="zh-CN" altLang="en-US" sz="2800" b="1" dirty="0">
              <a:solidFill>
                <a:srgbClr val="92D05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08736" y="4852055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92D050"/>
                </a:solidFill>
                <a:latin typeface="Arial" panose="020B0604020202020204" pitchFamily="34" charset="0"/>
                <a:ea typeface="楷体_GB2312" pitchFamily="49" charset="-122"/>
              </a:rPr>
              <a:t>剪掉</a:t>
            </a:r>
            <a:r>
              <a:rPr kumimoji="1" lang="en-US" altLang="zh-CN" sz="2800" b="1" dirty="0">
                <a:solidFill>
                  <a:srgbClr val="92D05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92D050"/>
                </a:solidFill>
                <a:latin typeface="Arial" panose="020B0604020202020204" pitchFamily="34" charset="0"/>
                <a:ea typeface="楷体_GB2312" pitchFamily="49" charset="-122"/>
              </a:rPr>
              <a:t>前一段</a:t>
            </a:r>
            <a:endParaRPr lang="zh-CN" altLang="en-US" sz="2800" b="1" dirty="0">
              <a:solidFill>
                <a:srgbClr val="92D05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99871" y="6267967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平移至</a:t>
            </a:r>
            <a:r>
              <a:rPr kumimoji="1"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开始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 descr="绿色大理石"/>
          <p:cNvSpPr txBox="1">
            <a:spLocks noChangeArrowheads="1"/>
          </p:cNvSpPr>
          <p:nvPr/>
        </p:nvSpPr>
        <p:spPr bwMode="auto">
          <a:xfrm>
            <a:off x="423333" y="904875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AutoNum type="circleNumDbPlain" startAt="4"/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能量转换关系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459970" y="6400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kumimoji="1"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1266" name="Text Box 18"/>
          <p:cNvSpPr txBox="1">
            <a:spLocks noChangeArrowheads="1"/>
          </p:cNvSpPr>
          <p:nvPr/>
        </p:nvSpPr>
        <p:spPr bwMode="auto">
          <a:xfrm>
            <a:off x="496358" y="4029075"/>
            <a:ext cx="4743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&lt; 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    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减小</a:t>
            </a:r>
            <a:r>
              <a:rPr kumimoji="1" lang="zh-CN" altLang="en-US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增加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1267" name="Text Box 19"/>
          <p:cNvSpPr txBox="1">
            <a:spLocks noChangeArrowheads="1"/>
          </p:cNvSpPr>
          <p:nvPr/>
        </p:nvSpPr>
        <p:spPr bwMode="auto">
          <a:xfrm>
            <a:off x="5104870" y="4005262"/>
            <a:ext cx="33458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减小</a:t>
            </a:r>
            <a:r>
              <a:rPr kumimoji="1" lang="zh-CN" altLang="en-US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减小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28"/>
          <p:cNvGrpSpPr/>
          <p:nvPr/>
        </p:nvGrpSpPr>
        <p:grpSpPr bwMode="auto">
          <a:xfrm>
            <a:off x="5176308" y="4724402"/>
            <a:ext cx="3095625" cy="1624013"/>
            <a:chOff x="567" y="2477"/>
            <a:chExt cx="1950" cy="1023"/>
          </a:xfrm>
        </p:grpSpPr>
        <p:sp>
          <p:nvSpPr>
            <p:cNvPr id="17461" name="Line 29"/>
            <p:cNvSpPr>
              <a:spLocks noChangeShapeType="1"/>
            </p:cNvSpPr>
            <p:nvPr/>
          </p:nvSpPr>
          <p:spPr bwMode="auto">
            <a:xfrm>
              <a:off x="2210" y="2477"/>
              <a:ext cx="1" cy="2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30"/>
            <p:cNvSpPr>
              <a:spLocks noChangeShapeType="1"/>
            </p:cNvSpPr>
            <p:nvPr/>
          </p:nvSpPr>
          <p:spPr bwMode="auto">
            <a:xfrm>
              <a:off x="2210" y="3203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Line 31"/>
            <p:cNvSpPr>
              <a:spLocks noChangeShapeType="1"/>
            </p:cNvSpPr>
            <p:nvPr/>
          </p:nvSpPr>
          <p:spPr bwMode="auto">
            <a:xfrm>
              <a:off x="748" y="3430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Line 32"/>
            <p:cNvSpPr>
              <a:spLocks noChangeShapeType="1"/>
            </p:cNvSpPr>
            <p:nvPr/>
          </p:nvSpPr>
          <p:spPr bwMode="auto">
            <a:xfrm>
              <a:off x="748" y="2477"/>
              <a:ext cx="1" cy="4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Line 33"/>
            <p:cNvSpPr>
              <a:spLocks noChangeShapeType="1"/>
            </p:cNvSpPr>
            <p:nvPr/>
          </p:nvSpPr>
          <p:spPr bwMode="auto">
            <a:xfrm flipH="1">
              <a:off x="748" y="2976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Rectangle 34"/>
            <p:cNvSpPr>
              <a:spLocks noChangeArrowheads="1"/>
            </p:cNvSpPr>
            <p:nvPr/>
          </p:nvSpPr>
          <p:spPr bwMode="auto">
            <a:xfrm>
              <a:off x="1233" y="3128"/>
              <a:ext cx="3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7" name="Rectangle 35"/>
            <p:cNvSpPr>
              <a:spLocks noChangeArrowheads="1"/>
            </p:cNvSpPr>
            <p:nvPr/>
          </p:nvSpPr>
          <p:spPr bwMode="auto">
            <a:xfrm>
              <a:off x="2392" y="288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Rectangle 36"/>
            <p:cNvSpPr>
              <a:spLocks noChangeArrowheads="1"/>
            </p:cNvSpPr>
            <p:nvPr/>
          </p:nvSpPr>
          <p:spPr bwMode="auto">
            <a:xfrm>
              <a:off x="930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9" name="Rectangle 37"/>
            <p:cNvSpPr>
              <a:spLocks noChangeArrowheads="1"/>
            </p:cNvSpPr>
            <p:nvPr/>
          </p:nvSpPr>
          <p:spPr bwMode="auto">
            <a:xfrm>
              <a:off x="567" y="2568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0" name="Rectangle 38"/>
            <p:cNvSpPr>
              <a:spLocks noChangeArrowheads="1"/>
            </p:cNvSpPr>
            <p:nvPr/>
          </p:nvSpPr>
          <p:spPr bwMode="auto">
            <a:xfrm>
              <a:off x="567" y="302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71" name="Line 39"/>
            <p:cNvSpPr>
              <a:spLocks noChangeShapeType="1"/>
            </p:cNvSpPr>
            <p:nvPr/>
          </p:nvSpPr>
          <p:spPr bwMode="auto">
            <a:xfrm>
              <a:off x="748" y="2477"/>
              <a:ext cx="145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72" name="Group 40"/>
            <p:cNvGrpSpPr/>
            <p:nvPr/>
          </p:nvGrpSpPr>
          <p:grpSpPr bwMode="auto">
            <a:xfrm>
              <a:off x="612" y="2885"/>
              <a:ext cx="240" cy="90"/>
              <a:chOff x="4604" y="2478"/>
              <a:chExt cx="240" cy="90"/>
            </a:xfrm>
          </p:grpSpPr>
          <p:sp>
            <p:nvSpPr>
              <p:cNvPr id="17478" name="Line 41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9" name="Line 42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73" name="Group 43"/>
            <p:cNvGrpSpPr/>
            <p:nvPr/>
          </p:nvGrpSpPr>
          <p:grpSpPr bwMode="auto">
            <a:xfrm rot="5400000">
              <a:off x="1756" y="2704"/>
              <a:ext cx="499" cy="590"/>
              <a:chOff x="476" y="663"/>
              <a:chExt cx="771" cy="862"/>
            </a:xfrm>
          </p:grpSpPr>
          <p:sp>
            <p:nvSpPr>
              <p:cNvPr id="17475" name="AutoShape 44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6" name="AutoShape 45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7" name="AutoShape 46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74" name="Rectangle 47"/>
            <p:cNvSpPr>
              <a:spLocks noChangeArrowheads="1"/>
            </p:cNvSpPr>
            <p:nvPr/>
          </p:nvSpPr>
          <p:spPr bwMode="auto">
            <a:xfrm>
              <a:off x="1382" y="336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48"/>
          <p:cNvGrpSpPr/>
          <p:nvPr/>
        </p:nvGrpSpPr>
        <p:grpSpPr bwMode="auto">
          <a:xfrm>
            <a:off x="1215495" y="4792661"/>
            <a:ext cx="3095625" cy="1609725"/>
            <a:chOff x="567" y="2477"/>
            <a:chExt cx="1950" cy="1014"/>
          </a:xfrm>
        </p:grpSpPr>
        <p:sp>
          <p:nvSpPr>
            <p:cNvPr id="17442" name="Line 49"/>
            <p:cNvSpPr>
              <a:spLocks noChangeShapeType="1"/>
            </p:cNvSpPr>
            <p:nvPr/>
          </p:nvSpPr>
          <p:spPr bwMode="auto">
            <a:xfrm>
              <a:off x="2210" y="2477"/>
              <a:ext cx="1" cy="2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50"/>
            <p:cNvSpPr>
              <a:spLocks noChangeShapeType="1"/>
            </p:cNvSpPr>
            <p:nvPr/>
          </p:nvSpPr>
          <p:spPr bwMode="auto">
            <a:xfrm>
              <a:off x="2210" y="3203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51"/>
            <p:cNvSpPr>
              <a:spLocks noChangeShapeType="1"/>
            </p:cNvSpPr>
            <p:nvPr/>
          </p:nvSpPr>
          <p:spPr bwMode="auto">
            <a:xfrm>
              <a:off x="748" y="3430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52"/>
            <p:cNvSpPr>
              <a:spLocks noChangeShapeType="1"/>
            </p:cNvSpPr>
            <p:nvPr/>
          </p:nvSpPr>
          <p:spPr bwMode="auto">
            <a:xfrm>
              <a:off x="748" y="2477"/>
              <a:ext cx="1" cy="4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53"/>
            <p:cNvSpPr>
              <a:spLocks noChangeShapeType="1"/>
            </p:cNvSpPr>
            <p:nvPr/>
          </p:nvSpPr>
          <p:spPr bwMode="auto">
            <a:xfrm flipH="1">
              <a:off x="748" y="2976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Rectangle 54"/>
            <p:cNvSpPr>
              <a:spLocks noChangeArrowheads="1"/>
            </p:cNvSpPr>
            <p:nvPr/>
          </p:nvSpPr>
          <p:spPr bwMode="auto">
            <a:xfrm>
              <a:off x="1238" y="3093"/>
              <a:ext cx="3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8" name="Rectangle 55"/>
            <p:cNvSpPr>
              <a:spLocks noChangeArrowheads="1"/>
            </p:cNvSpPr>
            <p:nvPr/>
          </p:nvSpPr>
          <p:spPr bwMode="auto">
            <a:xfrm>
              <a:off x="2392" y="288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9" name="Rectangle 56"/>
            <p:cNvSpPr>
              <a:spLocks noChangeArrowheads="1"/>
            </p:cNvSpPr>
            <p:nvPr/>
          </p:nvSpPr>
          <p:spPr bwMode="auto">
            <a:xfrm>
              <a:off x="930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0" name="Rectangle 57"/>
            <p:cNvSpPr>
              <a:spLocks noChangeArrowheads="1"/>
            </p:cNvSpPr>
            <p:nvPr/>
          </p:nvSpPr>
          <p:spPr bwMode="auto">
            <a:xfrm>
              <a:off x="567" y="2568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1" name="Rectangle 58"/>
            <p:cNvSpPr>
              <a:spLocks noChangeArrowheads="1"/>
            </p:cNvSpPr>
            <p:nvPr/>
          </p:nvSpPr>
          <p:spPr bwMode="auto">
            <a:xfrm>
              <a:off x="567" y="302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52" name="Line 59"/>
            <p:cNvSpPr>
              <a:spLocks noChangeShapeType="1"/>
            </p:cNvSpPr>
            <p:nvPr/>
          </p:nvSpPr>
          <p:spPr bwMode="auto">
            <a:xfrm>
              <a:off x="748" y="2477"/>
              <a:ext cx="145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53" name="Group 60"/>
            <p:cNvGrpSpPr/>
            <p:nvPr/>
          </p:nvGrpSpPr>
          <p:grpSpPr bwMode="auto">
            <a:xfrm>
              <a:off x="612" y="2885"/>
              <a:ext cx="240" cy="90"/>
              <a:chOff x="4604" y="2478"/>
              <a:chExt cx="240" cy="90"/>
            </a:xfrm>
          </p:grpSpPr>
          <p:sp>
            <p:nvSpPr>
              <p:cNvPr id="17459" name="Line 61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0" name="Line 62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54" name="Group 63"/>
            <p:cNvGrpSpPr/>
            <p:nvPr/>
          </p:nvGrpSpPr>
          <p:grpSpPr bwMode="auto">
            <a:xfrm rot="5400000">
              <a:off x="1756" y="2704"/>
              <a:ext cx="499" cy="590"/>
              <a:chOff x="476" y="663"/>
              <a:chExt cx="771" cy="862"/>
            </a:xfrm>
          </p:grpSpPr>
          <p:sp>
            <p:nvSpPr>
              <p:cNvPr id="17456" name="AutoShape 64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7" name="AutoShape 65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8" name="AutoShape 66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5" name="Rectangle 67"/>
            <p:cNvSpPr>
              <a:spLocks noChangeArrowheads="1"/>
            </p:cNvSpPr>
            <p:nvPr/>
          </p:nvSpPr>
          <p:spPr bwMode="auto">
            <a:xfrm>
              <a:off x="1382" y="335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1316" name="AutoShape 68"/>
          <p:cNvSpPr>
            <a:spLocks noChangeArrowheads="1"/>
          </p:cNvSpPr>
          <p:nvPr/>
        </p:nvSpPr>
        <p:spPr bwMode="auto">
          <a:xfrm rot="10800000">
            <a:off x="6760633" y="5300662"/>
            <a:ext cx="720725" cy="5032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161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95" y="0"/>
                </a:moveTo>
                <a:lnTo>
                  <a:pt x="10990" y="6405"/>
                </a:lnTo>
                <a:lnTo>
                  <a:pt x="15320" y="6405"/>
                </a:lnTo>
                <a:lnTo>
                  <a:pt x="15320" y="19161"/>
                </a:lnTo>
                <a:lnTo>
                  <a:pt x="0" y="19161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95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7" name="AutoShape 69"/>
          <p:cNvSpPr>
            <a:spLocks noChangeArrowheads="1"/>
          </p:cNvSpPr>
          <p:nvPr/>
        </p:nvSpPr>
        <p:spPr bwMode="auto">
          <a:xfrm flipV="1">
            <a:off x="6039908" y="5300662"/>
            <a:ext cx="720725" cy="5032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161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95" y="0"/>
                </a:moveTo>
                <a:lnTo>
                  <a:pt x="10990" y="6405"/>
                </a:lnTo>
                <a:lnTo>
                  <a:pt x="15320" y="6405"/>
                </a:lnTo>
                <a:lnTo>
                  <a:pt x="15320" y="19161"/>
                </a:lnTo>
                <a:lnTo>
                  <a:pt x="0" y="19161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95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8" name="AutoShape 70"/>
          <p:cNvSpPr>
            <a:spLocks noChangeArrowheads="1"/>
          </p:cNvSpPr>
          <p:nvPr/>
        </p:nvSpPr>
        <p:spPr bwMode="auto">
          <a:xfrm flipV="1">
            <a:off x="2294995" y="5445125"/>
            <a:ext cx="720725" cy="5032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982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24" y="0"/>
                </a:moveTo>
                <a:lnTo>
                  <a:pt x="10847" y="6405"/>
                </a:lnTo>
                <a:lnTo>
                  <a:pt x="15177" y="6405"/>
                </a:lnTo>
                <a:lnTo>
                  <a:pt x="15177" y="18982"/>
                </a:lnTo>
                <a:lnTo>
                  <a:pt x="0" y="18982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24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9" name="AutoShape 71"/>
          <p:cNvSpPr>
            <a:spLocks noChangeArrowheads="1"/>
          </p:cNvSpPr>
          <p:nvPr/>
        </p:nvSpPr>
        <p:spPr bwMode="auto">
          <a:xfrm>
            <a:off x="2225145" y="5230812"/>
            <a:ext cx="1150938" cy="141288"/>
          </a:xfrm>
          <a:prstGeom prst="rightArrow">
            <a:avLst>
              <a:gd name="adj1" fmla="val 50000"/>
              <a:gd name="adj2" fmla="val 203651"/>
            </a:avLst>
          </a:pr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76"/>
          <p:cNvGrpSpPr/>
          <p:nvPr/>
        </p:nvGrpSpPr>
        <p:grpSpPr bwMode="auto">
          <a:xfrm>
            <a:off x="2945870" y="831850"/>
            <a:ext cx="5902325" cy="3162300"/>
            <a:chOff x="1838" y="345"/>
            <a:chExt cx="3718" cy="1992"/>
          </a:xfrm>
        </p:grpSpPr>
        <p:grpSp>
          <p:nvGrpSpPr>
            <p:cNvPr id="17426" name="Group 5"/>
            <p:cNvGrpSpPr/>
            <p:nvPr/>
          </p:nvGrpSpPr>
          <p:grpSpPr bwMode="auto">
            <a:xfrm>
              <a:off x="1838" y="345"/>
              <a:ext cx="3718" cy="1992"/>
              <a:chOff x="946" y="7"/>
              <a:chExt cx="3718" cy="1992"/>
            </a:xfrm>
          </p:grpSpPr>
          <p:sp>
            <p:nvSpPr>
              <p:cNvPr id="17436" name="Line 6"/>
              <p:cNvSpPr>
                <a:spLocks noChangeShapeType="1"/>
              </p:cNvSpPr>
              <p:nvPr/>
            </p:nvSpPr>
            <p:spPr bwMode="auto">
              <a:xfrm>
                <a:off x="1091" y="1188"/>
                <a:ext cx="337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7" name="Line 7"/>
              <p:cNvSpPr>
                <a:spLocks noChangeShapeType="1"/>
              </p:cNvSpPr>
              <p:nvPr/>
            </p:nvSpPr>
            <p:spPr bwMode="auto">
              <a:xfrm>
                <a:off x="1323" y="7"/>
                <a:ext cx="0" cy="199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8" name="Text Box 8"/>
              <p:cNvSpPr txBox="1">
                <a:spLocks noChangeArrowheads="1"/>
              </p:cNvSpPr>
              <p:nvPr/>
            </p:nvSpPr>
            <p:spPr bwMode="auto">
              <a:xfrm>
                <a:off x="4486" y="118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9" name="Freeform 9"/>
              <p:cNvSpPr/>
              <p:nvPr/>
            </p:nvSpPr>
            <p:spPr bwMode="auto">
              <a:xfrm>
                <a:off x="1323" y="555"/>
                <a:ext cx="2687" cy="560"/>
              </a:xfrm>
              <a:custGeom>
                <a:avLst/>
                <a:gdLst>
                  <a:gd name="T0" fmla="*/ 0 w 2602"/>
                  <a:gd name="T1" fmla="*/ 16 h 517"/>
                  <a:gd name="T2" fmla="*/ 161 w 2602"/>
                  <a:gd name="T3" fmla="*/ 16 h 517"/>
                  <a:gd name="T4" fmla="*/ 360 w 2602"/>
                  <a:gd name="T5" fmla="*/ 105 h 517"/>
                  <a:gd name="T6" fmla="*/ 820 w 2602"/>
                  <a:gd name="T7" fmla="*/ 342 h 517"/>
                  <a:gd name="T8" fmla="*/ 919 w 2602"/>
                  <a:gd name="T9" fmla="*/ 396 h 517"/>
                  <a:gd name="T10" fmla="*/ 1166 w 2602"/>
                  <a:gd name="T11" fmla="*/ 506 h 517"/>
                  <a:gd name="T12" fmla="*/ 1490 w 2602"/>
                  <a:gd name="T13" fmla="*/ 615 h 517"/>
                  <a:gd name="T14" fmla="*/ 2507 w 2602"/>
                  <a:gd name="T15" fmla="*/ 855 h 517"/>
                  <a:gd name="T16" fmla="*/ 3366 w 2602"/>
                  <a:gd name="T17" fmla="*/ 979 h 5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02"/>
                  <a:gd name="T28" fmla="*/ 0 h 517"/>
                  <a:gd name="T29" fmla="*/ 2602 w 2602"/>
                  <a:gd name="T30" fmla="*/ 517 h 5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02" h="517">
                    <a:moveTo>
                      <a:pt x="0" y="8"/>
                    </a:moveTo>
                    <a:cubicBezTo>
                      <a:pt x="39" y="4"/>
                      <a:pt x="79" y="0"/>
                      <a:pt x="125" y="8"/>
                    </a:cubicBezTo>
                    <a:cubicBezTo>
                      <a:pt x="171" y="16"/>
                      <a:pt x="194" y="27"/>
                      <a:pt x="279" y="56"/>
                    </a:cubicBezTo>
                    <a:cubicBezTo>
                      <a:pt x="364" y="85"/>
                      <a:pt x="562" y="155"/>
                      <a:pt x="634" y="181"/>
                    </a:cubicBezTo>
                    <a:cubicBezTo>
                      <a:pt x="706" y="207"/>
                      <a:pt x="666" y="196"/>
                      <a:pt x="711" y="210"/>
                    </a:cubicBezTo>
                    <a:cubicBezTo>
                      <a:pt x="756" y="224"/>
                      <a:pt x="830" y="248"/>
                      <a:pt x="903" y="267"/>
                    </a:cubicBezTo>
                    <a:cubicBezTo>
                      <a:pt x="976" y="286"/>
                      <a:pt x="979" y="294"/>
                      <a:pt x="1152" y="325"/>
                    </a:cubicBezTo>
                    <a:cubicBezTo>
                      <a:pt x="1325" y="356"/>
                      <a:pt x="1697" y="418"/>
                      <a:pt x="1939" y="450"/>
                    </a:cubicBezTo>
                    <a:cubicBezTo>
                      <a:pt x="2181" y="482"/>
                      <a:pt x="2492" y="506"/>
                      <a:pt x="2602" y="517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0" name="Text Box 10"/>
              <p:cNvSpPr txBox="1">
                <a:spLocks noChangeArrowheads="1"/>
              </p:cNvSpPr>
              <p:nvPr/>
            </p:nvSpPr>
            <p:spPr bwMode="auto">
              <a:xfrm>
                <a:off x="946" y="373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1" name="Text Box 11"/>
              <p:cNvSpPr txBox="1">
                <a:spLocks noChangeArrowheads="1"/>
              </p:cNvSpPr>
              <p:nvPr/>
            </p:nvSpPr>
            <p:spPr bwMode="auto">
              <a:xfrm>
                <a:off x="1781" y="240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27" name="Freeform 12"/>
            <p:cNvSpPr/>
            <p:nvPr/>
          </p:nvSpPr>
          <p:spPr bwMode="auto">
            <a:xfrm>
              <a:off x="2215" y="1232"/>
              <a:ext cx="2222" cy="275"/>
            </a:xfrm>
            <a:custGeom>
              <a:avLst/>
              <a:gdLst>
                <a:gd name="T0" fmla="*/ 0 w 2151"/>
                <a:gd name="T1" fmla="*/ 481 h 254"/>
                <a:gd name="T2" fmla="*/ 162 w 2151"/>
                <a:gd name="T3" fmla="*/ 189 h 254"/>
                <a:gd name="T4" fmla="*/ 435 w 2151"/>
                <a:gd name="T5" fmla="*/ 5 h 254"/>
                <a:gd name="T6" fmla="*/ 747 w 2151"/>
                <a:gd name="T7" fmla="*/ 136 h 254"/>
                <a:gd name="T8" fmla="*/ 1232 w 2151"/>
                <a:gd name="T9" fmla="*/ 298 h 254"/>
                <a:gd name="T10" fmla="*/ 1705 w 2151"/>
                <a:gd name="T11" fmla="*/ 371 h 254"/>
                <a:gd name="T12" fmla="*/ 2154 w 2151"/>
                <a:gd name="T13" fmla="*/ 427 h 254"/>
                <a:gd name="T14" fmla="*/ 2789 w 2151"/>
                <a:gd name="T15" fmla="*/ 463 h 2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51"/>
                <a:gd name="T25" fmla="*/ 0 h 254"/>
                <a:gd name="T26" fmla="*/ 2151 w 2151"/>
                <a:gd name="T27" fmla="*/ 254 h 2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51" h="254">
                  <a:moveTo>
                    <a:pt x="0" y="254"/>
                  </a:moveTo>
                  <a:cubicBezTo>
                    <a:pt x="21" y="229"/>
                    <a:pt x="69" y="142"/>
                    <a:pt x="125" y="101"/>
                  </a:cubicBezTo>
                  <a:cubicBezTo>
                    <a:pt x="181" y="60"/>
                    <a:pt x="261" y="10"/>
                    <a:pt x="336" y="5"/>
                  </a:cubicBezTo>
                  <a:cubicBezTo>
                    <a:pt x="411" y="0"/>
                    <a:pt x="474" y="47"/>
                    <a:pt x="576" y="72"/>
                  </a:cubicBezTo>
                  <a:cubicBezTo>
                    <a:pt x="678" y="97"/>
                    <a:pt x="828" y="137"/>
                    <a:pt x="951" y="158"/>
                  </a:cubicBezTo>
                  <a:cubicBezTo>
                    <a:pt x="1074" y="179"/>
                    <a:pt x="1198" y="186"/>
                    <a:pt x="1316" y="197"/>
                  </a:cubicBezTo>
                  <a:cubicBezTo>
                    <a:pt x="1434" y="208"/>
                    <a:pt x="1522" y="217"/>
                    <a:pt x="1661" y="225"/>
                  </a:cubicBezTo>
                  <a:cubicBezTo>
                    <a:pt x="1800" y="233"/>
                    <a:pt x="2049" y="241"/>
                    <a:pt x="2151" y="245"/>
                  </a:cubicBezTo>
                </a:path>
              </a:pathLst>
            </a:custGeom>
            <a:noFill/>
            <a:ln w="28575" cmpd="sng">
              <a:solidFill>
                <a:srgbClr val="00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Freeform 13"/>
            <p:cNvSpPr/>
            <p:nvPr/>
          </p:nvSpPr>
          <p:spPr bwMode="auto">
            <a:xfrm>
              <a:off x="2215" y="922"/>
              <a:ext cx="2300" cy="1126"/>
            </a:xfrm>
            <a:custGeom>
              <a:avLst/>
              <a:gdLst>
                <a:gd name="T0" fmla="*/ 0 w 2227"/>
                <a:gd name="T1" fmla="*/ 0 h 1039"/>
                <a:gd name="T2" fmla="*/ 261 w 2227"/>
                <a:gd name="T3" fmla="*/ 622 h 1039"/>
                <a:gd name="T4" fmla="*/ 621 w 2227"/>
                <a:gd name="T5" fmla="*/ 1355 h 1039"/>
                <a:gd name="T6" fmla="*/ 981 w 2227"/>
                <a:gd name="T7" fmla="*/ 1902 h 1039"/>
                <a:gd name="T8" fmla="*/ 1266 w 2227"/>
                <a:gd name="T9" fmla="*/ 1810 h 1039"/>
                <a:gd name="T10" fmla="*/ 1603 w 2227"/>
                <a:gd name="T11" fmla="*/ 1462 h 1039"/>
                <a:gd name="T12" fmla="*/ 2087 w 2227"/>
                <a:gd name="T13" fmla="*/ 1263 h 1039"/>
                <a:gd name="T14" fmla="*/ 2882 w 2227"/>
                <a:gd name="T15" fmla="*/ 1134 h 10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27"/>
                <a:gd name="T25" fmla="*/ 0 h 1039"/>
                <a:gd name="T26" fmla="*/ 2227 w 2227"/>
                <a:gd name="T27" fmla="*/ 1039 h 10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27" h="1039">
                  <a:moveTo>
                    <a:pt x="0" y="0"/>
                  </a:moveTo>
                  <a:cubicBezTo>
                    <a:pt x="34" y="55"/>
                    <a:pt x="121" y="209"/>
                    <a:pt x="201" y="327"/>
                  </a:cubicBezTo>
                  <a:cubicBezTo>
                    <a:pt x="281" y="445"/>
                    <a:pt x="387" y="599"/>
                    <a:pt x="480" y="711"/>
                  </a:cubicBezTo>
                  <a:cubicBezTo>
                    <a:pt x="573" y="823"/>
                    <a:pt x="675" y="959"/>
                    <a:pt x="758" y="999"/>
                  </a:cubicBezTo>
                  <a:cubicBezTo>
                    <a:pt x="841" y="1039"/>
                    <a:pt x="899" y="989"/>
                    <a:pt x="979" y="951"/>
                  </a:cubicBezTo>
                  <a:cubicBezTo>
                    <a:pt x="1059" y="913"/>
                    <a:pt x="1132" y="816"/>
                    <a:pt x="1238" y="768"/>
                  </a:cubicBezTo>
                  <a:cubicBezTo>
                    <a:pt x="1344" y="720"/>
                    <a:pt x="1448" y="692"/>
                    <a:pt x="1613" y="663"/>
                  </a:cubicBezTo>
                  <a:cubicBezTo>
                    <a:pt x="1778" y="634"/>
                    <a:pt x="2125" y="606"/>
                    <a:pt x="2227" y="595"/>
                  </a:cubicBezTo>
                </a:path>
              </a:pathLst>
            </a:custGeom>
            <a:noFill/>
            <a:ln w="28575" cmpd="sng">
              <a:solidFill>
                <a:srgbClr val="66FF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14"/>
            <p:cNvSpPr txBox="1">
              <a:spLocks noChangeArrowheads="1"/>
            </p:cNvSpPr>
            <p:nvPr/>
          </p:nvSpPr>
          <p:spPr bwMode="auto">
            <a:xfrm>
              <a:off x="2404" y="144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Text Box 15"/>
            <p:cNvSpPr txBox="1">
              <a:spLocks noChangeArrowheads="1"/>
            </p:cNvSpPr>
            <p:nvPr/>
          </p:nvSpPr>
          <p:spPr bwMode="auto">
            <a:xfrm>
              <a:off x="3007" y="1490"/>
              <a:ext cx="4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1" name="Text Box 16"/>
            <p:cNvSpPr txBox="1">
              <a:spLocks noChangeArrowheads="1"/>
            </p:cNvSpPr>
            <p:nvPr/>
          </p:nvSpPr>
          <p:spPr bwMode="auto">
            <a:xfrm>
              <a:off x="3563" y="1728"/>
              <a:ext cx="3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2" name="Text Box 17"/>
            <p:cNvSpPr txBox="1">
              <a:spLocks noChangeArrowheads="1"/>
            </p:cNvSpPr>
            <p:nvPr/>
          </p:nvSpPr>
          <p:spPr bwMode="auto">
            <a:xfrm>
              <a:off x="2653" y="981"/>
              <a:ext cx="3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3" name="Line 20"/>
            <p:cNvSpPr>
              <a:spLocks noChangeShapeType="1"/>
            </p:cNvSpPr>
            <p:nvPr/>
          </p:nvSpPr>
          <p:spPr bwMode="auto">
            <a:xfrm flipV="1">
              <a:off x="2606" y="123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Line 21"/>
            <p:cNvSpPr>
              <a:spLocks noChangeShapeType="1"/>
            </p:cNvSpPr>
            <p:nvPr/>
          </p:nvSpPr>
          <p:spPr bwMode="auto">
            <a:xfrm>
              <a:off x="3038" y="1525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Text Box 72"/>
            <p:cNvSpPr txBox="1">
              <a:spLocks noChangeArrowheads="1"/>
            </p:cNvSpPr>
            <p:nvPr/>
          </p:nvSpPr>
          <p:spPr bwMode="auto">
            <a:xfrm>
              <a:off x="1974" y="1525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0</a:t>
              </a:r>
              <a:endPara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115607" y="6472236"/>
            <a:ext cx="3281767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电容能量分别给了电阻和电感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176308" y="6464082"/>
            <a:ext cx="3571872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电容和电感均释放能量给了电阻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625793" y="945515"/>
          <a:ext cx="26431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公式" r:id="rId1" imgW="1066800" imgH="440055" progId="Equation.3">
                  <p:embed/>
                </p:oleObj>
              </mc:Choice>
              <mc:Fallback>
                <p:oleObj name="公式" r:id="rId1" imgW="1066800" imgH="44005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3" y="945515"/>
                        <a:ext cx="2643187" cy="11064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3723640" y="955675"/>
          <a:ext cx="41830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公式" r:id="rId3" imgW="1741805" imgH="440055" progId="Equation.3">
                  <p:embed/>
                </p:oleObj>
              </mc:Choice>
              <mc:Fallback>
                <p:oleObj name="公式" r:id="rId3" imgW="1741805" imgH="44005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640" y="955675"/>
                        <a:ext cx="41830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5543233" y="3963988"/>
          <a:ext cx="25193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5" imgW="949325" imgH="161290" progId="Equation.3">
                  <p:embed/>
                </p:oleObj>
              </mc:Choice>
              <mc:Fallback>
                <p:oleObj name="Equation" r:id="rId5" imgW="949325" imgH="1612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233" y="3963988"/>
                        <a:ext cx="25193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1204278" y="2835275"/>
          <a:ext cx="66278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7" imgW="3122295" imgH="391795" progId="Equation.3">
                  <p:embed/>
                </p:oleObj>
              </mc:Choice>
              <mc:Fallback>
                <p:oleObj name="Equation" r:id="rId7" imgW="3122295" imgH="3917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278" y="2835275"/>
                        <a:ext cx="662781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194753" y="3878262"/>
          <a:ext cx="38893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9" imgW="1854835" imgH="252730" progId="Equation.3">
                  <p:embed/>
                </p:oleObj>
              </mc:Choice>
              <mc:Fallback>
                <p:oleObj name="Equation" r:id="rId9" imgW="1854835" imgH="2527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753" y="3878262"/>
                        <a:ext cx="38893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699453" y="4441825"/>
            <a:ext cx="2782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i="1">
                <a:latin typeface="Times New Roman" panose="02020603050405020304" pitchFamily="18" charset="0"/>
              </a:rPr>
              <a:t>u</a:t>
            </a:r>
            <a:r>
              <a:rPr kumimoji="1" lang="en-US" altLang="zh-CN" sz="3200" b="0" i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3200" b="0" i="1" baseline="-25000">
                <a:latin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的解答形式：</a:t>
            </a:r>
            <a:endParaRPr kumimoji="1" lang="zh-CN" altLang="en-US">
              <a:latin typeface="楷体_GB2312" pitchFamily="49" charset="-122"/>
            </a:endParaRPr>
          </a:p>
        </p:txBody>
      </p:sp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994728" y="5035550"/>
          <a:ext cx="74723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Equation" r:id="rId11" imgW="2577465" imgH="208915" progId="Equation.3">
                  <p:embed/>
                </p:oleObj>
              </mc:Choice>
              <mc:Fallback>
                <p:oleObj name="Equation" r:id="rId11" imgW="2577465" imgH="2089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728" y="5035550"/>
                        <a:ext cx="74723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99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626428" y="5953125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latin typeface="Times New Roman" panose="02020603050405020304" pitchFamily="18" charset="0"/>
              </a:rPr>
              <a:t>经常写为：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82282" name="Object 10"/>
          <p:cNvGraphicFramePr>
            <a:graphicFrameLocks noChangeAspect="1"/>
          </p:cNvGraphicFramePr>
          <p:nvPr/>
        </p:nvGraphicFramePr>
        <p:xfrm>
          <a:off x="2928939" y="5891929"/>
          <a:ext cx="4513262" cy="777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13" imgW="1397000" imgH="241300" progId="Equation.3">
                  <p:embed/>
                </p:oleObj>
              </mc:Choice>
              <mc:Fallback>
                <p:oleObj name="Equation" r:id="rId13" imgW="13970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9" y="5891929"/>
                        <a:ext cx="4513262" cy="77715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9" name="AutoShape 17" descr="羊皮纸"/>
          <p:cNvSpPr>
            <a:spLocks noChangeArrowheads="1"/>
          </p:cNvSpPr>
          <p:nvPr/>
        </p:nvSpPr>
        <p:spPr bwMode="auto">
          <a:xfrm>
            <a:off x="6303328" y="2223771"/>
            <a:ext cx="1871662" cy="504825"/>
          </a:xfrm>
          <a:prstGeom prst="wedgeRoundRectCallout">
            <a:avLst>
              <a:gd name="adj1" fmla="val -85131"/>
              <a:gd name="adj2" fmla="val -140061"/>
              <a:gd name="adj3" fmla="val 16667"/>
            </a:avLst>
          </a:prstGeom>
          <a:blipFill dpi="0" rotWithShape="1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solidFill>
                  <a:schemeClr val="bg1"/>
                </a:solidFill>
              </a:rPr>
              <a:t>共轭复根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61884" y="2288660"/>
            <a:ext cx="972273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欠阻尼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06703" y="3996293"/>
            <a:ext cx="905193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特征根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73115" y="5945842"/>
            <a:ext cx="1238781" cy="646331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只是表达方式不同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674686" y="1943153"/>
          <a:ext cx="744537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1" imgW="3191510" imgH="592455" progId="Equation.3">
                  <p:embed/>
                </p:oleObj>
              </mc:Choice>
              <mc:Fallback>
                <p:oleObj name="Equation" r:id="rId1" imgW="3191510" imgH="59245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6" y="1943153"/>
                        <a:ext cx="7445375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127654" y="3541937"/>
          <a:ext cx="35909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3" imgW="1532890" imgH="370205" progId="Equation.3">
                  <p:embed/>
                </p:oleObj>
              </mc:Choice>
              <mc:Fallback>
                <p:oleObj name="Equation" r:id="rId3" imgW="1532890" imgH="37020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654" y="3541937"/>
                        <a:ext cx="3590925" cy="89217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7112528" y="3098939"/>
            <a:ext cx="1590675" cy="1919288"/>
            <a:chOff x="4059" y="1888"/>
            <a:chExt cx="1002" cy="1209"/>
          </a:xfrm>
        </p:grpSpPr>
        <p:sp>
          <p:nvSpPr>
            <p:cNvPr id="19476" name="Line 5"/>
            <p:cNvSpPr>
              <a:spLocks noChangeShapeType="1"/>
            </p:cNvSpPr>
            <p:nvPr/>
          </p:nvSpPr>
          <p:spPr bwMode="auto">
            <a:xfrm>
              <a:off x="4873" y="1888"/>
              <a:ext cx="0" cy="86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6"/>
            <p:cNvSpPr>
              <a:spLocks noChangeShapeType="1"/>
            </p:cNvSpPr>
            <p:nvPr/>
          </p:nvSpPr>
          <p:spPr bwMode="auto">
            <a:xfrm>
              <a:off x="4153" y="2800"/>
              <a:ext cx="72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Line 7"/>
            <p:cNvSpPr>
              <a:spLocks noChangeShapeType="1"/>
            </p:cNvSpPr>
            <p:nvPr/>
          </p:nvSpPr>
          <p:spPr bwMode="auto">
            <a:xfrm flipH="1">
              <a:off x="4153" y="1888"/>
              <a:ext cx="720" cy="9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Freeform 8"/>
            <p:cNvSpPr/>
            <p:nvPr/>
          </p:nvSpPr>
          <p:spPr bwMode="auto">
            <a:xfrm>
              <a:off x="4873" y="2704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Text Box 9"/>
            <p:cNvSpPr txBox="1">
              <a:spLocks noChangeArrowheads="1"/>
            </p:cNvSpPr>
            <p:nvPr/>
          </p:nvSpPr>
          <p:spPr bwMode="auto">
            <a:xfrm>
              <a:off x="4441" y="2767"/>
              <a:ext cx="2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α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Text Box 10"/>
            <p:cNvSpPr txBox="1">
              <a:spLocks noChangeArrowheads="1"/>
            </p:cNvSpPr>
            <p:nvPr/>
          </p:nvSpPr>
          <p:spPr bwMode="auto">
            <a:xfrm>
              <a:off x="4785" y="2160"/>
              <a:ext cx="2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2" name="Text Box 11"/>
            <p:cNvSpPr txBox="1">
              <a:spLocks noChangeArrowheads="1"/>
            </p:cNvSpPr>
            <p:nvPr/>
          </p:nvSpPr>
          <p:spPr bwMode="auto">
            <a:xfrm>
              <a:off x="4059" y="2069"/>
              <a:ext cx="6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r>
                <a:rPr kumimoji="1"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3" name="Freeform 12"/>
            <p:cNvSpPr/>
            <p:nvPr/>
          </p:nvSpPr>
          <p:spPr bwMode="auto">
            <a:xfrm>
              <a:off x="4297" y="2608"/>
              <a:ext cx="80" cy="192"/>
            </a:xfrm>
            <a:custGeom>
              <a:avLst/>
              <a:gdLst>
                <a:gd name="T0" fmla="*/ 0 w 80"/>
                <a:gd name="T1" fmla="*/ 0 h 192"/>
                <a:gd name="T2" fmla="*/ 72 w 80"/>
                <a:gd name="T3" fmla="*/ 108 h 192"/>
                <a:gd name="T4" fmla="*/ 48 w 80"/>
                <a:gd name="T5" fmla="*/ 192 h 192"/>
                <a:gd name="T6" fmla="*/ 0 60000 65536"/>
                <a:gd name="T7" fmla="*/ 0 60000 65536"/>
                <a:gd name="T8" fmla="*/ 0 60000 65536"/>
                <a:gd name="T9" fmla="*/ 0 w 80"/>
                <a:gd name="T10" fmla="*/ 0 h 192"/>
                <a:gd name="T11" fmla="*/ 80 w 8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92">
                  <a:moveTo>
                    <a:pt x="0" y="0"/>
                  </a:moveTo>
                  <a:cubicBezTo>
                    <a:pt x="12" y="18"/>
                    <a:pt x="64" y="76"/>
                    <a:pt x="72" y="108"/>
                  </a:cubicBezTo>
                  <a:cubicBezTo>
                    <a:pt x="80" y="140"/>
                    <a:pt x="53" y="175"/>
                    <a:pt x="48" y="192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Text Box 13"/>
            <p:cNvSpPr txBox="1">
              <a:spLocks noChangeArrowheads="1"/>
            </p:cNvSpPr>
            <p:nvPr/>
          </p:nvSpPr>
          <p:spPr bwMode="auto">
            <a:xfrm>
              <a:off x="4345" y="2432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3317" name="Object 21"/>
          <p:cNvGraphicFramePr>
            <a:graphicFrameLocks noChangeAspect="1"/>
          </p:cNvGraphicFramePr>
          <p:nvPr/>
        </p:nvGraphicFramePr>
        <p:xfrm>
          <a:off x="1309159" y="4481652"/>
          <a:ext cx="15843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公式" r:id="rId5" imgW="696595" imgH="452755" progId="Equation.3">
                  <p:embed/>
                </p:oleObj>
              </mc:Choice>
              <mc:Fallback>
                <p:oleObj name="公式" r:id="rId5" imgW="696595" imgH="45275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159" y="4481652"/>
                        <a:ext cx="15843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8" name="Object 22"/>
          <p:cNvGraphicFramePr>
            <a:graphicFrameLocks noChangeAspect="1"/>
          </p:cNvGraphicFramePr>
          <p:nvPr/>
        </p:nvGraphicFramePr>
        <p:xfrm>
          <a:off x="3287184" y="4470539"/>
          <a:ext cx="16684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公式" r:id="rId7" imgW="648970" imgH="405130" progId="Equation.3">
                  <p:embed/>
                </p:oleObj>
              </mc:Choice>
              <mc:Fallback>
                <p:oleObj name="公式" r:id="rId7" imgW="648970" imgH="40513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184" y="4470539"/>
                        <a:ext cx="16684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9" name="Line 23"/>
          <p:cNvSpPr>
            <a:spLocks noChangeShapeType="1"/>
          </p:cNvSpPr>
          <p:nvPr/>
        </p:nvSpPr>
        <p:spPr bwMode="auto">
          <a:xfrm>
            <a:off x="5107199" y="3988024"/>
            <a:ext cx="720725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20" name="AutoShape 24" descr="羊皮纸"/>
          <p:cNvSpPr>
            <a:spLocks noChangeArrowheads="1"/>
          </p:cNvSpPr>
          <p:nvPr/>
        </p:nvSpPr>
        <p:spPr bwMode="auto">
          <a:xfrm>
            <a:off x="6753753" y="5456508"/>
            <a:ext cx="2159000" cy="865188"/>
          </a:xfrm>
          <a:prstGeom prst="wedgeRoundRectCallout">
            <a:avLst>
              <a:gd name="adj1" fmla="val 2134"/>
              <a:gd name="adj2" fmla="val -109264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400" i="1" dirty="0">
                <a:solidFill>
                  <a:schemeClr val="bg1"/>
                </a:solidFill>
                <a:ea typeface="仿宋_GB2312" pitchFamily="49" charset="-122"/>
              </a:rPr>
              <a:t>ω</a:t>
            </a:r>
            <a:r>
              <a:rPr kumimoji="1" lang="zh-CN" altLang="en-US" sz="2400" i="1" dirty="0">
                <a:solidFill>
                  <a:schemeClr val="bg1"/>
                </a:solidFill>
                <a:ea typeface="仿宋_GB2312" pitchFamily="49" charset="-122"/>
              </a:rPr>
              <a:t>，</a:t>
            </a:r>
            <a:r>
              <a:rPr kumimoji="1" lang="en-US" altLang="zh-CN" sz="2400" i="1" dirty="0">
                <a:solidFill>
                  <a:schemeClr val="bg1"/>
                </a:solidFill>
                <a:ea typeface="仿宋_GB2312" pitchFamily="49" charset="-122"/>
              </a:rPr>
              <a:t>ω</a:t>
            </a:r>
            <a:r>
              <a:rPr kumimoji="1" lang="zh-CN" altLang="en-US" sz="2400" baseline="-25000" dirty="0">
                <a:solidFill>
                  <a:schemeClr val="bg1"/>
                </a:solidFill>
                <a:ea typeface="仿宋_GB2312" pitchFamily="49" charset="-122"/>
              </a:rPr>
              <a:t>０</a:t>
            </a:r>
            <a:r>
              <a:rPr kumimoji="1" lang="zh-CN" altLang="en-US" sz="2400" i="1" dirty="0">
                <a:solidFill>
                  <a:schemeClr val="bg1"/>
                </a:solidFill>
                <a:ea typeface="仿宋_GB2312" pitchFamily="49" charset="-122"/>
              </a:rPr>
              <a:t>，</a:t>
            </a:r>
            <a:r>
              <a:rPr kumimoji="1" lang="el-GR" altLang="zh-CN" sz="2400" i="1" dirty="0">
                <a:solidFill>
                  <a:schemeClr val="bg1"/>
                </a:solidFill>
                <a:ea typeface="仿宋_GB2312" pitchFamily="49" charset="-122"/>
              </a:rPr>
              <a:t>α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</a:rPr>
              <a:t>的关系</a:t>
            </a:r>
            <a:endParaRPr kumimoji="1" lang="zh-CN" altLang="en-US" dirty="0">
              <a:solidFill>
                <a:schemeClr val="bg1"/>
              </a:solidFill>
              <a:latin typeface="楷体_GB2312" pitchFamily="49" charset="-122"/>
            </a:endParaRPr>
          </a:p>
        </p:txBody>
      </p:sp>
      <p:graphicFrame>
        <p:nvGraphicFramePr>
          <p:cNvPr id="183321" name="Object 25"/>
          <p:cNvGraphicFramePr>
            <a:graphicFrameLocks noChangeAspect="1"/>
          </p:cNvGraphicFramePr>
          <p:nvPr/>
        </p:nvGraphicFramePr>
        <p:xfrm>
          <a:off x="1008063" y="5729512"/>
          <a:ext cx="49799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Equation" r:id="rId10" imgW="1624330" imgH="348615" progId="Equation.3">
                  <p:embed/>
                </p:oleObj>
              </mc:Choice>
              <mc:Fallback>
                <p:oleObj name="Equation" r:id="rId10" imgW="1624330" imgH="34861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729512"/>
                        <a:ext cx="4979987" cy="9175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25400">
                        <a:solidFill>
                          <a:srgbClr val="FF0000"/>
                        </a:solidFill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1918973" y="968974"/>
          <a:ext cx="4513262" cy="777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12" imgW="1397000" imgH="241300" progId="Equation.3">
                  <p:embed/>
                </p:oleObj>
              </mc:Choice>
              <mc:Fallback>
                <p:oleObj name="Equation" r:id="rId12" imgW="13970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973" y="968974"/>
                        <a:ext cx="4513262" cy="77715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675747" y="1853671"/>
          <a:ext cx="78994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公式" r:id="rId1" imgW="3526790" imgH="405130" progId="Equation.3">
                  <p:embed/>
                </p:oleObj>
              </mc:Choice>
              <mc:Fallback>
                <p:oleObj name="公式" r:id="rId1" imgW="3526790" imgH="4051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47" y="1853671"/>
                        <a:ext cx="78994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682097" y="2776009"/>
            <a:ext cx="3097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=0  </a:t>
            </a:r>
            <a:r>
              <a:rPr kumimoji="1" lang="zh-CN" altLang="en-US" dirty="0">
                <a:latin typeface="Times New Roman" panose="02020603050405020304" pitchFamily="18" charset="0"/>
              </a:rPr>
              <a:t>时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=U</a:t>
            </a:r>
            <a:r>
              <a:rPr kumimoji="1" lang="en-US" altLang="zh-CN" b="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509434" y="2717271"/>
            <a:ext cx="48990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="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dirty="0">
                <a:latin typeface="Times New Roman" panose="02020603050405020304" pitchFamily="18" charset="0"/>
              </a:rPr>
              <a:t>=0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 = -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2-  ... n- </a:t>
            </a:r>
            <a:endParaRPr kumimoji="1" lang="en-US" altLang="zh-CN" b="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931459" y="3574521"/>
            <a:ext cx="5691188" cy="3063875"/>
            <a:chOff x="1020" y="2010"/>
            <a:chExt cx="3585" cy="1930"/>
          </a:xfrm>
        </p:grpSpPr>
        <p:sp>
          <p:nvSpPr>
            <p:cNvPr id="20496" name="Freeform 7"/>
            <p:cNvSpPr/>
            <p:nvPr/>
          </p:nvSpPr>
          <p:spPr bwMode="auto">
            <a:xfrm>
              <a:off x="1308" y="2195"/>
              <a:ext cx="2405" cy="1289"/>
            </a:xfrm>
            <a:custGeom>
              <a:avLst/>
              <a:gdLst>
                <a:gd name="T0" fmla="*/ 5 w 2405"/>
                <a:gd name="T1" fmla="*/ 0 h 1289"/>
                <a:gd name="T2" fmla="*/ 5 w 2405"/>
                <a:gd name="T3" fmla="*/ 5 h 1289"/>
                <a:gd name="T4" fmla="*/ 15 w 2405"/>
                <a:gd name="T5" fmla="*/ 5 h 1289"/>
                <a:gd name="T6" fmla="*/ 96 w 2405"/>
                <a:gd name="T7" fmla="*/ 24 h 1289"/>
                <a:gd name="T8" fmla="*/ 202 w 2405"/>
                <a:gd name="T9" fmla="*/ 144 h 1289"/>
                <a:gd name="T10" fmla="*/ 399 w 2405"/>
                <a:gd name="T11" fmla="*/ 516 h 1289"/>
                <a:gd name="T12" fmla="*/ 547 w 2405"/>
                <a:gd name="T13" fmla="*/ 877 h 1289"/>
                <a:gd name="T14" fmla="*/ 600 w 2405"/>
                <a:gd name="T15" fmla="*/ 985 h 1289"/>
                <a:gd name="T16" fmla="*/ 734 w 2405"/>
                <a:gd name="T17" fmla="*/ 1174 h 1289"/>
                <a:gd name="T18" fmla="*/ 936 w 2405"/>
                <a:gd name="T19" fmla="*/ 1287 h 1289"/>
                <a:gd name="T20" fmla="*/ 1121 w 2405"/>
                <a:gd name="T21" fmla="*/ 1189 h 1289"/>
                <a:gd name="T22" fmla="*/ 1242 w 2405"/>
                <a:gd name="T23" fmla="*/ 1068 h 1289"/>
                <a:gd name="T24" fmla="*/ 1469 w 2405"/>
                <a:gd name="T25" fmla="*/ 755 h 1289"/>
                <a:gd name="T26" fmla="*/ 1657 w 2405"/>
                <a:gd name="T27" fmla="*/ 581 h 1289"/>
                <a:gd name="T28" fmla="*/ 1853 w 2405"/>
                <a:gd name="T29" fmla="*/ 504 h 1289"/>
                <a:gd name="T30" fmla="*/ 2138 w 2405"/>
                <a:gd name="T31" fmla="*/ 635 h 1289"/>
                <a:gd name="T32" fmla="*/ 2271 w 2405"/>
                <a:gd name="T33" fmla="*/ 755 h 1289"/>
                <a:gd name="T34" fmla="*/ 2405 w 2405"/>
                <a:gd name="T35" fmla="*/ 875 h 12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05"/>
                <a:gd name="T55" fmla="*/ 0 h 1289"/>
                <a:gd name="T56" fmla="*/ 2405 w 2405"/>
                <a:gd name="T57" fmla="*/ 1289 h 128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05" h="1289">
                  <a:moveTo>
                    <a:pt x="5" y="0"/>
                  </a:moveTo>
                  <a:cubicBezTo>
                    <a:pt x="5" y="1"/>
                    <a:pt x="3" y="4"/>
                    <a:pt x="5" y="5"/>
                  </a:cubicBezTo>
                  <a:cubicBezTo>
                    <a:pt x="7" y="6"/>
                    <a:pt x="0" y="2"/>
                    <a:pt x="15" y="5"/>
                  </a:cubicBezTo>
                  <a:cubicBezTo>
                    <a:pt x="30" y="8"/>
                    <a:pt x="65" y="1"/>
                    <a:pt x="96" y="24"/>
                  </a:cubicBezTo>
                  <a:cubicBezTo>
                    <a:pt x="127" y="47"/>
                    <a:pt x="152" y="62"/>
                    <a:pt x="202" y="144"/>
                  </a:cubicBezTo>
                  <a:cubicBezTo>
                    <a:pt x="252" y="226"/>
                    <a:pt x="342" y="394"/>
                    <a:pt x="399" y="516"/>
                  </a:cubicBezTo>
                  <a:cubicBezTo>
                    <a:pt x="456" y="638"/>
                    <a:pt x="513" y="799"/>
                    <a:pt x="547" y="877"/>
                  </a:cubicBezTo>
                  <a:cubicBezTo>
                    <a:pt x="580" y="956"/>
                    <a:pt x="569" y="935"/>
                    <a:pt x="600" y="985"/>
                  </a:cubicBezTo>
                  <a:cubicBezTo>
                    <a:pt x="630" y="1035"/>
                    <a:pt x="678" y="1124"/>
                    <a:pt x="734" y="1174"/>
                  </a:cubicBezTo>
                  <a:cubicBezTo>
                    <a:pt x="790" y="1224"/>
                    <a:pt x="872" y="1285"/>
                    <a:pt x="936" y="1287"/>
                  </a:cubicBezTo>
                  <a:cubicBezTo>
                    <a:pt x="1000" y="1289"/>
                    <a:pt x="1070" y="1225"/>
                    <a:pt x="1121" y="1189"/>
                  </a:cubicBezTo>
                  <a:cubicBezTo>
                    <a:pt x="1172" y="1153"/>
                    <a:pt x="1183" y="1141"/>
                    <a:pt x="1242" y="1068"/>
                  </a:cubicBezTo>
                  <a:cubicBezTo>
                    <a:pt x="1300" y="996"/>
                    <a:pt x="1399" y="836"/>
                    <a:pt x="1469" y="755"/>
                  </a:cubicBezTo>
                  <a:cubicBezTo>
                    <a:pt x="1539" y="675"/>
                    <a:pt x="1593" y="623"/>
                    <a:pt x="1657" y="581"/>
                  </a:cubicBezTo>
                  <a:cubicBezTo>
                    <a:pt x="1721" y="539"/>
                    <a:pt x="1773" y="495"/>
                    <a:pt x="1853" y="504"/>
                  </a:cubicBezTo>
                  <a:cubicBezTo>
                    <a:pt x="1933" y="513"/>
                    <a:pt x="2068" y="593"/>
                    <a:pt x="2138" y="635"/>
                  </a:cubicBezTo>
                  <a:cubicBezTo>
                    <a:pt x="2208" y="677"/>
                    <a:pt x="2227" y="716"/>
                    <a:pt x="2271" y="755"/>
                  </a:cubicBezTo>
                  <a:cubicBezTo>
                    <a:pt x="2316" y="795"/>
                    <a:pt x="2360" y="835"/>
                    <a:pt x="2405" y="875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Freeform 8"/>
            <p:cNvSpPr/>
            <p:nvPr/>
          </p:nvSpPr>
          <p:spPr bwMode="auto">
            <a:xfrm>
              <a:off x="1299" y="2147"/>
              <a:ext cx="2727" cy="641"/>
            </a:xfrm>
            <a:custGeom>
              <a:avLst/>
              <a:gdLst>
                <a:gd name="T0" fmla="*/ 0 w 1958"/>
                <a:gd name="T1" fmla="*/ 0 h 653"/>
                <a:gd name="T2" fmla="*/ 5441 w 1958"/>
                <a:gd name="T3" fmla="*/ 208 h 653"/>
                <a:gd name="T4" fmla="*/ 16985 w 1958"/>
                <a:gd name="T5" fmla="*/ 454 h 653"/>
                <a:gd name="T6" fmla="*/ 27723 w 1958"/>
                <a:gd name="T7" fmla="*/ 562 h 6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8"/>
                <a:gd name="T13" fmla="*/ 0 h 653"/>
                <a:gd name="T14" fmla="*/ 1958 w 1958"/>
                <a:gd name="T15" fmla="*/ 653 h 6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8" h="653">
                  <a:moveTo>
                    <a:pt x="0" y="0"/>
                  </a:moveTo>
                  <a:cubicBezTo>
                    <a:pt x="92" y="76"/>
                    <a:pt x="184" y="152"/>
                    <a:pt x="384" y="240"/>
                  </a:cubicBezTo>
                  <a:cubicBezTo>
                    <a:pt x="584" y="328"/>
                    <a:pt x="938" y="459"/>
                    <a:pt x="1200" y="528"/>
                  </a:cubicBezTo>
                  <a:cubicBezTo>
                    <a:pt x="1462" y="597"/>
                    <a:pt x="1800" y="627"/>
                    <a:pt x="1958" y="653"/>
                  </a:cubicBezTo>
                </a:path>
              </a:pathLst>
            </a:custGeom>
            <a:noFill/>
            <a:ln w="28575" cap="rnd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Freeform 9"/>
            <p:cNvSpPr/>
            <p:nvPr/>
          </p:nvSpPr>
          <p:spPr bwMode="auto">
            <a:xfrm>
              <a:off x="1339" y="3189"/>
              <a:ext cx="2875" cy="659"/>
            </a:xfrm>
            <a:custGeom>
              <a:avLst/>
              <a:gdLst>
                <a:gd name="T0" fmla="*/ 0 w 2064"/>
                <a:gd name="T1" fmla="*/ 575 h 672"/>
                <a:gd name="T2" fmla="*/ 6129 w 2064"/>
                <a:gd name="T3" fmla="*/ 329 h 672"/>
                <a:gd name="T4" fmla="*/ 13603 w 2064"/>
                <a:gd name="T5" fmla="*/ 165 h 672"/>
                <a:gd name="T6" fmla="*/ 22444 w 2064"/>
                <a:gd name="T7" fmla="*/ 40 h 672"/>
                <a:gd name="T8" fmla="*/ 29253 w 2064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4"/>
                <a:gd name="T16" fmla="*/ 0 h 672"/>
                <a:gd name="T17" fmla="*/ 2064 w 2064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4" h="672">
                  <a:moveTo>
                    <a:pt x="0" y="672"/>
                  </a:moveTo>
                  <a:cubicBezTo>
                    <a:pt x="136" y="568"/>
                    <a:pt x="272" y="464"/>
                    <a:pt x="432" y="384"/>
                  </a:cubicBezTo>
                  <a:cubicBezTo>
                    <a:pt x="592" y="304"/>
                    <a:pt x="768" y="248"/>
                    <a:pt x="960" y="192"/>
                  </a:cubicBezTo>
                  <a:cubicBezTo>
                    <a:pt x="1152" y="136"/>
                    <a:pt x="1400" y="80"/>
                    <a:pt x="1584" y="48"/>
                  </a:cubicBezTo>
                  <a:cubicBezTo>
                    <a:pt x="1768" y="16"/>
                    <a:pt x="1916" y="8"/>
                    <a:pt x="2064" y="0"/>
                  </a:cubicBezTo>
                </a:path>
              </a:pathLst>
            </a:custGeom>
            <a:noFill/>
            <a:ln w="28575" cap="rnd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10"/>
            <p:cNvSpPr>
              <a:spLocks noChangeShapeType="1"/>
            </p:cNvSpPr>
            <p:nvPr/>
          </p:nvSpPr>
          <p:spPr bwMode="auto">
            <a:xfrm>
              <a:off x="1098" y="2951"/>
              <a:ext cx="3277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11"/>
            <p:cNvSpPr>
              <a:spLocks noChangeShapeType="1"/>
            </p:cNvSpPr>
            <p:nvPr/>
          </p:nvSpPr>
          <p:spPr bwMode="auto">
            <a:xfrm>
              <a:off x="1299" y="2010"/>
              <a:ext cx="0" cy="193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Text Box 12"/>
            <p:cNvSpPr txBox="1">
              <a:spLocks noChangeArrowheads="1"/>
            </p:cNvSpPr>
            <p:nvPr/>
          </p:nvSpPr>
          <p:spPr bwMode="auto">
            <a:xfrm>
              <a:off x="4239" y="2851"/>
              <a:ext cx="36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sz="3200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endPara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2" name="Text Box 13"/>
            <p:cNvSpPr txBox="1">
              <a:spLocks noChangeArrowheads="1"/>
            </p:cNvSpPr>
            <p:nvPr/>
          </p:nvSpPr>
          <p:spPr bwMode="auto">
            <a:xfrm>
              <a:off x="1699" y="2869"/>
              <a:ext cx="4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-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03" name="Text Box 14"/>
            <p:cNvSpPr txBox="1">
              <a:spLocks noChangeArrowheads="1"/>
            </p:cNvSpPr>
            <p:nvPr/>
          </p:nvSpPr>
          <p:spPr bwMode="auto">
            <a:xfrm>
              <a:off x="2518" y="2869"/>
              <a:ext cx="5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2-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04" name="Text Box 15"/>
            <p:cNvSpPr txBox="1">
              <a:spLocks noChangeArrowheads="1"/>
            </p:cNvSpPr>
            <p:nvPr/>
          </p:nvSpPr>
          <p:spPr bwMode="auto">
            <a:xfrm>
              <a:off x="3045" y="2869"/>
              <a:ext cx="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2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05" name="Text Box 16"/>
            <p:cNvSpPr txBox="1">
              <a:spLocks noChangeArrowheads="1"/>
            </p:cNvSpPr>
            <p:nvPr/>
          </p:nvSpPr>
          <p:spPr bwMode="auto">
            <a:xfrm>
              <a:off x="2184" y="2869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06" name="Text Box 17"/>
            <p:cNvSpPr txBox="1">
              <a:spLocks noChangeArrowheads="1"/>
            </p:cNvSpPr>
            <p:nvPr/>
          </p:nvSpPr>
          <p:spPr bwMode="auto">
            <a:xfrm>
              <a:off x="1296" y="291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Line 18"/>
            <p:cNvSpPr>
              <a:spLocks noChangeShapeType="1"/>
            </p:cNvSpPr>
            <p:nvPr/>
          </p:nvSpPr>
          <p:spPr bwMode="auto">
            <a:xfrm>
              <a:off x="2251" y="2951"/>
              <a:ext cx="0" cy="53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Text Box 19"/>
            <p:cNvSpPr txBox="1">
              <a:spLocks noChangeArrowheads="1"/>
            </p:cNvSpPr>
            <p:nvPr/>
          </p:nvSpPr>
          <p:spPr bwMode="auto">
            <a:xfrm>
              <a:off x="1020" y="2147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9" name="Text Box 20"/>
            <p:cNvSpPr txBox="1">
              <a:spLocks noChangeArrowheads="1"/>
            </p:cNvSpPr>
            <p:nvPr/>
          </p:nvSpPr>
          <p:spPr bwMode="auto">
            <a:xfrm>
              <a:off x="1471" y="2327"/>
              <a:ext cx="36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3200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3200" b="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0" name="Line 21"/>
            <p:cNvSpPr>
              <a:spLocks noChangeShapeType="1"/>
            </p:cNvSpPr>
            <p:nvPr/>
          </p:nvSpPr>
          <p:spPr bwMode="auto">
            <a:xfrm>
              <a:off x="3159" y="2697"/>
              <a:ext cx="0" cy="25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1" name="Object 22"/>
            <p:cNvGraphicFramePr>
              <a:graphicFrameLocks noChangeAspect="1"/>
            </p:cNvGraphicFramePr>
            <p:nvPr/>
          </p:nvGraphicFramePr>
          <p:xfrm>
            <a:off x="3140" y="2066"/>
            <a:ext cx="795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2" name="Equation" r:id="rId3" imgW="531495" imgH="348615" progId="Equation.3">
                    <p:embed/>
                  </p:oleObj>
                </mc:Choice>
                <mc:Fallback>
                  <p:oleObj name="Equation" r:id="rId3" imgW="531495" imgH="34861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0" y="2066"/>
                          <a:ext cx="795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23"/>
            <p:cNvGraphicFramePr>
              <a:graphicFrameLocks noChangeAspect="1"/>
            </p:cNvGraphicFramePr>
            <p:nvPr/>
          </p:nvGraphicFramePr>
          <p:xfrm>
            <a:off x="2967" y="3292"/>
            <a:ext cx="958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3" name="Equation" r:id="rId5" imgW="635635" imgH="348615" progId="Equation.3">
                    <p:embed/>
                  </p:oleObj>
                </mc:Choice>
                <mc:Fallback>
                  <p:oleObj name="Equation" r:id="rId5" imgW="635635" imgH="34861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3292"/>
                          <a:ext cx="958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1931459" y="937683"/>
          <a:ext cx="49799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7" imgW="1624330" imgH="348615" progId="Equation.3">
                  <p:embed/>
                </p:oleObj>
              </mc:Choice>
              <mc:Fallback>
                <p:oleObj name="Equation" r:id="rId7" imgW="1624330" imgH="34861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459" y="937683"/>
                        <a:ext cx="4979987" cy="9175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25400">
                        <a:solidFill>
                          <a:srgbClr val="FF0000"/>
                        </a:solidFill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1"/>
          <p:cNvGraphicFramePr>
            <a:graphicFrameLocks noChangeAspect="1"/>
          </p:cNvGraphicFramePr>
          <p:nvPr/>
        </p:nvGraphicFramePr>
        <p:xfrm>
          <a:off x="270108" y="3422962"/>
          <a:ext cx="1208129" cy="79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公式" r:id="rId9" imgW="696595" imgH="452755" progId="Equation.3">
                  <p:embed/>
                </p:oleObj>
              </mc:Choice>
              <mc:Fallback>
                <p:oleObj name="公式" r:id="rId9" imgW="696595" imgH="45275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08" y="3422962"/>
                        <a:ext cx="1208129" cy="79291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7654397" y="4828426"/>
            <a:ext cx="1419483" cy="646331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电容反复释放吸收能量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/>
          <p:nvPr/>
        </p:nvGrpSpPr>
        <p:grpSpPr bwMode="auto">
          <a:xfrm>
            <a:off x="572347" y="914930"/>
            <a:ext cx="5559425" cy="3354387"/>
            <a:chOff x="879" y="1957"/>
            <a:chExt cx="3502" cy="2113"/>
          </a:xfrm>
        </p:grpSpPr>
        <p:sp>
          <p:nvSpPr>
            <p:cNvPr id="21526" name="Text Box 3"/>
            <p:cNvSpPr txBox="1">
              <a:spLocks noChangeArrowheads="1"/>
            </p:cNvSpPr>
            <p:nvPr/>
          </p:nvSpPr>
          <p:spPr bwMode="auto">
            <a:xfrm>
              <a:off x="3792" y="341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kumimoji="1" lang="zh-CN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527" name="Freeform 4"/>
            <p:cNvSpPr/>
            <p:nvPr/>
          </p:nvSpPr>
          <p:spPr bwMode="auto">
            <a:xfrm>
              <a:off x="1198" y="2277"/>
              <a:ext cx="2727" cy="641"/>
            </a:xfrm>
            <a:custGeom>
              <a:avLst/>
              <a:gdLst>
                <a:gd name="T0" fmla="*/ 0 w 1958"/>
                <a:gd name="T1" fmla="*/ 0 h 653"/>
                <a:gd name="T2" fmla="*/ 5441 w 1958"/>
                <a:gd name="T3" fmla="*/ 208 h 653"/>
                <a:gd name="T4" fmla="*/ 16985 w 1958"/>
                <a:gd name="T5" fmla="*/ 454 h 653"/>
                <a:gd name="T6" fmla="*/ 27723 w 1958"/>
                <a:gd name="T7" fmla="*/ 562 h 6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8"/>
                <a:gd name="T13" fmla="*/ 0 h 653"/>
                <a:gd name="T14" fmla="*/ 1958 w 1958"/>
                <a:gd name="T15" fmla="*/ 653 h 6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8" h="653">
                  <a:moveTo>
                    <a:pt x="0" y="0"/>
                  </a:moveTo>
                  <a:cubicBezTo>
                    <a:pt x="92" y="76"/>
                    <a:pt x="184" y="152"/>
                    <a:pt x="384" y="240"/>
                  </a:cubicBezTo>
                  <a:cubicBezTo>
                    <a:pt x="584" y="328"/>
                    <a:pt x="938" y="459"/>
                    <a:pt x="1200" y="528"/>
                  </a:cubicBezTo>
                  <a:cubicBezTo>
                    <a:pt x="1462" y="597"/>
                    <a:pt x="1800" y="627"/>
                    <a:pt x="1958" y="653"/>
                  </a:cubicBezTo>
                </a:path>
              </a:pathLst>
            </a:custGeom>
            <a:noFill/>
            <a:ln w="28575" cap="rnd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Freeform 5"/>
            <p:cNvSpPr/>
            <p:nvPr/>
          </p:nvSpPr>
          <p:spPr bwMode="auto">
            <a:xfrm>
              <a:off x="1195" y="2323"/>
              <a:ext cx="2405" cy="1289"/>
            </a:xfrm>
            <a:custGeom>
              <a:avLst/>
              <a:gdLst>
                <a:gd name="T0" fmla="*/ 5 w 2405"/>
                <a:gd name="T1" fmla="*/ 0 h 1289"/>
                <a:gd name="T2" fmla="*/ 5 w 2405"/>
                <a:gd name="T3" fmla="*/ 5 h 1289"/>
                <a:gd name="T4" fmla="*/ 15 w 2405"/>
                <a:gd name="T5" fmla="*/ 5 h 1289"/>
                <a:gd name="T6" fmla="*/ 96 w 2405"/>
                <a:gd name="T7" fmla="*/ 24 h 1289"/>
                <a:gd name="T8" fmla="*/ 202 w 2405"/>
                <a:gd name="T9" fmla="*/ 144 h 1289"/>
                <a:gd name="T10" fmla="*/ 399 w 2405"/>
                <a:gd name="T11" fmla="*/ 516 h 1289"/>
                <a:gd name="T12" fmla="*/ 547 w 2405"/>
                <a:gd name="T13" fmla="*/ 877 h 1289"/>
                <a:gd name="T14" fmla="*/ 600 w 2405"/>
                <a:gd name="T15" fmla="*/ 985 h 1289"/>
                <a:gd name="T16" fmla="*/ 734 w 2405"/>
                <a:gd name="T17" fmla="*/ 1174 h 1289"/>
                <a:gd name="T18" fmla="*/ 936 w 2405"/>
                <a:gd name="T19" fmla="*/ 1287 h 1289"/>
                <a:gd name="T20" fmla="*/ 1121 w 2405"/>
                <a:gd name="T21" fmla="*/ 1189 h 1289"/>
                <a:gd name="T22" fmla="*/ 1242 w 2405"/>
                <a:gd name="T23" fmla="*/ 1068 h 1289"/>
                <a:gd name="T24" fmla="*/ 1469 w 2405"/>
                <a:gd name="T25" fmla="*/ 755 h 1289"/>
                <a:gd name="T26" fmla="*/ 1657 w 2405"/>
                <a:gd name="T27" fmla="*/ 581 h 1289"/>
                <a:gd name="T28" fmla="*/ 1853 w 2405"/>
                <a:gd name="T29" fmla="*/ 504 h 1289"/>
                <a:gd name="T30" fmla="*/ 2138 w 2405"/>
                <a:gd name="T31" fmla="*/ 635 h 1289"/>
                <a:gd name="T32" fmla="*/ 2271 w 2405"/>
                <a:gd name="T33" fmla="*/ 755 h 1289"/>
                <a:gd name="T34" fmla="*/ 2405 w 2405"/>
                <a:gd name="T35" fmla="*/ 875 h 12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05"/>
                <a:gd name="T55" fmla="*/ 0 h 1289"/>
                <a:gd name="T56" fmla="*/ 2405 w 2405"/>
                <a:gd name="T57" fmla="*/ 1289 h 128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05" h="1289">
                  <a:moveTo>
                    <a:pt x="5" y="0"/>
                  </a:moveTo>
                  <a:cubicBezTo>
                    <a:pt x="5" y="1"/>
                    <a:pt x="3" y="4"/>
                    <a:pt x="5" y="5"/>
                  </a:cubicBezTo>
                  <a:cubicBezTo>
                    <a:pt x="7" y="6"/>
                    <a:pt x="0" y="2"/>
                    <a:pt x="15" y="5"/>
                  </a:cubicBezTo>
                  <a:cubicBezTo>
                    <a:pt x="30" y="8"/>
                    <a:pt x="65" y="1"/>
                    <a:pt x="96" y="24"/>
                  </a:cubicBezTo>
                  <a:cubicBezTo>
                    <a:pt x="127" y="47"/>
                    <a:pt x="152" y="62"/>
                    <a:pt x="202" y="144"/>
                  </a:cubicBezTo>
                  <a:cubicBezTo>
                    <a:pt x="252" y="226"/>
                    <a:pt x="342" y="394"/>
                    <a:pt x="399" y="516"/>
                  </a:cubicBezTo>
                  <a:cubicBezTo>
                    <a:pt x="456" y="638"/>
                    <a:pt x="513" y="799"/>
                    <a:pt x="547" y="877"/>
                  </a:cubicBezTo>
                  <a:cubicBezTo>
                    <a:pt x="580" y="956"/>
                    <a:pt x="569" y="935"/>
                    <a:pt x="600" y="985"/>
                  </a:cubicBezTo>
                  <a:cubicBezTo>
                    <a:pt x="630" y="1035"/>
                    <a:pt x="678" y="1124"/>
                    <a:pt x="734" y="1174"/>
                  </a:cubicBezTo>
                  <a:cubicBezTo>
                    <a:pt x="790" y="1224"/>
                    <a:pt x="872" y="1285"/>
                    <a:pt x="936" y="1287"/>
                  </a:cubicBezTo>
                  <a:cubicBezTo>
                    <a:pt x="1000" y="1289"/>
                    <a:pt x="1070" y="1225"/>
                    <a:pt x="1121" y="1189"/>
                  </a:cubicBezTo>
                  <a:cubicBezTo>
                    <a:pt x="1172" y="1153"/>
                    <a:pt x="1183" y="1141"/>
                    <a:pt x="1242" y="1068"/>
                  </a:cubicBezTo>
                  <a:cubicBezTo>
                    <a:pt x="1300" y="996"/>
                    <a:pt x="1399" y="836"/>
                    <a:pt x="1469" y="755"/>
                  </a:cubicBezTo>
                  <a:cubicBezTo>
                    <a:pt x="1539" y="675"/>
                    <a:pt x="1593" y="623"/>
                    <a:pt x="1657" y="581"/>
                  </a:cubicBezTo>
                  <a:cubicBezTo>
                    <a:pt x="1721" y="539"/>
                    <a:pt x="1773" y="495"/>
                    <a:pt x="1853" y="504"/>
                  </a:cubicBezTo>
                  <a:cubicBezTo>
                    <a:pt x="1933" y="513"/>
                    <a:pt x="2068" y="593"/>
                    <a:pt x="2138" y="635"/>
                  </a:cubicBezTo>
                  <a:cubicBezTo>
                    <a:pt x="2208" y="677"/>
                    <a:pt x="2227" y="716"/>
                    <a:pt x="2271" y="755"/>
                  </a:cubicBezTo>
                  <a:cubicBezTo>
                    <a:pt x="2316" y="795"/>
                    <a:pt x="2360" y="835"/>
                    <a:pt x="2405" y="875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Freeform 6"/>
            <p:cNvSpPr/>
            <p:nvPr/>
          </p:nvSpPr>
          <p:spPr bwMode="auto">
            <a:xfrm>
              <a:off x="1238" y="3319"/>
              <a:ext cx="2875" cy="659"/>
            </a:xfrm>
            <a:custGeom>
              <a:avLst/>
              <a:gdLst>
                <a:gd name="T0" fmla="*/ 0 w 2064"/>
                <a:gd name="T1" fmla="*/ 575 h 672"/>
                <a:gd name="T2" fmla="*/ 6129 w 2064"/>
                <a:gd name="T3" fmla="*/ 329 h 672"/>
                <a:gd name="T4" fmla="*/ 13603 w 2064"/>
                <a:gd name="T5" fmla="*/ 165 h 672"/>
                <a:gd name="T6" fmla="*/ 22444 w 2064"/>
                <a:gd name="T7" fmla="*/ 40 h 672"/>
                <a:gd name="T8" fmla="*/ 29253 w 2064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4"/>
                <a:gd name="T16" fmla="*/ 0 h 672"/>
                <a:gd name="T17" fmla="*/ 2064 w 2064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4" h="672">
                  <a:moveTo>
                    <a:pt x="0" y="672"/>
                  </a:moveTo>
                  <a:cubicBezTo>
                    <a:pt x="136" y="568"/>
                    <a:pt x="272" y="464"/>
                    <a:pt x="432" y="384"/>
                  </a:cubicBezTo>
                  <a:cubicBezTo>
                    <a:pt x="592" y="304"/>
                    <a:pt x="768" y="248"/>
                    <a:pt x="960" y="192"/>
                  </a:cubicBezTo>
                  <a:cubicBezTo>
                    <a:pt x="1152" y="136"/>
                    <a:pt x="1400" y="80"/>
                    <a:pt x="1584" y="48"/>
                  </a:cubicBezTo>
                  <a:cubicBezTo>
                    <a:pt x="1768" y="16"/>
                    <a:pt x="1916" y="8"/>
                    <a:pt x="2064" y="0"/>
                  </a:cubicBezTo>
                </a:path>
              </a:pathLst>
            </a:custGeom>
            <a:noFill/>
            <a:ln w="28575" cap="rnd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7"/>
            <p:cNvSpPr>
              <a:spLocks noChangeShapeType="1"/>
            </p:cNvSpPr>
            <p:nvPr/>
          </p:nvSpPr>
          <p:spPr bwMode="auto">
            <a:xfrm>
              <a:off x="997" y="3081"/>
              <a:ext cx="3277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8"/>
            <p:cNvSpPr>
              <a:spLocks noChangeShapeType="1"/>
            </p:cNvSpPr>
            <p:nvPr/>
          </p:nvSpPr>
          <p:spPr bwMode="auto">
            <a:xfrm>
              <a:off x="1198" y="2140"/>
              <a:ext cx="0" cy="193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Text Box 9"/>
            <p:cNvSpPr txBox="1">
              <a:spLocks noChangeArrowheads="1"/>
            </p:cNvSpPr>
            <p:nvPr/>
          </p:nvSpPr>
          <p:spPr bwMode="auto">
            <a:xfrm>
              <a:off x="4047" y="3011"/>
              <a:ext cx="3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3" name="Text Box 10"/>
            <p:cNvSpPr txBox="1">
              <a:spLocks noChangeArrowheads="1"/>
            </p:cNvSpPr>
            <p:nvPr/>
          </p:nvSpPr>
          <p:spPr bwMode="auto">
            <a:xfrm>
              <a:off x="1598" y="2999"/>
              <a:ext cx="4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-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534" name="Text Box 11"/>
            <p:cNvSpPr txBox="1">
              <a:spLocks noChangeArrowheads="1"/>
            </p:cNvSpPr>
            <p:nvPr/>
          </p:nvSpPr>
          <p:spPr bwMode="auto">
            <a:xfrm>
              <a:off x="2417" y="2999"/>
              <a:ext cx="5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2-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535" name="Text Box 12"/>
            <p:cNvSpPr txBox="1">
              <a:spLocks noChangeArrowheads="1"/>
            </p:cNvSpPr>
            <p:nvPr/>
          </p:nvSpPr>
          <p:spPr bwMode="auto">
            <a:xfrm>
              <a:off x="2944" y="2999"/>
              <a:ext cx="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2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536" name="Text Box 13"/>
            <p:cNvSpPr txBox="1">
              <a:spLocks noChangeArrowheads="1"/>
            </p:cNvSpPr>
            <p:nvPr/>
          </p:nvSpPr>
          <p:spPr bwMode="auto">
            <a:xfrm>
              <a:off x="2083" y="2999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537" name="Text Box 14"/>
            <p:cNvSpPr txBox="1">
              <a:spLocks noChangeArrowheads="1"/>
            </p:cNvSpPr>
            <p:nvPr/>
          </p:nvSpPr>
          <p:spPr bwMode="auto">
            <a:xfrm>
              <a:off x="1195" y="304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8" name="Line 15"/>
            <p:cNvSpPr>
              <a:spLocks noChangeShapeType="1"/>
            </p:cNvSpPr>
            <p:nvPr/>
          </p:nvSpPr>
          <p:spPr bwMode="auto">
            <a:xfrm>
              <a:off x="2150" y="3081"/>
              <a:ext cx="0" cy="53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Text Box 16"/>
            <p:cNvSpPr txBox="1">
              <a:spLocks noChangeArrowheads="1"/>
            </p:cNvSpPr>
            <p:nvPr/>
          </p:nvSpPr>
          <p:spPr bwMode="auto">
            <a:xfrm>
              <a:off x="879" y="2245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0" name="Text Box 17"/>
            <p:cNvSpPr txBox="1">
              <a:spLocks noChangeArrowheads="1"/>
            </p:cNvSpPr>
            <p:nvPr/>
          </p:nvSpPr>
          <p:spPr bwMode="auto">
            <a:xfrm>
              <a:off x="1238" y="1957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1" name="Line 18"/>
            <p:cNvSpPr>
              <a:spLocks noChangeShapeType="1"/>
            </p:cNvSpPr>
            <p:nvPr/>
          </p:nvSpPr>
          <p:spPr bwMode="auto">
            <a:xfrm>
              <a:off x="3058" y="2827"/>
              <a:ext cx="0" cy="25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363" name="Text Box 19"/>
          <p:cNvSpPr txBox="1">
            <a:spLocks noChangeArrowheads="1"/>
          </p:cNvSpPr>
          <p:nvPr/>
        </p:nvSpPr>
        <p:spPr bwMode="auto">
          <a:xfrm>
            <a:off x="1345460" y="2818342"/>
            <a:ext cx="35242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5364" name="Freeform 20"/>
          <p:cNvSpPr/>
          <p:nvPr/>
        </p:nvSpPr>
        <p:spPr bwMode="auto">
          <a:xfrm>
            <a:off x="1056535" y="2242080"/>
            <a:ext cx="4349750" cy="836612"/>
          </a:xfrm>
          <a:custGeom>
            <a:avLst/>
            <a:gdLst>
              <a:gd name="T0" fmla="*/ 0 w 2740"/>
              <a:gd name="T1" fmla="*/ 2147483646 h 527"/>
              <a:gd name="T2" fmla="*/ 2147483646 w 2740"/>
              <a:gd name="T3" fmla="*/ 2147483646 h 527"/>
              <a:gd name="T4" fmla="*/ 2147483646 w 2740"/>
              <a:gd name="T5" fmla="*/ 2147483646 h 527"/>
              <a:gd name="T6" fmla="*/ 2147483646 w 2740"/>
              <a:gd name="T7" fmla="*/ 2147483646 h 527"/>
              <a:gd name="T8" fmla="*/ 2147483646 w 2740"/>
              <a:gd name="T9" fmla="*/ 2147483646 h 527"/>
              <a:gd name="T10" fmla="*/ 2147483646 w 2740"/>
              <a:gd name="T11" fmla="*/ 2147483646 h 527"/>
              <a:gd name="T12" fmla="*/ 2147483646 w 2740"/>
              <a:gd name="T13" fmla="*/ 2147483646 h 527"/>
              <a:gd name="T14" fmla="*/ 2147483646 w 2740"/>
              <a:gd name="T15" fmla="*/ 2147483646 h 527"/>
              <a:gd name="T16" fmla="*/ 2147483646 w 2740"/>
              <a:gd name="T17" fmla="*/ 2147483646 h 527"/>
              <a:gd name="T18" fmla="*/ 2147483646 w 2740"/>
              <a:gd name="T19" fmla="*/ 2147483646 h 527"/>
              <a:gd name="T20" fmla="*/ 2147483646 w 2740"/>
              <a:gd name="T21" fmla="*/ 2147483646 h 527"/>
              <a:gd name="T22" fmla="*/ 2147483646 w 2740"/>
              <a:gd name="T23" fmla="*/ 2147483646 h 527"/>
              <a:gd name="T24" fmla="*/ 2147483646 w 2740"/>
              <a:gd name="T25" fmla="*/ 2147483646 h 527"/>
              <a:gd name="T26" fmla="*/ 2147483646 w 2740"/>
              <a:gd name="T27" fmla="*/ 2147483646 h 527"/>
              <a:gd name="T28" fmla="*/ 2147483646 w 2740"/>
              <a:gd name="T29" fmla="*/ 2147483646 h 527"/>
              <a:gd name="T30" fmla="*/ 2147483646 w 2740"/>
              <a:gd name="T31" fmla="*/ 2147483646 h 527"/>
              <a:gd name="T32" fmla="*/ 2147483646 w 2740"/>
              <a:gd name="T33" fmla="*/ 2147483646 h 527"/>
              <a:gd name="T34" fmla="*/ 2147483646 w 2740"/>
              <a:gd name="T35" fmla="*/ 2147483646 h 527"/>
              <a:gd name="T36" fmla="*/ 2147483646 w 2740"/>
              <a:gd name="T37" fmla="*/ 2147483646 h 5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527"/>
              <a:gd name="T59" fmla="*/ 2740 w 2740"/>
              <a:gd name="T60" fmla="*/ 527 h 5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527">
                <a:moveTo>
                  <a:pt x="0" y="286"/>
                </a:moveTo>
                <a:cubicBezTo>
                  <a:pt x="20" y="261"/>
                  <a:pt x="83" y="176"/>
                  <a:pt x="120" y="137"/>
                </a:cubicBezTo>
                <a:cubicBezTo>
                  <a:pt x="157" y="98"/>
                  <a:pt x="187" y="73"/>
                  <a:pt x="225" y="51"/>
                </a:cubicBezTo>
                <a:cubicBezTo>
                  <a:pt x="263" y="29"/>
                  <a:pt x="279" y="0"/>
                  <a:pt x="345" y="3"/>
                </a:cubicBezTo>
                <a:cubicBezTo>
                  <a:pt x="411" y="6"/>
                  <a:pt x="543" y="37"/>
                  <a:pt x="624" y="70"/>
                </a:cubicBezTo>
                <a:cubicBezTo>
                  <a:pt x="705" y="103"/>
                  <a:pt x="775" y="164"/>
                  <a:pt x="830" y="204"/>
                </a:cubicBezTo>
                <a:cubicBezTo>
                  <a:pt x="885" y="244"/>
                  <a:pt x="927" y="285"/>
                  <a:pt x="955" y="310"/>
                </a:cubicBezTo>
                <a:cubicBezTo>
                  <a:pt x="983" y="335"/>
                  <a:pt x="984" y="338"/>
                  <a:pt x="998" y="353"/>
                </a:cubicBezTo>
                <a:cubicBezTo>
                  <a:pt x="1012" y="368"/>
                  <a:pt x="1015" y="382"/>
                  <a:pt x="1041" y="401"/>
                </a:cubicBezTo>
                <a:cubicBezTo>
                  <a:pt x="1067" y="420"/>
                  <a:pt x="1109" y="447"/>
                  <a:pt x="1157" y="468"/>
                </a:cubicBezTo>
                <a:cubicBezTo>
                  <a:pt x="1205" y="489"/>
                  <a:pt x="1271" y="523"/>
                  <a:pt x="1329" y="525"/>
                </a:cubicBezTo>
                <a:cubicBezTo>
                  <a:pt x="1387" y="527"/>
                  <a:pt x="1459" y="497"/>
                  <a:pt x="1508" y="481"/>
                </a:cubicBezTo>
                <a:cubicBezTo>
                  <a:pt x="1558" y="466"/>
                  <a:pt x="1569" y="461"/>
                  <a:pt x="1624" y="432"/>
                </a:cubicBezTo>
                <a:cubicBezTo>
                  <a:pt x="1680" y="402"/>
                  <a:pt x="1775" y="336"/>
                  <a:pt x="1842" y="302"/>
                </a:cubicBezTo>
                <a:cubicBezTo>
                  <a:pt x="1909" y="269"/>
                  <a:pt x="1962" y="249"/>
                  <a:pt x="2023" y="230"/>
                </a:cubicBezTo>
                <a:cubicBezTo>
                  <a:pt x="2083" y="212"/>
                  <a:pt x="2125" y="188"/>
                  <a:pt x="2202" y="192"/>
                </a:cubicBezTo>
                <a:cubicBezTo>
                  <a:pt x="2278" y="195"/>
                  <a:pt x="2415" y="234"/>
                  <a:pt x="2483" y="253"/>
                </a:cubicBezTo>
                <a:cubicBezTo>
                  <a:pt x="2552" y="271"/>
                  <a:pt x="2569" y="286"/>
                  <a:pt x="2612" y="302"/>
                </a:cubicBezTo>
                <a:cubicBezTo>
                  <a:pt x="2654" y="319"/>
                  <a:pt x="2698" y="335"/>
                  <a:pt x="2740" y="351"/>
                </a:cubicBezTo>
              </a:path>
            </a:pathLst>
          </a:custGeom>
          <a:noFill/>
          <a:ln w="28575" cap="flat" cmpd="sng">
            <a:solidFill>
              <a:srgbClr val="66FF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5" name="Line 21"/>
          <p:cNvSpPr>
            <a:spLocks noChangeShapeType="1"/>
          </p:cNvSpPr>
          <p:nvPr/>
        </p:nvSpPr>
        <p:spPr bwMode="auto">
          <a:xfrm>
            <a:off x="1545485" y="2242080"/>
            <a:ext cx="0" cy="454025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6" name="Text Box 22"/>
          <p:cNvSpPr txBox="1">
            <a:spLocks noChangeArrowheads="1"/>
          </p:cNvSpPr>
          <p:nvPr/>
        </p:nvSpPr>
        <p:spPr bwMode="auto">
          <a:xfrm>
            <a:off x="1969347" y="2121430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2" name="Text Box 24"/>
          <p:cNvSpPr txBox="1">
            <a:spLocks noChangeArrowheads="1"/>
          </p:cNvSpPr>
          <p:nvPr/>
        </p:nvSpPr>
        <p:spPr bwMode="auto">
          <a:xfrm>
            <a:off x="5279285" y="5605992"/>
            <a:ext cx="3609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3" name="Rectangle 25"/>
          <p:cNvSpPr>
            <a:spLocks noChangeArrowheads="1"/>
          </p:cNvSpPr>
          <p:nvPr/>
        </p:nvSpPr>
        <p:spPr bwMode="auto">
          <a:xfrm>
            <a:off x="915247" y="6015567"/>
            <a:ext cx="520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85370" name="Object 26"/>
          <p:cNvGraphicFramePr>
            <a:graphicFrameLocks noChangeAspect="1"/>
          </p:cNvGraphicFramePr>
          <p:nvPr/>
        </p:nvGraphicFramePr>
        <p:xfrm>
          <a:off x="2170959" y="5115375"/>
          <a:ext cx="51244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1" imgW="1950720" imgH="348615" progId="Equation.3">
                  <p:embed/>
                </p:oleObj>
              </mc:Choice>
              <mc:Fallback>
                <p:oleObj name="Equation" r:id="rId1" imgW="1950720" imgH="34861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959" y="5115375"/>
                        <a:ext cx="51244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1" name="Text Box 27"/>
          <p:cNvSpPr txBox="1">
            <a:spLocks noChangeArrowheads="1"/>
          </p:cNvSpPr>
          <p:nvPr/>
        </p:nvSpPr>
        <p:spPr bwMode="auto">
          <a:xfrm>
            <a:off x="1898704" y="6130661"/>
            <a:ext cx="5607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 =  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，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+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2+  ... n+</a:t>
            </a:r>
            <a:endParaRPr kumimoji="1" lang="en-US" altLang="zh-CN" b="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5372" name="Text Box 28"/>
          <p:cNvSpPr txBox="1">
            <a:spLocks noChangeArrowheads="1"/>
          </p:cNvSpPr>
          <p:nvPr/>
        </p:nvSpPr>
        <p:spPr bwMode="auto">
          <a:xfrm>
            <a:off x="1664548" y="4050996"/>
            <a:ext cx="69056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 =0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，，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2    ... n 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b="0" i="1" baseline="-25000" dirty="0" err="1">
                <a:ea typeface="仿宋_GB2312" pitchFamily="49" charset="-122"/>
              </a:rPr>
              <a:t>c</a:t>
            </a:r>
            <a:r>
              <a:rPr kumimoji="1" lang="zh-CN" altLang="en-US" dirty="0"/>
              <a:t>极值点，</a:t>
            </a:r>
            <a:endParaRPr kumimoji="1"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="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的极值点为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零点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/>
          <a:srcRect r="54853"/>
          <a:stretch>
            <a:fillRect/>
          </a:stretch>
        </p:blipFill>
        <p:spPr>
          <a:xfrm>
            <a:off x="7765939" y="3365022"/>
            <a:ext cx="1123321" cy="685974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</p:pic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1212956" y="1474147"/>
            <a:ext cx="573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3200" b="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510" y="919867"/>
            <a:ext cx="4383404" cy="92057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 descr="绿色大理石"/>
          <p:cNvSpPr txBox="1">
            <a:spLocks noChangeArrowheads="1"/>
          </p:cNvSpPr>
          <p:nvPr/>
        </p:nvSpPr>
        <p:spPr bwMode="auto">
          <a:xfrm>
            <a:off x="4909081" y="1094006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能量转换关系：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805393" y="6086694"/>
            <a:ext cx="196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&lt; t &lt;  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735124" y="6086694"/>
            <a:ext cx="2246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&lt; t &lt; -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593787" y="6086694"/>
            <a:ext cx="2449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-  &lt; t &lt;  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2534" name="Group 6"/>
          <p:cNvGrpSpPr/>
          <p:nvPr/>
        </p:nvGrpSpPr>
        <p:grpSpPr bwMode="auto">
          <a:xfrm>
            <a:off x="1608668" y="709831"/>
            <a:ext cx="5535613" cy="3354388"/>
            <a:chOff x="919" y="1957"/>
            <a:chExt cx="3487" cy="2113"/>
          </a:xfrm>
        </p:grpSpPr>
        <p:sp>
          <p:nvSpPr>
            <p:cNvPr id="22614" name="Text Box 7"/>
            <p:cNvSpPr txBox="1">
              <a:spLocks noChangeArrowheads="1"/>
            </p:cNvSpPr>
            <p:nvPr/>
          </p:nvSpPr>
          <p:spPr bwMode="auto">
            <a:xfrm>
              <a:off x="3792" y="341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kumimoji="1" lang="zh-CN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615" name="Freeform 8"/>
            <p:cNvSpPr/>
            <p:nvPr/>
          </p:nvSpPr>
          <p:spPr bwMode="auto">
            <a:xfrm>
              <a:off x="1198" y="2277"/>
              <a:ext cx="2727" cy="641"/>
            </a:xfrm>
            <a:custGeom>
              <a:avLst/>
              <a:gdLst>
                <a:gd name="T0" fmla="*/ 0 w 1958"/>
                <a:gd name="T1" fmla="*/ 0 h 653"/>
                <a:gd name="T2" fmla="*/ 5441 w 1958"/>
                <a:gd name="T3" fmla="*/ 208 h 653"/>
                <a:gd name="T4" fmla="*/ 16985 w 1958"/>
                <a:gd name="T5" fmla="*/ 454 h 653"/>
                <a:gd name="T6" fmla="*/ 27723 w 1958"/>
                <a:gd name="T7" fmla="*/ 562 h 6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8"/>
                <a:gd name="T13" fmla="*/ 0 h 653"/>
                <a:gd name="T14" fmla="*/ 1958 w 1958"/>
                <a:gd name="T15" fmla="*/ 653 h 6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8" h="653">
                  <a:moveTo>
                    <a:pt x="0" y="0"/>
                  </a:moveTo>
                  <a:cubicBezTo>
                    <a:pt x="92" y="76"/>
                    <a:pt x="184" y="152"/>
                    <a:pt x="384" y="240"/>
                  </a:cubicBezTo>
                  <a:cubicBezTo>
                    <a:pt x="584" y="328"/>
                    <a:pt x="938" y="459"/>
                    <a:pt x="1200" y="528"/>
                  </a:cubicBezTo>
                  <a:cubicBezTo>
                    <a:pt x="1462" y="597"/>
                    <a:pt x="1800" y="627"/>
                    <a:pt x="1958" y="653"/>
                  </a:cubicBezTo>
                </a:path>
              </a:pathLst>
            </a:custGeom>
            <a:noFill/>
            <a:ln w="28575" cap="rnd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6" name="Freeform 9"/>
            <p:cNvSpPr/>
            <p:nvPr/>
          </p:nvSpPr>
          <p:spPr bwMode="auto">
            <a:xfrm>
              <a:off x="1195" y="2323"/>
              <a:ext cx="2405" cy="1289"/>
            </a:xfrm>
            <a:custGeom>
              <a:avLst/>
              <a:gdLst>
                <a:gd name="T0" fmla="*/ 5 w 2405"/>
                <a:gd name="T1" fmla="*/ 0 h 1289"/>
                <a:gd name="T2" fmla="*/ 5 w 2405"/>
                <a:gd name="T3" fmla="*/ 5 h 1289"/>
                <a:gd name="T4" fmla="*/ 15 w 2405"/>
                <a:gd name="T5" fmla="*/ 5 h 1289"/>
                <a:gd name="T6" fmla="*/ 96 w 2405"/>
                <a:gd name="T7" fmla="*/ 24 h 1289"/>
                <a:gd name="T8" fmla="*/ 202 w 2405"/>
                <a:gd name="T9" fmla="*/ 144 h 1289"/>
                <a:gd name="T10" fmla="*/ 399 w 2405"/>
                <a:gd name="T11" fmla="*/ 516 h 1289"/>
                <a:gd name="T12" fmla="*/ 547 w 2405"/>
                <a:gd name="T13" fmla="*/ 877 h 1289"/>
                <a:gd name="T14" fmla="*/ 600 w 2405"/>
                <a:gd name="T15" fmla="*/ 985 h 1289"/>
                <a:gd name="T16" fmla="*/ 734 w 2405"/>
                <a:gd name="T17" fmla="*/ 1174 h 1289"/>
                <a:gd name="T18" fmla="*/ 936 w 2405"/>
                <a:gd name="T19" fmla="*/ 1287 h 1289"/>
                <a:gd name="T20" fmla="*/ 1121 w 2405"/>
                <a:gd name="T21" fmla="*/ 1189 h 1289"/>
                <a:gd name="T22" fmla="*/ 1242 w 2405"/>
                <a:gd name="T23" fmla="*/ 1068 h 1289"/>
                <a:gd name="T24" fmla="*/ 1469 w 2405"/>
                <a:gd name="T25" fmla="*/ 755 h 1289"/>
                <a:gd name="T26" fmla="*/ 1657 w 2405"/>
                <a:gd name="T27" fmla="*/ 581 h 1289"/>
                <a:gd name="T28" fmla="*/ 1853 w 2405"/>
                <a:gd name="T29" fmla="*/ 504 h 1289"/>
                <a:gd name="T30" fmla="*/ 2138 w 2405"/>
                <a:gd name="T31" fmla="*/ 635 h 1289"/>
                <a:gd name="T32" fmla="*/ 2271 w 2405"/>
                <a:gd name="T33" fmla="*/ 755 h 1289"/>
                <a:gd name="T34" fmla="*/ 2405 w 2405"/>
                <a:gd name="T35" fmla="*/ 875 h 12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05"/>
                <a:gd name="T55" fmla="*/ 0 h 1289"/>
                <a:gd name="T56" fmla="*/ 2405 w 2405"/>
                <a:gd name="T57" fmla="*/ 1289 h 128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05" h="1289">
                  <a:moveTo>
                    <a:pt x="5" y="0"/>
                  </a:moveTo>
                  <a:cubicBezTo>
                    <a:pt x="5" y="1"/>
                    <a:pt x="3" y="4"/>
                    <a:pt x="5" y="5"/>
                  </a:cubicBezTo>
                  <a:cubicBezTo>
                    <a:pt x="7" y="6"/>
                    <a:pt x="0" y="2"/>
                    <a:pt x="15" y="5"/>
                  </a:cubicBezTo>
                  <a:cubicBezTo>
                    <a:pt x="30" y="8"/>
                    <a:pt x="65" y="1"/>
                    <a:pt x="96" y="24"/>
                  </a:cubicBezTo>
                  <a:cubicBezTo>
                    <a:pt x="127" y="47"/>
                    <a:pt x="152" y="62"/>
                    <a:pt x="202" y="144"/>
                  </a:cubicBezTo>
                  <a:cubicBezTo>
                    <a:pt x="252" y="226"/>
                    <a:pt x="342" y="394"/>
                    <a:pt x="399" y="516"/>
                  </a:cubicBezTo>
                  <a:cubicBezTo>
                    <a:pt x="456" y="638"/>
                    <a:pt x="513" y="799"/>
                    <a:pt x="547" y="877"/>
                  </a:cubicBezTo>
                  <a:cubicBezTo>
                    <a:pt x="580" y="956"/>
                    <a:pt x="569" y="935"/>
                    <a:pt x="600" y="985"/>
                  </a:cubicBezTo>
                  <a:cubicBezTo>
                    <a:pt x="630" y="1035"/>
                    <a:pt x="678" y="1124"/>
                    <a:pt x="734" y="1174"/>
                  </a:cubicBezTo>
                  <a:cubicBezTo>
                    <a:pt x="790" y="1224"/>
                    <a:pt x="872" y="1285"/>
                    <a:pt x="936" y="1287"/>
                  </a:cubicBezTo>
                  <a:cubicBezTo>
                    <a:pt x="1000" y="1289"/>
                    <a:pt x="1070" y="1225"/>
                    <a:pt x="1121" y="1189"/>
                  </a:cubicBezTo>
                  <a:cubicBezTo>
                    <a:pt x="1172" y="1153"/>
                    <a:pt x="1183" y="1141"/>
                    <a:pt x="1242" y="1068"/>
                  </a:cubicBezTo>
                  <a:cubicBezTo>
                    <a:pt x="1300" y="996"/>
                    <a:pt x="1399" y="836"/>
                    <a:pt x="1469" y="755"/>
                  </a:cubicBezTo>
                  <a:cubicBezTo>
                    <a:pt x="1539" y="675"/>
                    <a:pt x="1593" y="623"/>
                    <a:pt x="1657" y="581"/>
                  </a:cubicBezTo>
                  <a:cubicBezTo>
                    <a:pt x="1721" y="539"/>
                    <a:pt x="1773" y="495"/>
                    <a:pt x="1853" y="504"/>
                  </a:cubicBezTo>
                  <a:cubicBezTo>
                    <a:pt x="1933" y="513"/>
                    <a:pt x="2068" y="593"/>
                    <a:pt x="2138" y="635"/>
                  </a:cubicBezTo>
                  <a:cubicBezTo>
                    <a:pt x="2208" y="677"/>
                    <a:pt x="2227" y="716"/>
                    <a:pt x="2271" y="755"/>
                  </a:cubicBezTo>
                  <a:cubicBezTo>
                    <a:pt x="2316" y="795"/>
                    <a:pt x="2360" y="835"/>
                    <a:pt x="2405" y="875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Freeform 10"/>
            <p:cNvSpPr/>
            <p:nvPr/>
          </p:nvSpPr>
          <p:spPr bwMode="auto">
            <a:xfrm>
              <a:off x="1238" y="3319"/>
              <a:ext cx="2875" cy="659"/>
            </a:xfrm>
            <a:custGeom>
              <a:avLst/>
              <a:gdLst>
                <a:gd name="T0" fmla="*/ 0 w 2064"/>
                <a:gd name="T1" fmla="*/ 575 h 672"/>
                <a:gd name="T2" fmla="*/ 6129 w 2064"/>
                <a:gd name="T3" fmla="*/ 329 h 672"/>
                <a:gd name="T4" fmla="*/ 13603 w 2064"/>
                <a:gd name="T5" fmla="*/ 165 h 672"/>
                <a:gd name="T6" fmla="*/ 22444 w 2064"/>
                <a:gd name="T7" fmla="*/ 40 h 672"/>
                <a:gd name="T8" fmla="*/ 29253 w 2064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4"/>
                <a:gd name="T16" fmla="*/ 0 h 672"/>
                <a:gd name="T17" fmla="*/ 2064 w 2064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4" h="672">
                  <a:moveTo>
                    <a:pt x="0" y="672"/>
                  </a:moveTo>
                  <a:cubicBezTo>
                    <a:pt x="136" y="568"/>
                    <a:pt x="272" y="464"/>
                    <a:pt x="432" y="384"/>
                  </a:cubicBezTo>
                  <a:cubicBezTo>
                    <a:pt x="592" y="304"/>
                    <a:pt x="768" y="248"/>
                    <a:pt x="960" y="192"/>
                  </a:cubicBezTo>
                  <a:cubicBezTo>
                    <a:pt x="1152" y="136"/>
                    <a:pt x="1400" y="80"/>
                    <a:pt x="1584" y="48"/>
                  </a:cubicBezTo>
                  <a:cubicBezTo>
                    <a:pt x="1768" y="16"/>
                    <a:pt x="1916" y="8"/>
                    <a:pt x="2064" y="0"/>
                  </a:cubicBezTo>
                </a:path>
              </a:pathLst>
            </a:custGeom>
            <a:noFill/>
            <a:ln w="28575" cap="rnd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Line 11"/>
            <p:cNvSpPr>
              <a:spLocks noChangeShapeType="1"/>
            </p:cNvSpPr>
            <p:nvPr/>
          </p:nvSpPr>
          <p:spPr bwMode="auto">
            <a:xfrm>
              <a:off x="997" y="3081"/>
              <a:ext cx="3277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12"/>
            <p:cNvSpPr>
              <a:spLocks noChangeShapeType="1"/>
            </p:cNvSpPr>
            <p:nvPr/>
          </p:nvSpPr>
          <p:spPr bwMode="auto">
            <a:xfrm>
              <a:off x="1198" y="2140"/>
              <a:ext cx="0" cy="193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Text Box 13"/>
            <p:cNvSpPr txBox="1">
              <a:spLocks noChangeArrowheads="1"/>
            </p:cNvSpPr>
            <p:nvPr/>
          </p:nvSpPr>
          <p:spPr bwMode="auto">
            <a:xfrm>
              <a:off x="4072" y="3032"/>
              <a:ext cx="3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21" name="Text Box 14"/>
            <p:cNvSpPr txBox="1">
              <a:spLocks noChangeArrowheads="1"/>
            </p:cNvSpPr>
            <p:nvPr/>
          </p:nvSpPr>
          <p:spPr bwMode="auto">
            <a:xfrm>
              <a:off x="1598" y="2999"/>
              <a:ext cx="4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-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622" name="Text Box 15"/>
            <p:cNvSpPr txBox="1">
              <a:spLocks noChangeArrowheads="1"/>
            </p:cNvSpPr>
            <p:nvPr/>
          </p:nvSpPr>
          <p:spPr bwMode="auto">
            <a:xfrm>
              <a:off x="2417" y="2999"/>
              <a:ext cx="5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2-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623" name="Text Box 16"/>
            <p:cNvSpPr txBox="1">
              <a:spLocks noChangeArrowheads="1"/>
            </p:cNvSpPr>
            <p:nvPr/>
          </p:nvSpPr>
          <p:spPr bwMode="auto">
            <a:xfrm>
              <a:off x="2944" y="2999"/>
              <a:ext cx="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2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624" name="Text Box 17"/>
            <p:cNvSpPr txBox="1">
              <a:spLocks noChangeArrowheads="1"/>
            </p:cNvSpPr>
            <p:nvPr/>
          </p:nvSpPr>
          <p:spPr bwMode="auto">
            <a:xfrm>
              <a:off x="2083" y="2999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625" name="Text Box 18"/>
            <p:cNvSpPr txBox="1">
              <a:spLocks noChangeArrowheads="1"/>
            </p:cNvSpPr>
            <p:nvPr/>
          </p:nvSpPr>
          <p:spPr bwMode="auto">
            <a:xfrm>
              <a:off x="1195" y="304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26" name="Line 19"/>
            <p:cNvSpPr>
              <a:spLocks noChangeShapeType="1"/>
            </p:cNvSpPr>
            <p:nvPr/>
          </p:nvSpPr>
          <p:spPr bwMode="auto">
            <a:xfrm>
              <a:off x="2150" y="3081"/>
              <a:ext cx="0" cy="53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Text Box 20"/>
            <p:cNvSpPr txBox="1">
              <a:spLocks noChangeArrowheads="1"/>
            </p:cNvSpPr>
            <p:nvPr/>
          </p:nvSpPr>
          <p:spPr bwMode="auto">
            <a:xfrm>
              <a:off x="919" y="2245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28" name="Text Box 21"/>
            <p:cNvSpPr txBox="1">
              <a:spLocks noChangeArrowheads="1"/>
            </p:cNvSpPr>
            <p:nvPr/>
          </p:nvSpPr>
          <p:spPr bwMode="auto">
            <a:xfrm>
              <a:off x="1238" y="1957"/>
              <a:ext cx="2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29" name="Line 22"/>
            <p:cNvSpPr>
              <a:spLocks noChangeShapeType="1"/>
            </p:cNvSpPr>
            <p:nvPr/>
          </p:nvSpPr>
          <p:spPr bwMode="auto">
            <a:xfrm>
              <a:off x="3058" y="2827"/>
              <a:ext cx="0" cy="25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5" name="Text Box 23"/>
          <p:cNvSpPr txBox="1">
            <a:spLocks noChangeArrowheads="1"/>
          </p:cNvSpPr>
          <p:nvPr/>
        </p:nvSpPr>
        <p:spPr bwMode="auto">
          <a:xfrm>
            <a:off x="2318281" y="2562444"/>
            <a:ext cx="379412" cy="5191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1"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536" name="Freeform 24"/>
          <p:cNvSpPr/>
          <p:nvPr/>
        </p:nvSpPr>
        <p:spPr bwMode="auto">
          <a:xfrm>
            <a:off x="2029356" y="2036981"/>
            <a:ext cx="4349750" cy="836613"/>
          </a:xfrm>
          <a:custGeom>
            <a:avLst/>
            <a:gdLst>
              <a:gd name="T0" fmla="*/ 0 w 2740"/>
              <a:gd name="T1" fmla="*/ 2147483646 h 527"/>
              <a:gd name="T2" fmla="*/ 2147483646 w 2740"/>
              <a:gd name="T3" fmla="*/ 2147483646 h 527"/>
              <a:gd name="T4" fmla="*/ 2147483646 w 2740"/>
              <a:gd name="T5" fmla="*/ 2147483646 h 527"/>
              <a:gd name="T6" fmla="*/ 2147483646 w 2740"/>
              <a:gd name="T7" fmla="*/ 2147483646 h 527"/>
              <a:gd name="T8" fmla="*/ 2147483646 w 2740"/>
              <a:gd name="T9" fmla="*/ 2147483646 h 527"/>
              <a:gd name="T10" fmla="*/ 2147483646 w 2740"/>
              <a:gd name="T11" fmla="*/ 2147483646 h 527"/>
              <a:gd name="T12" fmla="*/ 2147483646 w 2740"/>
              <a:gd name="T13" fmla="*/ 2147483646 h 527"/>
              <a:gd name="T14" fmla="*/ 2147483646 w 2740"/>
              <a:gd name="T15" fmla="*/ 2147483646 h 527"/>
              <a:gd name="T16" fmla="*/ 2147483646 w 2740"/>
              <a:gd name="T17" fmla="*/ 2147483646 h 527"/>
              <a:gd name="T18" fmla="*/ 2147483646 w 2740"/>
              <a:gd name="T19" fmla="*/ 2147483646 h 527"/>
              <a:gd name="T20" fmla="*/ 2147483646 w 2740"/>
              <a:gd name="T21" fmla="*/ 2147483646 h 527"/>
              <a:gd name="T22" fmla="*/ 2147483646 w 2740"/>
              <a:gd name="T23" fmla="*/ 2147483646 h 527"/>
              <a:gd name="T24" fmla="*/ 2147483646 w 2740"/>
              <a:gd name="T25" fmla="*/ 2147483646 h 527"/>
              <a:gd name="T26" fmla="*/ 2147483646 w 2740"/>
              <a:gd name="T27" fmla="*/ 2147483646 h 527"/>
              <a:gd name="T28" fmla="*/ 2147483646 w 2740"/>
              <a:gd name="T29" fmla="*/ 2147483646 h 527"/>
              <a:gd name="T30" fmla="*/ 2147483646 w 2740"/>
              <a:gd name="T31" fmla="*/ 2147483646 h 527"/>
              <a:gd name="T32" fmla="*/ 2147483646 w 2740"/>
              <a:gd name="T33" fmla="*/ 2147483646 h 527"/>
              <a:gd name="T34" fmla="*/ 2147483646 w 2740"/>
              <a:gd name="T35" fmla="*/ 2147483646 h 527"/>
              <a:gd name="T36" fmla="*/ 2147483646 w 2740"/>
              <a:gd name="T37" fmla="*/ 2147483646 h 5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527"/>
              <a:gd name="T59" fmla="*/ 2740 w 2740"/>
              <a:gd name="T60" fmla="*/ 527 h 5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527">
                <a:moveTo>
                  <a:pt x="0" y="286"/>
                </a:moveTo>
                <a:cubicBezTo>
                  <a:pt x="20" y="261"/>
                  <a:pt x="83" y="176"/>
                  <a:pt x="120" y="137"/>
                </a:cubicBezTo>
                <a:cubicBezTo>
                  <a:pt x="157" y="98"/>
                  <a:pt x="187" y="73"/>
                  <a:pt x="225" y="51"/>
                </a:cubicBezTo>
                <a:cubicBezTo>
                  <a:pt x="263" y="29"/>
                  <a:pt x="279" y="0"/>
                  <a:pt x="345" y="3"/>
                </a:cubicBezTo>
                <a:cubicBezTo>
                  <a:pt x="411" y="6"/>
                  <a:pt x="543" y="37"/>
                  <a:pt x="624" y="70"/>
                </a:cubicBezTo>
                <a:cubicBezTo>
                  <a:pt x="705" y="103"/>
                  <a:pt x="775" y="164"/>
                  <a:pt x="830" y="204"/>
                </a:cubicBezTo>
                <a:cubicBezTo>
                  <a:pt x="885" y="244"/>
                  <a:pt x="927" y="285"/>
                  <a:pt x="955" y="310"/>
                </a:cubicBezTo>
                <a:cubicBezTo>
                  <a:pt x="983" y="335"/>
                  <a:pt x="984" y="338"/>
                  <a:pt x="998" y="353"/>
                </a:cubicBezTo>
                <a:cubicBezTo>
                  <a:pt x="1012" y="368"/>
                  <a:pt x="1015" y="382"/>
                  <a:pt x="1041" y="401"/>
                </a:cubicBezTo>
                <a:cubicBezTo>
                  <a:pt x="1067" y="420"/>
                  <a:pt x="1109" y="447"/>
                  <a:pt x="1157" y="468"/>
                </a:cubicBezTo>
                <a:cubicBezTo>
                  <a:pt x="1205" y="489"/>
                  <a:pt x="1271" y="523"/>
                  <a:pt x="1329" y="525"/>
                </a:cubicBezTo>
                <a:cubicBezTo>
                  <a:pt x="1387" y="527"/>
                  <a:pt x="1459" y="497"/>
                  <a:pt x="1508" y="481"/>
                </a:cubicBezTo>
                <a:cubicBezTo>
                  <a:pt x="1558" y="466"/>
                  <a:pt x="1569" y="461"/>
                  <a:pt x="1624" y="432"/>
                </a:cubicBezTo>
                <a:cubicBezTo>
                  <a:pt x="1680" y="402"/>
                  <a:pt x="1775" y="336"/>
                  <a:pt x="1842" y="302"/>
                </a:cubicBezTo>
                <a:cubicBezTo>
                  <a:pt x="1909" y="269"/>
                  <a:pt x="1962" y="249"/>
                  <a:pt x="2023" y="230"/>
                </a:cubicBezTo>
                <a:cubicBezTo>
                  <a:pt x="2083" y="212"/>
                  <a:pt x="2125" y="188"/>
                  <a:pt x="2202" y="192"/>
                </a:cubicBezTo>
                <a:cubicBezTo>
                  <a:pt x="2278" y="195"/>
                  <a:pt x="2415" y="234"/>
                  <a:pt x="2483" y="253"/>
                </a:cubicBezTo>
                <a:cubicBezTo>
                  <a:pt x="2552" y="271"/>
                  <a:pt x="2569" y="286"/>
                  <a:pt x="2612" y="302"/>
                </a:cubicBezTo>
                <a:cubicBezTo>
                  <a:pt x="2654" y="319"/>
                  <a:pt x="2698" y="335"/>
                  <a:pt x="2740" y="351"/>
                </a:cubicBezTo>
              </a:path>
            </a:pathLst>
          </a:custGeom>
          <a:noFill/>
          <a:ln w="28575" cap="flat" cmpd="sng">
            <a:solidFill>
              <a:srgbClr val="66FF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25"/>
          <p:cNvSpPr>
            <a:spLocks noChangeShapeType="1"/>
          </p:cNvSpPr>
          <p:nvPr/>
        </p:nvSpPr>
        <p:spPr bwMode="auto">
          <a:xfrm>
            <a:off x="2518306" y="2036981"/>
            <a:ext cx="0" cy="454025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Text Box 26"/>
          <p:cNvSpPr txBox="1">
            <a:spLocks noChangeArrowheads="1"/>
          </p:cNvSpPr>
          <p:nvPr/>
        </p:nvSpPr>
        <p:spPr bwMode="auto">
          <a:xfrm>
            <a:off x="2942168" y="1865531"/>
            <a:ext cx="44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3326343" y="4118194"/>
            <a:ext cx="2827338" cy="2011362"/>
            <a:chOff x="567" y="2477"/>
            <a:chExt cx="1963" cy="1267"/>
          </a:xfrm>
        </p:grpSpPr>
        <p:sp>
          <p:nvSpPr>
            <p:cNvPr id="22591" name="Line 34"/>
            <p:cNvSpPr>
              <a:spLocks noChangeShapeType="1"/>
            </p:cNvSpPr>
            <p:nvPr/>
          </p:nvSpPr>
          <p:spPr bwMode="auto">
            <a:xfrm>
              <a:off x="2210" y="2477"/>
              <a:ext cx="1" cy="2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Line 35"/>
            <p:cNvSpPr>
              <a:spLocks noChangeShapeType="1"/>
            </p:cNvSpPr>
            <p:nvPr/>
          </p:nvSpPr>
          <p:spPr bwMode="auto">
            <a:xfrm>
              <a:off x="2210" y="3203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Line 36"/>
            <p:cNvSpPr>
              <a:spLocks noChangeShapeType="1"/>
            </p:cNvSpPr>
            <p:nvPr/>
          </p:nvSpPr>
          <p:spPr bwMode="auto">
            <a:xfrm>
              <a:off x="748" y="3430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Line 37"/>
            <p:cNvSpPr>
              <a:spLocks noChangeShapeType="1"/>
            </p:cNvSpPr>
            <p:nvPr/>
          </p:nvSpPr>
          <p:spPr bwMode="auto">
            <a:xfrm>
              <a:off x="748" y="2477"/>
              <a:ext cx="1" cy="4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Line 38"/>
            <p:cNvSpPr>
              <a:spLocks noChangeShapeType="1"/>
            </p:cNvSpPr>
            <p:nvPr/>
          </p:nvSpPr>
          <p:spPr bwMode="auto">
            <a:xfrm flipH="1">
              <a:off x="748" y="2976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Rectangle 39"/>
            <p:cNvSpPr>
              <a:spLocks noChangeArrowheads="1"/>
            </p:cNvSpPr>
            <p:nvPr/>
          </p:nvSpPr>
          <p:spPr bwMode="auto">
            <a:xfrm>
              <a:off x="1338" y="3475"/>
              <a:ext cx="3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7" name="Rectangle 40"/>
            <p:cNvSpPr>
              <a:spLocks noChangeArrowheads="1"/>
            </p:cNvSpPr>
            <p:nvPr/>
          </p:nvSpPr>
          <p:spPr bwMode="auto">
            <a:xfrm>
              <a:off x="2392" y="2886"/>
              <a:ext cx="1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8" name="Rectangle 41"/>
            <p:cNvSpPr>
              <a:spLocks noChangeArrowheads="1"/>
            </p:cNvSpPr>
            <p:nvPr/>
          </p:nvSpPr>
          <p:spPr bwMode="auto">
            <a:xfrm>
              <a:off x="930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9" name="Rectangle 42"/>
            <p:cNvSpPr>
              <a:spLocks noChangeArrowheads="1"/>
            </p:cNvSpPr>
            <p:nvPr/>
          </p:nvSpPr>
          <p:spPr bwMode="auto">
            <a:xfrm>
              <a:off x="567" y="2568"/>
              <a:ext cx="1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00" name="Rectangle 43"/>
            <p:cNvSpPr>
              <a:spLocks noChangeArrowheads="1"/>
            </p:cNvSpPr>
            <p:nvPr/>
          </p:nvSpPr>
          <p:spPr bwMode="auto">
            <a:xfrm>
              <a:off x="567" y="3022"/>
              <a:ext cx="12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601" name="Line 44"/>
            <p:cNvSpPr>
              <a:spLocks noChangeShapeType="1"/>
            </p:cNvSpPr>
            <p:nvPr/>
          </p:nvSpPr>
          <p:spPr bwMode="auto">
            <a:xfrm>
              <a:off x="748" y="2477"/>
              <a:ext cx="145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602" name="Group 45"/>
            <p:cNvGrpSpPr/>
            <p:nvPr/>
          </p:nvGrpSpPr>
          <p:grpSpPr bwMode="auto">
            <a:xfrm>
              <a:off x="612" y="2885"/>
              <a:ext cx="240" cy="90"/>
              <a:chOff x="4604" y="2478"/>
              <a:chExt cx="240" cy="90"/>
            </a:xfrm>
          </p:grpSpPr>
          <p:sp>
            <p:nvSpPr>
              <p:cNvPr id="22608" name="Line 46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9" name="Line 47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603" name="Group 48"/>
            <p:cNvGrpSpPr/>
            <p:nvPr/>
          </p:nvGrpSpPr>
          <p:grpSpPr bwMode="auto">
            <a:xfrm rot="5400000">
              <a:off x="1756" y="2704"/>
              <a:ext cx="499" cy="590"/>
              <a:chOff x="476" y="663"/>
              <a:chExt cx="771" cy="862"/>
            </a:xfrm>
          </p:grpSpPr>
          <p:sp>
            <p:nvSpPr>
              <p:cNvPr id="22605" name="AutoShape 49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AutoShape 50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7" name="AutoShape 51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604" name="Rectangle 52"/>
            <p:cNvSpPr>
              <a:spLocks noChangeArrowheads="1"/>
            </p:cNvSpPr>
            <p:nvPr/>
          </p:nvSpPr>
          <p:spPr bwMode="auto">
            <a:xfrm>
              <a:off x="1384" y="333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53"/>
          <p:cNvGrpSpPr/>
          <p:nvPr/>
        </p:nvGrpSpPr>
        <p:grpSpPr bwMode="auto">
          <a:xfrm>
            <a:off x="373593" y="4118194"/>
            <a:ext cx="2815916" cy="2011362"/>
            <a:chOff x="567" y="2477"/>
            <a:chExt cx="1965" cy="1267"/>
          </a:xfrm>
        </p:grpSpPr>
        <p:sp>
          <p:nvSpPr>
            <p:cNvPr id="22572" name="Line 54"/>
            <p:cNvSpPr>
              <a:spLocks noChangeShapeType="1"/>
            </p:cNvSpPr>
            <p:nvPr/>
          </p:nvSpPr>
          <p:spPr bwMode="auto">
            <a:xfrm>
              <a:off x="2210" y="2477"/>
              <a:ext cx="1" cy="2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Line 55"/>
            <p:cNvSpPr>
              <a:spLocks noChangeShapeType="1"/>
            </p:cNvSpPr>
            <p:nvPr/>
          </p:nvSpPr>
          <p:spPr bwMode="auto">
            <a:xfrm>
              <a:off x="2210" y="3203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56"/>
            <p:cNvSpPr>
              <a:spLocks noChangeShapeType="1"/>
            </p:cNvSpPr>
            <p:nvPr/>
          </p:nvSpPr>
          <p:spPr bwMode="auto">
            <a:xfrm>
              <a:off x="748" y="3430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Line 57"/>
            <p:cNvSpPr>
              <a:spLocks noChangeShapeType="1"/>
            </p:cNvSpPr>
            <p:nvPr/>
          </p:nvSpPr>
          <p:spPr bwMode="auto">
            <a:xfrm>
              <a:off x="748" y="2477"/>
              <a:ext cx="1" cy="4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58"/>
            <p:cNvSpPr>
              <a:spLocks noChangeShapeType="1"/>
            </p:cNvSpPr>
            <p:nvPr/>
          </p:nvSpPr>
          <p:spPr bwMode="auto">
            <a:xfrm flipH="1">
              <a:off x="748" y="2976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Rectangle 59"/>
            <p:cNvSpPr>
              <a:spLocks noChangeArrowheads="1"/>
            </p:cNvSpPr>
            <p:nvPr/>
          </p:nvSpPr>
          <p:spPr bwMode="auto">
            <a:xfrm>
              <a:off x="1338" y="3475"/>
              <a:ext cx="3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78" name="Rectangle 60"/>
            <p:cNvSpPr>
              <a:spLocks noChangeArrowheads="1"/>
            </p:cNvSpPr>
            <p:nvPr/>
          </p:nvSpPr>
          <p:spPr bwMode="auto">
            <a:xfrm>
              <a:off x="2392" y="2886"/>
              <a:ext cx="1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79" name="Rectangle 61"/>
            <p:cNvSpPr>
              <a:spLocks noChangeArrowheads="1"/>
            </p:cNvSpPr>
            <p:nvPr/>
          </p:nvSpPr>
          <p:spPr bwMode="auto">
            <a:xfrm>
              <a:off x="930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80" name="Rectangle 62"/>
            <p:cNvSpPr>
              <a:spLocks noChangeArrowheads="1"/>
            </p:cNvSpPr>
            <p:nvPr/>
          </p:nvSpPr>
          <p:spPr bwMode="auto">
            <a:xfrm>
              <a:off x="567" y="2568"/>
              <a:ext cx="1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81" name="Rectangle 63"/>
            <p:cNvSpPr>
              <a:spLocks noChangeArrowheads="1"/>
            </p:cNvSpPr>
            <p:nvPr/>
          </p:nvSpPr>
          <p:spPr bwMode="auto">
            <a:xfrm>
              <a:off x="567" y="3022"/>
              <a:ext cx="12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582" name="Line 64"/>
            <p:cNvSpPr>
              <a:spLocks noChangeShapeType="1"/>
            </p:cNvSpPr>
            <p:nvPr/>
          </p:nvSpPr>
          <p:spPr bwMode="auto">
            <a:xfrm>
              <a:off x="748" y="2477"/>
              <a:ext cx="145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83" name="Group 65"/>
            <p:cNvGrpSpPr/>
            <p:nvPr/>
          </p:nvGrpSpPr>
          <p:grpSpPr bwMode="auto">
            <a:xfrm>
              <a:off x="612" y="2885"/>
              <a:ext cx="240" cy="90"/>
              <a:chOff x="4604" y="2478"/>
              <a:chExt cx="240" cy="90"/>
            </a:xfrm>
          </p:grpSpPr>
          <p:sp>
            <p:nvSpPr>
              <p:cNvPr id="22589" name="Line 66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Line 67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584" name="Group 68"/>
            <p:cNvGrpSpPr/>
            <p:nvPr/>
          </p:nvGrpSpPr>
          <p:grpSpPr bwMode="auto">
            <a:xfrm rot="5400000">
              <a:off x="1756" y="2704"/>
              <a:ext cx="499" cy="590"/>
              <a:chOff x="476" y="663"/>
              <a:chExt cx="771" cy="862"/>
            </a:xfrm>
          </p:grpSpPr>
          <p:sp>
            <p:nvSpPr>
              <p:cNvPr id="22586" name="AutoShape 69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7" name="AutoShape 70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8" name="AutoShape 71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85" name="Rectangle 72"/>
            <p:cNvSpPr>
              <a:spLocks noChangeArrowheads="1"/>
            </p:cNvSpPr>
            <p:nvPr/>
          </p:nvSpPr>
          <p:spPr bwMode="auto">
            <a:xfrm>
              <a:off x="1384" y="333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6441" name="AutoShape 73"/>
          <p:cNvSpPr>
            <a:spLocks noChangeArrowheads="1"/>
          </p:cNvSpPr>
          <p:nvPr/>
        </p:nvSpPr>
        <p:spPr bwMode="auto">
          <a:xfrm rot="10800000">
            <a:off x="4693181" y="4623019"/>
            <a:ext cx="720725" cy="5032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161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95" y="0"/>
                </a:moveTo>
                <a:lnTo>
                  <a:pt x="10990" y="6405"/>
                </a:lnTo>
                <a:lnTo>
                  <a:pt x="15320" y="6405"/>
                </a:lnTo>
                <a:lnTo>
                  <a:pt x="15320" y="19161"/>
                </a:lnTo>
                <a:lnTo>
                  <a:pt x="0" y="19161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95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42" name="AutoShape 74"/>
          <p:cNvSpPr>
            <a:spLocks noChangeArrowheads="1"/>
          </p:cNvSpPr>
          <p:nvPr/>
        </p:nvSpPr>
        <p:spPr bwMode="auto">
          <a:xfrm flipV="1">
            <a:off x="3974043" y="4623019"/>
            <a:ext cx="720725" cy="5032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161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95" y="0"/>
                </a:moveTo>
                <a:lnTo>
                  <a:pt x="10990" y="6405"/>
                </a:lnTo>
                <a:lnTo>
                  <a:pt x="15320" y="6405"/>
                </a:lnTo>
                <a:lnTo>
                  <a:pt x="15320" y="19161"/>
                </a:lnTo>
                <a:lnTo>
                  <a:pt x="0" y="19161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95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43" name="AutoShape 75"/>
          <p:cNvSpPr>
            <a:spLocks noChangeArrowheads="1"/>
          </p:cNvSpPr>
          <p:nvPr/>
        </p:nvSpPr>
        <p:spPr bwMode="auto">
          <a:xfrm flipV="1">
            <a:off x="1308631" y="4838919"/>
            <a:ext cx="720725" cy="5032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982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24" y="0"/>
                </a:moveTo>
                <a:lnTo>
                  <a:pt x="10847" y="6405"/>
                </a:lnTo>
                <a:lnTo>
                  <a:pt x="15177" y="6405"/>
                </a:lnTo>
                <a:lnTo>
                  <a:pt x="15177" y="18982"/>
                </a:lnTo>
                <a:lnTo>
                  <a:pt x="0" y="18982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24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44" name="AutoShape 76"/>
          <p:cNvSpPr>
            <a:spLocks noChangeArrowheads="1"/>
          </p:cNvSpPr>
          <p:nvPr/>
        </p:nvSpPr>
        <p:spPr bwMode="auto">
          <a:xfrm>
            <a:off x="1308631" y="4623019"/>
            <a:ext cx="1150937" cy="141287"/>
          </a:xfrm>
          <a:prstGeom prst="rightArrow">
            <a:avLst>
              <a:gd name="adj1" fmla="val 50000"/>
              <a:gd name="adj2" fmla="val 203652"/>
            </a:avLst>
          </a:pr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Group 77"/>
          <p:cNvGrpSpPr/>
          <p:nvPr/>
        </p:nvGrpSpPr>
        <p:grpSpPr bwMode="auto">
          <a:xfrm>
            <a:off x="6285469" y="4103112"/>
            <a:ext cx="2792412" cy="2011363"/>
            <a:chOff x="567" y="2477"/>
            <a:chExt cx="1965" cy="1267"/>
          </a:xfrm>
        </p:grpSpPr>
        <p:sp>
          <p:nvSpPr>
            <p:cNvPr id="22553" name="Line 78"/>
            <p:cNvSpPr>
              <a:spLocks noChangeShapeType="1"/>
            </p:cNvSpPr>
            <p:nvPr/>
          </p:nvSpPr>
          <p:spPr bwMode="auto">
            <a:xfrm>
              <a:off x="2210" y="2477"/>
              <a:ext cx="1" cy="2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79"/>
            <p:cNvSpPr>
              <a:spLocks noChangeShapeType="1"/>
            </p:cNvSpPr>
            <p:nvPr/>
          </p:nvSpPr>
          <p:spPr bwMode="auto">
            <a:xfrm>
              <a:off x="2210" y="3203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80"/>
            <p:cNvSpPr>
              <a:spLocks noChangeShapeType="1"/>
            </p:cNvSpPr>
            <p:nvPr/>
          </p:nvSpPr>
          <p:spPr bwMode="auto">
            <a:xfrm>
              <a:off x="748" y="3430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81"/>
            <p:cNvSpPr>
              <a:spLocks noChangeShapeType="1"/>
            </p:cNvSpPr>
            <p:nvPr/>
          </p:nvSpPr>
          <p:spPr bwMode="auto">
            <a:xfrm>
              <a:off x="748" y="2477"/>
              <a:ext cx="1" cy="4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82"/>
            <p:cNvSpPr>
              <a:spLocks noChangeShapeType="1"/>
            </p:cNvSpPr>
            <p:nvPr/>
          </p:nvSpPr>
          <p:spPr bwMode="auto">
            <a:xfrm flipH="1">
              <a:off x="748" y="2976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Rectangle 83"/>
            <p:cNvSpPr>
              <a:spLocks noChangeArrowheads="1"/>
            </p:cNvSpPr>
            <p:nvPr/>
          </p:nvSpPr>
          <p:spPr bwMode="auto">
            <a:xfrm>
              <a:off x="1338" y="3475"/>
              <a:ext cx="3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9" name="Rectangle 84"/>
            <p:cNvSpPr>
              <a:spLocks noChangeArrowheads="1"/>
            </p:cNvSpPr>
            <p:nvPr/>
          </p:nvSpPr>
          <p:spPr bwMode="auto">
            <a:xfrm>
              <a:off x="2392" y="2886"/>
              <a:ext cx="1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0" name="Rectangle 85"/>
            <p:cNvSpPr>
              <a:spLocks noChangeArrowheads="1"/>
            </p:cNvSpPr>
            <p:nvPr/>
          </p:nvSpPr>
          <p:spPr bwMode="auto">
            <a:xfrm>
              <a:off x="930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1" name="Rectangle 86"/>
            <p:cNvSpPr>
              <a:spLocks noChangeArrowheads="1"/>
            </p:cNvSpPr>
            <p:nvPr/>
          </p:nvSpPr>
          <p:spPr bwMode="auto">
            <a:xfrm>
              <a:off x="567" y="2568"/>
              <a:ext cx="14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2" name="Rectangle 87"/>
            <p:cNvSpPr>
              <a:spLocks noChangeArrowheads="1"/>
            </p:cNvSpPr>
            <p:nvPr/>
          </p:nvSpPr>
          <p:spPr bwMode="auto">
            <a:xfrm>
              <a:off x="567" y="3022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563" name="Line 88"/>
            <p:cNvSpPr>
              <a:spLocks noChangeShapeType="1"/>
            </p:cNvSpPr>
            <p:nvPr/>
          </p:nvSpPr>
          <p:spPr bwMode="auto">
            <a:xfrm>
              <a:off x="748" y="2477"/>
              <a:ext cx="145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4" name="Group 89"/>
            <p:cNvGrpSpPr/>
            <p:nvPr/>
          </p:nvGrpSpPr>
          <p:grpSpPr bwMode="auto">
            <a:xfrm>
              <a:off x="612" y="2885"/>
              <a:ext cx="240" cy="90"/>
              <a:chOff x="4604" y="2478"/>
              <a:chExt cx="240" cy="90"/>
            </a:xfrm>
          </p:grpSpPr>
          <p:sp>
            <p:nvSpPr>
              <p:cNvPr id="22570" name="Line 90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1" name="Line 91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565" name="Group 92"/>
            <p:cNvGrpSpPr/>
            <p:nvPr/>
          </p:nvGrpSpPr>
          <p:grpSpPr bwMode="auto">
            <a:xfrm rot="5400000">
              <a:off x="1756" y="2704"/>
              <a:ext cx="499" cy="590"/>
              <a:chOff x="476" y="663"/>
              <a:chExt cx="771" cy="862"/>
            </a:xfrm>
          </p:grpSpPr>
          <p:sp>
            <p:nvSpPr>
              <p:cNvPr id="22567" name="AutoShape 93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8" name="AutoShape 94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9" name="AutoShape 95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66" name="Rectangle 96"/>
            <p:cNvSpPr>
              <a:spLocks noChangeArrowheads="1"/>
            </p:cNvSpPr>
            <p:nvPr/>
          </p:nvSpPr>
          <p:spPr bwMode="auto">
            <a:xfrm>
              <a:off x="1384" y="333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6465" name="AutoShape 97"/>
          <p:cNvSpPr>
            <a:spLocks noChangeArrowheads="1"/>
          </p:cNvSpPr>
          <p:nvPr/>
        </p:nvSpPr>
        <p:spPr bwMode="auto">
          <a:xfrm flipH="1">
            <a:off x="7214131" y="4478556"/>
            <a:ext cx="1079500" cy="144463"/>
          </a:xfrm>
          <a:prstGeom prst="rightArrow">
            <a:avLst>
              <a:gd name="adj1" fmla="val 50000"/>
              <a:gd name="adj2" fmla="val 186813"/>
            </a:avLst>
          </a:pr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6466" name="AutoShape 98"/>
          <p:cNvSpPr>
            <a:spLocks noChangeArrowheads="1"/>
          </p:cNvSpPr>
          <p:nvPr/>
        </p:nvSpPr>
        <p:spPr bwMode="auto">
          <a:xfrm flipH="1" flipV="1">
            <a:off x="7430031" y="4694456"/>
            <a:ext cx="792162" cy="5032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982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24" y="0"/>
                </a:moveTo>
                <a:lnTo>
                  <a:pt x="10847" y="6405"/>
                </a:lnTo>
                <a:lnTo>
                  <a:pt x="15177" y="6405"/>
                </a:lnTo>
                <a:lnTo>
                  <a:pt x="15177" y="18982"/>
                </a:lnTo>
                <a:lnTo>
                  <a:pt x="0" y="18982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24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2210331" y="1284506"/>
            <a:ext cx="573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3200" b="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 descr="绿色大理石"/>
          <p:cNvSpPr txBox="1">
            <a:spLocks noChangeArrowheads="1"/>
          </p:cNvSpPr>
          <p:nvPr/>
        </p:nvSpPr>
        <p:spPr bwMode="auto">
          <a:xfrm>
            <a:off x="630237" y="1494790"/>
            <a:ext cx="2592388" cy="519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特例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时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3813175" y="1853366"/>
          <a:ext cx="47005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1" imgW="1819910" imgH="370205" progId="Equation.3">
                  <p:embed/>
                </p:oleObj>
              </mc:Choice>
              <mc:Fallback>
                <p:oleObj name="Equation" r:id="rId1" imgW="1819910" imgH="37020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1853366"/>
                        <a:ext cx="47005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814388" y="2696567"/>
          <a:ext cx="4454525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公式" r:id="rId3" imgW="1645920" imgH="648970" progId="Equation.3">
                  <p:embed/>
                </p:oleObj>
              </mc:Choice>
              <mc:Fallback>
                <p:oleObj name="公式" r:id="rId3" imgW="1645920" imgH="64897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2696567"/>
                        <a:ext cx="4454525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6205885" y="3357972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等幅振荡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992583" y="4670524"/>
            <a:ext cx="3581400" cy="1838325"/>
            <a:chOff x="897" y="2278"/>
            <a:chExt cx="2256" cy="1158"/>
          </a:xfrm>
        </p:grpSpPr>
        <p:grpSp>
          <p:nvGrpSpPr>
            <p:cNvPr id="23591" name="Group 7"/>
            <p:cNvGrpSpPr/>
            <p:nvPr/>
          </p:nvGrpSpPr>
          <p:grpSpPr bwMode="auto">
            <a:xfrm>
              <a:off x="897" y="2651"/>
              <a:ext cx="2256" cy="785"/>
              <a:chOff x="2976" y="1375"/>
              <a:chExt cx="2256" cy="785"/>
            </a:xfrm>
          </p:grpSpPr>
          <p:sp>
            <p:nvSpPr>
              <p:cNvPr id="23593" name="Freeform 8"/>
              <p:cNvSpPr/>
              <p:nvPr/>
            </p:nvSpPr>
            <p:spPr bwMode="auto">
              <a:xfrm>
                <a:off x="3066" y="1375"/>
                <a:ext cx="1868" cy="785"/>
              </a:xfrm>
              <a:custGeom>
                <a:avLst/>
                <a:gdLst>
                  <a:gd name="T0" fmla="*/ 0 w 1868"/>
                  <a:gd name="T1" fmla="*/ 403 h 785"/>
                  <a:gd name="T2" fmla="*/ 63 w 1868"/>
                  <a:gd name="T3" fmla="*/ 262 h 785"/>
                  <a:gd name="T4" fmla="*/ 135 w 1868"/>
                  <a:gd name="T5" fmla="*/ 141 h 785"/>
                  <a:gd name="T6" fmla="*/ 190 w 1868"/>
                  <a:gd name="T7" fmla="*/ 60 h 785"/>
                  <a:gd name="T8" fmla="*/ 256 w 1868"/>
                  <a:gd name="T9" fmla="*/ 7 h 785"/>
                  <a:gd name="T10" fmla="*/ 332 w 1868"/>
                  <a:gd name="T11" fmla="*/ 17 h 785"/>
                  <a:gd name="T12" fmla="*/ 406 w 1868"/>
                  <a:gd name="T13" fmla="*/ 75 h 785"/>
                  <a:gd name="T14" fmla="*/ 496 w 1868"/>
                  <a:gd name="T15" fmla="*/ 206 h 785"/>
                  <a:gd name="T16" fmla="*/ 569 w 1868"/>
                  <a:gd name="T17" fmla="*/ 353 h 785"/>
                  <a:gd name="T18" fmla="*/ 695 w 1868"/>
                  <a:gd name="T19" fmla="*/ 585 h 785"/>
                  <a:gd name="T20" fmla="*/ 812 w 1868"/>
                  <a:gd name="T21" fmla="*/ 730 h 785"/>
                  <a:gd name="T22" fmla="*/ 948 w 1868"/>
                  <a:gd name="T23" fmla="*/ 774 h 785"/>
                  <a:gd name="T24" fmla="*/ 1083 w 1868"/>
                  <a:gd name="T25" fmla="*/ 665 h 785"/>
                  <a:gd name="T26" fmla="*/ 1218 w 1868"/>
                  <a:gd name="T27" fmla="*/ 424 h 785"/>
                  <a:gd name="T28" fmla="*/ 1354 w 1868"/>
                  <a:gd name="T29" fmla="*/ 184 h 785"/>
                  <a:gd name="T30" fmla="*/ 1444 w 1868"/>
                  <a:gd name="T31" fmla="*/ 75 h 785"/>
                  <a:gd name="T32" fmla="*/ 1516 w 1868"/>
                  <a:gd name="T33" fmla="*/ 43 h 785"/>
                  <a:gd name="T34" fmla="*/ 1579 w 1868"/>
                  <a:gd name="T35" fmla="*/ 54 h 785"/>
                  <a:gd name="T36" fmla="*/ 1670 w 1868"/>
                  <a:gd name="T37" fmla="*/ 119 h 785"/>
                  <a:gd name="T38" fmla="*/ 1868 w 1868"/>
                  <a:gd name="T39" fmla="*/ 401 h 7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68"/>
                  <a:gd name="T61" fmla="*/ 0 h 785"/>
                  <a:gd name="T62" fmla="*/ 1868 w 1868"/>
                  <a:gd name="T63" fmla="*/ 785 h 7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68" h="785">
                    <a:moveTo>
                      <a:pt x="0" y="403"/>
                    </a:moveTo>
                    <a:cubicBezTo>
                      <a:pt x="10" y="379"/>
                      <a:pt x="40" y="306"/>
                      <a:pt x="63" y="262"/>
                    </a:cubicBezTo>
                    <a:cubicBezTo>
                      <a:pt x="86" y="218"/>
                      <a:pt x="115" y="174"/>
                      <a:pt x="135" y="141"/>
                    </a:cubicBezTo>
                    <a:cubicBezTo>
                      <a:pt x="156" y="107"/>
                      <a:pt x="170" y="82"/>
                      <a:pt x="190" y="60"/>
                    </a:cubicBezTo>
                    <a:cubicBezTo>
                      <a:pt x="210" y="38"/>
                      <a:pt x="232" y="14"/>
                      <a:pt x="256" y="7"/>
                    </a:cubicBezTo>
                    <a:cubicBezTo>
                      <a:pt x="280" y="0"/>
                      <a:pt x="307" y="6"/>
                      <a:pt x="332" y="17"/>
                    </a:cubicBezTo>
                    <a:cubicBezTo>
                      <a:pt x="357" y="28"/>
                      <a:pt x="379" y="43"/>
                      <a:pt x="406" y="75"/>
                    </a:cubicBezTo>
                    <a:cubicBezTo>
                      <a:pt x="433" y="107"/>
                      <a:pt x="469" y="160"/>
                      <a:pt x="496" y="206"/>
                    </a:cubicBezTo>
                    <a:cubicBezTo>
                      <a:pt x="524" y="252"/>
                      <a:pt x="536" y="290"/>
                      <a:pt x="569" y="353"/>
                    </a:cubicBezTo>
                    <a:cubicBezTo>
                      <a:pt x="602" y="416"/>
                      <a:pt x="654" y="522"/>
                      <a:pt x="695" y="585"/>
                    </a:cubicBezTo>
                    <a:cubicBezTo>
                      <a:pt x="735" y="648"/>
                      <a:pt x="770" y="699"/>
                      <a:pt x="812" y="730"/>
                    </a:cubicBezTo>
                    <a:cubicBezTo>
                      <a:pt x="855" y="762"/>
                      <a:pt x="903" y="785"/>
                      <a:pt x="948" y="774"/>
                    </a:cubicBezTo>
                    <a:cubicBezTo>
                      <a:pt x="993" y="763"/>
                      <a:pt x="1038" y="723"/>
                      <a:pt x="1083" y="665"/>
                    </a:cubicBezTo>
                    <a:cubicBezTo>
                      <a:pt x="1128" y="607"/>
                      <a:pt x="1173" y="505"/>
                      <a:pt x="1218" y="424"/>
                    </a:cubicBezTo>
                    <a:cubicBezTo>
                      <a:pt x="1264" y="344"/>
                      <a:pt x="1316" y="243"/>
                      <a:pt x="1354" y="184"/>
                    </a:cubicBezTo>
                    <a:cubicBezTo>
                      <a:pt x="1391" y="126"/>
                      <a:pt x="1417" y="99"/>
                      <a:pt x="1444" y="75"/>
                    </a:cubicBezTo>
                    <a:cubicBezTo>
                      <a:pt x="1471" y="52"/>
                      <a:pt x="1494" y="47"/>
                      <a:pt x="1516" y="43"/>
                    </a:cubicBezTo>
                    <a:cubicBezTo>
                      <a:pt x="1539" y="40"/>
                      <a:pt x="1554" y="40"/>
                      <a:pt x="1579" y="54"/>
                    </a:cubicBezTo>
                    <a:cubicBezTo>
                      <a:pt x="1605" y="66"/>
                      <a:pt x="1622" y="61"/>
                      <a:pt x="1670" y="119"/>
                    </a:cubicBezTo>
                    <a:cubicBezTo>
                      <a:pt x="1718" y="176"/>
                      <a:pt x="1827" y="342"/>
                      <a:pt x="1868" y="401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4" name="Line 9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2256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5" name="Text Box 10"/>
              <p:cNvSpPr txBox="1">
                <a:spLocks noChangeArrowheads="1"/>
              </p:cNvSpPr>
              <p:nvPr/>
            </p:nvSpPr>
            <p:spPr bwMode="auto">
              <a:xfrm>
                <a:off x="4968" y="1786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kumimoji="1"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92" name="Line 11"/>
            <p:cNvSpPr>
              <a:spLocks noChangeShapeType="1"/>
            </p:cNvSpPr>
            <p:nvPr/>
          </p:nvSpPr>
          <p:spPr bwMode="auto">
            <a:xfrm flipV="1">
              <a:off x="1260" y="2278"/>
              <a:ext cx="0" cy="115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404" name="Line 12"/>
          <p:cNvSpPr>
            <a:spLocks noChangeShapeType="1"/>
          </p:cNvSpPr>
          <p:nvPr/>
        </p:nvSpPr>
        <p:spPr bwMode="auto">
          <a:xfrm>
            <a:off x="5310186" y="3598228"/>
            <a:ext cx="720725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9"/>
          <p:cNvGrpSpPr/>
          <p:nvPr/>
        </p:nvGrpSpPr>
        <p:grpSpPr bwMode="auto">
          <a:xfrm>
            <a:off x="4887466" y="5008760"/>
            <a:ext cx="2813050" cy="1512888"/>
            <a:chOff x="3198" y="2478"/>
            <a:chExt cx="1772" cy="953"/>
          </a:xfrm>
        </p:grpSpPr>
        <p:grpSp>
          <p:nvGrpSpPr>
            <p:cNvPr id="23567" name="Group 20"/>
            <p:cNvGrpSpPr/>
            <p:nvPr/>
          </p:nvGrpSpPr>
          <p:grpSpPr bwMode="auto">
            <a:xfrm>
              <a:off x="3833" y="2795"/>
              <a:ext cx="725" cy="272"/>
              <a:chOff x="3833" y="2795"/>
              <a:chExt cx="725" cy="272"/>
            </a:xfrm>
          </p:grpSpPr>
          <p:sp>
            <p:nvSpPr>
              <p:cNvPr id="23585" name="Line 21"/>
              <p:cNvSpPr>
                <a:spLocks noChangeShapeType="1"/>
              </p:cNvSpPr>
              <p:nvPr/>
            </p:nvSpPr>
            <p:spPr bwMode="auto">
              <a:xfrm>
                <a:off x="3878" y="2795"/>
                <a:ext cx="680" cy="0"/>
              </a:xfrm>
              <a:prstGeom prst="line">
                <a:avLst/>
              </a:prstGeom>
              <a:noFill/>
              <a:ln w="57150">
                <a:solidFill>
                  <a:srgbClr val="00CC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Line 22"/>
              <p:cNvSpPr>
                <a:spLocks noChangeShapeType="1"/>
              </p:cNvSpPr>
              <p:nvPr/>
            </p:nvSpPr>
            <p:spPr bwMode="auto">
              <a:xfrm>
                <a:off x="3833" y="3067"/>
                <a:ext cx="680" cy="0"/>
              </a:xfrm>
              <a:prstGeom prst="line">
                <a:avLst/>
              </a:prstGeom>
              <a:noFill/>
              <a:ln w="57150">
                <a:solidFill>
                  <a:srgbClr val="00CC66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68" name="Line 23"/>
            <p:cNvSpPr>
              <a:spLocks noChangeShapeType="1"/>
            </p:cNvSpPr>
            <p:nvPr/>
          </p:nvSpPr>
          <p:spPr bwMode="auto">
            <a:xfrm>
              <a:off x="4681" y="2478"/>
              <a:ext cx="1" cy="2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24"/>
            <p:cNvSpPr>
              <a:spLocks noChangeShapeType="1"/>
            </p:cNvSpPr>
            <p:nvPr/>
          </p:nvSpPr>
          <p:spPr bwMode="auto">
            <a:xfrm>
              <a:off x="4681" y="3204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25"/>
            <p:cNvSpPr>
              <a:spLocks noChangeShapeType="1"/>
            </p:cNvSpPr>
            <p:nvPr/>
          </p:nvSpPr>
          <p:spPr bwMode="auto">
            <a:xfrm>
              <a:off x="3361" y="3431"/>
              <a:ext cx="131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26"/>
            <p:cNvSpPr>
              <a:spLocks noChangeShapeType="1"/>
            </p:cNvSpPr>
            <p:nvPr/>
          </p:nvSpPr>
          <p:spPr bwMode="auto">
            <a:xfrm>
              <a:off x="3361" y="2478"/>
              <a:ext cx="1" cy="4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27"/>
            <p:cNvSpPr>
              <a:spLocks noChangeShapeType="1"/>
            </p:cNvSpPr>
            <p:nvPr/>
          </p:nvSpPr>
          <p:spPr bwMode="auto">
            <a:xfrm flipH="1">
              <a:off x="3361" y="2977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Rectangle 28"/>
            <p:cNvSpPr>
              <a:spLocks noChangeArrowheads="1"/>
            </p:cNvSpPr>
            <p:nvPr/>
          </p:nvSpPr>
          <p:spPr bwMode="auto">
            <a:xfrm>
              <a:off x="4845" y="2887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4" name="Rectangle 29"/>
            <p:cNvSpPr>
              <a:spLocks noChangeArrowheads="1"/>
            </p:cNvSpPr>
            <p:nvPr/>
          </p:nvSpPr>
          <p:spPr bwMode="auto">
            <a:xfrm>
              <a:off x="3526" y="2796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5" name="Rectangle 30"/>
            <p:cNvSpPr>
              <a:spLocks noChangeArrowheads="1"/>
            </p:cNvSpPr>
            <p:nvPr/>
          </p:nvSpPr>
          <p:spPr bwMode="auto">
            <a:xfrm>
              <a:off x="3198" y="2569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6" name="Rectangle 31"/>
            <p:cNvSpPr>
              <a:spLocks noChangeArrowheads="1"/>
            </p:cNvSpPr>
            <p:nvPr/>
          </p:nvSpPr>
          <p:spPr bwMode="auto">
            <a:xfrm>
              <a:off x="3198" y="302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577" name="Line 32"/>
            <p:cNvSpPr>
              <a:spLocks noChangeShapeType="1"/>
            </p:cNvSpPr>
            <p:nvPr/>
          </p:nvSpPr>
          <p:spPr bwMode="auto">
            <a:xfrm>
              <a:off x="3361" y="2478"/>
              <a:ext cx="1311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78" name="Group 33"/>
            <p:cNvGrpSpPr/>
            <p:nvPr/>
          </p:nvGrpSpPr>
          <p:grpSpPr bwMode="auto">
            <a:xfrm>
              <a:off x="3239" y="2886"/>
              <a:ext cx="216" cy="90"/>
              <a:chOff x="4604" y="2478"/>
              <a:chExt cx="240" cy="90"/>
            </a:xfrm>
          </p:grpSpPr>
          <p:sp>
            <p:nvSpPr>
              <p:cNvPr id="23583" name="Line 34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4" name="Line 35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79" name="Group 36"/>
            <p:cNvGrpSpPr/>
            <p:nvPr/>
          </p:nvGrpSpPr>
          <p:grpSpPr bwMode="auto">
            <a:xfrm rot="5400000">
              <a:off x="4247" y="2734"/>
              <a:ext cx="499" cy="532"/>
              <a:chOff x="476" y="663"/>
              <a:chExt cx="771" cy="862"/>
            </a:xfrm>
          </p:grpSpPr>
          <p:sp>
            <p:nvSpPr>
              <p:cNvPr id="23580" name="AutoShape 37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1" name="AutoShape 38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2" name="AutoShape 39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7432" name="Text Box 40"/>
          <p:cNvSpPr txBox="1">
            <a:spLocks noChangeArrowheads="1"/>
          </p:cNvSpPr>
          <p:nvPr/>
        </p:nvSpPr>
        <p:spPr bwMode="auto">
          <a:xfrm>
            <a:off x="1133475" y="5671503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65617" y="5176122"/>
            <a:ext cx="1172369" cy="1200329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没有电阻消耗能量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理想状态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能量交换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208" y="890906"/>
            <a:ext cx="3122614" cy="4062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818" y="1318205"/>
            <a:ext cx="2385759" cy="340156"/>
          </a:xfrm>
          <a:prstGeom prst="rect">
            <a:avLst/>
          </a:prstGeom>
        </p:spPr>
      </p:pic>
      <p:graphicFrame>
        <p:nvGraphicFramePr>
          <p:cNvPr id="39" name="Object 21"/>
          <p:cNvGraphicFramePr>
            <a:graphicFrameLocks noChangeAspect="1"/>
          </p:cNvGraphicFramePr>
          <p:nvPr/>
        </p:nvGraphicFramePr>
        <p:xfrm>
          <a:off x="7880189" y="1225414"/>
          <a:ext cx="774589" cy="5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公式" r:id="rId7" imgW="696595" imgH="452755" progId="Equation.3">
                  <p:embed/>
                </p:oleObj>
              </mc:Choice>
              <mc:Fallback>
                <p:oleObj name="公式" r:id="rId7" imgW="696595" imgH="45275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189" y="1225414"/>
                        <a:ext cx="774589" cy="508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957792" y="890906"/>
            <a:ext cx="3840480" cy="9068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724853" y="1336993"/>
          <a:ext cx="296227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公式" r:id="rId1" imgW="1136650" imgH="440055" progId="Equation.3">
                  <p:embed/>
                </p:oleObj>
              </mc:Choice>
              <mc:Fallback>
                <p:oleObj name="公式" r:id="rId1" imgW="1136650" imgH="44005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3" y="1336993"/>
                        <a:ext cx="2962275" cy="11668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4414203" y="1395730"/>
          <a:ext cx="2916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3" imgW="1136650" imgH="348615" progId="Equation.3">
                  <p:embed/>
                </p:oleObj>
              </mc:Choice>
              <mc:Fallback>
                <p:oleObj name="Equation" r:id="rId3" imgW="1136650" imgH="34861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203" y="1395730"/>
                        <a:ext cx="29162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1767840" y="2722880"/>
          <a:ext cx="45370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Equation" r:id="rId5" imgW="1158240" imgH="208915" progId="Equation.3">
                  <p:embed/>
                </p:oleObj>
              </mc:Choice>
              <mc:Fallback>
                <p:oleObj name="Equation" r:id="rId5" imgW="1158240" imgH="2089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840" y="2722880"/>
                        <a:ext cx="45370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1404303" y="3672205"/>
          <a:ext cx="67754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7" imgW="2529840" imgH="592455" progId="Equation.3">
                  <p:embed/>
                </p:oleObj>
              </mc:Choice>
              <mc:Fallback>
                <p:oleObj name="Equation" r:id="rId7" imgW="2529840" imgH="59245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303" y="3672205"/>
                        <a:ext cx="677545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3183890" y="5583555"/>
          <a:ext cx="15128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9" imgW="614045" imgH="426720" progId="Equation.3">
                  <p:embed/>
                </p:oleObj>
              </mc:Choice>
              <mc:Fallback>
                <p:oleObj name="Equation" r:id="rId9" imgW="614045" imgH="426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890" y="5583555"/>
                        <a:ext cx="15128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9" name="AutoShape 13" descr="羊皮纸"/>
          <p:cNvSpPr>
            <a:spLocks noChangeArrowheads="1"/>
          </p:cNvSpPr>
          <p:nvPr/>
        </p:nvSpPr>
        <p:spPr bwMode="auto">
          <a:xfrm>
            <a:off x="6700203" y="2489518"/>
            <a:ext cx="2195512" cy="504825"/>
          </a:xfrm>
          <a:prstGeom prst="wedgeRoundRectCallout">
            <a:avLst>
              <a:gd name="adj1" fmla="val -34597"/>
              <a:gd name="adj2" fmla="val -126102"/>
              <a:gd name="adj3" fmla="val 16667"/>
            </a:avLst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solidFill>
                  <a:schemeClr val="bg1"/>
                </a:solidFill>
              </a:rPr>
              <a:t>相等负实根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572895" y="1282700"/>
          <a:ext cx="45354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Equation" r:id="rId1" imgW="1158240" imgH="208915" progId="Equation.3">
                  <p:embed/>
                </p:oleObj>
              </mc:Choice>
              <mc:Fallback>
                <p:oleObj name="Equation" r:id="rId1" imgW="1158240" imgH="20891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895" y="1282700"/>
                        <a:ext cx="45354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741170" y="2284413"/>
          <a:ext cx="26622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Equation" r:id="rId3" imgW="1088390" imgH="196215" progId="Equation.3">
                  <p:embed/>
                </p:oleObj>
              </mc:Choice>
              <mc:Fallback>
                <p:oleObj name="Equation" r:id="rId3" imgW="1088390" imgH="19621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170" y="2284413"/>
                        <a:ext cx="26622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852295" y="3288507"/>
          <a:ext cx="5969000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5" imgW="2238375" imgH="1101725" progId="Equation.3">
                  <p:embed/>
                </p:oleObj>
              </mc:Choice>
              <mc:Fallback>
                <p:oleObj name="Equation" r:id="rId5" imgW="2238375" imgH="1101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295" y="3288507"/>
                        <a:ext cx="5969000" cy="295433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12725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kumimoji="1"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04800" y="228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kumimoji="1"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2331613" y="846667"/>
          <a:ext cx="51117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公式" r:id="rId1" imgW="2299335" imgH="440055" progId="Equation.3">
                  <p:embed/>
                </p:oleObj>
              </mc:Choice>
              <mc:Fallback>
                <p:oleObj name="公式" r:id="rId1" imgW="2299335" imgH="44005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613" y="846667"/>
                        <a:ext cx="51117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4169938" y="1565805"/>
          <a:ext cx="35956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公式" r:id="rId3" imgW="1228090" imgH="287655" progId="Equation.3">
                  <p:embed/>
                </p:oleObj>
              </mc:Choice>
              <mc:Fallback>
                <p:oleObj name="公式" r:id="rId3" imgW="1228090" imgH="28765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938" y="1565805"/>
                        <a:ext cx="3595688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2258588" y="3654955"/>
          <a:ext cx="52578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公式" r:id="rId5" imgW="2133600" imgH="440055" progId="Equation.3">
                  <p:embed/>
                </p:oleObj>
              </mc:Choice>
              <mc:Fallback>
                <p:oleObj name="公式" r:id="rId5" imgW="2133600" imgH="44005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588" y="3654955"/>
                        <a:ext cx="52578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4044526" y="4748742"/>
          <a:ext cx="3700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7" imgW="1263015" imgH="208915" progId="Equation.3">
                  <p:embed/>
                </p:oleObj>
              </mc:Choice>
              <mc:Fallback>
                <p:oleObj name="Equation" r:id="rId7" imgW="1263015" imgH="2089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526" y="4748742"/>
                        <a:ext cx="37004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Object 8"/>
          <p:cNvGraphicFramePr>
            <a:graphicFrameLocks noChangeAspect="1"/>
          </p:cNvGraphicFramePr>
          <p:nvPr/>
        </p:nvGraphicFramePr>
        <p:xfrm>
          <a:off x="2187151" y="2286530"/>
          <a:ext cx="552291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公式" r:id="rId9" imgW="2459990" imgH="440055" progId="Equation.3">
                  <p:embed/>
                </p:oleObj>
              </mc:Choice>
              <mc:Fallback>
                <p:oleObj name="公式" r:id="rId9" imgW="2459990" imgH="44005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151" y="2286530"/>
                        <a:ext cx="552291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3" name="Object 9"/>
          <p:cNvGraphicFramePr>
            <a:graphicFrameLocks noChangeAspect="1"/>
          </p:cNvGraphicFramePr>
          <p:nvPr/>
        </p:nvGraphicFramePr>
        <p:xfrm>
          <a:off x="4265188" y="3094567"/>
          <a:ext cx="33353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Equation" r:id="rId11" imgW="1158240" imgH="208915" progId="Equation.3">
                  <p:embed/>
                </p:oleObj>
              </mc:Choice>
              <mc:Fallback>
                <p:oleObj name="Equation" r:id="rId11" imgW="1158240" imgH="20891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188" y="3094567"/>
                        <a:ext cx="33353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 bwMode="auto">
          <a:xfrm>
            <a:off x="2926926" y="5359136"/>
            <a:ext cx="5314950" cy="1458912"/>
            <a:chOff x="1229" y="3113"/>
            <a:chExt cx="3348" cy="919"/>
          </a:xfrm>
        </p:grpSpPr>
        <p:sp>
          <p:nvSpPr>
            <p:cNvPr id="26648" name="Rectangle 11"/>
            <p:cNvSpPr>
              <a:spLocks noChangeArrowheads="1"/>
            </p:cNvSpPr>
            <p:nvPr/>
          </p:nvSpPr>
          <p:spPr bwMode="auto">
            <a:xfrm>
              <a:off x="3560" y="3339"/>
              <a:ext cx="10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8000" rIns="19800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定常数</a:t>
              </a:r>
              <a:endPara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6649" name="Object 12"/>
            <p:cNvGraphicFramePr>
              <a:graphicFrameLocks noChangeAspect="1"/>
            </p:cNvGraphicFramePr>
            <p:nvPr/>
          </p:nvGraphicFramePr>
          <p:xfrm>
            <a:off x="1229" y="3113"/>
            <a:ext cx="2350" cy="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1" name="公式" r:id="rId13" imgW="1449705" imgH="626745" progId="Equation.3">
                    <p:embed/>
                  </p:oleObj>
                </mc:Choice>
                <mc:Fallback>
                  <p:oleObj name="公式" r:id="rId13" imgW="1449705" imgH="62674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" y="3113"/>
                          <a:ext cx="2350" cy="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477" name="Text Box 13" descr="绿色大理石"/>
          <p:cNvSpPr txBox="1">
            <a:spLocks noChangeArrowheads="1"/>
          </p:cNvSpPr>
          <p:nvPr/>
        </p:nvSpPr>
        <p:spPr bwMode="auto">
          <a:xfrm>
            <a:off x="729826" y="1555486"/>
            <a:ext cx="1125538" cy="265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98000" rIns="198000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可推广应用于一般二阶电路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0"/>
          <p:cNvGrpSpPr/>
          <p:nvPr/>
        </p:nvGrpSpPr>
        <p:grpSpPr bwMode="auto">
          <a:xfrm>
            <a:off x="304800" y="701193"/>
            <a:ext cx="1644650" cy="850900"/>
            <a:chOff x="385" y="3022"/>
            <a:chExt cx="1036" cy="536"/>
          </a:xfrm>
        </p:grpSpPr>
        <p:pic>
          <p:nvPicPr>
            <p:cNvPr id="26642" name="Picture 21" descr="12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3" name="Text Box 22"/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小结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8903" y="4509724"/>
            <a:ext cx="2580218" cy="2308324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这只是</a:t>
            </a:r>
            <a:r>
              <a:rPr kumimoji="1" lang="en-US" altLang="zh-CN" dirty="0">
                <a:solidFill>
                  <a:srgbClr val="92D050"/>
                </a:solidFill>
              </a:rPr>
              <a:t>RLC</a:t>
            </a:r>
            <a:r>
              <a:rPr kumimoji="1" lang="zh-CN" altLang="en-US" dirty="0">
                <a:solidFill>
                  <a:srgbClr val="92D050"/>
                </a:solidFill>
              </a:rPr>
              <a:t>串联情况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实际电路复杂得多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首先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列方程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KCL, KVL, VCR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列出二阶线性齐次方程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得出具体条件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根据初始条件求系数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484188" y="962025"/>
            <a:ext cx="5657850" cy="547688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用单位阶跃函数表示复杂的信号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484188" y="1970088"/>
            <a:ext cx="971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2851414" y="3454018"/>
          <a:ext cx="36734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1" imgW="1380490" imgH="208915" progId="Equation.3">
                  <p:embed/>
                </p:oleObj>
              </mc:Choice>
              <mc:Fallback>
                <p:oleObj name="公式" r:id="rId1" imgW="1380490" imgH="2089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414" y="3454018"/>
                        <a:ext cx="36734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5360988" y="1470025"/>
            <a:ext cx="2270125" cy="1738313"/>
            <a:chOff x="3032" y="2037"/>
            <a:chExt cx="1430" cy="1095"/>
          </a:xfrm>
        </p:grpSpPr>
        <p:sp>
          <p:nvSpPr>
            <p:cNvPr id="41020" name="Text Box 6"/>
            <p:cNvSpPr txBox="1">
              <a:spLocks noChangeArrowheads="1"/>
            </p:cNvSpPr>
            <p:nvPr/>
          </p:nvSpPr>
          <p:spPr bwMode="auto">
            <a:xfrm>
              <a:off x="3960" y="2181"/>
              <a:ext cx="4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021" name="Line 7"/>
            <p:cNvSpPr>
              <a:spLocks noChangeShapeType="1"/>
            </p:cNvSpPr>
            <p:nvPr/>
          </p:nvSpPr>
          <p:spPr bwMode="auto">
            <a:xfrm>
              <a:off x="3136" y="2824"/>
              <a:ext cx="124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2" name="Line 8"/>
            <p:cNvSpPr>
              <a:spLocks noChangeShapeType="1"/>
            </p:cNvSpPr>
            <p:nvPr/>
          </p:nvSpPr>
          <p:spPr bwMode="auto">
            <a:xfrm flipV="1">
              <a:off x="3280" y="2200"/>
              <a:ext cx="8" cy="76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3" name="Line 9"/>
            <p:cNvSpPr>
              <a:spLocks noChangeShapeType="1"/>
            </p:cNvSpPr>
            <p:nvPr/>
          </p:nvSpPr>
          <p:spPr bwMode="auto">
            <a:xfrm>
              <a:off x="3280" y="2488"/>
              <a:ext cx="95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4" name="Text Box 10"/>
            <p:cNvSpPr txBox="1">
              <a:spLocks noChangeArrowheads="1"/>
            </p:cNvSpPr>
            <p:nvPr/>
          </p:nvSpPr>
          <p:spPr bwMode="auto">
            <a:xfrm>
              <a:off x="4284" y="2805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5" name="Line 11"/>
            <p:cNvSpPr>
              <a:spLocks noChangeShapeType="1"/>
            </p:cNvSpPr>
            <p:nvPr/>
          </p:nvSpPr>
          <p:spPr bwMode="auto">
            <a:xfrm flipH="1" flipV="1">
              <a:off x="3104" y="2816"/>
              <a:ext cx="168" cy="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6" name="Line 12"/>
            <p:cNvSpPr>
              <a:spLocks noChangeShapeType="1"/>
            </p:cNvSpPr>
            <p:nvPr/>
          </p:nvSpPr>
          <p:spPr bwMode="auto">
            <a:xfrm>
              <a:off x="3272" y="2472"/>
              <a:ext cx="0" cy="35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7" name="Text Box 13"/>
            <p:cNvSpPr txBox="1">
              <a:spLocks noChangeArrowheads="1"/>
            </p:cNvSpPr>
            <p:nvPr/>
          </p:nvSpPr>
          <p:spPr bwMode="auto">
            <a:xfrm>
              <a:off x="3373" y="2037"/>
              <a:ext cx="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8" name="Text Box 14"/>
            <p:cNvSpPr txBox="1">
              <a:spLocks noChangeArrowheads="1"/>
            </p:cNvSpPr>
            <p:nvPr/>
          </p:nvSpPr>
          <p:spPr bwMode="auto">
            <a:xfrm>
              <a:off x="3032" y="235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9" name="Text Box 15"/>
            <p:cNvSpPr txBox="1">
              <a:spLocks noChangeArrowheads="1"/>
            </p:cNvSpPr>
            <p:nvPr/>
          </p:nvSpPr>
          <p:spPr bwMode="auto">
            <a:xfrm>
              <a:off x="3046" y="2741"/>
              <a:ext cx="2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1636713" y="1609725"/>
            <a:ext cx="2738437" cy="1925638"/>
            <a:chOff x="1008" y="2157"/>
            <a:chExt cx="1408" cy="1039"/>
          </a:xfrm>
        </p:grpSpPr>
        <p:grpSp>
          <p:nvGrpSpPr>
            <p:cNvPr id="41006" name="Group 17"/>
            <p:cNvGrpSpPr/>
            <p:nvPr/>
          </p:nvGrpSpPr>
          <p:grpSpPr bwMode="auto">
            <a:xfrm>
              <a:off x="1008" y="2157"/>
              <a:ext cx="1408" cy="1039"/>
              <a:chOff x="1008" y="2157"/>
              <a:chExt cx="1408" cy="1039"/>
            </a:xfrm>
          </p:grpSpPr>
          <p:sp>
            <p:nvSpPr>
              <p:cNvPr id="41008" name="Line 18"/>
              <p:cNvSpPr>
                <a:spLocks noChangeShapeType="1"/>
              </p:cNvSpPr>
              <p:nvPr/>
            </p:nvSpPr>
            <p:spPr bwMode="auto">
              <a:xfrm>
                <a:off x="1098" y="2912"/>
                <a:ext cx="1248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9" name="Line 19"/>
              <p:cNvSpPr>
                <a:spLocks noChangeShapeType="1"/>
              </p:cNvSpPr>
              <p:nvPr/>
            </p:nvSpPr>
            <p:spPr bwMode="auto">
              <a:xfrm flipV="1">
                <a:off x="1242" y="2288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0" name="Line 20"/>
              <p:cNvSpPr>
                <a:spLocks noChangeShapeType="1"/>
              </p:cNvSpPr>
              <p:nvPr/>
            </p:nvSpPr>
            <p:spPr bwMode="auto">
              <a:xfrm>
                <a:off x="1242" y="2576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1" name="Line 21"/>
              <p:cNvSpPr>
                <a:spLocks noChangeShapeType="1"/>
              </p:cNvSpPr>
              <p:nvPr/>
            </p:nvSpPr>
            <p:spPr bwMode="auto">
              <a:xfrm>
                <a:off x="1626" y="257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2" name="Text Box 22"/>
              <p:cNvSpPr txBox="1">
                <a:spLocks noChangeArrowheads="1"/>
              </p:cNvSpPr>
              <p:nvPr/>
            </p:nvSpPr>
            <p:spPr bwMode="auto">
              <a:xfrm>
                <a:off x="1013" y="2436"/>
                <a:ext cx="186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13" name="Text Box 23"/>
              <p:cNvSpPr txBox="1">
                <a:spLocks noChangeArrowheads="1"/>
              </p:cNvSpPr>
              <p:nvPr/>
            </p:nvSpPr>
            <p:spPr bwMode="auto">
              <a:xfrm>
                <a:off x="1523" y="2916"/>
                <a:ext cx="207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14" name="Text Box 24"/>
              <p:cNvSpPr txBox="1">
                <a:spLocks noChangeArrowheads="1"/>
              </p:cNvSpPr>
              <p:nvPr/>
            </p:nvSpPr>
            <p:spPr bwMode="auto">
              <a:xfrm>
                <a:off x="2271" y="2916"/>
                <a:ext cx="145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15" name="Text Box 25"/>
              <p:cNvSpPr txBox="1">
                <a:spLocks noChangeArrowheads="1"/>
              </p:cNvSpPr>
              <p:nvPr/>
            </p:nvSpPr>
            <p:spPr bwMode="auto">
              <a:xfrm>
                <a:off x="1369" y="2157"/>
                <a:ext cx="318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16" name="Line 26"/>
              <p:cNvSpPr>
                <a:spLocks noChangeShapeType="1"/>
              </p:cNvSpPr>
              <p:nvPr/>
            </p:nvSpPr>
            <p:spPr bwMode="auto">
              <a:xfrm flipH="1">
                <a:off x="1008" y="2904"/>
                <a:ext cx="232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7" name="Line 27"/>
              <p:cNvSpPr>
                <a:spLocks noChangeShapeType="1"/>
              </p:cNvSpPr>
              <p:nvPr/>
            </p:nvSpPr>
            <p:spPr bwMode="auto">
              <a:xfrm flipV="1">
                <a:off x="1232" y="2568"/>
                <a:ext cx="8" cy="33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8" name="Line 28"/>
              <p:cNvSpPr>
                <a:spLocks noChangeShapeType="1"/>
              </p:cNvSpPr>
              <p:nvPr/>
            </p:nvSpPr>
            <p:spPr bwMode="auto">
              <a:xfrm>
                <a:off x="1632" y="2904"/>
                <a:ext cx="5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9" name="Line 29"/>
              <p:cNvSpPr>
                <a:spLocks noChangeShapeType="1"/>
              </p:cNvSpPr>
              <p:nvPr/>
            </p:nvSpPr>
            <p:spPr bwMode="auto">
              <a:xfrm>
                <a:off x="1632" y="2896"/>
                <a:ext cx="63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07" name="Text Box 30"/>
            <p:cNvSpPr txBox="1">
              <a:spLocks noChangeArrowheads="1"/>
            </p:cNvSpPr>
            <p:nvPr/>
          </p:nvSpPr>
          <p:spPr bwMode="auto">
            <a:xfrm>
              <a:off x="1014" y="2892"/>
              <a:ext cx="21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31"/>
          <p:cNvGrpSpPr/>
          <p:nvPr/>
        </p:nvGrpSpPr>
        <p:grpSpPr bwMode="auto">
          <a:xfrm>
            <a:off x="5524500" y="2185988"/>
            <a:ext cx="2409825" cy="1530350"/>
            <a:chOff x="3135" y="2488"/>
            <a:chExt cx="1518" cy="964"/>
          </a:xfrm>
        </p:grpSpPr>
        <p:sp>
          <p:nvSpPr>
            <p:cNvPr id="40999" name="Line 32"/>
            <p:cNvSpPr>
              <a:spLocks noChangeShapeType="1"/>
            </p:cNvSpPr>
            <p:nvPr/>
          </p:nvSpPr>
          <p:spPr bwMode="auto">
            <a:xfrm>
              <a:off x="3642" y="24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00" name="Group 33"/>
            <p:cNvGrpSpPr/>
            <p:nvPr/>
          </p:nvGrpSpPr>
          <p:grpSpPr bwMode="auto">
            <a:xfrm>
              <a:off x="3135" y="2739"/>
              <a:ext cx="1518" cy="713"/>
              <a:chOff x="3135" y="2739"/>
              <a:chExt cx="1518" cy="713"/>
            </a:xfrm>
          </p:grpSpPr>
          <p:sp>
            <p:nvSpPr>
              <p:cNvPr id="41001" name="Text Box 34"/>
              <p:cNvSpPr txBox="1">
                <a:spLocks noChangeArrowheads="1"/>
              </p:cNvSpPr>
              <p:nvPr/>
            </p:nvSpPr>
            <p:spPr bwMode="auto">
              <a:xfrm>
                <a:off x="3620" y="2739"/>
                <a:ext cx="2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02" name="Line 35"/>
              <p:cNvSpPr>
                <a:spLocks noChangeShapeType="1"/>
              </p:cNvSpPr>
              <p:nvPr/>
            </p:nvSpPr>
            <p:spPr bwMode="auto">
              <a:xfrm>
                <a:off x="3654" y="282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3" name="Line 36"/>
              <p:cNvSpPr>
                <a:spLocks noChangeShapeType="1"/>
              </p:cNvSpPr>
              <p:nvPr/>
            </p:nvSpPr>
            <p:spPr bwMode="auto">
              <a:xfrm>
                <a:off x="3654" y="3160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4" name="Text Box 37"/>
              <p:cNvSpPr txBox="1">
                <a:spLocks noChangeArrowheads="1"/>
              </p:cNvSpPr>
              <p:nvPr/>
            </p:nvSpPr>
            <p:spPr bwMode="auto">
              <a:xfrm>
                <a:off x="3809" y="3125"/>
                <a:ext cx="8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r>
                  <a:rPr kumimoji="1"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 </a:t>
                </a:r>
                <a:r>
                  <a:rPr kumimoji="1"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(</a:t>
                </a:r>
                <a:r>
                  <a:rPr kumimoji="1"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b="0" i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r>
                  <a:rPr kumimoji="1"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b="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r>
                  <a:rPr kumimoji="1"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</a:t>
                </a:r>
                <a:endPara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1005" name="Line 38"/>
              <p:cNvSpPr>
                <a:spLocks noChangeShapeType="1"/>
              </p:cNvSpPr>
              <p:nvPr/>
            </p:nvSpPr>
            <p:spPr bwMode="auto">
              <a:xfrm>
                <a:off x="3135" y="2835"/>
                <a:ext cx="518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8151" name="Object 39"/>
          <p:cNvGraphicFramePr>
            <a:graphicFrameLocks noChangeAspect="1"/>
          </p:cNvGraphicFramePr>
          <p:nvPr/>
        </p:nvGraphicFramePr>
        <p:xfrm>
          <a:off x="2333006" y="4174619"/>
          <a:ext cx="52562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3" imgW="2286000" imgH="196215" progId="Equation.3">
                  <p:embed/>
                </p:oleObj>
              </mc:Choice>
              <mc:Fallback>
                <p:oleObj name="公式" r:id="rId3" imgW="2286000" imgH="19621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006" y="4174619"/>
                        <a:ext cx="52562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52" name="Text Box 40"/>
          <p:cNvSpPr txBox="1">
            <a:spLocks noChangeArrowheads="1"/>
          </p:cNvSpPr>
          <p:nvPr/>
        </p:nvSpPr>
        <p:spPr bwMode="auto">
          <a:xfrm>
            <a:off x="557213" y="3956050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41"/>
          <p:cNvGrpSpPr/>
          <p:nvPr/>
        </p:nvGrpSpPr>
        <p:grpSpPr bwMode="auto">
          <a:xfrm>
            <a:off x="1420813" y="4633913"/>
            <a:ext cx="3017837" cy="2105025"/>
            <a:chOff x="703" y="2387"/>
            <a:chExt cx="1901" cy="1326"/>
          </a:xfrm>
        </p:grpSpPr>
        <p:sp>
          <p:nvSpPr>
            <p:cNvPr id="40980" name="Line 42"/>
            <p:cNvSpPr>
              <a:spLocks noChangeShapeType="1"/>
            </p:cNvSpPr>
            <p:nvPr/>
          </p:nvSpPr>
          <p:spPr bwMode="auto">
            <a:xfrm flipV="1">
              <a:off x="878" y="3385"/>
              <a:ext cx="1684" cy="1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43"/>
            <p:cNvSpPr>
              <a:spLocks noChangeShapeType="1"/>
            </p:cNvSpPr>
            <p:nvPr/>
          </p:nvSpPr>
          <p:spPr bwMode="auto">
            <a:xfrm flipV="1">
              <a:off x="974" y="2478"/>
              <a:ext cx="1" cy="11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Text Box 44"/>
            <p:cNvSpPr txBox="1">
              <a:spLocks noChangeArrowheads="1"/>
            </p:cNvSpPr>
            <p:nvPr/>
          </p:nvSpPr>
          <p:spPr bwMode="auto">
            <a:xfrm>
              <a:off x="1196" y="337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3" name="Text Box 45"/>
            <p:cNvSpPr txBox="1">
              <a:spLocks noChangeArrowheads="1"/>
            </p:cNvSpPr>
            <p:nvPr/>
          </p:nvSpPr>
          <p:spPr bwMode="auto">
            <a:xfrm>
              <a:off x="2426" y="3339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4" name="Text Box 46"/>
            <p:cNvSpPr txBox="1">
              <a:spLocks noChangeArrowheads="1"/>
            </p:cNvSpPr>
            <p:nvPr/>
          </p:nvSpPr>
          <p:spPr bwMode="auto">
            <a:xfrm>
              <a:off x="748" y="288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5" name="Text Box 47"/>
            <p:cNvSpPr txBox="1">
              <a:spLocks noChangeArrowheads="1"/>
            </p:cNvSpPr>
            <p:nvPr/>
          </p:nvSpPr>
          <p:spPr bwMode="auto">
            <a:xfrm>
              <a:off x="845" y="2387"/>
              <a:ext cx="5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f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Text Box 48"/>
            <p:cNvSpPr txBox="1">
              <a:spLocks noChangeArrowheads="1"/>
            </p:cNvSpPr>
            <p:nvPr/>
          </p:nvSpPr>
          <p:spPr bwMode="auto">
            <a:xfrm>
              <a:off x="737" y="338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7" name="Line 49"/>
            <p:cNvSpPr>
              <a:spLocks noChangeShapeType="1"/>
            </p:cNvSpPr>
            <p:nvPr/>
          </p:nvSpPr>
          <p:spPr bwMode="auto">
            <a:xfrm flipH="1">
              <a:off x="973" y="2750"/>
              <a:ext cx="35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50"/>
            <p:cNvSpPr>
              <a:spLocks noChangeShapeType="1"/>
            </p:cNvSpPr>
            <p:nvPr/>
          </p:nvSpPr>
          <p:spPr bwMode="auto">
            <a:xfrm flipH="1">
              <a:off x="975" y="3067"/>
              <a:ext cx="35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Text Box 51"/>
            <p:cNvSpPr txBox="1">
              <a:spLocks noChangeArrowheads="1"/>
            </p:cNvSpPr>
            <p:nvPr/>
          </p:nvSpPr>
          <p:spPr bwMode="auto">
            <a:xfrm>
              <a:off x="748" y="25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0" name="Line 52"/>
            <p:cNvSpPr>
              <a:spLocks noChangeShapeType="1"/>
            </p:cNvSpPr>
            <p:nvPr/>
          </p:nvSpPr>
          <p:spPr bwMode="auto">
            <a:xfrm>
              <a:off x="1338" y="2750"/>
              <a:ext cx="0" cy="63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1" name="Line 53"/>
            <p:cNvSpPr>
              <a:spLocks noChangeShapeType="1"/>
            </p:cNvSpPr>
            <p:nvPr/>
          </p:nvSpPr>
          <p:spPr bwMode="auto">
            <a:xfrm>
              <a:off x="1338" y="2750"/>
              <a:ext cx="5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2" name="Line 54"/>
            <p:cNvSpPr>
              <a:spLocks noChangeShapeType="1"/>
            </p:cNvSpPr>
            <p:nvPr/>
          </p:nvSpPr>
          <p:spPr bwMode="auto">
            <a:xfrm>
              <a:off x="1882" y="2750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3" name="Line 55"/>
            <p:cNvSpPr>
              <a:spLocks noChangeShapeType="1"/>
            </p:cNvSpPr>
            <p:nvPr/>
          </p:nvSpPr>
          <p:spPr bwMode="auto">
            <a:xfrm>
              <a:off x="1882" y="3113"/>
              <a:ext cx="36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Line 56"/>
            <p:cNvSpPr>
              <a:spLocks noChangeShapeType="1"/>
            </p:cNvSpPr>
            <p:nvPr/>
          </p:nvSpPr>
          <p:spPr bwMode="auto">
            <a:xfrm>
              <a:off x="2245" y="3113"/>
              <a:ext cx="0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Text Box 57"/>
            <p:cNvSpPr txBox="1">
              <a:spLocks noChangeArrowheads="1"/>
            </p:cNvSpPr>
            <p:nvPr/>
          </p:nvSpPr>
          <p:spPr bwMode="auto">
            <a:xfrm>
              <a:off x="2109" y="333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6" name="Text Box 58"/>
            <p:cNvSpPr txBox="1">
              <a:spLocks noChangeArrowheads="1"/>
            </p:cNvSpPr>
            <p:nvPr/>
          </p:nvSpPr>
          <p:spPr bwMode="auto">
            <a:xfrm>
              <a:off x="1791" y="333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7" name="Line 59"/>
            <p:cNvSpPr>
              <a:spLocks noChangeShapeType="1"/>
            </p:cNvSpPr>
            <p:nvPr/>
          </p:nvSpPr>
          <p:spPr bwMode="auto">
            <a:xfrm>
              <a:off x="1882" y="3067"/>
              <a:ext cx="0" cy="31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Line 60"/>
            <p:cNvSpPr>
              <a:spLocks noChangeShapeType="1"/>
            </p:cNvSpPr>
            <p:nvPr/>
          </p:nvSpPr>
          <p:spPr bwMode="auto">
            <a:xfrm>
              <a:off x="703" y="3385"/>
              <a:ext cx="63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7679816" y="229239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两函数叠加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31177" y="2719388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较麻烦！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62534" y="4757354"/>
            <a:ext cx="4543308" cy="2031325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92D050"/>
                </a:solidFill>
              </a:rPr>
              <a:t>找阶跃点，如第一次在</a:t>
            </a:r>
            <a:r>
              <a:rPr kumimoji="1" lang="en-US" altLang="zh-CN" dirty="0">
                <a:solidFill>
                  <a:srgbClr val="92D050"/>
                </a:solidFill>
              </a:rPr>
              <a:t>t=1</a:t>
            </a:r>
            <a:r>
              <a:rPr kumimoji="1" lang="zh-CN" altLang="en-US" dirty="0">
                <a:solidFill>
                  <a:srgbClr val="92D050"/>
                </a:solidFill>
              </a:rPr>
              <a:t>，则为（</a:t>
            </a:r>
            <a:r>
              <a:rPr kumimoji="1" lang="en-US" altLang="zh-CN" dirty="0">
                <a:solidFill>
                  <a:srgbClr val="92D050"/>
                </a:solidFill>
              </a:rPr>
              <a:t>t-1</a:t>
            </a:r>
            <a:r>
              <a:rPr kumimoji="1" lang="zh-CN" altLang="en-US" dirty="0">
                <a:solidFill>
                  <a:srgbClr val="92D050"/>
                </a:solidFill>
              </a:rPr>
              <a:t>）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92D050"/>
                </a:solidFill>
              </a:rPr>
              <a:t>阶跃</a:t>
            </a:r>
            <a:r>
              <a:rPr kumimoji="1" lang="en-US" altLang="zh-CN" dirty="0">
                <a:solidFill>
                  <a:srgbClr val="92D050"/>
                </a:solidFill>
              </a:rPr>
              <a:t>2</a:t>
            </a:r>
            <a:r>
              <a:rPr kumimoji="1" lang="zh-CN" altLang="en-US" dirty="0">
                <a:solidFill>
                  <a:srgbClr val="92D050"/>
                </a:solidFill>
              </a:rPr>
              <a:t>个单位第二次阶跃在</a:t>
            </a:r>
            <a:r>
              <a:rPr kumimoji="1" lang="en-US" altLang="zh-CN" dirty="0">
                <a:solidFill>
                  <a:srgbClr val="92D050"/>
                </a:solidFill>
              </a:rPr>
              <a:t>3</a:t>
            </a:r>
            <a:r>
              <a:rPr kumimoji="1" lang="zh-CN" altLang="en-US" dirty="0">
                <a:solidFill>
                  <a:srgbClr val="92D050"/>
                </a:solidFill>
              </a:rPr>
              <a:t>，原本为</a:t>
            </a:r>
            <a:r>
              <a:rPr kumimoji="1" lang="en-US" altLang="zh-CN" dirty="0">
                <a:solidFill>
                  <a:srgbClr val="92D050"/>
                </a:solidFill>
              </a:rPr>
              <a:t>2</a:t>
            </a:r>
            <a:r>
              <a:rPr kumimoji="1" lang="zh-CN" altLang="en-US" dirty="0">
                <a:solidFill>
                  <a:srgbClr val="92D050"/>
                </a:solidFill>
              </a:rPr>
              <a:t>，阶跃到</a:t>
            </a:r>
            <a:r>
              <a:rPr kumimoji="1" lang="en-US" altLang="zh-CN" dirty="0">
                <a:solidFill>
                  <a:srgbClr val="92D050"/>
                </a:solidFill>
              </a:rPr>
              <a:t>3</a:t>
            </a:r>
            <a:r>
              <a:rPr kumimoji="1" lang="zh-CN" altLang="en-US" dirty="0">
                <a:solidFill>
                  <a:srgbClr val="92D050"/>
                </a:solidFill>
              </a:rPr>
              <a:t>下降</a:t>
            </a:r>
            <a:r>
              <a:rPr kumimoji="1" lang="en-US" altLang="zh-CN" dirty="0">
                <a:solidFill>
                  <a:srgbClr val="92D050"/>
                </a:solidFill>
              </a:rPr>
              <a:t>1</a:t>
            </a:r>
            <a:r>
              <a:rPr kumimoji="1" lang="zh-CN" altLang="en-US" dirty="0">
                <a:solidFill>
                  <a:srgbClr val="92D050"/>
                </a:solidFill>
              </a:rPr>
              <a:t>个单位，所以加负号，只看相邻的前一步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FF00"/>
                </a:solidFill>
              </a:rPr>
              <a:t>每次系数的确定，都只与这一步，和其紧挨着的前一步的落差；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92D050"/>
                </a:solidFill>
              </a:rPr>
              <a:t>回到例</a:t>
            </a:r>
            <a:r>
              <a:rPr kumimoji="1" lang="en-US" altLang="zh-CN" dirty="0">
                <a:solidFill>
                  <a:srgbClr val="92D050"/>
                </a:solidFill>
              </a:rPr>
              <a:t>1</a:t>
            </a:r>
            <a:r>
              <a:rPr kumimoji="1" lang="zh-CN" altLang="en-US" dirty="0">
                <a:solidFill>
                  <a:srgbClr val="92D050"/>
                </a:solidFill>
              </a:rPr>
              <a:t>，可以用左图直接写出公式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1588453" y="887413"/>
            <a:ext cx="69135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电路如图，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</a:rPr>
              <a:t>t=0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时打开开关。求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并画出其变化曲线。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651828" y="2111375"/>
            <a:ext cx="552450" cy="51911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286036" y="2041526"/>
            <a:ext cx="31321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zh-CN" altLang="en-US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)=25V  </a:t>
            </a:r>
            <a:endParaRPr kumimoji="1"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zh-CN" altLang="en-US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)=5A </a:t>
            </a:r>
            <a:endParaRPr kumimoji="1"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651828" y="5351463"/>
            <a:ext cx="6769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特征方程为：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+2500</a:t>
            </a:r>
            <a:r>
              <a: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+10</a:t>
            </a:r>
            <a:r>
              <a:rPr kumimoji="1" lang="en-US" altLang="zh-CN" sz="3200" b="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822960" y="6156960"/>
          <a:ext cx="25923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公式" r:id="rId1" imgW="1010285" imgH="196215" progId="Equation.3">
                  <p:embed/>
                </p:oleObj>
              </mc:Choice>
              <mc:Fallback>
                <p:oleObj name="公式" r:id="rId1" imgW="1010285" imgH="19621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" y="6156960"/>
                        <a:ext cx="25923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580390" y="1103313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575628" y="4198938"/>
          <a:ext cx="46196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公式" r:id="rId3" imgW="1741805" imgH="417830" progId="Equation.3">
                  <p:embed/>
                </p:oleObj>
              </mc:Choice>
              <mc:Fallback>
                <p:oleObj name="公式" r:id="rId3" imgW="1741805" imgH="4178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8" y="4198938"/>
                        <a:ext cx="46196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3895885" y="6025402"/>
          <a:ext cx="43116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公式" r:id="rId5" imgW="1567815" imgH="217805" progId="Equation.3">
                  <p:embed/>
                </p:oleObj>
              </mc:Choice>
              <mc:Fallback>
                <p:oleObj name="公式" r:id="rId5" imgW="1567815" imgH="21780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885" y="6025402"/>
                        <a:ext cx="43116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724853" y="3119438"/>
            <a:ext cx="40322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开关打开为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RLC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串联电路，方程为：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5555616" y="1608138"/>
            <a:ext cx="3541713" cy="3024187"/>
            <a:chOff x="3107" y="391"/>
            <a:chExt cx="2231" cy="1905"/>
          </a:xfrm>
        </p:grpSpPr>
        <p:sp>
          <p:nvSpPr>
            <p:cNvPr id="27665" name="Oval 18"/>
            <p:cNvSpPr>
              <a:spLocks noChangeArrowheads="1"/>
            </p:cNvSpPr>
            <p:nvPr/>
          </p:nvSpPr>
          <p:spPr bwMode="auto">
            <a:xfrm>
              <a:off x="4332" y="39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66" name="Rectangle 19"/>
            <p:cNvSpPr>
              <a:spLocks noChangeArrowheads="1"/>
            </p:cNvSpPr>
            <p:nvPr/>
          </p:nvSpPr>
          <p:spPr bwMode="auto">
            <a:xfrm>
              <a:off x="5057" y="845"/>
              <a:ext cx="28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5Ω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Line 20"/>
            <p:cNvSpPr>
              <a:spLocks noChangeShapeType="1"/>
            </p:cNvSpPr>
            <p:nvPr/>
          </p:nvSpPr>
          <p:spPr bwMode="auto">
            <a:xfrm>
              <a:off x="4967" y="572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21"/>
            <p:cNvSpPr>
              <a:spLocks noChangeShapeType="1"/>
            </p:cNvSpPr>
            <p:nvPr/>
          </p:nvSpPr>
          <p:spPr bwMode="auto">
            <a:xfrm flipH="1" flipV="1">
              <a:off x="4967" y="1207"/>
              <a:ext cx="87" cy="1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2"/>
            <p:cNvSpPr>
              <a:spLocks noChangeShapeType="1"/>
            </p:cNvSpPr>
            <p:nvPr/>
          </p:nvSpPr>
          <p:spPr bwMode="auto">
            <a:xfrm>
              <a:off x="3243" y="572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Freeform 23"/>
            <p:cNvSpPr/>
            <p:nvPr/>
          </p:nvSpPr>
          <p:spPr bwMode="auto">
            <a:xfrm flipH="1">
              <a:off x="3198" y="1616"/>
              <a:ext cx="45" cy="680"/>
            </a:xfrm>
            <a:custGeom>
              <a:avLst/>
              <a:gdLst>
                <a:gd name="T0" fmla="*/ 0 w 45"/>
                <a:gd name="T1" fmla="*/ 0 h 801"/>
                <a:gd name="T2" fmla="*/ 0 w 45"/>
                <a:gd name="T3" fmla="*/ 162 h 801"/>
                <a:gd name="T4" fmla="*/ 0 w 45"/>
                <a:gd name="T5" fmla="*/ 216 h 801"/>
                <a:gd name="T6" fmla="*/ 0 60000 65536"/>
                <a:gd name="T7" fmla="*/ 0 60000 65536"/>
                <a:gd name="T8" fmla="*/ 0 60000 65536"/>
                <a:gd name="T9" fmla="*/ 0 w 45"/>
                <a:gd name="T10" fmla="*/ 0 h 801"/>
                <a:gd name="T11" fmla="*/ 45 w 45"/>
                <a:gd name="T12" fmla="*/ 801 h 8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801">
                  <a:moveTo>
                    <a:pt x="0" y="0"/>
                  </a:moveTo>
                  <a:lnTo>
                    <a:pt x="0" y="599"/>
                  </a:lnTo>
                  <a:lnTo>
                    <a:pt x="0" y="801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4"/>
            <p:cNvSpPr>
              <a:spLocks noChangeShapeType="1"/>
            </p:cNvSpPr>
            <p:nvPr/>
          </p:nvSpPr>
          <p:spPr bwMode="auto">
            <a:xfrm>
              <a:off x="3243" y="2296"/>
              <a:ext cx="17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5"/>
            <p:cNvSpPr>
              <a:spLocks noChangeShapeType="1"/>
            </p:cNvSpPr>
            <p:nvPr/>
          </p:nvSpPr>
          <p:spPr bwMode="auto">
            <a:xfrm>
              <a:off x="4967" y="1389"/>
              <a:ext cx="0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6"/>
            <p:cNvSpPr>
              <a:spLocks noChangeShapeType="1"/>
            </p:cNvSpPr>
            <p:nvPr/>
          </p:nvSpPr>
          <p:spPr bwMode="auto">
            <a:xfrm>
              <a:off x="3243" y="572"/>
              <a:ext cx="17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27"/>
            <p:cNvSpPr>
              <a:spLocks noChangeShapeType="1"/>
            </p:cNvSpPr>
            <p:nvPr/>
          </p:nvSpPr>
          <p:spPr bwMode="auto">
            <a:xfrm>
              <a:off x="4014" y="1570"/>
              <a:ext cx="9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Rectangle 28"/>
            <p:cNvSpPr>
              <a:spLocks noChangeArrowheads="1"/>
            </p:cNvSpPr>
            <p:nvPr/>
          </p:nvSpPr>
          <p:spPr bwMode="auto">
            <a:xfrm>
              <a:off x="3288" y="1797"/>
              <a:ext cx="5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Rectangle 29"/>
            <p:cNvSpPr>
              <a:spLocks noChangeArrowheads="1"/>
            </p:cNvSpPr>
            <p:nvPr/>
          </p:nvSpPr>
          <p:spPr bwMode="auto">
            <a:xfrm>
              <a:off x="3470" y="663"/>
              <a:ext cx="39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20Ω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7" name="Rectangle 30"/>
            <p:cNvSpPr>
              <a:spLocks noChangeArrowheads="1"/>
            </p:cNvSpPr>
            <p:nvPr/>
          </p:nvSpPr>
          <p:spPr bwMode="auto">
            <a:xfrm>
              <a:off x="4286" y="1298"/>
              <a:ext cx="39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10Ω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8" name="Rectangle 31"/>
            <p:cNvSpPr>
              <a:spLocks noChangeArrowheads="1"/>
            </p:cNvSpPr>
            <p:nvPr/>
          </p:nvSpPr>
          <p:spPr bwMode="auto">
            <a:xfrm>
              <a:off x="4105" y="1797"/>
              <a:ext cx="39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10Ω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9" name="Rectangle 32"/>
            <p:cNvSpPr>
              <a:spLocks noChangeArrowheads="1"/>
            </p:cNvSpPr>
            <p:nvPr/>
          </p:nvSpPr>
          <p:spPr bwMode="auto">
            <a:xfrm>
              <a:off x="4150" y="981"/>
              <a:ext cx="44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0.5H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0" name="Rectangle 33"/>
            <p:cNvSpPr>
              <a:spLocks noChangeArrowheads="1"/>
            </p:cNvSpPr>
            <p:nvPr/>
          </p:nvSpPr>
          <p:spPr bwMode="auto">
            <a:xfrm>
              <a:off x="4422" y="754"/>
              <a:ext cx="3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50V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1" name="Rectangle 34"/>
            <p:cNvSpPr>
              <a:spLocks noChangeArrowheads="1"/>
            </p:cNvSpPr>
            <p:nvPr/>
          </p:nvSpPr>
          <p:spPr bwMode="auto">
            <a:xfrm>
              <a:off x="3288" y="1207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2" name="Rectangle 35"/>
            <p:cNvSpPr>
              <a:spLocks noChangeArrowheads="1"/>
            </p:cNvSpPr>
            <p:nvPr/>
          </p:nvSpPr>
          <p:spPr bwMode="auto">
            <a:xfrm>
              <a:off x="3288" y="1661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3" name="Rectangle 36"/>
            <p:cNvSpPr>
              <a:spLocks noChangeArrowheads="1"/>
            </p:cNvSpPr>
            <p:nvPr/>
          </p:nvSpPr>
          <p:spPr bwMode="auto">
            <a:xfrm>
              <a:off x="4195" y="572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4" name="Rectangle 37"/>
            <p:cNvSpPr>
              <a:spLocks noChangeArrowheads="1"/>
            </p:cNvSpPr>
            <p:nvPr/>
          </p:nvSpPr>
          <p:spPr bwMode="auto">
            <a:xfrm>
              <a:off x="4740" y="572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5" name="Line 38"/>
            <p:cNvSpPr>
              <a:spLocks noChangeShapeType="1"/>
            </p:cNvSpPr>
            <p:nvPr/>
          </p:nvSpPr>
          <p:spPr bwMode="auto">
            <a:xfrm flipV="1">
              <a:off x="4014" y="572"/>
              <a:ext cx="0" cy="24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6" name="Line 39"/>
            <p:cNvSpPr>
              <a:spLocks noChangeShapeType="1"/>
            </p:cNvSpPr>
            <p:nvPr/>
          </p:nvSpPr>
          <p:spPr bwMode="auto">
            <a:xfrm>
              <a:off x="4014" y="1253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40"/>
            <p:cNvSpPr>
              <a:spLocks noChangeShapeType="1"/>
            </p:cNvSpPr>
            <p:nvPr/>
          </p:nvSpPr>
          <p:spPr bwMode="auto">
            <a:xfrm>
              <a:off x="3923" y="935"/>
              <a:ext cx="0" cy="384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Text Box 41"/>
            <p:cNvSpPr txBox="1">
              <a:spLocks noChangeArrowheads="1"/>
            </p:cNvSpPr>
            <p:nvPr/>
          </p:nvSpPr>
          <p:spPr bwMode="auto">
            <a:xfrm>
              <a:off x="3651" y="981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689" name="Group 42"/>
            <p:cNvGrpSpPr/>
            <p:nvPr/>
          </p:nvGrpSpPr>
          <p:grpSpPr bwMode="auto">
            <a:xfrm rot="5400000">
              <a:off x="3560" y="754"/>
              <a:ext cx="499" cy="590"/>
              <a:chOff x="476" y="663"/>
              <a:chExt cx="771" cy="862"/>
            </a:xfrm>
          </p:grpSpPr>
          <p:sp>
            <p:nvSpPr>
              <p:cNvPr id="27699" name="AutoShape 43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0" name="AutoShape 44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1" name="AutoShape 45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0" name="Rectangle 46"/>
            <p:cNvSpPr>
              <a:spLocks noChangeArrowheads="1"/>
            </p:cNvSpPr>
            <p:nvPr/>
          </p:nvSpPr>
          <p:spPr bwMode="auto">
            <a:xfrm>
              <a:off x="4286" y="152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91" name="Rectangle 47"/>
            <p:cNvSpPr>
              <a:spLocks noChangeArrowheads="1"/>
            </p:cNvSpPr>
            <p:nvPr/>
          </p:nvSpPr>
          <p:spPr bwMode="auto">
            <a:xfrm>
              <a:off x="3475" y="50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92" name="Rectangle 48"/>
            <p:cNvSpPr>
              <a:spLocks noChangeArrowheads="1"/>
            </p:cNvSpPr>
            <p:nvPr/>
          </p:nvSpPr>
          <p:spPr bwMode="auto">
            <a:xfrm>
              <a:off x="3969" y="179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93" name="Rectangle 49"/>
            <p:cNvSpPr>
              <a:spLocks noChangeArrowheads="1"/>
            </p:cNvSpPr>
            <p:nvPr/>
          </p:nvSpPr>
          <p:spPr bwMode="auto">
            <a:xfrm>
              <a:off x="4905" y="7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7694" name="Group 50"/>
            <p:cNvGrpSpPr/>
            <p:nvPr/>
          </p:nvGrpSpPr>
          <p:grpSpPr bwMode="auto">
            <a:xfrm>
              <a:off x="3107" y="1525"/>
              <a:ext cx="240" cy="90"/>
              <a:chOff x="4604" y="2478"/>
              <a:chExt cx="240" cy="90"/>
            </a:xfrm>
          </p:grpSpPr>
          <p:sp>
            <p:nvSpPr>
              <p:cNvPr id="27697" name="Line 51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8" name="Line 52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5" name="Line 53"/>
            <p:cNvSpPr>
              <a:spLocks noChangeShapeType="1"/>
            </p:cNvSpPr>
            <p:nvPr/>
          </p:nvSpPr>
          <p:spPr bwMode="auto">
            <a:xfrm flipV="1">
              <a:off x="4876" y="1207"/>
              <a:ext cx="317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Text Box 54"/>
            <p:cNvSpPr txBox="1">
              <a:spLocks noChangeArrowheads="1"/>
            </p:cNvSpPr>
            <p:nvPr/>
          </p:nvSpPr>
          <p:spPr bwMode="auto">
            <a:xfrm>
              <a:off x="3334" y="1434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 r="38798"/>
          <a:stretch>
            <a:fillRect/>
          </a:stretch>
        </p:blipFill>
        <p:spPr>
          <a:xfrm>
            <a:off x="6765151" y="5321074"/>
            <a:ext cx="1756056" cy="606121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257108" y="869315"/>
          <a:ext cx="43846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公式" r:id="rId1" imgW="1567815" imgH="217805" progId="Equation.3">
                  <p:embed/>
                </p:oleObj>
              </mc:Choice>
              <mc:Fallback>
                <p:oleObj name="公式" r:id="rId1" imgW="1567815" imgH="21780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108" y="869315"/>
                        <a:ext cx="43846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560070" y="1732915"/>
            <a:ext cx="3055938" cy="1541463"/>
            <a:chOff x="340" y="420"/>
            <a:chExt cx="2021" cy="1136"/>
          </a:xfrm>
        </p:grpSpPr>
        <p:sp>
          <p:nvSpPr>
            <p:cNvPr id="28704" name="Text Box 4"/>
            <p:cNvSpPr txBox="1">
              <a:spLocks noChangeArrowheads="1"/>
            </p:cNvSpPr>
            <p:nvPr/>
          </p:nvSpPr>
          <p:spPr bwMode="auto">
            <a:xfrm>
              <a:off x="340" y="572"/>
              <a:ext cx="40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705" name="Object 5"/>
            <p:cNvGraphicFramePr>
              <a:graphicFrameLocks noChangeAspect="1"/>
            </p:cNvGraphicFramePr>
            <p:nvPr/>
          </p:nvGraphicFramePr>
          <p:xfrm>
            <a:off x="587" y="420"/>
            <a:ext cx="1774" cy="1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0" name="公式" r:id="rId3" imgW="984250" imgH="626745" progId="Equation.3">
                    <p:embed/>
                  </p:oleObj>
                </mc:Choice>
                <mc:Fallback>
                  <p:oleObj name="公式" r:id="rId3" imgW="984250" imgH="62674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420"/>
                          <a:ext cx="1774" cy="1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4304983" y="1517015"/>
          <a:ext cx="456723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公式" r:id="rId5" imgW="2007235" imgH="626745" progId="Equation.3">
                  <p:embed/>
                </p:oleObj>
              </mc:Choice>
              <mc:Fallback>
                <p:oleObj name="公式" r:id="rId5" imgW="2007235" imgH="62674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83" y="1517015"/>
                        <a:ext cx="4567237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9" name="AutoShape 7"/>
          <p:cNvSpPr>
            <a:spLocks noChangeArrowheads="1"/>
          </p:cNvSpPr>
          <p:nvPr/>
        </p:nvSpPr>
        <p:spPr bwMode="auto">
          <a:xfrm>
            <a:off x="3584258" y="2236153"/>
            <a:ext cx="636587" cy="144462"/>
          </a:xfrm>
          <a:prstGeom prst="rightArrow">
            <a:avLst>
              <a:gd name="adj1" fmla="val 50000"/>
              <a:gd name="adj2" fmla="val 110165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4520883" y="3028315"/>
          <a:ext cx="32400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公式" r:id="rId7" imgW="1345565" imgH="208915" progId="Equation.3">
                  <p:embed/>
                </p:oleObj>
              </mc:Choice>
              <mc:Fallback>
                <p:oleObj name="公式" r:id="rId7" imgW="1345565" imgH="2089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883" y="3028315"/>
                        <a:ext cx="32400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2942114" y="3842449"/>
          <a:ext cx="57165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公式" r:id="rId9" imgW="1985645" imgH="217805" progId="Equation.3">
                  <p:embed/>
                </p:oleObj>
              </mc:Choice>
              <mc:Fallback>
                <p:oleObj name="公式" r:id="rId9" imgW="1985645" imgH="21780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114" y="3842449"/>
                        <a:ext cx="57165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 bwMode="auto">
          <a:xfrm>
            <a:off x="1271271" y="3765649"/>
            <a:ext cx="5370512" cy="3019425"/>
            <a:chOff x="997" y="1890"/>
            <a:chExt cx="3383" cy="1902"/>
          </a:xfrm>
        </p:grpSpPr>
        <p:sp>
          <p:nvSpPr>
            <p:cNvPr id="28690" name="Line 11"/>
            <p:cNvSpPr>
              <a:spLocks noChangeShapeType="1"/>
            </p:cNvSpPr>
            <p:nvPr/>
          </p:nvSpPr>
          <p:spPr bwMode="auto">
            <a:xfrm>
              <a:off x="1507" y="2140"/>
              <a:ext cx="0" cy="165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91" name="Group 12"/>
            <p:cNvGrpSpPr/>
            <p:nvPr/>
          </p:nvGrpSpPr>
          <p:grpSpPr bwMode="auto">
            <a:xfrm>
              <a:off x="997" y="1890"/>
              <a:ext cx="3383" cy="1722"/>
              <a:chOff x="997" y="1886"/>
              <a:chExt cx="3383" cy="1944"/>
            </a:xfrm>
          </p:grpSpPr>
          <p:sp>
            <p:nvSpPr>
              <p:cNvPr id="28692" name="Text Box 13"/>
              <p:cNvSpPr txBox="1">
                <a:spLocks noChangeArrowheads="1"/>
              </p:cNvSpPr>
              <p:nvPr/>
            </p:nvSpPr>
            <p:spPr bwMode="auto">
              <a:xfrm>
                <a:off x="3792" y="3410"/>
                <a:ext cx="11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1" lang="zh-CN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693" name="Freeform 14"/>
              <p:cNvSpPr/>
              <p:nvPr/>
            </p:nvSpPr>
            <p:spPr bwMode="auto">
              <a:xfrm>
                <a:off x="1506" y="2424"/>
                <a:ext cx="2419" cy="494"/>
              </a:xfrm>
              <a:custGeom>
                <a:avLst/>
                <a:gdLst>
                  <a:gd name="T0" fmla="*/ 1 w 2419"/>
                  <a:gd name="T1" fmla="*/ 0 h 494"/>
                  <a:gd name="T2" fmla="*/ 227 w 2419"/>
                  <a:gd name="T3" fmla="*/ 89 h 494"/>
                  <a:gd name="T4" fmla="*/ 1363 w 2419"/>
                  <a:gd name="T5" fmla="*/ 371 h 494"/>
                  <a:gd name="T6" fmla="*/ 2419 w 2419"/>
                  <a:gd name="T7" fmla="*/ 494 h 4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9"/>
                  <a:gd name="T13" fmla="*/ 0 h 494"/>
                  <a:gd name="T14" fmla="*/ 2419 w 2419"/>
                  <a:gd name="T15" fmla="*/ 494 h 4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9" h="494">
                    <a:moveTo>
                      <a:pt x="1" y="0"/>
                    </a:moveTo>
                    <a:cubicBezTo>
                      <a:pt x="39" y="15"/>
                      <a:pt x="0" y="27"/>
                      <a:pt x="227" y="89"/>
                    </a:cubicBezTo>
                    <a:cubicBezTo>
                      <a:pt x="454" y="151"/>
                      <a:pt x="998" y="304"/>
                      <a:pt x="1363" y="371"/>
                    </a:cubicBezTo>
                    <a:cubicBezTo>
                      <a:pt x="1728" y="439"/>
                      <a:pt x="2199" y="468"/>
                      <a:pt x="2419" y="494"/>
                    </a:cubicBezTo>
                  </a:path>
                </a:pathLst>
              </a:custGeom>
              <a:noFill/>
              <a:ln w="28575" cap="rnd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4" name="Freeform 15"/>
              <p:cNvSpPr/>
              <p:nvPr/>
            </p:nvSpPr>
            <p:spPr bwMode="auto">
              <a:xfrm>
                <a:off x="1517" y="2818"/>
                <a:ext cx="2083" cy="794"/>
              </a:xfrm>
              <a:custGeom>
                <a:avLst/>
                <a:gdLst>
                  <a:gd name="T0" fmla="*/ 0 w 2083"/>
                  <a:gd name="T1" fmla="*/ 81 h 794"/>
                  <a:gd name="T2" fmla="*/ 115 w 2083"/>
                  <a:gd name="T3" fmla="*/ 168 h 794"/>
                  <a:gd name="T4" fmla="*/ 211 w 2083"/>
                  <a:gd name="T5" fmla="*/ 340 h 794"/>
                  <a:gd name="T6" fmla="*/ 195 w 2083"/>
                  <a:gd name="T7" fmla="*/ 312 h 794"/>
                  <a:gd name="T8" fmla="*/ 208 w 2083"/>
                  <a:gd name="T9" fmla="*/ 331 h 794"/>
                  <a:gd name="T10" fmla="*/ 170 w 2083"/>
                  <a:gd name="T11" fmla="*/ 259 h 794"/>
                  <a:gd name="T12" fmla="*/ 173 w 2083"/>
                  <a:gd name="T13" fmla="*/ 260 h 794"/>
                  <a:gd name="T14" fmla="*/ 233 w 2083"/>
                  <a:gd name="T15" fmla="*/ 404 h 794"/>
                  <a:gd name="T16" fmla="*/ 177 w 2083"/>
                  <a:gd name="T17" fmla="*/ 268 h 794"/>
                  <a:gd name="T18" fmla="*/ 158 w 2083"/>
                  <a:gd name="T19" fmla="*/ 240 h 794"/>
                  <a:gd name="T20" fmla="*/ 173 w 2083"/>
                  <a:gd name="T21" fmla="*/ 256 h 794"/>
                  <a:gd name="T22" fmla="*/ 225 w 2083"/>
                  <a:gd name="T23" fmla="*/ 382 h 794"/>
                  <a:gd name="T24" fmla="*/ 278 w 2083"/>
                  <a:gd name="T25" fmla="*/ 490 h 794"/>
                  <a:gd name="T26" fmla="*/ 412 w 2083"/>
                  <a:gd name="T27" fmla="*/ 679 h 794"/>
                  <a:gd name="T28" fmla="*/ 614 w 2083"/>
                  <a:gd name="T29" fmla="*/ 792 h 794"/>
                  <a:gd name="T30" fmla="*/ 799 w 2083"/>
                  <a:gd name="T31" fmla="*/ 694 h 794"/>
                  <a:gd name="T32" fmla="*/ 920 w 2083"/>
                  <a:gd name="T33" fmla="*/ 573 h 794"/>
                  <a:gd name="T34" fmla="*/ 1147 w 2083"/>
                  <a:gd name="T35" fmla="*/ 260 h 794"/>
                  <a:gd name="T36" fmla="*/ 1335 w 2083"/>
                  <a:gd name="T37" fmla="*/ 86 h 794"/>
                  <a:gd name="T38" fmla="*/ 1531 w 2083"/>
                  <a:gd name="T39" fmla="*/ 9 h 794"/>
                  <a:gd name="T40" fmla="*/ 1816 w 2083"/>
                  <a:gd name="T41" fmla="*/ 140 h 794"/>
                  <a:gd name="T42" fmla="*/ 1949 w 2083"/>
                  <a:gd name="T43" fmla="*/ 260 h 794"/>
                  <a:gd name="T44" fmla="*/ 2083 w 2083"/>
                  <a:gd name="T45" fmla="*/ 380 h 7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083"/>
                  <a:gd name="T70" fmla="*/ 0 h 794"/>
                  <a:gd name="T71" fmla="*/ 2083 w 2083"/>
                  <a:gd name="T72" fmla="*/ 794 h 79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083" h="794">
                    <a:moveTo>
                      <a:pt x="0" y="81"/>
                    </a:moveTo>
                    <a:cubicBezTo>
                      <a:pt x="19" y="95"/>
                      <a:pt x="80" y="125"/>
                      <a:pt x="115" y="168"/>
                    </a:cubicBezTo>
                    <a:cubicBezTo>
                      <a:pt x="150" y="211"/>
                      <a:pt x="198" y="316"/>
                      <a:pt x="211" y="340"/>
                    </a:cubicBezTo>
                    <a:cubicBezTo>
                      <a:pt x="224" y="364"/>
                      <a:pt x="195" y="313"/>
                      <a:pt x="195" y="312"/>
                    </a:cubicBezTo>
                    <a:cubicBezTo>
                      <a:pt x="195" y="311"/>
                      <a:pt x="212" y="340"/>
                      <a:pt x="208" y="331"/>
                    </a:cubicBezTo>
                    <a:cubicBezTo>
                      <a:pt x="204" y="322"/>
                      <a:pt x="176" y="271"/>
                      <a:pt x="170" y="259"/>
                    </a:cubicBezTo>
                    <a:cubicBezTo>
                      <a:pt x="164" y="247"/>
                      <a:pt x="163" y="236"/>
                      <a:pt x="173" y="260"/>
                    </a:cubicBezTo>
                    <a:cubicBezTo>
                      <a:pt x="183" y="284"/>
                      <a:pt x="232" y="403"/>
                      <a:pt x="233" y="404"/>
                    </a:cubicBezTo>
                    <a:cubicBezTo>
                      <a:pt x="234" y="405"/>
                      <a:pt x="189" y="295"/>
                      <a:pt x="177" y="268"/>
                    </a:cubicBezTo>
                    <a:cubicBezTo>
                      <a:pt x="165" y="241"/>
                      <a:pt x="159" y="242"/>
                      <a:pt x="158" y="240"/>
                    </a:cubicBezTo>
                    <a:cubicBezTo>
                      <a:pt x="157" y="238"/>
                      <a:pt x="162" y="232"/>
                      <a:pt x="173" y="256"/>
                    </a:cubicBezTo>
                    <a:cubicBezTo>
                      <a:pt x="184" y="280"/>
                      <a:pt x="208" y="343"/>
                      <a:pt x="225" y="382"/>
                    </a:cubicBezTo>
                    <a:cubicBezTo>
                      <a:pt x="242" y="421"/>
                      <a:pt x="247" y="440"/>
                      <a:pt x="278" y="490"/>
                    </a:cubicBezTo>
                    <a:cubicBezTo>
                      <a:pt x="308" y="540"/>
                      <a:pt x="356" y="629"/>
                      <a:pt x="412" y="679"/>
                    </a:cubicBezTo>
                    <a:cubicBezTo>
                      <a:pt x="468" y="729"/>
                      <a:pt x="550" y="790"/>
                      <a:pt x="614" y="792"/>
                    </a:cubicBezTo>
                    <a:cubicBezTo>
                      <a:pt x="678" y="794"/>
                      <a:pt x="748" y="730"/>
                      <a:pt x="799" y="694"/>
                    </a:cubicBezTo>
                    <a:cubicBezTo>
                      <a:pt x="850" y="658"/>
                      <a:pt x="861" y="646"/>
                      <a:pt x="920" y="573"/>
                    </a:cubicBezTo>
                    <a:cubicBezTo>
                      <a:pt x="978" y="501"/>
                      <a:pt x="1077" y="341"/>
                      <a:pt x="1147" y="260"/>
                    </a:cubicBezTo>
                    <a:cubicBezTo>
                      <a:pt x="1217" y="180"/>
                      <a:pt x="1271" y="128"/>
                      <a:pt x="1335" y="86"/>
                    </a:cubicBezTo>
                    <a:cubicBezTo>
                      <a:pt x="1399" y="44"/>
                      <a:pt x="1451" y="0"/>
                      <a:pt x="1531" y="9"/>
                    </a:cubicBezTo>
                    <a:cubicBezTo>
                      <a:pt x="1611" y="18"/>
                      <a:pt x="1746" y="98"/>
                      <a:pt x="1816" y="140"/>
                    </a:cubicBezTo>
                    <a:cubicBezTo>
                      <a:pt x="1886" y="182"/>
                      <a:pt x="1905" y="221"/>
                      <a:pt x="1949" y="260"/>
                    </a:cubicBezTo>
                    <a:cubicBezTo>
                      <a:pt x="1994" y="300"/>
                      <a:pt x="2038" y="340"/>
                      <a:pt x="2083" y="380"/>
                    </a:cubicBezTo>
                  </a:path>
                </a:pathLst>
              </a:custGeom>
              <a:noFill/>
              <a:ln w="28575" cap="flat" cmpd="sng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5" name="Freeform 16"/>
              <p:cNvSpPr/>
              <p:nvPr/>
            </p:nvSpPr>
            <p:spPr bwMode="auto">
              <a:xfrm>
                <a:off x="1498" y="3319"/>
                <a:ext cx="2615" cy="511"/>
              </a:xfrm>
              <a:custGeom>
                <a:avLst/>
                <a:gdLst>
                  <a:gd name="T0" fmla="*/ 0 w 2615"/>
                  <a:gd name="T1" fmla="*/ 511 h 511"/>
                  <a:gd name="T2" fmla="*/ 342 w 2615"/>
                  <a:gd name="T3" fmla="*/ 377 h 511"/>
                  <a:gd name="T4" fmla="*/ 1077 w 2615"/>
                  <a:gd name="T5" fmla="*/ 188 h 511"/>
                  <a:gd name="T6" fmla="*/ 1946 w 2615"/>
                  <a:gd name="T7" fmla="*/ 47 h 511"/>
                  <a:gd name="T8" fmla="*/ 2615 w 2615"/>
                  <a:gd name="T9" fmla="*/ 0 h 5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5"/>
                  <a:gd name="T16" fmla="*/ 0 h 511"/>
                  <a:gd name="T17" fmla="*/ 2615 w 2615"/>
                  <a:gd name="T18" fmla="*/ 511 h 5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5" h="511">
                    <a:moveTo>
                      <a:pt x="0" y="511"/>
                    </a:moveTo>
                    <a:cubicBezTo>
                      <a:pt x="57" y="488"/>
                      <a:pt x="162" y="431"/>
                      <a:pt x="342" y="377"/>
                    </a:cubicBezTo>
                    <a:cubicBezTo>
                      <a:pt x="522" y="323"/>
                      <a:pt x="810" y="243"/>
                      <a:pt x="1077" y="188"/>
                    </a:cubicBezTo>
                    <a:cubicBezTo>
                      <a:pt x="1345" y="133"/>
                      <a:pt x="1690" y="78"/>
                      <a:pt x="1946" y="47"/>
                    </a:cubicBezTo>
                    <a:cubicBezTo>
                      <a:pt x="2203" y="16"/>
                      <a:pt x="2409" y="8"/>
                      <a:pt x="2615" y="0"/>
                    </a:cubicBezTo>
                  </a:path>
                </a:pathLst>
              </a:custGeom>
              <a:noFill/>
              <a:ln w="28575" cap="rnd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6" name="Line 17"/>
              <p:cNvSpPr>
                <a:spLocks noChangeShapeType="1"/>
              </p:cNvSpPr>
              <p:nvPr/>
            </p:nvSpPr>
            <p:spPr bwMode="auto">
              <a:xfrm>
                <a:off x="997" y="3081"/>
                <a:ext cx="3277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7" name="Text Box 18"/>
              <p:cNvSpPr txBox="1">
                <a:spLocks noChangeArrowheads="1"/>
              </p:cNvSpPr>
              <p:nvPr/>
            </p:nvSpPr>
            <p:spPr bwMode="auto">
              <a:xfrm>
                <a:off x="4048" y="2991"/>
                <a:ext cx="332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</a:t>
                </a: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8" name="Text Box 19"/>
              <p:cNvSpPr txBox="1">
                <a:spLocks noChangeArrowheads="1"/>
              </p:cNvSpPr>
              <p:nvPr/>
            </p:nvSpPr>
            <p:spPr bwMode="auto">
              <a:xfrm>
                <a:off x="1195" y="3045"/>
                <a:ext cx="228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9" name="Line 20"/>
              <p:cNvSpPr>
                <a:spLocks noChangeShapeType="1"/>
              </p:cNvSpPr>
              <p:nvPr/>
            </p:nvSpPr>
            <p:spPr bwMode="auto">
              <a:xfrm>
                <a:off x="2150" y="3081"/>
                <a:ext cx="0" cy="531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0" name="Text Box 21"/>
              <p:cNvSpPr txBox="1">
                <a:spLocks noChangeArrowheads="1"/>
              </p:cNvSpPr>
              <p:nvPr/>
            </p:nvSpPr>
            <p:spPr bwMode="auto">
              <a:xfrm>
                <a:off x="1517" y="1886"/>
                <a:ext cx="329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1" name="Line 22"/>
              <p:cNvSpPr>
                <a:spLocks noChangeShapeType="1"/>
              </p:cNvSpPr>
              <p:nvPr/>
            </p:nvSpPr>
            <p:spPr bwMode="auto">
              <a:xfrm>
                <a:off x="3058" y="2827"/>
                <a:ext cx="0" cy="254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2" name="Text Box 23"/>
              <p:cNvSpPr txBox="1">
                <a:spLocks noChangeArrowheads="1"/>
              </p:cNvSpPr>
              <p:nvPr/>
            </p:nvSpPr>
            <p:spPr bwMode="auto">
              <a:xfrm>
                <a:off x="1113" y="2174"/>
                <a:ext cx="452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356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3" name="Text Box 24"/>
              <p:cNvSpPr txBox="1">
                <a:spLocks noChangeArrowheads="1"/>
              </p:cNvSpPr>
              <p:nvPr/>
            </p:nvSpPr>
            <p:spPr bwMode="auto">
              <a:xfrm>
                <a:off x="1209" y="2756"/>
                <a:ext cx="340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25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6465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8.3*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二阶电路的固有响应 （零输入响应）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1423193" y="1772445"/>
            <a:ext cx="3960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zh-CN" altLang="en-US" sz="3200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)=0 ,   </a:t>
            </a:r>
            <a:r>
              <a: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zh-CN" altLang="en-US" sz="3200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)=0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4643438" y="242093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微分方程为：</a:t>
            </a:r>
            <a:endParaRPr kumimoji="1"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4289425" y="2997200"/>
          <a:ext cx="458946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公式" r:id="rId1" imgW="1889760" imgH="417830" progId="Equation.3">
                  <p:embed/>
                </p:oleObj>
              </mc:Choice>
              <mc:Fallback>
                <p:oleObj name="公式" r:id="rId1" imgW="1889760" imgH="4178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2997200"/>
                        <a:ext cx="458946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955675" y="4868863"/>
          <a:ext cx="21923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公式" r:id="rId3" imgW="788035" imgH="208915" progId="Equation.3">
                  <p:embed/>
                </p:oleObj>
              </mc:Choice>
              <mc:Fallback>
                <p:oleObj name="公式" r:id="rId3" imgW="788035" imgH="20891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868863"/>
                        <a:ext cx="219233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5" name="AutoShape 7" descr="羊皮纸"/>
          <p:cNvSpPr/>
          <p:nvPr/>
        </p:nvSpPr>
        <p:spPr bwMode="auto">
          <a:xfrm>
            <a:off x="3300413" y="5899150"/>
            <a:ext cx="1008062" cy="523220"/>
          </a:xfrm>
          <a:prstGeom prst="callout2">
            <a:avLst>
              <a:gd name="adj1" fmla="val 19833"/>
              <a:gd name="adj2" fmla="val -7560"/>
              <a:gd name="adj3" fmla="val 19833"/>
              <a:gd name="adj4" fmla="val -36380"/>
              <a:gd name="adj5" fmla="val -78514"/>
              <a:gd name="adj6" fmla="val -4440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5715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通解</a:t>
            </a:r>
            <a:endParaRPr kumimoji="1" lang="zh-CN" altLang="en-US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6" name="AutoShape 8" descr="羊皮纸"/>
          <p:cNvSpPr/>
          <p:nvPr/>
        </p:nvSpPr>
        <p:spPr bwMode="auto">
          <a:xfrm>
            <a:off x="539750" y="5876925"/>
            <a:ext cx="1008063" cy="523220"/>
          </a:xfrm>
          <a:prstGeom prst="callout2">
            <a:avLst>
              <a:gd name="adj1" fmla="val 19833"/>
              <a:gd name="adj2" fmla="val 107560"/>
              <a:gd name="adj3" fmla="val 19833"/>
              <a:gd name="adj4" fmla="val 129449"/>
              <a:gd name="adj5" fmla="val -68319"/>
              <a:gd name="adj6" fmla="val 151338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5715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特解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4643438" y="5445125"/>
            <a:ext cx="121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特解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</a:rPr>
              <a:t>:</a:t>
            </a:r>
            <a:r>
              <a:rPr kumimoji="1" lang="en-US" altLang="zh-CN" b="0">
                <a:solidFill>
                  <a:schemeClr val="tx1"/>
                </a:solidFill>
                <a:latin typeface="楷体_GB2312" pitchFamily="49" charset="-122"/>
              </a:rPr>
              <a:t>  </a:t>
            </a:r>
            <a:endParaRPr kumimoji="1" lang="en-US" altLang="zh-CN" b="0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5948363" y="5373688"/>
          <a:ext cx="1397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公式" r:id="rId6" imgW="496570" imgH="208915" progId="Equation.3">
                  <p:embed/>
                </p:oleObj>
              </mc:Choice>
              <mc:Fallback>
                <p:oleObj name="公式" r:id="rId6" imgW="496570" imgH="20891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5373688"/>
                        <a:ext cx="1397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4643438" y="4076700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特征方程为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6620" name="Object 12"/>
          <p:cNvGraphicFramePr>
            <a:graphicFrameLocks noChangeAspect="1"/>
          </p:cNvGraphicFramePr>
          <p:nvPr/>
        </p:nvGraphicFramePr>
        <p:xfrm>
          <a:off x="4572000" y="4725988"/>
          <a:ext cx="34575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公式" r:id="rId8" imgW="1310640" imgH="182880" progId="Equation.3">
                  <p:embed/>
                </p:oleObj>
              </mc:Choice>
              <mc:Fallback>
                <p:oleObj name="公式" r:id="rId8" imgW="1310640" imgH="182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5988"/>
                        <a:ext cx="34575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/>
          <p:nvPr/>
        </p:nvGrpSpPr>
        <p:grpSpPr bwMode="auto">
          <a:xfrm>
            <a:off x="250825" y="2709863"/>
            <a:ext cx="3622675" cy="1873250"/>
            <a:chOff x="3016" y="663"/>
            <a:chExt cx="2282" cy="1180"/>
          </a:xfrm>
        </p:grpSpPr>
        <p:sp>
          <p:nvSpPr>
            <p:cNvPr id="29717" name="Oval 20"/>
            <p:cNvSpPr>
              <a:spLocks noChangeArrowheads="1"/>
            </p:cNvSpPr>
            <p:nvPr/>
          </p:nvSpPr>
          <p:spPr bwMode="auto">
            <a:xfrm>
              <a:off x="3016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9718" name="Group 21"/>
            <p:cNvGrpSpPr/>
            <p:nvPr/>
          </p:nvGrpSpPr>
          <p:grpSpPr bwMode="auto">
            <a:xfrm>
              <a:off x="4967" y="1207"/>
              <a:ext cx="240" cy="90"/>
              <a:chOff x="4604" y="2478"/>
              <a:chExt cx="240" cy="90"/>
            </a:xfrm>
          </p:grpSpPr>
          <p:sp>
            <p:nvSpPr>
              <p:cNvPr id="29740" name="Line 22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1" name="Line 23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9" name="Line 24"/>
            <p:cNvSpPr>
              <a:spLocks noChangeShapeType="1"/>
            </p:cNvSpPr>
            <p:nvPr/>
          </p:nvSpPr>
          <p:spPr bwMode="auto">
            <a:xfrm>
              <a:off x="3198" y="754"/>
              <a:ext cx="0" cy="10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25"/>
            <p:cNvSpPr>
              <a:spLocks noChangeShapeType="1"/>
            </p:cNvSpPr>
            <p:nvPr/>
          </p:nvSpPr>
          <p:spPr bwMode="auto">
            <a:xfrm>
              <a:off x="3198" y="754"/>
              <a:ext cx="104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Freeform 26"/>
            <p:cNvSpPr/>
            <p:nvPr/>
          </p:nvSpPr>
          <p:spPr bwMode="auto">
            <a:xfrm>
              <a:off x="4649" y="754"/>
              <a:ext cx="454" cy="453"/>
            </a:xfrm>
            <a:custGeom>
              <a:avLst/>
              <a:gdLst>
                <a:gd name="T0" fmla="*/ 0 w 337"/>
                <a:gd name="T1" fmla="*/ 0 h 346"/>
                <a:gd name="T2" fmla="*/ 3655 w 337"/>
                <a:gd name="T3" fmla="*/ 0 h 346"/>
                <a:gd name="T4" fmla="*/ 3655 w 337"/>
                <a:gd name="T5" fmla="*/ 2984 h 346"/>
                <a:gd name="T6" fmla="*/ 0 60000 65536"/>
                <a:gd name="T7" fmla="*/ 0 60000 65536"/>
                <a:gd name="T8" fmla="*/ 0 60000 65536"/>
                <a:gd name="T9" fmla="*/ 0 w 337"/>
                <a:gd name="T10" fmla="*/ 0 h 346"/>
                <a:gd name="T11" fmla="*/ 337 w 337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" h="346">
                  <a:moveTo>
                    <a:pt x="0" y="0"/>
                  </a:moveTo>
                  <a:lnTo>
                    <a:pt x="337" y="0"/>
                  </a:lnTo>
                  <a:lnTo>
                    <a:pt x="337" y="346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Line 27"/>
            <p:cNvSpPr>
              <a:spLocks noChangeShapeType="1"/>
            </p:cNvSpPr>
            <p:nvPr/>
          </p:nvSpPr>
          <p:spPr bwMode="auto">
            <a:xfrm>
              <a:off x="5103" y="1298"/>
              <a:ext cx="0" cy="5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Line 28"/>
            <p:cNvSpPr>
              <a:spLocks noChangeShapeType="1"/>
            </p:cNvSpPr>
            <p:nvPr/>
          </p:nvSpPr>
          <p:spPr bwMode="auto">
            <a:xfrm>
              <a:off x="3198" y="1842"/>
              <a:ext cx="1899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Rectangle 29"/>
            <p:cNvSpPr>
              <a:spLocks noChangeArrowheads="1"/>
            </p:cNvSpPr>
            <p:nvPr/>
          </p:nvSpPr>
          <p:spPr bwMode="auto">
            <a:xfrm>
              <a:off x="3651" y="845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5" name="Rectangle 30"/>
            <p:cNvSpPr>
              <a:spLocks noChangeArrowheads="1"/>
            </p:cNvSpPr>
            <p:nvPr/>
          </p:nvSpPr>
          <p:spPr bwMode="auto">
            <a:xfrm>
              <a:off x="4422" y="799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6" name="Rectangle 31"/>
            <p:cNvSpPr>
              <a:spLocks noChangeArrowheads="1"/>
            </p:cNvSpPr>
            <p:nvPr/>
          </p:nvSpPr>
          <p:spPr bwMode="auto">
            <a:xfrm>
              <a:off x="5148" y="1344"/>
              <a:ext cx="1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7" name="Rectangle 32"/>
            <p:cNvSpPr>
              <a:spLocks noChangeArrowheads="1"/>
            </p:cNvSpPr>
            <p:nvPr/>
          </p:nvSpPr>
          <p:spPr bwMode="auto">
            <a:xfrm>
              <a:off x="4876" y="890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8" name="Rectangle 33"/>
            <p:cNvSpPr>
              <a:spLocks noChangeArrowheads="1"/>
            </p:cNvSpPr>
            <p:nvPr/>
          </p:nvSpPr>
          <p:spPr bwMode="auto">
            <a:xfrm>
              <a:off x="4830" y="134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729" name="Rectangle 34"/>
            <p:cNvSpPr>
              <a:spLocks noChangeArrowheads="1"/>
            </p:cNvSpPr>
            <p:nvPr/>
          </p:nvSpPr>
          <p:spPr bwMode="auto">
            <a:xfrm>
              <a:off x="4694" y="1117"/>
              <a:ext cx="24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3200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0" name="Line 35"/>
            <p:cNvSpPr>
              <a:spLocks noChangeShapeType="1"/>
            </p:cNvSpPr>
            <p:nvPr/>
          </p:nvSpPr>
          <p:spPr bwMode="auto">
            <a:xfrm>
              <a:off x="3923" y="890"/>
              <a:ext cx="31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Rectangle 36"/>
            <p:cNvSpPr>
              <a:spLocks noChangeArrowheads="1"/>
            </p:cNvSpPr>
            <p:nvPr/>
          </p:nvSpPr>
          <p:spPr bwMode="auto">
            <a:xfrm>
              <a:off x="4059" y="890"/>
              <a:ext cx="17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2" name="Text Box 37"/>
            <p:cNvSpPr txBox="1">
              <a:spLocks noChangeArrowheads="1"/>
            </p:cNvSpPr>
            <p:nvPr/>
          </p:nvSpPr>
          <p:spPr bwMode="auto">
            <a:xfrm>
              <a:off x="3379" y="1162"/>
              <a:ext cx="64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l-GR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ε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(t)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29733" name="Group 38"/>
            <p:cNvGrpSpPr/>
            <p:nvPr/>
          </p:nvGrpSpPr>
          <p:grpSpPr bwMode="auto">
            <a:xfrm>
              <a:off x="4195" y="663"/>
              <a:ext cx="499" cy="590"/>
              <a:chOff x="476" y="663"/>
              <a:chExt cx="771" cy="862"/>
            </a:xfrm>
          </p:grpSpPr>
          <p:sp>
            <p:nvSpPr>
              <p:cNvPr id="29737" name="AutoShape 39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8" name="AutoShape 40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9" name="AutoShape 41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34" name="Rectangle 42"/>
            <p:cNvSpPr>
              <a:spLocks noChangeArrowheads="1"/>
            </p:cNvSpPr>
            <p:nvPr/>
          </p:nvSpPr>
          <p:spPr bwMode="auto">
            <a:xfrm>
              <a:off x="3560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735" name="Rectangle 43"/>
            <p:cNvSpPr>
              <a:spLocks noChangeArrowheads="1"/>
            </p:cNvSpPr>
            <p:nvPr/>
          </p:nvSpPr>
          <p:spPr bwMode="auto">
            <a:xfrm>
              <a:off x="3288" y="799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6" name="Rectangle 44"/>
            <p:cNvSpPr>
              <a:spLocks noChangeArrowheads="1"/>
            </p:cNvSpPr>
            <p:nvPr/>
          </p:nvSpPr>
          <p:spPr bwMode="auto">
            <a:xfrm>
              <a:off x="3288" y="138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6653" name="Text Box 45"/>
          <p:cNvSpPr txBox="1">
            <a:spLocks noChangeArrowheads="1"/>
          </p:cNvSpPr>
          <p:nvPr/>
        </p:nvSpPr>
        <p:spPr bwMode="auto">
          <a:xfrm>
            <a:off x="611188" y="1844675"/>
            <a:ext cx="64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kumimoji="1" lang="zh-CN" altLang="en-US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654" name="Rectangle 46"/>
          <p:cNvSpPr>
            <a:spLocks noChangeArrowheads="1"/>
          </p:cNvSpPr>
          <p:nvPr/>
        </p:nvSpPr>
        <p:spPr bwMode="auto">
          <a:xfrm>
            <a:off x="369888" y="952106"/>
            <a:ext cx="5256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dirty="0">
                <a:solidFill>
                  <a:schemeClr val="tx1"/>
                </a:solidFill>
                <a:latin typeface="楷体_GB2312" pitchFamily="49" charset="-122"/>
              </a:rPr>
              <a:t>1. </a:t>
            </a:r>
            <a:r>
              <a:rPr kumimoji="1" lang="zh-CN" altLang="en-US" sz="3200" dirty="0">
                <a:solidFill>
                  <a:schemeClr val="tx1"/>
                </a:solidFill>
                <a:latin typeface="楷体_GB2312" pitchFamily="49" charset="-122"/>
              </a:rPr>
              <a:t>二阶电路的零状态响应</a:t>
            </a:r>
            <a:endParaRPr kumimoji="1" lang="zh-CN" altLang="en-US" sz="32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955493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8.4*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二阶电路的零状态响应和全响应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Object 2"/>
          <p:cNvGraphicFramePr>
            <a:graphicFrameLocks noChangeAspect="1"/>
          </p:cNvGraphicFramePr>
          <p:nvPr/>
        </p:nvGraphicFramePr>
        <p:xfrm>
          <a:off x="1477328" y="1690529"/>
          <a:ext cx="55292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公式" r:id="rId1" imgW="2251075" imgH="287655" progId="Equation.3">
                  <p:embed/>
                </p:oleObj>
              </mc:Choice>
              <mc:Fallback>
                <p:oleObj name="公式" r:id="rId1" imgW="2251075" imgH="28765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328" y="1690529"/>
                        <a:ext cx="552926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1687195" y="2389823"/>
          <a:ext cx="59642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3" imgW="2333625" imgH="208915" progId="Equation.3">
                  <p:embed/>
                </p:oleObj>
              </mc:Choice>
              <mc:Fallback>
                <p:oleObj name="Equation" r:id="rId3" imgW="2333625" imgH="20891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195" y="2389823"/>
                        <a:ext cx="596423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1698308" y="3051810"/>
          <a:ext cx="6677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5" imgW="2543175" imgH="208915" progId="Equation.3">
                  <p:embed/>
                </p:oleObj>
              </mc:Choice>
              <mc:Fallback>
                <p:oleObj name="Equation" r:id="rId5" imgW="2543175" imgH="2089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308" y="3051810"/>
                        <a:ext cx="66770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1220470" y="935673"/>
            <a:ext cx="2727325" cy="608012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 i="1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3200" b="0" baseline="-2500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zh-CN" altLang="en-US">
                <a:latin typeface="楷体_GB2312" pitchFamily="49" charset="-122"/>
              </a:rPr>
              <a:t>解答形式</a:t>
            </a:r>
            <a:r>
              <a:rPr kumimoji="1" lang="zh-CN" altLang="en-US">
                <a:latin typeface="仿宋_GB2312" pitchFamily="49" charset="-122"/>
                <a:ea typeface="仿宋_GB2312" pitchFamily="49" charset="-122"/>
              </a:rPr>
              <a:t>为：</a:t>
            </a:r>
            <a:endParaRPr kumimoji="1" lang="zh-CN" altLang="en-US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97638" name="AutoShape 6"/>
          <p:cNvSpPr/>
          <p:nvPr/>
        </p:nvSpPr>
        <p:spPr bwMode="auto">
          <a:xfrm>
            <a:off x="1069657" y="1881029"/>
            <a:ext cx="215900" cy="1800225"/>
          </a:xfrm>
          <a:prstGeom prst="leftBrace">
            <a:avLst>
              <a:gd name="adj1" fmla="val 69485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1364933" y="3743960"/>
          <a:ext cx="61214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公式" r:id="rId7" imgW="2647315" imgH="405130" progId="Equation.3">
                  <p:embed/>
                </p:oleObj>
              </mc:Choice>
              <mc:Fallback>
                <p:oleObj name="公式" r:id="rId7" imgW="2647315" imgH="4051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33" y="3743960"/>
                        <a:ext cx="61214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8"/>
          <p:cNvGrpSpPr/>
          <p:nvPr/>
        </p:nvGrpSpPr>
        <p:grpSpPr bwMode="auto">
          <a:xfrm>
            <a:off x="1686560" y="4463892"/>
            <a:ext cx="5827713" cy="2227263"/>
            <a:chOff x="476" y="2614"/>
            <a:chExt cx="3671" cy="1403"/>
          </a:xfrm>
        </p:grpSpPr>
        <p:sp>
          <p:nvSpPr>
            <p:cNvPr id="30734" name="Text Box 8"/>
            <p:cNvSpPr txBox="1">
              <a:spLocks noChangeArrowheads="1"/>
            </p:cNvSpPr>
            <p:nvPr/>
          </p:nvSpPr>
          <p:spPr bwMode="auto">
            <a:xfrm>
              <a:off x="3391" y="3630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kumimoji="1" lang="zh-CN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735" name="Line 16"/>
            <p:cNvSpPr>
              <a:spLocks noChangeShapeType="1"/>
            </p:cNvSpPr>
            <p:nvPr/>
          </p:nvSpPr>
          <p:spPr bwMode="auto">
            <a:xfrm>
              <a:off x="642" y="3738"/>
              <a:ext cx="3277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Line 17"/>
            <p:cNvSpPr>
              <a:spLocks noChangeShapeType="1"/>
            </p:cNvSpPr>
            <p:nvPr/>
          </p:nvSpPr>
          <p:spPr bwMode="auto">
            <a:xfrm flipH="1">
              <a:off x="839" y="2797"/>
              <a:ext cx="4" cy="111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Text Box 18"/>
            <p:cNvSpPr txBox="1">
              <a:spLocks noChangeArrowheads="1"/>
            </p:cNvSpPr>
            <p:nvPr/>
          </p:nvSpPr>
          <p:spPr bwMode="auto">
            <a:xfrm>
              <a:off x="3969" y="3554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Text Box 19"/>
            <p:cNvSpPr txBox="1">
              <a:spLocks noChangeArrowheads="1"/>
            </p:cNvSpPr>
            <p:nvPr/>
          </p:nvSpPr>
          <p:spPr bwMode="auto">
            <a:xfrm>
              <a:off x="883" y="2614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Freeform 20"/>
            <p:cNvSpPr/>
            <p:nvPr/>
          </p:nvSpPr>
          <p:spPr bwMode="auto">
            <a:xfrm>
              <a:off x="865" y="2782"/>
              <a:ext cx="2909" cy="956"/>
            </a:xfrm>
            <a:custGeom>
              <a:avLst/>
              <a:gdLst>
                <a:gd name="T0" fmla="*/ 0 w 2909"/>
                <a:gd name="T1" fmla="*/ 956 h 956"/>
                <a:gd name="T2" fmla="*/ 216 w 2909"/>
                <a:gd name="T3" fmla="*/ 296 h 956"/>
                <a:gd name="T4" fmla="*/ 394 w 2909"/>
                <a:gd name="T5" fmla="*/ 66 h 956"/>
                <a:gd name="T6" fmla="*/ 514 w 2909"/>
                <a:gd name="T7" fmla="*/ 18 h 956"/>
                <a:gd name="T8" fmla="*/ 648 w 2909"/>
                <a:gd name="T9" fmla="*/ 8 h 956"/>
                <a:gd name="T10" fmla="*/ 780 w 2909"/>
                <a:gd name="T11" fmla="*/ 68 h 956"/>
                <a:gd name="T12" fmla="*/ 999 w 2909"/>
                <a:gd name="T13" fmla="*/ 219 h 956"/>
                <a:gd name="T14" fmla="*/ 1124 w 2909"/>
                <a:gd name="T15" fmla="*/ 325 h 956"/>
                <a:gd name="T16" fmla="*/ 1167 w 2909"/>
                <a:gd name="T17" fmla="*/ 368 h 956"/>
                <a:gd name="T18" fmla="*/ 1210 w 2909"/>
                <a:gd name="T19" fmla="*/ 416 h 956"/>
                <a:gd name="T20" fmla="*/ 1326 w 2909"/>
                <a:gd name="T21" fmla="*/ 483 h 956"/>
                <a:gd name="T22" fmla="*/ 1512 w 2909"/>
                <a:gd name="T23" fmla="*/ 560 h 956"/>
                <a:gd name="T24" fmla="*/ 1692 w 2909"/>
                <a:gd name="T25" fmla="*/ 512 h 956"/>
                <a:gd name="T26" fmla="*/ 1788 w 2909"/>
                <a:gd name="T27" fmla="*/ 464 h 956"/>
                <a:gd name="T28" fmla="*/ 2004 w 2909"/>
                <a:gd name="T29" fmla="*/ 344 h 956"/>
                <a:gd name="T30" fmla="*/ 2232 w 2909"/>
                <a:gd name="T31" fmla="*/ 272 h 956"/>
                <a:gd name="T32" fmla="*/ 2400 w 2909"/>
                <a:gd name="T33" fmla="*/ 248 h 956"/>
                <a:gd name="T34" fmla="*/ 2640 w 2909"/>
                <a:gd name="T35" fmla="*/ 284 h 956"/>
                <a:gd name="T36" fmla="*/ 2796 w 2909"/>
                <a:gd name="T37" fmla="*/ 332 h 956"/>
                <a:gd name="T38" fmla="*/ 2909 w 2909"/>
                <a:gd name="T39" fmla="*/ 366 h 9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909"/>
                <a:gd name="T61" fmla="*/ 0 h 956"/>
                <a:gd name="T62" fmla="*/ 2909 w 2909"/>
                <a:gd name="T63" fmla="*/ 956 h 9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909" h="956">
                  <a:moveTo>
                    <a:pt x="0" y="956"/>
                  </a:moveTo>
                  <a:cubicBezTo>
                    <a:pt x="36" y="846"/>
                    <a:pt x="150" y="444"/>
                    <a:pt x="216" y="296"/>
                  </a:cubicBezTo>
                  <a:cubicBezTo>
                    <a:pt x="282" y="148"/>
                    <a:pt x="344" y="112"/>
                    <a:pt x="394" y="66"/>
                  </a:cubicBezTo>
                  <a:cubicBezTo>
                    <a:pt x="444" y="20"/>
                    <a:pt x="472" y="28"/>
                    <a:pt x="514" y="18"/>
                  </a:cubicBezTo>
                  <a:cubicBezTo>
                    <a:pt x="556" y="8"/>
                    <a:pt x="604" y="0"/>
                    <a:pt x="648" y="8"/>
                  </a:cubicBezTo>
                  <a:cubicBezTo>
                    <a:pt x="692" y="16"/>
                    <a:pt x="722" y="33"/>
                    <a:pt x="780" y="68"/>
                  </a:cubicBezTo>
                  <a:cubicBezTo>
                    <a:pt x="838" y="103"/>
                    <a:pt x="942" y="176"/>
                    <a:pt x="999" y="219"/>
                  </a:cubicBezTo>
                  <a:cubicBezTo>
                    <a:pt x="1056" y="262"/>
                    <a:pt x="1096" y="300"/>
                    <a:pt x="1124" y="325"/>
                  </a:cubicBezTo>
                  <a:cubicBezTo>
                    <a:pt x="1152" y="350"/>
                    <a:pt x="1153" y="353"/>
                    <a:pt x="1167" y="368"/>
                  </a:cubicBezTo>
                  <a:cubicBezTo>
                    <a:pt x="1181" y="383"/>
                    <a:pt x="1184" y="397"/>
                    <a:pt x="1210" y="416"/>
                  </a:cubicBezTo>
                  <a:cubicBezTo>
                    <a:pt x="1236" y="435"/>
                    <a:pt x="1276" y="459"/>
                    <a:pt x="1326" y="483"/>
                  </a:cubicBezTo>
                  <a:cubicBezTo>
                    <a:pt x="1376" y="507"/>
                    <a:pt x="1451" y="555"/>
                    <a:pt x="1512" y="560"/>
                  </a:cubicBezTo>
                  <a:cubicBezTo>
                    <a:pt x="1573" y="565"/>
                    <a:pt x="1646" y="528"/>
                    <a:pt x="1692" y="512"/>
                  </a:cubicBezTo>
                  <a:cubicBezTo>
                    <a:pt x="1738" y="496"/>
                    <a:pt x="1736" y="492"/>
                    <a:pt x="1788" y="464"/>
                  </a:cubicBezTo>
                  <a:cubicBezTo>
                    <a:pt x="1840" y="436"/>
                    <a:pt x="1930" y="376"/>
                    <a:pt x="2004" y="344"/>
                  </a:cubicBezTo>
                  <a:cubicBezTo>
                    <a:pt x="2078" y="312"/>
                    <a:pt x="2166" y="288"/>
                    <a:pt x="2232" y="272"/>
                  </a:cubicBezTo>
                  <a:cubicBezTo>
                    <a:pt x="2298" y="256"/>
                    <a:pt x="2332" y="246"/>
                    <a:pt x="2400" y="248"/>
                  </a:cubicBezTo>
                  <a:cubicBezTo>
                    <a:pt x="2468" y="250"/>
                    <a:pt x="2574" y="270"/>
                    <a:pt x="2640" y="284"/>
                  </a:cubicBezTo>
                  <a:cubicBezTo>
                    <a:pt x="2706" y="298"/>
                    <a:pt x="2751" y="318"/>
                    <a:pt x="2796" y="332"/>
                  </a:cubicBezTo>
                  <a:cubicBezTo>
                    <a:pt x="2841" y="346"/>
                    <a:pt x="2886" y="359"/>
                    <a:pt x="2909" y="366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Freeform 21"/>
            <p:cNvSpPr/>
            <p:nvPr/>
          </p:nvSpPr>
          <p:spPr bwMode="auto">
            <a:xfrm>
              <a:off x="839" y="3100"/>
              <a:ext cx="2820" cy="47"/>
            </a:xfrm>
            <a:custGeom>
              <a:avLst/>
              <a:gdLst>
                <a:gd name="T0" fmla="*/ 0 w 2820"/>
                <a:gd name="T1" fmla="*/ 0 h 47"/>
                <a:gd name="T2" fmla="*/ 1560 w 2820"/>
                <a:gd name="T3" fmla="*/ 0 h 47"/>
                <a:gd name="T4" fmla="*/ 2784 w 2820"/>
                <a:gd name="T5" fmla="*/ 0 h 47"/>
                <a:gd name="T6" fmla="*/ 2820 w 2820"/>
                <a:gd name="T7" fmla="*/ 47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0"/>
                <a:gd name="T13" fmla="*/ 0 h 47"/>
                <a:gd name="T14" fmla="*/ 2820 w 2820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0" h="47">
                  <a:moveTo>
                    <a:pt x="0" y="0"/>
                  </a:moveTo>
                  <a:lnTo>
                    <a:pt x="1560" y="0"/>
                  </a:lnTo>
                  <a:lnTo>
                    <a:pt x="2784" y="0"/>
                  </a:lnTo>
                  <a:lnTo>
                    <a:pt x="2820" y="4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Freeform 22"/>
            <p:cNvSpPr/>
            <p:nvPr/>
          </p:nvSpPr>
          <p:spPr bwMode="auto">
            <a:xfrm>
              <a:off x="853" y="3150"/>
              <a:ext cx="2028" cy="576"/>
            </a:xfrm>
            <a:custGeom>
              <a:avLst/>
              <a:gdLst>
                <a:gd name="T0" fmla="*/ 0 w 2028"/>
                <a:gd name="T1" fmla="*/ 576 h 576"/>
                <a:gd name="T2" fmla="*/ 192 w 2028"/>
                <a:gd name="T3" fmla="*/ 444 h 576"/>
                <a:gd name="T4" fmla="*/ 324 w 2028"/>
                <a:gd name="T5" fmla="*/ 240 h 576"/>
                <a:gd name="T6" fmla="*/ 564 w 2028"/>
                <a:gd name="T7" fmla="*/ 96 h 576"/>
                <a:gd name="T8" fmla="*/ 828 w 2028"/>
                <a:gd name="T9" fmla="*/ 48 h 576"/>
                <a:gd name="T10" fmla="*/ 1332 w 2028"/>
                <a:gd name="T11" fmla="*/ 24 h 576"/>
                <a:gd name="T12" fmla="*/ 2028 w 2028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28"/>
                <a:gd name="T22" fmla="*/ 0 h 576"/>
                <a:gd name="T23" fmla="*/ 2028 w 2028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28" h="576">
                  <a:moveTo>
                    <a:pt x="0" y="576"/>
                  </a:moveTo>
                  <a:cubicBezTo>
                    <a:pt x="32" y="554"/>
                    <a:pt x="138" y="500"/>
                    <a:pt x="192" y="444"/>
                  </a:cubicBezTo>
                  <a:cubicBezTo>
                    <a:pt x="246" y="388"/>
                    <a:pt x="262" y="298"/>
                    <a:pt x="324" y="240"/>
                  </a:cubicBezTo>
                  <a:cubicBezTo>
                    <a:pt x="386" y="182"/>
                    <a:pt x="480" y="128"/>
                    <a:pt x="564" y="96"/>
                  </a:cubicBezTo>
                  <a:cubicBezTo>
                    <a:pt x="648" y="64"/>
                    <a:pt x="700" y="60"/>
                    <a:pt x="828" y="48"/>
                  </a:cubicBezTo>
                  <a:cubicBezTo>
                    <a:pt x="956" y="36"/>
                    <a:pt x="1132" y="32"/>
                    <a:pt x="1332" y="24"/>
                  </a:cubicBezTo>
                  <a:cubicBezTo>
                    <a:pt x="1532" y="16"/>
                    <a:pt x="1883" y="5"/>
                    <a:pt x="20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Text Box 23"/>
            <p:cNvSpPr txBox="1">
              <a:spLocks noChangeArrowheads="1"/>
            </p:cNvSpPr>
            <p:nvPr/>
          </p:nvSpPr>
          <p:spPr bwMode="auto">
            <a:xfrm>
              <a:off x="476" y="2886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3" name="Text Box 24"/>
            <p:cNvSpPr txBox="1">
              <a:spLocks noChangeArrowheads="1"/>
            </p:cNvSpPr>
            <p:nvPr/>
          </p:nvSpPr>
          <p:spPr bwMode="auto">
            <a:xfrm>
              <a:off x="567" y="36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95628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8.4*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二阶电路的零状态响应和全响应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30367" y="1410371"/>
            <a:ext cx="942184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加上</a:t>
            </a:r>
            <a:r>
              <a:rPr kumimoji="1" lang="en-US" altLang="zh-CN" dirty="0">
                <a:solidFill>
                  <a:srgbClr val="92D050"/>
                </a:solidFill>
              </a:rPr>
              <a:t>Us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86993" y="4785916"/>
            <a:ext cx="942184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过阻尼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86993" y="5454139"/>
            <a:ext cx="942184" cy="369332"/>
          </a:xfrm>
          <a:prstGeom prst="rect">
            <a:avLst/>
          </a:prstGeom>
          <a:ln w="15875">
            <a:solidFill>
              <a:srgbClr val="66FFFF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欠阻尼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339409" y="927900"/>
            <a:ext cx="561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chemeClr val="tx1"/>
                </a:solidFill>
                <a:latin typeface="楷体_GB2312" pitchFamily="49" charset="-122"/>
              </a:rPr>
              <a:t>2. </a:t>
            </a:r>
            <a:r>
              <a:rPr kumimoji="1" lang="zh-CN" altLang="en-US" sz="3200" dirty="0">
                <a:solidFill>
                  <a:schemeClr val="tx1"/>
                </a:solidFill>
                <a:latin typeface="楷体_GB2312" pitchFamily="49" charset="-122"/>
              </a:rPr>
              <a:t>二阶电路的全响应</a:t>
            </a:r>
            <a:endParaRPr kumimoji="1" lang="zh-CN" altLang="en-US" sz="32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362393" y="1680278"/>
            <a:ext cx="5432425" cy="590550"/>
            <a:chOff x="793" y="754"/>
            <a:chExt cx="3422" cy="372"/>
          </a:xfrm>
        </p:grpSpPr>
        <p:sp>
          <p:nvSpPr>
            <p:cNvPr id="31798" name="Text Box 4"/>
            <p:cNvSpPr txBox="1">
              <a:spLocks noChangeArrowheads="1"/>
            </p:cNvSpPr>
            <p:nvPr/>
          </p:nvSpPr>
          <p:spPr bwMode="auto">
            <a:xfrm>
              <a:off x="793" y="799"/>
              <a:ext cx="26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已知</a:t>
              </a:r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en-US" altLang="zh-CN" b="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)=2A   </a:t>
              </a:r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en-US" altLang="zh-CN" b="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)=0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99" name="Text Box 5"/>
            <p:cNvSpPr txBox="1">
              <a:spLocks noChangeArrowheads="1"/>
            </p:cNvSpPr>
            <p:nvPr/>
          </p:nvSpPr>
          <p:spPr bwMode="auto">
            <a:xfrm>
              <a:off x="3470" y="754"/>
              <a:ext cx="74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求</a:t>
              </a:r>
              <a:r>
                <a:rPr kumimoji="1"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en-US" altLang="zh-CN" sz="3200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1171893" y="2548255"/>
            <a:ext cx="295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chemeClr val="tx1"/>
                </a:solidFill>
                <a:latin typeface="楷体_GB2312" pitchFamily="49" charset="-122"/>
              </a:rPr>
              <a:t>(1)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列微分方程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668816" y="5377209"/>
          <a:ext cx="394176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公式" r:id="rId1" imgW="1784985" imgH="417830" progId="Equation.3">
                  <p:embed/>
                </p:oleObj>
              </mc:Choice>
              <mc:Fallback>
                <p:oleObj name="公式" r:id="rId1" imgW="1784985" imgH="4178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6" y="5377209"/>
                        <a:ext cx="394176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5340828" y="5232746"/>
            <a:ext cx="273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chemeClr val="tx1"/>
                </a:solidFill>
                <a:latin typeface="楷体_GB2312" pitchFamily="49" charset="-122"/>
              </a:rPr>
              <a:t>(2)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求特解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201737" name="Object 9"/>
          <p:cNvGraphicFramePr>
            <a:graphicFrameLocks noChangeAspect="1"/>
          </p:cNvGraphicFramePr>
          <p:nvPr/>
        </p:nvGraphicFramePr>
        <p:xfrm>
          <a:off x="600393" y="3629343"/>
          <a:ext cx="4310062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公式" r:id="rId3" imgW="1868170" imgH="592455" progId="Equation.3">
                  <p:embed/>
                </p:oleObj>
              </mc:Choice>
              <mc:Fallback>
                <p:oleObj name="公式" r:id="rId3" imgW="1868170" imgH="59245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3" y="3629343"/>
                        <a:ext cx="4310062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5699603" y="5882034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公式" r:id="rId5" imgW="461645" imgH="208915" progId="Equation.3">
                  <p:embed/>
                </p:oleObj>
              </mc:Choice>
              <mc:Fallback>
                <p:oleObj name="公式" r:id="rId5" imgW="461645" imgH="20891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603" y="5882034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451168" y="2548255"/>
            <a:ext cx="647700" cy="51911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解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5020947" y="2464309"/>
            <a:ext cx="3694112" cy="2325688"/>
            <a:chOff x="2835" y="527"/>
            <a:chExt cx="2327" cy="1465"/>
          </a:xfrm>
        </p:grpSpPr>
        <p:sp>
          <p:nvSpPr>
            <p:cNvPr id="31762" name="Oval 19"/>
            <p:cNvSpPr>
              <a:spLocks noChangeArrowheads="1"/>
            </p:cNvSpPr>
            <p:nvPr/>
          </p:nvSpPr>
          <p:spPr bwMode="auto">
            <a:xfrm>
              <a:off x="2835" y="111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763" name="Line 20"/>
            <p:cNvSpPr>
              <a:spLocks noChangeShapeType="1"/>
            </p:cNvSpPr>
            <p:nvPr/>
          </p:nvSpPr>
          <p:spPr bwMode="auto">
            <a:xfrm>
              <a:off x="4740" y="845"/>
              <a:ext cx="0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21"/>
            <p:cNvSpPr>
              <a:spLocks noChangeShapeType="1"/>
            </p:cNvSpPr>
            <p:nvPr/>
          </p:nvSpPr>
          <p:spPr bwMode="auto">
            <a:xfrm>
              <a:off x="3016" y="845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22"/>
            <p:cNvSpPr>
              <a:spLocks noChangeShapeType="1"/>
            </p:cNvSpPr>
            <p:nvPr/>
          </p:nvSpPr>
          <p:spPr bwMode="auto">
            <a:xfrm flipH="1">
              <a:off x="3288" y="709"/>
              <a:ext cx="182" cy="1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23"/>
            <p:cNvSpPr>
              <a:spLocks noChangeShapeType="1"/>
            </p:cNvSpPr>
            <p:nvPr/>
          </p:nvSpPr>
          <p:spPr bwMode="auto">
            <a:xfrm>
              <a:off x="3152" y="618"/>
              <a:ext cx="182" cy="1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24"/>
            <p:cNvSpPr>
              <a:spLocks noChangeShapeType="1"/>
            </p:cNvSpPr>
            <p:nvPr/>
          </p:nvSpPr>
          <p:spPr bwMode="auto">
            <a:xfrm>
              <a:off x="3424" y="845"/>
              <a:ext cx="13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25"/>
            <p:cNvSpPr>
              <a:spLocks noChangeShapeType="1"/>
            </p:cNvSpPr>
            <p:nvPr/>
          </p:nvSpPr>
          <p:spPr bwMode="auto">
            <a:xfrm>
              <a:off x="4830" y="1706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26"/>
            <p:cNvSpPr>
              <a:spLocks noChangeShapeType="1"/>
            </p:cNvSpPr>
            <p:nvPr/>
          </p:nvSpPr>
          <p:spPr bwMode="auto">
            <a:xfrm flipH="1">
              <a:off x="3016" y="845"/>
              <a:ext cx="2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27"/>
            <p:cNvSpPr>
              <a:spLocks noChangeShapeType="1"/>
            </p:cNvSpPr>
            <p:nvPr/>
          </p:nvSpPr>
          <p:spPr bwMode="auto">
            <a:xfrm>
              <a:off x="4195" y="1661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28"/>
            <p:cNvSpPr>
              <a:spLocks noChangeShapeType="1"/>
            </p:cNvSpPr>
            <p:nvPr/>
          </p:nvSpPr>
          <p:spPr bwMode="auto">
            <a:xfrm>
              <a:off x="4195" y="845"/>
              <a:ext cx="1" cy="3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29"/>
            <p:cNvSpPr>
              <a:spLocks noChangeShapeType="1"/>
            </p:cNvSpPr>
            <p:nvPr/>
          </p:nvSpPr>
          <p:spPr bwMode="auto">
            <a:xfrm>
              <a:off x="3016" y="1979"/>
              <a:ext cx="17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30"/>
            <p:cNvSpPr>
              <a:spLocks noChangeShapeType="1"/>
            </p:cNvSpPr>
            <p:nvPr/>
          </p:nvSpPr>
          <p:spPr bwMode="auto">
            <a:xfrm>
              <a:off x="3878" y="981"/>
              <a:ext cx="272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31"/>
            <p:cNvSpPr>
              <a:spLocks noChangeShapeType="1"/>
            </p:cNvSpPr>
            <p:nvPr/>
          </p:nvSpPr>
          <p:spPr bwMode="auto">
            <a:xfrm>
              <a:off x="4286" y="935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Rectangle 32"/>
            <p:cNvSpPr>
              <a:spLocks noChangeArrowheads="1"/>
            </p:cNvSpPr>
            <p:nvPr/>
          </p:nvSpPr>
          <p:spPr bwMode="auto">
            <a:xfrm>
              <a:off x="3515" y="890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6" name="Rectangle 33"/>
            <p:cNvSpPr>
              <a:spLocks noChangeArrowheads="1"/>
            </p:cNvSpPr>
            <p:nvPr/>
          </p:nvSpPr>
          <p:spPr bwMode="auto">
            <a:xfrm>
              <a:off x="3833" y="935"/>
              <a:ext cx="28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7" name="Rectangle 34"/>
            <p:cNvSpPr>
              <a:spLocks noChangeArrowheads="1"/>
            </p:cNvSpPr>
            <p:nvPr/>
          </p:nvSpPr>
          <p:spPr bwMode="auto">
            <a:xfrm>
              <a:off x="3061" y="152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78" name="Rectangle 35"/>
            <p:cNvSpPr>
              <a:spLocks noChangeArrowheads="1"/>
            </p:cNvSpPr>
            <p:nvPr/>
          </p:nvSpPr>
          <p:spPr bwMode="auto">
            <a:xfrm>
              <a:off x="3198" y="1207"/>
              <a:ext cx="44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 V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9" name="Rectangle 36"/>
            <p:cNvSpPr>
              <a:spLocks noChangeArrowheads="1"/>
            </p:cNvSpPr>
            <p:nvPr/>
          </p:nvSpPr>
          <p:spPr bwMode="auto">
            <a:xfrm>
              <a:off x="3560" y="527"/>
              <a:ext cx="4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1780" name="Rectangle 37"/>
            <p:cNvSpPr>
              <a:spLocks noChangeArrowheads="1"/>
            </p:cNvSpPr>
            <p:nvPr/>
          </p:nvSpPr>
          <p:spPr bwMode="auto">
            <a:xfrm rot="5400000">
              <a:off x="4662" y="1285"/>
              <a:ext cx="6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1781" name="Rectangle 38"/>
            <p:cNvSpPr>
              <a:spLocks noChangeArrowheads="1"/>
            </p:cNvSpPr>
            <p:nvPr/>
          </p:nvSpPr>
          <p:spPr bwMode="auto">
            <a:xfrm>
              <a:off x="3742" y="1434"/>
              <a:ext cx="44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0.5H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2" name="Rectangle 39"/>
            <p:cNvSpPr>
              <a:spLocks noChangeArrowheads="1"/>
            </p:cNvSpPr>
            <p:nvPr/>
          </p:nvSpPr>
          <p:spPr bwMode="auto">
            <a:xfrm>
              <a:off x="3107" y="890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3" name="Line 40"/>
            <p:cNvSpPr>
              <a:spLocks noChangeShapeType="1"/>
            </p:cNvSpPr>
            <p:nvPr/>
          </p:nvSpPr>
          <p:spPr bwMode="auto">
            <a:xfrm>
              <a:off x="4740" y="1434"/>
              <a:ext cx="0" cy="5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Rectangle 41"/>
            <p:cNvSpPr>
              <a:spLocks noChangeArrowheads="1"/>
            </p:cNvSpPr>
            <p:nvPr/>
          </p:nvSpPr>
          <p:spPr bwMode="auto">
            <a:xfrm>
              <a:off x="3606" y="79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785" name="Group 42"/>
            <p:cNvGrpSpPr/>
            <p:nvPr/>
          </p:nvGrpSpPr>
          <p:grpSpPr bwMode="auto">
            <a:xfrm rot="5400000">
              <a:off x="3741" y="1162"/>
              <a:ext cx="499" cy="590"/>
              <a:chOff x="476" y="663"/>
              <a:chExt cx="771" cy="862"/>
            </a:xfrm>
          </p:grpSpPr>
          <p:sp>
            <p:nvSpPr>
              <p:cNvPr id="31791" name="AutoShape 43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2" name="AutoShape 44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3" name="AutoShape 45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86" name="Group 46"/>
            <p:cNvGrpSpPr/>
            <p:nvPr/>
          </p:nvGrpSpPr>
          <p:grpSpPr bwMode="auto">
            <a:xfrm>
              <a:off x="4604" y="1344"/>
              <a:ext cx="240" cy="90"/>
              <a:chOff x="4604" y="2478"/>
              <a:chExt cx="240" cy="90"/>
            </a:xfrm>
          </p:grpSpPr>
          <p:sp>
            <p:nvSpPr>
              <p:cNvPr id="31789" name="Line 47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0" name="Line 48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87" name="Rectangle 49"/>
            <p:cNvSpPr>
              <a:spLocks noChangeArrowheads="1"/>
            </p:cNvSpPr>
            <p:nvPr/>
          </p:nvSpPr>
          <p:spPr bwMode="auto">
            <a:xfrm>
              <a:off x="4332" y="935"/>
              <a:ext cx="28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8" name="Rectangle 50"/>
            <p:cNvSpPr>
              <a:spLocks noChangeArrowheads="1"/>
            </p:cNvSpPr>
            <p:nvPr/>
          </p:nvSpPr>
          <p:spPr bwMode="auto">
            <a:xfrm>
              <a:off x="4876" y="1661"/>
              <a:ext cx="28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1779" name="Text Box 51"/>
          <p:cNvSpPr txBox="1">
            <a:spLocks noChangeArrowheads="1"/>
          </p:cNvSpPr>
          <p:nvPr/>
        </p:nvSpPr>
        <p:spPr bwMode="auto">
          <a:xfrm>
            <a:off x="451168" y="1756093"/>
            <a:ext cx="719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ea typeface="宋体" panose="02010600030101010101" pitchFamily="2" charset="-122"/>
              </a:rPr>
              <a:t>例</a:t>
            </a:r>
            <a:endParaRPr lang="zh-CN" altLang="en-US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1780" name="Text Box 52"/>
          <p:cNvSpPr txBox="1">
            <a:spLocks noChangeArrowheads="1"/>
          </p:cNvSpPr>
          <p:nvPr/>
        </p:nvSpPr>
        <p:spPr bwMode="auto">
          <a:xfrm>
            <a:off x="1819593" y="3053080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应用</a:t>
            </a:r>
            <a:r>
              <a:rPr kumimoji="1" lang="en-US" altLang="zh-CN" dirty="0">
                <a:solidFill>
                  <a:schemeClr val="tx1"/>
                </a:solidFill>
                <a:latin typeface="楷体_GB2312" pitchFamily="49" charset="-122"/>
              </a:rPr>
              <a:t>KCL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：</a:t>
            </a:r>
            <a:endParaRPr kumimoji="1" lang="zh-CN" altLang="en-US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02009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8.4*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二阶电路的零状态响应和全响应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048500" y="2825749"/>
            <a:ext cx="330200" cy="28546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908" y="961143"/>
            <a:ext cx="2234501" cy="616044"/>
          </a:xfrm>
          <a:prstGeom prst="rect">
            <a:avLst/>
          </a:prstGeom>
          <a:ln w="15875">
            <a:solidFill>
              <a:srgbClr val="FF0000"/>
            </a:solidFill>
            <a:prstDash val="sysDash"/>
          </a:ln>
        </p:spPr>
      </p:pic>
      <p:sp>
        <p:nvSpPr>
          <p:cNvPr id="51" name="矩形 50"/>
          <p:cNvSpPr/>
          <p:nvPr/>
        </p:nvSpPr>
        <p:spPr>
          <a:xfrm>
            <a:off x="7380367" y="5955925"/>
            <a:ext cx="942184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稳态值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508953" y="2111375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chemeClr val="tx1"/>
                </a:solidFill>
                <a:latin typeface="楷体_GB2312" pitchFamily="49" charset="-122"/>
              </a:rPr>
              <a:t>(3)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求通解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4828540" y="2111375"/>
          <a:ext cx="3816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公式" r:id="rId1" imgW="1506855" imgH="182880" progId="Equation.3">
                  <p:embed/>
                </p:oleObj>
              </mc:Choice>
              <mc:Fallback>
                <p:oleObj name="公式" r:id="rId1" imgW="1506855" imgH="182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540" y="2111375"/>
                        <a:ext cx="3816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596515" y="2687638"/>
            <a:ext cx="4687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特征根为：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-100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j100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2834958" y="3428048"/>
          <a:ext cx="43211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公式" r:id="rId3" imgW="1680845" imgH="217805" progId="Equation.3">
                  <p:embed/>
                </p:oleObj>
              </mc:Choice>
              <mc:Fallback>
                <p:oleObj name="公式" r:id="rId3" imgW="1680845" imgH="21780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958" y="3428048"/>
                        <a:ext cx="43211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586740" y="4182268"/>
            <a:ext cx="2519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chemeClr val="tx1"/>
                </a:solidFill>
                <a:latin typeface="楷体_GB2312" pitchFamily="49" charset="-122"/>
              </a:rPr>
              <a:t>(4)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定常数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202759" name="Object 7">
            <a:hlinkClick r:id="" action="ppaction://hlinkshowjump?jump=previousslide"/>
          </p:cNvPr>
          <p:cNvGraphicFramePr>
            <a:graphicFrameLocks noChangeAspect="1"/>
          </p:cNvGraphicFramePr>
          <p:nvPr/>
        </p:nvGraphicFramePr>
        <p:xfrm>
          <a:off x="2399348" y="4271328"/>
          <a:ext cx="5905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公式" r:id="rId5" imgW="2508250" imgH="487680" progId="Equation.3">
                  <p:embed/>
                </p:oleObj>
              </mc:Choice>
              <mc:Fallback>
                <p:oleObj name="公式" r:id="rId5" imgW="2508250" imgH="487680" progId="Equation.3">
                  <p:embed/>
                  <p:pic>
                    <p:nvPicPr>
                      <p:cNvPr id="0" name="Object 7">
                        <a:hlinkClick r:id="" action="ppaction://hlinkshowjump?jump=previousslide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348" y="4271328"/>
                        <a:ext cx="59055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1031240" y="5362575"/>
          <a:ext cx="129698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公式" r:id="rId7" imgW="579120" imgH="461645" progId="Equation.3">
                  <p:embed/>
                </p:oleObj>
              </mc:Choice>
              <mc:Fallback>
                <p:oleObj name="公式" r:id="rId7" imgW="579120" imgH="46164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240" y="5362575"/>
                        <a:ext cx="129698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1" name="Object 9"/>
          <p:cNvGraphicFramePr>
            <a:graphicFrameLocks noChangeAspect="1"/>
          </p:cNvGraphicFramePr>
          <p:nvPr/>
        </p:nvGraphicFramePr>
        <p:xfrm>
          <a:off x="3336290" y="5651500"/>
          <a:ext cx="49688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公式" r:id="rId9" imgW="1972310" imgH="243840" progId="Equation.3">
                  <p:embed/>
                </p:oleObj>
              </mc:Choice>
              <mc:Fallback>
                <p:oleObj name="公式" r:id="rId9" imgW="1972310" imgH="243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290" y="5651500"/>
                        <a:ext cx="49688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2525078" y="2111375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特征方程为：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2781" name="Object 17"/>
          <p:cNvGraphicFramePr>
            <a:graphicFrameLocks noChangeAspect="1"/>
          </p:cNvGraphicFramePr>
          <p:nvPr/>
        </p:nvGraphicFramePr>
        <p:xfrm>
          <a:off x="2328228" y="956260"/>
          <a:ext cx="41052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公式" r:id="rId11" imgW="1728470" imgH="417830" progId="Equation.3">
                  <p:embed/>
                </p:oleObj>
              </mc:Choice>
              <mc:Fallback>
                <p:oleObj name="公式" r:id="rId11" imgW="1728470" imgH="4178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228" y="956260"/>
                        <a:ext cx="41052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0" name="Line 18"/>
          <p:cNvSpPr>
            <a:spLocks noChangeShapeType="1"/>
          </p:cNvSpPr>
          <p:nvPr/>
        </p:nvSpPr>
        <p:spPr bwMode="auto">
          <a:xfrm>
            <a:off x="2544128" y="5867400"/>
            <a:ext cx="647700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>
            <a:off x="2004378" y="3665538"/>
            <a:ext cx="647700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925581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8.4*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二阶电路的零状态响应和全响应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1681266" y="920274"/>
            <a:ext cx="75247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kumimoji="1" lang="zh-CN" altLang="en-US" dirty="0">
                <a:latin typeface="楷体_GB2312" pitchFamily="49" charset="-122"/>
              </a:rPr>
              <a:t>二阶电路含二个独立储能元件，是用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二阶常微分方程</a:t>
            </a:r>
            <a:r>
              <a:rPr kumimoji="1" lang="zh-CN" altLang="en-US" dirty="0">
                <a:latin typeface="楷体_GB2312" pitchFamily="49" charset="-122"/>
              </a:rPr>
              <a:t>所描述的电路。</a:t>
            </a:r>
            <a:endParaRPr kumimoji="1" lang="zh-CN" altLang="en-US" dirty="0">
              <a:latin typeface="楷体_GB2312" pitchFamily="49" charset="-122"/>
            </a:endParaRP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1681266" y="2118043"/>
            <a:ext cx="75247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 startAt="2"/>
            </a:pPr>
            <a:r>
              <a:rPr kumimoji="1" lang="zh-CN" altLang="en-US" dirty="0">
                <a:latin typeface="楷体_GB2312" pitchFamily="49" charset="-122"/>
              </a:rPr>
              <a:t>二阶电路的性质取决于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特征根</a:t>
            </a:r>
            <a:r>
              <a:rPr kumimoji="1" lang="zh-CN" altLang="en-US" dirty="0">
                <a:latin typeface="楷体_GB2312" pitchFamily="49" charset="-122"/>
              </a:rPr>
              <a:t>，特征根取决于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电路结构和参数</a:t>
            </a:r>
            <a:r>
              <a:rPr kumimoji="1" lang="zh-CN" altLang="en-US" dirty="0">
                <a:latin typeface="楷体_GB2312" pitchFamily="49" charset="-122"/>
              </a:rPr>
              <a:t>，与激励和初值无关。</a:t>
            </a:r>
            <a:endParaRPr kumimoji="1" lang="zh-CN" altLang="en-US" dirty="0">
              <a:latin typeface="楷体_GB2312" pitchFamily="49" charset="-122"/>
            </a:endParaRPr>
          </a:p>
        </p:txBody>
      </p:sp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507470" y="4472305"/>
          <a:ext cx="43640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Equation" r:id="rId1" imgW="1854835" imgH="208915" progId="Equation.3">
                  <p:embed/>
                </p:oleObj>
              </mc:Choice>
              <mc:Fallback>
                <p:oleObj name="Equation" r:id="rId1" imgW="1854835" imgH="2089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70" y="4472305"/>
                        <a:ext cx="43640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 descr="蓝色面巾纸"/>
          <p:cNvGraphicFramePr>
            <a:graphicFrameLocks noChangeAspect="1"/>
          </p:cNvGraphicFramePr>
          <p:nvPr/>
        </p:nvGraphicFramePr>
        <p:xfrm>
          <a:off x="5763682" y="4399280"/>
          <a:ext cx="30956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公式" r:id="rId3" imgW="1346200" imgH="330200" progId="Equation.3">
                  <p:embed/>
                </p:oleObj>
              </mc:Choice>
              <mc:Fallback>
                <p:oleObj name="公式" r:id="rId3" imgW="1346200" imgH="330200" progId="Equation.3">
                  <p:embed/>
                  <p:pic>
                    <p:nvPicPr>
                      <p:cNvPr id="0" name="Object 5" descr="蓝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682" y="4399280"/>
                        <a:ext cx="3095625" cy="693738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723370" y="5912168"/>
          <a:ext cx="36179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Equation" r:id="rId6" imgW="1610995" imgH="196215" progId="Equation.3">
                  <p:embed/>
                </p:oleObj>
              </mc:Choice>
              <mc:Fallback>
                <p:oleObj name="Equation" r:id="rId6" imgW="1610995" imgH="19621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370" y="5912168"/>
                        <a:ext cx="36179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507470" y="5191443"/>
          <a:ext cx="44973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8" imgW="1959610" imgH="208915" progId="Equation.3">
                  <p:embed/>
                </p:oleObj>
              </mc:Choice>
              <mc:Fallback>
                <p:oleObj name="Equation" r:id="rId8" imgW="1959610" imgH="2089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70" y="5191443"/>
                        <a:ext cx="44973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2" name="Object 8" descr="再生纸"/>
          <p:cNvGraphicFramePr>
            <a:graphicFrameLocks noChangeAspect="1"/>
          </p:cNvGraphicFramePr>
          <p:nvPr/>
        </p:nvGraphicFramePr>
        <p:xfrm>
          <a:off x="5890682" y="5275580"/>
          <a:ext cx="28559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Equation" r:id="rId10" imgW="1282700" imgH="241300" progId="Equation.3">
                  <p:embed/>
                </p:oleObj>
              </mc:Choice>
              <mc:Fallback>
                <p:oleObj name="Equation" r:id="rId10" imgW="1282700" imgH="241300" progId="Equation.3">
                  <p:embed/>
                  <p:pic>
                    <p:nvPicPr>
                      <p:cNvPr id="0" name="Object 8" descr="再生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682" y="5275580"/>
                        <a:ext cx="2855913" cy="534988"/>
                      </a:xfrm>
                      <a:prstGeom prst="rect">
                        <a:avLst/>
                      </a:prstGeom>
                      <a:blipFill dpi="0" rotWithShape="1">
                        <a:blip r:embed="rId12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2461682" y="3338830"/>
          <a:ext cx="36480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Equation" r:id="rId13" imgW="1101725" imgH="252730" progId="Equation.3">
                  <p:embed/>
                </p:oleObj>
              </mc:Choice>
              <mc:Fallback>
                <p:oleObj name="Equation" r:id="rId13" imgW="1101725" imgH="2527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682" y="3338830"/>
                        <a:ext cx="3648075" cy="874713"/>
                      </a:xfrm>
                      <a:prstGeom prst="rect">
                        <a:avLst/>
                      </a:prstGeom>
                      <a:gradFill rotWithShape="1">
                        <a:gsLst>
                          <a:gs pos="100000">
                            <a:srgbClr val="FFCC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4" name="Object 10" descr="羊皮纸"/>
          <p:cNvGraphicFramePr>
            <a:graphicFrameLocks noChangeAspect="1"/>
          </p:cNvGraphicFramePr>
          <p:nvPr/>
        </p:nvGraphicFramePr>
        <p:xfrm>
          <a:off x="5873220" y="6067743"/>
          <a:ext cx="28749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15" imgW="1397000" imgH="241300" progId="Equation.3">
                  <p:embed/>
                </p:oleObj>
              </mc:Choice>
              <mc:Fallback>
                <p:oleObj name="Equation" r:id="rId15" imgW="1397000" imgH="241300" progId="Equation.3">
                  <p:embed/>
                  <p:pic>
                    <p:nvPicPr>
                      <p:cNvPr id="0" name="Object 10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220" y="6067743"/>
                        <a:ext cx="2874962" cy="498475"/>
                      </a:xfrm>
                      <a:prstGeom prst="rect">
                        <a:avLst/>
                      </a:prstGeom>
                      <a:blipFill dpi="0" rotWithShape="1">
                        <a:blip r:embed="rId1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/>
          <p:nvPr/>
        </p:nvGrpSpPr>
        <p:grpSpPr bwMode="auto">
          <a:xfrm>
            <a:off x="74082" y="884555"/>
            <a:ext cx="1644650" cy="850900"/>
            <a:chOff x="385" y="3022"/>
            <a:chExt cx="1036" cy="536"/>
          </a:xfrm>
        </p:grpSpPr>
        <p:pic>
          <p:nvPicPr>
            <p:cNvPr id="35857" name="Picture 18" descr="123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8" name="Text Box 19"/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小结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95766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8.4*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二阶电路的零状态响应和全响应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48567" y="3591084"/>
            <a:ext cx="942184" cy="369332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特征根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1078548" y="1299527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arabicPeriod" startAt="3"/>
            </a:pPr>
            <a:r>
              <a:rPr kumimoji="1" lang="zh-CN" altLang="en-US">
                <a:latin typeface="楷体_GB2312" pitchFamily="49" charset="-122"/>
              </a:rPr>
              <a:t>求二阶电路全响应的步骤</a:t>
            </a:r>
            <a:endParaRPr kumimoji="1" lang="zh-CN" altLang="en-US">
              <a:latin typeface="楷体_GB2312" pitchFamily="49" charset="-122"/>
            </a:endParaRP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799273" y="2050415"/>
            <a:ext cx="4729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latin typeface="楷体_GB2312" pitchFamily="49" charset="-122"/>
              </a:rPr>
              <a:t>(a)</a:t>
            </a:r>
            <a:r>
              <a:rPr kumimoji="1" lang="zh-CN" altLang="en-US">
                <a:latin typeface="楷体_GB2312" pitchFamily="49" charset="-122"/>
              </a:rPr>
              <a:t>列写</a:t>
            </a:r>
            <a:r>
              <a:rPr kumimoji="1" lang="en-US" altLang="zh-CN" sz="3200" b="0">
                <a:latin typeface="Times New Roman" panose="02020603050405020304" pitchFamily="18" charset="0"/>
              </a:rPr>
              <a:t>t &gt;0</a:t>
            </a:r>
            <a:r>
              <a:rPr kumimoji="1" lang="en-US" altLang="zh-CN" sz="3200" b="0" baseline="-25000">
                <a:latin typeface="Times New Roman" panose="02020603050405020304" pitchFamily="18" charset="0"/>
              </a:rPr>
              <a:t>+</a:t>
            </a:r>
            <a:r>
              <a:rPr kumimoji="1" lang="zh-CN" altLang="en-US">
                <a:latin typeface="楷体_GB2312" pitchFamily="49" charset="-122"/>
              </a:rPr>
              <a:t>电路的微分方程</a:t>
            </a:r>
            <a:endParaRPr kumimoji="1" lang="zh-CN" altLang="en-US">
              <a:latin typeface="楷体_GB2312" pitchFamily="49" charset="-122"/>
            </a:endParaRP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1799273" y="2698115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latin typeface="楷体_GB2312" pitchFamily="49" charset="-122"/>
              </a:rPr>
              <a:t>(b)</a:t>
            </a:r>
            <a:r>
              <a:rPr kumimoji="1" lang="zh-CN" altLang="en-US">
                <a:latin typeface="楷体_GB2312" pitchFamily="49" charset="-122"/>
              </a:rPr>
              <a:t>求通解</a:t>
            </a:r>
            <a:endParaRPr kumimoji="1" lang="zh-CN" altLang="en-US">
              <a:latin typeface="楷体_GB2312" pitchFamily="49" charset="-122"/>
            </a:endParaRP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1799273" y="3345815"/>
            <a:ext cx="2519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latin typeface="楷体_GB2312" pitchFamily="49" charset="-122"/>
              </a:rPr>
              <a:t>(c)</a:t>
            </a:r>
            <a:r>
              <a:rPr kumimoji="1" lang="zh-CN" altLang="en-US">
                <a:latin typeface="楷体_GB2312" pitchFamily="49" charset="-122"/>
              </a:rPr>
              <a:t>求特解</a:t>
            </a:r>
            <a:endParaRPr kumimoji="1" lang="zh-CN" altLang="en-US">
              <a:latin typeface="楷体_GB2312" pitchFamily="49" charset="-122"/>
            </a:endParaRP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1799273" y="3869690"/>
            <a:ext cx="5832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latin typeface="楷体_GB2312" pitchFamily="49" charset="-122"/>
              </a:rPr>
              <a:t>(d)</a:t>
            </a:r>
            <a:r>
              <a:rPr kumimoji="1" lang="zh-CN" altLang="en-US">
                <a:latin typeface="楷体_GB2312" pitchFamily="49" charset="-122"/>
              </a:rPr>
              <a:t>全响应</a:t>
            </a:r>
            <a:r>
              <a:rPr kumimoji="1"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zh-CN" altLang="en-US">
                <a:latin typeface="楷体_GB2312" pitchFamily="49" charset="-122"/>
              </a:rPr>
              <a:t>强制分量</a:t>
            </a:r>
            <a:r>
              <a:rPr kumimoji="1"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>
                <a:latin typeface="楷体_GB2312" pitchFamily="49" charset="-122"/>
              </a:rPr>
              <a:t>自由分量</a:t>
            </a:r>
            <a:endParaRPr kumimoji="1" lang="zh-CN" altLang="en-US">
              <a:latin typeface="楷体_GB2312" pitchFamily="49" charset="-122"/>
            </a:endParaRPr>
          </a:p>
        </p:txBody>
      </p:sp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1892935" y="4633278"/>
          <a:ext cx="42481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公式" r:id="rId1" imgW="1819910" imgH="696595" progId="Equation.3">
                  <p:embed/>
                </p:oleObj>
              </mc:Choice>
              <mc:Fallback>
                <p:oleObj name="公式" r:id="rId1" imgW="1819910" imgH="6965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935" y="4633278"/>
                        <a:ext cx="424815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082" y="63500"/>
            <a:ext cx="7952318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8.4*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二阶电路的零状态响应和全响应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1777207" y="3394074"/>
          <a:ext cx="54721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1" imgW="2089785" imgH="196215" progId="Equation.3">
                  <p:embed/>
                </p:oleObj>
              </mc:Choice>
              <mc:Fallback>
                <p:oleObj name="公式" r:id="rId1" imgW="2089785" imgH="19621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207" y="3394074"/>
                        <a:ext cx="54721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623888" y="3180269"/>
            <a:ext cx="904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52451" y="4768632"/>
            <a:ext cx="2924174" cy="1435100"/>
            <a:chOff x="737" y="2809"/>
            <a:chExt cx="1842" cy="904"/>
          </a:xfrm>
        </p:grpSpPr>
        <p:sp>
          <p:nvSpPr>
            <p:cNvPr id="42030" name="Line 5"/>
            <p:cNvSpPr>
              <a:spLocks noChangeShapeType="1"/>
            </p:cNvSpPr>
            <p:nvPr/>
          </p:nvSpPr>
          <p:spPr bwMode="auto">
            <a:xfrm>
              <a:off x="878" y="3398"/>
              <a:ext cx="134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1" name="Line 6"/>
            <p:cNvSpPr>
              <a:spLocks noChangeShapeType="1"/>
            </p:cNvSpPr>
            <p:nvPr/>
          </p:nvSpPr>
          <p:spPr bwMode="auto">
            <a:xfrm flipV="1">
              <a:off x="974" y="2822"/>
              <a:ext cx="0" cy="76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2" name="Line 7"/>
            <p:cNvSpPr>
              <a:spLocks noChangeShapeType="1"/>
            </p:cNvSpPr>
            <p:nvPr/>
          </p:nvSpPr>
          <p:spPr bwMode="auto">
            <a:xfrm flipV="1">
              <a:off x="974" y="3014"/>
              <a:ext cx="336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3" name="Line 8"/>
            <p:cNvSpPr>
              <a:spLocks noChangeShapeType="1"/>
            </p:cNvSpPr>
            <p:nvPr/>
          </p:nvSpPr>
          <p:spPr bwMode="auto">
            <a:xfrm>
              <a:off x="1310" y="3014"/>
              <a:ext cx="86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4" name="Line 9"/>
            <p:cNvSpPr>
              <a:spLocks noChangeShapeType="1"/>
            </p:cNvSpPr>
            <p:nvPr/>
          </p:nvSpPr>
          <p:spPr bwMode="auto">
            <a:xfrm>
              <a:off x="1310" y="301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2035" name="Text Box 10"/>
            <p:cNvSpPr txBox="1">
              <a:spLocks noChangeArrowheads="1"/>
            </p:cNvSpPr>
            <p:nvPr/>
          </p:nvSpPr>
          <p:spPr bwMode="auto">
            <a:xfrm>
              <a:off x="1196" y="337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6" name="Text Box 11"/>
            <p:cNvSpPr txBox="1">
              <a:spLocks noChangeArrowheads="1"/>
            </p:cNvSpPr>
            <p:nvPr/>
          </p:nvSpPr>
          <p:spPr bwMode="auto">
            <a:xfrm>
              <a:off x="2134" y="3379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7" name="Text Box 12"/>
            <p:cNvSpPr txBox="1">
              <a:spLocks noChangeArrowheads="1"/>
            </p:cNvSpPr>
            <p:nvPr/>
          </p:nvSpPr>
          <p:spPr bwMode="auto">
            <a:xfrm>
              <a:off x="764" y="2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8" name="Text Box 13"/>
            <p:cNvSpPr txBox="1">
              <a:spLocks noChangeArrowheads="1"/>
            </p:cNvSpPr>
            <p:nvPr/>
          </p:nvSpPr>
          <p:spPr bwMode="auto">
            <a:xfrm>
              <a:off x="2021" y="2809"/>
              <a:ext cx="5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f</a:t>
              </a:r>
              <a:r>
                <a:rPr kumimoji="1" lang="en-US" altLang="zh-C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9" name="Text Box 14"/>
            <p:cNvSpPr txBox="1">
              <a:spLocks noChangeArrowheads="1"/>
            </p:cNvSpPr>
            <p:nvPr/>
          </p:nvSpPr>
          <p:spPr bwMode="auto">
            <a:xfrm>
              <a:off x="737" y="338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0" name="Line 15"/>
            <p:cNvSpPr>
              <a:spLocks noChangeShapeType="1"/>
            </p:cNvSpPr>
            <p:nvPr/>
          </p:nvSpPr>
          <p:spPr bwMode="auto">
            <a:xfrm flipH="1">
              <a:off x="973" y="3014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9152" name="Object 16"/>
          <p:cNvGraphicFramePr>
            <a:graphicFrameLocks noChangeAspect="1"/>
          </p:cNvGraphicFramePr>
          <p:nvPr/>
        </p:nvGraphicFramePr>
        <p:xfrm>
          <a:off x="4584700" y="4652963"/>
          <a:ext cx="42068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公式" r:id="rId3" imgW="1471930" imgH="196215" progId="Equation.3">
                  <p:embed/>
                </p:oleObj>
              </mc:Choice>
              <mc:Fallback>
                <p:oleObj name="公式" r:id="rId3" imgW="1471930" imgH="19621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4652963"/>
                        <a:ext cx="420687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/>
          <p:nvPr/>
        </p:nvGrpSpPr>
        <p:grpSpPr bwMode="auto">
          <a:xfrm>
            <a:off x="282576" y="5683032"/>
            <a:ext cx="4230687" cy="971550"/>
            <a:chOff x="2740" y="3222"/>
            <a:chExt cx="2665" cy="612"/>
          </a:xfrm>
        </p:grpSpPr>
        <p:grpSp>
          <p:nvGrpSpPr>
            <p:cNvPr id="42026" name="Group 18"/>
            <p:cNvGrpSpPr/>
            <p:nvPr/>
          </p:nvGrpSpPr>
          <p:grpSpPr bwMode="auto">
            <a:xfrm>
              <a:off x="2740" y="3222"/>
              <a:ext cx="1320" cy="612"/>
              <a:chOff x="456" y="864"/>
              <a:chExt cx="1320" cy="612"/>
            </a:xfrm>
          </p:grpSpPr>
          <p:sp>
            <p:nvSpPr>
              <p:cNvPr id="42028" name="Line 19"/>
              <p:cNvSpPr>
                <a:spLocks noChangeShapeType="1"/>
              </p:cNvSpPr>
              <p:nvPr/>
            </p:nvSpPr>
            <p:spPr bwMode="auto">
              <a:xfrm>
                <a:off x="1212" y="864"/>
                <a:ext cx="564" cy="612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9" name="Line 20"/>
              <p:cNvSpPr>
                <a:spLocks noChangeShapeType="1"/>
              </p:cNvSpPr>
              <p:nvPr/>
            </p:nvSpPr>
            <p:spPr bwMode="auto">
              <a:xfrm>
                <a:off x="456" y="876"/>
                <a:ext cx="75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2027" name="Object 21"/>
            <p:cNvGraphicFramePr>
              <a:graphicFrameLocks noChangeAspect="1"/>
            </p:cNvGraphicFramePr>
            <p:nvPr/>
          </p:nvGraphicFramePr>
          <p:xfrm>
            <a:off x="4014" y="3521"/>
            <a:ext cx="139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公式" r:id="rId5" imgW="984250" imgH="196215" progId="Equation.3">
                    <p:embed/>
                  </p:oleObj>
                </mc:Choice>
                <mc:Fallback>
                  <p:oleObj name="公式" r:id="rId5" imgW="984250" imgH="19621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521"/>
                          <a:ext cx="139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/>
          <p:nvPr/>
        </p:nvGrpSpPr>
        <p:grpSpPr bwMode="auto">
          <a:xfrm>
            <a:off x="209551" y="4314607"/>
            <a:ext cx="2714625" cy="1371600"/>
            <a:chOff x="372" y="0"/>
            <a:chExt cx="1710" cy="864"/>
          </a:xfrm>
        </p:grpSpPr>
        <p:grpSp>
          <p:nvGrpSpPr>
            <p:cNvPr id="42022" name="Group 23"/>
            <p:cNvGrpSpPr/>
            <p:nvPr/>
          </p:nvGrpSpPr>
          <p:grpSpPr bwMode="auto">
            <a:xfrm>
              <a:off x="372" y="0"/>
              <a:ext cx="1248" cy="864"/>
              <a:chOff x="372" y="0"/>
              <a:chExt cx="1248" cy="864"/>
            </a:xfrm>
          </p:grpSpPr>
          <p:sp>
            <p:nvSpPr>
              <p:cNvPr id="42024" name="Line 24"/>
              <p:cNvSpPr>
                <a:spLocks noChangeShapeType="1"/>
              </p:cNvSpPr>
              <p:nvPr/>
            </p:nvSpPr>
            <p:spPr bwMode="auto">
              <a:xfrm flipV="1">
                <a:off x="864" y="0"/>
                <a:ext cx="756" cy="86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5" name="Line 25"/>
              <p:cNvSpPr>
                <a:spLocks noChangeShapeType="1"/>
              </p:cNvSpPr>
              <p:nvPr/>
            </p:nvSpPr>
            <p:spPr bwMode="auto">
              <a:xfrm>
                <a:off x="372" y="852"/>
                <a:ext cx="492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2023" name="Object 26"/>
            <p:cNvGraphicFramePr>
              <a:graphicFrameLocks noChangeAspect="1"/>
            </p:cNvGraphicFramePr>
            <p:nvPr/>
          </p:nvGraphicFramePr>
          <p:xfrm>
            <a:off x="1579" y="9"/>
            <a:ext cx="50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公式" r:id="rId7" imgW="335280" imgH="196215" progId="Equation.3">
                    <p:embed/>
                  </p:oleObj>
                </mc:Choice>
                <mc:Fallback>
                  <p:oleObj name="公式" r:id="rId7" imgW="335280" imgH="19621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9"/>
                          <a:ext cx="50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9163" name="Object 27"/>
          <p:cNvGraphicFramePr>
            <a:graphicFrameLocks noChangeAspect="1"/>
          </p:cNvGraphicFramePr>
          <p:nvPr/>
        </p:nvGraphicFramePr>
        <p:xfrm>
          <a:off x="4584700" y="1196975"/>
          <a:ext cx="40322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公式" r:id="rId9" imgW="1519555" imgH="440055" progId="Equation.3">
                  <p:embed/>
                </p:oleObj>
              </mc:Choice>
              <mc:Fallback>
                <p:oleObj name="公式" r:id="rId9" imgW="1519555" imgH="44005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196975"/>
                        <a:ext cx="40322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64" name="Text Box 28"/>
          <p:cNvSpPr txBox="1">
            <a:spLocks noChangeArrowheads="1"/>
          </p:cNvSpPr>
          <p:nvPr/>
        </p:nvSpPr>
        <p:spPr bwMode="auto">
          <a:xfrm>
            <a:off x="552450" y="1164144"/>
            <a:ext cx="904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29"/>
          <p:cNvGrpSpPr/>
          <p:nvPr/>
        </p:nvGrpSpPr>
        <p:grpSpPr bwMode="auto">
          <a:xfrm>
            <a:off x="1560513" y="981075"/>
            <a:ext cx="2963862" cy="2105025"/>
            <a:chOff x="975" y="346"/>
            <a:chExt cx="1867" cy="1326"/>
          </a:xfrm>
        </p:grpSpPr>
        <p:sp>
          <p:nvSpPr>
            <p:cNvPr id="42004" name="Line 30"/>
            <p:cNvSpPr>
              <a:spLocks noChangeShapeType="1"/>
            </p:cNvSpPr>
            <p:nvPr/>
          </p:nvSpPr>
          <p:spPr bwMode="auto">
            <a:xfrm flipV="1">
              <a:off x="1111" y="1344"/>
              <a:ext cx="172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Line 31"/>
            <p:cNvSpPr>
              <a:spLocks noChangeShapeType="1"/>
            </p:cNvSpPr>
            <p:nvPr/>
          </p:nvSpPr>
          <p:spPr bwMode="auto">
            <a:xfrm flipV="1">
              <a:off x="1212" y="437"/>
              <a:ext cx="1" cy="11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Text Box 32"/>
            <p:cNvSpPr txBox="1">
              <a:spLocks noChangeArrowheads="1"/>
            </p:cNvSpPr>
            <p:nvPr/>
          </p:nvSpPr>
          <p:spPr bwMode="auto">
            <a:xfrm>
              <a:off x="1434" y="133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7" name="Text Box 33"/>
            <p:cNvSpPr txBox="1">
              <a:spLocks noChangeArrowheads="1"/>
            </p:cNvSpPr>
            <p:nvPr/>
          </p:nvSpPr>
          <p:spPr bwMode="auto">
            <a:xfrm>
              <a:off x="2664" y="129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8" name="Text Box 34"/>
            <p:cNvSpPr txBox="1">
              <a:spLocks noChangeArrowheads="1"/>
            </p:cNvSpPr>
            <p:nvPr/>
          </p:nvSpPr>
          <p:spPr bwMode="auto">
            <a:xfrm>
              <a:off x="986" y="8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9" name="Text Box 35"/>
            <p:cNvSpPr txBox="1">
              <a:spLocks noChangeArrowheads="1"/>
            </p:cNvSpPr>
            <p:nvPr/>
          </p:nvSpPr>
          <p:spPr bwMode="auto">
            <a:xfrm>
              <a:off x="1083" y="346"/>
              <a:ext cx="5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f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0" name="Text Box 36"/>
            <p:cNvSpPr txBox="1">
              <a:spLocks noChangeArrowheads="1"/>
            </p:cNvSpPr>
            <p:nvPr/>
          </p:nvSpPr>
          <p:spPr bwMode="auto">
            <a:xfrm>
              <a:off x="975" y="13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1" name="Line 37"/>
            <p:cNvSpPr>
              <a:spLocks noChangeShapeType="1"/>
            </p:cNvSpPr>
            <p:nvPr/>
          </p:nvSpPr>
          <p:spPr bwMode="auto">
            <a:xfrm flipH="1">
              <a:off x="1211" y="709"/>
              <a:ext cx="35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Text Box 38"/>
            <p:cNvSpPr txBox="1">
              <a:spLocks noChangeArrowheads="1"/>
            </p:cNvSpPr>
            <p:nvPr/>
          </p:nvSpPr>
          <p:spPr bwMode="auto">
            <a:xfrm>
              <a:off x="986" y="52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3" name="Line 39"/>
            <p:cNvSpPr>
              <a:spLocks noChangeShapeType="1"/>
            </p:cNvSpPr>
            <p:nvPr/>
          </p:nvSpPr>
          <p:spPr bwMode="auto">
            <a:xfrm flipH="1">
              <a:off x="1575" y="709"/>
              <a:ext cx="1" cy="31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40"/>
            <p:cNvSpPr>
              <a:spLocks noChangeShapeType="1"/>
            </p:cNvSpPr>
            <p:nvPr/>
          </p:nvSpPr>
          <p:spPr bwMode="auto">
            <a:xfrm>
              <a:off x="1576" y="709"/>
              <a:ext cx="5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41"/>
            <p:cNvSpPr>
              <a:spLocks noChangeShapeType="1"/>
            </p:cNvSpPr>
            <p:nvPr/>
          </p:nvSpPr>
          <p:spPr bwMode="auto">
            <a:xfrm>
              <a:off x="2120" y="709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42"/>
            <p:cNvSpPr>
              <a:spLocks noChangeShapeType="1"/>
            </p:cNvSpPr>
            <p:nvPr/>
          </p:nvSpPr>
          <p:spPr bwMode="auto">
            <a:xfrm>
              <a:off x="2120" y="1072"/>
              <a:ext cx="36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43"/>
            <p:cNvSpPr>
              <a:spLocks noChangeShapeType="1"/>
            </p:cNvSpPr>
            <p:nvPr/>
          </p:nvSpPr>
          <p:spPr bwMode="auto">
            <a:xfrm>
              <a:off x="2483" y="1072"/>
              <a:ext cx="0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Text Box 44"/>
            <p:cNvSpPr txBox="1">
              <a:spLocks noChangeArrowheads="1"/>
            </p:cNvSpPr>
            <p:nvPr/>
          </p:nvSpPr>
          <p:spPr bwMode="auto">
            <a:xfrm>
              <a:off x="2347" y="129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9" name="Text Box 45"/>
            <p:cNvSpPr txBox="1">
              <a:spLocks noChangeArrowheads="1"/>
            </p:cNvSpPr>
            <p:nvPr/>
          </p:nvSpPr>
          <p:spPr bwMode="auto">
            <a:xfrm>
              <a:off x="2029" y="129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0" name="Line 46"/>
            <p:cNvSpPr>
              <a:spLocks noChangeShapeType="1"/>
            </p:cNvSpPr>
            <p:nvPr/>
          </p:nvSpPr>
          <p:spPr bwMode="auto">
            <a:xfrm>
              <a:off x="2120" y="1026"/>
              <a:ext cx="0" cy="31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Line 47"/>
            <p:cNvSpPr>
              <a:spLocks noChangeShapeType="1"/>
            </p:cNvSpPr>
            <p:nvPr/>
          </p:nvSpPr>
          <p:spPr bwMode="auto">
            <a:xfrm>
              <a:off x="1213" y="1026"/>
              <a:ext cx="36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5359400" y="77695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补足没画的部分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79977" y="551741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红色可以认为是绿色蓝色线相加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2" name="Object 2"/>
          <p:cNvGraphicFramePr>
            <a:graphicFrameLocks noChangeAspect="1"/>
          </p:cNvGraphicFramePr>
          <p:nvPr/>
        </p:nvGraphicFramePr>
        <p:xfrm>
          <a:off x="508794" y="3546475"/>
          <a:ext cx="22082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1" imgW="788035" imgH="196215" progId="Equation.3">
                  <p:embed/>
                </p:oleObj>
              </mc:Choice>
              <mc:Fallback>
                <p:oleObj name="公式" r:id="rId1" imgW="788035" imgH="19621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4" y="3546475"/>
                        <a:ext cx="220821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395288" y="1069975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067175" y="2149475"/>
            <a:ext cx="2028825" cy="2174875"/>
            <a:chOff x="2598" y="1026"/>
            <a:chExt cx="1278" cy="1370"/>
          </a:xfrm>
        </p:grpSpPr>
        <p:sp>
          <p:nvSpPr>
            <p:cNvPr id="43070" name="Line 5"/>
            <p:cNvSpPr>
              <a:spLocks noChangeShapeType="1"/>
            </p:cNvSpPr>
            <p:nvPr/>
          </p:nvSpPr>
          <p:spPr bwMode="auto">
            <a:xfrm>
              <a:off x="2608" y="2069"/>
              <a:ext cx="1226" cy="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1" name="Line 6"/>
            <p:cNvSpPr>
              <a:spLocks noChangeShapeType="1"/>
            </p:cNvSpPr>
            <p:nvPr/>
          </p:nvSpPr>
          <p:spPr bwMode="auto">
            <a:xfrm flipV="1">
              <a:off x="2915" y="1163"/>
              <a:ext cx="1" cy="11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2" name="Text Box 7"/>
            <p:cNvSpPr txBox="1">
              <a:spLocks noChangeArrowheads="1"/>
            </p:cNvSpPr>
            <p:nvPr/>
          </p:nvSpPr>
          <p:spPr bwMode="auto">
            <a:xfrm>
              <a:off x="3698" y="2024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3" name="Text Box 8"/>
            <p:cNvSpPr txBox="1">
              <a:spLocks noChangeArrowheads="1"/>
            </p:cNvSpPr>
            <p:nvPr/>
          </p:nvSpPr>
          <p:spPr bwMode="auto">
            <a:xfrm>
              <a:off x="2598" y="1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4" name="Text Box 9"/>
            <p:cNvSpPr txBox="1">
              <a:spLocks noChangeArrowheads="1"/>
            </p:cNvSpPr>
            <p:nvPr/>
          </p:nvSpPr>
          <p:spPr bwMode="auto">
            <a:xfrm>
              <a:off x="2993" y="1026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5" name="Text Box 10"/>
            <p:cNvSpPr txBox="1">
              <a:spLocks noChangeArrowheads="1"/>
            </p:cNvSpPr>
            <p:nvPr/>
          </p:nvSpPr>
          <p:spPr bwMode="auto">
            <a:xfrm>
              <a:off x="2689" y="20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6" name="Text Box 11"/>
            <p:cNvSpPr txBox="1">
              <a:spLocks noChangeArrowheads="1"/>
            </p:cNvSpPr>
            <p:nvPr/>
          </p:nvSpPr>
          <p:spPr bwMode="auto">
            <a:xfrm>
              <a:off x="3415" y="20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7" name="Line 12"/>
            <p:cNvSpPr>
              <a:spLocks noChangeShapeType="1"/>
            </p:cNvSpPr>
            <p:nvPr/>
          </p:nvSpPr>
          <p:spPr bwMode="auto">
            <a:xfrm>
              <a:off x="2916" y="1389"/>
              <a:ext cx="635" cy="6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3563938" y="996950"/>
            <a:ext cx="45354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已知电压</a:t>
            </a: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</a:rPr>
              <a:t>(t)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的波形如图，试画出下列电压的波形。</a:t>
            </a:r>
            <a:endParaRPr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220174" name="Object 14"/>
          <p:cNvGraphicFramePr>
            <a:graphicFrameLocks noChangeAspect="1"/>
          </p:cNvGraphicFramePr>
          <p:nvPr/>
        </p:nvGraphicFramePr>
        <p:xfrm>
          <a:off x="508794" y="5707063"/>
          <a:ext cx="34305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3" imgW="1263015" imgH="196215" progId="Equation.3">
                  <p:embed/>
                </p:oleObj>
              </mc:Choice>
              <mc:Fallback>
                <p:oleObj name="公式" r:id="rId3" imgW="1263015" imgH="19621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4" y="5707063"/>
                        <a:ext cx="34305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5" name="Object 15"/>
          <p:cNvGraphicFramePr>
            <a:graphicFrameLocks noChangeAspect="1"/>
          </p:cNvGraphicFramePr>
          <p:nvPr/>
        </p:nvGraphicFramePr>
        <p:xfrm>
          <a:off x="508794" y="4986338"/>
          <a:ext cx="32908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5" imgW="1228090" imgH="196215" progId="Equation.3">
                  <p:embed/>
                </p:oleObj>
              </mc:Choice>
              <mc:Fallback>
                <p:oleObj name="公式" r:id="rId5" imgW="1228090" imgH="19621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4" y="4986338"/>
                        <a:ext cx="32908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6" name="Object 16"/>
          <p:cNvGraphicFramePr>
            <a:graphicFrameLocks noChangeAspect="1"/>
          </p:cNvGraphicFramePr>
          <p:nvPr/>
        </p:nvGraphicFramePr>
        <p:xfrm>
          <a:off x="492919" y="4265613"/>
          <a:ext cx="2752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7" imgW="1031875" imgH="196215" progId="Equation.3">
                  <p:embed/>
                </p:oleObj>
              </mc:Choice>
              <mc:Fallback>
                <p:oleObj name="公式" r:id="rId7" imgW="1031875" imgH="19621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" y="4265613"/>
                        <a:ext cx="27527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/>
          <p:nvPr/>
        </p:nvGrpSpPr>
        <p:grpSpPr bwMode="auto">
          <a:xfrm>
            <a:off x="539750" y="925513"/>
            <a:ext cx="3000375" cy="2174875"/>
            <a:chOff x="340" y="255"/>
            <a:chExt cx="1890" cy="1370"/>
          </a:xfrm>
        </p:grpSpPr>
        <p:sp>
          <p:nvSpPr>
            <p:cNvPr id="43060" name="Line 18"/>
            <p:cNvSpPr>
              <a:spLocks noChangeShapeType="1"/>
            </p:cNvSpPr>
            <p:nvPr/>
          </p:nvSpPr>
          <p:spPr bwMode="auto">
            <a:xfrm>
              <a:off x="476" y="1298"/>
              <a:ext cx="1712" cy="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1" name="Line 19"/>
            <p:cNvSpPr>
              <a:spLocks noChangeShapeType="1"/>
            </p:cNvSpPr>
            <p:nvPr/>
          </p:nvSpPr>
          <p:spPr bwMode="auto">
            <a:xfrm flipV="1">
              <a:off x="1269" y="392"/>
              <a:ext cx="1" cy="11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2" name="Text Box 20"/>
            <p:cNvSpPr txBox="1">
              <a:spLocks noChangeArrowheads="1"/>
            </p:cNvSpPr>
            <p:nvPr/>
          </p:nvSpPr>
          <p:spPr bwMode="auto">
            <a:xfrm>
              <a:off x="2052" y="125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3" name="Text Box 21"/>
            <p:cNvSpPr txBox="1">
              <a:spLocks noChangeArrowheads="1"/>
            </p:cNvSpPr>
            <p:nvPr/>
          </p:nvSpPr>
          <p:spPr bwMode="auto">
            <a:xfrm>
              <a:off x="952" y="43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4" name="Text Box 22"/>
            <p:cNvSpPr txBox="1">
              <a:spLocks noChangeArrowheads="1"/>
            </p:cNvSpPr>
            <p:nvPr/>
          </p:nvSpPr>
          <p:spPr bwMode="auto">
            <a:xfrm>
              <a:off x="1185" y="255"/>
              <a:ext cx="6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u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5" name="Text Box 23"/>
            <p:cNvSpPr txBox="1">
              <a:spLocks noChangeArrowheads="1"/>
            </p:cNvSpPr>
            <p:nvPr/>
          </p:nvSpPr>
          <p:spPr bwMode="auto">
            <a:xfrm>
              <a:off x="1043" y="12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6" name="Text Box 24"/>
            <p:cNvSpPr txBox="1">
              <a:spLocks noChangeArrowheads="1"/>
            </p:cNvSpPr>
            <p:nvPr/>
          </p:nvSpPr>
          <p:spPr bwMode="auto">
            <a:xfrm>
              <a:off x="340" y="1298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7" name="Text Box 25"/>
            <p:cNvSpPr txBox="1">
              <a:spLocks noChangeArrowheads="1"/>
            </p:cNvSpPr>
            <p:nvPr/>
          </p:nvSpPr>
          <p:spPr bwMode="auto">
            <a:xfrm>
              <a:off x="1769" y="129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8" name="Line 26"/>
            <p:cNvSpPr>
              <a:spLocks noChangeShapeType="1"/>
            </p:cNvSpPr>
            <p:nvPr/>
          </p:nvSpPr>
          <p:spPr bwMode="auto">
            <a:xfrm flipV="1">
              <a:off x="635" y="618"/>
              <a:ext cx="635" cy="6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Line 27"/>
            <p:cNvSpPr>
              <a:spLocks noChangeShapeType="1"/>
            </p:cNvSpPr>
            <p:nvPr/>
          </p:nvSpPr>
          <p:spPr bwMode="auto">
            <a:xfrm>
              <a:off x="1270" y="618"/>
              <a:ext cx="635" cy="6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6340475" y="2149475"/>
            <a:ext cx="2803525" cy="2103438"/>
            <a:chOff x="3787" y="935"/>
            <a:chExt cx="1766" cy="1325"/>
          </a:xfrm>
        </p:grpSpPr>
        <p:sp>
          <p:nvSpPr>
            <p:cNvPr id="43050" name="Line 29"/>
            <p:cNvSpPr>
              <a:spLocks noChangeShapeType="1"/>
            </p:cNvSpPr>
            <p:nvPr/>
          </p:nvSpPr>
          <p:spPr bwMode="auto">
            <a:xfrm flipV="1">
              <a:off x="3923" y="1979"/>
              <a:ext cx="154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1" name="Line 30"/>
            <p:cNvSpPr>
              <a:spLocks noChangeShapeType="1"/>
            </p:cNvSpPr>
            <p:nvPr/>
          </p:nvSpPr>
          <p:spPr bwMode="auto">
            <a:xfrm flipV="1">
              <a:off x="4367" y="1072"/>
              <a:ext cx="1" cy="11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2" name="Text Box 31"/>
            <p:cNvSpPr txBox="1">
              <a:spLocks noChangeArrowheads="1"/>
            </p:cNvSpPr>
            <p:nvPr/>
          </p:nvSpPr>
          <p:spPr bwMode="auto">
            <a:xfrm>
              <a:off x="5375" y="193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53" name="Text Box 32"/>
            <p:cNvSpPr txBox="1">
              <a:spLocks noChangeArrowheads="1"/>
            </p:cNvSpPr>
            <p:nvPr/>
          </p:nvSpPr>
          <p:spPr bwMode="auto">
            <a:xfrm>
              <a:off x="4050" y="111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54" name="Text Box 33"/>
            <p:cNvSpPr txBox="1">
              <a:spLocks noChangeArrowheads="1"/>
            </p:cNvSpPr>
            <p:nvPr/>
          </p:nvSpPr>
          <p:spPr bwMode="auto">
            <a:xfrm>
              <a:off x="4445" y="935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55" name="Text Box 34"/>
            <p:cNvSpPr txBox="1">
              <a:spLocks noChangeArrowheads="1"/>
            </p:cNvSpPr>
            <p:nvPr/>
          </p:nvSpPr>
          <p:spPr bwMode="auto">
            <a:xfrm>
              <a:off x="4141" y="19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56" name="Text Box 35"/>
            <p:cNvSpPr txBox="1">
              <a:spLocks noChangeArrowheads="1"/>
            </p:cNvSpPr>
            <p:nvPr/>
          </p:nvSpPr>
          <p:spPr bwMode="auto">
            <a:xfrm>
              <a:off x="3787" y="1933"/>
              <a:ext cx="3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57" name="Text Box 36"/>
            <p:cNvSpPr txBox="1">
              <a:spLocks noChangeArrowheads="1"/>
            </p:cNvSpPr>
            <p:nvPr/>
          </p:nvSpPr>
          <p:spPr bwMode="auto">
            <a:xfrm>
              <a:off x="4604" y="19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58" name="Line 37"/>
            <p:cNvSpPr>
              <a:spLocks noChangeShapeType="1"/>
            </p:cNvSpPr>
            <p:nvPr/>
          </p:nvSpPr>
          <p:spPr bwMode="auto">
            <a:xfrm flipV="1">
              <a:off x="4377" y="1298"/>
              <a:ext cx="317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9" name="Line 38"/>
            <p:cNvSpPr>
              <a:spLocks noChangeShapeType="1"/>
            </p:cNvSpPr>
            <p:nvPr/>
          </p:nvSpPr>
          <p:spPr bwMode="auto">
            <a:xfrm>
              <a:off x="4694" y="1298"/>
              <a:ext cx="635" cy="6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9"/>
          <p:cNvGrpSpPr/>
          <p:nvPr/>
        </p:nvGrpSpPr>
        <p:grpSpPr bwMode="auto">
          <a:xfrm>
            <a:off x="3806825" y="4525963"/>
            <a:ext cx="2430463" cy="2103437"/>
            <a:chOff x="2344" y="2478"/>
            <a:chExt cx="1531" cy="1325"/>
          </a:xfrm>
        </p:grpSpPr>
        <p:sp>
          <p:nvSpPr>
            <p:cNvPr id="43041" name="Line 40"/>
            <p:cNvSpPr>
              <a:spLocks noChangeShapeType="1"/>
            </p:cNvSpPr>
            <p:nvPr/>
          </p:nvSpPr>
          <p:spPr bwMode="auto">
            <a:xfrm>
              <a:off x="2562" y="3521"/>
              <a:ext cx="1225" cy="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" name="Line 41"/>
            <p:cNvSpPr>
              <a:spLocks noChangeShapeType="1"/>
            </p:cNvSpPr>
            <p:nvPr/>
          </p:nvSpPr>
          <p:spPr bwMode="auto">
            <a:xfrm flipV="1">
              <a:off x="2689" y="2615"/>
              <a:ext cx="1" cy="11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" name="Text Box 42"/>
            <p:cNvSpPr txBox="1">
              <a:spLocks noChangeArrowheads="1"/>
            </p:cNvSpPr>
            <p:nvPr/>
          </p:nvSpPr>
          <p:spPr bwMode="auto">
            <a:xfrm>
              <a:off x="3697" y="3476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44" name="Text Box 43"/>
            <p:cNvSpPr txBox="1">
              <a:spLocks noChangeArrowheads="1"/>
            </p:cNvSpPr>
            <p:nvPr/>
          </p:nvSpPr>
          <p:spPr bwMode="auto">
            <a:xfrm>
              <a:off x="2344" y="2660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45" name="Text Box 44"/>
            <p:cNvSpPr txBox="1">
              <a:spLocks noChangeArrowheads="1"/>
            </p:cNvSpPr>
            <p:nvPr/>
          </p:nvSpPr>
          <p:spPr bwMode="auto">
            <a:xfrm>
              <a:off x="2767" y="2478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46" name="Text Box 45"/>
            <p:cNvSpPr txBox="1">
              <a:spLocks noChangeArrowheads="1"/>
            </p:cNvSpPr>
            <p:nvPr/>
          </p:nvSpPr>
          <p:spPr bwMode="auto">
            <a:xfrm>
              <a:off x="2463" y="34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47" name="Text Box 46"/>
            <p:cNvSpPr txBox="1">
              <a:spLocks noChangeArrowheads="1"/>
            </p:cNvSpPr>
            <p:nvPr/>
          </p:nvSpPr>
          <p:spPr bwMode="auto">
            <a:xfrm>
              <a:off x="2926" y="34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48" name="Line 47"/>
            <p:cNvSpPr>
              <a:spLocks noChangeShapeType="1"/>
            </p:cNvSpPr>
            <p:nvPr/>
          </p:nvSpPr>
          <p:spPr bwMode="auto">
            <a:xfrm>
              <a:off x="3016" y="2841"/>
              <a:ext cx="635" cy="6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Line 48"/>
            <p:cNvSpPr>
              <a:spLocks noChangeShapeType="1"/>
            </p:cNvSpPr>
            <p:nvPr/>
          </p:nvSpPr>
          <p:spPr bwMode="auto">
            <a:xfrm>
              <a:off x="3016" y="2840"/>
              <a:ext cx="0" cy="6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9"/>
          <p:cNvGrpSpPr/>
          <p:nvPr/>
        </p:nvGrpSpPr>
        <p:grpSpPr bwMode="auto">
          <a:xfrm>
            <a:off x="6357938" y="4597400"/>
            <a:ext cx="2786062" cy="2032000"/>
            <a:chOff x="3787" y="2568"/>
            <a:chExt cx="1755" cy="1280"/>
          </a:xfrm>
        </p:grpSpPr>
        <p:sp>
          <p:nvSpPr>
            <p:cNvPr id="43030" name="Text Box 50"/>
            <p:cNvSpPr txBox="1">
              <a:spLocks noChangeArrowheads="1"/>
            </p:cNvSpPr>
            <p:nvPr/>
          </p:nvSpPr>
          <p:spPr bwMode="auto">
            <a:xfrm>
              <a:off x="4091" y="2568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31" name="Line 51"/>
            <p:cNvSpPr>
              <a:spLocks noChangeShapeType="1"/>
            </p:cNvSpPr>
            <p:nvPr/>
          </p:nvSpPr>
          <p:spPr bwMode="auto">
            <a:xfrm>
              <a:off x="3887" y="3566"/>
              <a:ext cx="165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Line 52"/>
            <p:cNvSpPr>
              <a:spLocks noChangeShapeType="1"/>
            </p:cNvSpPr>
            <p:nvPr/>
          </p:nvSpPr>
          <p:spPr bwMode="auto">
            <a:xfrm flipV="1">
              <a:off x="4013" y="2660"/>
              <a:ext cx="1" cy="11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Text Box 53"/>
            <p:cNvSpPr txBox="1">
              <a:spLocks noChangeArrowheads="1"/>
            </p:cNvSpPr>
            <p:nvPr/>
          </p:nvSpPr>
          <p:spPr bwMode="auto">
            <a:xfrm>
              <a:off x="5364" y="3520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34" name="Text Box 54"/>
            <p:cNvSpPr txBox="1">
              <a:spLocks noChangeArrowheads="1"/>
            </p:cNvSpPr>
            <p:nvPr/>
          </p:nvSpPr>
          <p:spPr bwMode="auto">
            <a:xfrm>
              <a:off x="3796" y="265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35" name="Text Box 55"/>
            <p:cNvSpPr txBox="1">
              <a:spLocks noChangeArrowheads="1"/>
            </p:cNvSpPr>
            <p:nvPr/>
          </p:nvSpPr>
          <p:spPr bwMode="auto">
            <a:xfrm>
              <a:off x="3787" y="352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36" name="Text Box 56"/>
            <p:cNvSpPr txBox="1">
              <a:spLocks noChangeArrowheads="1"/>
            </p:cNvSpPr>
            <p:nvPr/>
          </p:nvSpPr>
          <p:spPr bwMode="auto">
            <a:xfrm>
              <a:off x="4612" y="35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037" name="Line 57"/>
            <p:cNvSpPr>
              <a:spLocks noChangeShapeType="1"/>
            </p:cNvSpPr>
            <p:nvPr/>
          </p:nvSpPr>
          <p:spPr bwMode="auto">
            <a:xfrm flipV="1">
              <a:off x="4386" y="2885"/>
              <a:ext cx="317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8" name="Line 58"/>
            <p:cNvSpPr>
              <a:spLocks noChangeShapeType="1"/>
            </p:cNvSpPr>
            <p:nvPr/>
          </p:nvSpPr>
          <p:spPr bwMode="auto">
            <a:xfrm>
              <a:off x="4703" y="2885"/>
              <a:ext cx="635" cy="6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9" name="Line 59"/>
            <p:cNvSpPr>
              <a:spLocks noChangeShapeType="1"/>
            </p:cNvSpPr>
            <p:nvPr/>
          </p:nvSpPr>
          <p:spPr bwMode="auto">
            <a:xfrm>
              <a:off x="4386" y="3248"/>
              <a:ext cx="0" cy="31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Text Box 60"/>
            <p:cNvSpPr txBox="1">
              <a:spLocks noChangeArrowheads="1"/>
            </p:cNvSpPr>
            <p:nvPr/>
          </p:nvSpPr>
          <p:spPr bwMode="auto">
            <a:xfrm>
              <a:off x="4250" y="35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</p:grp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800100" y="2806065"/>
          <a:ext cx="38877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公式" r:id="rId1" imgW="1380490" imgH="313690" progId="Equation.3">
                  <p:embed/>
                </p:oleObj>
              </mc:Choice>
              <mc:Fallback>
                <p:oleObj name="公式" r:id="rId1" imgW="1380490" imgH="3136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806065"/>
                        <a:ext cx="38877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800100" y="3776663"/>
          <a:ext cx="30956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公式" r:id="rId3" imgW="1101725" imgH="391795" progId="Equation.3">
                  <p:embed/>
                </p:oleObj>
              </mc:Choice>
              <mc:Fallback>
                <p:oleObj name="公式" r:id="rId3" imgW="1101725" imgH="3917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776663"/>
                        <a:ext cx="30956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1016000" y="5648325"/>
            <a:ext cx="7667625" cy="936625"/>
            <a:chOff x="1156" y="3067"/>
            <a:chExt cx="4294" cy="590"/>
          </a:xfrm>
        </p:grpSpPr>
        <p:graphicFrame>
          <p:nvGraphicFramePr>
            <p:cNvPr id="44079" name="Object 5"/>
            <p:cNvGraphicFramePr>
              <a:graphicFrameLocks noChangeAspect="1"/>
            </p:cNvGraphicFramePr>
            <p:nvPr/>
          </p:nvGraphicFramePr>
          <p:xfrm>
            <a:off x="1156" y="3113"/>
            <a:ext cx="1295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公式" r:id="rId5" imgW="775335" imgH="313690" progId="Equation.3">
                    <p:embed/>
                  </p:oleObj>
                </mc:Choice>
                <mc:Fallback>
                  <p:oleObj name="公式" r:id="rId5" imgW="775335" imgH="31369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113"/>
                          <a:ext cx="1295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0" name="Text Box 6"/>
            <p:cNvSpPr txBox="1">
              <a:spLocks noChangeArrowheads="1"/>
            </p:cNvSpPr>
            <p:nvPr/>
          </p:nvSpPr>
          <p:spPr bwMode="auto">
            <a:xfrm>
              <a:off x="2536" y="3294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和</a:t>
              </a:r>
              <a:endPara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81" name="Object 7"/>
            <p:cNvGraphicFramePr>
              <a:graphicFrameLocks noChangeAspect="1"/>
            </p:cNvGraphicFramePr>
            <p:nvPr/>
          </p:nvGraphicFramePr>
          <p:xfrm>
            <a:off x="2925" y="3067"/>
            <a:ext cx="1769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8" name="公式" r:id="rId7" imgW="870585" imgH="278765" progId="Equation.3">
                    <p:embed/>
                  </p:oleObj>
                </mc:Choice>
                <mc:Fallback>
                  <p:oleObj name="公式" r:id="rId7" imgW="870585" imgH="27876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067"/>
                          <a:ext cx="1769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2" name="Text Box 8"/>
            <p:cNvSpPr txBox="1">
              <a:spLocks noChangeArrowheads="1"/>
            </p:cNvSpPr>
            <p:nvPr/>
          </p:nvSpPr>
          <p:spPr bwMode="auto">
            <a:xfrm>
              <a:off x="4728" y="3249"/>
              <a:ext cx="7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的区别</a:t>
              </a:r>
              <a:endPara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3" name="Line 9"/>
            <p:cNvSpPr>
              <a:spLocks noChangeShapeType="1"/>
            </p:cNvSpPr>
            <p:nvPr/>
          </p:nvSpPr>
          <p:spPr bwMode="auto">
            <a:xfrm>
              <a:off x="1973" y="3657"/>
              <a:ext cx="4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4" name="Line 10"/>
            <p:cNvSpPr>
              <a:spLocks noChangeShapeType="1"/>
            </p:cNvSpPr>
            <p:nvPr/>
          </p:nvSpPr>
          <p:spPr bwMode="auto">
            <a:xfrm>
              <a:off x="3379" y="3657"/>
              <a:ext cx="1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252412" y="846140"/>
            <a:ext cx="5383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3200" dirty="0">
                <a:solidFill>
                  <a:schemeClr val="tx1"/>
                </a:solidFill>
                <a:latin typeface="楷体_GB2312" pitchFamily="49" charset="-122"/>
              </a:rPr>
              <a:t>2. </a:t>
            </a:r>
            <a:r>
              <a:rPr kumimoji="1" lang="zh-CN" altLang="en-US" sz="3200" dirty="0">
                <a:solidFill>
                  <a:schemeClr val="tx1"/>
                </a:solidFill>
                <a:latin typeface="楷体_GB2312" pitchFamily="49" charset="-122"/>
              </a:rPr>
              <a:t>一 阶电路的阶跃响应</a:t>
            </a:r>
            <a:endParaRPr kumimoji="1" lang="zh-CN" altLang="en-US" sz="32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3480435" y="1550988"/>
            <a:ext cx="49672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激励为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单位阶跃函数</a:t>
            </a:r>
            <a:r>
              <a:rPr kumimoji="1" lang="zh-CN" altLang="en-US" dirty="0">
                <a:latin typeface="Times New Roman" panose="02020603050405020304" pitchFamily="18" charset="0"/>
              </a:rPr>
              <a:t>时，电路中产生的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零状态响应</a:t>
            </a:r>
            <a:r>
              <a:rPr kumimoji="1" lang="zh-CN" altLang="en-US" dirty="0"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1197" name="Text Box 13"/>
          <p:cNvSpPr txBox="1">
            <a:spLocks noChangeArrowheads="1"/>
          </p:cNvSpPr>
          <p:nvPr/>
        </p:nvSpPr>
        <p:spPr bwMode="auto">
          <a:xfrm>
            <a:off x="655638" y="1915646"/>
            <a:ext cx="1706562" cy="52322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阶跃响应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21198" name="Line 14"/>
          <p:cNvSpPr>
            <a:spLocks noChangeShapeType="1"/>
          </p:cNvSpPr>
          <p:nvPr/>
        </p:nvSpPr>
        <p:spPr bwMode="auto">
          <a:xfrm>
            <a:off x="2671763" y="2192338"/>
            <a:ext cx="720725" cy="0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21"/>
          <p:cNvGrpSpPr/>
          <p:nvPr/>
        </p:nvGrpSpPr>
        <p:grpSpPr bwMode="auto">
          <a:xfrm>
            <a:off x="5121275" y="2695576"/>
            <a:ext cx="3490913" cy="2597151"/>
            <a:chOff x="2880" y="1979"/>
            <a:chExt cx="2199" cy="1636"/>
          </a:xfrm>
        </p:grpSpPr>
        <p:sp>
          <p:nvSpPr>
            <p:cNvPr id="44050" name="Oval 22"/>
            <p:cNvSpPr>
              <a:spLocks noChangeArrowheads="1"/>
            </p:cNvSpPr>
            <p:nvPr/>
          </p:nvSpPr>
          <p:spPr bwMode="auto">
            <a:xfrm>
              <a:off x="2880" y="261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051" name="Line 23"/>
            <p:cNvSpPr>
              <a:spLocks noChangeShapeType="1"/>
            </p:cNvSpPr>
            <p:nvPr/>
          </p:nvSpPr>
          <p:spPr bwMode="auto">
            <a:xfrm>
              <a:off x="3152" y="3113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52" name="Group 24"/>
            <p:cNvGrpSpPr/>
            <p:nvPr/>
          </p:nvGrpSpPr>
          <p:grpSpPr bwMode="auto">
            <a:xfrm>
              <a:off x="3152" y="2478"/>
              <a:ext cx="128" cy="136"/>
              <a:chOff x="648" y="2472"/>
              <a:chExt cx="128" cy="136"/>
            </a:xfrm>
          </p:grpSpPr>
          <p:sp>
            <p:nvSpPr>
              <p:cNvPr id="44073" name="Line 25"/>
              <p:cNvSpPr>
                <a:spLocks noChangeShapeType="1"/>
              </p:cNvSpPr>
              <p:nvPr/>
            </p:nvSpPr>
            <p:spPr bwMode="auto">
              <a:xfrm>
                <a:off x="648" y="253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4" name="Line 26"/>
              <p:cNvSpPr>
                <a:spLocks noChangeShapeType="1"/>
              </p:cNvSpPr>
              <p:nvPr/>
            </p:nvSpPr>
            <p:spPr bwMode="auto">
              <a:xfrm>
                <a:off x="704" y="2472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53" name="Line 27"/>
            <p:cNvSpPr>
              <a:spLocks noChangeShapeType="1"/>
            </p:cNvSpPr>
            <p:nvPr/>
          </p:nvSpPr>
          <p:spPr bwMode="auto">
            <a:xfrm>
              <a:off x="3061" y="2341"/>
              <a:ext cx="160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28"/>
            <p:cNvSpPr>
              <a:spLocks noChangeShapeType="1"/>
            </p:cNvSpPr>
            <p:nvPr/>
          </p:nvSpPr>
          <p:spPr bwMode="auto">
            <a:xfrm>
              <a:off x="4150" y="2432"/>
              <a:ext cx="2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Text Box 29"/>
            <p:cNvSpPr txBox="1">
              <a:spLocks noChangeArrowheads="1"/>
            </p:cNvSpPr>
            <p:nvPr/>
          </p:nvSpPr>
          <p:spPr bwMode="auto">
            <a:xfrm>
              <a:off x="4195" y="1979"/>
              <a:ext cx="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6" name="Line 30"/>
            <p:cNvSpPr>
              <a:spLocks noChangeShapeType="1"/>
            </p:cNvSpPr>
            <p:nvPr/>
          </p:nvSpPr>
          <p:spPr bwMode="auto">
            <a:xfrm flipH="1">
              <a:off x="3061" y="2341"/>
              <a:ext cx="0" cy="9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Text Box 31"/>
            <p:cNvSpPr txBox="1">
              <a:spLocks noChangeArrowheads="1"/>
            </p:cNvSpPr>
            <p:nvPr/>
          </p:nvSpPr>
          <p:spPr bwMode="auto">
            <a:xfrm>
              <a:off x="4177" y="2640"/>
              <a:ext cx="3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  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4058" name="Group 32"/>
            <p:cNvGrpSpPr/>
            <p:nvPr/>
          </p:nvGrpSpPr>
          <p:grpSpPr bwMode="auto">
            <a:xfrm>
              <a:off x="4745" y="2413"/>
              <a:ext cx="334" cy="748"/>
              <a:chOff x="1982" y="715"/>
              <a:chExt cx="305" cy="682"/>
            </a:xfrm>
          </p:grpSpPr>
          <p:grpSp>
            <p:nvGrpSpPr>
              <p:cNvPr id="44069" name="Group 33"/>
              <p:cNvGrpSpPr/>
              <p:nvPr/>
            </p:nvGrpSpPr>
            <p:grpSpPr bwMode="auto">
              <a:xfrm>
                <a:off x="2065" y="715"/>
                <a:ext cx="222" cy="682"/>
                <a:chOff x="1633" y="1243"/>
                <a:chExt cx="222" cy="682"/>
              </a:xfrm>
            </p:grpSpPr>
            <p:sp>
              <p:nvSpPr>
                <p:cNvPr id="4407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633" y="1243"/>
                  <a:ext cx="222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  <a:endPara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7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34" y="1627"/>
                  <a:ext cx="208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–</a:t>
                  </a:r>
                  <a:endPara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4070" name="Text Box 36"/>
              <p:cNvSpPr txBox="1">
                <a:spLocks noChangeArrowheads="1"/>
              </p:cNvSpPr>
              <p:nvPr/>
            </p:nvSpPr>
            <p:spPr bwMode="auto">
              <a:xfrm>
                <a:off x="1982" y="897"/>
                <a:ext cx="302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4059" name="Line 37"/>
            <p:cNvSpPr>
              <a:spLocks noChangeShapeType="1"/>
            </p:cNvSpPr>
            <p:nvPr/>
          </p:nvSpPr>
          <p:spPr bwMode="auto">
            <a:xfrm flipV="1">
              <a:off x="4649" y="2840"/>
              <a:ext cx="0" cy="4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38"/>
            <p:cNvSpPr>
              <a:spLocks noChangeShapeType="1"/>
            </p:cNvSpPr>
            <p:nvPr/>
          </p:nvSpPr>
          <p:spPr bwMode="auto">
            <a:xfrm flipV="1">
              <a:off x="4649" y="2341"/>
              <a:ext cx="0" cy="3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39"/>
            <p:cNvSpPr>
              <a:spLocks noChangeShapeType="1"/>
            </p:cNvSpPr>
            <p:nvPr/>
          </p:nvSpPr>
          <p:spPr bwMode="auto">
            <a:xfrm>
              <a:off x="3061" y="3249"/>
              <a:ext cx="15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Text Box 40"/>
            <p:cNvSpPr txBox="1">
              <a:spLocks noChangeArrowheads="1"/>
            </p:cNvSpPr>
            <p:nvPr/>
          </p:nvSpPr>
          <p:spPr bwMode="auto">
            <a:xfrm>
              <a:off x="3738" y="236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3" name="Text Box 41"/>
            <p:cNvSpPr txBox="1">
              <a:spLocks noChangeArrowheads="1"/>
            </p:cNvSpPr>
            <p:nvPr/>
          </p:nvSpPr>
          <p:spPr bwMode="auto">
            <a:xfrm>
              <a:off x="3235" y="3247"/>
              <a:ext cx="115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3200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 </a:t>
              </a: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kumimoji="1" lang="zh-CN" altLang="en-US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)=0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4064" name="Object 42"/>
            <p:cNvGraphicFramePr>
              <a:graphicFrameLocks noChangeAspect="1"/>
            </p:cNvGraphicFramePr>
            <p:nvPr/>
          </p:nvGraphicFramePr>
          <p:xfrm>
            <a:off x="3288" y="2659"/>
            <a:ext cx="51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公式" r:id="rId9" imgW="313690" imgH="196215" progId="Equation.3">
                    <p:embed/>
                  </p:oleObj>
                </mc:Choice>
                <mc:Fallback>
                  <p:oleObj name="公式" r:id="rId9" imgW="313690" imgH="19621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659"/>
                          <a:ext cx="51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5" name="Rectangle 43"/>
            <p:cNvSpPr>
              <a:spLocks noChangeArrowheads="1"/>
            </p:cNvSpPr>
            <p:nvPr/>
          </p:nvSpPr>
          <p:spPr bwMode="auto">
            <a:xfrm>
              <a:off x="3691" y="227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4066" name="Group 44"/>
            <p:cNvGrpSpPr/>
            <p:nvPr/>
          </p:nvGrpSpPr>
          <p:grpSpPr bwMode="auto">
            <a:xfrm>
              <a:off x="4513" y="2750"/>
              <a:ext cx="240" cy="90"/>
              <a:chOff x="4604" y="2478"/>
              <a:chExt cx="240" cy="90"/>
            </a:xfrm>
          </p:grpSpPr>
          <p:sp>
            <p:nvSpPr>
              <p:cNvPr id="44067" name="Line 45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8" name="Line 46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7"/>
          <p:cNvGrpSpPr/>
          <p:nvPr/>
        </p:nvGrpSpPr>
        <p:grpSpPr bwMode="auto">
          <a:xfrm>
            <a:off x="439738" y="4927600"/>
            <a:ext cx="1644650" cy="850900"/>
            <a:chOff x="385" y="3022"/>
            <a:chExt cx="1036" cy="536"/>
          </a:xfrm>
        </p:grpSpPr>
        <p:pic>
          <p:nvPicPr>
            <p:cNvPr id="44048" name="Picture 48" descr="12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9" name="Text Box 49"/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3895725" y="27231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电源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0" name="Object 2"/>
          <p:cNvGraphicFramePr>
            <a:graphicFrameLocks noChangeAspect="1"/>
          </p:cNvGraphicFramePr>
          <p:nvPr/>
        </p:nvGraphicFramePr>
        <p:xfrm>
          <a:off x="1003300" y="5891788"/>
          <a:ext cx="220503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1" imgW="775335" imgH="313690" progId="Equation.3">
                  <p:embed/>
                </p:oleObj>
              </mc:Choice>
              <mc:Fallback>
                <p:oleObj name="公式" r:id="rId1" imgW="775335" imgH="3136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891788"/>
                        <a:ext cx="220503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1" name="Object 3"/>
          <p:cNvGraphicFramePr>
            <a:graphicFrameLocks noChangeAspect="1"/>
          </p:cNvGraphicFramePr>
          <p:nvPr/>
        </p:nvGraphicFramePr>
        <p:xfrm>
          <a:off x="5332413" y="5948363"/>
          <a:ext cx="28082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3" imgW="984250" imgH="313690" progId="Equation.3">
                  <p:embed/>
                </p:oleObj>
              </mc:Choice>
              <mc:Fallback>
                <p:oleObj name="公式" r:id="rId3" imgW="984250" imgH="3136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5948363"/>
                        <a:ext cx="28082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5045075" y="3716338"/>
            <a:ext cx="3309938" cy="2330450"/>
            <a:chOff x="3198" y="1661"/>
            <a:chExt cx="2085" cy="1468"/>
          </a:xfrm>
        </p:grpSpPr>
        <p:sp>
          <p:nvSpPr>
            <p:cNvPr id="45091" name="Text Box 5"/>
            <p:cNvSpPr txBox="1">
              <a:spLocks noChangeArrowheads="1"/>
            </p:cNvSpPr>
            <p:nvPr/>
          </p:nvSpPr>
          <p:spPr bwMode="auto">
            <a:xfrm>
              <a:off x="3198" y="1888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092" name="Group 6"/>
            <p:cNvGrpSpPr/>
            <p:nvPr/>
          </p:nvGrpSpPr>
          <p:grpSpPr bwMode="auto">
            <a:xfrm>
              <a:off x="3284" y="1661"/>
              <a:ext cx="1999" cy="1468"/>
              <a:chOff x="3353" y="2396"/>
              <a:chExt cx="1726" cy="968"/>
            </a:xfrm>
          </p:grpSpPr>
          <p:sp>
            <p:nvSpPr>
              <p:cNvPr id="45096" name="Line 7"/>
              <p:cNvSpPr>
                <a:spLocks noChangeShapeType="1"/>
              </p:cNvSpPr>
              <p:nvPr/>
            </p:nvSpPr>
            <p:spPr bwMode="auto">
              <a:xfrm>
                <a:off x="3423" y="3078"/>
                <a:ext cx="1488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7" name="Line 8"/>
              <p:cNvSpPr>
                <a:spLocks noChangeShapeType="1"/>
              </p:cNvSpPr>
              <p:nvPr/>
            </p:nvSpPr>
            <p:spPr bwMode="auto">
              <a:xfrm flipH="1" flipV="1">
                <a:off x="3576" y="2397"/>
                <a:ext cx="9" cy="967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8" name="Text Box 9"/>
              <p:cNvSpPr txBox="1">
                <a:spLocks noChangeArrowheads="1"/>
              </p:cNvSpPr>
              <p:nvPr/>
            </p:nvSpPr>
            <p:spPr bwMode="auto">
              <a:xfrm>
                <a:off x="4933" y="3031"/>
                <a:ext cx="14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9" name="Text Box 10"/>
              <p:cNvSpPr txBox="1">
                <a:spLocks noChangeArrowheads="1"/>
              </p:cNvSpPr>
              <p:nvPr/>
            </p:nvSpPr>
            <p:spPr bwMode="auto">
              <a:xfrm>
                <a:off x="3578" y="3078"/>
                <a:ext cx="18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0" name="Text Box 11"/>
              <p:cNvSpPr txBox="1">
                <a:spLocks noChangeArrowheads="1"/>
              </p:cNvSpPr>
              <p:nvPr/>
            </p:nvSpPr>
            <p:spPr bwMode="auto">
              <a:xfrm>
                <a:off x="3353" y="2551"/>
                <a:ext cx="18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1" name="Text Box 12"/>
              <p:cNvSpPr txBox="1">
                <a:spLocks noChangeArrowheads="1"/>
              </p:cNvSpPr>
              <p:nvPr/>
            </p:nvSpPr>
            <p:spPr bwMode="auto">
              <a:xfrm>
                <a:off x="3626" y="2396"/>
                <a:ext cx="14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93" name="Freeform 13"/>
            <p:cNvSpPr/>
            <p:nvPr/>
          </p:nvSpPr>
          <p:spPr bwMode="auto">
            <a:xfrm>
              <a:off x="3560" y="1979"/>
              <a:ext cx="1407" cy="694"/>
            </a:xfrm>
            <a:custGeom>
              <a:avLst/>
              <a:gdLst>
                <a:gd name="T0" fmla="*/ 0 w 1200"/>
                <a:gd name="T1" fmla="*/ 0 h 450"/>
                <a:gd name="T2" fmla="*/ 511 w 1200"/>
                <a:gd name="T3" fmla="*/ 4662 h 450"/>
                <a:gd name="T4" fmla="*/ 1358 w 1200"/>
                <a:gd name="T5" fmla="*/ 8138 h 450"/>
                <a:gd name="T6" fmla="*/ 3224 w 1200"/>
                <a:gd name="T7" fmla="*/ 10472 h 450"/>
                <a:gd name="T8" fmla="*/ 4242 w 1200"/>
                <a:gd name="T9" fmla="*/ 10715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450"/>
                <a:gd name="T17" fmla="*/ 1200 w 1200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450">
                  <a:moveTo>
                    <a:pt x="0" y="0"/>
                  </a:moveTo>
                  <a:cubicBezTo>
                    <a:pt x="40" y="68"/>
                    <a:pt x="80" y="136"/>
                    <a:pt x="144" y="192"/>
                  </a:cubicBezTo>
                  <a:cubicBezTo>
                    <a:pt x="208" y="248"/>
                    <a:pt x="256" y="296"/>
                    <a:pt x="384" y="336"/>
                  </a:cubicBezTo>
                  <a:cubicBezTo>
                    <a:pt x="512" y="376"/>
                    <a:pt x="776" y="414"/>
                    <a:pt x="912" y="432"/>
                  </a:cubicBezTo>
                  <a:cubicBezTo>
                    <a:pt x="1048" y="450"/>
                    <a:pt x="1140" y="440"/>
                    <a:pt x="1200" y="44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4" name="Line 14"/>
            <p:cNvSpPr>
              <a:spLocks noChangeShapeType="1"/>
            </p:cNvSpPr>
            <p:nvPr/>
          </p:nvSpPr>
          <p:spPr bwMode="auto">
            <a:xfrm flipH="1">
              <a:off x="3232" y="2886"/>
              <a:ext cx="3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5" name="Line 15"/>
            <p:cNvSpPr>
              <a:spLocks noChangeShapeType="1"/>
            </p:cNvSpPr>
            <p:nvPr/>
          </p:nvSpPr>
          <p:spPr bwMode="auto">
            <a:xfrm flipH="1">
              <a:off x="3548" y="1979"/>
              <a:ext cx="12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1084263" y="3644900"/>
            <a:ext cx="3505200" cy="2286000"/>
            <a:chOff x="3267" y="1403"/>
            <a:chExt cx="1807" cy="912"/>
          </a:xfrm>
        </p:grpSpPr>
        <p:grpSp>
          <p:nvGrpSpPr>
            <p:cNvPr id="45081" name="Group 17"/>
            <p:cNvGrpSpPr/>
            <p:nvPr/>
          </p:nvGrpSpPr>
          <p:grpSpPr bwMode="auto">
            <a:xfrm>
              <a:off x="3267" y="1403"/>
              <a:ext cx="1807" cy="912"/>
              <a:chOff x="3281" y="1552"/>
              <a:chExt cx="1807" cy="912"/>
            </a:xfrm>
          </p:grpSpPr>
          <p:sp>
            <p:nvSpPr>
              <p:cNvPr id="45083" name="Line 18"/>
              <p:cNvSpPr>
                <a:spLocks noChangeShapeType="1"/>
              </p:cNvSpPr>
              <p:nvPr/>
            </p:nvSpPr>
            <p:spPr bwMode="auto">
              <a:xfrm>
                <a:off x="3431" y="2233"/>
                <a:ext cx="1488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4" name="Line 19"/>
              <p:cNvSpPr>
                <a:spLocks noChangeShapeType="1"/>
              </p:cNvSpPr>
              <p:nvPr/>
            </p:nvSpPr>
            <p:spPr bwMode="auto">
              <a:xfrm flipV="1">
                <a:off x="3584" y="1552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5" name="Freeform 20"/>
              <p:cNvSpPr/>
              <p:nvPr/>
            </p:nvSpPr>
            <p:spPr bwMode="auto">
              <a:xfrm>
                <a:off x="3575" y="1753"/>
                <a:ext cx="1200" cy="450"/>
              </a:xfrm>
              <a:custGeom>
                <a:avLst/>
                <a:gdLst>
                  <a:gd name="T0" fmla="*/ 0 w 1200"/>
                  <a:gd name="T1" fmla="*/ 0 h 450"/>
                  <a:gd name="T2" fmla="*/ 144 w 1200"/>
                  <a:gd name="T3" fmla="*/ 192 h 450"/>
                  <a:gd name="T4" fmla="*/ 384 w 1200"/>
                  <a:gd name="T5" fmla="*/ 336 h 450"/>
                  <a:gd name="T6" fmla="*/ 912 w 1200"/>
                  <a:gd name="T7" fmla="*/ 432 h 450"/>
                  <a:gd name="T8" fmla="*/ 1200 w 1200"/>
                  <a:gd name="T9" fmla="*/ 442 h 4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0"/>
                  <a:gd name="T16" fmla="*/ 0 h 450"/>
                  <a:gd name="T17" fmla="*/ 1200 w 1200"/>
                  <a:gd name="T18" fmla="*/ 450 h 4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0" h="450">
                    <a:moveTo>
                      <a:pt x="0" y="0"/>
                    </a:moveTo>
                    <a:cubicBezTo>
                      <a:pt x="40" y="68"/>
                      <a:pt x="80" y="136"/>
                      <a:pt x="144" y="192"/>
                    </a:cubicBezTo>
                    <a:cubicBezTo>
                      <a:pt x="208" y="248"/>
                      <a:pt x="256" y="296"/>
                      <a:pt x="384" y="336"/>
                    </a:cubicBezTo>
                    <a:cubicBezTo>
                      <a:pt x="512" y="376"/>
                      <a:pt x="776" y="414"/>
                      <a:pt x="912" y="432"/>
                    </a:cubicBezTo>
                    <a:cubicBezTo>
                      <a:pt x="1048" y="450"/>
                      <a:pt x="1140" y="440"/>
                      <a:pt x="1200" y="44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6" name="Text Box 21"/>
              <p:cNvSpPr txBox="1">
                <a:spLocks noChangeArrowheads="1"/>
              </p:cNvSpPr>
              <p:nvPr/>
            </p:nvSpPr>
            <p:spPr bwMode="auto">
              <a:xfrm>
                <a:off x="4942" y="2178"/>
                <a:ext cx="14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87" name="Text Box 22"/>
              <p:cNvSpPr txBox="1">
                <a:spLocks noChangeArrowheads="1"/>
              </p:cNvSpPr>
              <p:nvPr/>
            </p:nvSpPr>
            <p:spPr bwMode="auto">
              <a:xfrm>
                <a:off x="3347" y="2225"/>
                <a:ext cx="187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5088" name="Object 23"/>
              <p:cNvGraphicFramePr>
                <a:graphicFrameLocks noChangeAspect="1"/>
              </p:cNvGraphicFramePr>
              <p:nvPr/>
            </p:nvGraphicFramePr>
            <p:xfrm>
              <a:off x="3351" y="1677"/>
              <a:ext cx="9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7" name="公式" r:id="rId5" imgW="78105" imgH="147955" progId="Equation.3">
                      <p:embed/>
                    </p:oleObj>
                  </mc:Choice>
                  <mc:Fallback>
                    <p:oleObj name="公式" r:id="rId5" imgW="78105" imgH="147955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1" y="1677"/>
                            <a:ext cx="9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89" name="Line 24"/>
              <p:cNvSpPr>
                <a:spLocks noChangeShapeType="1"/>
              </p:cNvSpPr>
              <p:nvPr/>
            </p:nvSpPr>
            <p:spPr bwMode="auto">
              <a:xfrm flipH="1">
                <a:off x="3281" y="2227"/>
                <a:ext cx="291" cy="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0" name="Line 25"/>
              <p:cNvSpPr>
                <a:spLocks noChangeShapeType="1"/>
              </p:cNvSpPr>
              <p:nvPr/>
            </p:nvSpPr>
            <p:spPr bwMode="auto">
              <a:xfrm>
                <a:off x="3581" y="1763"/>
                <a:ext cx="0" cy="47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3592" y="1416"/>
              <a:ext cx="14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3"/>
          <p:cNvGrpSpPr/>
          <p:nvPr/>
        </p:nvGrpSpPr>
        <p:grpSpPr bwMode="auto">
          <a:xfrm>
            <a:off x="2282825" y="1085850"/>
            <a:ext cx="4149725" cy="2393950"/>
            <a:chOff x="1464" y="164"/>
            <a:chExt cx="2614" cy="1508"/>
          </a:xfrm>
        </p:grpSpPr>
        <p:sp>
          <p:nvSpPr>
            <p:cNvPr id="45068" name="Line 34"/>
            <p:cNvSpPr>
              <a:spLocks noChangeShapeType="1"/>
            </p:cNvSpPr>
            <p:nvPr/>
          </p:nvSpPr>
          <p:spPr bwMode="auto">
            <a:xfrm>
              <a:off x="1565" y="1389"/>
              <a:ext cx="231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Line 35"/>
            <p:cNvSpPr>
              <a:spLocks noChangeShapeType="1"/>
            </p:cNvSpPr>
            <p:nvPr/>
          </p:nvSpPr>
          <p:spPr bwMode="auto">
            <a:xfrm flipV="1">
              <a:off x="1859" y="240"/>
              <a:ext cx="0" cy="138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36"/>
            <p:cNvSpPr>
              <a:spLocks noChangeShapeType="1"/>
            </p:cNvSpPr>
            <p:nvPr/>
          </p:nvSpPr>
          <p:spPr bwMode="auto">
            <a:xfrm>
              <a:off x="1859" y="674"/>
              <a:ext cx="1635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Freeform 37"/>
            <p:cNvSpPr/>
            <p:nvPr/>
          </p:nvSpPr>
          <p:spPr bwMode="auto">
            <a:xfrm>
              <a:off x="1859" y="709"/>
              <a:ext cx="1579" cy="674"/>
            </a:xfrm>
            <a:custGeom>
              <a:avLst/>
              <a:gdLst>
                <a:gd name="T0" fmla="*/ 0 w 1344"/>
                <a:gd name="T1" fmla="*/ 74736 h 344"/>
                <a:gd name="T2" fmla="*/ 1042 w 1344"/>
                <a:gd name="T3" fmla="*/ 33026 h 344"/>
                <a:gd name="T4" fmla="*/ 2265 w 1344"/>
                <a:gd name="T5" fmla="*/ 12216 h 344"/>
                <a:gd name="T6" fmla="*/ 4007 w 1344"/>
                <a:gd name="T7" fmla="*/ 1765 h 344"/>
                <a:gd name="T8" fmla="*/ 4878 w 1344"/>
                <a:gd name="T9" fmla="*/ 1765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344"/>
                <a:gd name="T17" fmla="*/ 1344 w 1344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Text Box 38"/>
            <p:cNvSpPr txBox="1">
              <a:spLocks noChangeArrowheads="1"/>
            </p:cNvSpPr>
            <p:nvPr/>
          </p:nvSpPr>
          <p:spPr bwMode="auto">
            <a:xfrm>
              <a:off x="3900" y="1206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3" name="Text Box 39"/>
            <p:cNvSpPr txBox="1">
              <a:spLocks noChangeArrowheads="1"/>
            </p:cNvSpPr>
            <p:nvPr/>
          </p:nvSpPr>
          <p:spPr bwMode="auto">
            <a:xfrm>
              <a:off x="1909" y="164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4" name="Text Box 40"/>
            <p:cNvSpPr txBox="1">
              <a:spLocks noChangeArrowheads="1"/>
            </p:cNvSpPr>
            <p:nvPr/>
          </p:nvSpPr>
          <p:spPr bwMode="auto">
            <a:xfrm>
              <a:off x="1464" y="425"/>
              <a:ext cx="3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Line 41"/>
            <p:cNvSpPr>
              <a:spLocks noChangeShapeType="1"/>
            </p:cNvSpPr>
            <p:nvPr/>
          </p:nvSpPr>
          <p:spPr bwMode="auto">
            <a:xfrm>
              <a:off x="1519" y="1389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Text Box 42"/>
            <p:cNvSpPr txBox="1">
              <a:spLocks noChangeArrowheads="1"/>
            </p:cNvSpPr>
            <p:nvPr/>
          </p:nvSpPr>
          <p:spPr bwMode="auto">
            <a:xfrm>
              <a:off x="1565" y="1345"/>
              <a:ext cx="3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4904828" y="532068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未知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50840" y="558211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92D050"/>
                </a:solidFill>
              </a:rPr>
              <a:t>定义在整个时间轴</a:t>
            </a:r>
            <a:endParaRPr kumimoji="1" lang="en-US" altLang="zh-CN" dirty="0">
              <a:solidFill>
                <a:srgbClr val="92D050"/>
              </a:solidFill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082" y="63500"/>
            <a:ext cx="802851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8.1 </a:t>
            </a:r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一阶电路和二阶电路的阶跃响应</a:t>
            </a:r>
            <a:endParaRPr kumimoji="1"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zk2MmYwY2ZiNDdlNzJmNTFhM2ZjMDBlOWY1ZWFkYmI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</Template>
  <TotalTime>0</TotalTime>
  <Words>6061</Words>
  <Application>WPS 演示</Application>
  <PresentationFormat>On-screen Show (4:3)</PresentationFormat>
  <Paragraphs>1555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195</vt:i4>
      </vt:variant>
      <vt:variant>
        <vt:lpstr>幻灯片标题</vt:lpstr>
      </vt:variant>
      <vt:variant>
        <vt:i4>57</vt:i4>
      </vt:variant>
    </vt:vector>
  </HeadingPairs>
  <TitlesOfParts>
    <vt:vector size="272" baseType="lpstr">
      <vt:lpstr>Arial</vt:lpstr>
      <vt:lpstr>宋体</vt:lpstr>
      <vt:lpstr>Wingdings</vt:lpstr>
      <vt:lpstr>楷体_GB2312</vt:lpstr>
      <vt:lpstr>新宋体</vt:lpstr>
      <vt:lpstr>楷体</vt:lpstr>
      <vt:lpstr>Calibri</vt:lpstr>
      <vt:lpstr>Garamond</vt:lpstr>
      <vt:lpstr>Times New Roman</vt:lpstr>
      <vt:lpstr>Symbol</vt:lpstr>
      <vt:lpstr>仿宋_GB2312</vt:lpstr>
      <vt:lpstr>仿宋</vt:lpstr>
      <vt:lpstr>华文行楷</vt:lpstr>
      <vt:lpstr>微软雅黑</vt:lpstr>
      <vt:lpstr>Arial Unicode MS</vt:lpstr>
      <vt:lpstr>Cambria Math</vt:lpstr>
      <vt:lpstr>Cambria Math</vt:lpstr>
      <vt:lpstr>华文琥珀</vt:lpstr>
      <vt:lpstr>等线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Chao</dc:creator>
  <cp:lastModifiedBy>WPS_1658303229</cp:lastModifiedBy>
  <cp:revision>212</cp:revision>
  <dcterms:created xsi:type="dcterms:W3CDTF">2020-02-12T13:36:00Z</dcterms:created>
  <dcterms:modified xsi:type="dcterms:W3CDTF">2022-11-24T08:37:33Z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582EAFD554234DCA9B6FC4472E2685CD</vt:lpwstr>
  </property>
  <property fmtid="{D5CDD505-2E9C-101B-9397-08002B2CF9AE}" pid="3" name="KSOProductBuildVer">
    <vt:lpwstr>2052-11.1.0.12651</vt:lpwstr>
  </property>
</Properties>
</file>