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6" r:id="rId3"/>
    <p:sldId id="288" r:id="rId4"/>
    <p:sldId id="289" r:id="rId5"/>
    <p:sldId id="290" r:id="rId6"/>
    <p:sldId id="257" r:id="rId7"/>
    <p:sldId id="280" r:id="rId8"/>
    <p:sldId id="279" r:id="rId9"/>
    <p:sldId id="258" r:id="rId10"/>
    <p:sldId id="267" r:id="rId11"/>
    <p:sldId id="259" r:id="rId12"/>
    <p:sldId id="260" r:id="rId13"/>
    <p:sldId id="281" r:id="rId14"/>
    <p:sldId id="268" r:id="rId15"/>
    <p:sldId id="291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5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8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57108" y="194435"/>
            <a:ext cx="7687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u="sng" dirty="0" smtClean="0"/>
              <a:t>高等</a:t>
            </a:r>
            <a:r>
              <a:rPr lang="zh-CN" altLang="zh-CN" b="1" u="sng" dirty="0"/>
              <a:t>数学</a:t>
            </a:r>
            <a:r>
              <a:rPr lang="en-US" altLang="zh-CN" b="1" u="sng" dirty="0"/>
              <a:t>(1</a:t>
            </a:r>
            <a:r>
              <a:rPr lang="en-US" altLang="zh-CN" b="1" u="sng" dirty="0" smtClean="0"/>
              <a:t>)</a:t>
            </a:r>
            <a:r>
              <a:rPr lang="zh-CN" altLang="zh-CN" b="1" dirty="0" smtClean="0"/>
              <a:t> 试卷</a:t>
            </a:r>
            <a:endParaRPr lang="zh-CN" altLang="zh-CN" b="1" dirty="0"/>
          </a:p>
          <a:p>
            <a:r>
              <a:rPr lang="en-US" altLang="zh-CN" b="1" dirty="0"/>
              <a:t> </a:t>
            </a:r>
            <a:endParaRPr lang="zh-CN" altLang="zh-CN" b="1" dirty="0"/>
          </a:p>
          <a:p>
            <a:r>
              <a:rPr lang="zh-CN" altLang="zh-CN" b="1" dirty="0"/>
              <a:t>一、填空</a:t>
            </a:r>
            <a:r>
              <a:rPr lang="zh-CN" altLang="zh-CN" b="1" dirty="0" smtClean="0"/>
              <a:t>题</a:t>
            </a:r>
            <a:endParaRPr lang="zh-CN" altLang="zh-C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757108" y="1499750"/>
                <a:ext cx="10187580" cy="5179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/>
                  <a:t>1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zh-CN" sz="2800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)=____________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2.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𝒍𝒊𝒎</m:t>
                                </m:r>
                              </m:e>
                              <m:li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=____________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altLang="zh-CN" sz="2800" b="1" dirty="0" smtClean="0"/>
                  <a:t> .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3.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𝒔𝒊𝒏𝒙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=________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 marL="514350" indent="-514350">
                  <a:lnSpc>
                    <a:spcPct val="150000"/>
                  </a:lnSpc>
                  <a:buAutoNum type="arabicPeriod" startAt="4"/>
                </a:pPr>
                <a:r>
                  <a:rPr lang="zh-CN" altLang="zh-CN" sz="2800" b="1" dirty="0" smtClean="0"/>
                  <a:t>函数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处的</a:t>
                </a:r>
                <a:r>
                  <a:rPr lang="en-US" altLang="zh-CN" sz="2800" b="1" dirty="0"/>
                  <a:t>3</a:t>
                </a:r>
                <a:r>
                  <a:rPr lang="zh-CN" altLang="zh-CN" sz="2800" b="1" dirty="0"/>
                  <a:t>阶导数是</a:t>
                </a:r>
                <a:r>
                  <a:rPr lang="en-US" altLang="zh-CN" sz="2800" b="1" dirty="0" smtClean="0"/>
                  <a:t>_______0</a:t>
                </a:r>
                <a:endParaRPr lang="en-US" altLang="zh-CN" sz="2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/>
                  <a:t>因为泰勒展式中无奇数次幂</a:t>
                </a:r>
                <a:endParaRPr lang="zh-CN" altLang="zh-CN" sz="2800" b="1" dirty="0"/>
              </a:p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e>
                        </m:nary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=_________________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108" y="1499750"/>
                <a:ext cx="10187580" cy="5179816"/>
              </a:xfrm>
              <a:prstGeom prst="rect">
                <a:avLst/>
              </a:prstGeom>
              <a:blipFill rotWithShape="1">
                <a:blip r:embed="rId1"/>
                <a:stretch>
                  <a:fillRect l="-2" t="-10" r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188004" y="72083"/>
                <a:ext cx="8546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/>
                  <a:t>7.  </a:t>
                </a:r>
                <a:r>
                  <a:rPr lang="zh-CN" altLang="zh-CN" sz="2800" b="1" dirty="0"/>
                  <a:t>求微分方程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的通解</a:t>
                </a:r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004" y="72083"/>
                <a:ext cx="854642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" t="-63" b="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188004" y="795983"/>
                <a:ext cx="11173643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  </a:t>
                </a:r>
                <a:r>
                  <a:rPr lang="zh-CN" altLang="zh-CN" sz="2800" b="1" dirty="0"/>
                  <a:t>对应的齐次线性方程的特征方程为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004" y="795983"/>
                <a:ext cx="11173643" cy="532966"/>
              </a:xfrm>
              <a:prstGeom prst="rect">
                <a:avLst/>
              </a:prstGeom>
              <a:blipFill rotWithShape="1">
                <a:blip r:embed="rId2"/>
                <a:stretch>
                  <a:fillRect t="-62" r="2" b="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540429" y="1529629"/>
                <a:ext cx="1117364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</a:t>
                </a:r>
                <a:r>
                  <a:rPr lang="zh-CN" altLang="zh-CN" sz="2800" b="1" dirty="0"/>
                  <a:t>得特征根为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所以对应的齐次线性方程的通解为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altLang="zh-CN" sz="2800" b="1" dirty="0" smtClean="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29" y="1529629"/>
                <a:ext cx="1117364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5" r="2" b="-717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540430" y="2329729"/>
                <a:ext cx="10821218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设</a:t>
                </a:r>
                <a:r>
                  <a:rPr lang="zh-CN" altLang="zh-CN" sz="2800" b="1" dirty="0"/>
                  <a:t>原方程的特解为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∗=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代入原方程可得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2800" b="1" dirty="0" smtClean="0"/>
                  <a:t>,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30" y="2329729"/>
                <a:ext cx="10821218" cy="714683"/>
              </a:xfrm>
              <a:prstGeom prst="rect">
                <a:avLst/>
              </a:prstGeom>
              <a:blipFill rotWithShape="1">
                <a:blip r:embed="rId4"/>
                <a:stretch>
                  <a:fillRect t="-77" r="2" b="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892854" y="2963950"/>
                <a:ext cx="3917272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特解</a:t>
                </a:r>
                <a:r>
                  <a:rPr lang="zh-CN" altLang="zh-CN" sz="28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∗=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854" y="2963950"/>
                <a:ext cx="3917272" cy="714683"/>
              </a:xfrm>
              <a:prstGeom prst="rect">
                <a:avLst/>
              </a:prstGeom>
              <a:blipFill rotWithShape="1">
                <a:blip r:embed="rId5"/>
                <a:stretch>
                  <a:fillRect l="-1" t="-57" b="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464228" y="4026142"/>
                <a:ext cx="11173643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所以</a:t>
                </a:r>
                <a:r>
                  <a:rPr lang="zh-CN" altLang="zh-CN" sz="2800" b="1" dirty="0"/>
                  <a:t>原方程的通解为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800" b="1" dirty="0"/>
                  <a:t>为任意常数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28" y="4026142"/>
                <a:ext cx="11173643" cy="714683"/>
              </a:xfrm>
              <a:prstGeom prst="rect">
                <a:avLst/>
              </a:prstGeom>
              <a:blipFill rotWithShape="1">
                <a:blip r:embed="rId6"/>
                <a:stretch>
                  <a:fillRect t="-34" r="2" b="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209503" y="131688"/>
                <a:ext cx="11753897" cy="1129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/>
                  <a:t>四、综合</a:t>
                </a:r>
                <a:r>
                  <a:rPr lang="zh-CN" altLang="zh-CN" sz="2800" b="1" dirty="0" smtClean="0"/>
                  <a:t>题</a:t>
                </a:r>
                <a:endParaRPr lang="en-US" altLang="zh-CN" sz="2800" b="1" dirty="0" smtClean="0"/>
              </a:p>
              <a:p>
                <a:r>
                  <a:rPr lang="en-US" altLang="zh-CN" sz="2800" b="1" dirty="0" smtClean="0"/>
                  <a:t>1</a:t>
                </a:r>
                <a:r>
                  <a:rPr lang="en-US" altLang="zh-CN" sz="2800" b="1" dirty="0"/>
                  <a:t>.</a:t>
                </a:r>
                <a:r>
                  <a:rPr lang="zh-CN" altLang="en-US" sz="28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zh-CN" sz="2800" b="1" dirty="0"/>
                  <a:t>的渐近线、单调</a:t>
                </a:r>
                <a:r>
                  <a:rPr lang="zh-CN" altLang="zh-CN" sz="2800" b="1" dirty="0" smtClean="0"/>
                  <a:t>区间、极值</a:t>
                </a:r>
                <a:r>
                  <a:rPr lang="zh-CN" altLang="zh-CN" sz="2800" b="1" dirty="0"/>
                  <a:t>、凹凸</a:t>
                </a:r>
                <a:r>
                  <a:rPr lang="zh-CN" altLang="zh-CN" sz="2800" b="1" dirty="0" smtClean="0"/>
                  <a:t>区间、拐点</a:t>
                </a:r>
                <a:r>
                  <a:rPr lang="en-US" altLang="zh-CN" sz="2800" b="1" dirty="0" smtClean="0"/>
                  <a:t>, </a:t>
                </a:r>
                <a:r>
                  <a:rPr lang="zh-CN" altLang="zh-CN" sz="2800" b="1" dirty="0" smtClean="0"/>
                  <a:t>并</a:t>
                </a:r>
                <a:r>
                  <a:rPr lang="zh-CN" altLang="zh-CN" sz="2800" b="1" dirty="0"/>
                  <a:t>作图</a:t>
                </a:r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03" y="131688"/>
                <a:ext cx="11753897" cy="1129348"/>
              </a:xfrm>
              <a:prstGeom prst="rect">
                <a:avLst/>
              </a:prstGeom>
              <a:blipFill rotWithShape="1">
                <a:blip r:embed="rId1"/>
                <a:stretch>
                  <a:fillRect l="-5" t="-22" b="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209503" y="1436891"/>
                <a:ext cx="507687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2800" b="1" dirty="0" smtClean="0"/>
                  <a:t>解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</a:t>
                </a:r>
                <a:r>
                  <a:rPr lang="zh-CN" altLang="zh-CN" sz="2800" b="1" dirty="0"/>
                  <a:t>定义域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03" y="1436891"/>
                <a:ext cx="5076872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12" t="-71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390478" y="2080305"/>
                <a:ext cx="11887247" cy="4094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r>
                  <a:rPr lang="zh-CN" altLang="zh-CN" sz="2800" b="1" dirty="0" smtClean="0"/>
                  <a:t>知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zh-CN" sz="2800" b="1" dirty="0"/>
                  <a:t>时的渐近线</a:t>
                </a:r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r>
                  <a:rPr lang="zh-CN" altLang="zh-CN" sz="2800" b="1" dirty="0" smtClean="0"/>
                  <a:t>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zh-CN" sz="2800" b="1" dirty="0"/>
                  <a:t>时的渐近线</a:t>
                </a:r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r>
                  <a:rPr lang="zh-CN" altLang="zh-CN" sz="2800" b="1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zh-CN" sz="2800" b="1" dirty="0"/>
                  <a:t>时的</a:t>
                </a:r>
                <a:r>
                  <a:rPr lang="zh-CN" altLang="zh-CN" sz="2800" b="1" dirty="0" smtClean="0"/>
                  <a:t>渐近线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478" y="2080305"/>
                <a:ext cx="11887247" cy="4094069"/>
              </a:xfrm>
              <a:prstGeom prst="rect">
                <a:avLst/>
              </a:prstGeom>
              <a:blipFill rotWithShape="1">
                <a:blip r:embed="rId3"/>
                <a:stretch>
                  <a:fillRect l="-5" t="-1" b="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0" y="204622"/>
                <a:ext cx="11519037" cy="2118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zh-CN" altLang="zh-CN" sz="2800" b="1" dirty="0"/>
                  <a:t>知在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∞,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严格单调减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zh-CN" altLang="zh-CN" sz="2800" b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zh-CN" sz="2800" b="1" dirty="0"/>
                  <a:t>严格单调增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点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是极小值</a:t>
                </a:r>
                <a:r>
                  <a:rPr lang="zh-CN" altLang="zh-CN" sz="2800" b="1" dirty="0" smtClean="0"/>
                  <a:t>点</a:t>
                </a:r>
                <a:endParaRPr lang="en-US" altLang="zh-CN" sz="2800" b="1" dirty="0" smtClean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04622"/>
                <a:ext cx="11519037" cy="2118722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596763" y="2933461"/>
                <a:ext cx="9948773" cy="2955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而且在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∞,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zh-CN" sz="2800" b="1" dirty="0"/>
                  <a:t>和</a:t>
                </a:r>
                <a14:m>
                  <m:oMath xmlns:m="http://schemas.openxmlformats.org/officeDocument/2006/math">
                    <m:r>
                      <a:rPr lang="zh-CN" altLang="zh-CN" sz="2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zh-CN" altLang="zh-CN" sz="2800" b="1" dirty="0"/>
                  <a:t>上是凸的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zh-CN" sz="2800" b="1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800" b="1" dirty="0"/>
                  <a:t>上是凹的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2800" b="1" dirty="0"/>
                  <a:t>处是</a:t>
                </a:r>
                <a:r>
                  <a:rPr lang="zh-CN" altLang="zh-CN" sz="2800" b="1" dirty="0" smtClean="0"/>
                  <a:t>拐点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763" y="2933461"/>
                <a:ext cx="9948773" cy="2955040"/>
              </a:xfrm>
              <a:prstGeom prst="rect">
                <a:avLst/>
              </a:prstGeom>
              <a:blipFill rotWithShape="1">
                <a:blip r:embed="rId2"/>
                <a:stretch>
                  <a:fillRect l="-5" t="-13" r="1" b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54189" y="5888501"/>
            <a:ext cx="2517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/>
              <a:t>图（略）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279297" y="1490666"/>
                <a:ext cx="11912703" cy="5047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证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b="1" dirty="0"/>
                  <a:t>取最大值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. 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可导</a:t>
                </a:r>
                <a:r>
                  <a:rPr lang="en-US" altLang="zh-CN" sz="2800" b="1" dirty="0"/>
                  <a:t>.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连续及零点存在定理知存在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可导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及</a:t>
                </a:r>
                <a:r>
                  <a:rPr lang="en-US" altLang="zh-CN" sz="2800" b="1" dirty="0"/>
                  <a:t>Rolle</a:t>
                </a:r>
                <a:r>
                  <a:rPr lang="zh-CN" altLang="zh-CN" sz="2800" b="1" dirty="0"/>
                  <a:t>定理</a:t>
                </a:r>
                <a:r>
                  <a:rPr lang="zh-CN" altLang="zh-CN" sz="2800" b="1" dirty="0" smtClean="0"/>
                  <a:t>知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zh-CN" sz="2800" b="1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)⊆(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zh-CN" altLang="zh-CN" sz="2800" b="1" dirty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</m:oMath>
                </a14:m>
                <a:r>
                  <a:rPr lang="en-US" altLang="zh-CN" sz="2800" b="1" dirty="0"/>
                  <a:t>.         </a:t>
                </a:r>
                <a:endParaRPr lang="en-US" altLang="zh-CN" sz="2800" b="1" dirty="0" smtClean="0"/>
              </a:p>
              <a:p>
                <a:r>
                  <a:rPr lang="en-US" altLang="zh-CN" sz="2800" b="1" dirty="0"/>
                  <a:t> 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297" y="1490666"/>
                <a:ext cx="11912703" cy="5047536"/>
              </a:xfrm>
              <a:prstGeom prst="rect">
                <a:avLst/>
              </a:prstGeom>
              <a:blipFill rotWithShape="1">
                <a:blip r:embed="rId1"/>
                <a:stretch>
                  <a:fillRect l="-4" t="-6" b="-150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279298" y="87902"/>
                <a:ext cx="11598377" cy="1303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2. </a:t>
                </a:r>
                <a:r>
                  <a:rPr lang="zh-CN" altLang="zh-CN" sz="2800" b="1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可导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上的最大值是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𝟐𝟎𝟏𝟖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证明存在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</m:oMath>
                </a14:m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298" y="87902"/>
                <a:ext cx="11598377" cy="1303177"/>
              </a:xfrm>
              <a:prstGeom prst="rect">
                <a:avLst/>
              </a:prstGeom>
              <a:blipFill rotWithShape="1">
                <a:blip r:embed="rId2"/>
                <a:stretch>
                  <a:fillRect l="-5" t="-21" b="-17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765817" y="0"/>
                <a:ext cx="11043006" cy="2869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 dirty="0" smtClean="0"/>
                  <a:t>例</a:t>
                </a:r>
                <a:r>
                  <a:rPr lang="en-US" altLang="zh-CN" sz="2800" b="1" dirty="0" smtClean="0"/>
                  <a:t>1. </a:t>
                </a:r>
                <a:r>
                  <a:rPr lang="zh-CN" altLang="en-US" sz="2800" b="1" dirty="0" smtClean="0"/>
                  <a:t>求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800" b="1" dirty="0"/>
              </a:p>
              <a:p>
                <a:r>
                  <a:rPr lang="zh-CN" altLang="en-US" sz="2800" b="1" dirty="0" smtClean="0"/>
                  <a:t>解：</a:t>
                </a:r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f>
                                  <m:fPr>
                                    <m:ctrlPr>
                                      <a:rPr lang="el-GR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zh-CN" sz="28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1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817" y="0"/>
                <a:ext cx="11043006" cy="2869568"/>
              </a:xfrm>
              <a:prstGeom prst="rect">
                <a:avLst/>
              </a:prstGeom>
              <a:blipFill rotWithShape="1">
                <a:blip r:embed="rId1"/>
                <a:stretch>
                  <a:fillRect r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1654091" y="2994873"/>
                <a:ext cx="4964423" cy="72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𝒙𝒅𝒙</m:t>
                        </m:r>
                      </m:e>
                    </m:nary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4091" y="2994873"/>
                <a:ext cx="4964423" cy="720582"/>
              </a:xfrm>
              <a:prstGeom prst="rect">
                <a:avLst/>
              </a:prstGeom>
              <a:blipFill rotWithShape="1">
                <a:blip r:embed="rId2"/>
                <a:stretch>
                  <a:fillRect l="-11" t="-30" r="11" b="-34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1022719" y="3849282"/>
                <a:ext cx="7685852" cy="760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zh-CN" altLang="zh-CN" sz="2800" b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719" y="3849282"/>
                <a:ext cx="7685852" cy="760273"/>
              </a:xfrm>
              <a:prstGeom prst="rect">
                <a:avLst/>
              </a:prstGeom>
              <a:blipFill rotWithShape="1">
                <a:blip r:embed="rId3"/>
                <a:stretch>
                  <a:fillRect l="-5" t="-72" r="2" b="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909508" y="4968333"/>
                <a:ext cx="7581350" cy="1078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zh-CN" sz="2800" b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508" y="4968333"/>
                <a:ext cx="7581350" cy="1078629"/>
              </a:xfrm>
              <a:prstGeom prst="rect">
                <a:avLst/>
              </a:prstGeom>
              <a:blipFill rotWithShape="1">
                <a:blip r:embed="rId4"/>
                <a:stretch>
                  <a:fillRect l="-2" t="-9" r="4" b="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915" y="205022"/>
            <a:ext cx="4627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选择题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83915" y="1203010"/>
                <a:ext cx="9620249" cy="656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b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nor/>
                          </m:rPr>
                          <a:rPr lang="zh-CN" altLang="en-US" sz="2800" b="1">
                            <a:latin typeface="Cambria Math" panose="02040503050406030204" pitchFamily="18" charset="0"/>
                          </a:rPr>
                          <m:t>设数列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 smtClean="0"/>
                  <a:t>,</a:t>
                </a:r>
                <a:r>
                  <a:rPr lang="zh-CN" altLang="zh-CN" sz="2800" b="1" dirty="0"/>
                  <a:t> 则下列断言正确的</a:t>
                </a:r>
                <a:r>
                  <a:rPr lang="zh-CN" altLang="zh-CN" sz="2800" b="1" dirty="0" smtClean="0"/>
                  <a:t>是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5" y="1203010"/>
                <a:ext cx="9620249" cy="656077"/>
              </a:xfrm>
              <a:prstGeom prst="rect">
                <a:avLst/>
              </a:prstGeom>
              <a:blipFill rotWithShape="1">
                <a:blip r:embed="rId1"/>
                <a:stretch>
                  <a:fillRect l="-1" t="-49" r="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8150" y="1940380"/>
                <a:ext cx="11234521" cy="11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ea typeface="宋体" panose="02010600030101010101" pitchFamily="2" charset="-122"/>
                  </a:rPr>
                  <a:t>A.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发散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必发散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.       B.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无界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必有界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ea typeface="宋体" panose="02010600030101010101" pitchFamily="2" charset="-122"/>
                  </a:rPr>
                  <a:t>C.</a:t>
                </a:r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有界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必为无穷小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   D.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为无穷小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必为无穷小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940380"/>
                <a:ext cx="11234521" cy="1198598"/>
              </a:xfrm>
              <a:prstGeom prst="rect">
                <a:avLst/>
              </a:prstGeom>
              <a:blipFill rotWithShape="1">
                <a:blip r:embed="rId2"/>
                <a:stretch>
                  <a:fillRect t="-38" r="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54785" y="3220271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3915" y="3743491"/>
                <a:ext cx="11125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2. 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𝒐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则下述结论不一定成立的是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时是无穷小量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   </a:t>
                </a:r>
                <a:r>
                  <a:rPr lang="en-US" altLang="zh-CN" sz="2800" b="1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C.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的间断点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则一定是可去间断点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D.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连续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则在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可导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5" y="3743491"/>
                <a:ext cx="11125200" cy="1815882"/>
              </a:xfrm>
              <a:prstGeom prst="rect">
                <a:avLst/>
              </a:prstGeom>
              <a:blipFill rotWithShape="1">
                <a:blip r:embed="rId3"/>
                <a:stretch>
                  <a:fillRect l="-1" t="-9" r="1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31935" y="5036153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5275" y="228927"/>
            <a:ext cx="899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+5x-c=0 (c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是大于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的常数）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4300" y="937320"/>
            <a:ext cx="11639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b="1" kern="100" dirty="0">
                <a:ea typeface="宋体" panose="02010600030101010101" pitchFamily="2" charset="-122"/>
              </a:rPr>
              <a:t>A.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有两个正根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B.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无正根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C.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只有一个正根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不能确定有几个正根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933450" y="1629908"/>
            <a:ext cx="3857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+5x-c)'=3x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+5&gt;0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9085" y="1629908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5275" y="2153128"/>
            <a:ext cx="10858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4</a:t>
            </a:r>
            <a:r>
              <a:rPr lang="en-US" altLang="zh-CN" sz="2800" b="1" dirty="0"/>
              <a:t>.  </a:t>
            </a:r>
            <a:r>
              <a:rPr lang="zh-CN" altLang="zh-CN" sz="2800" b="1" dirty="0"/>
              <a:t>下列点不可能是函数的极值点的是</a:t>
            </a:r>
            <a:endParaRPr lang="zh-CN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A. </a:t>
            </a:r>
            <a:r>
              <a:rPr lang="zh-CN" altLang="zh-CN" sz="2800" b="1" dirty="0"/>
              <a:t>驻点</a:t>
            </a:r>
            <a:r>
              <a:rPr lang="en-US" altLang="zh-CN" sz="2800" b="1" dirty="0"/>
              <a:t>.                   B. </a:t>
            </a:r>
            <a:r>
              <a:rPr lang="zh-CN" altLang="zh-CN" sz="2800" b="1" dirty="0"/>
              <a:t>不可导的点</a:t>
            </a:r>
            <a:r>
              <a:rPr lang="en-US" altLang="zh-CN" sz="2800" b="1" dirty="0"/>
              <a:t>.   </a:t>
            </a:r>
            <a:endParaRPr lang="zh-CN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C. </a:t>
            </a:r>
            <a:r>
              <a:rPr lang="zh-CN" altLang="zh-CN" sz="2800" b="1" dirty="0"/>
              <a:t>可导但导数不为零的点</a:t>
            </a:r>
            <a:r>
              <a:rPr lang="en-US" altLang="zh-CN" sz="2800" b="1" dirty="0"/>
              <a:t>.   D. </a:t>
            </a:r>
            <a:r>
              <a:rPr lang="zh-CN" altLang="zh-CN" sz="2800" b="1" dirty="0"/>
              <a:t>一阶二阶导数都为零的点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9617760" y="3316036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90500" y="4439420"/>
                <a:ext cx="1106805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-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5. 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具有特解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的二阶常系数线性微分方程的通解为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 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439420"/>
                <a:ext cx="11068050" cy="1815882"/>
              </a:xfrm>
              <a:prstGeom prst="rect">
                <a:avLst/>
              </a:prstGeom>
              <a:blipFill rotWithShape="1">
                <a:blip r:embed="rId1"/>
                <a:stretch>
                  <a:fillRect t="-7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770035" y="5694752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354812" y="268333"/>
                <a:ext cx="11627637" cy="581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/>
                  <a:t>三、计算</a:t>
                </a:r>
                <a:r>
                  <a:rPr lang="zh-CN" altLang="zh-CN" sz="2800" b="1" dirty="0" smtClean="0"/>
                  <a:t>题</a:t>
                </a:r>
                <a:endParaRPr lang="en-US" altLang="zh-CN" sz="2800" b="1" dirty="0" smtClean="0"/>
              </a:p>
              <a:p>
                <a:r>
                  <a:rPr lang="en-US" altLang="zh-CN" sz="2800" b="1" dirty="0" smtClean="0"/>
                  <a:t>1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求微分方程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𝒄𝒐𝒔𝒙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的特解</a:t>
                </a:r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   </a:t>
                </a:r>
                <a:r>
                  <a:rPr lang="zh-CN" altLang="zh-CN" sz="2800" b="1" dirty="0" smtClean="0"/>
                  <a:t>解</a:t>
                </a:r>
                <a:r>
                  <a:rPr lang="en-US" altLang="zh-CN" sz="2800" b="1" dirty="0" smtClean="0"/>
                  <a:t>:</a:t>
                </a:r>
                <a:r>
                  <a:rPr lang="zh-CN" altLang="zh-CN" sz="2800" b="1" dirty="0" smtClean="0"/>
                  <a:t> </a:t>
                </a:r>
                <a:r>
                  <a:rPr lang="zh-CN" altLang="zh-CN" sz="2800" b="1" dirty="0"/>
                  <a:t>利用公式或变异系数法都可以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下面是凑微分法</a:t>
                </a:r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  </a:t>
                </a:r>
                <a:r>
                  <a:rPr lang="zh-CN" altLang="zh-CN" sz="2800" b="1" dirty="0" smtClean="0"/>
                  <a:t>原</a:t>
                </a:r>
                <a:r>
                  <a:rPr lang="zh-CN" altLang="zh-CN" sz="2800" b="1" dirty="0"/>
                  <a:t>微分方程可写为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𝐝𝐲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𝒙𝒚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𝒄𝒐𝒔𝒙𝒅𝒙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       </a:t>
                </a:r>
                <a:r>
                  <a:rPr lang="zh-CN" altLang="zh-CN" sz="2800" b="1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𝒚𝒅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𝒄𝒐𝒔𝒙𝒅𝒙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en-US" altLang="zh-CN" sz="2800" b="1" dirty="0" smtClean="0"/>
                  <a:t> </a:t>
                </a:r>
                <a:endParaRPr lang="en-US" altLang="zh-CN" sz="2800" b="1" dirty="0" smtClean="0"/>
              </a:p>
              <a:p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   </a:t>
                </a:r>
                <a:r>
                  <a:rPr lang="zh-CN" altLang="zh-CN" sz="2800" b="1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        </a:t>
                </a:r>
                <a:r>
                  <a:rPr lang="zh-CN" altLang="zh-CN" sz="2800" b="1" dirty="0"/>
                  <a:t>通解为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 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      </a:t>
                </a:r>
                <a:r>
                  <a:rPr lang="zh-CN" altLang="zh-CN" sz="2800" b="1" dirty="0" smtClean="0"/>
                  <a:t>特解</a:t>
                </a:r>
                <a:r>
                  <a:rPr lang="zh-CN" altLang="zh-CN" sz="28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 smtClean="0"/>
                  <a:t>)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812" y="268333"/>
                <a:ext cx="11627637" cy="5816977"/>
              </a:xfrm>
              <a:prstGeom prst="rect">
                <a:avLst/>
              </a:prstGeom>
              <a:blipFill rotWithShape="1">
                <a:blip r:embed="rId1"/>
                <a:stretch>
                  <a:fillRect l="-4" t="-6" r="5" b="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564362" y="287383"/>
                <a:ext cx="11627637" cy="1053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 smtClean="0"/>
                  <a:t>2</a:t>
                </a:r>
                <a:r>
                  <a:rPr lang="en-US" altLang="zh-CN" sz="2800" b="1" dirty="0"/>
                  <a:t>. </a:t>
                </a:r>
                <a:r>
                  <a:rPr lang="zh-CN" altLang="zh-CN" sz="2800" b="1" dirty="0"/>
                  <a:t>已知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𝒂𝒓𝒄𝒔𝒊𝒏𝒕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e>
                        </m:eqArr>
                      </m:e>
                    </m:d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求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2" y="287383"/>
                <a:ext cx="11627637" cy="1053494"/>
              </a:xfrm>
              <a:prstGeom prst="rect">
                <a:avLst/>
              </a:prstGeom>
              <a:blipFill rotWithShape="1">
                <a:blip r:embed="rId1"/>
                <a:stretch>
                  <a:fillRect l="-4" t="-34" r="5" b="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564363" y="1525632"/>
                <a:ext cx="7731911" cy="1763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600" b="1" dirty="0" smtClean="0"/>
                  <a:t> </a:t>
                </a:r>
                <a:r>
                  <a:rPr lang="zh-CN" altLang="zh-CN" sz="3600" b="1" dirty="0" smtClean="0"/>
                  <a:t>解 </a:t>
                </a:r>
                <a:r>
                  <a:rPr lang="zh-CN" altLang="en-US" sz="3600" b="1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1" i="1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4000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den>
                    </m:f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40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40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4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num>
                      <m:den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40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4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zh-CN" altLang="zh-CN" sz="40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3" y="1525632"/>
                <a:ext cx="7731911" cy="1763944"/>
              </a:xfrm>
              <a:prstGeom prst="rect">
                <a:avLst/>
              </a:prstGeom>
              <a:blipFill rotWithShape="1">
                <a:blip r:embed="rId2"/>
                <a:stretch>
                  <a:fillRect l="-6" t="-21" r="8" b="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1916913" y="3897358"/>
                <a:ext cx="6512712" cy="137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6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den>
                        </m:f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den>
                    </m:f>
                    <m:r>
                      <a:rPr lang="en-US" altLang="zh-CN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600" b="1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zh-CN" sz="36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6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zh-CN" altLang="zh-CN" sz="3600" b="1" dirty="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913" y="3897358"/>
                <a:ext cx="6512712" cy="1374800"/>
              </a:xfrm>
              <a:prstGeom prst="rect">
                <a:avLst/>
              </a:prstGeom>
              <a:blipFill rotWithShape="1">
                <a:blip r:embed="rId3"/>
                <a:stretch>
                  <a:fillRect l="-7" t="-26" b="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564363" y="367836"/>
                <a:ext cx="10256037" cy="5371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 smtClean="0"/>
                  <a:t>3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时有定义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经过点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zh-CN" altLang="zh-CN" sz="2800" b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且可导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其导函数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    </a:t>
                </a:r>
                <a:r>
                  <a:rPr lang="zh-CN" altLang="zh-CN" sz="2800" b="1" dirty="0" smtClean="0"/>
                  <a:t>解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𝒍𝒏𝒙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func>
                              <m:func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 smtClean="0"/>
              </a:p>
              <a:p>
                <a:endParaRPr lang="zh-CN" altLang="zh-CN" sz="2800" b="1" dirty="0"/>
              </a:p>
              <a:p>
                <a:r>
                  <a:rPr lang="en-US" altLang="zh-CN" sz="2800" b="1" dirty="0"/>
                  <a:t>        </a:t>
                </a:r>
                <a:r>
                  <a:rPr lang="zh-CN" altLang="zh-CN" sz="2800" b="1" dirty="0"/>
                  <a:t>由两个函数值确定出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 smtClean="0"/>
                  <a:t>         </a:t>
                </a:r>
                <a:r>
                  <a:rPr lang="zh-CN" altLang="zh-CN" sz="2800" b="1" dirty="0" smtClean="0"/>
                  <a:t>因此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𝒍𝒏𝒙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func>
                              <m:func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3" y="367836"/>
                <a:ext cx="10256037" cy="5371407"/>
              </a:xfrm>
              <a:prstGeom prst="rect">
                <a:avLst/>
              </a:prstGeom>
              <a:blipFill rotWithShape="1">
                <a:blip r:embed="rId1"/>
                <a:stretch>
                  <a:fillRect l="-5" t="-3" b="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564363" y="367836"/>
                <a:ext cx="9171820" cy="5580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 smtClean="0"/>
                  <a:t>4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计算不定积分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rad>
                          </m:sup>
                        </m:sSup>
                      </m:e>
                    </m:nary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</a:t>
                </a:r>
                <a:r>
                  <a:rPr lang="zh-CN" altLang="zh-CN" sz="2800" b="1" dirty="0" smtClean="0"/>
                  <a:t>解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zh-CN" sz="2800" b="1" dirty="0"/>
                  <a:t>, </a:t>
                </a:r>
                <a:r>
                  <a:rPr lang="en-US" altLang="zh-CN" sz="2800" b="1" dirty="0" smtClean="0"/>
                  <a:t> </a:t>
                </a:r>
                <a:r>
                  <a:rPr lang="zh-CN" altLang="zh-CN" sz="2800" b="1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𝒕𝒅𝒕</m:t>
                    </m:r>
                  </m:oMath>
                </a14:m>
                <a:r>
                  <a:rPr lang="en-US" altLang="zh-CN" sz="2800" b="1" dirty="0"/>
                  <a:t>,</a:t>
                </a:r>
                <a:endParaRPr lang="zh-CN" altLang="zh-CN" sz="28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zh-CN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sup>
                          </m:sSup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𝒕𝒅</m:t>
                          </m:r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rad>
                        </m:sup>
                      </m:sSup>
                      <m:d>
                        <m:d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rad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3" y="367836"/>
                <a:ext cx="9171820" cy="5580310"/>
              </a:xfrm>
              <a:prstGeom prst="rect">
                <a:avLst/>
              </a:prstGeom>
              <a:blipFill rotWithShape="1">
                <a:blip r:embed="rId1"/>
                <a:stretch>
                  <a:fillRect l="-5" t="-3" r="4" b="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380777" y="327210"/>
                <a:ext cx="11030173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/>
                  <a:t>5.  </a:t>
                </a:r>
                <a:r>
                  <a:rPr lang="zh-CN" altLang="zh-CN" sz="2800" b="1" dirty="0"/>
                  <a:t>求圆盘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绕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zh-CN" sz="2800" b="1" dirty="0"/>
                  <a:t>轴旋转而成的旋转体的体积</a:t>
                </a:r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777" y="327210"/>
                <a:ext cx="11030173" cy="532966"/>
              </a:xfrm>
              <a:prstGeom prst="rect">
                <a:avLst/>
              </a:prstGeom>
              <a:blipFill rotWithShape="1">
                <a:blip r:embed="rId1"/>
                <a:stretch>
                  <a:fillRect l="-4" t="-35" b="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599849" y="1353563"/>
                <a:ext cx="11030173" cy="1264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</a:t>
                </a:r>
                <a:r>
                  <a:rPr lang="en-US" altLang="zh-CN" sz="2800" b="1" dirty="0" smtClean="0"/>
                  <a:t>: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所求体积为</a:t>
                </a:r>
                <a:endParaRPr lang="zh-CN" altLang="zh-CN" sz="2800" b="1" dirty="0"/>
              </a:p>
              <a:p>
                <a:r>
                  <a:rPr lang="en-US" altLang="zh-CN" sz="2800" b="1" dirty="0"/>
                  <a:t>      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849" y="1353563"/>
                <a:ext cx="11030173" cy="1264192"/>
              </a:xfrm>
              <a:prstGeom prst="rect">
                <a:avLst/>
              </a:prstGeom>
              <a:blipFill rotWithShape="1">
                <a:blip r:embed="rId2"/>
                <a:stretch>
                  <a:fillRect l="-4" t="-30" r="6" b="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971437" y="3194235"/>
                <a:ext cx="5143498" cy="1069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limLoc m:val="subSup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437" y="3194235"/>
                <a:ext cx="5143498" cy="1069460"/>
              </a:xfrm>
              <a:prstGeom prst="rect">
                <a:avLst/>
              </a:prstGeom>
              <a:blipFill rotWithShape="1">
                <a:blip r:embed="rId3"/>
                <a:stretch>
                  <a:fillRect l="-10" t="-17" r="10" b="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228376" y="184335"/>
                <a:ext cx="11373073" cy="103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/>
                  <a:t>6.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zh-CN" sz="2800" b="1" dirty="0"/>
                  <a:t>是某正整数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已知当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时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𝐬𝐢𝐧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是比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𝒄𝒐𝒔𝒙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低阶而比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高阶的无穷小量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376" y="184335"/>
                <a:ext cx="11373073" cy="1037913"/>
              </a:xfrm>
              <a:prstGeom prst="rect">
                <a:avLst/>
              </a:prstGeom>
              <a:blipFill rotWithShape="1">
                <a:blip r:embed="rId1"/>
                <a:stretch>
                  <a:fillRect l="-4" t="-18" r="6" b="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228376" y="1384485"/>
                <a:ext cx="11058748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</a:t>
                </a:r>
                <a:r>
                  <a:rPr lang="en-US" altLang="zh-CN" sz="2800" b="1" dirty="0" smtClean="0"/>
                  <a:t>: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𝐬𝐢𝐧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376" y="1384485"/>
                <a:ext cx="11058748" cy="532966"/>
              </a:xfrm>
              <a:prstGeom prst="rect">
                <a:avLst/>
              </a:prstGeom>
              <a:blipFill rotWithShape="1">
                <a:blip r:embed="rId2"/>
                <a:stretch>
                  <a:fillRect l="-4" t="-35" r="6" b="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828451" y="2222685"/>
                <a:ext cx="11058748" cy="854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𝒄𝒐𝒔𝒙</m:t>
                        </m:r>
                      </m:e>
                    </m:d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𝒐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𝒐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451" y="2222685"/>
                <a:ext cx="11058748" cy="854273"/>
              </a:xfrm>
              <a:prstGeom prst="rect">
                <a:avLst/>
              </a:prstGeom>
              <a:blipFill rotWithShape="1">
                <a:blip r:embed="rId3"/>
                <a:stretch>
                  <a:fillRect l="-4" t="-22" r="6" b="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704850" y="3451554"/>
                <a:ext cx="4186235" cy="631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𝒐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3451554"/>
                <a:ext cx="4186235" cy="631840"/>
              </a:xfrm>
              <a:prstGeom prst="rect">
                <a:avLst/>
              </a:prstGeom>
              <a:blipFill rotWithShape="1">
                <a:blip r:embed="rId4"/>
                <a:stretch>
                  <a:fillRect t="-52" r="8" b="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1114201" y="4457991"/>
                <a:ext cx="7953599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 dirty="0"/>
                  <a:t>由</a:t>
                </a:r>
                <a:r>
                  <a:rPr lang="zh-CN" altLang="zh-CN" sz="2800" b="1" dirty="0" smtClean="0"/>
                  <a:t>已知</a:t>
                </a:r>
                <a:r>
                  <a:rPr lang="zh-CN" altLang="zh-CN" sz="2800" b="1" dirty="0"/>
                  <a:t>条件得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4201" y="4457991"/>
                <a:ext cx="7953599" cy="1169551"/>
              </a:xfrm>
              <a:prstGeom prst="rect">
                <a:avLst/>
              </a:prstGeom>
              <a:blipFill rotWithShape="1">
                <a:blip r:embed="rId5"/>
                <a:stretch>
                  <a:fillRect l="-5" t="-25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tags/tag1.xml><?xml version="1.0" encoding="utf-8"?>
<p:tagLst xmlns:p="http://schemas.openxmlformats.org/presentationml/2006/main">
  <p:tag name="KSO_WPP_MARK_KEY" val="62764dc8-1d3e-4fd1-8236-2fc71efe497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4974</Words>
  <Application>WPS 演示</Application>
  <PresentationFormat>宽屏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WPS_1658303229</cp:lastModifiedBy>
  <cp:revision>603</cp:revision>
  <dcterms:created xsi:type="dcterms:W3CDTF">2020-02-21T07:30:00Z</dcterms:created>
  <dcterms:modified xsi:type="dcterms:W3CDTF">2023-01-27T14:52:59Z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31FA7BF1CBE440AF9373F587F0743D9D</vt:lpwstr>
  </property>
  <property fmtid="{D5CDD505-2E9C-101B-9397-08002B2CF9AE}" pid="3" name="KSOProductBuildVer">
    <vt:lpwstr>2052-11.1.0.13012</vt:lpwstr>
  </property>
</Properties>
</file>