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5" r:id="rId2"/>
    <p:sldId id="257" r:id="rId3"/>
    <p:sldId id="258" r:id="rId4"/>
    <p:sldId id="259" r:id="rId5"/>
    <p:sldId id="260" r:id="rId6"/>
    <p:sldId id="261" r:id="rId7"/>
    <p:sldId id="263" r:id="rId8"/>
    <p:sldId id="274" r:id="rId9"/>
    <p:sldId id="265" r:id="rId10"/>
    <p:sldId id="306" r:id="rId11"/>
    <p:sldId id="267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99" d="100"/>
          <a:sy n="99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71DCC-7899-450B-B555-BC76967BD0D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E304-0D57-450A-A613-B67812F8B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53051445-6319-4A53-A3ED-4B52CC9C1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E8E1409A-7628-4B43-851E-C5A9EF0676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F863BFA-979A-44E0-B5A9-9ABFD9B77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B9C177-731D-423F-B2F8-9CCCC984F4C5}" type="slidenum">
              <a:rPr lang="zh-CN" altLang="en-US" sz="1200"/>
              <a:pPr eaLnBrk="1" hangingPunct="1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C0B97330-9002-48AD-8838-2AA5B4FC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1"/>
            <a:ext cx="5208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/>
              <a:t> </a:t>
            </a:r>
            <a:r>
              <a:rPr lang="en-US" altLang="zh-CN" sz="3600" b="1"/>
              <a:t>§3.1</a:t>
            </a:r>
            <a:r>
              <a:rPr lang="en-US" altLang="zh-CN" sz="4000" b="1"/>
              <a:t> </a:t>
            </a:r>
            <a:r>
              <a:rPr lang="zh-CN" altLang="en-US" sz="4000" b="1"/>
              <a:t>微分中值定理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Text Box 4">
                <a:extLst>
                  <a:ext uri="{FF2B5EF4-FFF2-40B4-BE49-F238E27FC236}">
                    <a16:creationId xmlns:a16="http://schemas.microsoft.com/office/drawing/2014/main" id="{2900188A-20DB-48FF-936B-9EEAAF1D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3657601"/>
                <a:ext cx="43434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/>
                  <a:t>则至少存在一点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                 </a:t>
                </a:r>
              </a:p>
            </p:txBody>
          </p:sp>
        </mc:Choice>
        <mc:Fallback>
          <p:sp>
            <p:nvSpPr>
              <p:cNvPr id="2052" name="Text Box 4">
                <a:extLst>
                  <a:ext uri="{FF2B5EF4-FFF2-40B4-BE49-F238E27FC236}">
                    <a16:creationId xmlns:a16="http://schemas.microsoft.com/office/drawing/2014/main" id="{2900188A-20DB-48FF-936B-9EEAAF1D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657601"/>
                <a:ext cx="4343400" cy="523220"/>
              </a:xfrm>
              <a:prstGeom prst="rect">
                <a:avLst/>
              </a:prstGeom>
              <a:blipFill>
                <a:blip r:embed="rId2"/>
                <a:stretch>
                  <a:fillRect l="-2805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" name="Rectangle 8">
            <a:extLst>
              <a:ext uri="{FF2B5EF4-FFF2-40B4-BE49-F238E27FC236}">
                <a16:creationId xmlns:a16="http://schemas.microsoft.com/office/drawing/2014/main" id="{39E320F2-431C-409E-8852-48F67DED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838201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一、罗尔定理</a:t>
            </a:r>
            <a:endParaRPr lang="zh-CN" altLang="en-US" sz="28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BD867B79-3307-4C1F-9D71-B6D85E3D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048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iii</a:t>
            </a:r>
            <a:r>
              <a:rPr lang="zh-CN" altLang="en-US" sz="2800" b="1" dirty="0"/>
              <a:t>）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)= </a:t>
            </a:r>
            <a:r>
              <a:rPr lang="en-US" altLang="zh-CN" sz="2800" b="1" i="1" dirty="0"/>
              <a:t>f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).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ED6D1A4B-90D8-4C85-B570-092EF4246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1"/>
            <a:ext cx="304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设函数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满足：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90C47BB-C4D3-41E4-8ED0-24E1B999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1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证</a:t>
            </a:r>
            <a:r>
              <a:rPr lang="en-US" altLang="zh-CN" sz="2800" b="1"/>
              <a:t>:</a:t>
            </a: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96269E17-7DBF-400A-A928-A7FA99DE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05288"/>
            <a:ext cx="665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/>
              <a:t>[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]</a:t>
            </a:r>
            <a:r>
              <a:rPr lang="zh-CN" altLang="en-US" sz="2800" b="1"/>
              <a:t>上必取得最大值</a:t>
            </a:r>
            <a:r>
              <a:rPr lang="en-US" altLang="zh-CN" sz="2800" b="1" i="1"/>
              <a:t>M</a:t>
            </a:r>
            <a:r>
              <a:rPr lang="zh-CN" altLang="en-US" sz="2800" b="1"/>
              <a:t>和最小值</a:t>
            </a:r>
            <a:r>
              <a:rPr lang="en-US" altLang="zh-CN" sz="2800" b="1" i="1"/>
              <a:t>m</a:t>
            </a:r>
            <a:r>
              <a:rPr lang="en-US" altLang="zh-CN" sz="2800" b="1"/>
              <a:t> .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526ACAA6-83A3-4D3C-9999-7AE87E1B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4800601"/>
            <a:ext cx="444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/>
              <a:t>[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]</a:t>
            </a:r>
            <a:r>
              <a:rPr lang="zh-CN" altLang="en-US" sz="2800" b="1"/>
              <a:t>上恒为常数，</a:t>
            </a:r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20EDA4BB-5268-4820-A1BC-83E2C7AA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因此 </a:t>
            </a:r>
            <a:r>
              <a:rPr lang="en-US" altLang="zh-CN" sz="2800" b="1" i="1"/>
              <a:t>f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</a:t>
            </a:r>
            <a:r>
              <a:rPr lang="en-US" altLang="zh-CN" sz="2800" b="1"/>
              <a:t> 0</a:t>
            </a:r>
            <a:r>
              <a:rPr lang="zh-CN" altLang="en-US" sz="2800" b="1"/>
              <a:t>，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30597997-A9C8-4643-BEAC-DABF3B43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323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定理</a:t>
            </a:r>
            <a:r>
              <a:rPr lang="en-US" altLang="zh-CN" sz="2800" b="1"/>
              <a:t>1</a:t>
            </a:r>
            <a:r>
              <a:rPr lang="zh-CN" altLang="en-US" sz="2800" b="1"/>
              <a:t>（罗尔定理）</a:t>
            </a:r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E2E00172-AD9B-4B80-B3F3-576B0A1F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81201"/>
            <a:ext cx="473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/>
              <a:t> </a:t>
            </a:r>
            <a:r>
              <a:rPr lang="zh-CN" altLang="en-US" sz="2800" b="1"/>
              <a:t>（</a:t>
            </a:r>
            <a:r>
              <a:rPr lang="en-US" altLang="zh-CN" sz="2800" b="1"/>
              <a:t>i</a:t>
            </a:r>
            <a:r>
              <a:rPr lang="zh-CN" altLang="en-US" sz="2800" b="1"/>
              <a:t>）在闭区间</a:t>
            </a:r>
            <a:r>
              <a:rPr lang="en-US" altLang="zh-CN" sz="2800" b="1"/>
              <a:t>[</a:t>
            </a:r>
            <a:r>
              <a:rPr lang="en-US" altLang="zh-CN" sz="2800" b="1" i="1"/>
              <a:t>a, b</a:t>
            </a:r>
            <a:r>
              <a:rPr lang="en-US" altLang="zh-CN" sz="2800" b="1"/>
              <a:t>]</a:t>
            </a:r>
            <a:r>
              <a:rPr lang="zh-CN" altLang="en-US" sz="2800" b="1"/>
              <a:t>上连续；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B7D1595-440D-4E93-8470-BF5FE617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2514601"/>
            <a:ext cx="474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ii</a:t>
            </a:r>
            <a:r>
              <a:rPr lang="zh-CN" altLang="en-US" sz="2800" b="1"/>
              <a:t>）在开区间</a:t>
            </a:r>
            <a:r>
              <a:rPr lang="en-US" altLang="zh-CN" sz="2800" b="1"/>
              <a:t>(</a:t>
            </a:r>
            <a:r>
              <a:rPr lang="en-US" altLang="zh-CN" sz="2800" b="1" i="1"/>
              <a:t>a, b</a:t>
            </a:r>
            <a:r>
              <a:rPr lang="en-US" altLang="zh-CN" sz="2800" b="1"/>
              <a:t>)</a:t>
            </a:r>
            <a:r>
              <a:rPr lang="zh-CN" altLang="en-US" sz="2800" b="1"/>
              <a:t>内可导；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427D3E52-8C79-4534-8F6D-E9025747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1"/>
            <a:ext cx="433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所以对于任一点</a:t>
            </a:r>
            <a:r>
              <a:rPr lang="zh-CN" altLang="en-US" sz="2800" b="1" i="1" dirty="0">
                <a:sym typeface="Symbol" panose="05050102010706020507" pitchFamily="18" charset="2"/>
              </a:rPr>
              <a:t></a:t>
            </a:r>
            <a:r>
              <a:rPr lang="zh-CN" altLang="en-US" sz="2800" b="1" i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</a:t>
            </a:r>
          </a:p>
        </p:txBody>
      </p:sp>
      <p:sp>
        <p:nvSpPr>
          <p:cNvPr id="2067" name="AutoShape 19">
            <a:extLst>
              <a:ext uri="{FF2B5EF4-FFF2-40B4-BE49-F238E27FC236}">
                <a16:creationId xmlns:a16="http://schemas.microsoft.com/office/drawing/2014/main" id="{3991C98A-BBA6-4130-91C6-2956EC92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28600"/>
            <a:ext cx="2667000" cy="533400"/>
          </a:xfrm>
          <a:prstGeom prst="wedgeRoundRectCallout">
            <a:avLst>
              <a:gd name="adj1" fmla="val -58569"/>
              <a:gd name="adj2" fmla="val 3363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微分学的理论基础</a:t>
            </a:r>
          </a:p>
        </p:txBody>
      </p:sp>
      <p:sp>
        <p:nvSpPr>
          <p:cNvPr id="2068" name="AutoShape 20">
            <a:extLst>
              <a:ext uri="{FF2B5EF4-FFF2-40B4-BE49-F238E27FC236}">
                <a16:creationId xmlns:a16="http://schemas.microsoft.com/office/drawing/2014/main" id="{BF08D47E-E6B3-440A-B94B-5AD26F49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838200"/>
            <a:ext cx="2590800" cy="533400"/>
          </a:xfrm>
          <a:prstGeom prst="wedgeRoundRectCallout">
            <a:avLst>
              <a:gd name="adj1" fmla="val -60296"/>
              <a:gd name="adj2" fmla="val -37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导数与应用的桥梁</a:t>
            </a:r>
          </a:p>
        </p:txBody>
      </p:sp>
      <p:sp>
        <p:nvSpPr>
          <p:cNvPr id="2069" name="AutoShape 21">
            <a:extLst>
              <a:ext uri="{FF2B5EF4-FFF2-40B4-BE49-F238E27FC236}">
                <a16:creationId xmlns:a16="http://schemas.microsoft.com/office/drawing/2014/main" id="{206510CC-B587-4DC2-B8BA-109D8864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125538"/>
            <a:ext cx="2514600" cy="609600"/>
          </a:xfrm>
          <a:prstGeom prst="wedgeEllipseCallout">
            <a:avLst>
              <a:gd name="adj1" fmla="val -64708"/>
              <a:gd name="adj2" fmla="val 5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Rolle,1652~1719</a:t>
            </a:r>
          </a:p>
        </p:txBody>
      </p:sp>
      <p:sp>
        <p:nvSpPr>
          <p:cNvPr id="2070" name="Text Box 22">
            <a:extLst>
              <a:ext uri="{FF2B5EF4-FFF2-40B4-BE49-F238E27FC236}">
                <a16:creationId xmlns:a16="http://schemas.microsoft.com/office/drawing/2014/main" id="{51530357-3EA8-48B3-BE10-3B46647E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800601"/>
            <a:ext cx="246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(1) </a:t>
            </a:r>
            <a:r>
              <a:rPr lang="zh-CN" altLang="en-US" sz="2800" b="1"/>
              <a:t>若</a:t>
            </a:r>
            <a:r>
              <a:rPr lang="en-US" altLang="zh-CN" sz="2800" b="1" i="1"/>
              <a:t>M </a:t>
            </a:r>
            <a:r>
              <a:rPr lang="en-US" altLang="zh-CN" sz="2800" b="1"/>
              <a:t>= </a:t>
            </a:r>
            <a:r>
              <a:rPr lang="en-US" altLang="zh-CN" sz="2800" b="1" i="1"/>
              <a:t>m</a:t>
            </a:r>
            <a:r>
              <a:rPr lang="zh-CN" altLang="en-US" sz="2800" b="1"/>
              <a:t>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2" name="Rectangle 24">
                <a:extLst>
                  <a:ext uri="{FF2B5EF4-FFF2-40B4-BE49-F238E27FC236}">
                    <a16:creationId xmlns:a16="http://schemas.microsoft.com/office/drawing/2014/main" id="{239548AA-52FA-44AA-A565-1DF42EE95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1" y="3581401"/>
                <a:ext cx="36336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/>
                  <a:t>使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72" name="Rectangle 24">
                <a:extLst>
                  <a:ext uri="{FF2B5EF4-FFF2-40B4-BE49-F238E27FC236}">
                    <a16:creationId xmlns:a16="http://schemas.microsoft.com/office/drawing/2014/main" id="{239548AA-52FA-44AA-A565-1DF42EE95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1" y="3581401"/>
                <a:ext cx="3633650" cy="519113"/>
              </a:xfrm>
              <a:prstGeom prst="rect">
                <a:avLst/>
              </a:prstGeom>
              <a:blipFill>
                <a:blip r:embed="rId3"/>
                <a:stretch>
                  <a:fillRect l="-3523" t="-16471" b="-2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3" name="Rectangle 25">
            <a:extLst>
              <a:ext uri="{FF2B5EF4-FFF2-40B4-BE49-F238E27FC236}">
                <a16:creationId xmlns:a16="http://schemas.microsoft.com/office/drawing/2014/main" id="{10417F7A-24C3-472F-9632-1775568A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6" y="4191001"/>
            <a:ext cx="1446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由</a:t>
            </a:r>
            <a:r>
              <a:rPr lang="en-US" altLang="zh-CN" sz="2800" b="1"/>
              <a:t>(i )</a:t>
            </a:r>
            <a:r>
              <a:rPr lang="zh-CN" altLang="en-US" sz="2800" b="1"/>
              <a:t>知</a:t>
            </a:r>
            <a:r>
              <a:rPr lang="en-US" altLang="zh-CN" sz="2800" b="1"/>
              <a:t>:</a:t>
            </a:r>
          </a:p>
        </p:txBody>
      </p:sp>
      <p:sp>
        <p:nvSpPr>
          <p:cNvPr id="2074" name="Rectangle 26">
            <a:extLst>
              <a:ext uri="{FF2B5EF4-FFF2-40B4-BE49-F238E27FC236}">
                <a16:creationId xmlns:a16="http://schemas.microsoft.com/office/drawing/2014/main" id="{2FA00740-D9E7-4D4F-A3EA-B0696B61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5883596"/>
            <a:ext cx="253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都有</a:t>
            </a:r>
            <a:r>
              <a:rPr lang="en-US" altLang="zh-CN" sz="2800" b="1" i="1" dirty="0"/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</a:t>
            </a:r>
            <a:r>
              <a:rPr lang="en-US" altLang="zh-CN" sz="2800" b="1" dirty="0"/>
              <a:t>) = 0</a:t>
            </a:r>
            <a:r>
              <a:rPr lang="zh-CN" altLang="en-US" sz="2800" b="1" dirty="0"/>
              <a:t>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3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3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autoUpdateAnimBg="0"/>
      <p:bldP spid="2056" grpId="0" autoUpdateAnimBg="0"/>
      <p:bldP spid="2057" grpId="0" autoUpdateAnimBg="0"/>
      <p:bldP spid="2058" grpId="0" autoUpdateAnimBg="0"/>
      <p:bldP spid="2059" grpId="0" autoUpdateAnimBg="0"/>
      <p:bldP spid="2060" grpId="0" autoUpdateAnimBg="0"/>
      <p:bldP spid="2061" grpId="0" autoUpdateAnimBg="0"/>
      <p:bldP spid="2062" grpId="0" autoUpdateAnimBg="0"/>
      <p:bldP spid="2063" grpId="0" autoUpdateAnimBg="0"/>
      <p:bldP spid="2064" grpId="0" autoUpdateAnimBg="0"/>
      <p:bldP spid="2065" grpId="0" autoUpdateAnimBg="0"/>
      <p:bldP spid="2066" grpId="0" autoUpdateAnimBg="0"/>
      <p:bldP spid="2067" grpId="0" animBg="1" autoUpdateAnimBg="0"/>
      <p:bldP spid="2068" grpId="0" animBg="1" autoUpdateAnimBg="0"/>
      <p:bldP spid="2069" grpId="0" animBg="1" autoUpdateAnimBg="0"/>
      <p:bldP spid="2070" grpId="0" autoUpdateAnimBg="0"/>
      <p:bldP spid="2072" grpId="0" autoUpdateAnimBg="0"/>
      <p:bldP spid="2073" grpId="0" autoUpdateAnimBg="0"/>
      <p:bldP spid="207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27C5DB8-3386-49F8-846A-661A57276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2" y="381001"/>
            <a:ext cx="782281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比较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3">
                <a:extLst>
                  <a:ext uri="{FF2B5EF4-FFF2-40B4-BE49-F238E27FC236}">
                    <a16:creationId xmlns:a16="http://schemas.microsoft.com/office/drawing/2014/main" id="{3E625789-BEEA-4434-AA38-50B5B9E30F2D}"/>
                  </a:ext>
                </a:extLst>
              </p:cNvPr>
              <p:cNvSpPr txBox="1"/>
              <p:nvPr/>
            </p:nvSpPr>
            <p:spPr bwMode="auto">
              <a:xfrm>
                <a:off x="2819400" y="381000"/>
                <a:ext cx="6066670" cy="522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𝜽𝜟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1" name="Object 3">
                <a:extLst>
                  <a:ext uri="{FF2B5EF4-FFF2-40B4-BE49-F238E27FC236}">
                    <a16:creationId xmlns:a16="http://schemas.microsoft.com/office/drawing/2014/main" id="{3E625789-BEEA-4434-AA38-50B5B9E3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81000"/>
                <a:ext cx="6066670" cy="522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3" name="Object 5">
                <a:extLst>
                  <a:ext uri="{FF2B5EF4-FFF2-40B4-BE49-F238E27FC236}">
                    <a16:creationId xmlns:a16="http://schemas.microsoft.com/office/drawing/2014/main" id="{C2DC0CA9-3323-46D1-A9B0-EBA318175297}"/>
                  </a:ext>
                </a:extLst>
              </p:cNvPr>
              <p:cNvSpPr txBox="1"/>
              <p:nvPr/>
            </p:nvSpPr>
            <p:spPr bwMode="auto">
              <a:xfrm>
                <a:off x="2895600" y="990601"/>
                <a:ext cx="5589386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3" name="Object 5">
                <a:extLst>
                  <a:ext uri="{FF2B5EF4-FFF2-40B4-BE49-F238E27FC236}">
                    <a16:creationId xmlns:a16="http://schemas.microsoft.com/office/drawing/2014/main" id="{C2DC0CA9-3323-46D1-A9B0-EBA31817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990601"/>
                <a:ext cx="5589386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9" name="Text Box 7">
            <a:extLst>
              <a:ext uri="{FF2B5EF4-FFF2-40B4-BE49-F238E27FC236}">
                <a16:creationId xmlns:a16="http://schemas.microsoft.com/office/drawing/2014/main" id="{FCB3793D-B9D2-4278-B3BC-79129C0D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846140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j-lt"/>
                <a:ea typeface="+mj-ea"/>
              </a:rPr>
              <a:t>罗尔定理与拉格朗日定理一样只肯定了</a:t>
            </a:r>
            <a:r>
              <a:rPr lang="zh-CN" altLang="en-US" sz="2800" b="1" i="1" dirty="0">
                <a:latin typeface="+mj-lt"/>
                <a:ea typeface="+mj-ea"/>
                <a:sym typeface="Symbol" panose="05050102010706020507" pitchFamily="18" charset="2"/>
              </a:rPr>
              <a:t> </a:t>
            </a:r>
            <a:r>
              <a:rPr lang="zh-CN" altLang="en-US" sz="2800" b="1" dirty="0">
                <a:latin typeface="+mj-lt"/>
                <a:ea typeface="+mj-ea"/>
              </a:rPr>
              <a:t>存在性但并没有给出求 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</a:t>
            </a:r>
            <a:r>
              <a:rPr lang="zh-CN" altLang="en-US" sz="2800" b="1" dirty="0">
                <a:latin typeface="+mj-lt"/>
                <a:ea typeface="+mj-ea"/>
              </a:rPr>
              <a:t> 的方法</a:t>
            </a:r>
            <a:r>
              <a:rPr lang="en-US" altLang="zh-CN" sz="2800" b="1" dirty="0">
                <a:latin typeface="+mj-lt"/>
                <a:ea typeface="+mj-ea"/>
              </a:rPr>
              <a:t>. </a:t>
            </a:r>
            <a:endParaRPr lang="en-US" altLang="zh-CN" sz="2800" b="1" dirty="0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13327" name="Text Box 11">
            <a:extLst>
              <a:ext uri="{FF2B5EF4-FFF2-40B4-BE49-F238E27FC236}">
                <a16:creationId xmlns:a16="http://schemas.microsoft.com/office/drawing/2014/main" id="{7D266DE7-F0BF-4905-97F0-BDB90E34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38400"/>
            <a:ext cx="822193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j-lt"/>
                <a:ea typeface="+mj-ea"/>
              </a:rPr>
              <a:t>但通过中值定理定理，不用求出 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</a:t>
            </a:r>
            <a:r>
              <a:rPr lang="zh-CN" altLang="en-US" sz="2800" b="1" dirty="0">
                <a:latin typeface="+mj-lt"/>
                <a:ea typeface="+mj-ea"/>
              </a:rPr>
              <a:t>  我们也可得到一些有意义的结论，如推论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D7D11F13-6296-47FD-9EDB-7433CF12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1"/>
            <a:ext cx="8000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en-US" sz="2800" b="1">
                <a:latin typeface="+mj-lt"/>
                <a:ea typeface="+mj-ea"/>
              </a:rPr>
              <a:t>推论</a:t>
            </a:r>
            <a:r>
              <a:rPr lang="en-US" altLang="zh-CN" sz="2800" b="1">
                <a:latin typeface="+mj-lt"/>
                <a:ea typeface="+mj-ea"/>
              </a:rPr>
              <a:t>1 </a:t>
            </a:r>
            <a:r>
              <a:rPr lang="zh-CN" altLang="en-US" sz="2800" b="1">
                <a:latin typeface="+mj-lt"/>
                <a:ea typeface="+mj-ea"/>
              </a:rPr>
              <a:t>设函数</a:t>
            </a:r>
            <a:r>
              <a:rPr lang="en-US" altLang="zh-CN" sz="2800" b="1" i="1">
                <a:latin typeface="+mj-lt"/>
                <a:ea typeface="+mj-ea"/>
              </a:rPr>
              <a:t>f</a:t>
            </a:r>
            <a:r>
              <a:rPr lang="en-US" altLang="zh-CN" sz="2800" b="1">
                <a:latin typeface="+mj-lt"/>
                <a:ea typeface="+mj-ea"/>
              </a:rPr>
              <a:t> 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在区间</a:t>
            </a:r>
            <a:r>
              <a:rPr lang="en-US" altLang="zh-CN" sz="2800" b="1">
                <a:latin typeface="+mj-lt"/>
                <a:ea typeface="+mj-ea"/>
              </a:rPr>
              <a:t>I</a:t>
            </a:r>
            <a:r>
              <a:rPr lang="zh-CN" altLang="en-US" sz="2800" b="1">
                <a:latin typeface="+mj-lt"/>
                <a:ea typeface="+mj-ea"/>
              </a:rPr>
              <a:t>上可导，且</a:t>
            </a:r>
            <a:r>
              <a:rPr lang="en-US" altLang="zh-CN" sz="2800" b="1" i="1">
                <a:latin typeface="+mj-lt"/>
                <a:ea typeface="+mj-ea"/>
              </a:rPr>
              <a:t>f</a:t>
            </a: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en-US" altLang="zh-CN" sz="2800" b="1">
                <a:latin typeface="+mj-lt"/>
                <a:ea typeface="+mj-ea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 </a:t>
            </a:r>
            <a:r>
              <a:rPr lang="en-US" altLang="zh-CN" sz="2800" b="1">
                <a:latin typeface="+mj-lt"/>
                <a:ea typeface="+mj-ea"/>
                <a:sym typeface="Symbol" panose="05050102010706020507" pitchFamily="18" charset="2"/>
              </a:rPr>
              <a:t></a:t>
            </a:r>
            <a:r>
              <a:rPr lang="en-US" altLang="zh-CN" sz="2800" b="1">
                <a:latin typeface="+mj-lt"/>
                <a:ea typeface="+mj-ea"/>
              </a:rPr>
              <a:t> 0</a:t>
            </a:r>
            <a:r>
              <a:rPr lang="zh-CN" altLang="en-US" sz="2800" b="1">
                <a:latin typeface="+mj-lt"/>
                <a:ea typeface="+mj-ea"/>
              </a:rPr>
              <a:t>，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E7D4E1C6-E283-46B0-8948-D8E34CEAF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4038601"/>
            <a:ext cx="3644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则</a:t>
            </a:r>
            <a:r>
              <a:rPr lang="en-US" altLang="zh-CN" sz="2800" b="1" i="1">
                <a:latin typeface="+mj-lt"/>
                <a:ea typeface="+mj-ea"/>
              </a:rPr>
              <a:t>f</a:t>
            </a:r>
            <a:r>
              <a:rPr lang="en-US" altLang="zh-CN" sz="2800" b="1">
                <a:latin typeface="+mj-lt"/>
                <a:ea typeface="+mj-ea"/>
              </a:rPr>
              <a:t> 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在</a:t>
            </a:r>
            <a:r>
              <a:rPr lang="en-US" altLang="zh-CN" sz="2800" b="1">
                <a:latin typeface="+mj-lt"/>
                <a:ea typeface="+mj-ea"/>
              </a:rPr>
              <a:t>I</a:t>
            </a:r>
            <a:r>
              <a:rPr lang="zh-CN" altLang="en-US" sz="2800" b="1">
                <a:latin typeface="+mj-lt"/>
                <a:ea typeface="+mj-ea"/>
              </a:rPr>
              <a:t>上为常数。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46DB89AD-CD35-49AC-BE81-99D545B0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1"/>
            <a:ext cx="4650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en-US" sz="2800" b="1">
                <a:latin typeface="+mj-lt"/>
                <a:ea typeface="+mj-ea"/>
              </a:rPr>
              <a:t>证  在</a:t>
            </a:r>
            <a:r>
              <a:rPr lang="en-US" altLang="zh-CN" sz="2800" b="1" i="1">
                <a:latin typeface="+mj-lt"/>
                <a:ea typeface="+mj-ea"/>
              </a:rPr>
              <a:t>I</a:t>
            </a:r>
            <a:r>
              <a:rPr lang="zh-CN" altLang="en-US" sz="2800" b="1">
                <a:latin typeface="+mj-lt"/>
                <a:ea typeface="+mj-ea"/>
              </a:rPr>
              <a:t>内任取两点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1</a:t>
            </a:r>
            <a:r>
              <a:rPr lang="zh-CN" altLang="en-US" sz="2800" b="1">
                <a:latin typeface="+mj-lt"/>
                <a:ea typeface="+mj-ea"/>
              </a:rPr>
              <a:t>和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2</a:t>
            </a:r>
            <a:r>
              <a:rPr lang="zh-CN" altLang="en-US" sz="2800" b="1">
                <a:latin typeface="+mj-lt"/>
                <a:ea typeface="+mj-ea"/>
              </a:rPr>
              <a:t>，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205AD74A-28A1-4CA3-B5DA-735428A1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4001"/>
            <a:ext cx="3118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在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1 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2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内可导，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615C2B53-875B-4128-BB8A-270EFADC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43601"/>
            <a:ext cx="356051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由拉格朗日定理知，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99C71F89-1EE4-457C-B18F-5849C518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48201"/>
            <a:ext cx="2420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不妨设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1 </a:t>
            </a:r>
            <a:r>
              <a:rPr lang="en-US" altLang="zh-CN" sz="2800" b="1">
                <a:latin typeface="+mj-lt"/>
                <a:ea typeface="+mj-ea"/>
              </a:rPr>
              <a:t>&lt; 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2</a:t>
            </a:r>
            <a:r>
              <a:rPr lang="en-US" altLang="zh-CN" sz="2800" b="1">
                <a:latin typeface="+mj-lt"/>
                <a:ea typeface="+mj-ea"/>
              </a:rPr>
              <a:t>.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4BD240B6-0A5F-41CA-9BEC-E6F8AA00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943601"/>
            <a:ext cx="43294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至少存在</a:t>
            </a:r>
            <a:r>
              <a:rPr lang="zh-CN" altLang="en-US" sz="2800" b="1">
                <a:latin typeface="+mj-lt"/>
                <a:ea typeface="+mj-ea"/>
                <a:sym typeface="Symbol" panose="05050102010706020507" pitchFamily="18" charset="2"/>
              </a:rPr>
              <a:t>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1 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2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，使得</a:t>
            </a: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02FE9C89-42C4-4454-98B4-FE8DBAB0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1"/>
            <a:ext cx="4660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显然，</a:t>
            </a:r>
            <a:r>
              <a:rPr lang="en-US" altLang="zh-CN" sz="2800" b="1" i="1">
                <a:latin typeface="+mj-lt"/>
                <a:ea typeface="+mj-ea"/>
              </a:rPr>
              <a:t>f 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在</a:t>
            </a:r>
            <a:r>
              <a:rPr lang="en-US" altLang="zh-CN" sz="2800" b="1">
                <a:latin typeface="+mj-lt"/>
                <a:ea typeface="+mj-ea"/>
              </a:rPr>
              <a:t>[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1</a:t>
            </a:r>
            <a:r>
              <a:rPr lang="en-US" altLang="zh-CN" sz="2800" b="1">
                <a:latin typeface="+mj-lt"/>
                <a:ea typeface="+mj-ea"/>
              </a:rPr>
              <a:t>, 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 baseline="-25000">
                <a:latin typeface="+mj-lt"/>
                <a:ea typeface="+mj-ea"/>
              </a:rPr>
              <a:t>2</a:t>
            </a:r>
            <a:r>
              <a:rPr lang="en-US" altLang="zh-CN" sz="2800" b="1">
                <a:latin typeface="+mj-lt"/>
                <a:ea typeface="+mj-ea"/>
              </a:rPr>
              <a:t>]</a:t>
            </a:r>
            <a:r>
              <a:rPr lang="zh-CN" altLang="en-US" sz="2800" b="1">
                <a:latin typeface="+mj-lt"/>
                <a:ea typeface="+mj-ea"/>
              </a:rPr>
              <a:t>上连续</a:t>
            </a:r>
            <a:r>
              <a:rPr lang="en-US" altLang="zh-CN" sz="2800" b="1">
                <a:latin typeface="+mj-lt"/>
                <a:ea typeface="+mj-ea"/>
              </a:rPr>
              <a:t>,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/>
      <p:bldP spid="12293" grpId="0"/>
      <p:bldP spid="13329" grpId="0"/>
      <p:bldP spid="13327" grpId="0"/>
      <p:bldP spid="12301" grpId="0" autoUpdateAnimBg="0"/>
      <p:bldP spid="12302" grpId="0" autoUpdateAnimBg="0"/>
      <p:bldP spid="12303" grpId="0" autoUpdateAnimBg="0"/>
      <p:bldP spid="12305" grpId="0" autoUpdateAnimBg="0"/>
      <p:bldP spid="12306" grpId="0" autoUpdateAnimBg="0"/>
      <p:bldP spid="12307" grpId="0" autoUpdateAnimBg="0"/>
      <p:bldP spid="12308" grpId="0" autoUpdateAnimBg="0"/>
      <p:bldP spid="123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3">
                <a:extLst>
                  <a:ext uri="{FF2B5EF4-FFF2-40B4-BE49-F238E27FC236}">
                    <a16:creationId xmlns:a16="http://schemas.microsoft.com/office/drawing/2014/main" id="{91E63DD1-0F5F-4E03-B41A-44E4B8AE7599}"/>
                  </a:ext>
                </a:extLst>
              </p:cNvPr>
              <p:cNvSpPr txBox="1"/>
              <p:nvPr/>
            </p:nvSpPr>
            <p:spPr bwMode="auto">
              <a:xfrm>
                <a:off x="2655770" y="136525"/>
                <a:ext cx="6270859" cy="6508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5" name="Object 3">
                <a:extLst>
                  <a:ext uri="{FF2B5EF4-FFF2-40B4-BE49-F238E27FC236}">
                    <a16:creationId xmlns:a16="http://schemas.microsoft.com/office/drawing/2014/main" id="{91E63DD1-0F5F-4E03-B41A-44E4B8AE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770" y="136525"/>
                <a:ext cx="6270859" cy="65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Text Box 4">
            <a:extLst>
              <a:ext uri="{FF2B5EF4-FFF2-40B4-BE49-F238E27FC236}">
                <a16:creationId xmlns:a16="http://schemas.microsoft.com/office/drawing/2014/main" id="{C349A537-34E6-40B7-8628-D778E4D8D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4" y="1600201"/>
            <a:ext cx="4650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于是</a:t>
            </a:r>
            <a:r>
              <a:rPr lang="en-US" altLang="zh-CN" sz="2800" b="1" i="1">
                <a:latin typeface="+mj-lt"/>
                <a:ea typeface="+mj-ea"/>
              </a:rPr>
              <a:t>f 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在</a:t>
            </a:r>
            <a:r>
              <a:rPr lang="en-US" altLang="zh-CN" sz="2800" b="1" i="1">
                <a:latin typeface="+mj-lt"/>
                <a:ea typeface="+mj-ea"/>
              </a:rPr>
              <a:t>I </a:t>
            </a:r>
            <a:r>
              <a:rPr lang="zh-CN" altLang="en-US" sz="2800" b="1">
                <a:latin typeface="+mj-lt"/>
                <a:ea typeface="+mj-ea"/>
              </a:rPr>
              <a:t>内是一个常数。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Text Box 5">
                <a:extLst>
                  <a:ext uri="{FF2B5EF4-FFF2-40B4-BE49-F238E27FC236}">
                    <a16:creationId xmlns:a16="http://schemas.microsoft.com/office/drawing/2014/main" id="{5499B081-BEA6-4267-A126-9528454F7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200" y="2362201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+mj-lt"/>
                    <a:ea typeface="+mj-ea"/>
                  </a:rPr>
                  <a:t>推论</a:t>
                </a:r>
                <a:r>
                  <a:rPr lang="en-US" altLang="zh-CN" sz="2800" b="1" dirty="0">
                    <a:latin typeface="+mj-lt"/>
                    <a:ea typeface="+mj-ea"/>
                  </a:rPr>
                  <a:t>2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设在区间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I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上，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)≡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7" name="Text Box 5">
                <a:extLst>
                  <a:ext uri="{FF2B5EF4-FFF2-40B4-BE49-F238E27FC236}">
                    <a16:creationId xmlns:a16="http://schemas.microsoft.com/office/drawing/2014/main" id="{5499B081-BEA6-4267-A126-9528454F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362201"/>
                <a:ext cx="6400800" cy="523220"/>
              </a:xfrm>
              <a:prstGeom prst="rect">
                <a:avLst/>
              </a:prstGeom>
              <a:blipFill>
                <a:blip r:embed="rId3"/>
                <a:stretch>
                  <a:fillRect l="-1905" t="-16471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32" name="Group 20">
            <a:extLst>
              <a:ext uri="{FF2B5EF4-FFF2-40B4-BE49-F238E27FC236}">
                <a16:creationId xmlns:a16="http://schemas.microsoft.com/office/drawing/2014/main" id="{1526F178-41CD-4E60-94A2-9B41B2AF4684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3051175"/>
            <a:ext cx="6105526" cy="566738"/>
            <a:chOff x="1051" y="1922"/>
            <a:chExt cx="3846" cy="357"/>
          </a:xfrm>
        </p:grpSpPr>
        <p:sp>
          <p:nvSpPr>
            <p:cNvPr id="14353" name="Text Box 8">
              <a:extLst>
                <a:ext uri="{FF2B5EF4-FFF2-40B4-BE49-F238E27FC236}">
                  <a16:creationId xmlns:a16="http://schemas.microsoft.com/office/drawing/2014/main" id="{D252CFBE-C13F-463F-A5F1-BC5DDC14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940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+mj-lt"/>
                  <a:ea typeface="+mj-ea"/>
                </a:rPr>
                <a:t>则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54" name="Object 9">
                  <a:extLst>
                    <a:ext uri="{FF2B5EF4-FFF2-40B4-BE49-F238E27FC236}">
                      <a16:creationId xmlns:a16="http://schemas.microsoft.com/office/drawing/2014/main" id="{9263A824-EEBE-4A08-9C37-9031DDBF80D6}"/>
                    </a:ext>
                  </a:extLst>
                </p:cNvPr>
                <p:cNvSpPr txBox="1"/>
                <p:nvPr/>
              </p:nvSpPr>
              <p:spPr bwMode="auto">
                <a:xfrm>
                  <a:off x="1514" y="1922"/>
                  <a:ext cx="1991" cy="3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4354" name="Object 9">
                  <a:extLst>
                    <a:ext uri="{FF2B5EF4-FFF2-40B4-BE49-F238E27FC236}">
                      <a16:creationId xmlns:a16="http://schemas.microsoft.com/office/drawing/2014/main" id="{9263A824-EEBE-4A08-9C37-9031DDBF8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4" y="1922"/>
                  <a:ext cx="1991" cy="3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10">
              <a:extLst>
                <a:ext uri="{FF2B5EF4-FFF2-40B4-BE49-F238E27FC236}">
                  <a16:creationId xmlns:a16="http://schemas.microsoft.com/office/drawing/2014/main" id="{93517DD7-7E1E-4902-9BDD-F011DEDD2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952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+mj-lt"/>
                  <a:ea typeface="+mj-ea"/>
                </a:rPr>
                <a:t>（</a:t>
              </a:r>
              <a:r>
                <a:rPr lang="en-US" altLang="zh-CN" sz="2800" b="1" i="1" dirty="0">
                  <a:latin typeface="+mj-lt"/>
                  <a:ea typeface="+mj-ea"/>
                </a:rPr>
                <a:t>c</a:t>
              </a:r>
              <a:r>
                <a:rPr lang="zh-CN" altLang="en-US" sz="2800" b="1" dirty="0">
                  <a:latin typeface="+mj-lt"/>
                  <a:ea typeface="+mj-ea"/>
                </a:rPr>
                <a:t>为常数）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</p:grp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5AAAD1A5-23F6-4CBD-BED2-D95F4B28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1"/>
            <a:ext cx="3268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j-lt"/>
                <a:ea typeface="+mj-ea"/>
              </a:rPr>
              <a:t>由条件知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</a:t>
            </a:r>
            <a:r>
              <a:rPr lang="en-US" altLang="zh-CN" sz="2800" b="1" dirty="0">
                <a:latin typeface="+mj-lt"/>
                <a:ea typeface="+mj-ea"/>
              </a:rPr>
              <a:t>) = 0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90D4775B-69E8-4E26-9128-588BA88C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990601"/>
            <a:ext cx="30604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j-lt"/>
                <a:ea typeface="+mj-ea"/>
              </a:rPr>
              <a:t>从而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latin typeface="+mj-lt"/>
                <a:ea typeface="+mj-ea"/>
              </a:rPr>
              <a:t>2</a:t>
            </a:r>
            <a:r>
              <a:rPr lang="en-US" altLang="zh-CN" sz="2800" b="1" dirty="0">
                <a:latin typeface="+mj-lt"/>
                <a:ea typeface="+mj-ea"/>
              </a:rPr>
              <a:t>) =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latin typeface="+mj-lt"/>
                <a:ea typeface="+mj-ea"/>
              </a:rPr>
              <a:t>1</a:t>
            </a:r>
            <a:r>
              <a:rPr lang="en-US" altLang="zh-CN" sz="2800" b="1" dirty="0">
                <a:latin typeface="+mj-lt"/>
                <a:ea typeface="+mj-ea"/>
              </a:rPr>
              <a:t>) .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11D49D4E-FD66-4F0E-A18F-41DB5B84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00201"/>
            <a:ext cx="4078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j-lt"/>
                <a:ea typeface="+mj-ea"/>
              </a:rPr>
              <a:t>而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latin typeface="+mj-lt"/>
                <a:ea typeface="+mj-ea"/>
              </a:rPr>
              <a:t>1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latin typeface="+mj-lt"/>
                <a:ea typeface="+mj-ea"/>
              </a:rPr>
              <a:t>2</a:t>
            </a:r>
            <a:r>
              <a:rPr lang="zh-CN" altLang="en-US" sz="2800" b="1" dirty="0">
                <a:latin typeface="+mj-lt"/>
                <a:ea typeface="+mj-ea"/>
              </a:rPr>
              <a:t>为</a:t>
            </a:r>
            <a:r>
              <a:rPr lang="en-US" altLang="zh-CN" sz="2800" b="1" i="1" dirty="0">
                <a:latin typeface="+mj-lt"/>
                <a:ea typeface="+mj-ea"/>
              </a:rPr>
              <a:t>I </a:t>
            </a:r>
            <a:r>
              <a:rPr lang="zh-CN" altLang="en-US" sz="2800" b="1" dirty="0">
                <a:latin typeface="+mj-lt"/>
                <a:ea typeface="+mj-ea"/>
              </a:rPr>
              <a:t>内任意两点，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autoUpdateAnimBg="0"/>
      <p:bldP spid="13317" grpId="0" autoUpdateAnimBg="0"/>
      <p:bldP spid="13326" grpId="0" autoUpdateAnimBg="0"/>
      <p:bldP spid="13328" grpId="0" autoUpdateAnimBg="0"/>
      <p:bldP spid="133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1">
            <a:extLst>
              <a:ext uri="{FF2B5EF4-FFF2-40B4-BE49-F238E27FC236}">
                <a16:creationId xmlns:a16="http://schemas.microsoft.com/office/drawing/2014/main" id="{4B6D8C24-2644-4599-9874-9E66155F05D9}"/>
              </a:ext>
            </a:extLst>
          </p:cNvPr>
          <p:cNvGrpSpPr>
            <a:grpSpLocks/>
          </p:cNvGrpSpPr>
          <p:nvPr/>
        </p:nvGrpSpPr>
        <p:grpSpPr bwMode="auto">
          <a:xfrm>
            <a:off x="636069" y="119685"/>
            <a:ext cx="8686801" cy="858838"/>
            <a:chOff x="144" y="2246"/>
            <a:chExt cx="5472" cy="541"/>
          </a:xfrm>
        </p:grpSpPr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33200223-D28B-405C-83D4-88C78CE15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339"/>
              <a:ext cx="13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+mj-lt"/>
                  <a:ea typeface="+mj-ea"/>
                </a:rPr>
                <a:t> </a:t>
              </a:r>
              <a:r>
                <a:rPr lang="zh-CN" altLang="en-US" sz="2800" b="1">
                  <a:latin typeface="+mj-lt"/>
                  <a:ea typeface="+mj-ea"/>
                </a:rPr>
                <a:t>例</a:t>
              </a:r>
              <a:r>
                <a:rPr lang="en-US" altLang="zh-CN" sz="2800" b="1">
                  <a:latin typeface="+mj-lt"/>
                  <a:ea typeface="+mj-ea"/>
                </a:rPr>
                <a:t>3  </a:t>
              </a:r>
              <a:r>
                <a:rPr lang="zh-CN" altLang="en-US" sz="2800" b="1">
                  <a:latin typeface="+mj-lt"/>
                  <a:ea typeface="+mj-ea"/>
                </a:rPr>
                <a:t>证明：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bject 13">
                  <a:extLst>
                    <a:ext uri="{FF2B5EF4-FFF2-40B4-BE49-F238E27FC236}">
                      <a16:creationId xmlns:a16="http://schemas.microsoft.com/office/drawing/2014/main" id="{2943E93E-69D3-4739-B9CF-B0DED6BBC762}"/>
                    </a:ext>
                  </a:extLst>
                </p:cNvPr>
                <p:cNvSpPr txBox="1"/>
                <p:nvPr/>
              </p:nvSpPr>
              <p:spPr bwMode="auto">
                <a:xfrm>
                  <a:off x="1561" y="2246"/>
                  <a:ext cx="4055" cy="5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𝐚𝐫𝐜𝐬𝐢𝐧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𝐚𝐫𝐜𝐜𝐨𝐬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𝝅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𝟐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 , (−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) .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35" name="Object 13">
                  <a:extLst>
                    <a:ext uri="{FF2B5EF4-FFF2-40B4-BE49-F238E27FC236}">
                      <a16:creationId xmlns:a16="http://schemas.microsoft.com/office/drawing/2014/main" id="{2943E93E-69D3-4739-B9CF-B0DED6BBC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1" y="2246"/>
                  <a:ext cx="4055" cy="5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87062964-0433-4939-983B-51DFDAA4E861}"/>
                  </a:ext>
                </a:extLst>
              </p:cNvPr>
              <p:cNvSpPr txBox="1"/>
              <p:nvPr/>
            </p:nvSpPr>
            <p:spPr bwMode="auto">
              <a:xfrm>
                <a:off x="1779069" y="1659556"/>
                <a:ext cx="5486400" cy="539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内可导，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87062964-0433-4939-983B-51DFDAA4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9069" y="1659556"/>
                <a:ext cx="5486400" cy="539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19">
                <a:extLst>
                  <a:ext uri="{FF2B5EF4-FFF2-40B4-BE49-F238E27FC236}">
                    <a16:creationId xmlns:a16="http://schemas.microsoft.com/office/drawing/2014/main" id="{1BEE888A-4C98-4A85-8C9E-CCC092463C4F}"/>
                  </a:ext>
                </a:extLst>
              </p:cNvPr>
              <p:cNvSpPr txBox="1"/>
              <p:nvPr/>
            </p:nvSpPr>
            <p:spPr bwMode="auto">
              <a:xfrm>
                <a:off x="864669" y="973757"/>
                <a:ext cx="7162800" cy="568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∈[−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7" name="Object 19">
                <a:extLst>
                  <a:ext uri="{FF2B5EF4-FFF2-40B4-BE49-F238E27FC236}">
                    <a16:creationId xmlns:a16="http://schemas.microsoft.com/office/drawing/2014/main" id="{1BEE888A-4C98-4A85-8C9E-CCC09246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669" y="973757"/>
                <a:ext cx="7162800" cy="568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36DAA29C-B38A-4D1A-B211-DC80273F16D7}"/>
                  </a:ext>
                </a:extLst>
              </p:cNvPr>
              <p:cNvSpPr txBox="1"/>
              <p:nvPr/>
            </p:nvSpPr>
            <p:spPr bwMode="auto">
              <a:xfrm>
                <a:off x="2388669" y="2192957"/>
                <a:ext cx="5111750" cy="860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36DAA29C-B38A-4D1A-B211-DC80273F1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8669" y="2192957"/>
                <a:ext cx="5111750" cy="860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4">
            <a:extLst>
              <a:ext uri="{FF2B5EF4-FFF2-40B4-BE49-F238E27FC236}">
                <a16:creationId xmlns:a16="http://schemas.microsoft.com/office/drawing/2014/main" id="{3826044B-438A-4525-80DF-B272389F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869" y="226915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bject 25">
                <a:extLst>
                  <a:ext uri="{FF2B5EF4-FFF2-40B4-BE49-F238E27FC236}">
                    <a16:creationId xmlns:a16="http://schemas.microsoft.com/office/drawing/2014/main" id="{DC14222E-B3FC-48EB-AECC-AB30D1DCEE80}"/>
                  </a:ext>
                </a:extLst>
              </p:cNvPr>
              <p:cNvSpPr txBox="1"/>
              <p:nvPr/>
            </p:nvSpPr>
            <p:spPr bwMode="auto">
              <a:xfrm>
                <a:off x="2166937" y="4348164"/>
                <a:ext cx="7881837" cy="1000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所以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 ,(−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0" name="Object 25">
                <a:extLst>
                  <a:ext uri="{FF2B5EF4-FFF2-40B4-BE49-F238E27FC236}">
                    <a16:creationId xmlns:a16="http://schemas.microsoft.com/office/drawing/2014/main" id="{DC14222E-B3FC-48EB-AECC-AB30D1DC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937" y="4348164"/>
                <a:ext cx="7881837" cy="1000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26">
                <a:extLst>
                  <a:ext uri="{FF2B5EF4-FFF2-40B4-BE49-F238E27FC236}">
                    <a16:creationId xmlns:a16="http://schemas.microsoft.com/office/drawing/2014/main" id="{1660E12E-054A-4DE0-86CC-DB6B98CBFAA2}"/>
                  </a:ext>
                </a:extLst>
              </p:cNvPr>
              <p:cNvSpPr txBox="1"/>
              <p:nvPr/>
            </p:nvSpPr>
            <p:spPr bwMode="auto">
              <a:xfrm>
                <a:off x="2057399" y="5102226"/>
                <a:ext cx="7022499" cy="893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, 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1" name="Object 26">
                <a:extLst>
                  <a:ext uri="{FF2B5EF4-FFF2-40B4-BE49-F238E27FC236}">
                    <a16:creationId xmlns:a16="http://schemas.microsoft.com/office/drawing/2014/main" id="{1660E12E-054A-4DE0-86CC-DB6B98CB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5102226"/>
                <a:ext cx="7022499" cy="893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8">
            <a:extLst>
              <a:ext uri="{FF2B5EF4-FFF2-40B4-BE49-F238E27FC236}">
                <a16:creationId xmlns:a16="http://schemas.microsoft.com/office/drawing/2014/main" id="{B50C33C5-7415-4CB0-BC8F-CF5923AC0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5991225"/>
            <a:ext cx="1453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j-ea"/>
              </a:rPr>
              <a:t>所以，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27">
                <a:extLst>
                  <a:ext uri="{FF2B5EF4-FFF2-40B4-BE49-F238E27FC236}">
                    <a16:creationId xmlns:a16="http://schemas.microsoft.com/office/drawing/2014/main" id="{294497FB-FACD-4E83-81CA-98E6B506E89B}"/>
                  </a:ext>
                </a:extLst>
              </p:cNvPr>
              <p:cNvSpPr txBox="1"/>
              <p:nvPr/>
            </p:nvSpPr>
            <p:spPr bwMode="auto">
              <a:xfrm>
                <a:off x="1894573" y="3122612"/>
                <a:ext cx="9162636" cy="544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≡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为常数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3" name="Object 27">
                <a:extLst>
                  <a:ext uri="{FF2B5EF4-FFF2-40B4-BE49-F238E27FC236}">
                    <a16:creationId xmlns:a16="http://schemas.microsoft.com/office/drawing/2014/main" id="{294497FB-FACD-4E83-81CA-98E6B506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4573" y="3122612"/>
                <a:ext cx="9162636" cy="544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28">
                <a:extLst>
                  <a:ext uri="{FF2B5EF4-FFF2-40B4-BE49-F238E27FC236}">
                    <a16:creationId xmlns:a16="http://schemas.microsoft.com/office/drawing/2014/main" id="{6F4318B3-3EE6-4639-BB18-1A31997BC15A}"/>
                  </a:ext>
                </a:extLst>
              </p:cNvPr>
              <p:cNvSpPr txBox="1"/>
              <p:nvPr/>
            </p:nvSpPr>
            <p:spPr bwMode="auto">
              <a:xfrm>
                <a:off x="2166939" y="3643313"/>
                <a:ext cx="4141613" cy="93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,  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4" name="Object 28">
                <a:extLst>
                  <a:ext uri="{FF2B5EF4-FFF2-40B4-BE49-F238E27FC236}">
                    <a16:creationId xmlns:a16="http://schemas.microsoft.com/office/drawing/2014/main" id="{6F4318B3-3EE6-4639-BB18-1A31997BC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939" y="3643313"/>
                <a:ext cx="4141613" cy="938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29">
                <a:extLst>
                  <a:ext uri="{FF2B5EF4-FFF2-40B4-BE49-F238E27FC236}">
                    <a16:creationId xmlns:a16="http://schemas.microsoft.com/office/drawing/2014/main" id="{17196628-A3D3-40E1-9A50-477072EF1AE0}"/>
                  </a:ext>
                </a:extLst>
              </p:cNvPr>
              <p:cNvSpPr txBox="1"/>
              <p:nvPr/>
            </p:nvSpPr>
            <p:spPr bwMode="auto">
              <a:xfrm>
                <a:off x="3095624" y="5791200"/>
                <a:ext cx="7356382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𝐚𝐫𝐜𝐜𝐨𝐬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 , (−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) .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5" name="Object 29">
                <a:extLst>
                  <a:ext uri="{FF2B5EF4-FFF2-40B4-BE49-F238E27FC236}">
                    <a16:creationId xmlns:a16="http://schemas.microsoft.com/office/drawing/2014/main" id="{17196628-A3D3-40E1-9A50-477072EF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624" y="5791200"/>
                <a:ext cx="7356382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 autoUpdateAnimBg="0"/>
      <p:bldP spid="40" grpId="0"/>
      <p:bldP spid="41" grpId="0"/>
      <p:bldP spid="42" grpId="0" autoUpdateAnimBg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>
            <a:extLst>
              <a:ext uri="{FF2B5EF4-FFF2-40B4-BE49-F238E27FC236}">
                <a16:creationId xmlns:a16="http://schemas.microsoft.com/office/drawing/2014/main" id="{A7C1A728-42EC-42D0-B3E9-4AABDC6A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28" y="308306"/>
            <a:ext cx="392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</a:rPr>
              <a:t>例</a:t>
            </a:r>
            <a:r>
              <a:rPr lang="en-US" altLang="zh-CN" sz="2800" b="1" dirty="0">
                <a:latin typeface="+mj-lt"/>
                <a:ea typeface="+mj-ea"/>
              </a:rPr>
              <a:t>4  </a:t>
            </a:r>
            <a:r>
              <a:rPr lang="zh-CN" altLang="en-US" sz="2800" b="1" dirty="0">
                <a:latin typeface="+mj-lt"/>
                <a:ea typeface="+mj-ea"/>
              </a:rPr>
              <a:t>试证明下列不等式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0" name="Object 14">
                <a:extLst>
                  <a:ext uri="{FF2B5EF4-FFF2-40B4-BE49-F238E27FC236}">
                    <a16:creationId xmlns:a16="http://schemas.microsoft.com/office/drawing/2014/main" id="{D1A86B50-6819-451F-AB6F-408B6AECF6B9}"/>
                  </a:ext>
                </a:extLst>
              </p:cNvPr>
              <p:cNvSpPr txBox="1"/>
              <p:nvPr/>
            </p:nvSpPr>
            <p:spPr bwMode="auto">
              <a:xfrm>
                <a:off x="1687729" y="919959"/>
                <a:ext cx="7234889" cy="962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 ,  (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50" name="Object 14">
                <a:extLst>
                  <a:ext uri="{FF2B5EF4-FFF2-40B4-BE49-F238E27FC236}">
                    <a16:creationId xmlns:a16="http://schemas.microsoft.com/office/drawing/2014/main" id="{D1A86B50-6819-451F-AB6F-408B6AEC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729" y="919959"/>
                <a:ext cx="7234889" cy="962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8">
            <a:extLst>
              <a:ext uri="{FF2B5EF4-FFF2-40B4-BE49-F238E27FC236}">
                <a16:creationId xmlns:a16="http://schemas.microsoft.com/office/drawing/2014/main" id="{1F9EDA46-757E-4D53-B87E-7621A011831A}"/>
              </a:ext>
            </a:extLst>
          </p:cNvPr>
          <p:cNvGrpSpPr>
            <a:grpSpLocks/>
          </p:cNvGrpSpPr>
          <p:nvPr/>
        </p:nvGrpSpPr>
        <p:grpSpPr bwMode="auto">
          <a:xfrm>
            <a:off x="1997292" y="1852614"/>
            <a:ext cx="3624262" cy="523875"/>
            <a:chOff x="765" y="192"/>
            <a:chExt cx="2283" cy="330"/>
          </a:xfrm>
        </p:grpSpPr>
        <p:sp>
          <p:nvSpPr>
            <p:cNvPr id="12303" name="Text Box 2">
              <a:extLst>
                <a:ext uri="{FF2B5EF4-FFF2-40B4-BE49-F238E27FC236}">
                  <a16:creationId xmlns:a16="http://schemas.microsoft.com/office/drawing/2014/main" id="{E45A3841-A50A-4172-83BB-C15E3CFFA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19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j-lt"/>
                  <a:ea typeface="+mj-ea"/>
                </a:rPr>
                <a:t>设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4" name="Object 15">
                  <a:extLst>
                    <a:ext uri="{FF2B5EF4-FFF2-40B4-BE49-F238E27FC236}">
                      <a16:creationId xmlns:a16="http://schemas.microsoft.com/office/drawing/2014/main" id="{5944BFA4-2AB1-4A8F-ABE9-0A84864DE7D2}"/>
                    </a:ext>
                  </a:extLst>
                </p:cNvPr>
                <p:cNvSpPr txBox="1"/>
                <p:nvPr/>
              </p:nvSpPr>
              <p:spPr bwMode="auto">
                <a:xfrm>
                  <a:off x="1125" y="237"/>
                  <a:ext cx="1923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, 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∈[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] .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2294" name="Object 15">
                  <a:extLst>
                    <a:ext uri="{FF2B5EF4-FFF2-40B4-BE49-F238E27FC236}">
                      <a16:creationId xmlns:a16="http://schemas.microsoft.com/office/drawing/2014/main" id="{5944BFA4-2AB1-4A8F-ABE9-0A84864D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25" y="237"/>
                  <a:ext cx="1923" cy="259"/>
                </a:xfrm>
                <a:prstGeom prst="rect">
                  <a:avLst/>
                </a:prstGeom>
                <a:blipFill>
                  <a:blip r:embed="rId4"/>
                  <a:stretch>
                    <a:fillRect l="-798" b="-134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 Box 4">
            <a:extLst>
              <a:ext uri="{FF2B5EF4-FFF2-40B4-BE49-F238E27FC236}">
                <a16:creationId xmlns:a16="http://schemas.microsoft.com/office/drawing/2014/main" id="{49A707C3-D9FA-42D6-8B0A-5ED321CE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054" y="2566989"/>
            <a:ext cx="6160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则 </a:t>
            </a:r>
            <a:r>
              <a:rPr lang="en-US" altLang="zh-CN" sz="2800" b="1" i="1" dirty="0">
                <a:latin typeface="+mj-lt"/>
                <a:ea typeface="+mj-ea"/>
              </a:rPr>
              <a:t>f(x)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dirty="0">
                <a:latin typeface="+mj-lt"/>
                <a:ea typeface="+mj-ea"/>
              </a:rPr>
              <a:t>[</a:t>
            </a:r>
            <a:r>
              <a:rPr lang="en-US" altLang="zh-CN" sz="2800" b="1" i="1" dirty="0" err="1">
                <a:latin typeface="+mj-lt"/>
                <a:ea typeface="+mj-ea"/>
              </a:rPr>
              <a:t>a,b</a:t>
            </a:r>
            <a:r>
              <a:rPr lang="en-US" altLang="zh-CN" sz="2800" b="1" dirty="0">
                <a:latin typeface="+mj-lt"/>
                <a:ea typeface="+mj-ea"/>
              </a:rPr>
              <a:t>]</a:t>
            </a:r>
            <a:r>
              <a:rPr lang="zh-CN" altLang="en-US" sz="2800" b="1" dirty="0">
                <a:latin typeface="+mj-lt"/>
                <a:ea typeface="+mj-ea"/>
              </a:rPr>
              <a:t>上连续，在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a,b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内可导，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A596EC57-7E59-4344-9E5F-9C0DA6BA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854" y="3452814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由拉格朗日定理得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A58D3D95-CC39-478D-813F-DB03D3DA5211}"/>
                  </a:ext>
                </a:extLst>
              </p:cNvPr>
              <p:cNvSpPr txBox="1"/>
              <p:nvPr/>
            </p:nvSpPr>
            <p:spPr bwMode="auto">
              <a:xfrm>
                <a:off x="5069103" y="3352801"/>
                <a:ext cx="5246687" cy="944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𝒃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 ,  (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A58D3D95-CC39-478D-813F-DB03D3DA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103" y="3352801"/>
                <a:ext cx="5246687" cy="94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7">
            <a:extLst>
              <a:ext uri="{FF2B5EF4-FFF2-40B4-BE49-F238E27FC236}">
                <a16:creationId xmlns:a16="http://schemas.microsoft.com/office/drawing/2014/main" id="{8692E74A-4C45-458A-944A-7D4C5EF95EB7}"/>
              </a:ext>
            </a:extLst>
          </p:cNvPr>
          <p:cNvGrpSpPr>
            <a:grpSpLocks/>
          </p:cNvGrpSpPr>
          <p:nvPr/>
        </p:nvGrpSpPr>
        <p:grpSpPr bwMode="auto">
          <a:xfrm>
            <a:off x="1925855" y="4176713"/>
            <a:ext cx="2924175" cy="914400"/>
            <a:chOff x="3456" y="864"/>
            <a:chExt cx="2112" cy="720"/>
          </a:xfrm>
        </p:grpSpPr>
        <p:sp>
          <p:nvSpPr>
            <p:cNvPr id="12302" name="Text Box 8">
              <a:extLst>
                <a:ext uri="{FF2B5EF4-FFF2-40B4-BE49-F238E27FC236}">
                  <a16:creationId xmlns:a16="http://schemas.microsoft.com/office/drawing/2014/main" id="{B6DC7559-CBD3-4F29-A799-30030F1B5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23"/>
              <a:ext cx="64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j-lt"/>
                  <a:ea typeface="+mj-ea"/>
                </a:rPr>
                <a:t>由于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3" name="Object 17">
                  <a:extLst>
                    <a:ext uri="{FF2B5EF4-FFF2-40B4-BE49-F238E27FC236}">
                      <a16:creationId xmlns:a16="http://schemas.microsoft.com/office/drawing/2014/main" id="{6366EBAF-16F1-426C-80DF-82CE3F4D19E6}"/>
                    </a:ext>
                  </a:extLst>
                </p:cNvPr>
                <p:cNvSpPr txBox="1"/>
                <p:nvPr/>
              </p:nvSpPr>
              <p:spPr bwMode="auto">
                <a:xfrm>
                  <a:off x="4054" y="864"/>
                  <a:ext cx="1514" cy="7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𝒃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&lt;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𝝃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&lt;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2293" name="Object 17">
                  <a:extLst>
                    <a:ext uri="{FF2B5EF4-FFF2-40B4-BE49-F238E27FC236}">
                      <a16:creationId xmlns:a16="http://schemas.microsoft.com/office/drawing/2014/main" id="{6366EBAF-16F1-426C-80DF-82CE3F4D1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4" y="864"/>
                  <a:ext cx="1514" cy="7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 Box 11">
            <a:extLst>
              <a:ext uri="{FF2B5EF4-FFF2-40B4-BE49-F238E27FC236}">
                <a16:creationId xmlns:a16="http://schemas.microsoft.com/office/drawing/2014/main" id="{F5139B2C-6E1A-4CA2-B7E1-3AA1F36BB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417" y="53260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j-ea"/>
              </a:rPr>
              <a:t>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18">
                <a:extLst>
                  <a:ext uri="{FF2B5EF4-FFF2-40B4-BE49-F238E27FC236}">
                    <a16:creationId xmlns:a16="http://schemas.microsoft.com/office/drawing/2014/main" id="{10D6952F-2D6A-4AF9-922A-CA08A308C356}"/>
                  </a:ext>
                </a:extLst>
              </p:cNvPr>
              <p:cNvSpPr txBox="1"/>
              <p:nvPr/>
            </p:nvSpPr>
            <p:spPr bwMode="auto">
              <a:xfrm>
                <a:off x="2824430" y="5191126"/>
                <a:ext cx="7099216" cy="10191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 ,  (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3" name="Object 18">
                <a:extLst>
                  <a:ext uri="{FF2B5EF4-FFF2-40B4-BE49-F238E27FC236}">
                    <a16:creationId xmlns:a16="http://schemas.microsoft.com/office/drawing/2014/main" id="{10D6952F-2D6A-4AF9-922A-CA08A308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430" y="5191126"/>
                <a:ext cx="7099216" cy="1019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7">
            <a:extLst>
              <a:ext uri="{FF2B5EF4-FFF2-40B4-BE49-F238E27FC236}">
                <a16:creationId xmlns:a16="http://schemas.microsoft.com/office/drawing/2014/main" id="{3FF01AED-9EEB-4BD5-9BD3-F5A60578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255" y="1852614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j-ea"/>
              </a:rPr>
              <a:t>证</a:t>
            </a:r>
            <a:r>
              <a:rPr lang="en-US" altLang="zh-CN" sz="2800" b="1">
                <a:latin typeface="+mj-lt"/>
                <a:ea typeface="+mj-ea"/>
              </a:rPr>
              <a:t>:</a:t>
            </a:r>
            <a:endParaRPr lang="zh-CN" altLang="en-US" sz="2800" b="1"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  <p:bldP spid="14350" grpId="0"/>
      <p:bldP spid="16" grpId="0" autoUpdateAnimBg="0"/>
      <p:bldP spid="17" grpId="0" autoUpdateAnimBg="0"/>
      <p:bldP spid="18" grpId="0"/>
      <p:bldP spid="22" grpId="0" autoUpdateAnimBg="0"/>
      <p:bldP spid="23" grpId="0"/>
      <p:bldP spid="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32">
                <a:extLst>
                  <a:ext uri="{FF2B5EF4-FFF2-40B4-BE49-F238E27FC236}">
                    <a16:creationId xmlns:a16="http://schemas.microsoft.com/office/drawing/2014/main" id="{3C38638A-DB25-4421-98A9-CE071DF8D946}"/>
                  </a:ext>
                </a:extLst>
              </p:cNvPr>
              <p:cNvSpPr txBox="1"/>
              <p:nvPr/>
            </p:nvSpPr>
            <p:spPr bwMode="auto">
              <a:xfrm>
                <a:off x="1145157" y="227999"/>
                <a:ext cx="4400796" cy="598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)  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 ,  (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6" name="Object 32">
                <a:extLst>
                  <a:ext uri="{FF2B5EF4-FFF2-40B4-BE49-F238E27FC236}">
                    <a16:creationId xmlns:a16="http://schemas.microsoft.com/office/drawing/2014/main" id="{3C38638A-DB25-4421-98A9-CE071DF8D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157" y="227999"/>
                <a:ext cx="4400796" cy="5984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17">
            <a:extLst>
              <a:ext uri="{FF2B5EF4-FFF2-40B4-BE49-F238E27FC236}">
                <a16:creationId xmlns:a16="http://schemas.microsoft.com/office/drawing/2014/main" id="{3A62BE90-A795-463B-B6B7-C229CB3D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45" y="1085249"/>
            <a:ext cx="835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j-ea"/>
              </a:rPr>
              <a:t>证</a:t>
            </a:r>
            <a:r>
              <a:rPr lang="en-US" altLang="zh-CN" sz="2800" b="1">
                <a:latin typeface="+mj-lt"/>
                <a:ea typeface="+mj-ea"/>
              </a:rPr>
              <a:t>:</a:t>
            </a:r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98FB3D36-1DA8-427F-81CE-84F78A7F9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732" y="1842487"/>
            <a:ext cx="612284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dirty="0">
                <a:latin typeface="+mj-lt"/>
                <a:ea typeface="+mj-ea"/>
              </a:rPr>
              <a:t>(0, 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 (</a:t>
            </a:r>
            <a:r>
              <a:rPr lang="zh-CN" altLang="en-US" sz="2800" b="1" dirty="0">
                <a:latin typeface="+mj-lt"/>
                <a:ea typeface="+mj-ea"/>
              </a:rPr>
              <a:t>或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, 0))</a:t>
            </a:r>
            <a:r>
              <a:rPr lang="zh-CN" altLang="en-US" sz="2800" b="1" dirty="0">
                <a:latin typeface="+mj-lt"/>
                <a:ea typeface="+mj-ea"/>
              </a:rPr>
              <a:t>内可导</a:t>
            </a:r>
            <a:r>
              <a:rPr lang="en-US" altLang="zh-CN" sz="2800" b="1" dirty="0">
                <a:latin typeface="+mj-lt"/>
                <a:ea typeface="+mj-ea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34">
                <a:extLst>
                  <a:ext uri="{FF2B5EF4-FFF2-40B4-BE49-F238E27FC236}">
                    <a16:creationId xmlns:a16="http://schemas.microsoft.com/office/drawing/2014/main" id="{727409A2-1009-4742-A5B1-CB03ED1CFB6E}"/>
                  </a:ext>
                </a:extLst>
              </p:cNvPr>
              <p:cNvSpPr txBox="1"/>
              <p:nvPr/>
            </p:nvSpPr>
            <p:spPr bwMode="auto">
              <a:xfrm>
                <a:off x="1930970" y="2412399"/>
                <a:ext cx="5074468" cy="1168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∴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𝟎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2" name="Object 34">
                <a:extLst>
                  <a:ext uri="{FF2B5EF4-FFF2-40B4-BE49-F238E27FC236}">
                    <a16:creationId xmlns:a16="http://schemas.microsoft.com/office/drawing/2014/main" id="{727409A2-1009-4742-A5B1-CB03ED1CF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970" y="2412399"/>
                <a:ext cx="5074468" cy="116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>
            <a:extLst>
              <a:ext uri="{FF2B5EF4-FFF2-40B4-BE49-F238E27FC236}">
                <a16:creationId xmlns:a16="http://schemas.microsoft.com/office/drawing/2014/main" id="{EBC54462-3BE3-4587-B5FC-BF8597B58486}"/>
              </a:ext>
            </a:extLst>
          </p:cNvPr>
          <p:cNvGrpSpPr>
            <a:grpSpLocks/>
          </p:cNvGrpSpPr>
          <p:nvPr/>
        </p:nvGrpSpPr>
        <p:grpSpPr bwMode="auto">
          <a:xfrm>
            <a:off x="1859532" y="3637955"/>
            <a:ext cx="3635440" cy="523876"/>
            <a:chOff x="816" y="3792"/>
            <a:chExt cx="1824" cy="330"/>
          </a:xfrm>
        </p:grpSpPr>
        <p:sp>
          <p:nvSpPr>
            <p:cNvPr id="13332" name="Text Box 20">
              <a:extLst>
                <a:ext uri="{FF2B5EF4-FFF2-40B4-BE49-F238E27FC236}">
                  <a16:creationId xmlns:a16="http://schemas.microsoft.com/office/drawing/2014/main" id="{757813FD-5D8E-44C3-AB27-60A162C25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79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j-lt"/>
                  <a:ea typeface="+mj-ea"/>
                </a:rPr>
                <a:t>即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2" name="Object 35">
                  <a:extLst>
                    <a:ext uri="{FF2B5EF4-FFF2-40B4-BE49-F238E27FC236}">
                      <a16:creationId xmlns:a16="http://schemas.microsoft.com/office/drawing/2014/main" id="{F4E9AFEF-DC08-4060-BED3-7375CA9B6D61}"/>
                    </a:ext>
                  </a:extLst>
                </p:cNvPr>
                <p:cNvSpPr txBox="1"/>
                <p:nvPr/>
              </p:nvSpPr>
              <p:spPr bwMode="auto">
                <a:xfrm>
                  <a:off x="1344" y="3792"/>
                  <a:ext cx="1296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𝝃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3322" name="Object 35">
                  <a:extLst>
                    <a:ext uri="{FF2B5EF4-FFF2-40B4-BE49-F238E27FC236}">
                      <a16:creationId xmlns:a16="http://schemas.microsoft.com/office/drawing/2014/main" id="{F4E9AFEF-DC08-4060-BED3-7375CA9B6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3792"/>
                  <a:ext cx="1296" cy="2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2153491B-AF6E-4BE6-93FD-94D0303A700E}"/>
              </a:ext>
            </a:extLst>
          </p:cNvPr>
          <p:cNvGrpSpPr>
            <a:grpSpLocks/>
          </p:cNvGrpSpPr>
          <p:nvPr/>
        </p:nvGrpSpPr>
        <p:grpSpPr bwMode="auto">
          <a:xfrm>
            <a:off x="5074220" y="3647485"/>
            <a:ext cx="3810835" cy="523876"/>
            <a:chOff x="3648" y="3759"/>
            <a:chExt cx="1912" cy="330"/>
          </a:xfrm>
        </p:grpSpPr>
        <p:sp>
          <p:nvSpPr>
            <p:cNvPr id="13331" name="Text Box 26">
              <a:extLst>
                <a:ext uri="{FF2B5EF4-FFF2-40B4-BE49-F238E27FC236}">
                  <a16:creationId xmlns:a16="http://schemas.microsoft.com/office/drawing/2014/main" id="{8F690373-9A61-4F61-99B7-4025E8AD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759"/>
              <a:ext cx="1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(    </a:t>
              </a:r>
              <a:r>
                <a:rPr lang="zh-CN" altLang="en-US" sz="2800" b="1" dirty="0">
                  <a:latin typeface="+mj-lt"/>
                  <a:ea typeface="+mj-ea"/>
                </a:rPr>
                <a:t>介于</a:t>
              </a:r>
              <a:r>
                <a:rPr lang="en-US" altLang="zh-CN" sz="2800" b="1" dirty="0">
                  <a:latin typeface="+mj-lt"/>
                  <a:ea typeface="+mj-ea"/>
                </a:rPr>
                <a:t>0</a:t>
              </a:r>
              <a:r>
                <a:rPr lang="zh-CN" altLang="en-US" sz="2800" b="1" dirty="0">
                  <a:latin typeface="+mj-lt"/>
                  <a:ea typeface="+mj-ea"/>
                </a:rPr>
                <a:t>与</a:t>
              </a:r>
              <a:r>
                <a:rPr lang="en-US" altLang="zh-CN" sz="2800" b="1" i="1" dirty="0">
                  <a:latin typeface="+mj-lt"/>
                  <a:ea typeface="+mj-ea"/>
                </a:rPr>
                <a:t>x</a:t>
              </a:r>
              <a:r>
                <a:rPr lang="zh-CN" altLang="en-US" sz="2800" b="1" dirty="0">
                  <a:latin typeface="+mj-lt"/>
                  <a:ea typeface="+mj-ea"/>
                </a:rPr>
                <a:t>之间</a:t>
              </a:r>
              <a:r>
                <a:rPr lang="en-US" altLang="zh-CN" sz="2800" b="1" dirty="0">
                  <a:latin typeface="+mj-lt"/>
                  <a:ea typeface="+mj-ea"/>
                </a:rPr>
                <a:t>).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1" name="Object 36">
                  <a:extLst>
                    <a:ext uri="{FF2B5EF4-FFF2-40B4-BE49-F238E27FC236}">
                      <a16:creationId xmlns:a16="http://schemas.microsoft.com/office/drawing/2014/main" id="{7516A473-35A8-4AE8-9668-943B9A9C0C7F}"/>
                    </a:ext>
                  </a:extLst>
                </p:cNvPr>
                <p:cNvSpPr txBox="1"/>
                <p:nvPr/>
              </p:nvSpPr>
              <p:spPr bwMode="auto">
                <a:xfrm>
                  <a:off x="3774" y="3774"/>
                  <a:ext cx="1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3321" name="Object 36">
                  <a:extLst>
                    <a:ext uri="{FF2B5EF4-FFF2-40B4-BE49-F238E27FC236}">
                      <a16:creationId xmlns:a16="http://schemas.microsoft.com/office/drawing/2014/main" id="{7516A473-35A8-4AE8-9668-943B9A9C0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74" y="3774"/>
                  <a:ext cx="170" cy="288"/>
                </a:xfrm>
                <a:prstGeom prst="rect">
                  <a:avLst/>
                </a:prstGeom>
                <a:blipFill>
                  <a:blip r:embed="rId5"/>
                  <a:stretch>
                    <a:fillRect l="-16364" r="-16364" b="-20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29">
            <a:extLst>
              <a:ext uri="{FF2B5EF4-FFF2-40B4-BE49-F238E27FC236}">
                <a16:creationId xmlns:a16="http://schemas.microsoft.com/office/drawing/2014/main" id="{49A23646-8FDF-49CE-89A9-0D1E307E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578" y="1119709"/>
            <a:ext cx="6405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则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dirty="0">
                <a:latin typeface="+mj-lt"/>
                <a:ea typeface="+mj-ea"/>
              </a:rPr>
              <a:t>[0, 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]</a:t>
            </a:r>
            <a:r>
              <a:rPr lang="zh-CN" altLang="en-US" sz="2800" b="1" dirty="0">
                <a:latin typeface="+mj-lt"/>
                <a:ea typeface="+mj-ea"/>
              </a:rPr>
              <a:t>（或</a:t>
            </a:r>
            <a:r>
              <a:rPr lang="en-US" altLang="zh-CN" sz="2800" b="1" dirty="0">
                <a:latin typeface="+mj-lt"/>
                <a:ea typeface="+mj-ea"/>
              </a:rPr>
              <a:t>[</a:t>
            </a:r>
            <a:r>
              <a:rPr lang="en-US" altLang="zh-CN" sz="2800" b="1" i="1" dirty="0">
                <a:latin typeface="+mj-lt"/>
                <a:ea typeface="+mj-ea"/>
              </a:rPr>
              <a:t>x, </a:t>
            </a:r>
            <a:r>
              <a:rPr lang="en-US" altLang="zh-CN" sz="2800" b="1" dirty="0">
                <a:latin typeface="+mj-lt"/>
                <a:ea typeface="+mj-ea"/>
              </a:rPr>
              <a:t>0]</a:t>
            </a:r>
            <a:r>
              <a:rPr lang="zh-CN" altLang="en-US" sz="2800" b="1" dirty="0">
                <a:latin typeface="+mj-lt"/>
                <a:ea typeface="+mj-ea"/>
              </a:rPr>
              <a:t>）上连续，</a:t>
            </a: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CD71B721-E20F-44EC-92CE-0E54C90D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257" y="1156688"/>
            <a:ext cx="247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令 </a:t>
            </a:r>
            <a:r>
              <a:rPr lang="en-US" altLang="zh-CN" sz="2800" b="1" i="1" dirty="0">
                <a:latin typeface="+mj-lt"/>
                <a:ea typeface="+mj-ea"/>
              </a:rPr>
              <a:t>f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 = </a:t>
            </a:r>
            <a:r>
              <a:rPr lang="en-US" altLang="zh-CN" sz="2800" b="1" i="1" dirty="0">
                <a:latin typeface="+mj-lt"/>
                <a:ea typeface="+mj-ea"/>
              </a:rPr>
              <a:t>e</a:t>
            </a:r>
            <a:r>
              <a:rPr lang="en-US" altLang="zh-CN" sz="2800" b="1" i="1" baseline="30000" dirty="0">
                <a:latin typeface="+mj-lt"/>
                <a:ea typeface="+mj-ea"/>
              </a:rPr>
              <a:t> t 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37">
                <a:extLst>
                  <a:ext uri="{FF2B5EF4-FFF2-40B4-BE49-F238E27FC236}">
                    <a16:creationId xmlns:a16="http://schemas.microsoft.com/office/drawing/2014/main" id="{41380493-C4DB-4382-BDF2-57017916734D}"/>
                  </a:ext>
                </a:extLst>
              </p:cNvPr>
              <p:cNvSpPr txBox="1"/>
              <p:nvPr/>
            </p:nvSpPr>
            <p:spPr bwMode="auto">
              <a:xfrm>
                <a:off x="6074345" y="5215924"/>
                <a:ext cx="312321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1" name="Object 37">
                <a:extLst>
                  <a:ext uri="{FF2B5EF4-FFF2-40B4-BE49-F238E27FC236}">
                    <a16:creationId xmlns:a16="http://schemas.microsoft.com/office/drawing/2014/main" id="{41380493-C4DB-4382-BDF2-57017916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4345" y="5215924"/>
                <a:ext cx="312321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4">
            <a:extLst>
              <a:ext uri="{FF2B5EF4-FFF2-40B4-BE49-F238E27FC236}">
                <a16:creationId xmlns:a16="http://schemas.microsoft.com/office/drawing/2014/main" id="{9A3761AE-398F-4AB3-BFE1-486AC886A1A4}"/>
              </a:ext>
            </a:extLst>
          </p:cNvPr>
          <p:cNvGrpSpPr>
            <a:grpSpLocks/>
          </p:cNvGrpSpPr>
          <p:nvPr/>
        </p:nvGrpSpPr>
        <p:grpSpPr bwMode="auto">
          <a:xfrm>
            <a:off x="2111944" y="5825524"/>
            <a:ext cx="5357490" cy="546100"/>
            <a:chOff x="1104" y="1008"/>
            <a:chExt cx="2688" cy="3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0" name="Object 38">
                  <a:extLst>
                    <a:ext uri="{FF2B5EF4-FFF2-40B4-BE49-F238E27FC236}">
                      <a16:creationId xmlns:a16="http://schemas.microsoft.com/office/drawing/2014/main" id="{FD749AC3-05F7-4E34-873E-0C8D0425B1E9}"/>
                    </a:ext>
                  </a:extLst>
                </p:cNvPr>
                <p:cNvSpPr txBox="1"/>
                <p:nvPr/>
              </p:nvSpPr>
              <p:spPr bwMode="auto">
                <a:xfrm>
                  <a:off x="1872" y="1008"/>
                  <a:ext cx="1920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𝒙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&gt;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 , (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) .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3320" name="Object 38">
                  <a:extLst>
                    <a:ext uri="{FF2B5EF4-FFF2-40B4-BE49-F238E27FC236}">
                      <a16:creationId xmlns:a16="http://schemas.microsoft.com/office/drawing/2014/main" id="{FD749AC3-05F7-4E34-873E-0C8D0425B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1008"/>
                  <a:ext cx="1920" cy="3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0" name="Rectangle 13">
              <a:extLst>
                <a:ext uri="{FF2B5EF4-FFF2-40B4-BE49-F238E27FC236}">
                  <a16:creationId xmlns:a16="http://schemas.microsoft.com/office/drawing/2014/main" id="{A4D264CA-715C-4EA2-9659-06C14DFC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08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j-lt"/>
                  <a:ea typeface="+mj-ea"/>
                </a:rPr>
                <a:t>于是，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39">
                <a:extLst>
                  <a:ext uri="{FF2B5EF4-FFF2-40B4-BE49-F238E27FC236}">
                    <a16:creationId xmlns:a16="http://schemas.microsoft.com/office/drawing/2014/main" id="{75C4A9F9-6F7F-4409-835C-83235DE759BE}"/>
                  </a:ext>
                </a:extLst>
              </p:cNvPr>
              <p:cNvSpPr txBox="1"/>
              <p:nvPr/>
            </p:nvSpPr>
            <p:spPr bwMode="auto">
              <a:xfrm>
                <a:off x="1197543" y="4606325"/>
                <a:ext cx="4592135" cy="56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, 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5" name="Object 39">
                <a:extLst>
                  <a:ext uri="{FF2B5EF4-FFF2-40B4-BE49-F238E27FC236}">
                    <a16:creationId xmlns:a16="http://schemas.microsoft.com/office/drawing/2014/main" id="{75C4A9F9-6F7F-4409-835C-83235DE7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543" y="4606325"/>
                <a:ext cx="4592135" cy="561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bject 40">
                <a:extLst>
                  <a:ext uri="{FF2B5EF4-FFF2-40B4-BE49-F238E27FC236}">
                    <a16:creationId xmlns:a16="http://schemas.microsoft.com/office/drawing/2014/main" id="{B72F3104-4C26-48D0-84F7-760610FCFD29}"/>
                  </a:ext>
                </a:extLst>
              </p:cNvPr>
              <p:cNvSpPr txBox="1"/>
              <p:nvPr/>
            </p:nvSpPr>
            <p:spPr bwMode="auto">
              <a:xfrm>
                <a:off x="4964600" y="4596491"/>
                <a:ext cx="3922448" cy="617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 ;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6" name="Object 40">
                <a:extLst>
                  <a:ext uri="{FF2B5EF4-FFF2-40B4-BE49-F238E27FC236}">
                    <a16:creationId xmlns:a16="http://schemas.microsoft.com/office/drawing/2014/main" id="{B72F3104-4C26-48D0-84F7-760610FCF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4600" y="4596491"/>
                <a:ext cx="3922448" cy="617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bject 41">
                <a:extLst>
                  <a:ext uri="{FF2B5EF4-FFF2-40B4-BE49-F238E27FC236}">
                    <a16:creationId xmlns:a16="http://schemas.microsoft.com/office/drawing/2014/main" id="{CBFD96CA-C0D7-4851-879E-3A7D6A5A61FB}"/>
                  </a:ext>
                </a:extLst>
              </p:cNvPr>
              <p:cNvSpPr txBox="1"/>
              <p:nvPr/>
            </p:nvSpPr>
            <p:spPr bwMode="auto">
              <a:xfrm>
                <a:off x="1121344" y="5215924"/>
                <a:ext cx="6218516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, 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7" name="Object 41">
                <a:extLst>
                  <a:ext uri="{FF2B5EF4-FFF2-40B4-BE49-F238E27FC236}">
                    <a16:creationId xmlns:a16="http://schemas.microsoft.com/office/drawing/2014/main" id="{CBFD96CA-C0D7-4851-879E-3A7D6A5A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344" y="5215924"/>
                <a:ext cx="6218516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utoUpdateAnimBg="0"/>
      <p:bldP spid="31" grpId="0" autoUpdateAnimBg="0"/>
      <p:bldP spid="32" grpId="0"/>
      <p:bldP spid="39" grpId="0" autoUpdateAnimBg="0"/>
      <p:bldP spid="40" grpId="0" autoUpdateAnimBg="0"/>
      <p:bldP spid="41" grpId="0"/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E63D150-45A1-4F56-807D-DCBE26B0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38226"/>
            <a:ext cx="360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  <a:ea typeface="+mj-ea"/>
              </a:rPr>
              <a:t>    </a:t>
            </a:r>
            <a:r>
              <a:rPr lang="zh-CN" altLang="en-US" sz="2800" b="1" dirty="0">
                <a:latin typeface="+mj-lt"/>
                <a:ea typeface="+mj-ea"/>
              </a:rPr>
              <a:t>定理</a:t>
            </a:r>
            <a:r>
              <a:rPr lang="en-US" altLang="zh-CN" sz="2800" b="1" dirty="0">
                <a:latin typeface="+mj-lt"/>
                <a:ea typeface="+mj-ea"/>
              </a:rPr>
              <a:t>3</a:t>
            </a:r>
            <a:r>
              <a:rPr lang="zh-CN" altLang="en-US" sz="2800" b="1" dirty="0">
                <a:latin typeface="+mj-lt"/>
                <a:ea typeface="+mj-ea"/>
              </a:rPr>
              <a:t>（柯西定理）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0F059510-0C14-4E19-B756-7BD092E7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1571626"/>
            <a:ext cx="328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  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dirty="0">
                <a:latin typeface="+mj-lt"/>
                <a:ea typeface="+mj-ea"/>
              </a:rPr>
              <a:t>[</a:t>
            </a:r>
            <a:r>
              <a:rPr lang="en-US" altLang="zh-CN" sz="2800" b="1" i="1" dirty="0">
                <a:latin typeface="+mj-lt"/>
                <a:ea typeface="+mj-ea"/>
              </a:rPr>
              <a:t>a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i="1" dirty="0">
                <a:latin typeface="+mj-lt"/>
                <a:ea typeface="+mj-ea"/>
              </a:rPr>
              <a:t>b</a:t>
            </a:r>
            <a:r>
              <a:rPr lang="en-US" altLang="zh-CN" sz="2800" b="1" dirty="0">
                <a:latin typeface="+mj-lt"/>
                <a:ea typeface="+mj-ea"/>
              </a:rPr>
              <a:t>]</a:t>
            </a:r>
            <a:r>
              <a:rPr lang="zh-CN" altLang="en-US" sz="2800" b="1" dirty="0">
                <a:latin typeface="+mj-lt"/>
                <a:ea typeface="+mj-ea"/>
              </a:rPr>
              <a:t>上连续；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06" name="Rectangle 22">
                <a:extLst>
                  <a:ext uri="{FF2B5EF4-FFF2-40B4-BE49-F238E27FC236}">
                    <a16:creationId xmlns:a16="http://schemas.microsoft.com/office/drawing/2014/main" id="{EA76A558-D0B8-430E-A3D0-62A5B7C32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751" y="3600451"/>
                <a:ext cx="8216030" cy="819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latin typeface="+mj-lt"/>
                    <a:ea typeface="+mj-ea"/>
                  </a:rPr>
                  <a:t>则至少存在一点</a:t>
                </a:r>
                <a:r>
                  <a:rPr lang="zh-CN" altLang="en-US" sz="2800" b="1" i="1" dirty="0">
                    <a:latin typeface="+mj-lt"/>
                    <a:ea typeface="+mj-ea"/>
                    <a:sym typeface="Symbol" pitchFamily="18" charset="2"/>
                  </a:rPr>
                  <a:t></a:t>
                </a:r>
                <a:r>
                  <a:rPr lang="zh-CN" altLang="en-US" sz="28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  <a:sym typeface="Symbol" pitchFamily="18" charset="2"/>
                  </a:rPr>
                  <a:t>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a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b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，使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6406" name="Rectangle 22">
                <a:extLst>
                  <a:ext uri="{FF2B5EF4-FFF2-40B4-BE49-F238E27FC236}">
                    <a16:creationId xmlns:a16="http://schemas.microsoft.com/office/drawing/2014/main" id="{EA76A558-D0B8-430E-A3D0-62A5B7C32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1" y="3600451"/>
                <a:ext cx="8216030" cy="819455"/>
              </a:xfrm>
              <a:prstGeom prst="rect">
                <a:avLst/>
              </a:prstGeom>
              <a:blipFill>
                <a:blip r:embed="rId2"/>
                <a:stretch>
                  <a:fillRect l="-1559" b="-14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07" name="Rectangle 23">
            <a:extLst>
              <a:ext uri="{FF2B5EF4-FFF2-40B4-BE49-F238E27FC236}">
                <a16:creationId xmlns:a16="http://schemas.microsoft.com/office/drawing/2014/main" id="{D6A181EB-22BC-45B3-9825-6C7DB0F5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2071689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en-US" altLang="zh-CN" sz="2800" b="1" dirty="0"/>
              <a:t>(ii) 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a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i="1" dirty="0">
                <a:latin typeface="+mj-lt"/>
                <a:ea typeface="+mj-ea"/>
              </a:rPr>
              <a:t>b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内可导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8761BECD-663D-432D-A825-0A3A89D59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8625"/>
            <a:ext cx="234872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lt"/>
                <a:ea typeface="+mj-ea"/>
              </a:rPr>
              <a:t>三、柯西定理</a:t>
            </a:r>
          </a:p>
        </p:txBody>
      </p:sp>
      <p:sp>
        <p:nvSpPr>
          <p:cNvPr id="16410" name="AutoShape 26">
            <a:extLst>
              <a:ext uri="{FF2B5EF4-FFF2-40B4-BE49-F238E27FC236}">
                <a16:creationId xmlns:a16="http://schemas.microsoft.com/office/drawing/2014/main" id="{D43C482A-9172-4441-B1DC-DDBD41A6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8625"/>
            <a:ext cx="3505200" cy="609600"/>
          </a:xfrm>
          <a:prstGeom prst="wedgeEllipseCallout">
            <a:avLst>
              <a:gd name="adj1" fmla="val -82756"/>
              <a:gd name="adj2" fmla="val 8808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latin typeface="+mj-lt"/>
                <a:ea typeface="+mj-ea"/>
              </a:rPr>
              <a:t>Cauchy, 1789~1857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4780DF99-FB3B-49B9-9FF6-CBF60AF7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71626"/>
            <a:ext cx="30670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+mj-lt"/>
                <a:ea typeface="+mj-ea"/>
              </a:rPr>
              <a:t>设</a:t>
            </a:r>
            <a:r>
              <a:rPr lang="en-US" altLang="zh-CN" sz="2800" b="1" i="1">
                <a:latin typeface="+mj-lt"/>
                <a:ea typeface="+mj-ea"/>
              </a:rPr>
              <a:t>f</a:t>
            </a:r>
            <a:r>
              <a:rPr lang="en-US" altLang="zh-CN" sz="2800" b="1">
                <a:latin typeface="+mj-lt"/>
                <a:ea typeface="+mj-ea"/>
              </a:rPr>
              <a:t> 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及</a:t>
            </a:r>
            <a:r>
              <a:rPr lang="en-US" altLang="zh-CN" sz="2800" b="1" i="1">
                <a:latin typeface="+mj-lt"/>
                <a:ea typeface="+mj-ea"/>
              </a:rPr>
              <a:t>g 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满足</a:t>
            </a:r>
            <a:r>
              <a:rPr lang="en-US" altLang="zh-CN" sz="2800" b="1">
                <a:latin typeface="+mj-lt"/>
                <a:ea typeface="+mj-ea"/>
              </a:rPr>
              <a:t>:</a:t>
            </a: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3C635F54-C5F8-4B54-8DA1-A8511B02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2663826"/>
            <a:ext cx="4068763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</a:rPr>
              <a:t>iii)  </a:t>
            </a: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i="1" dirty="0">
                <a:latin typeface="+mj-lt"/>
                <a:ea typeface="+mj-ea"/>
                <a:sym typeface="Symbol" pitchFamily="18" charset="2"/>
              </a:rPr>
              <a:t></a:t>
            </a:r>
            <a:r>
              <a:rPr lang="en-US" altLang="zh-CN" sz="2800" b="1" i="1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 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</a:t>
            </a:r>
            <a:r>
              <a:rPr lang="en-US" altLang="zh-CN" sz="2800" b="1" dirty="0">
                <a:latin typeface="+mj-lt"/>
                <a:ea typeface="+mj-ea"/>
              </a:rPr>
              <a:t>0 ,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j-lt"/>
                <a:ea typeface="+mj-ea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∈(</a:t>
            </a:r>
            <a:r>
              <a:rPr lang="en-US" altLang="zh-CN" sz="2800" b="1" i="1" dirty="0" err="1">
                <a:latin typeface="+mj-lt"/>
                <a:ea typeface="+mj-ea"/>
              </a:rPr>
              <a:t>a,b</a:t>
            </a:r>
            <a:r>
              <a:rPr lang="en-US" altLang="zh-CN" sz="2800" b="1" dirty="0">
                <a:latin typeface="+mj-lt"/>
                <a:ea typeface="+mj-ea"/>
              </a:rPr>
              <a:t>), 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53FCD7C9-2E51-41D4-AF88-6A722885E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9" y="4500563"/>
            <a:ext cx="377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首先证明 </a:t>
            </a:r>
            <a:r>
              <a:rPr lang="en-US" altLang="zh-CN" sz="2800" b="1" i="1"/>
              <a:t>g(b)-g(a)</a:t>
            </a:r>
            <a:r>
              <a:rPr lang="en-US" altLang="zh-CN" sz="2800" b="1">
                <a:cs typeface="Times New Roman" panose="02020603050405020304" pitchFamily="18" charset="0"/>
              </a:rPr>
              <a:t>≠0</a:t>
            </a:r>
            <a:r>
              <a:rPr lang="en-US" altLang="zh-CN" sz="2800" b="1"/>
              <a:t>,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07FF5BA3-CDDD-4767-99E3-D16C85389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4500563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证明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41884B74-383B-42B2-9842-919FD281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748338"/>
            <a:ext cx="7704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g</a:t>
            </a:r>
            <a:r>
              <a:rPr lang="en-US" altLang="zh-CN" sz="2800" b="1" i="1">
                <a:sym typeface="Symbol" panose="05050102010706020507" pitchFamily="18" charset="2"/>
              </a:rPr>
              <a:t>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0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/>
              <a:t>0 , </a:t>
            </a:r>
            <a:r>
              <a:rPr lang="zh-CN" altLang="en-US" sz="2800" b="1"/>
              <a:t>与条件</a:t>
            </a:r>
            <a:r>
              <a:rPr lang="en-US" altLang="zh-CN" sz="2800" b="1"/>
              <a:t>(iii)</a:t>
            </a:r>
            <a:r>
              <a:rPr lang="zh-CN" altLang="en-US" sz="2800" b="1"/>
              <a:t>矛盾</a:t>
            </a:r>
            <a:r>
              <a:rPr lang="en-US" altLang="zh-CN" sz="2800" b="1"/>
              <a:t>.</a:t>
            </a:r>
            <a:r>
              <a:rPr lang="zh-CN" altLang="en-US" sz="2800" b="1"/>
              <a:t>故 </a:t>
            </a:r>
            <a:r>
              <a:rPr lang="en-US" altLang="zh-CN" sz="2800" b="1" i="1"/>
              <a:t>g(b)-g(a)</a:t>
            </a:r>
            <a:r>
              <a:rPr lang="en-US" altLang="zh-CN" sz="2800" b="1">
                <a:cs typeface="Times New Roman" panose="02020603050405020304" pitchFamily="18" charset="0"/>
              </a:rPr>
              <a:t>≠0</a:t>
            </a:r>
            <a:r>
              <a:rPr lang="en-US" altLang="zh-CN" sz="2800" b="1"/>
              <a:t>.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40EAE2E8-3390-4343-971A-6CCA4C8C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4597401"/>
            <a:ext cx="179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用反证法</a:t>
            </a:r>
            <a:r>
              <a:rPr lang="en-US" altLang="zh-CN" sz="2800" b="1"/>
              <a:t>. </a:t>
            </a: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DD185BF5-2CA8-436E-A83B-BA9882347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5173663"/>
            <a:ext cx="2254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 </a:t>
            </a:r>
            <a:r>
              <a:rPr lang="en-US" altLang="zh-CN" sz="2800" b="1" i="1"/>
              <a:t>g(b)=g(a), </a:t>
            </a:r>
          </a:p>
        </p:txBody>
      </p:sp>
      <p:sp>
        <p:nvSpPr>
          <p:cNvPr id="25" name="Rectangle 44">
            <a:extLst>
              <a:ext uri="{FF2B5EF4-FFF2-40B4-BE49-F238E27FC236}">
                <a16:creationId xmlns:a16="http://schemas.microsoft.com/office/drawing/2014/main" id="{1EC35BA6-49E8-46CD-92F4-E1804EF3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5245100"/>
            <a:ext cx="7109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则由罗尔定理知</a:t>
            </a:r>
            <a:r>
              <a:rPr lang="en-US" altLang="zh-CN" sz="2800" b="1"/>
              <a:t>,</a:t>
            </a:r>
            <a:r>
              <a:rPr lang="zh-CN" altLang="en-US" sz="2800" b="1"/>
              <a:t>至少存在一点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0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(</a:t>
            </a:r>
            <a:r>
              <a:rPr lang="en-US" altLang="zh-CN" sz="2800" b="1" i="1"/>
              <a:t>a,b</a:t>
            </a:r>
            <a:r>
              <a:rPr lang="en-US" altLang="zh-CN" sz="2800" b="1"/>
              <a:t>), </a:t>
            </a:r>
            <a:r>
              <a:rPr lang="zh-CN" altLang="en-US" sz="2800" b="1"/>
              <a:t>使得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406" grpId="0" autoUpdateAnimBg="0"/>
      <p:bldP spid="16407" grpId="0" autoUpdateAnimBg="0"/>
      <p:bldP spid="16409" grpId="0" autoUpdateAnimBg="0"/>
      <p:bldP spid="16410" grpId="0" animBg="1" autoUpdateAnimBg="0"/>
      <p:bldP spid="16411" grpId="0" autoUpdateAnimBg="0"/>
      <p:bldP spid="16414" grpId="0"/>
      <p:bldP spid="21" grpId="0" autoUpdateAnimBg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Text Box 20">
            <a:extLst>
              <a:ext uri="{FF2B5EF4-FFF2-40B4-BE49-F238E27FC236}">
                <a16:creationId xmlns:a16="http://schemas.microsoft.com/office/drawing/2014/main" id="{874D369E-B0A2-4159-9DB4-3ED66BAE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85739"/>
            <a:ext cx="7639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其次</a:t>
            </a:r>
            <a:r>
              <a:rPr lang="en-US" altLang="zh-CN" b="1"/>
              <a:t>, </a:t>
            </a:r>
            <a:r>
              <a:rPr lang="zh-CN" altLang="en-US" b="1"/>
              <a:t>作辅助函数，</a:t>
            </a:r>
          </a:p>
          <a:p>
            <a:pPr eaLnBrk="1" hangingPunct="1"/>
            <a:r>
              <a:rPr lang="zh-CN" altLang="en-US" sz="2800" b="1" i="1"/>
              <a:t> 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)=[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-f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</a:t>
            </a:r>
            <a:r>
              <a:rPr lang="en-US" altLang="zh-CN" sz="3600" b="1"/>
              <a:t>]</a:t>
            </a:r>
            <a:r>
              <a:rPr lang="en-US" altLang="zh-CN" sz="3600" b="1" i="1"/>
              <a:t>g</a:t>
            </a:r>
            <a:r>
              <a:rPr lang="en-US" altLang="zh-CN" sz="3600" b="1"/>
              <a:t>(</a:t>
            </a:r>
            <a:r>
              <a:rPr lang="en-US" altLang="zh-CN" sz="3600" b="1" i="1"/>
              <a:t>x</a:t>
            </a:r>
            <a:r>
              <a:rPr lang="en-US" altLang="zh-CN" sz="3600" b="1"/>
              <a:t>)-[</a:t>
            </a:r>
            <a:r>
              <a:rPr lang="en-US" altLang="zh-CN" sz="3200" b="1" i="1"/>
              <a:t>g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-g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)]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</a:t>
            </a:r>
          </a:p>
        </p:txBody>
      </p:sp>
      <p:sp>
        <p:nvSpPr>
          <p:cNvPr id="26649" name="Text Box 25">
            <a:extLst>
              <a:ext uri="{FF2B5EF4-FFF2-40B4-BE49-F238E27FC236}">
                <a16:creationId xmlns:a16="http://schemas.microsoft.com/office/drawing/2014/main" id="{98283702-DC9E-4C2B-8FC5-B9F3FA5D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9" y="1265239"/>
            <a:ext cx="6935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显然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</a:t>
            </a:r>
            <a:r>
              <a:rPr lang="zh-CN" altLang="en-US" sz="2800" b="1"/>
              <a:t>在</a:t>
            </a:r>
            <a:r>
              <a:rPr lang="en-US" altLang="zh-CN" sz="2800" b="1"/>
              <a:t>[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]</a:t>
            </a:r>
            <a:r>
              <a:rPr lang="zh-CN" altLang="en-US" sz="2800" b="1"/>
              <a:t>上连续；在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内可导</a:t>
            </a:r>
            <a:r>
              <a:rPr lang="en-US" altLang="zh-CN" sz="2800" b="1"/>
              <a:t>, </a:t>
            </a:r>
            <a:r>
              <a:rPr lang="zh-CN" altLang="en-US" sz="2800" b="1"/>
              <a:t>且</a:t>
            </a:r>
          </a:p>
        </p:txBody>
      </p:sp>
      <p:sp>
        <p:nvSpPr>
          <p:cNvPr id="26654" name="Rectangle 30">
            <a:extLst>
              <a:ext uri="{FF2B5EF4-FFF2-40B4-BE49-F238E27FC236}">
                <a16:creationId xmlns:a16="http://schemas.microsoft.com/office/drawing/2014/main" id="{643054D3-5879-448D-9BAF-B00F214F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1985964"/>
            <a:ext cx="6769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 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)=[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-f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</a:t>
            </a:r>
            <a:r>
              <a:rPr lang="en-US" altLang="zh-CN" sz="3600" b="1"/>
              <a:t>]</a:t>
            </a:r>
            <a:r>
              <a:rPr lang="en-US" altLang="zh-CN" sz="3600" b="1" i="1"/>
              <a:t>g</a:t>
            </a:r>
            <a:r>
              <a:rPr lang="en-US" altLang="zh-CN" sz="3600" b="1"/>
              <a:t>(</a:t>
            </a:r>
            <a:r>
              <a:rPr lang="en-US" altLang="zh-CN" sz="3600" b="1" i="1"/>
              <a:t>b</a:t>
            </a:r>
            <a:r>
              <a:rPr lang="en-US" altLang="zh-CN" sz="3600" b="1"/>
              <a:t>)-[</a:t>
            </a:r>
            <a:r>
              <a:rPr lang="en-US" altLang="zh-CN" sz="3200" b="1" i="1"/>
              <a:t>g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-g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)]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</a:p>
          <a:p>
            <a:pPr eaLnBrk="1" hangingPunct="1"/>
            <a:r>
              <a:rPr lang="en-US" altLang="zh-CN" sz="3200" b="1" i="1"/>
              <a:t>=</a:t>
            </a:r>
            <a:r>
              <a:rPr lang="en-US" altLang="zh-CN" sz="2800" b="1" i="1"/>
              <a:t> 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g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</a:t>
            </a:r>
            <a:r>
              <a:rPr lang="en-US" altLang="zh-CN" sz="3600" b="1"/>
              <a:t>-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</a:t>
            </a:r>
            <a:r>
              <a:rPr lang="en-US" altLang="zh-CN" sz="3200" b="1" i="1"/>
              <a:t>g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=F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</a:t>
            </a:r>
          </a:p>
        </p:txBody>
      </p: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01BF9E29-B366-4767-82AE-44360674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3209926"/>
            <a:ext cx="8723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故由罗尔定理知</a:t>
            </a:r>
            <a:r>
              <a:rPr lang="en-US" altLang="zh-CN" sz="2800" b="1"/>
              <a:t>,</a:t>
            </a:r>
            <a:r>
              <a:rPr lang="zh-CN" altLang="en-US" sz="2800" b="1"/>
              <a:t>至少存在一点</a:t>
            </a:r>
            <a:r>
              <a:rPr lang="zh-CN" altLang="en-US" sz="2800" b="1" i="1">
                <a:sym typeface="Symbol" panose="05050102010706020507" pitchFamily="18" charset="2"/>
              </a:rPr>
              <a:t></a:t>
            </a:r>
            <a:r>
              <a:rPr lang="zh-CN" altLang="en-US" sz="2800" b="1"/>
              <a:t> </a:t>
            </a:r>
            <a:r>
              <a:rPr lang="zh-CN" altLang="en-US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(</a:t>
            </a:r>
            <a:r>
              <a:rPr lang="en-US" altLang="zh-CN" sz="2800" b="1" i="1"/>
              <a:t>a,b</a:t>
            </a:r>
            <a:r>
              <a:rPr lang="en-US" altLang="zh-CN" sz="2800" b="1"/>
              <a:t>), </a:t>
            </a:r>
            <a:r>
              <a:rPr lang="zh-CN" altLang="en-US" sz="2800" b="1"/>
              <a:t>使</a:t>
            </a:r>
            <a:r>
              <a:rPr lang="en-US" altLang="zh-CN" sz="2800" b="1" i="1"/>
              <a:t>F</a:t>
            </a:r>
            <a:r>
              <a:rPr lang="en-US" altLang="zh-CN" sz="2800" b="1" i="1">
                <a:sym typeface="Symbol" panose="05050102010706020507" pitchFamily="18" charset="2"/>
              </a:rPr>
              <a:t>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b="1" i="1">
                <a:sym typeface="Symbol" panose="05050102010706020507" pitchFamily="18" charset="2"/>
              </a:rPr>
              <a:t></a:t>
            </a:r>
            <a:r>
              <a:rPr lang="en-US" altLang="zh-CN" b="1"/>
              <a:t> 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/>
              <a:t>0 ,</a:t>
            </a:r>
            <a:r>
              <a:rPr lang="zh-CN" altLang="en-US" sz="2800" b="1"/>
              <a:t>即</a:t>
            </a:r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A4EFA4EE-B5D8-44A5-AFEB-E64DF39F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786188"/>
            <a:ext cx="768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[</a:t>
            </a:r>
            <a:r>
              <a:rPr lang="en-US" altLang="zh-CN" sz="3200" b="1" i="1"/>
              <a:t>f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-f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</a:t>
            </a:r>
            <a:r>
              <a:rPr lang="en-US" altLang="zh-CN" sz="3600" b="1"/>
              <a:t>]</a:t>
            </a:r>
            <a:r>
              <a:rPr lang="en-US" altLang="zh-CN" sz="3600" b="1" i="1"/>
              <a:t>g</a:t>
            </a:r>
            <a:r>
              <a:rPr lang="en-US" altLang="zh-CN" sz="2800" b="1" i="1">
                <a:sym typeface="Symbol" panose="05050102010706020507" pitchFamily="18" charset="2"/>
              </a:rPr>
              <a:t> </a:t>
            </a:r>
            <a:r>
              <a:rPr lang="en-US" altLang="zh-CN" sz="36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3600" b="1"/>
              <a:t>)-[</a:t>
            </a:r>
            <a:r>
              <a:rPr lang="en-US" altLang="zh-CN" sz="3200" b="1" i="1"/>
              <a:t>g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-g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)]</a:t>
            </a:r>
            <a:r>
              <a:rPr lang="en-US" altLang="zh-CN" sz="3200" b="1" i="1"/>
              <a:t>f</a:t>
            </a:r>
            <a:r>
              <a:rPr lang="en-US" altLang="zh-CN" sz="2800" b="1" i="1">
                <a:sym typeface="Symbol" panose="05050102010706020507" pitchFamily="18" charset="2"/>
              </a:rPr>
              <a:t> </a:t>
            </a:r>
            <a:r>
              <a:rPr lang="en-US" altLang="zh-CN" sz="32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3200" b="1"/>
              <a:t>)</a:t>
            </a:r>
            <a:r>
              <a:rPr lang="en-US" altLang="zh-CN" sz="3200" b="1" i="1"/>
              <a:t>=0   </a:t>
            </a:r>
            <a:r>
              <a:rPr lang="en-US" altLang="zh-CN" sz="2800" b="1" i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(</a:t>
            </a:r>
            <a:r>
              <a:rPr lang="en-US" altLang="zh-CN" sz="2800" b="1" i="1"/>
              <a:t>a,b</a:t>
            </a:r>
            <a:r>
              <a:rPr lang="en-US" altLang="zh-CN" sz="2800" b="1"/>
              <a:t>), 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C57C33E-89C7-4B17-918F-8F5F055F4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613276"/>
            <a:ext cx="521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因为 </a:t>
            </a:r>
            <a:r>
              <a:rPr lang="en-US" altLang="zh-CN" sz="2800" b="1" i="1"/>
              <a:t>g</a:t>
            </a:r>
            <a:r>
              <a:rPr lang="en-US" altLang="zh-CN" sz="2800" b="1" i="1">
                <a:sym typeface="Symbol" panose="05050102010706020507" pitchFamily="18" charset="2"/>
              </a:rPr>
              <a:t>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/>
              <a:t>0 ,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i="1"/>
              <a:t>-g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)</a:t>
            </a:r>
            <a:r>
              <a:rPr lang="en-US" altLang="zh-CN" sz="2800" b="1">
                <a:cs typeface="Times New Roman" panose="02020603050405020304" pitchFamily="18" charset="0"/>
              </a:rPr>
              <a:t>≠0</a:t>
            </a:r>
            <a:r>
              <a:rPr lang="en-US" altLang="zh-CN" sz="2800" b="1"/>
              <a:t>, </a:t>
            </a:r>
            <a:r>
              <a:rPr lang="zh-CN" altLang="en-US" sz="2800" b="1"/>
              <a:t>即得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5">
                <a:extLst>
                  <a:ext uri="{FF2B5EF4-FFF2-40B4-BE49-F238E27FC236}">
                    <a16:creationId xmlns:a16="http://schemas.microsoft.com/office/drawing/2014/main" id="{48C75A5F-DC61-4AC2-9997-8A19CD32831B}"/>
                  </a:ext>
                </a:extLst>
              </p:cNvPr>
              <p:cNvSpPr txBox="1"/>
              <p:nvPr/>
            </p:nvSpPr>
            <p:spPr bwMode="auto">
              <a:xfrm>
                <a:off x="2952751" y="5357813"/>
                <a:ext cx="6499257" cy="1071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" name="Object 45">
                <a:extLst>
                  <a:ext uri="{FF2B5EF4-FFF2-40B4-BE49-F238E27FC236}">
                    <a16:creationId xmlns:a16="http://schemas.microsoft.com/office/drawing/2014/main" id="{48C75A5F-DC61-4AC2-9997-8A19CD32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751" y="5357813"/>
                <a:ext cx="6499257" cy="1071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/>
      <p:bldP spid="26654" grpId="0"/>
      <p:bldP spid="26657" grpId="0"/>
      <p:bldP spid="26659" grpId="0"/>
      <p:bldP spid="15" grpId="0" autoUpdateAnimBg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8" name="Text Box 30">
            <a:extLst>
              <a:ext uri="{FF2B5EF4-FFF2-40B4-BE49-F238E27FC236}">
                <a16:creationId xmlns:a16="http://schemas.microsoft.com/office/drawing/2014/main" id="{8DEEADCF-3A0A-46FD-A335-1458420C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816" y="2832117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注：柯西定理是拉格朗日定理的推广。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E5EF0627-2BF0-4F2D-89E3-138514A9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554" y="3840180"/>
            <a:ext cx="772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因为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=x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zh-CN" altLang="en-US" sz="2800" b="1"/>
              <a:t>柯西定理恰是拉格朗日定理的结论</a:t>
            </a:r>
            <a:r>
              <a:rPr lang="en-US" altLang="zh-CN" sz="2800" b="1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5">
                <a:extLst>
                  <a:ext uri="{FF2B5EF4-FFF2-40B4-BE49-F238E27FC236}">
                    <a16:creationId xmlns:a16="http://schemas.microsoft.com/office/drawing/2014/main" id="{CFAAD4CA-7B58-4FF8-B5FC-5B19B95071DA}"/>
                  </a:ext>
                </a:extLst>
              </p:cNvPr>
              <p:cNvSpPr txBox="1"/>
              <p:nvPr/>
            </p:nvSpPr>
            <p:spPr bwMode="auto">
              <a:xfrm>
                <a:off x="2057602" y="910941"/>
                <a:ext cx="6499257" cy="1071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Object 45">
                <a:extLst>
                  <a:ext uri="{FF2B5EF4-FFF2-40B4-BE49-F238E27FC236}">
                    <a16:creationId xmlns:a16="http://schemas.microsoft.com/office/drawing/2014/main" id="{CFAAD4CA-7B58-4FF8-B5FC-5B19B950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602" y="910941"/>
                <a:ext cx="6499257" cy="1071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8" grpId="0" autoUpdateAnimBg="0"/>
      <p:bldP spid="276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ADC2F1EB-1D8A-4476-8960-F5B29CE7D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14401"/>
            <a:ext cx="376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否则 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必恒为常数。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87B73-4AAA-436B-BC10-E5396014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04801"/>
            <a:ext cx="650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 </a:t>
            </a:r>
            <a:r>
              <a:rPr lang="en-US" altLang="zh-CN" sz="2800" b="1" i="1"/>
              <a:t>M </a:t>
            </a:r>
            <a:r>
              <a:rPr lang="zh-CN" altLang="en-US" sz="2800" b="1"/>
              <a:t>和 </a:t>
            </a:r>
            <a:r>
              <a:rPr lang="en-US" altLang="zh-CN" sz="2800" b="1" i="1"/>
              <a:t>m </a:t>
            </a:r>
            <a:r>
              <a:rPr lang="zh-CN" altLang="en-US" sz="2800" b="1"/>
              <a:t>之中至少有一个不等于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a</a:t>
            </a:r>
            <a:r>
              <a:rPr lang="en-US" altLang="zh-CN" sz="2800" b="1"/>
              <a:t>)</a:t>
            </a:r>
            <a:r>
              <a:rPr lang="zh-CN" altLang="en-US" sz="2800" b="1"/>
              <a:t>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9CBADDF-863B-49AE-9168-8C087D40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286001"/>
            <a:ext cx="326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</a:t>
            </a:r>
            <a:r>
              <a:rPr lang="zh-CN" altLang="en-US" sz="2800" b="1"/>
              <a:t>设在点</a:t>
            </a:r>
            <a:r>
              <a:rPr lang="zh-CN" altLang="en-US" sz="2800" b="1">
                <a:sym typeface="Symbol" panose="05050102010706020507" pitchFamily="18" charset="2"/>
              </a:rPr>
              <a:t>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处，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1311608-39CE-40EA-930F-D32A597E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1"/>
            <a:ext cx="499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函数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取得最大值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) = </a:t>
            </a:r>
            <a:r>
              <a:rPr lang="en-US" altLang="zh-CN" sz="2800" b="1" i="1"/>
              <a:t>M</a:t>
            </a:r>
            <a:r>
              <a:rPr lang="zh-CN" altLang="en-US" sz="2800" b="1"/>
              <a:t>，</a:t>
            </a: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B900749-80E0-41D9-BABA-78482C22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1"/>
            <a:ext cx="3468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都有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>
                <a:sym typeface="Symbol" panose="05050102010706020507" pitchFamily="18" charset="2"/>
              </a:rPr>
              <a:t>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)</a:t>
            </a:r>
            <a:r>
              <a:rPr lang="zh-CN" altLang="en-US" sz="2800" b="1"/>
              <a:t>，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014CA8F3-00EA-48DF-A00E-4C6E3DF2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1"/>
            <a:ext cx="347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即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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>
                <a:sym typeface="Symbol" panose="05050102010706020507" pitchFamily="18" charset="2"/>
              </a:rPr>
              <a:t></a:t>
            </a:r>
            <a:r>
              <a:rPr lang="en-US" altLang="zh-CN" sz="2800" b="1" i="1"/>
              <a:t> </a:t>
            </a:r>
            <a:r>
              <a:rPr lang="en-US" altLang="zh-CN" sz="2800" b="1"/>
              <a:t>)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/>
              <a:t> 0.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DFFFEC4-C2FA-44EF-BC9F-ADF631D8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由条件</a:t>
            </a:r>
            <a:r>
              <a:rPr lang="en-US" altLang="zh-CN" sz="2800" b="1"/>
              <a:t>(ii)</a:t>
            </a:r>
            <a:r>
              <a:rPr lang="zh-CN" altLang="en-US" sz="2800" b="1"/>
              <a:t>，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在点</a:t>
            </a:r>
            <a:r>
              <a:rPr lang="zh-CN" altLang="en-US" sz="2800" b="1">
                <a:sym typeface="Symbol" panose="05050102010706020507" pitchFamily="18" charset="2"/>
              </a:rPr>
              <a:t></a:t>
            </a:r>
            <a:r>
              <a:rPr lang="zh-CN" altLang="en-US" sz="2800" b="1"/>
              <a:t>可导，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4" name="Text Box 12">
                <a:extLst>
                  <a:ext uri="{FF2B5EF4-FFF2-40B4-BE49-F238E27FC236}">
                    <a16:creationId xmlns:a16="http://schemas.microsoft.com/office/drawing/2014/main" id="{BC1A8DEF-7F5D-4953-B6D5-AF1D798DA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199" y="4454524"/>
                <a:ext cx="8077201" cy="722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+mj-lt"/>
                  </a:rPr>
                  <a:t>于是，当</a:t>
                </a:r>
                <a:r>
                  <a:rPr lang="zh-CN" altLang="en-US" sz="2800" b="1" dirty="0">
                    <a:latin typeface="+mj-lt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="1" i="1" dirty="0">
                    <a:latin typeface="+mj-lt"/>
                  </a:rPr>
                  <a:t>x </a:t>
                </a:r>
                <a:r>
                  <a:rPr lang="en-US" altLang="zh-CN" sz="2800" b="1" dirty="0">
                    <a:latin typeface="+mj-lt"/>
                  </a:rPr>
                  <a:t>&gt;0</a:t>
                </a:r>
                <a:r>
                  <a:rPr lang="zh-CN" altLang="en-US" sz="2800" b="1" dirty="0">
                    <a:latin typeface="+mj-lt"/>
                  </a:rPr>
                  <a:t>时，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084" name="Text Box 12">
                <a:extLst>
                  <a:ext uri="{FF2B5EF4-FFF2-40B4-BE49-F238E27FC236}">
                    <a16:creationId xmlns:a16="http://schemas.microsoft.com/office/drawing/2014/main" id="{BC1A8DEF-7F5D-4953-B6D5-AF1D798D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199" y="4454524"/>
                <a:ext cx="8077201" cy="722827"/>
              </a:xfrm>
              <a:prstGeom prst="rect">
                <a:avLst/>
              </a:prstGeom>
              <a:blipFill>
                <a:blip r:embed="rId2"/>
                <a:stretch>
                  <a:fillRect l="-1508" b="-101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6" name="Text Box 14">
                <a:extLst>
                  <a:ext uri="{FF2B5EF4-FFF2-40B4-BE49-F238E27FC236}">
                    <a16:creationId xmlns:a16="http://schemas.microsoft.com/office/drawing/2014/main" id="{2B5C7BEF-1576-49AD-8903-FA67D3A8E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5445124"/>
                <a:ext cx="6313714" cy="7598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+mj-lt"/>
                  </a:rPr>
                  <a:t>从而，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086" name="Text Box 14">
                <a:extLst>
                  <a:ext uri="{FF2B5EF4-FFF2-40B4-BE49-F238E27FC236}">
                    <a16:creationId xmlns:a16="http://schemas.microsoft.com/office/drawing/2014/main" id="{2B5C7BEF-1576-49AD-8903-FA67D3A8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445124"/>
                <a:ext cx="6313714" cy="759823"/>
              </a:xfrm>
              <a:prstGeom prst="rect">
                <a:avLst/>
              </a:prstGeom>
              <a:blipFill>
                <a:blip r:embed="rId3"/>
                <a:stretch>
                  <a:fillRect l="-1931" b="-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8" name="Text Box 16">
            <a:extLst>
              <a:ext uri="{FF2B5EF4-FFF2-40B4-BE49-F238E27FC236}">
                <a16:creationId xmlns:a16="http://schemas.microsoft.com/office/drawing/2014/main" id="{0BF88329-49B2-4793-8876-38625A502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288926"/>
            <a:ext cx="246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(2) </a:t>
            </a:r>
            <a:r>
              <a:rPr lang="zh-CN" altLang="en-US" sz="2800" b="1"/>
              <a:t>若</a:t>
            </a:r>
            <a:r>
              <a:rPr lang="en-US" altLang="zh-CN" sz="2800" b="1" i="1"/>
              <a:t>M 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/>
              <a:t> </a:t>
            </a:r>
            <a:r>
              <a:rPr lang="en-US" altLang="zh-CN" sz="2800" b="1" i="1"/>
              <a:t>m</a:t>
            </a:r>
            <a:r>
              <a:rPr lang="zh-CN" altLang="en-US" sz="2800" b="1"/>
              <a:t>，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F05F51D1-9AEB-4EAD-8D51-C29AA451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524001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不妨设</a:t>
            </a:r>
            <a:r>
              <a:rPr lang="en-US" altLang="zh-CN" sz="2800" b="1" i="1"/>
              <a:t>M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a</a:t>
            </a:r>
            <a:r>
              <a:rPr lang="en-US" altLang="zh-CN" sz="2800" b="1"/>
              <a:t>)</a:t>
            </a:r>
            <a:r>
              <a:rPr lang="zh-CN" altLang="en-US" sz="2800" b="1"/>
              <a:t>，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53A4BAD8-DE3B-45E4-B023-9772B314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1524001"/>
            <a:ext cx="552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即最大值</a:t>
            </a:r>
            <a:r>
              <a:rPr lang="en-US" altLang="zh-CN" sz="2800" b="1" i="1"/>
              <a:t>M</a:t>
            </a:r>
            <a:r>
              <a:rPr lang="zh-CN" altLang="en-US" sz="2800" b="1"/>
              <a:t>不是端点处的函数值。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A803D957-C7B1-4526-A682-D823C9A5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895601"/>
            <a:ext cx="395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则对一切</a:t>
            </a:r>
            <a:r>
              <a:rPr lang="zh-CN" altLang="en-US" sz="2800" b="1">
                <a:sym typeface="Symbol" panose="05050102010706020507" pitchFamily="18" charset="2"/>
              </a:rPr>
              <a:t>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078" grpId="0" autoUpdateAnimBg="0"/>
      <p:bldP spid="3079" grpId="0" autoUpdateAnimBg="0"/>
      <p:bldP spid="3081" grpId="0" autoUpdateAnimBg="0"/>
      <p:bldP spid="3082" grpId="0" autoUpdateAnimBg="0"/>
      <p:bldP spid="3083" grpId="0" autoUpdateAnimBg="0"/>
      <p:bldP spid="3084" grpId="0" autoUpdateAnimBg="0"/>
      <p:bldP spid="3086" grpId="0" autoUpdateAnimBg="0"/>
      <p:bldP spid="3088" grpId="0" autoUpdateAnimBg="0"/>
      <p:bldP spid="3089" grpId="0" autoUpdateAnimBg="0"/>
      <p:bldP spid="3090" grpId="0" autoUpdateAnimBg="0"/>
      <p:bldP spid="30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1" name="Group 35">
            <a:extLst>
              <a:ext uri="{FF2B5EF4-FFF2-40B4-BE49-F238E27FC236}">
                <a16:creationId xmlns:a16="http://schemas.microsoft.com/office/drawing/2014/main" id="{0C7538AA-598F-42C9-BF72-8A7A6A1B0F5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23877"/>
            <a:ext cx="4968876" cy="533401"/>
            <a:chOff x="432" y="330"/>
            <a:chExt cx="2736" cy="336"/>
          </a:xfrm>
        </p:grpSpPr>
        <p:sp>
          <p:nvSpPr>
            <p:cNvPr id="6176" name="Text Box 3">
              <a:extLst>
                <a:ext uri="{FF2B5EF4-FFF2-40B4-BE49-F238E27FC236}">
                  <a16:creationId xmlns:a16="http://schemas.microsoft.com/office/drawing/2014/main" id="{7EEF9D35-B403-4B66-BCEA-333726606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"/>
              <a:ext cx="19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+mj-lt"/>
                  <a:ea typeface="+mj-ea"/>
                </a:rPr>
                <a:t>同理</a:t>
              </a:r>
              <a:r>
                <a:rPr lang="en-US" altLang="zh-CN" sz="2800" b="1">
                  <a:latin typeface="+mj-lt"/>
                  <a:ea typeface="+mj-ea"/>
                </a:rPr>
                <a:t>, </a:t>
              </a:r>
              <a:r>
                <a:rPr lang="zh-CN" altLang="en-US" sz="2800" b="1">
                  <a:latin typeface="+mj-lt"/>
                  <a:ea typeface="+mj-ea"/>
                </a:rPr>
                <a:t>当</a:t>
              </a:r>
              <a:r>
                <a:rPr lang="zh-CN" altLang="en-US" sz="2800" b="1">
                  <a:latin typeface="+mj-lt"/>
                  <a:ea typeface="+mj-ea"/>
                  <a:sym typeface="Symbol" panose="05050102010706020507" pitchFamily="18" charset="2"/>
                </a:rPr>
                <a:t></a:t>
              </a:r>
              <a:r>
                <a:rPr lang="en-US" altLang="zh-CN" sz="2800" b="1" i="1">
                  <a:latin typeface="+mj-lt"/>
                  <a:ea typeface="+mj-ea"/>
                </a:rPr>
                <a:t>x</a:t>
              </a:r>
              <a:r>
                <a:rPr lang="en-US" altLang="zh-CN" sz="2800" b="1">
                  <a:latin typeface="+mj-lt"/>
                  <a:ea typeface="+mj-ea"/>
                </a:rPr>
                <a:t>&lt;0</a:t>
              </a:r>
              <a:r>
                <a:rPr lang="zh-CN" altLang="en-US" sz="2800" b="1">
                  <a:latin typeface="+mj-lt"/>
                  <a:ea typeface="+mj-ea"/>
                </a:rPr>
                <a:t>时</a:t>
              </a:r>
              <a:r>
                <a:rPr lang="en-US" altLang="zh-CN" sz="2800" b="1">
                  <a:latin typeface="+mj-lt"/>
                  <a:ea typeface="+mj-ea"/>
                </a:rPr>
                <a:t>,</a:t>
              </a:r>
              <a:r>
                <a:rPr lang="zh-CN" altLang="en-US" sz="2800" b="1">
                  <a:latin typeface="+mj-lt"/>
                  <a:ea typeface="+mj-ea"/>
                </a:rPr>
                <a:t>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77" name="Object 4">
                  <a:extLst>
                    <a:ext uri="{FF2B5EF4-FFF2-40B4-BE49-F238E27FC236}">
                      <a16:creationId xmlns:a16="http://schemas.microsoft.com/office/drawing/2014/main" id="{1D85889D-2EF5-4041-9CDC-3AE65DFC675F}"/>
                    </a:ext>
                  </a:extLst>
                </p:cNvPr>
                <p:cNvSpPr txBox="1"/>
                <p:nvPr/>
              </p:nvSpPr>
              <p:spPr bwMode="auto">
                <a:xfrm>
                  <a:off x="2114" y="330"/>
                  <a:ext cx="1054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−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)≥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6177" name="Object 4">
                  <a:extLst>
                    <a:ext uri="{FF2B5EF4-FFF2-40B4-BE49-F238E27FC236}">
                      <a16:creationId xmlns:a16="http://schemas.microsoft.com/office/drawing/2014/main" id="{1D85889D-2EF5-4041-9CDC-3AE65DFC6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4" y="330"/>
                  <a:ext cx="1054" cy="3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Text Box 5">
                <a:extLst>
                  <a:ext uri="{FF2B5EF4-FFF2-40B4-BE49-F238E27FC236}">
                    <a16:creationId xmlns:a16="http://schemas.microsoft.com/office/drawing/2014/main" id="{ED67CE21-13C1-406E-B710-EAD651D09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399" y="1241426"/>
                <a:ext cx="74834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+mj-lt"/>
                    <a:ea typeface="+mj-ea"/>
                  </a:rPr>
                  <a:t>因导数存在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101" name="Text Box 5">
                <a:extLst>
                  <a:ext uri="{FF2B5EF4-FFF2-40B4-BE49-F238E27FC236}">
                    <a16:creationId xmlns:a16="http://schemas.microsoft.com/office/drawing/2014/main" id="{ED67CE21-13C1-406E-B710-EAD651D0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1241426"/>
                <a:ext cx="7483477" cy="523220"/>
              </a:xfrm>
              <a:prstGeom prst="rect">
                <a:avLst/>
              </a:prstGeom>
              <a:blipFill>
                <a:blip r:embed="rId3"/>
                <a:stretch>
                  <a:fillRect l="-1629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4" name="Text Box 8">
                <a:extLst>
                  <a:ext uri="{FF2B5EF4-FFF2-40B4-BE49-F238E27FC236}">
                    <a16:creationId xmlns:a16="http://schemas.microsoft.com/office/drawing/2014/main" id="{4DF1D623-EE67-4888-8217-52A52FDC9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401" y="1905001"/>
                <a:ext cx="3581401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+mj-lt"/>
                    <a:ea typeface="+mj-ea"/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 .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104" name="Text Box 8">
                <a:extLst>
                  <a:ext uri="{FF2B5EF4-FFF2-40B4-BE49-F238E27FC236}">
                    <a16:creationId xmlns:a16="http://schemas.microsoft.com/office/drawing/2014/main" id="{4DF1D623-EE67-4888-8217-52A52FDC9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1" y="1905001"/>
                <a:ext cx="3581401" cy="519113"/>
              </a:xfrm>
              <a:prstGeom prst="rect">
                <a:avLst/>
              </a:prstGeom>
              <a:blipFill>
                <a:blip r:embed="rId4"/>
                <a:stretch>
                  <a:fillRect l="-3578" t="-16471" b="-2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7" name="Group 11">
            <a:extLst>
              <a:ext uri="{FF2B5EF4-FFF2-40B4-BE49-F238E27FC236}">
                <a16:creationId xmlns:a16="http://schemas.microsoft.com/office/drawing/2014/main" id="{BCBF68B3-4B46-4586-8F15-4FABC99B90F7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1981203"/>
            <a:ext cx="4251326" cy="3155951"/>
            <a:chOff x="3110" y="2470"/>
            <a:chExt cx="2678" cy="1988"/>
          </a:xfrm>
        </p:grpSpPr>
        <p:grpSp>
          <p:nvGrpSpPr>
            <p:cNvPr id="6156" name="Group 12">
              <a:extLst>
                <a:ext uri="{FF2B5EF4-FFF2-40B4-BE49-F238E27FC236}">
                  <a16:creationId xmlns:a16="http://schemas.microsoft.com/office/drawing/2014/main" id="{401A2D28-B6C2-4ACF-86C1-4364964BE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784"/>
              <a:ext cx="1584" cy="1152"/>
              <a:chOff x="3600" y="2784"/>
              <a:chExt cx="1584" cy="1152"/>
            </a:xfrm>
          </p:grpSpPr>
          <p:sp>
            <p:nvSpPr>
              <p:cNvPr id="6172" name="Line 13">
                <a:extLst>
                  <a:ext uri="{FF2B5EF4-FFF2-40B4-BE49-F238E27FC236}">
                    <a16:creationId xmlns:a16="http://schemas.microsoft.com/office/drawing/2014/main" id="{EF627328-A211-4C51-AB93-DA5422193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360"/>
                <a:ext cx="0" cy="5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73" name="Line 14">
                <a:extLst>
                  <a:ext uri="{FF2B5EF4-FFF2-40B4-BE49-F238E27FC236}">
                    <a16:creationId xmlns:a16="http://schemas.microsoft.com/office/drawing/2014/main" id="{C40A1BB8-5FC9-4E00-BA72-2FDC5590D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15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74" name="Line 15">
                <a:extLst>
                  <a:ext uri="{FF2B5EF4-FFF2-40B4-BE49-F238E27FC236}">
                    <a16:creationId xmlns:a16="http://schemas.microsoft.com/office/drawing/2014/main" id="{CAF208F6-CAB6-4F65-8F5C-F75B197D2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360"/>
                <a:ext cx="0" cy="5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75" name="Line 16">
                <a:extLst>
                  <a:ext uri="{FF2B5EF4-FFF2-40B4-BE49-F238E27FC236}">
                    <a16:creationId xmlns:a16="http://schemas.microsoft.com/office/drawing/2014/main" id="{4693DEF9-1F74-43D3-BDB8-9272FD309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6157" name="Group 17">
              <a:extLst>
                <a:ext uri="{FF2B5EF4-FFF2-40B4-BE49-F238E27FC236}">
                  <a16:creationId xmlns:a16="http://schemas.microsoft.com/office/drawing/2014/main" id="{EEAE36BF-ED53-4B1E-BF4D-9799C68C9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2470"/>
              <a:ext cx="2678" cy="1988"/>
              <a:chOff x="3110" y="2448"/>
              <a:chExt cx="2678" cy="1988"/>
            </a:xfrm>
          </p:grpSpPr>
          <p:sp>
            <p:nvSpPr>
              <p:cNvPr id="6158" name="Line 18">
                <a:extLst>
                  <a:ext uri="{FF2B5EF4-FFF2-40B4-BE49-F238E27FC236}">
                    <a16:creationId xmlns:a16="http://schemas.microsoft.com/office/drawing/2014/main" id="{9018485D-6E2A-4894-901E-EFEE54B3D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59" name="Line 19">
                <a:extLst>
                  <a:ext uri="{FF2B5EF4-FFF2-40B4-BE49-F238E27FC236}">
                    <a16:creationId xmlns:a16="http://schemas.microsoft.com/office/drawing/2014/main" id="{B2B407DA-6873-4665-9EEF-58766DC09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36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60" name="Line 20">
                <a:extLst>
                  <a:ext uri="{FF2B5EF4-FFF2-40B4-BE49-F238E27FC236}">
                    <a16:creationId xmlns:a16="http://schemas.microsoft.com/office/drawing/2014/main" id="{3DE01C6D-9339-4CD1-A294-867702614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61" name="Freeform 21">
                <a:extLst>
                  <a:ext uri="{FF2B5EF4-FFF2-40B4-BE49-F238E27FC236}">
                    <a16:creationId xmlns:a16="http://schemas.microsoft.com/office/drawing/2014/main" id="{EEAD2CEC-AD5A-4FBC-B3FF-2DD23B0D3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712"/>
                <a:ext cx="1584" cy="1176"/>
              </a:xfrm>
              <a:custGeom>
                <a:avLst/>
                <a:gdLst>
                  <a:gd name="T0" fmla="*/ 0 w 1584"/>
                  <a:gd name="T1" fmla="*/ 648 h 1176"/>
                  <a:gd name="T2" fmla="*/ 336 w 1584"/>
                  <a:gd name="T3" fmla="*/ 72 h 1176"/>
                  <a:gd name="T4" fmla="*/ 1104 w 1584"/>
                  <a:gd name="T5" fmla="*/ 1080 h 1176"/>
                  <a:gd name="T6" fmla="*/ 1584 w 1584"/>
                  <a:gd name="T7" fmla="*/ 648 h 11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1176">
                    <a:moveTo>
                      <a:pt x="0" y="648"/>
                    </a:moveTo>
                    <a:cubicBezTo>
                      <a:pt x="76" y="324"/>
                      <a:pt x="152" y="0"/>
                      <a:pt x="336" y="72"/>
                    </a:cubicBezTo>
                    <a:cubicBezTo>
                      <a:pt x="520" y="144"/>
                      <a:pt x="896" y="984"/>
                      <a:pt x="1104" y="1080"/>
                    </a:cubicBezTo>
                    <a:cubicBezTo>
                      <a:pt x="1312" y="1176"/>
                      <a:pt x="1448" y="912"/>
                      <a:pt x="1584" y="6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162" name="Text Box 22">
                <a:extLst>
                  <a:ext uri="{FF2B5EF4-FFF2-40B4-BE49-F238E27FC236}">
                    <a16:creationId xmlns:a16="http://schemas.microsoft.com/office/drawing/2014/main" id="{7D1C741D-A945-42E2-92E6-0541E5ECA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3866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j-lt"/>
                    <a:ea typeface="+mj-ea"/>
                  </a:rPr>
                  <a:t>O</a:t>
                </a:r>
              </a:p>
            </p:txBody>
          </p:sp>
          <p:sp>
            <p:nvSpPr>
              <p:cNvPr id="6163" name="Text Box 23">
                <a:extLst>
                  <a:ext uri="{FF2B5EF4-FFF2-40B4-BE49-F238E27FC236}">
                    <a16:creationId xmlns:a16="http://schemas.microsoft.com/office/drawing/2014/main" id="{8954BCA1-9C7F-419B-9A3D-996EBD67B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216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j-lt"/>
                    <a:ea typeface="+mj-ea"/>
                  </a:rPr>
                  <a:t>A</a:t>
                </a:r>
              </a:p>
            </p:txBody>
          </p:sp>
          <p:sp>
            <p:nvSpPr>
              <p:cNvPr id="6164" name="Text Box 24">
                <a:extLst>
                  <a:ext uri="{FF2B5EF4-FFF2-40B4-BE49-F238E27FC236}">
                    <a16:creationId xmlns:a16="http://schemas.microsoft.com/office/drawing/2014/main" id="{69D64525-FED4-4200-A590-A1D7DAB36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0" y="3146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j-lt"/>
                    <a:ea typeface="+mj-ea"/>
                  </a:rPr>
                  <a:t>B</a:t>
                </a:r>
              </a:p>
            </p:txBody>
          </p:sp>
          <p:sp>
            <p:nvSpPr>
              <p:cNvPr id="6165" name="Text Box 25">
                <a:extLst>
                  <a:ext uri="{FF2B5EF4-FFF2-40B4-BE49-F238E27FC236}">
                    <a16:creationId xmlns:a16="http://schemas.microsoft.com/office/drawing/2014/main" id="{AC09E3C3-01E6-4111-BD59-11859E5C5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448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+mj-lt"/>
                    <a:ea typeface="+mj-ea"/>
                  </a:rPr>
                  <a:t>C</a:t>
                </a:r>
              </a:p>
            </p:txBody>
          </p:sp>
          <p:sp>
            <p:nvSpPr>
              <p:cNvPr id="6166" name="Text Box 26">
                <a:extLst>
                  <a:ext uri="{FF2B5EF4-FFF2-40B4-BE49-F238E27FC236}">
                    <a16:creationId xmlns:a16="http://schemas.microsoft.com/office/drawing/2014/main" id="{266FA1D6-2DC9-45A0-A4FB-5A42EE22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403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+mj-lt"/>
                    <a:ea typeface="+mj-ea"/>
                  </a:rPr>
                  <a:t>a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67" name="Object 27">
                    <a:extLst>
                      <a:ext uri="{FF2B5EF4-FFF2-40B4-BE49-F238E27FC236}">
                        <a16:creationId xmlns:a16="http://schemas.microsoft.com/office/drawing/2014/main" id="{5ADD531A-28C2-4257-9E45-AB78BFF1DB9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888" y="3984"/>
                    <a:ext cx="336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6167" name="Object 27">
                    <a:extLst>
                      <a:ext uri="{FF2B5EF4-FFF2-40B4-BE49-F238E27FC236}">
                        <a16:creationId xmlns:a16="http://schemas.microsoft.com/office/drawing/2014/main" id="{5ADD531A-28C2-4257-9E45-AB78BFF1DB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88" y="3984"/>
                    <a:ext cx="336" cy="33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68" name="Text Box 28">
                <a:extLst>
                  <a:ext uri="{FF2B5EF4-FFF2-40B4-BE49-F238E27FC236}">
                    <a16:creationId xmlns:a16="http://schemas.microsoft.com/office/drawing/2014/main" id="{6AF5C5D9-FB2F-4C23-981C-A573855FA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6" y="410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+mj-lt"/>
                    <a:ea typeface="+mj-ea"/>
                  </a:rPr>
                  <a:t>b</a:t>
                </a:r>
                <a:endParaRPr lang="en-US" altLang="zh-CN" sz="2800" b="1">
                  <a:latin typeface="+mj-lt"/>
                  <a:ea typeface="+mj-ea"/>
                </a:endParaRPr>
              </a:p>
            </p:txBody>
          </p:sp>
          <p:sp>
            <p:nvSpPr>
              <p:cNvPr id="6169" name="Text Box 29">
                <a:extLst>
                  <a:ext uri="{FF2B5EF4-FFF2-40B4-BE49-F238E27FC236}">
                    <a16:creationId xmlns:a16="http://schemas.microsoft.com/office/drawing/2014/main" id="{0D0FAFB0-5727-4096-B18F-D928833ED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9" y="3744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+mj-lt"/>
                    <a:ea typeface="+mj-ea"/>
                  </a:rPr>
                  <a:t>x</a:t>
                </a:r>
              </a:p>
            </p:txBody>
          </p:sp>
          <p:sp>
            <p:nvSpPr>
              <p:cNvPr id="6170" name="Text Box 30">
                <a:extLst>
                  <a:ext uri="{FF2B5EF4-FFF2-40B4-BE49-F238E27FC236}">
                    <a16:creationId xmlns:a16="http://schemas.microsoft.com/office/drawing/2014/main" id="{E36AAD69-5F31-4A6F-9F78-BD6E2489E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6" y="2618"/>
                <a:ext cx="2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+mj-lt"/>
                    <a:ea typeface="+mj-ea"/>
                  </a:rPr>
                  <a:t>y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71" name="Object 31">
                    <a:extLst>
                      <a:ext uri="{FF2B5EF4-FFF2-40B4-BE49-F238E27FC236}">
                        <a16:creationId xmlns:a16="http://schemas.microsoft.com/office/drawing/2014/main" id="{0BAC1743-7BB7-4867-BCC3-A5B0887E6C4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320" y="2832"/>
                    <a:ext cx="735" cy="3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6171" name="Object 31">
                    <a:extLst>
                      <a:ext uri="{FF2B5EF4-FFF2-40B4-BE49-F238E27FC236}">
                        <a16:creationId xmlns:a16="http://schemas.microsoft.com/office/drawing/2014/main" id="{0BAC1743-7BB7-4867-BCC3-A5B0887E6C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20" y="2832"/>
                    <a:ext cx="735" cy="3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083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29" name="Text Box 33">
            <a:extLst>
              <a:ext uri="{FF2B5EF4-FFF2-40B4-BE49-F238E27FC236}">
                <a16:creationId xmlns:a16="http://schemas.microsoft.com/office/drawing/2014/main" id="{61627F9D-6159-4F08-B9D9-6574DCB0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6601"/>
            <a:ext cx="3962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+mj-lt"/>
                <a:ea typeface="+mj-ea"/>
              </a:rPr>
              <a:t>        </a:t>
            </a:r>
            <a:r>
              <a:rPr lang="zh-CN" altLang="en-US" sz="2800" b="1">
                <a:latin typeface="+mj-lt"/>
                <a:ea typeface="+mj-ea"/>
              </a:rPr>
              <a:t>一条连续曲线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zh-CN" altLang="en-US" sz="2800" b="1">
                <a:latin typeface="+mj-lt"/>
                <a:ea typeface="+mj-ea"/>
              </a:rPr>
              <a:t>除端点外处处有不垂直于</a:t>
            </a:r>
            <a:r>
              <a:rPr lang="en-US" altLang="zh-CN" sz="2800" b="1">
                <a:latin typeface="+mj-lt"/>
                <a:ea typeface="+mj-ea"/>
              </a:rPr>
              <a:t>x</a:t>
            </a:r>
            <a:r>
              <a:rPr lang="zh-CN" altLang="en-US" sz="2800" b="1">
                <a:latin typeface="+mj-lt"/>
                <a:ea typeface="+mj-ea"/>
              </a:rPr>
              <a:t>轴的切线</a:t>
            </a:r>
            <a:r>
              <a:rPr lang="en-US" altLang="zh-CN" sz="2800" b="1">
                <a:latin typeface="+mj-lt"/>
                <a:ea typeface="+mj-ea"/>
              </a:rPr>
              <a:t>,</a:t>
            </a:r>
            <a:r>
              <a:rPr lang="zh-CN" altLang="en-US" sz="2800" b="1">
                <a:latin typeface="+mj-lt"/>
                <a:ea typeface="+mj-ea"/>
              </a:rPr>
              <a:t>且两端点的纵坐标相等</a:t>
            </a:r>
            <a:r>
              <a:rPr lang="en-US" altLang="zh-CN" sz="2800" b="1">
                <a:latin typeface="+mj-lt"/>
                <a:ea typeface="+mj-ea"/>
              </a:rPr>
              <a:t>.</a:t>
            </a:r>
          </a:p>
        </p:txBody>
      </p:sp>
      <p:sp>
        <p:nvSpPr>
          <p:cNvPr id="4130" name="Text Box 34">
            <a:extLst>
              <a:ext uri="{FF2B5EF4-FFF2-40B4-BE49-F238E27FC236}">
                <a16:creationId xmlns:a16="http://schemas.microsoft.com/office/drawing/2014/main" id="{C3AD51AD-51CB-4DCB-8D66-ECD43968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若定理条件不满足，则结论不一定成立</a:t>
            </a:r>
            <a:r>
              <a:rPr lang="en-US" altLang="zh-CN" sz="2800" b="1">
                <a:latin typeface="+mj-lt"/>
                <a:ea typeface="+mj-ea"/>
              </a:rPr>
              <a:t>.</a:t>
            </a:r>
          </a:p>
        </p:txBody>
      </p:sp>
      <p:sp>
        <p:nvSpPr>
          <p:cNvPr id="4133" name="AutoShape 37">
            <a:extLst>
              <a:ext uri="{FF2B5EF4-FFF2-40B4-BE49-F238E27FC236}">
                <a16:creationId xmlns:a16="http://schemas.microsoft.com/office/drawing/2014/main" id="{5AF64787-896B-4B7F-8686-76AB41C4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3429000" cy="533400"/>
          </a:xfrm>
          <a:prstGeom prst="wedgeRectCallout">
            <a:avLst>
              <a:gd name="adj1" fmla="val -34444"/>
              <a:gd name="adj2" fmla="val 33630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罗尔定理的几何解释</a:t>
            </a:r>
            <a:r>
              <a:rPr lang="en-US" altLang="zh-CN" sz="2800" b="1">
                <a:latin typeface="+mj-lt"/>
                <a:ea typeface="+mj-ea"/>
              </a:rPr>
              <a:t>:</a:t>
            </a:r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8A983C53-A586-4026-AD30-506F0F005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1"/>
            <a:ext cx="7194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则在曲线上至少有一点</a:t>
            </a:r>
            <a:r>
              <a:rPr lang="en-US" altLang="zh-CN" sz="2800" b="1">
                <a:latin typeface="+mj-lt"/>
                <a:ea typeface="+mj-ea"/>
              </a:rPr>
              <a:t>C,</a:t>
            </a:r>
            <a:r>
              <a:rPr lang="zh-CN" altLang="en-US" sz="2800" b="1">
                <a:latin typeface="+mj-lt"/>
                <a:ea typeface="+mj-ea"/>
              </a:rPr>
              <a:t>在该点处切线水平</a:t>
            </a:r>
            <a:r>
              <a:rPr lang="en-US" altLang="zh-CN" sz="2800" b="1">
                <a:latin typeface="+mj-lt"/>
                <a:ea typeface="+mj-ea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04" grpId="0" build="p" autoUpdateAnimBg="0"/>
      <p:bldP spid="4129" grpId="0" autoUpdateAnimBg="0"/>
      <p:bldP spid="4130" grpId="0" autoUpdateAnimBg="0"/>
      <p:bldP spid="4133" grpId="0" animBg="1" autoUpdateAnimBg="0"/>
      <p:bldP spid="41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4" name="Group 84">
            <a:extLst>
              <a:ext uri="{FF2B5EF4-FFF2-40B4-BE49-F238E27FC236}">
                <a16:creationId xmlns:a16="http://schemas.microsoft.com/office/drawing/2014/main" id="{8BFEBFD6-A13E-40B4-B433-8A91551623D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057400"/>
            <a:ext cx="4273550" cy="2514600"/>
            <a:chOff x="2832" y="1296"/>
            <a:chExt cx="2692" cy="15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7" name="Object 22">
                  <a:extLst>
                    <a:ext uri="{FF2B5EF4-FFF2-40B4-BE49-F238E27FC236}">
                      <a16:creationId xmlns:a16="http://schemas.microsoft.com/office/drawing/2014/main" id="{C7818889-D396-4003-B0D2-56CB4615A6F9}"/>
                    </a:ext>
                  </a:extLst>
                </p:cNvPr>
                <p:cNvSpPr txBox="1"/>
                <p:nvPr/>
              </p:nvSpPr>
              <p:spPr bwMode="auto">
                <a:xfrm>
                  <a:off x="3360" y="2160"/>
                  <a:ext cx="396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7" name="Object 22">
                  <a:extLst>
                    <a:ext uri="{FF2B5EF4-FFF2-40B4-BE49-F238E27FC236}">
                      <a16:creationId xmlns:a16="http://schemas.microsoft.com/office/drawing/2014/main" id="{C7818889-D396-4003-B0D2-56CB4615A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0" y="2160"/>
                  <a:ext cx="396" cy="283"/>
                </a:xfrm>
                <a:prstGeom prst="rect">
                  <a:avLst/>
                </a:prstGeom>
                <a:blipFill>
                  <a:blip r:embed="rId2"/>
                  <a:stretch>
                    <a:fillRect l="-3883" r="-15534" b="-411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08" name="Group 24">
              <a:extLst>
                <a:ext uri="{FF2B5EF4-FFF2-40B4-BE49-F238E27FC236}">
                  <a16:creationId xmlns:a16="http://schemas.microsoft.com/office/drawing/2014/main" id="{8CE78E19-3527-4CBB-8554-9D5610C2D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2496" cy="1488"/>
              <a:chOff x="3072" y="240"/>
              <a:chExt cx="2496" cy="1488"/>
            </a:xfrm>
          </p:grpSpPr>
          <p:sp>
            <p:nvSpPr>
              <p:cNvPr id="7217" name="Line 25">
                <a:extLst>
                  <a:ext uri="{FF2B5EF4-FFF2-40B4-BE49-F238E27FC236}">
                    <a16:creationId xmlns:a16="http://schemas.microsoft.com/office/drawing/2014/main" id="{EB321475-FC69-4D77-8CF7-8B9CD9419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2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7218" name="Line 26">
                <a:extLst>
                  <a:ext uri="{FF2B5EF4-FFF2-40B4-BE49-F238E27FC236}">
                    <a16:creationId xmlns:a16="http://schemas.microsoft.com/office/drawing/2014/main" id="{58AD3D8E-9F59-4275-B0E1-5C811C045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384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7219" name="Arc 27">
                <a:extLst>
                  <a:ext uri="{FF2B5EF4-FFF2-40B4-BE49-F238E27FC236}">
                    <a16:creationId xmlns:a16="http://schemas.microsoft.com/office/drawing/2014/main" id="{4129A010-0451-46D0-A3C9-E401A2BB558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52" y="240"/>
                <a:ext cx="1137" cy="999"/>
              </a:xfrm>
              <a:custGeom>
                <a:avLst/>
                <a:gdLst>
                  <a:gd name="T0" fmla="*/ 0 w 21357"/>
                  <a:gd name="T1" fmla="*/ 0 h 20072"/>
                  <a:gd name="T2" fmla="*/ 0 w 21357"/>
                  <a:gd name="T3" fmla="*/ 0 h 20072"/>
                  <a:gd name="T4" fmla="*/ 0 w 21357"/>
                  <a:gd name="T5" fmla="*/ 0 h 200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57" h="20072" fill="none" extrusionOk="0">
                    <a:moveTo>
                      <a:pt x="7979" y="-1"/>
                    </a:moveTo>
                    <a:cubicBezTo>
                      <a:pt x="15115" y="2836"/>
                      <a:pt x="20209" y="9249"/>
                      <a:pt x="21357" y="16842"/>
                    </a:cubicBezTo>
                  </a:path>
                  <a:path w="21357" h="20072" stroke="0" extrusionOk="0">
                    <a:moveTo>
                      <a:pt x="7979" y="-1"/>
                    </a:moveTo>
                    <a:cubicBezTo>
                      <a:pt x="15115" y="2836"/>
                      <a:pt x="20209" y="9249"/>
                      <a:pt x="21357" y="16842"/>
                    </a:cubicBezTo>
                    <a:lnTo>
                      <a:pt x="0" y="20072"/>
                    </a:lnTo>
                    <a:lnTo>
                      <a:pt x="797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9" name="Object 28">
                  <a:extLst>
                    <a:ext uri="{FF2B5EF4-FFF2-40B4-BE49-F238E27FC236}">
                      <a16:creationId xmlns:a16="http://schemas.microsoft.com/office/drawing/2014/main" id="{E1820FB8-B62F-4A72-A37D-C23BDAD8A4F4}"/>
                    </a:ext>
                  </a:extLst>
                </p:cNvPr>
                <p:cNvSpPr txBox="1"/>
                <p:nvPr/>
              </p:nvSpPr>
              <p:spPr bwMode="auto">
                <a:xfrm>
                  <a:off x="3148" y="2544"/>
                  <a:ext cx="212" cy="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9" name="Object 28">
                  <a:extLst>
                    <a:ext uri="{FF2B5EF4-FFF2-40B4-BE49-F238E27FC236}">
                      <a16:creationId xmlns:a16="http://schemas.microsoft.com/office/drawing/2014/main" id="{E1820FB8-B62F-4A72-A37D-C23BDAD8A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8" y="2544"/>
                  <a:ext cx="212" cy="296"/>
                </a:xfrm>
                <a:prstGeom prst="rect">
                  <a:avLst/>
                </a:prstGeom>
                <a:blipFill>
                  <a:blip r:embed="rId3"/>
                  <a:stretch>
                    <a:fillRect l="-5455" r="-1272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0" name="Object 29">
                  <a:extLst>
                    <a:ext uri="{FF2B5EF4-FFF2-40B4-BE49-F238E27FC236}">
                      <a16:creationId xmlns:a16="http://schemas.microsoft.com/office/drawing/2014/main" id="{A93B630C-6B3C-4497-8B6B-9340B87E8A1A}"/>
                    </a:ext>
                  </a:extLst>
                </p:cNvPr>
                <p:cNvSpPr txBox="1"/>
                <p:nvPr/>
              </p:nvSpPr>
              <p:spPr bwMode="auto">
                <a:xfrm>
                  <a:off x="5313" y="2456"/>
                  <a:ext cx="211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10" name="Object 29">
                  <a:extLst>
                    <a:ext uri="{FF2B5EF4-FFF2-40B4-BE49-F238E27FC236}">
                      <a16:creationId xmlns:a16="http://schemas.microsoft.com/office/drawing/2014/main" id="{A93B630C-6B3C-4497-8B6B-9340B87E8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3" y="2456"/>
                  <a:ext cx="211" cy="2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1" name="Object 30">
                  <a:extLst>
                    <a:ext uri="{FF2B5EF4-FFF2-40B4-BE49-F238E27FC236}">
                      <a16:creationId xmlns:a16="http://schemas.microsoft.com/office/drawing/2014/main" id="{3D3E8CAB-F8F3-4C3B-8880-8134F18ECF49}"/>
                    </a:ext>
                  </a:extLst>
                </p:cNvPr>
                <p:cNvSpPr txBox="1"/>
                <p:nvPr/>
              </p:nvSpPr>
              <p:spPr bwMode="auto">
                <a:xfrm>
                  <a:off x="4456" y="1296"/>
                  <a:ext cx="344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11" name="Object 30">
                  <a:extLst>
                    <a:ext uri="{FF2B5EF4-FFF2-40B4-BE49-F238E27FC236}">
                      <a16:creationId xmlns:a16="http://schemas.microsoft.com/office/drawing/2014/main" id="{3D3E8CAB-F8F3-4C3B-8880-8134F18EC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6" y="1296"/>
                  <a:ext cx="344" cy="309"/>
                </a:xfrm>
                <a:prstGeom prst="rect">
                  <a:avLst/>
                </a:prstGeom>
                <a:blipFill>
                  <a:blip r:embed="rId5"/>
                  <a:stretch>
                    <a:fillRect l="-3333" r="-2111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2" name="Object 31">
                  <a:extLst>
                    <a:ext uri="{FF2B5EF4-FFF2-40B4-BE49-F238E27FC236}">
                      <a16:creationId xmlns:a16="http://schemas.microsoft.com/office/drawing/2014/main" id="{6BB1C36C-93BE-433C-A2B0-642D803A9AF1}"/>
                    </a:ext>
                  </a:extLst>
                </p:cNvPr>
                <p:cNvSpPr txBox="1"/>
                <p:nvPr/>
              </p:nvSpPr>
              <p:spPr bwMode="auto">
                <a:xfrm>
                  <a:off x="3157" y="1392"/>
                  <a:ext cx="203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12" name="Object 31">
                  <a:extLst>
                    <a:ext uri="{FF2B5EF4-FFF2-40B4-BE49-F238E27FC236}">
                      <a16:creationId xmlns:a16="http://schemas.microsoft.com/office/drawing/2014/main" id="{6BB1C36C-93BE-433C-A2B0-642D803A9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7" y="1392"/>
                  <a:ext cx="203" cy="240"/>
                </a:xfrm>
                <a:prstGeom prst="rect">
                  <a:avLst/>
                </a:prstGeom>
                <a:blipFill>
                  <a:blip r:embed="rId6"/>
                  <a:stretch>
                    <a:fillRect b="-48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3" name="Object 32">
                  <a:extLst>
                    <a:ext uri="{FF2B5EF4-FFF2-40B4-BE49-F238E27FC236}">
                      <a16:creationId xmlns:a16="http://schemas.microsoft.com/office/drawing/2014/main" id="{FE0B2C58-B2B2-4A80-81A9-D15AF4C786EE}"/>
                    </a:ext>
                  </a:extLst>
                </p:cNvPr>
                <p:cNvSpPr txBox="1"/>
                <p:nvPr/>
              </p:nvSpPr>
              <p:spPr bwMode="auto">
                <a:xfrm>
                  <a:off x="4410" y="2592"/>
                  <a:ext cx="245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213" name="Object 32">
                  <a:extLst>
                    <a:ext uri="{FF2B5EF4-FFF2-40B4-BE49-F238E27FC236}">
                      <a16:creationId xmlns:a16="http://schemas.microsoft.com/office/drawing/2014/main" id="{FE0B2C58-B2B2-4A80-81A9-D15AF4C7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0" y="2592"/>
                  <a:ext cx="245" cy="2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4" name="Object 33">
                  <a:extLst>
                    <a:ext uri="{FF2B5EF4-FFF2-40B4-BE49-F238E27FC236}">
                      <a16:creationId xmlns:a16="http://schemas.microsoft.com/office/drawing/2014/main" id="{E39DC418-9587-4206-8C96-21CA465B56ED}"/>
                    </a:ext>
                  </a:extLst>
                </p:cNvPr>
                <p:cNvSpPr txBox="1"/>
                <p:nvPr/>
              </p:nvSpPr>
              <p:spPr bwMode="auto">
                <a:xfrm>
                  <a:off x="3643" y="2640"/>
                  <a:ext cx="375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214" name="Object 33">
                  <a:extLst>
                    <a:ext uri="{FF2B5EF4-FFF2-40B4-BE49-F238E27FC236}">
                      <a16:creationId xmlns:a16="http://schemas.microsoft.com/office/drawing/2014/main" id="{E39DC418-9587-4206-8C96-21CA465B5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43" y="2640"/>
                  <a:ext cx="375" cy="2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15" name="Line 34">
              <a:extLst>
                <a:ext uri="{FF2B5EF4-FFF2-40B4-BE49-F238E27FC236}">
                  <a16:creationId xmlns:a16="http://schemas.microsoft.com/office/drawing/2014/main" id="{2B9343FC-6838-406D-AB8C-DBDB10677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00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216" name="Line 35">
              <a:extLst>
                <a:ext uri="{FF2B5EF4-FFF2-40B4-BE49-F238E27FC236}">
                  <a16:creationId xmlns:a16="http://schemas.microsoft.com/office/drawing/2014/main" id="{5C5B72F7-7D85-4154-B6C8-D36C6F9BE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584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</p:grpSp>
      <p:sp>
        <p:nvSpPr>
          <p:cNvPr id="5192" name="AutoShape 72">
            <a:extLst>
              <a:ext uri="{FF2B5EF4-FFF2-40B4-BE49-F238E27FC236}">
                <a16:creationId xmlns:a16="http://schemas.microsoft.com/office/drawing/2014/main" id="{E9704392-C01E-4290-BE7B-05928841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85800"/>
            <a:ext cx="3352800" cy="838200"/>
          </a:xfrm>
          <a:prstGeom prst="wedgeRoundRectCallout">
            <a:avLst>
              <a:gd name="adj1" fmla="val -65907"/>
              <a:gd name="adj2" fmla="val 282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</a:rPr>
              <a:t>区间内有不可导的点</a:t>
            </a:r>
          </a:p>
        </p:txBody>
      </p:sp>
      <p:grpSp>
        <p:nvGrpSpPr>
          <p:cNvPr id="5203" name="Group 83">
            <a:extLst>
              <a:ext uri="{FF2B5EF4-FFF2-40B4-BE49-F238E27FC236}">
                <a16:creationId xmlns:a16="http://schemas.microsoft.com/office/drawing/2014/main" id="{8D68FDC5-1B7A-4E09-8AE3-3BBAF0815439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228600"/>
            <a:ext cx="4538663" cy="2590800"/>
            <a:chOff x="144" y="144"/>
            <a:chExt cx="2859" cy="1632"/>
          </a:xfrm>
        </p:grpSpPr>
        <p:sp>
          <p:nvSpPr>
            <p:cNvPr id="7192" name="Line 5">
              <a:extLst>
                <a:ext uri="{FF2B5EF4-FFF2-40B4-BE49-F238E27FC236}">
                  <a16:creationId xmlns:a16="http://schemas.microsoft.com/office/drawing/2014/main" id="{9971F04E-AD51-426E-AB33-DA0A06A7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4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93" name="Line 6">
              <a:extLst>
                <a:ext uri="{FF2B5EF4-FFF2-40B4-BE49-F238E27FC236}">
                  <a16:creationId xmlns:a16="http://schemas.microsoft.com/office/drawing/2014/main" id="{99FAE78A-A785-4FCC-92F1-BD8797E19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76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94" name="Object 7">
                  <a:extLst>
                    <a:ext uri="{FF2B5EF4-FFF2-40B4-BE49-F238E27FC236}">
                      <a16:creationId xmlns:a16="http://schemas.microsoft.com/office/drawing/2014/main" id="{CB48AD9E-7F02-4CB2-B423-2ED75BC832B6}"/>
                    </a:ext>
                  </a:extLst>
                </p:cNvPr>
                <p:cNvSpPr txBox="1"/>
                <p:nvPr/>
              </p:nvSpPr>
              <p:spPr bwMode="auto">
                <a:xfrm>
                  <a:off x="377" y="144"/>
                  <a:ext cx="203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94" name="Object 7">
                  <a:extLst>
                    <a:ext uri="{FF2B5EF4-FFF2-40B4-BE49-F238E27FC236}">
                      <a16:creationId xmlns:a16="http://schemas.microsoft.com/office/drawing/2014/main" id="{CB48AD9E-7F02-4CB2-B423-2ED75BC83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7" y="144"/>
                  <a:ext cx="203" cy="240"/>
                </a:xfrm>
                <a:prstGeom prst="rect">
                  <a:avLst/>
                </a:prstGeom>
                <a:blipFill>
                  <a:blip r:embed="rId9"/>
                  <a:stretch>
                    <a:fillRect b="-48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95" name="Line 9">
              <a:extLst>
                <a:ext uri="{FF2B5EF4-FFF2-40B4-BE49-F238E27FC236}">
                  <a16:creationId xmlns:a16="http://schemas.microsoft.com/office/drawing/2014/main" id="{ADDC16A7-4835-4FE1-B20E-8CE1F935A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4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96" name="Arc 10">
              <a:extLst>
                <a:ext uri="{FF2B5EF4-FFF2-40B4-BE49-F238E27FC236}">
                  <a16:creationId xmlns:a16="http://schemas.microsoft.com/office/drawing/2014/main" id="{901709DA-1790-4F65-89F5-7E84FABF6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" y="576"/>
              <a:ext cx="720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97" name="Arc 11">
              <a:extLst>
                <a:ext uri="{FF2B5EF4-FFF2-40B4-BE49-F238E27FC236}">
                  <a16:creationId xmlns:a16="http://schemas.microsoft.com/office/drawing/2014/main" id="{AEC6E5E6-F140-4DD1-B03A-A94C360B1BC2}"/>
                </a:ext>
              </a:extLst>
            </p:cNvPr>
            <p:cNvSpPr>
              <a:spLocks/>
            </p:cNvSpPr>
            <p:nvPr/>
          </p:nvSpPr>
          <p:spPr bwMode="auto">
            <a:xfrm rot="-5420025">
              <a:off x="1528" y="554"/>
              <a:ext cx="716" cy="768"/>
            </a:xfrm>
            <a:custGeom>
              <a:avLst/>
              <a:gdLst>
                <a:gd name="T0" fmla="*/ 0 w 21476"/>
                <a:gd name="T1" fmla="*/ 0 h 21600"/>
                <a:gd name="T2" fmla="*/ 0 w 21476"/>
                <a:gd name="T3" fmla="*/ 0 h 21600"/>
                <a:gd name="T4" fmla="*/ 0 w 2147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76" h="21600" fill="none" extrusionOk="0">
                  <a:moveTo>
                    <a:pt x="-1" y="0"/>
                  </a:moveTo>
                  <a:cubicBezTo>
                    <a:pt x="11035" y="0"/>
                    <a:pt x="20297" y="8319"/>
                    <a:pt x="21476" y="19291"/>
                  </a:cubicBezTo>
                </a:path>
                <a:path w="21476" h="21600" stroke="0" extrusionOk="0">
                  <a:moveTo>
                    <a:pt x="-1" y="0"/>
                  </a:moveTo>
                  <a:cubicBezTo>
                    <a:pt x="11035" y="0"/>
                    <a:pt x="20297" y="8319"/>
                    <a:pt x="21476" y="1929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98" name="Line 12">
              <a:extLst>
                <a:ext uri="{FF2B5EF4-FFF2-40B4-BE49-F238E27FC236}">
                  <a16:creationId xmlns:a16="http://schemas.microsoft.com/office/drawing/2014/main" id="{C0648EAE-122D-4D18-B817-842D2C6B4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576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99" name="Object 13">
                  <a:extLst>
                    <a:ext uri="{FF2B5EF4-FFF2-40B4-BE49-F238E27FC236}">
                      <a16:creationId xmlns:a16="http://schemas.microsoft.com/office/drawing/2014/main" id="{32FFA19A-38CF-42AB-8AF9-ACC557138510}"/>
                    </a:ext>
                  </a:extLst>
                </p:cNvPr>
                <p:cNvSpPr txBox="1"/>
                <p:nvPr/>
              </p:nvSpPr>
              <p:spPr bwMode="auto">
                <a:xfrm>
                  <a:off x="2160" y="336"/>
                  <a:ext cx="330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99" name="Object 13">
                  <a:extLst>
                    <a:ext uri="{FF2B5EF4-FFF2-40B4-BE49-F238E27FC236}">
                      <a16:creationId xmlns:a16="http://schemas.microsoft.com/office/drawing/2014/main" id="{32FFA19A-38CF-42AB-8AF9-ACC557138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336"/>
                  <a:ext cx="330" cy="264"/>
                </a:xfrm>
                <a:prstGeom prst="rect">
                  <a:avLst/>
                </a:prstGeom>
                <a:blipFill>
                  <a:blip r:embed="rId10"/>
                  <a:stretch>
                    <a:fillRect l="-3529" r="-27059" b="-14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0" name="Object 14">
                  <a:extLst>
                    <a:ext uri="{FF2B5EF4-FFF2-40B4-BE49-F238E27FC236}">
                      <a16:creationId xmlns:a16="http://schemas.microsoft.com/office/drawing/2014/main" id="{749A5805-691B-410F-AEF8-AF3DF57EE871}"/>
                    </a:ext>
                  </a:extLst>
                </p:cNvPr>
                <p:cNvSpPr txBox="1"/>
                <p:nvPr/>
              </p:nvSpPr>
              <p:spPr bwMode="auto">
                <a:xfrm>
                  <a:off x="720" y="1520"/>
                  <a:ext cx="269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200" name="Object 14">
                  <a:extLst>
                    <a:ext uri="{FF2B5EF4-FFF2-40B4-BE49-F238E27FC236}">
                      <a16:creationId xmlns:a16="http://schemas.microsoft.com/office/drawing/2014/main" id="{749A5805-691B-410F-AEF8-AF3DF57EE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1520"/>
                  <a:ext cx="269" cy="2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1" name="Object 15">
                  <a:extLst>
                    <a:ext uri="{FF2B5EF4-FFF2-40B4-BE49-F238E27FC236}">
                      <a16:creationId xmlns:a16="http://schemas.microsoft.com/office/drawing/2014/main" id="{14915826-ACFC-4BC6-93D8-E8E215A65A57}"/>
                    </a:ext>
                  </a:extLst>
                </p:cNvPr>
                <p:cNvSpPr txBox="1"/>
                <p:nvPr/>
              </p:nvSpPr>
              <p:spPr bwMode="auto">
                <a:xfrm>
                  <a:off x="2078" y="1440"/>
                  <a:ext cx="20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201" name="Object 15">
                  <a:extLst>
                    <a:ext uri="{FF2B5EF4-FFF2-40B4-BE49-F238E27FC236}">
                      <a16:creationId xmlns:a16="http://schemas.microsoft.com/office/drawing/2014/main" id="{14915826-ACFC-4BC6-93D8-E8E215A65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78" y="1440"/>
                  <a:ext cx="203" cy="288"/>
                </a:xfrm>
                <a:prstGeom prst="rect">
                  <a:avLst/>
                </a:prstGeom>
                <a:blipFill>
                  <a:blip r:embed="rId12"/>
                  <a:stretch>
                    <a:fillRect l="-5660" r="-2075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2" name="Object 16">
                  <a:extLst>
                    <a:ext uri="{FF2B5EF4-FFF2-40B4-BE49-F238E27FC236}">
                      <a16:creationId xmlns:a16="http://schemas.microsoft.com/office/drawing/2014/main" id="{BE9B9748-D43C-4C9A-B30A-F1DD1FE9B69E}"/>
                    </a:ext>
                  </a:extLst>
                </p:cNvPr>
                <p:cNvSpPr txBox="1"/>
                <p:nvPr/>
              </p:nvSpPr>
              <p:spPr bwMode="auto">
                <a:xfrm>
                  <a:off x="576" y="336"/>
                  <a:ext cx="336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2" name="Object 16">
                  <a:extLst>
                    <a:ext uri="{FF2B5EF4-FFF2-40B4-BE49-F238E27FC236}">
                      <a16:creationId xmlns:a16="http://schemas.microsoft.com/office/drawing/2014/main" id="{BE9B9748-D43C-4C9A-B30A-F1DD1FE9B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336"/>
                  <a:ext cx="336" cy="266"/>
                </a:xfrm>
                <a:prstGeom prst="rect">
                  <a:avLst/>
                </a:prstGeom>
                <a:blipFill>
                  <a:blip r:embed="rId13"/>
                  <a:stretch>
                    <a:fillRect l="-3409" r="-2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3" name="Object 17">
                  <a:extLst>
                    <a:ext uri="{FF2B5EF4-FFF2-40B4-BE49-F238E27FC236}">
                      <a16:creationId xmlns:a16="http://schemas.microsoft.com/office/drawing/2014/main" id="{5813E0AA-F34C-4470-9031-7389AE909B82}"/>
                    </a:ext>
                  </a:extLst>
                </p:cNvPr>
                <p:cNvSpPr txBox="1"/>
                <p:nvPr/>
              </p:nvSpPr>
              <p:spPr bwMode="auto">
                <a:xfrm>
                  <a:off x="2784" y="1296"/>
                  <a:ext cx="219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3" name="Object 17">
                  <a:extLst>
                    <a:ext uri="{FF2B5EF4-FFF2-40B4-BE49-F238E27FC236}">
                      <a16:creationId xmlns:a16="http://schemas.microsoft.com/office/drawing/2014/main" id="{5813E0AA-F34C-4470-9031-7389AE90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296"/>
                  <a:ext cx="219" cy="24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4" name="Object 18">
                  <a:extLst>
                    <a:ext uri="{FF2B5EF4-FFF2-40B4-BE49-F238E27FC236}">
                      <a16:creationId xmlns:a16="http://schemas.microsoft.com/office/drawing/2014/main" id="{BEE7A093-62BC-4DF2-ADB1-B054639ABE06}"/>
                    </a:ext>
                  </a:extLst>
                </p:cNvPr>
                <p:cNvSpPr txBox="1"/>
                <p:nvPr/>
              </p:nvSpPr>
              <p:spPr bwMode="auto">
                <a:xfrm>
                  <a:off x="1440" y="1440"/>
                  <a:ext cx="323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4" name="Object 18">
                  <a:extLst>
                    <a:ext uri="{FF2B5EF4-FFF2-40B4-BE49-F238E27FC236}">
                      <a16:creationId xmlns:a16="http://schemas.microsoft.com/office/drawing/2014/main" id="{BEE7A093-62BC-4DF2-ADB1-B054639AB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1440"/>
                  <a:ext cx="323" cy="33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5" name="Object 19">
                  <a:extLst>
                    <a:ext uri="{FF2B5EF4-FFF2-40B4-BE49-F238E27FC236}">
                      <a16:creationId xmlns:a16="http://schemas.microsoft.com/office/drawing/2014/main" id="{9C1EB5DC-4BA7-466E-B4ED-EE788FB950F5}"/>
                    </a:ext>
                  </a:extLst>
                </p:cNvPr>
                <p:cNvSpPr txBox="1"/>
                <p:nvPr/>
              </p:nvSpPr>
              <p:spPr bwMode="auto">
                <a:xfrm>
                  <a:off x="432" y="1440"/>
                  <a:ext cx="17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5" name="Object 19">
                  <a:extLst>
                    <a:ext uri="{FF2B5EF4-FFF2-40B4-BE49-F238E27FC236}">
                      <a16:creationId xmlns:a16="http://schemas.microsoft.com/office/drawing/2014/main" id="{9C1EB5DC-4BA7-466E-B4ED-EE788FB95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1440"/>
                  <a:ext cx="172" cy="240"/>
                </a:xfrm>
                <a:prstGeom prst="rect">
                  <a:avLst/>
                </a:prstGeom>
                <a:blipFill>
                  <a:blip r:embed="rId16"/>
                  <a:stretch>
                    <a:fillRect r="-159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6" name="Object 20">
                  <a:extLst>
                    <a:ext uri="{FF2B5EF4-FFF2-40B4-BE49-F238E27FC236}">
                      <a16:creationId xmlns:a16="http://schemas.microsoft.com/office/drawing/2014/main" id="{339B313E-72B7-4F9A-A89F-43758F2B3619}"/>
                    </a:ext>
                  </a:extLst>
                </p:cNvPr>
                <p:cNvSpPr txBox="1"/>
                <p:nvPr/>
              </p:nvSpPr>
              <p:spPr bwMode="auto">
                <a:xfrm>
                  <a:off x="1104" y="336"/>
                  <a:ext cx="816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206" name="Object 20">
                  <a:extLst>
                    <a:ext uri="{FF2B5EF4-FFF2-40B4-BE49-F238E27FC236}">
                      <a16:creationId xmlns:a16="http://schemas.microsoft.com/office/drawing/2014/main" id="{339B313E-72B7-4F9A-A89F-43758F2B3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336"/>
                  <a:ext cx="816" cy="311"/>
                </a:xfrm>
                <a:prstGeom prst="rect">
                  <a:avLst/>
                </a:prstGeom>
                <a:blipFill>
                  <a:blip r:embed="rId17"/>
                  <a:stretch>
                    <a:fillRect b="-8125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96" name="AutoShape 76">
            <a:extLst>
              <a:ext uri="{FF2B5EF4-FFF2-40B4-BE49-F238E27FC236}">
                <a16:creationId xmlns:a16="http://schemas.microsoft.com/office/drawing/2014/main" id="{24B39917-4049-46C7-BACA-8190DDF0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3733800" cy="762000"/>
          </a:xfrm>
          <a:prstGeom prst="wedgeRoundRectCallout">
            <a:avLst>
              <a:gd name="adj1" fmla="val 62755"/>
              <a:gd name="adj2" fmla="val 8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</a:rPr>
              <a:t>两端点的函数值不相等</a:t>
            </a:r>
          </a:p>
        </p:txBody>
      </p:sp>
      <p:grpSp>
        <p:nvGrpSpPr>
          <p:cNvPr id="5202" name="Group 82">
            <a:extLst>
              <a:ext uri="{FF2B5EF4-FFF2-40B4-BE49-F238E27FC236}">
                <a16:creationId xmlns:a16="http://schemas.microsoft.com/office/drawing/2014/main" id="{3D06E0EA-C608-40F7-80E6-F03E3D2E3532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3962400"/>
            <a:ext cx="4441825" cy="2590800"/>
            <a:chOff x="288" y="2496"/>
            <a:chExt cx="2798" cy="1632"/>
          </a:xfrm>
        </p:grpSpPr>
        <p:sp>
          <p:nvSpPr>
            <p:cNvPr id="7176" name="Line 54">
              <a:extLst>
                <a:ext uri="{FF2B5EF4-FFF2-40B4-BE49-F238E27FC236}">
                  <a16:creationId xmlns:a16="http://schemas.microsoft.com/office/drawing/2014/main" id="{CB8250C0-4A0F-4BC2-9720-831B8DEB9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79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77" name="Line 55">
              <a:extLst>
                <a:ext uri="{FF2B5EF4-FFF2-40B4-BE49-F238E27FC236}">
                  <a16:creationId xmlns:a16="http://schemas.microsoft.com/office/drawing/2014/main" id="{E815E39B-38E5-487A-A35C-B1343061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28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8" name="Object 56">
                  <a:extLst>
                    <a:ext uri="{FF2B5EF4-FFF2-40B4-BE49-F238E27FC236}">
                      <a16:creationId xmlns:a16="http://schemas.microsoft.com/office/drawing/2014/main" id="{0384B58A-59DE-4FB0-9299-C24E7F43CE15}"/>
                    </a:ext>
                  </a:extLst>
                </p:cNvPr>
                <p:cNvSpPr txBox="1"/>
                <p:nvPr/>
              </p:nvSpPr>
              <p:spPr bwMode="auto">
                <a:xfrm>
                  <a:off x="329" y="2496"/>
                  <a:ext cx="203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78" name="Object 56">
                  <a:extLst>
                    <a:ext uri="{FF2B5EF4-FFF2-40B4-BE49-F238E27FC236}">
                      <a16:creationId xmlns:a16="http://schemas.microsoft.com/office/drawing/2014/main" id="{0384B58A-59DE-4FB0-9299-C24E7F43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" y="2496"/>
                  <a:ext cx="203" cy="240"/>
                </a:xfrm>
                <a:prstGeom prst="rect">
                  <a:avLst/>
                </a:prstGeom>
                <a:blipFill>
                  <a:blip r:embed="rId18"/>
                  <a:stretch>
                    <a:fillRect b="-317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9" name="Line 58">
              <a:extLst>
                <a:ext uri="{FF2B5EF4-FFF2-40B4-BE49-F238E27FC236}">
                  <a16:creationId xmlns:a16="http://schemas.microsoft.com/office/drawing/2014/main" id="{753919DF-C137-42E6-9E7A-A59F266AE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" y="249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80" name="Line 61">
              <a:extLst>
                <a:ext uri="{FF2B5EF4-FFF2-40B4-BE49-F238E27FC236}">
                  <a16:creationId xmlns:a16="http://schemas.microsoft.com/office/drawing/2014/main" id="{73B45F31-4C3F-4868-83CA-ACF4035BD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1" name="Object 62">
                  <a:extLst>
                    <a:ext uri="{FF2B5EF4-FFF2-40B4-BE49-F238E27FC236}">
                      <a16:creationId xmlns:a16="http://schemas.microsoft.com/office/drawing/2014/main" id="{2C5B46ED-62B2-4659-8F3A-AD10C5FC8430}"/>
                    </a:ext>
                  </a:extLst>
                </p:cNvPr>
                <p:cNvSpPr txBox="1"/>
                <p:nvPr/>
              </p:nvSpPr>
              <p:spPr bwMode="auto">
                <a:xfrm>
                  <a:off x="2160" y="2736"/>
                  <a:ext cx="330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81" name="Object 62">
                  <a:extLst>
                    <a:ext uri="{FF2B5EF4-FFF2-40B4-BE49-F238E27FC236}">
                      <a16:creationId xmlns:a16="http://schemas.microsoft.com/office/drawing/2014/main" id="{2C5B46ED-62B2-4659-8F3A-AD10C5FC8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2736"/>
                  <a:ext cx="330" cy="264"/>
                </a:xfrm>
                <a:prstGeom prst="rect">
                  <a:avLst/>
                </a:prstGeom>
                <a:blipFill>
                  <a:blip r:embed="rId10"/>
                  <a:stretch>
                    <a:fillRect l="-3529" r="-27059" b="-14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2" name="Object 63">
                  <a:extLst>
                    <a:ext uri="{FF2B5EF4-FFF2-40B4-BE49-F238E27FC236}">
                      <a16:creationId xmlns:a16="http://schemas.microsoft.com/office/drawing/2014/main" id="{FEDFC001-A759-4573-B6D5-0464FCA12093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3840"/>
                  <a:ext cx="268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182" name="Object 63">
                  <a:extLst>
                    <a:ext uri="{FF2B5EF4-FFF2-40B4-BE49-F238E27FC236}">
                      <a16:creationId xmlns:a16="http://schemas.microsoft.com/office/drawing/2014/main" id="{FEDFC001-A759-4573-B6D5-0464FCA12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3840"/>
                  <a:ext cx="268" cy="2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3" name="Object 64">
                  <a:extLst>
                    <a:ext uri="{FF2B5EF4-FFF2-40B4-BE49-F238E27FC236}">
                      <a16:creationId xmlns:a16="http://schemas.microsoft.com/office/drawing/2014/main" id="{5AFC538C-26AD-4E55-B21F-CEFEA856EB13}"/>
                    </a:ext>
                  </a:extLst>
                </p:cNvPr>
                <p:cNvSpPr txBox="1"/>
                <p:nvPr/>
              </p:nvSpPr>
              <p:spPr bwMode="auto">
                <a:xfrm>
                  <a:off x="2064" y="3840"/>
                  <a:ext cx="259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7183" name="Object 64">
                  <a:extLst>
                    <a:ext uri="{FF2B5EF4-FFF2-40B4-BE49-F238E27FC236}">
                      <a16:creationId xmlns:a16="http://schemas.microsoft.com/office/drawing/2014/main" id="{5AFC538C-26AD-4E55-B21F-CEFEA856E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4" y="3840"/>
                  <a:ext cx="259" cy="284"/>
                </a:xfrm>
                <a:prstGeom prst="rect">
                  <a:avLst/>
                </a:prstGeom>
                <a:blipFill>
                  <a:blip r:embed="rId20"/>
                  <a:stretch>
                    <a:fillRect l="-29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4" name="Object 65">
                  <a:extLst>
                    <a:ext uri="{FF2B5EF4-FFF2-40B4-BE49-F238E27FC236}">
                      <a16:creationId xmlns:a16="http://schemas.microsoft.com/office/drawing/2014/main" id="{2BD30536-EA30-4D94-AD75-15429AABC8A4}"/>
                    </a:ext>
                  </a:extLst>
                </p:cNvPr>
                <p:cNvSpPr txBox="1"/>
                <p:nvPr/>
              </p:nvSpPr>
              <p:spPr bwMode="auto">
                <a:xfrm>
                  <a:off x="576" y="2672"/>
                  <a:ext cx="350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84" name="Object 65">
                  <a:extLst>
                    <a:ext uri="{FF2B5EF4-FFF2-40B4-BE49-F238E27FC236}">
                      <a16:creationId xmlns:a16="http://schemas.microsoft.com/office/drawing/2014/main" id="{2BD30536-EA30-4D94-AD75-15429AABC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2672"/>
                  <a:ext cx="350" cy="277"/>
                </a:xfrm>
                <a:prstGeom prst="rect">
                  <a:avLst/>
                </a:prstGeom>
                <a:blipFill>
                  <a:blip r:embed="rId21"/>
                  <a:stretch>
                    <a:fillRect l="-3297" r="-208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5" name="Object 66">
                  <a:extLst>
                    <a:ext uri="{FF2B5EF4-FFF2-40B4-BE49-F238E27FC236}">
                      <a16:creationId xmlns:a16="http://schemas.microsoft.com/office/drawing/2014/main" id="{05EE5224-8310-43FF-98AE-E8EA11F2F59C}"/>
                    </a:ext>
                  </a:extLst>
                </p:cNvPr>
                <p:cNvSpPr txBox="1"/>
                <p:nvPr/>
              </p:nvSpPr>
              <p:spPr bwMode="auto">
                <a:xfrm>
                  <a:off x="2827" y="3696"/>
                  <a:ext cx="259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85" name="Object 66">
                  <a:extLst>
                    <a:ext uri="{FF2B5EF4-FFF2-40B4-BE49-F238E27FC236}">
                      <a16:creationId xmlns:a16="http://schemas.microsoft.com/office/drawing/2014/main" id="{05EE5224-8310-43FF-98AE-E8EA11F2F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7" y="3696"/>
                  <a:ext cx="259" cy="28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6" name="Object 67">
                  <a:extLst>
                    <a:ext uri="{FF2B5EF4-FFF2-40B4-BE49-F238E27FC236}">
                      <a16:creationId xmlns:a16="http://schemas.microsoft.com/office/drawing/2014/main" id="{34D53E3E-7F5B-47B8-97CE-ADD6B06F9F2D}"/>
                    </a:ext>
                  </a:extLst>
                </p:cNvPr>
                <p:cNvSpPr txBox="1"/>
                <p:nvPr/>
              </p:nvSpPr>
              <p:spPr bwMode="auto">
                <a:xfrm>
                  <a:off x="1344" y="3744"/>
                  <a:ext cx="3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86" name="Object 67">
                  <a:extLst>
                    <a:ext uri="{FF2B5EF4-FFF2-40B4-BE49-F238E27FC236}">
                      <a16:creationId xmlns:a16="http://schemas.microsoft.com/office/drawing/2014/main" id="{34D53E3E-7F5B-47B8-97CE-ADD6B06F9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3744"/>
                  <a:ext cx="369" cy="38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7" name="Object 68">
                  <a:extLst>
                    <a:ext uri="{FF2B5EF4-FFF2-40B4-BE49-F238E27FC236}">
                      <a16:creationId xmlns:a16="http://schemas.microsoft.com/office/drawing/2014/main" id="{F28E6FD8-859B-498E-9829-A228F73E9300}"/>
                    </a:ext>
                  </a:extLst>
                </p:cNvPr>
                <p:cNvSpPr txBox="1"/>
                <p:nvPr/>
              </p:nvSpPr>
              <p:spPr bwMode="auto">
                <a:xfrm>
                  <a:off x="432" y="3792"/>
                  <a:ext cx="17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87" name="Object 68">
                  <a:extLst>
                    <a:ext uri="{FF2B5EF4-FFF2-40B4-BE49-F238E27FC236}">
                      <a16:creationId xmlns:a16="http://schemas.microsoft.com/office/drawing/2014/main" id="{F28E6FD8-859B-498E-9829-A228F73E9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3792"/>
                  <a:ext cx="172" cy="240"/>
                </a:xfrm>
                <a:prstGeom prst="rect">
                  <a:avLst/>
                </a:prstGeom>
                <a:blipFill>
                  <a:blip r:embed="rId24"/>
                  <a:stretch>
                    <a:fillRect r="-1590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8" name="Object 69">
                  <a:extLst>
                    <a:ext uri="{FF2B5EF4-FFF2-40B4-BE49-F238E27FC236}">
                      <a16:creationId xmlns:a16="http://schemas.microsoft.com/office/drawing/2014/main" id="{EAA8BB96-4C3E-4130-93DD-60333BF5636E}"/>
                    </a:ext>
                  </a:extLst>
                </p:cNvPr>
                <p:cNvSpPr txBox="1"/>
                <p:nvPr/>
              </p:nvSpPr>
              <p:spPr bwMode="auto">
                <a:xfrm>
                  <a:off x="1248" y="2496"/>
                  <a:ext cx="768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7188" name="Object 69">
                  <a:extLst>
                    <a:ext uri="{FF2B5EF4-FFF2-40B4-BE49-F238E27FC236}">
                      <a16:creationId xmlns:a16="http://schemas.microsoft.com/office/drawing/2014/main" id="{EAA8BB96-4C3E-4130-93DD-60333BF56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96"/>
                  <a:ext cx="768" cy="293"/>
                </a:xfrm>
                <a:prstGeom prst="rect">
                  <a:avLst/>
                </a:prstGeom>
                <a:blipFill>
                  <a:blip r:embed="rId25"/>
                  <a:stretch>
                    <a:fillRect b="-921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9" name="Oval 70">
              <a:extLst>
                <a:ext uri="{FF2B5EF4-FFF2-40B4-BE49-F238E27FC236}">
                  <a16:creationId xmlns:a16="http://schemas.microsoft.com/office/drawing/2014/main" id="{D914F00A-19DE-434A-B868-280117BAF6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40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+mj-lt"/>
              </a:endParaRPr>
            </a:p>
          </p:txBody>
        </p:sp>
        <p:sp>
          <p:nvSpPr>
            <p:cNvPr id="7190" name="Freeform 78">
              <a:extLst>
                <a:ext uri="{FF2B5EF4-FFF2-40B4-BE49-F238E27FC236}">
                  <a16:creationId xmlns:a16="http://schemas.microsoft.com/office/drawing/2014/main" id="{47EA8EF5-D390-46F8-9382-F9ABED261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928"/>
              <a:ext cx="672" cy="530"/>
            </a:xfrm>
            <a:custGeom>
              <a:avLst/>
              <a:gdLst>
                <a:gd name="T0" fmla="*/ 0 w 672"/>
                <a:gd name="T1" fmla="*/ 0 h 530"/>
                <a:gd name="T2" fmla="*/ 120 w 672"/>
                <a:gd name="T3" fmla="*/ 228 h 530"/>
                <a:gd name="T4" fmla="*/ 228 w 672"/>
                <a:gd name="T5" fmla="*/ 372 h 530"/>
                <a:gd name="T6" fmla="*/ 324 w 672"/>
                <a:gd name="T7" fmla="*/ 444 h 530"/>
                <a:gd name="T8" fmla="*/ 492 w 672"/>
                <a:gd name="T9" fmla="*/ 516 h 530"/>
                <a:gd name="T10" fmla="*/ 672 w 672"/>
                <a:gd name="T11" fmla="*/ 528 h 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2" h="530">
                  <a:moveTo>
                    <a:pt x="0" y="0"/>
                  </a:moveTo>
                  <a:cubicBezTo>
                    <a:pt x="20" y="38"/>
                    <a:pt x="82" y="166"/>
                    <a:pt x="120" y="228"/>
                  </a:cubicBezTo>
                  <a:cubicBezTo>
                    <a:pt x="158" y="290"/>
                    <a:pt x="194" y="336"/>
                    <a:pt x="228" y="372"/>
                  </a:cubicBezTo>
                  <a:cubicBezTo>
                    <a:pt x="262" y="408"/>
                    <a:pt x="280" y="420"/>
                    <a:pt x="324" y="444"/>
                  </a:cubicBezTo>
                  <a:cubicBezTo>
                    <a:pt x="368" y="468"/>
                    <a:pt x="434" y="502"/>
                    <a:pt x="492" y="516"/>
                  </a:cubicBezTo>
                  <a:cubicBezTo>
                    <a:pt x="550" y="530"/>
                    <a:pt x="635" y="526"/>
                    <a:pt x="672" y="52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7191" name="Freeform 79">
              <a:extLst>
                <a:ext uri="{FF2B5EF4-FFF2-40B4-BE49-F238E27FC236}">
                  <a16:creationId xmlns:a16="http://schemas.microsoft.com/office/drawing/2014/main" id="{D0D13AD8-00E6-4E5C-A25A-B0C8260CA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976"/>
              <a:ext cx="720" cy="480"/>
            </a:xfrm>
            <a:custGeom>
              <a:avLst/>
              <a:gdLst>
                <a:gd name="T0" fmla="*/ 0 w 720"/>
                <a:gd name="T1" fmla="*/ 480 h 480"/>
                <a:gd name="T2" fmla="*/ 288 w 720"/>
                <a:gd name="T3" fmla="*/ 384 h 480"/>
                <a:gd name="T4" fmla="*/ 552 w 720"/>
                <a:gd name="T5" fmla="*/ 204 h 480"/>
                <a:gd name="T6" fmla="*/ 720 w 720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80">
                  <a:moveTo>
                    <a:pt x="0" y="480"/>
                  </a:moveTo>
                  <a:cubicBezTo>
                    <a:pt x="100" y="456"/>
                    <a:pt x="196" y="430"/>
                    <a:pt x="288" y="384"/>
                  </a:cubicBezTo>
                  <a:cubicBezTo>
                    <a:pt x="380" y="338"/>
                    <a:pt x="480" y="268"/>
                    <a:pt x="552" y="204"/>
                  </a:cubicBezTo>
                  <a:cubicBezTo>
                    <a:pt x="624" y="140"/>
                    <a:pt x="685" y="42"/>
                    <a:pt x="720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p:sp>
        <p:nvSpPr>
          <p:cNvPr id="5200" name="AutoShape 80">
            <a:extLst>
              <a:ext uri="{FF2B5EF4-FFF2-40B4-BE49-F238E27FC236}">
                <a16:creationId xmlns:a16="http://schemas.microsoft.com/office/drawing/2014/main" id="{DF402F1D-687B-45AA-BAB6-A96B48EC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3352800" cy="838200"/>
          </a:xfrm>
          <a:prstGeom prst="wedgeRoundRectCallout">
            <a:avLst>
              <a:gd name="adj1" fmla="val -65907"/>
              <a:gd name="adj2" fmla="val 282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</a:rPr>
              <a:t>区间内有不连续的点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" grpId="0" animBg="1" autoUpdateAnimBg="0"/>
      <p:bldP spid="5196" grpId="0" animBg="1" autoUpdateAnimBg="0"/>
      <p:bldP spid="520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358A72C0-DAA2-49FD-8234-5C281529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1066801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并指出它们所在的区间。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C0DF2596-B452-4CB2-91FD-AA09C5C7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1"/>
            <a:ext cx="572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分别在区间 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1, 1), (1, 2), (2, 3) </a:t>
            </a:r>
            <a:r>
              <a:rPr lang="zh-CN" altLang="en-US" sz="2800" b="1"/>
              <a:t>内。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BB5C14-8EA5-4F91-BF97-4BE1E23D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7002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</a:t>
            </a:r>
            <a:r>
              <a:rPr lang="zh-CN" altLang="en-US" sz="2800" b="1"/>
              <a:t>证：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2DF7CBB-D78E-4773-8FD0-7BE80982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76401"/>
            <a:ext cx="786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显然</a:t>
            </a:r>
            <a:r>
              <a:rPr lang="en-US" altLang="zh-CN" sz="2800" b="1"/>
              <a:t>,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分别在闭区间</a:t>
            </a:r>
            <a:r>
              <a:rPr lang="en-US" altLang="zh-CN" sz="2800" b="1"/>
              <a:t>[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1, 1], [1, 2], [2, 3]</a:t>
            </a:r>
            <a:r>
              <a:rPr lang="zh-CN" altLang="en-US" sz="2800" b="1"/>
              <a:t>上连续</a:t>
            </a:r>
            <a:r>
              <a:rPr lang="en-US" altLang="zh-CN" sz="2800" b="1"/>
              <a:t>,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139812A-B259-43CF-A098-D4E4976F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442913"/>
            <a:ext cx="6850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</a:t>
            </a:r>
            <a:r>
              <a:rPr lang="zh-CN" altLang="en-US" sz="2800" b="1"/>
              <a:t>例</a:t>
            </a:r>
            <a:r>
              <a:rPr lang="en-US" altLang="zh-CN" sz="2800" b="1"/>
              <a:t>1</a:t>
            </a:r>
            <a:r>
              <a:rPr lang="en-US" altLang="zh-CN" sz="2800"/>
              <a:t> </a:t>
            </a:r>
            <a:r>
              <a:rPr lang="zh-CN" altLang="en-US" sz="2800" b="1"/>
              <a:t>设函数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x</a:t>
            </a:r>
            <a:r>
              <a:rPr lang="en-US" altLang="zh-CN" sz="2800" b="1"/>
              <a:t>) = (</a:t>
            </a:r>
            <a:r>
              <a:rPr lang="en-US" altLang="zh-CN" sz="2800" b="1" i="1"/>
              <a:t>x</a:t>
            </a:r>
            <a:r>
              <a:rPr lang="en-US" altLang="zh-CN" sz="2800" b="1"/>
              <a:t> +1) (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1) (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2) (</a:t>
            </a:r>
            <a:r>
              <a:rPr lang="en-US" altLang="zh-CN" sz="2800" b="1" i="1"/>
              <a:t>x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3)</a:t>
            </a:r>
            <a:r>
              <a:rPr lang="zh-CN" altLang="en-US" sz="2800" b="1"/>
              <a:t>，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E4691097-5F5A-46D3-8B5C-04DE8DD0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052513"/>
            <a:ext cx="484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证明方程</a:t>
            </a:r>
            <a:r>
              <a:rPr lang="en-US" altLang="zh-CN" sz="2800" b="1" i="1"/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)=0</a:t>
            </a:r>
            <a:r>
              <a:rPr lang="zh-CN" altLang="en-US" sz="2800" b="1"/>
              <a:t>有三个实根，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CEA00AE8-FD78-4C36-8B45-30BF63BA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1"/>
            <a:ext cx="455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且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1) =</a:t>
            </a:r>
            <a:r>
              <a:rPr lang="en-US" altLang="zh-CN" sz="2800" b="1" i="1"/>
              <a:t> f</a:t>
            </a:r>
            <a:r>
              <a:rPr lang="en-US" altLang="zh-CN" sz="2800" b="1"/>
              <a:t> (1) =</a:t>
            </a:r>
            <a:r>
              <a:rPr lang="en-US" altLang="zh-CN" sz="2800" b="1" i="1"/>
              <a:t> f</a:t>
            </a:r>
            <a:r>
              <a:rPr lang="en-US" altLang="zh-CN" sz="2800" b="1"/>
              <a:t> (2) =</a:t>
            </a:r>
            <a:r>
              <a:rPr lang="en-US" altLang="zh-CN" sz="2800" b="1" i="1"/>
              <a:t> f</a:t>
            </a:r>
            <a:r>
              <a:rPr lang="en-US" altLang="zh-CN" sz="2800" b="1"/>
              <a:t> (3) 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77BA2BA4-F678-4214-B6E0-402F6CD2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3048001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. </a:t>
            </a:r>
            <a:r>
              <a:rPr lang="zh-CN" altLang="en-US" sz="2800" b="1"/>
              <a:t>由罗尔定理，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DAE62ED-D801-47FC-BB3B-D2916F8A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657601"/>
            <a:ext cx="750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在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1, 1), (1, 2), (2, 3)</a:t>
            </a:r>
            <a:r>
              <a:rPr lang="zh-CN" altLang="en-US" sz="2800" b="1"/>
              <a:t>内分别存在点</a:t>
            </a:r>
            <a:r>
              <a:rPr lang="zh-CN" altLang="en-US" sz="2800" b="1">
                <a:sym typeface="Symbol" panose="05050102010706020507" pitchFamily="18" charset="2"/>
              </a:rPr>
              <a:t>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, 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E6C64C96-5FB4-49C6-9F6C-A399A2BA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4267201"/>
            <a:ext cx="4976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使得 </a:t>
            </a:r>
            <a:r>
              <a:rPr lang="en-US" altLang="zh-CN" sz="2800" b="1" i="1"/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 = </a:t>
            </a:r>
            <a:r>
              <a:rPr lang="en-US" altLang="zh-CN" sz="2800" b="1" i="1"/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= </a:t>
            </a:r>
            <a:r>
              <a:rPr lang="en-US" altLang="zh-CN" sz="2800" b="1" i="1"/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 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) = 0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8C2D6E84-48D1-4147-AA40-C283D424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1"/>
            <a:ext cx="466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即方程</a:t>
            </a:r>
            <a:r>
              <a:rPr lang="en-US" altLang="zh-CN" sz="2800" b="1" i="1"/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= 0</a:t>
            </a:r>
            <a:r>
              <a:rPr lang="zh-CN" altLang="en-US" sz="2800" b="1"/>
              <a:t>有三个实根，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E5C9A2E1-D911-4394-AF45-B1A93C4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346326"/>
            <a:ext cx="608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在开区间 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1, 1), (1, 2), (2, 3) </a:t>
            </a:r>
            <a:r>
              <a:rPr lang="zh-CN" altLang="en-US" sz="2800" b="1"/>
              <a:t>内可导，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autoUpdateAnimBg="0"/>
      <p:bldP spid="6149" grpId="0" autoUpdateAnimBg="0"/>
      <p:bldP spid="6150" grpId="0" autoUpdateAnimBg="0"/>
      <p:bldP spid="6151" grpId="0" autoUpdateAnimBg="0"/>
      <p:bldP spid="6152" grpId="0" autoUpdateAnimBg="0"/>
      <p:bldP spid="6154" grpId="0" autoUpdateAnimBg="0"/>
      <p:bldP spid="6155" grpId="0" autoUpdateAnimBg="0"/>
      <p:bldP spid="6156" grpId="0" autoUpdateAnimBg="0"/>
      <p:bldP spid="6157" grpId="0" autoUpdateAnimBg="0"/>
      <p:bldP spid="6158" grpId="0" autoUpdateAnimBg="0"/>
      <p:bldP spid="61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2">
                <a:extLst>
                  <a:ext uri="{FF2B5EF4-FFF2-40B4-BE49-F238E27FC236}">
                    <a16:creationId xmlns:a16="http://schemas.microsoft.com/office/drawing/2014/main" id="{A794CF8C-0D0A-4378-8511-92B5BFF9CCC9}"/>
                  </a:ext>
                </a:extLst>
              </p:cNvPr>
              <p:cNvSpPr txBox="1"/>
              <p:nvPr/>
            </p:nvSpPr>
            <p:spPr bwMode="auto">
              <a:xfrm>
                <a:off x="1371599" y="2819400"/>
                <a:ext cx="9485697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𝟑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𝟑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0" name="Object 2">
                <a:extLst>
                  <a:ext uri="{FF2B5EF4-FFF2-40B4-BE49-F238E27FC236}">
                    <a16:creationId xmlns:a16="http://schemas.microsoft.com/office/drawing/2014/main" id="{A794CF8C-0D0A-4378-8511-92B5BFF9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599" y="2819400"/>
                <a:ext cx="9485697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3">
                <a:extLst>
                  <a:ext uri="{FF2B5EF4-FFF2-40B4-BE49-F238E27FC236}">
                    <a16:creationId xmlns:a16="http://schemas.microsoft.com/office/drawing/2014/main" id="{59C35663-F05D-4908-B16E-3D49D16CEEA7}"/>
                  </a:ext>
                </a:extLst>
              </p:cNvPr>
              <p:cNvSpPr txBox="1"/>
              <p:nvPr/>
            </p:nvSpPr>
            <p:spPr bwMode="auto">
              <a:xfrm>
                <a:off x="1845643" y="3593135"/>
                <a:ext cx="8077201" cy="9707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显然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上连续，在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内可导，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1" name="Object 3">
                <a:extLst>
                  <a:ext uri="{FF2B5EF4-FFF2-40B4-BE49-F238E27FC236}">
                    <a16:creationId xmlns:a16="http://schemas.microsoft.com/office/drawing/2014/main" id="{59C35663-F05D-4908-B16E-3D49D16C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5643" y="3593135"/>
                <a:ext cx="8077201" cy="970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6578753F-A347-474D-990A-C64EBC3D64A8}"/>
                  </a:ext>
                </a:extLst>
              </p:cNvPr>
              <p:cNvSpPr txBox="1"/>
              <p:nvPr/>
            </p:nvSpPr>
            <p:spPr bwMode="auto">
              <a:xfrm>
                <a:off x="2057399" y="4459288"/>
                <a:ext cx="7252283" cy="798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+⋯+(−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6578753F-A347-474D-990A-C64EBC3D6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4459288"/>
                <a:ext cx="7252283" cy="798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Object 5">
                <a:extLst>
                  <a:ext uri="{FF2B5EF4-FFF2-40B4-BE49-F238E27FC236}">
                    <a16:creationId xmlns:a16="http://schemas.microsoft.com/office/drawing/2014/main" id="{C8050323-FC77-451B-9774-52067A00D284}"/>
                  </a:ext>
                </a:extLst>
              </p:cNvPr>
              <p:cNvSpPr txBox="1"/>
              <p:nvPr/>
            </p:nvSpPr>
            <p:spPr bwMode="auto">
              <a:xfrm>
                <a:off x="2057399" y="5257801"/>
                <a:ext cx="8607105" cy="798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故由罗尔定理，至少存在一点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∈(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，使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，即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3" name="Object 5">
                <a:extLst>
                  <a:ext uri="{FF2B5EF4-FFF2-40B4-BE49-F238E27FC236}">
                    <a16:creationId xmlns:a16="http://schemas.microsoft.com/office/drawing/2014/main" id="{C8050323-FC77-451B-9774-52067A00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5257801"/>
                <a:ext cx="8607105" cy="798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Object 6">
                <a:extLst>
                  <a:ext uri="{FF2B5EF4-FFF2-40B4-BE49-F238E27FC236}">
                    <a16:creationId xmlns:a16="http://schemas.microsoft.com/office/drawing/2014/main" id="{E786AEB5-22CD-42EB-A464-3FE04E4C8EA6}"/>
                  </a:ext>
                </a:extLst>
              </p:cNvPr>
              <p:cNvSpPr txBox="1"/>
              <p:nvPr/>
            </p:nvSpPr>
            <p:spPr bwMode="auto">
              <a:xfrm>
                <a:off x="2057399" y="6172201"/>
                <a:ext cx="8049237" cy="454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𝝃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𝟑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4" name="Object 6">
                <a:extLst>
                  <a:ext uri="{FF2B5EF4-FFF2-40B4-BE49-F238E27FC236}">
                    <a16:creationId xmlns:a16="http://schemas.microsoft.com/office/drawing/2014/main" id="{E786AEB5-22CD-42EB-A464-3FE04E4C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399" y="6172201"/>
                <a:ext cx="8049237" cy="45402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6" name="Object 8">
                <a:extLst>
                  <a:ext uri="{FF2B5EF4-FFF2-40B4-BE49-F238E27FC236}">
                    <a16:creationId xmlns:a16="http://schemas.microsoft.com/office/drawing/2014/main" id="{57080B4A-2AC6-43C8-8F9D-8C653EAE1474}"/>
                  </a:ext>
                </a:extLst>
              </p:cNvPr>
              <p:cNvSpPr txBox="1"/>
              <p:nvPr/>
            </p:nvSpPr>
            <p:spPr bwMode="auto">
              <a:xfrm>
                <a:off x="1982339" y="1883568"/>
                <a:ext cx="5771276" cy="915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内至少有一个实根。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6" name="Object 8">
                <a:extLst>
                  <a:ext uri="{FF2B5EF4-FFF2-40B4-BE49-F238E27FC236}">
                    <a16:creationId xmlns:a16="http://schemas.microsoft.com/office/drawing/2014/main" id="{57080B4A-2AC6-43C8-8F9D-8C653EA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2339" y="1883568"/>
                <a:ext cx="5771276" cy="915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Object 10">
                <a:extLst>
                  <a:ext uri="{FF2B5EF4-FFF2-40B4-BE49-F238E27FC236}">
                    <a16:creationId xmlns:a16="http://schemas.microsoft.com/office/drawing/2014/main" id="{75D62DF6-8E0E-4CF9-A38C-A8AE9F52520A}"/>
                  </a:ext>
                </a:extLst>
              </p:cNvPr>
              <p:cNvSpPr txBox="1"/>
              <p:nvPr/>
            </p:nvSpPr>
            <p:spPr bwMode="auto">
              <a:xfrm>
                <a:off x="964558" y="1355725"/>
                <a:ext cx="10268124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证明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方程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8" name="Object 10">
                <a:extLst>
                  <a:ext uri="{FF2B5EF4-FFF2-40B4-BE49-F238E27FC236}">
                    <a16:creationId xmlns:a16="http://schemas.microsoft.com/office/drawing/2014/main" id="{75D62DF6-8E0E-4CF9-A38C-A8AE9F525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558" y="1355725"/>
                <a:ext cx="10268124" cy="50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9" name="Object 11">
                <a:extLst>
                  <a:ext uri="{FF2B5EF4-FFF2-40B4-BE49-F238E27FC236}">
                    <a16:creationId xmlns:a16="http://schemas.microsoft.com/office/drawing/2014/main" id="{CB0B566E-B081-42BC-A74B-E3F90D103EA5}"/>
                  </a:ext>
                </a:extLst>
              </p:cNvPr>
              <p:cNvSpPr txBox="1"/>
              <p:nvPr/>
            </p:nvSpPr>
            <p:spPr bwMode="auto">
              <a:xfrm>
                <a:off x="818606" y="190500"/>
                <a:ext cx="7911737" cy="954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设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+⋯+(−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79" name="Object 11">
                <a:extLst>
                  <a:ext uri="{FF2B5EF4-FFF2-40B4-BE49-F238E27FC236}">
                    <a16:creationId xmlns:a16="http://schemas.microsoft.com/office/drawing/2014/main" id="{CB0B566E-B081-42BC-A74B-E3F90D10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606" y="190500"/>
                <a:ext cx="7911737" cy="954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/>
      <p:bldP spid="7174" grpId="0"/>
      <p:bldP spid="7176" grpId="0"/>
      <p:bldP spid="7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B9A7C207-B293-463E-BE4A-CA126466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35871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二、拉格朗日定理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39D40007-E582-4A04-B93C-67E42C1CC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657601"/>
            <a:ext cx="885301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（分析）连接曲线两端点的直线的方程为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4" name="Object 8">
                <a:extLst>
                  <a:ext uri="{FF2B5EF4-FFF2-40B4-BE49-F238E27FC236}">
                    <a16:creationId xmlns:a16="http://schemas.microsoft.com/office/drawing/2014/main" id="{A3405283-0F46-446E-BC8C-5165730AE5C9}"/>
                  </a:ext>
                </a:extLst>
              </p:cNvPr>
              <p:cNvSpPr txBox="1"/>
              <p:nvPr/>
            </p:nvSpPr>
            <p:spPr bwMode="auto">
              <a:xfrm>
                <a:off x="3071813" y="4437063"/>
                <a:ext cx="5171128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9224" name="Object 8">
                <a:extLst>
                  <a:ext uri="{FF2B5EF4-FFF2-40B4-BE49-F238E27FC236}">
                    <a16:creationId xmlns:a16="http://schemas.microsoft.com/office/drawing/2014/main" id="{A3405283-0F46-446E-BC8C-5165730A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13" y="4437063"/>
                <a:ext cx="5171128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7" name="Text Box 11">
            <a:extLst>
              <a:ext uri="{FF2B5EF4-FFF2-40B4-BE49-F238E27FC236}">
                <a16:creationId xmlns:a16="http://schemas.microsoft.com/office/drawing/2014/main" id="{B7450CDD-E516-41C0-9080-2310F7B9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7" y="5734050"/>
            <a:ext cx="7577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以下作辅助函数，利用罗尔定理给出证明</a:t>
            </a:r>
            <a:r>
              <a:rPr lang="en-US" altLang="zh-CN" sz="2800" b="1">
                <a:latin typeface="+mj-lt"/>
                <a:ea typeface="+mj-ea"/>
              </a:rPr>
              <a:t>.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459AE92-B9AE-41AE-AAB9-9C00862E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990601"/>
            <a:ext cx="463086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en-US" sz="2800" b="1">
                <a:latin typeface="+mj-lt"/>
                <a:ea typeface="+mj-ea"/>
              </a:rPr>
              <a:t>定理</a:t>
            </a:r>
            <a:r>
              <a:rPr lang="en-US" altLang="zh-CN" sz="2800" b="1">
                <a:latin typeface="+mj-lt"/>
                <a:ea typeface="+mj-ea"/>
              </a:rPr>
              <a:t>2 (</a:t>
            </a:r>
            <a:r>
              <a:rPr lang="zh-CN" altLang="en-US" sz="2800" b="1">
                <a:latin typeface="+mj-lt"/>
                <a:ea typeface="+mj-ea"/>
              </a:rPr>
              <a:t>拉格朗日定理</a:t>
            </a:r>
            <a:r>
              <a:rPr lang="en-US" altLang="zh-CN" sz="2800" b="1">
                <a:latin typeface="+mj-lt"/>
                <a:ea typeface="+mj-ea"/>
              </a:rPr>
              <a:t>)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72E3FCD-933D-44B3-8D00-131630B0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1524001"/>
            <a:ext cx="336789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设函数</a:t>
            </a:r>
            <a:r>
              <a:rPr lang="en-US" altLang="zh-CN" sz="2800" b="1" i="1">
                <a:latin typeface="+mj-lt"/>
                <a:ea typeface="+mj-ea"/>
              </a:rPr>
              <a:t>f</a:t>
            </a:r>
            <a:r>
              <a:rPr lang="en-US" altLang="zh-CN" sz="2800" b="1">
                <a:latin typeface="+mj-lt"/>
                <a:ea typeface="+mj-ea"/>
              </a:rPr>
              <a:t> (</a:t>
            </a:r>
            <a:r>
              <a:rPr lang="en-US" altLang="zh-CN" sz="2800" b="1" i="1">
                <a:latin typeface="+mj-lt"/>
                <a:ea typeface="+mj-ea"/>
              </a:rPr>
              <a:t>x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满足：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749A130C-D3B6-4DE7-846D-E548F79A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24001"/>
            <a:ext cx="52591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en-US" sz="2800" b="1">
                <a:latin typeface="+mj-lt"/>
                <a:ea typeface="+mj-ea"/>
              </a:rPr>
              <a:t>（</a:t>
            </a:r>
            <a:r>
              <a:rPr lang="en-US" altLang="zh-CN" sz="2800" b="1">
                <a:latin typeface="+mj-lt"/>
                <a:ea typeface="+mj-ea"/>
              </a:rPr>
              <a:t>i</a:t>
            </a:r>
            <a:r>
              <a:rPr lang="zh-CN" altLang="en-US" sz="2800" b="1">
                <a:latin typeface="+mj-lt"/>
                <a:ea typeface="+mj-ea"/>
              </a:rPr>
              <a:t>）在闭区间</a:t>
            </a:r>
            <a:r>
              <a:rPr lang="en-US" altLang="zh-CN" sz="2800" b="1">
                <a:latin typeface="+mj-lt"/>
                <a:ea typeface="+mj-ea"/>
              </a:rPr>
              <a:t>[</a:t>
            </a:r>
            <a:r>
              <a:rPr lang="en-US" altLang="zh-CN" sz="2800" b="1" i="1">
                <a:latin typeface="+mj-lt"/>
                <a:ea typeface="+mj-ea"/>
              </a:rPr>
              <a:t>a</a:t>
            </a:r>
            <a:r>
              <a:rPr lang="en-US" altLang="zh-CN" sz="2800" b="1">
                <a:latin typeface="+mj-lt"/>
                <a:ea typeface="+mj-ea"/>
              </a:rPr>
              <a:t>, </a:t>
            </a:r>
            <a:r>
              <a:rPr lang="en-US" altLang="zh-CN" sz="2800" b="1" i="1">
                <a:latin typeface="+mj-lt"/>
                <a:ea typeface="+mj-ea"/>
              </a:rPr>
              <a:t>b</a:t>
            </a:r>
            <a:r>
              <a:rPr lang="en-US" altLang="zh-CN" sz="2800" b="1">
                <a:latin typeface="+mj-lt"/>
                <a:ea typeface="+mj-ea"/>
              </a:rPr>
              <a:t>]</a:t>
            </a:r>
            <a:r>
              <a:rPr lang="zh-CN" altLang="en-US" sz="2800" b="1">
                <a:latin typeface="+mj-lt"/>
                <a:ea typeface="+mj-ea"/>
              </a:rPr>
              <a:t>上连续；</a:t>
            </a:r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16E3435F-2758-44F6-80E9-32E53BA2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"/>
            <a:ext cx="4462466" cy="762000"/>
          </a:xfrm>
          <a:prstGeom prst="wedgeEllipseCallout">
            <a:avLst>
              <a:gd name="adj1" fmla="val -68398"/>
              <a:gd name="adj2" fmla="val 48542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+mj-lt"/>
                <a:ea typeface="+mj-ea"/>
              </a:rPr>
              <a:t>Lagrange, 1736~1813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33" name="Text Box 17">
                <a:extLst>
                  <a:ext uri="{FF2B5EF4-FFF2-40B4-BE49-F238E27FC236}">
                    <a16:creationId xmlns:a16="http://schemas.microsoft.com/office/drawing/2014/main" id="{337514FA-D7E4-4B28-9DA1-6A12D14CE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400" y="2895601"/>
                <a:ext cx="8853013" cy="722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+mj-lt"/>
                    <a:ea typeface="+mj-ea"/>
                  </a:rPr>
                  <a:t>则至少存在一点</a:t>
                </a:r>
                <a:r>
                  <a:rPr lang="zh-CN" altLang="en-US" sz="2800" b="1" dirty="0">
                    <a:latin typeface="+mj-lt"/>
                    <a:ea typeface="+mj-ea"/>
                    <a:sym typeface="Symbol" panose="05050102010706020507" pitchFamily="18" charset="2"/>
                  </a:rPr>
                  <a:t>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a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b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9233" name="Text Box 17">
                <a:extLst>
                  <a:ext uri="{FF2B5EF4-FFF2-40B4-BE49-F238E27FC236}">
                    <a16:creationId xmlns:a16="http://schemas.microsoft.com/office/drawing/2014/main" id="{337514FA-D7E4-4B28-9DA1-6A12D14CE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895601"/>
                <a:ext cx="8853013" cy="722827"/>
              </a:xfrm>
              <a:prstGeom prst="rect">
                <a:avLst/>
              </a:prstGeom>
              <a:blipFill>
                <a:blip r:embed="rId3"/>
                <a:stretch>
                  <a:fillRect l="-1446" b="-92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4" name="Text Box 18">
            <a:extLst>
              <a:ext uri="{FF2B5EF4-FFF2-40B4-BE49-F238E27FC236}">
                <a16:creationId xmlns:a16="http://schemas.microsoft.com/office/drawing/2014/main" id="{0037481B-8E6C-4F73-A215-4090BE0B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2133601"/>
            <a:ext cx="5269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j-lt"/>
                <a:ea typeface="+mj-ea"/>
              </a:rPr>
              <a:t>（</a:t>
            </a:r>
            <a:r>
              <a:rPr lang="en-US" altLang="zh-CN" sz="2800" b="1">
                <a:latin typeface="+mj-lt"/>
                <a:ea typeface="+mj-ea"/>
              </a:rPr>
              <a:t>ii</a:t>
            </a:r>
            <a:r>
              <a:rPr lang="zh-CN" altLang="en-US" sz="2800" b="1">
                <a:latin typeface="+mj-lt"/>
                <a:ea typeface="+mj-ea"/>
              </a:rPr>
              <a:t>）在开区间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</a:rPr>
              <a:t>a</a:t>
            </a:r>
            <a:r>
              <a:rPr lang="en-US" altLang="zh-CN" sz="2800" b="1">
                <a:latin typeface="+mj-lt"/>
                <a:ea typeface="+mj-ea"/>
              </a:rPr>
              <a:t>, </a:t>
            </a:r>
            <a:r>
              <a:rPr lang="en-US" altLang="zh-CN" sz="2800" b="1" i="1">
                <a:latin typeface="+mj-lt"/>
                <a:ea typeface="+mj-ea"/>
              </a:rPr>
              <a:t>b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r>
              <a:rPr lang="zh-CN" altLang="en-US" sz="2800" b="1">
                <a:latin typeface="+mj-lt"/>
                <a:ea typeface="+mj-ea"/>
              </a:rPr>
              <a:t>内可导，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1" grpId="0" autoUpdateAnimBg="0"/>
      <p:bldP spid="9224" grpId="0"/>
      <p:bldP spid="9227" grpId="0" autoUpdateAnimBg="0"/>
      <p:bldP spid="9228" grpId="0" autoUpdateAnimBg="0"/>
      <p:bldP spid="9229" grpId="0" autoUpdateAnimBg="0"/>
      <p:bldP spid="9230" grpId="0" autoUpdateAnimBg="0"/>
      <p:bldP spid="9232" grpId="0" animBg="1" autoUpdateAnimBg="0"/>
      <p:bldP spid="9233" grpId="0" autoUpdateAnimBg="0"/>
      <p:bldP spid="92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B083C72B-B2BB-4350-90BE-D70DAFC8D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9" y="1230314"/>
            <a:ext cx="66817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 </a:t>
            </a:r>
            <a:r>
              <a:rPr lang="en-US" altLang="zh-CN" sz="2800" b="1" i="1">
                <a:solidFill>
                  <a:srgbClr val="000000"/>
                </a:solidFill>
              </a:rPr>
              <a:t>F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 </a:t>
            </a:r>
            <a:r>
              <a:rPr lang="zh-CN" altLang="en-US" sz="2800" b="1">
                <a:solidFill>
                  <a:srgbClr val="000000"/>
                </a:solidFill>
              </a:rPr>
              <a:t>满足罗尔定理中的条件</a:t>
            </a:r>
            <a:r>
              <a:rPr lang="en-US" altLang="zh-CN" sz="2800" b="1">
                <a:solidFill>
                  <a:srgbClr val="000000"/>
                </a:solidFill>
              </a:rPr>
              <a:t>(i)(ii)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E8A82660-3F08-4F14-B07A-AEE1BAEE2D0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20233" y="2084083"/>
            <a:ext cx="3387838" cy="6986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10250" name="Group 10">
            <a:extLst>
              <a:ext uri="{FF2B5EF4-FFF2-40B4-BE49-F238E27FC236}">
                <a16:creationId xmlns:a16="http://schemas.microsoft.com/office/drawing/2014/main" id="{2669DEA0-6D9D-486C-9E74-BFDBCE763892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2649541"/>
            <a:ext cx="6535577" cy="645870"/>
            <a:chOff x="1718" y="2073"/>
            <a:chExt cx="3954" cy="288"/>
          </a:xfrm>
        </p:grpSpPr>
        <p:sp>
          <p:nvSpPr>
            <p:cNvPr id="11290" name="Text Box 11">
              <a:extLst>
                <a:ext uri="{FF2B5EF4-FFF2-40B4-BE49-F238E27FC236}">
                  <a16:creationId xmlns:a16="http://schemas.microsoft.com/office/drawing/2014/main" id="{F7FA6BF3-DAB9-4BF2-8F0C-C1D04F23C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092"/>
              <a:ext cx="29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由罗尔定理知，至少存在一点</a:t>
              </a:r>
            </a:p>
          </p:txBody>
        </p:sp>
        <p:sp>
          <p:nvSpPr>
            <p:cNvPr id="10267" name="Object 12">
              <a:extLst>
                <a:ext uri="{FF2B5EF4-FFF2-40B4-BE49-F238E27FC236}">
                  <a16:creationId xmlns:a16="http://schemas.microsoft.com/office/drawing/2014/main" id="{69C25FEE-EA42-4844-A481-B31B590D308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680" y="2073"/>
              <a:ext cx="992" cy="28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10253" name="Group 13">
            <a:extLst>
              <a:ext uri="{FF2B5EF4-FFF2-40B4-BE49-F238E27FC236}">
                <a16:creationId xmlns:a16="http://schemas.microsoft.com/office/drawing/2014/main" id="{55186CA4-945C-408E-BA4D-AC50FB3C6F8D}"/>
              </a:ext>
            </a:extLst>
          </p:cNvPr>
          <p:cNvGrpSpPr>
            <a:grpSpLocks/>
          </p:cNvGrpSpPr>
          <p:nvPr/>
        </p:nvGrpSpPr>
        <p:grpSpPr bwMode="auto">
          <a:xfrm>
            <a:off x="1878014" y="3475037"/>
            <a:ext cx="2778125" cy="805206"/>
            <a:chOff x="326" y="2640"/>
            <a:chExt cx="1274" cy="363"/>
          </a:xfrm>
        </p:grpSpPr>
        <p:sp>
          <p:nvSpPr>
            <p:cNvPr id="11288" name="Text Box 14">
              <a:extLst>
                <a:ext uri="{FF2B5EF4-FFF2-40B4-BE49-F238E27FC236}">
                  <a16:creationId xmlns:a16="http://schemas.microsoft.com/office/drawing/2014/main" id="{E4FB2E41-3CE2-4BC0-8CA8-69CFCB30D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640"/>
              <a:ext cx="415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使得</a:t>
              </a:r>
            </a:p>
          </p:txBody>
        </p:sp>
        <p:sp>
          <p:nvSpPr>
            <p:cNvPr id="10265" name="Object 15">
              <a:extLst>
                <a:ext uri="{FF2B5EF4-FFF2-40B4-BE49-F238E27FC236}">
                  <a16:creationId xmlns:a16="http://schemas.microsoft.com/office/drawing/2014/main" id="{125E2D36-87C0-46A2-B4FD-12A0F172BA1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41" y="2688"/>
              <a:ext cx="859" cy="31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10256" name="Group 16">
            <a:extLst>
              <a:ext uri="{FF2B5EF4-FFF2-40B4-BE49-F238E27FC236}">
                <a16:creationId xmlns:a16="http://schemas.microsoft.com/office/drawing/2014/main" id="{A202F693-5929-4856-801B-4A09DC7C0353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3322639"/>
            <a:ext cx="4210050" cy="1303337"/>
            <a:chOff x="2138" y="2572"/>
            <a:chExt cx="2774" cy="624"/>
          </a:xfrm>
        </p:grpSpPr>
        <p:sp>
          <p:nvSpPr>
            <p:cNvPr id="11286" name="Text Box 17">
              <a:extLst>
                <a:ext uri="{FF2B5EF4-FFF2-40B4-BE49-F238E27FC236}">
                  <a16:creationId xmlns:a16="http://schemas.microsoft.com/office/drawing/2014/main" id="{5B701BC4-54CD-4030-AF5B-B851FFD27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2644"/>
              <a:ext cx="35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即</a:t>
              </a:r>
            </a:p>
          </p:txBody>
        </p:sp>
        <p:sp>
          <p:nvSpPr>
            <p:cNvPr id="10263" name="Object 18">
              <a:extLst>
                <a:ext uri="{FF2B5EF4-FFF2-40B4-BE49-F238E27FC236}">
                  <a16:creationId xmlns:a16="http://schemas.microsoft.com/office/drawing/2014/main" id="{41865E58-BA95-4FE9-803B-4F496B5BA54B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517" y="2572"/>
              <a:ext cx="2395" cy="62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10262" name="Group 22">
            <a:extLst>
              <a:ext uri="{FF2B5EF4-FFF2-40B4-BE49-F238E27FC236}">
                <a16:creationId xmlns:a16="http://schemas.microsoft.com/office/drawing/2014/main" id="{DF8CCC8C-7F8D-45B9-94C3-F31A5BD92E90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5956300"/>
            <a:ext cx="5035550" cy="534988"/>
            <a:chOff x="2218" y="3780"/>
            <a:chExt cx="11372" cy="239"/>
          </a:xfrm>
        </p:grpSpPr>
        <p:sp>
          <p:nvSpPr>
            <p:cNvPr id="11284" name="Text Box 23">
              <a:extLst>
                <a:ext uri="{FF2B5EF4-FFF2-40B4-BE49-F238E27FC236}">
                  <a16:creationId xmlns:a16="http://schemas.microsoft.com/office/drawing/2014/main" id="{3E829E28-1FFC-4ABD-A907-D7C28DACE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3780"/>
              <a:ext cx="374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该公式对</a:t>
              </a:r>
            </a:p>
          </p:txBody>
        </p:sp>
        <p:sp>
          <p:nvSpPr>
            <p:cNvPr id="11285" name="Text Box 24">
              <a:extLst>
                <a:ext uri="{FF2B5EF4-FFF2-40B4-BE49-F238E27FC236}">
                  <a16:creationId xmlns:a16="http://schemas.microsoft.com/office/drawing/2014/main" id="{185C5E2D-63DC-4319-84E0-5F494D59A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6" y="3785"/>
              <a:ext cx="727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</a:rPr>
                <a:t>&lt;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r>
                <a:rPr lang="zh-CN" altLang="en-US" sz="2800" b="1">
                  <a:solidFill>
                    <a:srgbClr val="000000"/>
                  </a:solidFill>
                </a:rPr>
                <a:t>及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 </a:t>
              </a:r>
              <a:r>
                <a:rPr lang="en-US" altLang="zh-CN" sz="2800" b="1">
                  <a:solidFill>
                    <a:srgbClr val="000000"/>
                  </a:solidFill>
                </a:rPr>
                <a:t>&gt;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r>
                <a:rPr lang="zh-CN" altLang="zh-CN" sz="2800" b="1">
                  <a:solidFill>
                    <a:srgbClr val="000000"/>
                  </a:solidFill>
                </a:rPr>
                <a:t>均成立。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280" name="Group 40">
            <a:extLst>
              <a:ext uri="{FF2B5EF4-FFF2-40B4-BE49-F238E27FC236}">
                <a16:creationId xmlns:a16="http://schemas.microsoft.com/office/drawing/2014/main" id="{50E15E6F-4713-4985-8EA1-C56844E44753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441326"/>
            <a:ext cx="8724900" cy="1231535"/>
            <a:chOff x="240" y="178"/>
            <a:chExt cx="5395" cy="550"/>
          </a:xfrm>
        </p:grpSpPr>
        <p:sp>
          <p:nvSpPr>
            <p:cNvPr id="10258" name="Object 4">
              <a:extLst>
                <a:ext uri="{FF2B5EF4-FFF2-40B4-BE49-F238E27FC236}">
                  <a16:creationId xmlns:a16="http://schemas.microsoft.com/office/drawing/2014/main" id="{04AF31D9-409C-4F2B-A56D-3D25098F9CD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22" y="178"/>
              <a:ext cx="4613" cy="55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 dirty="0">
                  <a:noFill/>
                </a:rPr>
                <a:t> </a:t>
              </a:r>
            </a:p>
          </p:txBody>
        </p:sp>
        <p:sp>
          <p:nvSpPr>
            <p:cNvPr id="11283" name="Text Box 28">
              <a:extLst>
                <a:ext uri="{FF2B5EF4-FFF2-40B4-BE49-F238E27FC236}">
                  <a16:creationId xmlns:a16="http://schemas.microsoft.com/office/drawing/2014/main" id="{851BF37A-1555-4040-9107-7E1D9B994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4"/>
              <a:ext cx="87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证明</a:t>
              </a:r>
              <a:r>
                <a:rPr lang="en-US" altLang="zh-CN" sz="2800" b="1">
                  <a:solidFill>
                    <a:srgbClr val="000000"/>
                  </a:solidFill>
                </a:rPr>
                <a:t>:</a:t>
              </a:r>
              <a:r>
                <a:rPr lang="zh-CN" altLang="en-US" sz="2800" b="1">
                  <a:solidFill>
                    <a:srgbClr val="000000"/>
                  </a:solidFill>
                </a:rPr>
                <a:t>令</a:t>
              </a:r>
            </a:p>
          </p:txBody>
        </p:sp>
      </p:grpSp>
      <p:sp>
        <p:nvSpPr>
          <p:cNvPr id="10269" name="Text Box 29">
            <a:extLst>
              <a:ext uri="{FF2B5EF4-FFF2-40B4-BE49-F238E27FC236}">
                <a16:creationId xmlns:a16="http://schemas.microsoft.com/office/drawing/2014/main" id="{BEB3703E-7BD1-421B-B90D-85BDBA7B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2079625"/>
            <a:ext cx="7413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且</a:t>
            </a:r>
          </a:p>
        </p:txBody>
      </p:sp>
      <p:grpSp>
        <p:nvGrpSpPr>
          <p:cNvPr id="10271" name="Group 31">
            <a:extLst>
              <a:ext uri="{FF2B5EF4-FFF2-40B4-BE49-F238E27FC236}">
                <a16:creationId xmlns:a16="http://schemas.microsoft.com/office/drawing/2014/main" id="{DE9214F4-64FA-4F99-9C64-9D2B2D1BAEB8}"/>
              </a:ext>
            </a:extLst>
          </p:cNvPr>
          <p:cNvGrpSpPr>
            <a:grpSpLocks/>
          </p:cNvGrpSpPr>
          <p:nvPr/>
        </p:nvGrpSpPr>
        <p:grpSpPr bwMode="auto">
          <a:xfrm>
            <a:off x="2236789" y="4395789"/>
            <a:ext cx="3413125" cy="1112837"/>
            <a:chOff x="912" y="2976"/>
            <a:chExt cx="1824" cy="576"/>
          </a:xfrm>
        </p:grpSpPr>
        <p:sp>
          <p:nvSpPr>
            <p:cNvPr id="3" name="Object 20">
              <a:extLst>
                <a:ext uri="{FF2B5EF4-FFF2-40B4-BE49-F238E27FC236}">
                  <a16:creationId xmlns:a16="http://schemas.microsoft.com/office/drawing/2014/main" id="{1DA07F1F-D249-474D-90CD-5642179C9E0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944" y="2976"/>
              <a:ext cx="1792" cy="576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 w="9525">
              <a:solidFill>
                <a:srgbClr val="0802FE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281" name="Rectangle 30">
              <a:extLst>
                <a:ext uri="{FF2B5EF4-FFF2-40B4-BE49-F238E27FC236}">
                  <a16:creationId xmlns:a16="http://schemas.microsoft.com/office/drawing/2014/main" id="{DE272E7D-5F49-4D86-BEE4-E01AD659D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976"/>
              <a:ext cx="1824" cy="576"/>
            </a:xfrm>
            <a:prstGeom prst="rect">
              <a:avLst/>
            </a:prstGeom>
            <a:noFill/>
            <a:ln w="12700" cap="sq">
              <a:solidFill>
                <a:srgbClr val="0802FE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02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06D12ED9-D607-494D-AE2E-54560160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873751"/>
            <a:ext cx="3105150" cy="860425"/>
          </a:xfrm>
          <a:prstGeom prst="wedgeRoundRectCallout">
            <a:avLst>
              <a:gd name="adj1" fmla="val 43125"/>
              <a:gd name="adj2" fmla="val -7369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拉格朗日中值公式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87BBFDDF-22B6-4D39-8311-431318DC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6" y="4668839"/>
            <a:ext cx="739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或</a:t>
            </a:r>
          </a:p>
        </p:txBody>
      </p:sp>
      <p:grpSp>
        <p:nvGrpSpPr>
          <p:cNvPr id="10279" name="Group 39">
            <a:extLst>
              <a:ext uri="{FF2B5EF4-FFF2-40B4-BE49-F238E27FC236}">
                <a16:creationId xmlns:a16="http://schemas.microsoft.com/office/drawing/2014/main" id="{6308D809-2D6A-49A9-9038-2782DDF43465}"/>
              </a:ext>
            </a:extLst>
          </p:cNvPr>
          <p:cNvGrpSpPr>
            <a:grpSpLocks/>
          </p:cNvGrpSpPr>
          <p:nvPr/>
        </p:nvGrpSpPr>
        <p:grpSpPr bwMode="auto">
          <a:xfrm>
            <a:off x="6383339" y="4614864"/>
            <a:ext cx="4321175" cy="974725"/>
            <a:chOff x="2839" y="2917"/>
            <a:chExt cx="2672" cy="435"/>
          </a:xfrm>
        </p:grpSpPr>
        <p:sp>
          <p:nvSpPr>
            <p:cNvPr id="10254" name="Object 35">
              <a:extLst>
                <a:ext uri="{FF2B5EF4-FFF2-40B4-BE49-F238E27FC236}">
                  <a16:creationId xmlns:a16="http://schemas.microsoft.com/office/drawing/2014/main" id="{6EC5768C-BC32-46D3-AD2D-6FBFD7EAA57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839" y="2917"/>
              <a:ext cx="2672" cy="399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279" name="Rectangle 38">
              <a:extLst>
                <a:ext uri="{FF2B5EF4-FFF2-40B4-BE49-F238E27FC236}">
                  <a16:creationId xmlns:a16="http://schemas.microsoft.com/office/drawing/2014/main" id="{E4714D0D-4349-4090-B5BE-BC333ADF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968"/>
              <a:ext cx="23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802FE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69" grpId="0" autoUpdateAnimBg="0"/>
      <p:bldP spid="10272" grpId="0" animBg="1" autoUpdateAnimBg="0"/>
      <p:bldP spid="1027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4" name="Group 40">
            <a:extLst>
              <a:ext uri="{FF2B5EF4-FFF2-40B4-BE49-F238E27FC236}">
                <a16:creationId xmlns:a16="http://schemas.microsoft.com/office/drawing/2014/main" id="{97D9D8CA-44B9-41E0-AA0E-673050F20E15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81000"/>
            <a:ext cx="4494212" cy="2819400"/>
            <a:chOff x="2881" y="96"/>
            <a:chExt cx="2831" cy="1776"/>
          </a:xfrm>
        </p:grpSpPr>
        <p:sp>
          <p:nvSpPr>
            <p:cNvPr id="12304" name="Line 4">
              <a:extLst>
                <a:ext uri="{FF2B5EF4-FFF2-40B4-BE49-F238E27FC236}">
                  <a16:creationId xmlns:a16="http://schemas.microsoft.com/office/drawing/2014/main" id="{C29CCEBC-2884-45A1-87CE-CA785557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16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5">
              <a:extLst>
                <a:ext uri="{FF2B5EF4-FFF2-40B4-BE49-F238E27FC236}">
                  <a16:creationId xmlns:a16="http://schemas.microsoft.com/office/drawing/2014/main" id="{306ABC3F-28BF-4412-BE92-6B09D80A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1510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6">
              <a:extLst>
                <a:ext uri="{FF2B5EF4-FFF2-40B4-BE49-F238E27FC236}">
                  <a16:creationId xmlns:a16="http://schemas.microsoft.com/office/drawing/2014/main" id="{995D1992-2E2A-4C21-AD3D-8BBF286C8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598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Freeform 7">
              <a:extLst>
                <a:ext uri="{FF2B5EF4-FFF2-40B4-BE49-F238E27FC236}">
                  <a16:creationId xmlns:a16="http://schemas.microsoft.com/office/drawing/2014/main" id="{0A1609E1-7D1C-442F-B57A-A0CE29966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" y="598"/>
              <a:ext cx="1296" cy="624"/>
            </a:xfrm>
            <a:custGeom>
              <a:avLst/>
              <a:gdLst>
                <a:gd name="T0" fmla="*/ 0 w 1296"/>
                <a:gd name="T1" fmla="*/ 624 h 624"/>
                <a:gd name="T2" fmla="*/ 107 w 1296"/>
                <a:gd name="T3" fmla="*/ 266 h 624"/>
                <a:gd name="T4" fmla="*/ 299 w 1296"/>
                <a:gd name="T5" fmla="*/ 182 h 624"/>
                <a:gd name="T6" fmla="*/ 1007 w 1296"/>
                <a:gd name="T7" fmla="*/ 446 h 624"/>
                <a:gd name="T8" fmla="*/ 1296 w 1296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624">
                  <a:moveTo>
                    <a:pt x="0" y="624"/>
                  </a:moveTo>
                  <a:cubicBezTo>
                    <a:pt x="18" y="564"/>
                    <a:pt x="57" y="340"/>
                    <a:pt x="107" y="266"/>
                  </a:cubicBezTo>
                  <a:cubicBezTo>
                    <a:pt x="157" y="192"/>
                    <a:pt x="149" y="152"/>
                    <a:pt x="299" y="182"/>
                  </a:cubicBezTo>
                  <a:cubicBezTo>
                    <a:pt x="449" y="212"/>
                    <a:pt x="841" y="476"/>
                    <a:pt x="1007" y="446"/>
                  </a:cubicBezTo>
                  <a:cubicBezTo>
                    <a:pt x="1173" y="416"/>
                    <a:pt x="1236" y="93"/>
                    <a:pt x="1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8">
              <a:extLst>
                <a:ext uri="{FF2B5EF4-FFF2-40B4-BE49-F238E27FC236}">
                  <a16:creationId xmlns:a16="http://schemas.microsoft.com/office/drawing/2014/main" id="{EF5E1ED3-449C-4180-8B64-E42C5A021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1222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9">
              <a:extLst>
                <a:ext uri="{FF2B5EF4-FFF2-40B4-BE49-F238E27FC236}">
                  <a16:creationId xmlns:a16="http://schemas.microsoft.com/office/drawing/2014/main" id="{675F2B3C-086B-41FF-84CB-3067F2781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790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0">
              <a:extLst>
                <a:ext uri="{FF2B5EF4-FFF2-40B4-BE49-F238E27FC236}">
                  <a16:creationId xmlns:a16="http://schemas.microsoft.com/office/drawing/2014/main" id="{C9885284-C304-4486-8B94-5C0B3168A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598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11">
              <a:extLst>
                <a:ext uri="{FF2B5EF4-FFF2-40B4-BE49-F238E27FC236}">
                  <a16:creationId xmlns:a16="http://schemas.microsoft.com/office/drawing/2014/main" id="{3605D725-0B82-4575-95E5-BD755D52C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64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Text Box 12">
              <a:extLst>
                <a:ext uri="{FF2B5EF4-FFF2-40B4-BE49-F238E27FC236}">
                  <a16:creationId xmlns:a16="http://schemas.microsoft.com/office/drawing/2014/main" id="{3E9B195D-0290-4427-8103-D25B760F8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136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O</a:t>
              </a:r>
            </a:p>
          </p:txBody>
        </p:sp>
        <p:sp>
          <p:nvSpPr>
            <p:cNvPr id="12313" name="Text Box 13">
              <a:extLst>
                <a:ext uri="{FF2B5EF4-FFF2-40B4-BE49-F238E27FC236}">
                  <a16:creationId xmlns:a16="http://schemas.microsoft.com/office/drawing/2014/main" id="{6F297504-EAD3-4E6F-9C03-6589EDD09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5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a</a:t>
              </a:r>
              <a:endParaRPr lang="en-US" altLang="zh-CN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14" name="Object 14">
                  <a:extLst>
                    <a:ext uri="{FF2B5EF4-FFF2-40B4-BE49-F238E27FC236}">
                      <a16:creationId xmlns:a16="http://schemas.microsoft.com/office/drawing/2014/main" id="{4EBB4583-0D17-47B8-A26B-E1F0C30B4912}"/>
                    </a:ext>
                  </a:extLst>
                </p:cNvPr>
                <p:cNvSpPr txBox="1"/>
                <p:nvPr/>
              </p:nvSpPr>
              <p:spPr bwMode="auto">
                <a:xfrm>
                  <a:off x="3793" y="1558"/>
                  <a:ext cx="127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314" name="Object 14">
                  <a:extLst>
                    <a:ext uri="{FF2B5EF4-FFF2-40B4-BE49-F238E27FC236}">
                      <a16:creationId xmlns:a16="http://schemas.microsoft.com/office/drawing/2014/main" id="{4EBB4583-0D17-47B8-A26B-E1F0C30B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3" y="1558"/>
                  <a:ext cx="127" cy="215"/>
                </a:xfrm>
                <a:prstGeom prst="rect">
                  <a:avLst/>
                </a:prstGeom>
                <a:blipFill>
                  <a:blip r:embed="rId2"/>
                  <a:stretch>
                    <a:fillRect r="-36364" b="-71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15" name="Text Box 15">
              <a:extLst>
                <a:ext uri="{FF2B5EF4-FFF2-40B4-BE49-F238E27FC236}">
                  <a16:creationId xmlns:a16="http://schemas.microsoft.com/office/drawing/2014/main" id="{4D07BC57-BD22-43EB-B910-D1875AD6E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endParaRPr lang="en-US" altLang="zh-CN" sz="2400"/>
            </a:p>
          </p:txBody>
        </p:sp>
        <p:sp>
          <p:nvSpPr>
            <p:cNvPr id="12316" name="Text Box 16">
              <a:extLst>
                <a:ext uri="{FF2B5EF4-FFF2-40B4-BE49-F238E27FC236}">
                  <a16:creationId xmlns:a16="http://schemas.microsoft.com/office/drawing/2014/main" id="{A5703C34-22F3-440C-B50D-0D741BEE3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" y="158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x</a:t>
              </a:r>
            </a:p>
          </p:txBody>
        </p:sp>
        <p:sp>
          <p:nvSpPr>
            <p:cNvPr id="12317" name="Text Box 17">
              <a:extLst>
                <a:ext uri="{FF2B5EF4-FFF2-40B4-BE49-F238E27FC236}">
                  <a16:creationId xmlns:a16="http://schemas.microsoft.com/office/drawing/2014/main" id="{95542A25-4319-4669-A743-EDEBCE1D6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9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y</a:t>
              </a:r>
            </a:p>
          </p:txBody>
        </p:sp>
        <p:sp>
          <p:nvSpPr>
            <p:cNvPr id="12318" name="Text Box 18">
              <a:extLst>
                <a:ext uri="{FF2B5EF4-FFF2-40B4-BE49-F238E27FC236}">
                  <a16:creationId xmlns:a16="http://schemas.microsoft.com/office/drawing/2014/main" id="{72BCDF6D-2BE7-4D7B-917C-870ED93E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" y="105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19" name="Text Box 19">
              <a:extLst>
                <a:ext uri="{FF2B5EF4-FFF2-40B4-BE49-F238E27FC236}">
                  <a16:creationId xmlns:a16="http://schemas.microsoft.com/office/drawing/2014/main" id="{6FFE6F0D-F748-4FFD-8AB2-850B34704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" y="4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20" name="Text Box 20">
              <a:extLst>
                <a:ext uri="{FF2B5EF4-FFF2-40B4-BE49-F238E27FC236}">
                  <a16:creationId xmlns:a16="http://schemas.microsoft.com/office/drawing/2014/main" id="{C5F28A25-5167-4A35-82D9-8A92F27EC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4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</p:grpSp>
      <p:sp>
        <p:nvSpPr>
          <p:cNvPr id="11285" name="Text Box 21">
            <a:extLst>
              <a:ext uri="{FF2B5EF4-FFF2-40B4-BE49-F238E27FC236}">
                <a16:creationId xmlns:a16="http://schemas.microsoft.com/office/drawing/2014/main" id="{EF9F03BB-A9B9-43B2-B63C-0BD28FDAD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1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公式可写成下列形式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92" name="Object 28">
                <a:extLst>
                  <a:ext uri="{FF2B5EF4-FFF2-40B4-BE49-F238E27FC236}">
                    <a16:creationId xmlns:a16="http://schemas.microsoft.com/office/drawing/2014/main" id="{860E1CDF-E8E3-4F79-AE59-9E604916B45E}"/>
                  </a:ext>
                </a:extLst>
              </p:cNvPr>
              <p:cNvSpPr txBox="1"/>
              <p:nvPr/>
            </p:nvSpPr>
            <p:spPr bwMode="auto">
              <a:xfrm>
                <a:off x="1524001" y="5181601"/>
                <a:ext cx="6975106" cy="454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92" name="Object 28">
                <a:extLst>
                  <a:ext uri="{FF2B5EF4-FFF2-40B4-BE49-F238E27FC236}">
                    <a16:creationId xmlns:a16="http://schemas.microsoft.com/office/drawing/2014/main" id="{860E1CDF-E8E3-4F79-AE59-9E604916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181601"/>
                <a:ext cx="6975106" cy="454025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96" name="Object 32">
                <a:extLst>
                  <a:ext uri="{FF2B5EF4-FFF2-40B4-BE49-F238E27FC236}">
                    <a16:creationId xmlns:a16="http://schemas.microsoft.com/office/drawing/2014/main" id="{5290DF8E-32EB-4B92-A2C2-BAA79D9E05E6}"/>
                  </a:ext>
                </a:extLst>
              </p:cNvPr>
              <p:cNvSpPr txBox="1"/>
              <p:nvPr/>
            </p:nvSpPr>
            <p:spPr bwMode="auto">
              <a:xfrm>
                <a:off x="1918635" y="5878929"/>
                <a:ext cx="7363478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11296" name="Object 32">
                <a:extLst>
                  <a:ext uri="{FF2B5EF4-FFF2-40B4-BE49-F238E27FC236}">
                    <a16:creationId xmlns:a16="http://schemas.microsoft.com/office/drawing/2014/main" id="{5290DF8E-32EB-4B92-A2C2-BAA79D9E0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8635" y="5878929"/>
                <a:ext cx="7363478" cy="460375"/>
              </a:xfrm>
              <a:prstGeom prst="rect">
                <a:avLst/>
              </a:prstGeom>
              <a:blipFill>
                <a:blip r:embed="rId4"/>
                <a:stretch>
                  <a:fillRect l="-745" b="-18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99" name="Rectangle 35">
            <a:extLst>
              <a:ext uri="{FF2B5EF4-FFF2-40B4-BE49-F238E27FC236}">
                <a16:creationId xmlns:a16="http://schemas.microsoft.com/office/drawing/2014/main" id="{3278EDB2-2170-47EB-A43F-968E6A39F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1"/>
            <a:ext cx="2973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</a:t>
            </a:r>
            <a:r>
              <a:rPr lang="zh-CN" altLang="en-US" sz="2800" b="1"/>
              <a:t>若令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a</a:t>
            </a:r>
            <a:r>
              <a:rPr lang="en-US" altLang="zh-CN" sz="2800" b="1"/>
              <a:t>) = </a:t>
            </a:r>
            <a:r>
              <a:rPr lang="en-US" altLang="zh-CN" sz="2800" b="1" i="1"/>
              <a:t>f</a:t>
            </a:r>
            <a:r>
              <a:rPr lang="en-US" altLang="zh-CN" sz="2800" b="1"/>
              <a:t> (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，</a:t>
            </a:r>
          </a:p>
        </p:txBody>
      </p:sp>
      <p:sp>
        <p:nvSpPr>
          <p:cNvPr id="11300" name="Rectangle 36">
            <a:extLst>
              <a:ext uri="{FF2B5EF4-FFF2-40B4-BE49-F238E27FC236}">
                <a16:creationId xmlns:a16="http://schemas.microsoft.com/office/drawing/2014/main" id="{47364755-0E32-4734-82BF-78C04840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1"/>
            <a:ext cx="3595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则结论成为</a:t>
            </a:r>
            <a:r>
              <a:rPr lang="en-US" altLang="zh-CN" sz="2800" b="1" i="1"/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</a:t>
            </a:r>
            <a:r>
              <a:rPr lang="en-US" altLang="zh-CN" sz="2800" b="1"/>
              <a:t>) = 0</a:t>
            </a:r>
            <a:r>
              <a:rPr lang="zh-CN" altLang="en-US" sz="2800" b="1"/>
              <a:t>。</a:t>
            </a:r>
          </a:p>
        </p:txBody>
      </p:sp>
      <p:sp>
        <p:nvSpPr>
          <p:cNvPr id="11303" name="AutoShape 39">
            <a:extLst>
              <a:ext uri="{FF2B5EF4-FFF2-40B4-BE49-F238E27FC236}">
                <a16:creationId xmlns:a16="http://schemas.microsoft.com/office/drawing/2014/main" id="{4D49269F-746B-46BB-A004-D1D9CFAAE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04801"/>
            <a:ext cx="4195763" cy="531813"/>
          </a:xfrm>
          <a:prstGeom prst="wedgeRectCallout">
            <a:avLst>
              <a:gd name="adj1" fmla="val -22759"/>
              <a:gd name="adj2" fmla="val 30296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拉格朗日定理的几何解释</a:t>
            </a:r>
          </a:p>
        </p:txBody>
      </p:sp>
      <p:sp>
        <p:nvSpPr>
          <p:cNvPr id="11305" name="Text Box 41">
            <a:extLst>
              <a:ext uri="{FF2B5EF4-FFF2-40B4-BE49-F238E27FC236}">
                <a16:creationId xmlns:a16="http://schemas.microsoft.com/office/drawing/2014/main" id="{78E0D12E-EF08-4949-B0D6-F872AE52C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6800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连续曲线</a:t>
            </a:r>
            <a:r>
              <a:rPr lang="en-US" altLang="zh-CN" sz="2800" b="1"/>
              <a:t>,</a:t>
            </a:r>
            <a:r>
              <a:rPr lang="zh-CN" altLang="en-US" sz="2800" b="1"/>
              <a:t>除端点外处处有不垂直于</a:t>
            </a:r>
            <a:r>
              <a:rPr lang="en-US" altLang="zh-CN" sz="2800" b="1"/>
              <a:t>x</a:t>
            </a:r>
            <a:r>
              <a:rPr lang="zh-CN" altLang="en-US" sz="2800" b="1"/>
              <a:t>轴的切线</a:t>
            </a:r>
            <a:r>
              <a:rPr lang="en-US" altLang="zh-CN" sz="2800" b="1"/>
              <a:t>,</a:t>
            </a:r>
            <a:r>
              <a:rPr lang="zh-CN" altLang="en-US" sz="2800" b="1"/>
              <a:t>且两端点的纵坐标相等</a:t>
            </a:r>
            <a:r>
              <a:rPr lang="en-US" altLang="zh-CN" sz="2800" b="1"/>
              <a:t>.</a:t>
            </a:r>
          </a:p>
        </p:txBody>
      </p:sp>
      <p:sp>
        <p:nvSpPr>
          <p:cNvPr id="11306" name="Text Box 42">
            <a:extLst>
              <a:ext uri="{FF2B5EF4-FFF2-40B4-BE49-F238E27FC236}">
                <a16:creationId xmlns:a16="http://schemas.microsoft.com/office/drawing/2014/main" id="{A625B07D-A7E1-4867-AFE9-86254002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4459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则在曲线上至少有一点</a:t>
            </a:r>
            <a:r>
              <a:rPr lang="en-US" altLang="zh-CN" sz="2800" b="1"/>
              <a:t>C,</a:t>
            </a:r>
            <a:r>
              <a:rPr lang="zh-CN" altLang="en-US" sz="2800" b="1"/>
              <a:t>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该点处切线平行于弦</a:t>
            </a:r>
            <a:r>
              <a:rPr lang="en-US" altLang="zh-CN" sz="2800" b="1"/>
              <a:t>AB</a:t>
            </a:r>
            <a:r>
              <a:rPr lang="en-US" altLang="zh-CN" sz="2400" b="1"/>
              <a:t>.</a:t>
            </a:r>
          </a:p>
        </p:txBody>
      </p:sp>
      <p:sp>
        <p:nvSpPr>
          <p:cNvPr id="11307" name="Text Box 43">
            <a:extLst>
              <a:ext uri="{FF2B5EF4-FFF2-40B4-BE49-F238E27FC236}">
                <a16:creationId xmlns:a16="http://schemas.microsoft.com/office/drawing/2014/main" id="{09596D3F-4ACE-4E23-89DC-DBBDF4C13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1"/>
            <a:ext cx="642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注</a:t>
            </a:r>
            <a:r>
              <a:rPr lang="en-US" altLang="zh-CN" sz="2400" b="1"/>
              <a:t>:</a:t>
            </a:r>
          </a:p>
        </p:txBody>
      </p:sp>
      <p:sp>
        <p:nvSpPr>
          <p:cNvPr id="11309" name="Text Box 45">
            <a:extLst>
              <a:ext uri="{FF2B5EF4-FFF2-40B4-BE49-F238E27FC236}">
                <a16:creationId xmlns:a16="http://schemas.microsoft.com/office/drawing/2014/main" id="{1425A181-E437-4E44-994F-B80FF5E7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458" y="56812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或</a:t>
            </a:r>
            <a:endParaRPr lang="zh-CN" altLang="en-US" sz="2400" b="1"/>
          </a:p>
        </p:txBody>
      </p:sp>
      <p:sp>
        <p:nvSpPr>
          <p:cNvPr id="11310" name="AutoShape 46">
            <a:extLst>
              <a:ext uri="{FF2B5EF4-FFF2-40B4-BE49-F238E27FC236}">
                <a16:creationId xmlns:a16="http://schemas.microsoft.com/office/drawing/2014/main" id="{A9E33F83-F76E-467E-A010-3A018C52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895" y="4748463"/>
            <a:ext cx="2819400" cy="609600"/>
          </a:xfrm>
          <a:prstGeom prst="wedgeRoundRectCallout">
            <a:avLst>
              <a:gd name="adj1" fmla="val -67569"/>
              <a:gd name="adj2" fmla="val 5130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有限增量公式</a:t>
            </a:r>
          </a:p>
        </p:txBody>
      </p:sp>
      <p:sp>
        <p:nvSpPr>
          <p:cNvPr id="11311" name="Text Box 47">
            <a:extLst>
              <a:ext uri="{FF2B5EF4-FFF2-40B4-BE49-F238E27FC236}">
                <a16:creationId xmlns:a16="http://schemas.microsoft.com/office/drawing/2014/main" id="{74B54EF3-DF34-40ED-BBEB-593CBB8B4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86201"/>
            <a:ext cx="643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可见</a:t>
            </a:r>
            <a:r>
              <a:rPr lang="en-US" altLang="zh-CN" sz="2800" b="1"/>
              <a:t>, </a:t>
            </a:r>
            <a:r>
              <a:rPr lang="zh-CN" altLang="en-US" sz="2800" b="1"/>
              <a:t>罗尔定理是拉格朗日定理的特例。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utoUpdateAnimBg="0"/>
      <p:bldP spid="11292" grpId="0"/>
      <p:bldP spid="11296" grpId="0"/>
      <p:bldP spid="11299" grpId="0" autoUpdateAnimBg="0"/>
      <p:bldP spid="11300" grpId="0" autoUpdateAnimBg="0"/>
      <p:bldP spid="11303" grpId="0" animBg="1" autoUpdateAnimBg="0"/>
      <p:bldP spid="11305" grpId="0" autoUpdateAnimBg="0"/>
      <p:bldP spid="11306" grpId="0" autoUpdateAnimBg="0"/>
      <p:bldP spid="11307" grpId="0" autoUpdateAnimBg="0"/>
      <p:bldP spid="11309" grpId="0" autoUpdateAnimBg="0"/>
      <p:bldP spid="11310" grpId="0" animBg="1" autoUpdateAnimBg="0"/>
      <p:bldP spid="1131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</TotalTime>
  <Words>2317</Words>
  <Application>Microsoft Office PowerPoint</Application>
  <PresentationFormat>宽屏</PresentationFormat>
  <Paragraphs>237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456</cp:revision>
  <dcterms:created xsi:type="dcterms:W3CDTF">2020-02-21T07:30:31Z</dcterms:created>
  <dcterms:modified xsi:type="dcterms:W3CDTF">2020-10-23T03:42:52Z</dcterms:modified>
</cp:coreProperties>
</file>