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305" r:id="rId22"/>
    <p:sldId id="306" r:id="rId23"/>
    <p:sldId id="307" r:id="rId24"/>
    <p:sldId id="293" r:id="rId25"/>
    <p:sldId id="294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4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0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72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07:41:14.112" idx="4">
    <p:pos x="1314" y="64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EBB7-87EE-4C64-8FCE-FDC9F330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125AE-F590-4BE8-94C8-3CAF14575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52915-DF69-45B6-A604-7E3FCE50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D8D0F-5F6E-40B8-AC28-C9E17CC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8067-4419-4218-B162-848D8DF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7648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2D64-3737-4344-8302-8C17A832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3A9EE-5EC3-4510-A796-35E89894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2B3B1-C04F-424E-BC0B-4149B40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B206-DF7C-421B-8BA6-34F34F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D203-CA91-40A0-92FF-5480881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3407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0459B-C1E7-4387-8968-41C77177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D9159-CB0F-4A08-9344-167846E0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624E-B12B-4D42-BE21-2184B67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8D73D-6B8A-44AC-91E4-ACA3407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C6E3-F594-4125-8407-2FD6ADC2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736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7C44-B2E6-45CC-84A0-BB5BAAC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6980F-596E-4DD5-BE95-1F18037D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E3C77-4F20-4C47-92F0-14CB96E4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D6D36-5E52-49EE-9FF5-EA6866B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91496-E891-44E4-97F0-904273FA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7910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83A-C06C-4EDD-A828-9C44C3E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7EBEF-797B-4BA9-B31E-12A9C1A7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EDAF-742F-4123-A78D-970C391F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2FF83-9E0B-44AC-8669-C628844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E27E3-7378-480F-A148-6F38CAD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368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6C1B-D2D1-436D-9C92-50359A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2256A-E9EB-42E3-B13D-1893B654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DB953-3E46-459B-AE59-D3E59A16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6ABA-565D-4C91-85D9-0BDA44EB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14106-EDA8-4BA6-BCA7-DD5F7046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2743B-D1B1-4204-BCD2-4F7BEA7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6749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7130-8BA5-457A-B7DB-53E57221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942FA-3898-4DFC-9C51-D19E76C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2A707-1C66-4790-8F69-F052949B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3DA32-696F-49ED-82F5-0444D41A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AB9AD-A485-4C9C-A128-77618BB2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3577-13EF-4B09-841D-CC65AD9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CA37-5C83-4F26-B442-3D984C0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B0F5-A23E-4B93-9648-BDD8C733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71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D434-6CA4-4DDA-B7B7-31894A8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6CFB-4875-4267-9CF8-C3CA171E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4CCC0-0094-4A46-807E-10CF8C47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605E7-FC11-40C7-8D4D-D9CDF55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6738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BFF28-C081-44B8-A30E-D9E56DF8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62BC-1554-402A-A0A0-3102C2F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57EE0-B03C-45C7-8C17-72DE9FB2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96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FD24-740C-4185-BAA9-9C18998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ADAE-B2C8-4145-9B24-7B09B73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FC980-0A0A-4F77-8CC8-CB4125C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3C5F2-49D3-46B9-B6AE-9FCE0D5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A5503-B127-4DAA-803A-D5D02D1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98ADC-A563-491A-A4AF-41D40E7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487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7AD5-F10E-4FDC-8BB6-637FBBA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94730-16D3-47EA-A5E0-518E30AF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B31A4-525E-4272-8E50-F9AFB185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BA4F4-BA7D-45F5-A81D-A4B4A0E8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DFDB5-B347-4602-BF13-7C3A6F09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09C7-2DDB-469A-9CA5-CFEBDD2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173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9F872E-4568-43AA-9CAD-065DA5C6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D5A7E-3985-4447-B12B-1F980D653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4F8B39-8E5F-4FA1-8856-65D3AC2DC8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DBA51D-39CE-4F16-980B-D32AA4B938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7A58EE-14DC-4ABF-964C-42B02843A3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comments" Target="../comments/comment1.xml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>
            <a:extLst>
              <a:ext uri="{FF2B5EF4-FFF2-40B4-BE49-F238E27FC236}">
                <a16:creationId xmlns:a16="http://schemas.microsoft.com/office/drawing/2014/main" id="{79295150-3198-40F1-83C8-36E14CBE7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33147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latin typeface="+mj-lt"/>
              <a:ea typeface="+mj-ea"/>
            </a:endParaRPr>
          </a:p>
        </p:txBody>
      </p:sp>
      <p:sp>
        <p:nvSpPr>
          <p:cNvPr id="1026" name="Object 4">
            <a:extLst>
              <a:ext uri="{FF2B5EF4-FFF2-40B4-BE49-F238E27FC236}">
                <a16:creationId xmlns:a16="http://schemas.microsoft.com/office/drawing/2014/main" id="{1EC497E2-8FC8-4B83-BFFD-29C87CB1E045}"/>
              </a:ext>
            </a:extLst>
          </p:cNvPr>
          <p:cNvSpPr txBox="1"/>
          <p:nvPr/>
        </p:nvSpPr>
        <p:spPr bwMode="auto">
          <a:xfrm>
            <a:off x="1524000" y="3298826"/>
            <a:ext cx="114300" cy="219075"/>
          </a:xfrm>
          <a:prstGeom prst="rect">
            <a:avLst/>
          </a:prstGeom>
          <a:noFill/>
        </p:spPr>
        <p:txBody>
          <a:bodyPr>
            <a:normAutofit fontScale="32500" lnSpcReduction="20000"/>
          </a:bodyPr>
          <a:lstStyle/>
          <a:p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1033" name="Rectangle 5">
            <a:extLst>
              <a:ext uri="{FF2B5EF4-FFF2-40B4-BE49-F238E27FC236}">
                <a16:creationId xmlns:a16="http://schemas.microsoft.com/office/drawing/2014/main" id="{29A57C6D-CB0D-4331-85C3-76EF3867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1" y="3684588"/>
            <a:ext cx="2744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+mj-lt"/>
                <a:ea typeface="+mj-ea"/>
              </a:rPr>
              <a:t> </a:t>
            </a:r>
          </a:p>
        </p:txBody>
      </p:sp>
      <p:sp>
        <p:nvSpPr>
          <p:cNvPr id="1034" name="Rectangle 6">
            <a:extLst>
              <a:ext uri="{FF2B5EF4-FFF2-40B4-BE49-F238E27FC236}">
                <a16:creationId xmlns:a16="http://schemas.microsoft.com/office/drawing/2014/main" id="{AA20EBDD-C951-4C3E-B427-53FD5EAF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3147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1E9ED88D-4D63-4AA7-A529-F65282A555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811993"/>
            <a:ext cx="6188075" cy="636588"/>
          </a:xfrm>
        </p:spPr>
        <p:txBody>
          <a:bodyPr/>
          <a:lstStyle/>
          <a:p>
            <a:pPr marL="838200" indent="-838200"/>
            <a:r>
              <a:rPr lang="en-US" altLang="zh-CN" sz="3200" b="1" dirty="0">
                <a:solidFill>
                  <a:schemeClr val="tx1"/>
                </a:solidFill>
                <a:latin typeface="+mn-lt"/>
              </a:rPr>
              <a:t>1.</a:t>
            </a:r>
            <a:r>
              <a:rPr lang="en-US" altLang="zh-CN" sz="2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</a:rPr>
              <a:t>问题的提出</a:t>
            </a:r>
            <a:r>
              <a:rPr lang="en-US" altLang="zh-CN" sz="2800" b="1" dirty="0">
                <a:solidFill>
                  <a:schemeClr val="tx1"/>
                </a:solidFill>
                <a:latin typeface="+mn-lt"/>
              </a:rPr>
              <a:t>—</a:t>
            </a:r>
            <a:r>
              <a:rPr lang="zh-CN" altLang="en-US" sz="2800" b="1" dirty="0">
                <a:solidFill>
                  <a:schemeClr val="tx1"/>
                </a:solidFill>
                <a:latin typeface="+mn-lt"/>
              </a:rPr>
              <a:t>用多项式逼近函数</a:t>
            </a:r>
          </a:p>
        </p:txBody>
      </p:sp>
      <p:sp>
        <p:nvSpPr>
          <p:cNvPr id="94216" name="Rectangle 8">
            <a:extLst>
              <a:ext uri="{FF2B5EF4-FFF2-40B4-BE49-F238E27FC236}">
                <a16:creationId xmlns:a16="http://schemas.microsoft.com/office/drawing/2014/main" id="{2DC712C1-179A-4AC2-B208-4F82EE1E3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38113"/>
            <a:ext cx="5256212" cy="646112"/>
          </a:xfrm>
          <a:prstGeom prst="rect">
            <a:avLst/>
          </a:prstGeom>
          <a:noFill/>
          <a:ln w="57150" cmpd="thickThin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+mn-lt"/>
                <a:ea typeface="+mj-ea"/>
              </a:rPr>
              <a:t>3.</a:t>
            </a:r>
            <a:r>
              <a:rPr lang="zh-CN" altLang="en-US" sz="3600" b="1">
                <a:latin typeface="+mn-lt"/>
                <a:ea typeface="+mj-ea"/>
              </a:rPr>
              <a:t>泰勒中值定理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7" name="Rectangle 10">
                <a:extLst>
                  <a:ext uri="{FF2B5EF4-FFF2-40B4-BE49-F238E27FC236}">
                    <a16:creationId xmlns:a16="http://schemas.microsoft.com/office/drawing/2014/main" id="{2CA7F21D-8DB4-4F53-A0E4-13F1ECA8B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343" y="2685395"/>
                <a:ext cx="105537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j-lt"/>
                    <a:ea typeface="+mj-ea"/>
                  </a:rPr>
                  <a:t>在讨论微分概念时</a:t>
                </a:r>
                <a:r>
                  <a:rPr kumimoji="1"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kumimoji="1" lang="zh-CN" altLang="en-US" sz="2800" b="1" dirty="0">
                    <a:latin typeface="+mj-lt"/>
                    <a:ea typeface="+mj-ea"/>
                  </a:rPr>
                  <a:t>我们已经知道</a:t>
                </a:r>
                <a:r>
                  <a:rPr kumimoji="1"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kumimoji="1" lang="zh-CN" altLang="en-US" sz="2800" b="1" dirty="0">
                    <a:latin typeface="+mj-lt"/>
                    <a:ea typeface="+mj-ea"/>
                  </a:rPr>
                  <a:t>若函数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latin typeface="+mj-lt"/>
                    <a:ea typeface="+mj-ea"/>
                  </a:rPr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+mj-lt"/>
                    <a:ea typeface="+mj-ea"/>
                  </a:rPr>
                  <a:t> 可导</a:t>
                </a:r>
                <a:r>
                  <a:rPr kumimoji="1"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kumimoji="1" lang="zh-CN" altLang="en-US" sz="2800" b="1" dirty="0">
                    <a:latin typeface="+mj-lt"/>
                    <a:ea typeface="+mj-ea"/>
                  </a:rPr>
                  <a:t>则有 </a:t>
                </a:r>
              </a:p>
            </p:txBody>
          </p:sp>
        </mc:Choice>
        <mc:Fallback xmlns="">
          <p:sp>
            <p:nvSpPr>
              <p:cNvPr id="1047" name="Rectangle 10">
                <a:extLst>
                  <a:ext uri="{FF2B5EF4-FFF2-40B4-BE49-F238E27FC236}">
                    <a16:creationId xmlns:a16="http://schemas.microsoft.com/office/drawing/2014/main" id="{2CA7F21D-8DB4-4F53-A0E4-13F1ECA8B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0343" y="2685395"/>
                <a:ext cx="10553700" cy="523220"/>
              </a:xfrm>
              <a:prstGeom prst="rect">
                <a:avLst/>
              </a:prstGeom>
              <a:blipFill>
                <a:blip r:embed="rId2"/>
                <a:stretch>
                  <a:fillRect l="-1155" t="-16471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221" name="Object 13">
                <a:extLst>
                  <a:ext uri="{FF2B5EF4-FFF2-40B4-BE49-F238E27FC236}">
                    <a16:creationId xmlns:a16="http://schemas.microsoft.com/office/drawing/2014/main" id="{4C20E001-1F97-4014-BB1A-B57C4691A3DF}"/>
                  </a:ext>
                </a:extLst>
              </p:cNvPr>
              <p:cNvSpPr txBox="1"/>
              <p:nvPr/>
            </p:nvSpPr>
            <p:spPr bwMode="auto">
              <a:xfrm>
                <a:off x="1971676" y="3181566"/>
                <a:ext cx="7415212" cy="666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4221" name="Object 13">
                <a:extLst>
                  <a:ext uri="{FF2B5EF4-FFF2-40B4-BE49-F238E27FC236}">
                    <a16:creationId xmlns:a16="http://schemas.microsoft.com/office/drawing/2014/main" id="{4C20E001-1F97-4014-BB1A-B57C4691A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1676" y="3181566"/>
                <a:ext cx="7415212" cy="666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222" name="Rectangle 14">
                <a:extLst>
                  <a:ext uri="{FF2B5EF4-FFF2-40B4-BE49-F238E27FC236}">
                    <a16:creationId xmlns:a16="http://schemas.microsoft.com/office/drawing/2014/main" id="{69406356-A0C9-40E7-A5E5-3852FB0F4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288" y="4005263"/>
                <a:ext cx="93109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j-lt"/>
                    <a:ea typeface="+mj-ea"/>
                  </a:rPr>
                  <a:t>它在表明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+mj-lt"/>
                    <a:ea typeface="+mj-ea"/>
                  </a:rPr>
                  <a:t>点附近</a:t>
                </a:r>
                <a:r>
                  <a:rPr kumimoji="1"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kumimoji="1" lang="zh-CN" altLang="en-US" sz="2800" b="1" dirty="0">
                    <a:latin typeface="+mj-lt"/>
                    <a:ea typeface="+mj-ea"/>
                  </a:rPr>
                  <a:t>函数可以用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+mj-lt"/>
                    <a:ea typeface="+mj-ea"/>
                  </a:rPr>
                  <a:t>的线性函数近似表示</a:t>
                </a:r>
                <a:r>
                  <a:rPr kumimoji="1" lang="en-US" altLang="zh-CN" sz="2800" b="1" dirty="0">
                    <a:latin typeface="+mj-lt"/>
                    <a:ea typeface="+mj-ea"/>
                  </a:rPr>
                  <a:t>, </a:t>
                </a:r>
              </a:p>
            </p:txBody>
          </p:sp>
        </mc:Choice>
        <mc:Fallback xmlns="">
          <p:sp>
            <p:nvSpPr>
              <p:cNvPr id="94222" name="Rectangle 14">
                <a:extLst>
                  <a:ext uri="{FF2B5EF4-FFF2-40B4-BE49-F238E27FC236}">
                    <a16:creationId xmlns:a16="http://schemas.microsoft.com/office/drawing/2014/main" id="{69406356-A0C9-40E7-A5E5-3852FB0F4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288" y="4005263"/>
                <a:ext cx="9310964" cy="523220"/>
              </a:xfrm>
              <a:prstGeom prst="rect">
                <a:avLst/>
              </a:prstGeom>
              <a:blipFill>
                <a:blip r:embed="rId4"/>
                <a:stretch>
                  <a:fillRect l="-1375" t="-15116" r="-3143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">
            <a:extLst>
              <a:ext uri="{FF2B5EF4-FFF2-40B4-BE49-F238E27FC236}">
                <a16:creationId xmlns:a16="http://schemas.microsoft.com/office/drawing/2014/main" id="{22472B6E-8412-4776-A592-2B71C76DFF44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5157788"/>
            <a:ext cx="6454761" cy="647700"/>
            <a:chOff x="884" y="2160"/>
            <a:chExt cx="4103" cy="4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Object 20">
                  <a:extLst>
                    <a:ext uri="{FF2B5EF4-FFF2-40B4-BE49-F238E27FC236}">
                      <a16:creationId xmlns:a16="http://schemas.microsoft.com/office/drawing/2014/main" id="{DC5FF6AD-9AB5-4CD7-9370-B0E09876C8B1}"/>
                    </a:ext>
                  </a:extLst>
                </p:cNvPr>
                <p:cNvSpPr txBox="1"/>
                <p:nvPr/>
              </p:nvSpPr>
              <p:spPr bwMode="auto">
                <a:xfrm>
                  <a:off x="884" y="2160"/>
                  <a:ext cx="3402" cy="40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)≈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).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28" name="Object 20">
                  <a:extLst>
                    <a:ext uri="{FF2B5EF4-FFF2-40B4-BE49-F238E27FC236}">
                      <a16:creationId xmlns:a16="http://schemas.microsoft.com/office/drawing/2014/main" id="{DC5FF6AD-9AB5-4CD7-9370-B0E09876C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4" y="2160"/>
                  <a:ext cx="3402" cy="4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4" name="Text Box 21">
              <a:extLst>
                <a:ext uri="{FF2B5EF4-FFF2-40B4-BE49-F238E27FC236}">
                  <a16:creationId xmlns:a16="http://schemas.microsoft.com/office/drawing/2014/main" id="{498A6D2D-488F-4092-BA0E-BFC59416F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2205"/>
              <a:ext cx="5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latin typeface="+mj-lt"/>
                  <a:ea typeface="+mj-ea"/>
                </a:rPr>
                <a:t>(3.1)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230" name="Rectangle 22">
                <a:extLst>
                  <a:ext uri="{FF2B5EF4-FFF2-40B4-BE49-F238E27FC236}">
                    <a16:creationId xmlns:a16="http://schemas.microsoft.com/office/drawing/2014/main" id="{348DE3D4-6FB2-4288-8944-2EDD514BD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213" y="4581526"/>
                <a:ext cx="464534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j-lt"/>
                    <a:ea typeface="+mj-ea"/>
                  </a:rPr>
                  <a:t>即有</a:t>
                </a:r>
                <a:r>
                  <a:rPr kumimoji="1" lang="zh-CN" altLang="en-US" sz="2800" b="1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800" b="1" dirty="0"/>
                  <a:t> </a:t>
                </a:r>
                <a:r>
                  <a:rPr kumimoji="1" lang="en-US" altLang="zh-CN" sz="2800" b="1" dirty="0"/>
                  <a:t>&lt;&lt;1 </a:t>
                </a:r>
                <a:r>
                  <a:rPr kumimoji="1" lang="zh-CN" altLang="en-US" sz="2800" b="1" dirty="0"/>
                  <a:t>时</a:t>
                </a:r>
                <a:endParaRPr kumimoji="1"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4230" name="Rectangle 22">
                <a:extLst>
                  <a:ext uri="{FF2B5EF4-FFF2-40B4-BE49-F238E27FC236}">
                    <a16:creationId xmlns:a16="http://schemas.microsoft.com/office/drawing/2014/main" id="{348DE3D4-6FB2-4288-8944-2EDD514BD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213" y="4581526"/>
                <a:ext cx="4645347" cy="523220"/>
              </a:xfrm>
              <a:prstGeom prst="rect">
                <a:avLst/>
              </a:prstGeom>
              <a:blipFill>
                <a:blip r:embed="rId6"/>
                <a:stretch>
                  <a:fillRect l="-2625" t="-1647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32" name="Rectangle 24">
            <a:extLst>
              <a:ext uri="{FF2B5EF4-FFF2-40B4-BE49-F238E27FC236}">
                <a16:creationId xmlns:a16="http://schemas.microsoft.com/office/drawing/2014/main" id="{434A379E-5A6F-4532-B6AD-39DFA56A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5876926"/>
            <a:ext cx="6840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精确度不高</a:t>
            </a:r>
            <a:r>
              <a:rPr kumimoji="1" lang="en-US" altLang="zh-CN" sz="2800" b="1" dirty="0">
                <a:latin typeface="+mj-lt"/>
                <a:ea typeface="+mj-ea"/>
              </a:rPr>
              <a:t>,</a:t>
            </a:r>
            <a:r>
              <a:rPr kumimoji="1" lang="zh-CN" altLang="en-US" sz="2800" b="1" dirty="0">
                <a:latin typeface="+mj-lt"/>
                <a:ea typeface="+mj-ea"/>
              </a:rPr>
              <a:t>且无法具体估计误差的大小</a:t>
            </a:r>
            <a:r>
              <a:rPr kumimoji="1" lang="en-US" altLang="zh-CN" sz="2800" b="1" dirty="0">
                <a:latin typeface="+mj-lt"/>
                <a:ea typeface="+mj-ea"/>
              </a:rPr>
              <a:t>.</a:t>
            </a:r>
          </a:p>
        </p:txBody>
      </p:sp>
      <p:sp>
        <p:nvSpPr>
          <p:cNvPr id="94234" name="Rectangle 26">
            <a:extLst>
              <a:ext uri="{FF2B5EF4-FFF2-40B4-BE49-F238E27FC236}">
                <a16:creationId xmlns:a16="http://schemas.microsoft.com/office/drawing/2014/main" id="{84A7378D-8502-4FE9-ADB7-0F2A08DAE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125538"/>
            <a:ext cx="6689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+mn-lt"/>
                <a:ea typeface="+mj-ea"/>
              </a:rPr>
              <a:t>泰勒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+mj-ea"/>
              </a:rPr>
              <a:t>: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+mj-ea"/>
              </a:rPr>
              <a:t>（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+mn-lt"/>
                <a:ea typeface="+mj-ea"/>
              </a:rPr>
              <a:t>B.Taylor</a:t>
            </a:r>
            <a:r>
              <a:rPr kumimoji="1" lang="en-US" altLang="zh-CN" sz="2800" b="1" dirty="0">
                <a:solidFill>
                  <a:srgbClr val="0000FF"/>
                </a:solidFill>
                <a:latin typeface="+mn-lt"/>
                <a:ea typeface="+mj-ea"/>
              </a:rPr>
              <a:t>, 1685~1731,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+mj-ea"/>
              </a:rPr>
              <a:t>英国数学家</a:t>
            </a:r>
            <a:r>
              <a:rPr kumimoji="1" lang="zh-CN" altLang="en-US" sz="2400" b="1" dirty="0">
                <a:solidFill>
                  <a:srgbClr val="0000FF"/>
                </a:solidFill>
                <a:latin typeface="+mn-lt"/>
                <a:ea typeface="+mj-ea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 animBg="1"/>
      <p:bldP spid="94216" grpId="0" animBg="1"/>
      <p:bldP spid="1047" grpId="0"/>
      <p:bldP spid="94221" grpId="0"/>
      <p:bldP spid="94222" grpId="0"/>
      <p:bldP spid="94230" grpId="0"/>
      <p:bldP spid="94232" grpId="0"/>
      <p:bldP spid="942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5E140890-1730-46CD-B3B7-CE2AEE1219A1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333375"/>
            <a:ext cx="8388350" cy="1943100"/>
            <a:chOff x="249" y="255"/>
            <a:chExt cx="5284" cy="1224"/>
          </a:xfrm>
        </p:grpSpPr>
        <p:sp>
          <p:nvSpPr>
            <p:cNvPr id="9237" name="Rectangle 4">
              <a:extLst>
                <a:ext uri="{FF2B5EF4-FFF2-40B4-BE49-F238E27FC236}">
                  <a16:creationId xmlns:a16="http://schemas.microsoft.com/office/drawing/2014/main" id="{0B1E2BEC-20BE-4FCD-BF2D-365920C5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5"/>
              <a:ext cx="5193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 dirty="0">
                  <a:latin typeface="+mn-lt"/>
                  <a:ea typeface="+mn-ea"/>
                </a:rPr>
                <a:t>对于某个固定 </a:t>
              </a:r>
              <a:r>
                <a:rPr kumimoji="1" lang="en-US" altLang="zh-CN" sz="2800" b="1" i="1" dirty="0">
                  <a:latin typeface="+mn-lt"/>
                  <a:ea typeface="+mn-ea"/>
                </a:rPr>
                <a:t>n</a:t>
              </a:r>
              <a:r>
                <a:rPr kumimoji="1" lang="en-US" altLang="zh-CN" sz="2800" b="1" dirty="0">
                  <a:latin typeface="+mn-lt"/>
                  <a:ea typeface="+mn-ea"/>
                </a:rPr>
                <a:t> , </a:t>
              </a:r>
              <a:r>
                <a:rPr kumimoji="1" lang="zh-CN" altLang="en-US" sz="2800" b="1" dirty="0">
                  <a:latin typeface="+mn-lt"/>
                  <a:ea typeface="+mn-ea"/>
                </a:rPr>
                <a:t>当     在开区间          内变动时</a:t>
              </a:r>
              <a:r>
                <a:rPr kumimoji="1" lang="en-US" altLang="zh-CN" sz="2800" b="1" dirty="0">
                  <a:latin typeface="+mn-lt"/>
                  <a:ea typeface="+mn-ea"/>
                </a:rPr>
                <a:t>, </a:t>
              </a:r>
              <a:r>
                <a:rPr kumimoji="1" lang="zh-CN" altLang="en-US" sz="2800" b="1" dirty="0">
                  <a:latin typeface="+mn-lt"/>
                  <a:ea typeface="+mn-ea"/>
                </a:rPr>
                <a:t>若                              </a:t>
              </a:r>
              <a:br>
                <a:rPr kumimoji="1" lang="zh-CN" altLang="en-US" sz="2800" b="1" dirty="0">
                  <a:latin typeface="+mn-lt"/>
                  <a:ea typeface="+mn-ea"/>
                </a:rPr>
              </a:br>
              <a:r>
                <a:rPr kumimoji="1" lang="zh-CN" altLang="en-US" sz="2800" b="1" dirty="0">
                  <a:latin typeface="+mn-lt"/>
                  <a:ea typeface="+mn-ea"/>
                </a:rPr>
                <a:t>                             成立</a:t>
              </a:r>
              <a:r>
                <a:rPr kumimoji="1" lang="en-US" altLang="zh-CN" sz="2800" b="1" dirty="0">
                  <a:latin typeface="+mn-lt"/>
                  <a:ea typeface="+mn-ea"/>
                </a:rPr>
                <a:t>, </a:t>
              </a:r>
              <a:r>
                <a:rPr kumimoji="1" lang="zh-CN" altLang="en-US" sz="2800" b="1" dirty="0">
                  <a:latin typeface="+mn-lt"/>
                  <a:ea typeface="+mn-ea"/>
                </a:rPr>
                <a:t>由泰勒中值定理知</a:t>
              </a:r>
              <a:r>
                <a:rPr kumimoji="1" lang="en-US" altLang="zh-CN" sz="2800" b="1" dirty="0">
                  <a:latin typeface="+mn-lt"/>
                  <a:ea typeface="+mn-ea"/>
                </a:rPr>
                <a:t>, </a:t>
              </a:r>
              <a:r>
                <a:rPr kumimoji="1" lang="zh-CN" altLang="en-US" sz="2800" b="1" dirty="0">
                  <a:latin typeface="+mn-lt"/>
                  <a:ea typeface="+mn-ea"/>
                </a:rPr>
                <a:t>以多项式</a:t>
              </a:r>
              <a:br>
                <a:rPr kumimoji="1" lang="zh-CN" altLang="en-US" sz="2800" b="1" dirty="0">
                  <a:latin typeface="+mn-lt"/>
                  <a:ea typeface="+mn-ea"/>
                </a:rPr>
              </a:br>
              <a:br>
                <a:rPr kumimoji="1" lang="zh-CN" altLang="en-US" sz="2800" b="1" dirty="0">
                  <a:latin typeface="+mn-lt"/>
                  <a:ea typeface="+mn-ea"/>
                </a:rPr>
              </a:br>
              <a:r>
                <a:rPr kumimoji="1" lang="zh-CN" altLang="en-US" sz="2800" b="1" dirty="0">
                  <a:latin typeface="+mn-lt"/>
                  <a:ea typeface="+mn-ea"/>
                </a:rPr>
                <a:t>         近似表达函数          的误差           可有如下估计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4" name="Object 5">
                  <a:extLst>
                    <a:ext uri="{FF2B5EF4-FFF2-40B4-BE49-F238E27FC236}">
                      <a16:creationId xmlns:a16="http://schemas.microsoft.com/office/drawing/2014/main" id="{C657BDAA-9AB7-4202-A224-4381DBD71598}"/>
                    </a:ext>
                  </a:extLst>
                </p:cNvPr>
                <p:cNvSpPr txBox="1"/>
                <p:nvPr/>
              </p:nvSpPr>
              <p:spPr bwMode="auto">
                <a:xfrm>
                  <a:off x="2336" y="300"/>
                  <a:ext cx="263" cy="302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9224" name="Object 5">
                  <a:extLst>
                    <a:ext uri="{FF2B5EF4-FFF2-40B4-BE49-F238E27FC236}">
                      <a16:creationId xmlns:a16="http://schemas.microsoft.com/office/drawing/2014/main" id="{C657BDAA-9AB7-4202-A224-4381DBD71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6" y="300"/>
                  <a:ext cx="263" cy="30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5" name="Object 6">
                  <a:extLst>
                    <a:ext uri="{FF2B5EF4-FFF2-40B4-BE49-F238E27FC236}">
                      <a16:creationId xmlns:a16="http://schemas.microsoft.com/office/drawing/2014/main" id="{520BFC9D-479F-4373-BC71-DFF88D19D9E4}"/>
                    </a:ext>
                  </a:extLst>
                </p:cNvPr>
                <p:cNvSpPr txBox="1"/>
                <p:nvPr/>
              </p:nvSpPr>
              <p:spPr bwMode="auto">
                <a:xfrm>
                  <a:off x="3500" y="275"/>
                  <a:ext cx="605" cy="34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9225" name="Object 6">
                  <a:extLst>
                    <a:ext uri="{FF2B5EF4-FFF2-40B4-BE49-F238E27FC236}">
                      <a16:creationId xmlns:a16="http://schemas.microsoft.com/office/drawing/2014/main" id="{520BFC9D-479F-4373-BC71-DFF88D19D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0" y="275"/>
                  <a:ext cx="605" cy="3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6" name="Object 7">
                  <a:extLst>
                    <a:ext uri="{FF2B5EF4-FFF2-40B4-BE49-F238E27FC236}">
                      <a16:creationId xmlns:a16="http://schemas.microsoft.com/office/drawing/2014/main" id="{AE5AD650-2273-40E9-BEC1-D4D3E8CC367A}"/>
                    </a:ext>
                  </a:extLst>
                </p:cNvPr>
                <p:cNvSpPr txBox="1"/>
                <p:nvPr/>
              </p:nvSpPr>
              <p:spPr bwMode="auto">
                <a:xfrm>
                  <a:off x="385" y="493"/>
                  <a:ext cx="1664" cy="487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9226" name="Object 7">
                  <a:extLst>
                    <a:ext uri="{FF2B5EF4-FFF2-40B4-BE49-F238E27FC236}">
                      <a16:creationId xmlns:a16="http://schemas.microsoft.com/office/drawing/2014/main" id="{AE5AD650-2273-40E9-BEC1-D4D3E8CC3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" y="493"/>
                  <a:ext cx="1664" cy="4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7" name="Object 8">
                  <a:extLst>
                    <a:ext uri="{FF2B5EF4-FFF2-40B4-BE49-F238E27FC236}">
                      <a16:creationId xmlns:a16="http://schemas.microsoft.com/office/drawing/2014/main" id="{ED98C8E2-1FF7-43D9-9331-FB1566951BCB}"/>
                    </a:ext>
                  </a:extLst>
                </p:cNvPr>
                <p:cNvSpPr txBox="1"/>
                <p:nvPr/>
              </p:nvSpPr>
              <p:spPr bwMode="auto">
                <a:xfrm>
                  <a:off x="249" y="1070"/>
                  <a:ext cx="681" cy="40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9227" name="Object 8">
                  <a:extLst>
                    <a:ext uri="{FF2B5EF4-FFF2-40B4-BE49-F238E27FC236}">
                      <a16:creationId xmlns:a16="http://schemas.microsoft.com/office/drawing/2014/main" id="{ED98C8E2-1FF7-43D9-9331-FB1566951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" y="1070"/>
                  <a:ext cx="681" cy="4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8" name="Object 9">
                  <a:extLst>
                    <a:ext uri="{FF2B5EF4-FFF2-40B4-BE49-F238E27FC236}">
                      <a16:creationId xmlns:a16="http://schemas.microsoft.com/office/drawing/2014/main" id="{CC5104A1-9976-408C-BCA8-92E7278AF473}"/>
                    </a:ext>
                  </a:extLst>
                </p:cNvPr>
                <p:cNvSpPr txBox="1"/>
                <p:nvPr/>
              </p:nvSpPr>
              <p:spPr bwMode="auto">
                <a:xfrm>
                  <a:off x="2245" y="1063"/>
                  <a:ext cx="635" cy="37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9228" name="Object 9">
                  <a:extLst>
                    <a:ext uri="{FF2B5EF4-FFF2-40B4-BE49-F238E27FC236}">
                      <a16:creationId xmlns:a16="http://schemas.microsoft.com/office/drawing/2014/main" id="{CC5104A1-9976-408C-BCA8-92E7278AF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5" y="1063"/>
                  <a:ext cx="635" cy="3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9" name="Object 10">
                  <a:extLst>
                    <a:ext uri="{FF2B5EF4-FFF2-40B4-BE49-F238E27FC236}">
                      <a16:creationId xmlns:a16="http://schemas.microsoft.com/office/drawing/2014/main" id="{93138598-8F1B-408C-9914-823656787E99}"/>
                    </a:ext>
                  </a:extLst>
                </p:cNvPr>
                <p:cNvSpPr txBox="1"/>
                <p:nvPr/>
              </p:nvSpPr>
              <p:spPr bwMode="auto">
                <a:xfrm>
                  <a:off x="3424" y="1026"/>
                  <a:ext cx="757" cy="435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9229" name="Object 10">
                  <a:extLst>
                    <a:ext uri="{FF2B5EF4-FFF2-40B4-BE49-F238E27FC236}">
                      <a16:creationId xmlns:a16="http://schemas.microsoft.com/office/drawing/2014/main" id="{93138598-8F1B-408C-9914-823656787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4" y="1026"/>
                  <a:ext cx="757" cy="4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484" name="Object 12">
                <a:extLst>
                  <a:ext uri="{FF2B5EF4-FFF2-40B4-BE49-F238E27FC236}">
                    <a16:creationId xmlns:a16="http://schemas.microsoft.com/office/drawing/2014/main" id="{996EE07A-061F-474C-BE56-883DD72653C6}"/>
                  </a:ext>
                </a:extLst>
              </p:cNvPr>
              <p:cNvSpPr txBox="1"/>
              <p:nvPr/>
            </p:nvSpPr>
            <p:spPr bwMode="auto">
              <a:xfrm>
                <a:off x="2387601" y="2565401"/>
                <a:ext cx="7885113" cy="12604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)!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5484" name="Object 12">
                <a:extLst>
                  <a:ext uri="{FF2B5EF4-FFF2-40B4-BE49-F238E27FC236}">
                    <a16:creationId xmlns:a16="http://schemas.microsoft.com/office/drawing/2014/main" id="{996EE07A-061F-474C-BE56-883DD726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7601" y="2565401"/>
                <a:ext cx="7885113" cy="12604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85" name="Rectangle 13">
                <a:extLst>
                  <a:ext uri="{FF2B5EF4-FFF2-40B4-BE49-F238E27FC236}">
                    <a16:creationId xmlns:a16="http://schemas.microsoft.com/office/drawing/2014/main" id="{A014C266-7E68-4CC6-AFC2-7A3DF035B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141" y="4019629"/>
                <a:ext cx="5434245" cy="812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n-lt"/>
                    <a:ea typeface="+mn-ea"/>
                  </a:rPr>
                  <a:t>故有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800" b="1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05485" name="Rectangle 13">
                <a:extLst>
                  <a:ext uri="{FF2B5EF4-FFF2-40B4-BE49-F238E27FC236}">
                    <a16:creationId xmlns:a16="http://schemas.microsoft.com/office/drawing/2014/main" id="{A014C266-7E68-4CC6-AFC2-7A3DF035B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7141" y="4019629"/>
                <a:ext cx="5434245" cy="812723"/>
              </a:xfrm>
              <a:prstGeom prst="rect">
                <a:avLst/>
              </a:prstGeom>
              <a:blipFill>
                <a:blip r:embed="rId9"/>
                <a:stretch>
                  <a:fillRect l="-22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15">
            <a:extLst>
              <a:ext uri="{FF2B5EF4-FFF2-40B4-BE49-F238E27FC236}">
                <a16:creationId xmlns:a16="http://schemas.microsoft.com/office/drawing/2014/main" id="{B5460AB4-A664-4CEE-A176-279C7DCE2F95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4984751"/>
            <a:ext cx="8732838" cy="714375"/>
            <a:chOff x="476" y="2976"/>
            <a:chExt cx="5501" cy="450"/>
          </a:xfrm>
        </p:grpSpPr>
        <p:sp>
          <p:nvSpPr>
            <p:cNvPr id="9236" name="Rectangle 16">
              <a:extLst>
                <a:ext uri="{FF2B5EF4-FFF2-40B4-BE49-F238E27FC236}">
                  <a16:creationId xmlns:a16="http://schemas.microsoft.com/office/drawing/2014/main" id="{029B487E-70D0-4DA6-ABA7-34E12E178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22"/>
              <a:ext cx="550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 dirty="0">
                  <a:latin typeface="+mn-lt"/>
                  <a:ea typeface="+mn-ea"/>
                </a:rPr>
                <a:t>即当             时误差           是比                 高阶的无穷小</a:t>
              </a:r>
              <a:r>
                <a:rPr kumimoji="1" lang="en-US" altLang="zh-CN" sz="2800" b="1" dirty="0">
                  <a:latin typeface="+mn-lt"/>
                  <a:ea typeface="+mn-ea"/>
                </a:rPr>
                <a:t>,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1" name="Object 17">
                  <a:extLst>
                    <a:ext uri="{FF2B5EF4-FFF2-40B4-BE49-F238E27FC236}">
                      <a16:creationId xmlns:a16="http://schemas.microsoft.com/office/drawing/2014/main" id="{F0A4586F-E49D-4994-A9A6-C80DB2C01FB2}"/>
                    </a:ext>
                  </a:extLst>
                </p:cNvPr>
                <p:cNvSpPr txBox="1"/>
                <p:nvPr/>
              </p:nvSpPr>
              <p:spPr bwMode="auto">
                <a:xfrm>
                  <a:off x="930" y="3022"/>
                  <a:ext cx="795" cy="39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9221" name="Object 17">
                  <a:extLst>
                    <a:ext uri="{FF2B5EF4-FFF2-40B4-BE49-F238E27FC236}">
                      <a16:creationId xmlns:a16="http://schemas.microsoft.com/office/drawing/2014/main" id="{F0A4586F-E49D-4994-A9A6-C80DB2C01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0" y="3022"/>
                  <a:ext cx="795" cy="3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2" name="Object 18">
                  <a:extLst>
                    <a:ext uri="{FF2B5EF4-FFF2-40B4-BE49-F238E27FC236}">
                      <a16:creationId xmlns:a16="http://schemas.microsoft.com/office/drawing/2014/main" id="{F338BB14-0E08-41C6-A46B-6F89FD7C6F9F}"/>
                    </a:ext>
                  </a:extLst>
                </p:cNvPr>
                <p:cNvSpPr txBox="1"/>
                <p:nvPr/>
              </p:nvSpPr>
              <p:spPr bwMode="auto">
                <a:xfrm>
                  <a:off x="2336" y="3022"/>
                  <a:ext cx="681" cy="404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9222" name="Object 18">
                  <a:extLst>
                    <a:ext uri="{FF2B5EF4-FFF2-40B4-BE49-F238E27FC236}">
                      <a16:creationId xmlns:a16="http://schemas.microsoft.com/office/drawing/2014/main" id="{F338BB14-0E08-41C6-A46B-6F89FD7C6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6" y="3022"/>
                  <a:ext cx="681" cy="404"/>
                </a:xfrm>
                <a:prstGeom prst="rect">
                  <a:avLst/>
                </a:prstGeom>
                <a:blipFill>
                  <a:blip r:embed="rId11"/>
                  <a:stretch>
                    <a:fillRect r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3" name="Object 19">
                  <a:extLst>
                    <a:ext uri="{FF2B5EF4-FFF2-40B4-BE49-F238E27FC236}">
                      <a16:creationId xmlns:a16="http://schemas.microsoft.com/office/drawing/2014/main" id="{149E1A81-B751-45BB-9802-F3B4CC1ADE23}"/>
                    </a:ext>
                  </a:extLst>
                </p:cNvPr>
                <p:cNvSpPr txBox="1"/>
                <p:nvPr/>
              </p:nvSpPr>
              <p:spPr bwMode="auto">
                <a:xfrm>
                  <a:off x="3425" y="2976"/>
                  <a:ext cx="997" cy="409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9223" name="Object 19">
                  <a:extLst>
                    <a:ext uri="{FF2B5EF4-FFF2-40B4-BE49-F238E27FC236}">
                      <a16:creationId xmlns:a16="http://schemas.microsoft.com/office/drawing/2014/main" id="{149E1A81-B751-45BB-9802-F3B4CC1AD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5" y="2976"/>
                  <a:ext cx="997" cy="40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492" name="Object 20">
                <a:extLst>
                  <a:ext uri="{FF2B5EF4-FFF2-40B4-BE49-F238E27FC236}">
                    <a16:creationId xmlns:a16="http://schemas.microsoft.com/office/drawing/2014/main" id="{35B786D7-F05C-4CDC-9DEE-8A60D2AD862B}"/>
                  </a:ext>
                </a:extLst>
              </p:cNvPr>
              <p:cNvSpPr txBox="1"/>
              <p:nvPr/>
            </p:nvSpPr>
            <p:spPr bwMode="auto">
              <a:xfrm>
                <a:off x="3216275" y="5734050"/>
                <a:ext cx="3525838" cy="6810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5492" name="Object 20">
                <a:extLst>
                  <a:ext uri="{FF2B5EF4-FFF2-40B4-BE49-F238E27FC236}">
                    <a16:creationId xmlns:a16="http://schemas.microsoft.com/office/drawing/2014/main" id="{35B786D7-F05C-4CDC-9DEE-8A60D2AD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6275" y="5734050"/>
                <a:ext cx="3525838" cy="6810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93" name="Rectangle 21">
            <a:extLst>
              <a:ext uri="{FF2B5EF4-FFF2-40B4-BE49-F238E27FC236}">
                <a16:creationId xmlns:a16="http://schemas.microsoft.com/office/drawing/2014/main" id="{DEF8ADD5-621F-4264-9F3E-F4AAA5F2A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69912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n-lt"/>
                <a:ea typeface="+mn-ea"/>
              </a:rPr>
              <a:t>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4" grpId="0"/>
      <p:bldP spid="105485" grpId="0"/>
      <p:bldP spid="105492" grpId="0"/>
      <p:bldP spid="1054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2876298-053B-49AA-AEB3-A4848497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2" y="513606"/>
            <a:ext cx="7451725" cy="147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上式称为</a:t>
            </a:r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皮亚诺型余项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.</a:t>
            </a:r>
          </a:p>
          <a:p>
            <a:pPr algn="l"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+mj-lt"/>
                <a:ea typeface="+mj-ea"/>
              </a:rPr>
              <a:t>当不需要余项的精确表达式时</a:t>
            </a:r>
            <a:r>
              <a:rPr kumimoji="1" lang="en-US" altLang="zh-CN" sz="2800" b="1" dirty="0"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latin typeface="+mj-lt"/>
                <a:ea typeface="+mj-ea"/>
              </a:rPr>
              <a:t>带皮亚诺型余项的</a:t>
            </a:r>
            <a:r>
              <a:rPr kumimoji="1" lang="en-US" altLang="zh-CN" sz="2800" b="1" i="1" dirty="0">
                <a:latin typeface="+mj-lt"/>
                <a:ea typeface="+mj-ea"/>
              </a:rPr>
              <a:t>n</a:t>
            </a:r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阶泰勒公式可写成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9175A0F4-E1A1-4B08-8712-BF999DE16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269" y="4833036"/>
            <a:ext cx="6408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至此</a:t>
            </a:r>
            <a:r>
              <a:rPr kumimoji="1" lang="en-US" altLang="zh-CN" sz="2800" b="1" dirty="0"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latin typeface="+mj-lt"/>
                <a:ea typeface="+mj-ea"/>
              </a:rPr>
              <a:t>我们提出的问题得到圆满的解决</a:t>
            </a:r>
            <a:r>
              <a:rPr kumimoji="1" lang="en-US" altLang="zh-CN" sz="2800" b="1" dirty="0">
                <a:latin typeface="+mj-lt"/>
                <a:ea typeface="+mj-ea"/>
              </a:rPr>
              <a:t>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C5035CA-16AC-4AA9-96F9-4AB904384DDF}"/>
              </a:ext>
            </a:extLst>
          </p:cNvPr>
          <p:cNvGrpSpPr>
            <a:grpSpLocks/>
          </p:cNvGrpSpPr>
          <p:nvPr/>
        </p:nvGrpSpPr>
        <p:grpSpPr bwMode="auto">
          <a:xfrm>
            <a:off x="1750177" y="2200894"/>
            <a:ext cx="8548854" cy="1855787"/>
            <a:chOff x="385" y="1253"/>
            <a:chExt cx="4899" cy="1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2" name="Object 3">
                  <a:extLst>
                    <a:ext uri="{FF2B5EF4-FFF2-40B4-BE49-F238E27FC236}">
                      <a16:creationId xmlns:a16="http://schemas.microsoft.com/office/drawing/2014/main" id="{45EAB09F-88A3-423E-921A-B00C6E8AF04D}"/>
                    </a:ext>
                  </a:extLst>
                </p:cNvPr>
                <p:cNvSpPr txBox="1"/>
                <p:nvPr/>
              </p:nvSpPr>
              <p:spPr bwMode="auto">
                <a:xfrm>
                  <a:off x="385" y="1253"/>
                  <a:ext cx="4899" cy="612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242" name="Object 3">
                  <a:extLst>
                    <a:ext uri="{FF2B5EF4-FFF2-40B4-BE49-F238E27FC236}">
                      <a16:creationId xmlns:a16="http://schemas.microsoft.com/office/drawing/2014/main" id="{45EAB09F-88A3-423E-921A-B00C6E8AF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" y="1253"/>
                  <a:ext cx="4899" cy="6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47" name="Rectangle 5">
              <a:extLst>
                <a:ext uri="{FF2B5EF4-FFF2-40B4-BE49-F238E27FC236}">
                  <a16:creationId xmlns:a16="http://schemas.microsoft.com/office/drawing/2014/main" id="{10FBAB33-3359-4110-BEAA-1AC24F363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33"/>
              <a:ext cx="5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+mj-lt"/>
                  <a:ea typeface="+mj-ea"/>
                  <a:cs typeface="Times New Roman" panose="02020603050405020304" pitchFamily="18" charset="0"/>
                </a:rPr>
                <a:t>(3.5)</a:t>
              </a:r>
              <a:endParaRPr kumimoji="1" lang="zh-CN" altLang="en-US" sz="2800" b="1">
                <a:latin typeface="+mj-lt"/>
                <a:ea typeface="+mj-ea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3" name="Object 6">
                  <a:extLst>
                    <a:ext uri="{FF2B5EF4-FFF2-40B4-BE49-F238E27FC236}">
                      <a16:creationId xmlns:a16="http://schemas.microsoft.com/office/drawing/2014/main" id="{83D03476-D605-4E1F-BD1C-35D3949A4FEB}"/>
                    </a:ext>
                  </a:extLst>
                </p:cNvPr>
                <p:cNvSpPr txBox="1"/>
                <p:nvPr/>
              </p:nvSpPr>
              <p:spPr bwMode="auto">
                <a:xfrm>
                  <a:off x="992" y="1774"/>
                  <a:ext cx="3220" cy="6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⋯+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𝒏</m:t>
                                </m:r>
                              </m:sup>
                            </m:sSup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.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0243" name="Object 6">
                  <a:extLst>
                    <a:ext uri="{FF2B5EF4-FFF2-40B4-BE49-F238E27FC236}">
                      <a16:creationId xmlns:a16="http://schemas.microsoft.com/office/drawing/2014/main" id="{83D03476-D605-4E1F-BD1C-35D3949A4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2" y="1774"/>
                  <a:ext cx="3220" cy="6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4A3C0F89-BD43-4379-BB98-C268312140C5}"/>
              </a:ext>
            </a:extLst>
          </p:cNvPr>
          <p:cNvGrpSpPr>
            <a:grpSpLocks/>
          </p:cNvGrpSpPr>
          <p:nvPr/>
        </p:nvGrpSpPr>
        <p:grpSpPr bwMode="auto">
          <a:xfrm>
            <a:off x="1811337" y="1271590"/>
            <a:ext cx="8689825" cy="1508125"/>
            <a:chOff x="295" y="824"/>
            <a:chExt cx="5277" cy="950"/>
          </a:xfrm>
        </p:grpSpPr>
        <p:sp>
          <p:nvSpPr>
            <p:cNvPr id="11286" name="Rectangle 5">
              <a:extLst>
                <a:ext uri="{FF2B5EF4-FFF2-40B4-BE49-F238E27FC236}">
                  <a16:creationId xmlns:a16="http://schemas.microsoft.com/office/drawing/2014/main" id="{430CB780-7A5E-49A8-8A44-DC725AB5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845"/>
              <a:ext cx="52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</a:pPr>
              <a:r>
                <a:rPr kumimoji="1" lang="en-US" altLang="zh-CN" sz="2800" b="1" dirty="0">
                  <a:latin typeface="+mj-lt"/>
                  <a:ea typeface="+mj-ea"/>
                </a:rPr>
                <a:t>    </a:t>
              </a:r>
              <a:r>
                <a:rPr kumimoji="1" lang="zh-CN" altLang="en-US" sz="2800" b="1" dirty="0">
                  <a:latin typeface="+mj-lt"/>
                  <a:ea typeface="+mj-ea"/>
                </a:rPr>
                <a:t>在泰勒公式 </a:t>
              </a:r>
              <a:r>
                <a:rPr kumimoji="1" lang="en-US" altLang="zh-CN" sz="2800" b="1" dirty="0">
                  <a:latin typeface="+mj-lt"/>
                  <a:ea typeface="+mj-ea"/>
                </a:rPr>
                <a:t>(3.3)</a:t>
              </a:r>
              <a:r>
                <a:rPr kumimoji="1" lang="zh-CN" altLang="en-US" sz="2800" b="1" dirty="0">
                  <a:latin typeface="+mj-lt"/>
                  <a:ea typeface="+mj-ea"/>
                </a:rPr>
                <a:t>中，如果取              </a:t>
              </a:r>
              <a:r>
                <a:rPr kumimoji="1" lang="en-US" altLang="zh-CN" sz="2800" b="1" dirty="0">
                  <a:latin typeface="+mj-lt"/>
                  <a:ea typeface="+mj-ea"/>
                </a:rPr>
                <a:t>, </a:t>
              </a:r>
              <a:r>
                <a:rPr kumimoji="1" lang="zh-CN" altLang="en-US" sz="2800" b="1" dirty="0">
                  <a:latin typeface="+mj-lt"/>
                  <a:ea typeface="+mj-ea"/>
                </a:rPr>
                <a:t>则     在    与     之间， 因此可令                 （ </a:t>
              </a:r>
              <a:r>
                <a:rPr kumimoji="1" lang="en-US" altLang="zh-CN" sz="2800" b="1" dirty="0">
                  <a:latin typeface="+mj-lt"/>
                  <a:ea typeface="+mj-ea"/>
                </a:rPr>
                <a:t>0&lt;    &lt;1  </a:t>
              </a:r>
              <a:r>
                <a:rPr kumimoji="1" lang="zh-CN" altLang="en-US" sz="2800" b="1" dirty="0">
                  <a:latin typeface="+mj-lt"/>
                  <a:ea typeface="+mj-ea"/>
                </a:rPr>
                <a:t>），从而 </a:t>
              </a:r>
              <a:r>
                <a:rPr kumimoji="1" lang="en-US" altLang="zh-CN" sz="2800" b="1" dirty="0">
                  <a:latin typeface="+mj-lt"/>
                  <a:ea typeface="+mj-ea"/>
                </a:rPr>
                <a:t>(3.3)</a:t>
              </a:r>
              <a:r>
                <a:rPr kumimoji="1" lang="zh-CN" altLang="en-US" sz="2800" b="1" dirty="0">
                  <a:latin typeface="+mj-lt"/>
                  <a:ea typeface="+mj-ea"/>
                </a:rPr>
                <a:t>可写为较为简单的形式， 即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+mj-lt"/>
                  <a:ea typeface="+mj-ea"/>
                </a:rPr>
                <a:t>马克劳林公式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+mj-lt"/>
                  <a:ea typeface="+mj-ea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1" name="Object 6">
                  <a:extLst>
                    <a:ext uri="{FF2B5EF4-FFF2-40B4-BE49-F238E27FC236}">
                      <a16:creationId xmlns:a16="http://schemas.microsoft.com/office/drawing/2014/main" id="{A3AB698B-251F-4320-A946-DBE4CC84B272}"/>
                    </a:ext>
                  </a:extLst>
                </p:cNvPr>
                <p:cNvSpPr txBox="1"/>
                <p:nvPr/>
              </p:nvSpPr>
              <p:spPr bwMode="auto">
                <a:xfrm>
                  <a:off x="2009" y="1139"/>
                  <a:ext cx="1006" cy="34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271" name="Object 6">
                  <a:extLst>
                    <a:ext uri="{FF2B5EF4-FFF2-40B4-BE49-F238E27FC236}">
                      <a16:creationId xmlns:a16="http://schemas.microsoft.com/office/drawing/2014/main" id="{A3AB698B-251F-4320-A946-DBE4CC84B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9" y="1139"/>
                  <a:ext cx="1006" cy="3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2" name="Object 7">
                  <a:extLst>
                    <a:ext uri="{FF2B5EF4-FFF2-40B4-BE49-F238E27FC236}">
                      <a16:creationId xmlns:a16="http://schemas.microsoft.com/office/drawing/2014/main" id="{CB28B4F5-8281-47E0-BCDE-E175B4C5C17F}"/>
                    </a:ext>
                  </a:extLst>
                </p:cNvPr>
                <p:cNvSpPr txBox="1"/>
                <p:nvPr/>
              </p:nvSpPr>
              <p:spPr bwMode="auto">
                <a:xfrm>
                  <a:off x="3209" y="843"/>
                  <a:ext cx="759" cy="48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272" name="Object 7">
                  <a:extLst>
                    <a:ext uri="{FF2B5EF4-FFF2-40B4-BE49-F238E27FC236}">
                      <a16:creationId xmlns:a16="http://schemas.microsoft.com/office/drawing/2014/main" id="{CB28B4F5-8281-47E0-BCDE-E175B4C5C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9" y="843"/>
                  <a:ext cx="759" cy="4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3" name="Object 8">
                  <a:extLst>
                    <a:ext uri="{FF2B5EF4-FFF2-40B4-BE49-F238E27FC236}">
                      <a16:creationId xmlns:a16="http://schemas.microsoft.com/office/drawing/2014/main" id="{ABBC2AC3-8D9B-4676-9E33-4F062131BE3A}"/>
                    </a:ext>
                  </a:extLst>
                </p:cNvPr>
                <p:cNvSpPr txBox="1"/>
                <p:nvPr/>
              </p:nvSpPr>
              <p:spPr bwMode="auto">
                <a:xfrm>
                  <a:off x="4824" y="869"/>
                  <a:ext cx="226" cy="33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273" name="Object 8">
                  <a:extLst>
                    <a:ext uri="{FF2B5EF4-FFF2-40B4-BE49-F238E27FC236}">
                      <a16:creationId xmlns:a16="http://schemas.microsoft.com/office/drawing/2014/main" id="{ABBC2AC3-8D9B-4676-9E33-4F062131B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869"/>
                  <a:ext cx="226" cy="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4" name="Object 9">
                  <a:extLst>
                    <a:ext uri="{FF2B5EF4-FFF2-40B4-BE49-F238E27FC236}">
                      <a16:creationId xmlns:a16="http://schemas.microsoft.com/office/drawing/2014/main" id="{F4A1DA31-9946-4EBD-BCD7-723EFB1CD8BB}"/>
                    </a:ext>
                  </a:extLst>
                </p:cNvPr>
                <p:cNvSpPr txBox="1"/>
                <p:nvPr/>
              </p:nvSpPr>
              <p:spPr bwMode="auto">
                <a:xfrm>
                  <a:off x="5244" y="824"/>
                  <a:ext cx="328" cy="41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274" name="Object 9">
                  <a:extLst>
                    <a:ext uri="{FF2B5EF4-FFF2-40B4-BE49-F238E27FC236}">
                      <a16:creationId xmlns:a16="http://schemas.microsoft.com/office/drawing/2014/main" id="{F4A1DA31-9946-4EBD-BCD7-723EFB1CD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4" y="824"/>
                  <a:ext cx="328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5" name="Object 10">
                  <a:extLst>
                    <a:ext uri="{FF2B5EF4-FFF2-40B4-BE49-F238E27FC236}">
                      <a16:creationId xmlns:a16="http://schemas.microsoft.com/office/drawing/2014/main" id="{609674AA-09E3-4338-BB01-35460CCAE9EE}"/>
                    </a:ext>
                  </a:extLst>
                </p:cNvPr>
                <p:cNvSpPr txBox="1"/>
                <p:nvPr/>
              </p:nvSpPr>
              <p:spPr bwMode="auto">
                <a:xfrm>
                  <a:off x="4352" y="869"/>
                  <a:ext cx="205" cy="33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𝝃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275" name="Object 10">
                  <a:extLst>
                    <a:ext uri="{FF2B5EF4-FFF2-40B4-BE49-F238E27FC236}">
                      <a16:creationId xmlns:a16="http://schemas.microsoft.com/office/drawing/2014/main" id="{609674AA-09E3-4338-BB01-35460CCAE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52" y="869"/>
                  <a:ext cx="205" cy="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6" name="Object 11">
                  <a:extLst>
                    <a:ext uri="{FF2B5EF4-FFF2-40B4-BE49-F238E27FC236}">
                      <a16:creationId xmlns:a16="http://schemas.microsoft.com/office/drawing/2014/main" id="{017E63D9-8DC0-406D-99DF-7ED2E9D7AC7B}"/>
                    </a:ext>
                  </a:extLst>
                </p:cNvPr>
                <p:cNvSpPr txBox="1"/>
                <p:nvPr/>
              </p:nvSpPr>
              <p:spPr bwMode="auto">
                <a:xfrm>
                  <a:off x="3372" y="1148"/>
                  <a:ext cx="220" cy="322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276" name="Object 11">
                  <a:extLst>
                    <a:ext uri="{FF2B5EF4-FFF2-40B4-BE49-F238E27FC236}">
                      <a16:creationId xmlns:a16="http://schemas.microsoft.com/office/drawing/2014/main" id="{017E63D9-8DC0-406D-99DF-7ED2E9D7A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2" y="1148"/>
                  <a:ext cx="220" cy="3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535" name="Rectangle 15">
            <a:extLst>
              <a:ext uri="{FF2B5EF4-FFF2-40B4-BE49-F238E27FC236}">
                <a16:creationId xmlns:a16="http://schemas.microsoft.com/office/drawing/2014/main" id="{800D5813-495E-4A66-AC15-CDD7CD1264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7351" y="-1"/>
            <a:ext cx="5350375" cy="924859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．马克劳林公式</a:t>
            </a:r>
            <a:endParaRPr lang="zh-CN" altLang="en-US" sz="2800" b="1" dirty="0"/>
          </a:p>
        </p:txBody>
      </p:sp>
      <p:sp>
        <p:nvSpPr>
          <p:cNvPr id="107536" name="Rectangle 16">
            <a:extLst>
              <a:ext uri="{FF2B5EF4-FFF2-40B4-BE49-F238E27FC236}">
                <a16:creationId xmlns:a16="http://schemas.microsoft.com/office/drawing/2014/main" id="{E7E78234-1AC9-4715-A021-161628A7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4724401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+mj-lt"/>
                <a:ea typeface="+mj-ea"/>
              </a:rPr>
              <a:t> </a:t>
            </a:r>
            <a:r>
              <a:rPr kumimoji="1" lang="zh-CN" altLang="en-US" sz="2800" b="1">
                <a:latin typeface="+mj-lt"/>
                <a:ea typeface="+mj-ea"/>
              </a:rPr>
              <a:t>或有 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611839DB-2DF1-497D-9F95-55D558C962AA}"/>
              </a:ext>
            </a:extLst>
          </p:cNvPr>
          <p:cNvGrpSpPr>
            <a:grpSpLocks/>
          </p:cNvGrpSpPr>
          <p:nvPr/>
        </p:nvGrpSpPr>
        <p:grpSpPr bwMode="auto">
          <a:xfrm>
            <a:off x="2136775" y="2636839"/>
            <a:ext cx="8609134" cy="2016125"/>
            <a:chOff x="386" y="1661"/>
            <a:chExt cx="5177" cy="1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8" name="Object 2">
                  <a:extLst>
                    <a:ext uri="{FF2B5EF4-FFF2-40B4-BE49-F238E27FC236}">
                      <a16:creationId xmlns:a16="http://schemas.microsoft.com/office/drawing/2014/main" id="{B9E579E1-4490-4017-94A9-7F02D5BA75BF}"/>
                    </a:ext>
                  </a:extLst>
                </p:cNvPr>
                <p:cNvSpPr txBox="1"/>
                <p:nvPr/>
              </p:nvSpPr>
              <p:spPr bwMode="auto">
                <a:xfrm>
                  <a:off x="386" y="2205"/>
                  <a:ext cx="3447" cy="7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⋯+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𝜽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)!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268" name="Object 2">
                  <a:extLst>
                    <a:ext uri="{FF2B5EF4-FFF2-40B4-BE49-F238E27FC236}">
                      <a16:creationId xmlns:a16="http://schemas.microsoft.com/office/drawing/2014/main" id="{B9E579E1-4490-4017-94A9-7F02D5BA7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6" y="2205"/>
                  <a:ext cx="3447" cy="7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9" name="Object 12">
                  <a:extLst>
                    <a:ext uri="{FF2B5EF4-FFF2-40B4-BE49-F238E27FC236}">
                      <a16:creationId xmlns:a16="http://schemas.microsoft.com/office/drawing/2014/main" id="{248922E4-9CB5-4517-96EE-D76C93EFC718}"/>
                    </a:ext>
                  </a:extLst>
                </p:cNvPr>
                <p:cNvSpPr txBox="1"/>
                <p:nvPr/>
              </p:nvSpPr>
              <p:spPr bwMode="auto">
                <a:xfrm>
                  <a:off x="703" y="1661"/>
                  <a:ext cx="3811" cy="68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269" name="Object 12">
                  <a:extLst>
                    <a:ext uri="{FF2B5EF4-FFF2-40B4-BE49-F238E27FC236}">
                      <a16:creationId xmlns:a16="http://schemas.microsoft.com/office/drawing/2014/main" id="{248922E4-9CB5-4517-96EE-D76C93EFC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" y="1661"/>
                  <a:ext cx="3811" cy="68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0" name="Object 13">
                  <a:extLst>
                    <a:ext uri="{FF2B5EF4-FFF2-40B4-BE49-F238E27FC236}">
                      <a16:creationId xmlns:a16="http://schemas.microsoft.com/office/drawing/2014/main" id="{8B66D56D-B926-43BD-879C-5DF87977B316}"/>
                    </a:ext>
                  </a:extLst>
                </p:cNvPr>
                <p:cNvSpPr txBox="1"/>
                <p:nvPr/>
              </p:nvSpPr>
              <p:spPr bwMode="auto">
                <a:xfrm>
                  <a:off x="3787" y="2478"/>
                  <a:ext cx="1066" cy="343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&lt;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&lt;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270" name="Object 13">
                  <a:extLst>
                    <a:ext uri="{FF2B5EF4-FFF2-40B4-BE49-F238E27FC236}">
                      <a16:creationId xmlns:a16="http://schemas.microsoft.com/office/drawing/2014/main" id="{8B66D56D-B926-43BD-879C-5DF87977B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87" y="2478"/>
                  <a:ext cx="1066" cy="343"/>
                </a:xfrm>
                <a:prstGeom prst="rect">
                  <a:avLst/>
                </a:prstGeom>
                <a:blipFill>
                  <a:blip r:embed="rId10"/>
                  <a:stretch>
                    <a:fillRect l="-20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85" name="Rectangle 17">
              <a:extLst>
                <a:ext uri="{FF2B5EF4-FFF2-40B4-BE49-F238E27FC236}">
                  <a16:creationId xmlns:a16="http://schemas.microsoft.com/office/drawing/2014/main" id="{5F307FA4-6314-4569-A8DE-B82E71530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478"/>
              <a:ext cx="5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+mj-lt"/>
                  <a:ea typeface="+mj-ea"/>
                </a:rPr>
                <a:t>(3.6)</a:t>
              </a:r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AF50458B-CD54-46C0-97FE-1D0F5A07A85A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4437063"/>
            <a:ext cx="7445375" cy="2217737"/>
            <a:chOff x="839" y="2795"/>
            <a:chExt cx="4690" cy="1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6" name="Object 14">
                  <a:extLst>
                    <a:ext uri="{FF2B5EF4-FFF2-40B4-BE49-F238E27FC236}">
                      <a16:creationId xmlns:a16="http://schemas.microsoft.com/office/drawing/2014/main" id="{EA2BCDBE-8291-47EE-BAC7-FBCDA71CFEC2}"/>
                    </a:ext>
                  </a:extLst>
                </p:cNvPr>
                <p:cNvSpPr txBox="1"/>
                <p:nvPr/>
              </p:nvSpPr>
              <p:spPr bwMode="auto">
                <a:xfrm>
                  <a:off x="839" y="2795"/>
                  <a:ext cx="4037" cy="71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266" name="Object 14">
                  <a:extLst>
                    <a:ext uri="{FF2B5EF4-FFF2-40B4-BE49-F238E27FC236}">
                      <a16:creationId xmlns:a16="http://schemas.microsoft.com/office/drawing/2014/main" id="{EA2BCDBE-8291-47EE-BAC7-FBCDA71CF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9" y="2795"/>
                  <a:ext cx="4037" cy="71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84" name="Rectangle 18">
              <a:extLst>
                <a:ext uri="{FF2B5EF4-FFF2-40B4-BE49-F238E27FC236}">
                  <a16:creationId xmlns:a16="http://schemas.microsoft.com/office/drawing/2014/main" id="{36DAD55A-703E-4FFA-BB8E-A890A4DF5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" y="3612"/>
              <a:ext cx="5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+mj-lt"/>
                  <a:ea typeface="+mj-ea"/>
                </a:rPr>
                <a:t>(3.7)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67" name="Object 19">
                  <a:extLst>
                    <a:ext uri="{FF2B5EF4-FFF2-40B4-BE49-F238E27FC236}">
                      <a16:creationId xmlns:a16="http://schemas.microsoft.com/office/drawing/2014/main" id="{33F9A8B8-BB30-4E6D-83E6-A489DDE35253}"/>
                    </a:ext>
                  </a:extLst>
                </p:cNvPr>
                <p:cNvSpPr txBox="1"/>
                <p:nvPr/>
              </p:nvSpPr>
              <p:spPr bwMode="auto">
                <a:xfrm>
                  <a:off x="1435" y="3483"/>
                  <a:ext cx="2721" cy="7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⋯+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1267" name="Object 19">
                  <a:extLst>
                    <a:ext uri="{FF2B5EF4-FFF2-40B4-BE49-F238E27FC236}">
                      <a16:creationId xmlns:a16="http://schemas.microsoft.com/office/drawing/2014/main" id="{33F9A8B8-BB30-4E6D-83E6-A489DDE35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35" y="3483"/>
                  <a:ext cx="2721" cy="70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541" name="Rectangle 21">
            <a:extLst>
              <a:ext uri="{FF2B5EF4-FFF2-40B4-BE49-F238E27FC236}">
                <a16:creationId xmlns:a16="http://schemas.microsoft.com/office/drawing/2014/main" id="{7EFFEDA3-2FA1-46FD-96E7-9699E3F5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765176"/>
            <a:ext cx="77973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马克劳林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(C.Maclaurin,1698~1746,</a:t>
            </a:r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苏格兰数学家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5" grpId="0" animBg="1"/>
      <p:bldP spid="107536" grpId="0"/>
      <p:bldP spid="1075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129D3AEA-EE11-479A-83E6-C131F2FAA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349501"/>
            <a:ext cx="317586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误差估计式为 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48" name="Object 4">
                <a:extLst>
                  <a:ext uri="{FF2B5EF4-FFF2-40B4-BE49-F238E27FC236}">
                    <a16:creationId xmlns:a16="http://schemas.microsoft.com/office/drawing/2014/main" id="{4F9250E9-E100-4DDC-B32E-6F86C60B5F46}"/>
                  </a:ext>
                </a:extLst>
              </p:cNvPr>
              <p:cNvSpPr txBox="1"/>
              <p:nvPr/>
            </p:nvSpPr>
            <p:spPr bwMode="auto">
              <a:xfrm>
                <a:off x="3485783" y="2951957"/>
                <a:ext cx="3836282" cy="11160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𝑴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8548" name="Object 4">
                <a:extLst>
                  <a:ext uri="{FF2B5EF4-FFF2-40B4-BE49-F238E27FC236}">
                    <a16:creationId xmlns:a16="http://schemas.microsoft.com/office/drawing/2014/main" id="{4F9250E9-E100-4DDC-B32E-6F86C60B5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5783" y="2951957"/>
                <a:ext cx="3836282" cy="111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549" name="Rectangle 5">
            <a:extLst>
              <a:ext uri="{FF2B5EF4-FFF2-40B4-BE49-F238E27FC236}">
                <a16:creationId xmlns:a16="http://schemas.microsoft.com/office/drawing/2014/main" id="{45E4AA67-7A6B-4A81-992C-6182309C0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005264"/>
            <a:ext cx="92924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chemeClr val="tx2"/>
                </a:solidFill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马克劳林公式只用到在原点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x=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的各阶导数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因而容易求得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且泰勒公式与马克劳林公式可以通过坐标平移相互转换，所以在理论和应用中常用马克劳林公式。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A8CF8B36-B692-4A13-BD68-19F0BE688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552" y="613432"/>
            <a:ext cx="39334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由此可得近似公式：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1B312233-D047-4D55-8341-14DDED1CB639}"/>
              </a:ext>
            </a:extLst>
          </p:cNvPr>
          <p:cNvGrpSpPr>
            <a:grpSpLocks/>
          </p:cNvGrpSpPr>
          <p:nvPr/>
        </p:nvGrpSpPr>
        <p:grpSpPr bwMode="auto">
          <a:xfrm>
            <a:off x="2063749" y="1268414"/>
            <a:ext cx="8735795" cy="1444625"/>
            <a:chOff x="340" y="799"/>
            <a:chExt cx="5053" cy="9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91" name="Object 2">
                  <a:extLst>
                    <a:ext uri="{FF2B5EF4-FFF2-40B4-BE49-F238E27FC236}">
                      <a16:creationId xmlns:a16="http://schemas.microsoft.com/office/drawing/2014/main" id="{D9BA0774-ABCB-4156-8EFD-399C27778479}"/>
                    </a:ext>
                  </a:extLst>
                </p:cNvPr>
                <p:cNvSpPr txBox="1"/>
                <p:nvPr/>
              </p:nvSpPr>
              <p:spPr bwMode="auto">
                <a:xfrm>
                  <a:off x="340" y="799"/>
                  <a:ext cx="5034" cy="59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+⋯+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12291" name="Object 2">
                  <a:extLst>
                    <a:ext uri="{FF2B5EF4-FFF2-40B4-BE49-F238E27FC236}">
                      <a16:creationId xmlns:a16="http://schemas.microsoft.com/office/drawing/2014/main" id="{D9BA0774-ABCB-4156-8EFD-399C27778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" y="799"/>
                  <a:ext cx="5034" cy="5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96" name="Rectangle 7">
              <a:extLst>
                <a:ext uri="{FF2B5EF4-FFF2-40B4-BE49-F238E27FC236}">
                  <a16:creationId xmlns:a16="http://schemas.microsoft.com/office/drawing/2014/main" id="{533D0B3C-23C6-4AD3-A549-A6779FCC5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1379"/>
              <a:ext cx="6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+mj-lt"/>
                  <a:ea typeface="+mj-ea"/>
                </a:rPr>
                <a:t> (3.8)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  <p:bldP spid="108548" grpId="0"/>
      <p:bldP spid="108549" grpId="0"/>
      <p:bldP spid="1085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>
            <a:extLst>
              <a:ext uri="{FF2B5EF4-FFF2-40B4-BE49-F238E27FC236}">
                <a16:creationId xmlns:a16="http://schemas.microsoft.com/office/drawing/2014/main" id="{5D08E489-D354-48E4-A170-25E1971E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32194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3902AA1-B798-410E-BF25-D1B78A7CF40C}"/>
              </a:ext>
            </a:extLst>
          </p:cNvPr>
          <p:cNvGrpSpPr>
            <a:grpSpLocks/>
          </p:cNvGrpSpPr>
          <p:nvPr/>
        </p:nvGrpSpPr>
        <p:grpSpPr bwMode="auto">
          <a:xfrm>
            <a:off x="1412876" y="269717"/>
            <a:ext cx="7682998" cy="603250"/>
            <a:chOff x="384" y="374"/>
            <a:chExt cx="4764" cy="380"/>
          </a:xfrm>
        </p:grpSpPr>
        <p:sp>
          <p:nvSpPr>
            <p:cNvPr id="13335" name="Rectangle 4">
              <a:extLst>
                <a:ext uri="{FF2B5EF4-FFF2-40B4-BE49-F238E27FC236}">
                  <a16:creationId xmlns:a16="http://schemas.microsoft.com/office/drawing/2014/main" id="{0D003CBF-F5DB-48DF-B290-A71C81141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84"/>
              <a:ext cx="47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+mj-lt"/>
                  <a:ea typeface="+mj-ea"/>
                </a:rPr>
                <a:t>例</a:t>
              </a:r>
              <a:r>
                <a:rPr kumimoji="1" lang="en-US" altLang="zh-CN" sz="2800" b="1">
                  <a:solidFill>
                    <a:srgbClr val="0000FF"/>
                  </a:solidFill>
                  <a:latin typeface="+mj-lt"/>
                  <a:ea typeface="+mj-ea"/>
                </a:rPr>
                <a:t>3.1</a:t>
              </a:r>
              <a:r>
                <a:rPr kumimoji="1" lang="en-US" altLang="zh-CN" sz="2800" b="1">
                  <a:latin typeface="+mj-lt"/>
                  <a:ea typeface="+mj-ea"/>
                </a:rPr>
                <a:t>   </a:t>
              </a:r>
              <a:r>
                <a:rPr kumimoji="1" lang="zh-CN" altLang="en-US" sz="2800" b="1">
                  <a:latin typeface="+mj-lt"/>
                  <a:ea typeface="+mj-ea"/>
                </a:rPr>
                <a:t>求函数             的</a:t>
              </a:r>
              <a:r>
                <a:rPr kumimoji="1" lang="en-US" altLang="zh-CN" sz="2800" b="1" i="1">
                  <a:latin typeface="+mj-lt"/>
                  <a:ea typeface="+mj-ea"/>
                </a:rPr>
                <a:t>n</a:t>
              </a:r>
              <a:r>
                <a:rPr kumimoji="1" lang="zh-CN" altLang="en-US" sz="2800" b="1">
                  <a:latin typeface="+mj-lt"/>
                  <a:ea typeface="+mj-ea"/>
                </a:rPr>
                <a:t>阶马克劳林公式。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9" name="Object 5">
                  <a:extLst>
                    <a:ext uri="{FF2B5EF4-FFF2-40B4-BE49-F238E27FC236}">
                      <a16:creationId xmlns:a16="http://schemas.microsoft.com/office/drawing/2014/main" id="{A247DD22-D1BC-4B66-9B76-C3FAC6030558}"/>
                    </a:ext>
                  </a:extLst>
                </p:cNvPr>
                <p:cNvSpPr txBox="1"/>
                <p:nvPr/>
              </p:nvSpPr>
              <p:spPr bwMode="auto">
                <a:xfrm>
                  <a:off x="1746" y="374"/>
                  <a:ext cx="735" cy="380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3319" name="Object 5">
                  <a:extLst>
                    <a:ext uri="{FF2B5EF4-FFF2-40B4-BE49-F238E27FC236}">
                      <a16:creationId xmlns:a16="http://schemas.microsoft.com/office/drawing/2014/main" id="{A247DD22-D1BC-4B66-9B76-C3FAC6030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" y="374"/>
                  <a:ext cx="735" cy="3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22" name="Rectangle 6">
            <a:extLst>
              <a:ext uri="{FF2B5EF4-FFF2-40B4-BE49-F238E27FC236}">
                <a16:creationId xmlns:a16="http://schemas.microsoft.com/office/drawing/2014/main" id="{A7B4EAEC-32A4-430E-B44A-E1C77F47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3147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3" name="Rectangle 9">
            <a:extLst>
              <a:ext uri="{FF2B5EF4-FFF2-40B4-BE49-F238E27FC236}">
                <a16:creationId xmlns:a16="http://schemas.microsoft.com/office/drawing/2014/main" id="{1EA1C968-A74D-4789-B741-4BFAFB4C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3147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4" name="Rectangle 10">
            <a:extLst>
              <a:ext uri="{FF2B5EF4-FFF2-40B4-BE49-F238E27FC236}">
                <a16:creationId xmlns:a16="http://schemas.microsoft.com/office/drawing/2014/main" id="{B2C9AD47-C9F4-474A-92D7-6308E1F7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433764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zh-CN" altLang="zh-CN" sz="2800" b="1">
              <a:latin typeface="+mj-lt"/>
              <a:ea typeface="+mj-ea"/>
            </a:endParaRPr>
          </a:p>
        </p:txBody>
      </p:sp>
      <p:sp>
        <p:nvSpPr>
          <p:cNvPr id="13325" name="Rectangle 11">
            <a:extLst>
              <a:ext uri="{FF2B5EF4-FFF2-40B4-BE49-F238E27FC236}">
                <a16:creationId xmlns:a16="http://schemas.microsoft.com/office/drawing/2014/main" id="{76EB72EE-AF08-4C6C-A3EB-621B748E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51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580" name="Object 12">
                <a:extLst>
                  <a:ext uri="{FF2B5EF4-FFF2-40B4-BE49-F238E27FC236}">
                    <a16:creationId xmlns:a16="http://schemas.microsoft.com/office/drawing/2014/main" id="{8FF65AEC-4593-4CF3-BCC8-924A7C64696E}"/>
                  </a:ext>
                </a:extLst>
              </p:cNvPr>
              <p:cNvSpPr txBox="1"/>
              <p:nvPr/>
            </p:nvSpPr>
            <p:spPr bwMode="auto">
              <a:xfrm>
                <a:off x="2043113" y="3215696"/>
                <a:ext cx="9496190" cy="12160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9580" name="Object 12">
                <a:extLst>
                  <a:ext uri="{FF2B5EF4-FFF2-40B4-BE49-F238E27FC236}">
                    <a16:creationId xmlns:a16="http://schemas.microsoft.com/office/drawing/2014/main" id="{8FF65AEC-4593-4CF3-BCC8-924A7C64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3113" y="3215696"/>
                <a:ext cx="9496190" cy="1216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83" name="Rectangle 15">
            <a:extLst>
              <a:ext uri="{FF2B5EF4-FFF2-40B4-BE49-F238E27FC236}">
                <a16:creationId xmlns:a16="http://schemas.microsoft.com/office/drawing/2014/main" id="{7E9492FF-C7C9-4CDE-A4E1-CF0B1D228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4506837"/>
            <a:ext cx="8207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所以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e</a:t>
            </a:r>
            <a:r>
              <a:rPr kumimoji="1" lang="en-US" altLang="zh-CN" sz="2800" b="1" i="1" baseline="30000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zh-CN" altLang="en-US" sz="2800" b="1" dirty="0">
                <a:latin typeface="+mj-lt"/>
                <a:ea typeface="+mj-ea"/>
              </a:rPr>
              <a:t>可用它的</a:t>
            </a:r>
            <a:r>
              <a:rPr kumimoji="1" lang="en-US" altLang="zh-CN" sz="2800" b="1" i="1" dirty="0">
                <a:latin typeface="+mj-lt"/>
                <a:ea typeface="+mj-ea"/>
              </a:rPr>
              <a:t>n</a:t>
            </a:r>
            <a:r>
              <a:rPr kumimoji="1" lang="zh-CN" altLang="en-US" sz="2800" b="1" dirty="0">
                <a:latin typeface="+mj-lt"/>
                <a:ea typeface="+mj-ea"/>
              </a:rPr>
              <a:t>次近似多项式表达为</a:t>
            </a:r>
          </a:p>
        </p:txBody>
      </p:sp>
      <p:sp>
        <p:nvSpPr>
          <p:cNvPr id="13327" name="Rectangle 17">
            <a:extLst>
              <a:ext uri="{FF2B5EF4-FFF2-40B4-BE49-F238E27FC236}">
                <a16:creationId xmlns:a16="http://schemas.microsoft.com/office/drawing/2014/main" id="{29CFE4D8-C3D9-42F7-8000-E7B72F6D2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32194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586" name="Object 18">
                <a:extLst>
                  <a:ext uri="{FF2B5EF4-FFF2-40B4-BE49-F238E27FC236}">
                    <a16:creationId xmlns:a16="http://schemas.microsoft.com/office/drawing/2014/main" id="{2DC85BFA-985F-463D-BE41-79DE017A882F}"/>
                  </a:ext>
                </a:extLst>
              </p:cNvPr>
              <p:cNvSpPr txBox="1"/>
              <p:nvPr/>
            </p:nvSpPr>
            <p:spPr bwMode="auto">
              <a:xfrm>
                <a:off x="3846512" y="4988086"/>
                <a:ext cx="4498975" cy="12080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9586" name="Object 18">
                <a:extLst>
                  <a:ext uri="{FF2B5EF4-FFF2-40B4-BE49-F238E27FC236}">
                    <a16:creationId xmlns:a16="http://schemas.microsoft.com/office/drawing/2014/main" id="{2DC85BFA-985F-463D-BE41-79DE017A8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6512" y="4988086"/>
                <a:ext cx="4498975" cy="1208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87" name="Rectangle 19">
            <a:extLst>
              <a:ext uri="{FF2B5EF4-FFF2-40B4-BE49-F238E27FC236}">
                <a16:creationId xmlns:a16="http://schemas.microsoft.com/office/drawing/2014/main" id="{56563429-B766-4B52-8210-4A36DC5EA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442" y="109619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588" name="Rectangle 20">
                <a:extLst>
                  <a:ext uri="{FF2B5EF4-FFF2-40B4-BE49-F238E27FC236}">
                    <a16:creationId xmlns:a16="http://schemas.microsoft.com/office/drawing/2014/main" id="{8B537FB3-229B-431E-B063-C07BA0195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952" y="1096714"/>
                <a:ext cx="6345922" cy="541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j-lt"/>
                    <a:ea typeface="+mj-ea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)=⋯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kumimoji="1" lang="zh-CN" altLang="en-US" sz="2800" b="1" dirty="0">
                    <a:latin typeface="+mj-lt"/>
                    <a:ea typeface="+mj-ea"/>
                  </a:rPr>
                  <a:t> </a:t>
                </a:r>
              </a:p>
            </p:txBody>
          </p:sp>
        </mc:Choice>
        <mc:Fallback xmlns="">
          <p:sp>
            <p:nvSpPr>
              <p:cNvPr id="109588" name="Rectangle 20">
                <a:extLst>
                  <a:ext uri="{FF2B5EF4-FFF2-40B4-BE49-F238E27FC236}">
                    <a16:creationId xmlns:a16="http://schemas.microsoft.com/office/drawing/2014/main" id="{8B537FB3-229B-431E-B063-C07BA0195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9952" y="1096714"/>
                <a:ext cx="6345922" cy="541110"/>
              </a:xfrm>
              <a:prstGeom prst="rect">
                <a:avLst/>
              </a:prstGeom>
              <a:blipFill>
                <a:blip r:embed="rId5"/>
                <a:stretch>
                  <a:fillRect l="-1921" t="-13483" b="-258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589" name="Rectangle 21">
                <a:extLst>
                  <a:ext uri="{FF2B5EF4-FFF2-40B4-BE49-F238E27FC236}">
                    <a16:creationId xmlns:a16="http://schemas.microsoft.com/office/drawing/2014/main" id="{C7AECBFD-85A5-40B6-9777-547608699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9" y="1916113"/>
                <a:ext cx="7010148" cy="541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j-lt"/>
                    <a:ea typeface="+mj-ea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)=⋯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9589" name="Rectangle 21">
                <a:extLst>
                  <a:ext uri="{FF2B5EF4-FFF2-40B4-BE49-F238E27FC236}">
                    <a16:creationId xmlns:a16="http://schemas.microsoft.com/office/drawing/2014/main" id="{C7AECBFD-85A5-40B6-9777-54760869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6989" y="1916113"/>
                <a:ext cx="7010148" cy="541110"/>
              </a:xfrm>
              <a:prstGeom prst="rect">
                <a:avLst/>
              </a:prstGeom>
              <a:blipFill>
                <a:blip r:embed="rId6"/>
                <a:stretch>
                  <a:fillRect l="-1739" t="-12360" b="-258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2">
            <a:extLst>
              <a:ext uri="{FF2B5EF4-FFF2-40B4-BE49-F238E27FC236}">
                <a16:creationId xmlns:a16="http://schemas.microsoft.com/office/drawing/2014/main" id="{B636DE5F-9E02-4128-BBA9-347F66CFC0AC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636839"/>
            <a:ext cx="7180996" cy="592137"/>
            <a:chOff x="439" y="1661"/>
            <a:chExt cx="4388" cy="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8" name="Object 23">
                  <a:extLst>
                    <a:ext uri="{FF2B5EF4-FFF2-40B4-BE49-F238E27FC236}">
                      <a16:creationId xmlns:a16="http://schemas.microsoft.com/office/drawing/2014/main" id="{740A6F7D-4394-4DC4-9D27-C2C2BFCE9012}"/>
                    </a:ext>
                  </a:extLst>
                </p:cNvPr>
                <p:cNvSpPr txBox="1"/>
                <p:nvPr/>
              </p:nvSpPr>
              <p:spPr bwMode="auto">
                <a:xfrm>
                  <a:off x="3007" y="1665"/>
                  <a:ext cx="1820" cy="36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𝜽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3318" name="Object 23">
                  <a:extLst>
                    <a:ext uri="{FF2B5EF4-FFF2-40B4-BE49-F238E27FC236}">
                      <a16:creationId xmlns:a16="http://schemas.microsoft.com/office/drawing/2014/main" id="{740A6F7D-4394-4DC4-9D27-C2C2BFCE9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7" y="1665"/>
                  <a:ext cx="1820" cy="3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4" name="Rectangle 24">
              <a:extLst>
                <a:ext uri="{FF2B5EF4-FFF2-40B4-BE49-F238E27FC236}">
                  <a16:creationId xmlns:a16="http://schemas.microsoft.com/office/drawing/2014/main" id="{658D3CFF-480F-440A-892D-75202A8D6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661"/>
              <a:ext cx="25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>
                  <a:latin typeface="+mj-lt"/>
                  <a:ea typeface="+mj-ea"/>
                </a:rPr>
                <a:t>代入公式  </a:t>
              </a:r>
              <a:r>
                <a:rPr kumimoji="1" lang="en-US" altLang="zh-CN" sz="2800" b="1">
                  <a:latin typeface="+mj-lt"/>
                  <a:ea typeface="+mj-ea"/>
                </a:rPr>
                <a:t>(3.6)</a:t>
              </a:r>
              <a:r>
                <a:rPr kumimoji="1" lang="zh-CN" altLang="en-US" sz="2800" b="1">
                  <a:latin typeface="+mj-lt"/>
                  <a:ea typeface="+mj-ea"/>
                </a:rPr>
                <a:t>，注意到</a:t>
              </a:r>
            </a:p>
          </p:txBody>
        </p:sp>
      </p:grpSp>
      <p:sp>
        <p:nvSpPr>
          <p:cNvPr id="109593" name="Rectangle 25">
            <a:extLst>
              <a:ext uri="{FF2B5EF4-FFF2-40B4-BE49-F238E27FC236}">
                <a16:creationId xmlns:a16="http://schemas.microsoft.com/office/drawing/2014/main" id="{53EF1A5C-2213-462F-8247-AD1D0EE5C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309" y="2648027"/>
            <a:ext cx="719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得</a:t>
            </a:r>
          </a:p>
        </p:txBody>
      </p:sp>
      <p:sp>
        <p:nvSpPr>
          <p:cNvPr id="109594" name="Rectangle 26">
            <a:extLst>
              <a:ext uri="{FF2B5EF4-FFF2-40B4-BE49-F238E27FC236}">
                <a16:creationId xmlns:a16="http://schemas.microsoft.com/office/drawing/2014/main" id="{DF7EACAD-C7E0-4ADB-911A-3DC02E087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6186438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其产生的误差为：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0" grpId="0"/>
      <p:bldP spid="109583" grpId="0"/>
      <p:bldP spid="109586" grpId="0"/>
      <p:bldP spid="109587" grpId="0"/>
      <p:bldP spid="109588" grpId="0"/>
      <p:bldP spid="109589" grpId="0"/>
      <p:bldP spid="109593" grpId="0"/>
      <p:bldP spid="1095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0595" name="Object 3">
                <a:extLst>
                  <a:ext uri="{FF2B5EF4-FFF2-40B4-BE49-F238E27FC236}">
                    <a16:creationId xmlns:a16="http://schemas.microsoft.com/office/drawing/2014/main" id="{A46D6C87-BDA4-44EF-9FCE-F2AF8B535C97}"/>
                  </a:ext>
                </a:extLst>
              </p:cNvPr>
              <p:cNvSpPr txBox="1"/>
              <p:nvPr/>
            </p:nvSpPr>
            <p:spPr bwMode="auto">
              <a:xfrm>
                <a:off x="2279650" y="481014"/>
                <a:ext cx="7031038" cy="13811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𝜽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)!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0595" name="Object 3">
                <a:extLst>
                  <a:ext uri="{FF2B5EF4-FFF2-40B4-BE49-F238E27FC236}">
                    <a16:creationId xmlns:a16="http://schemas.microsoft.com/office/drawing/2014/main" id="{A46D6C87-BDA4-44EF-9FCE-F2AF8B53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0" y="481014"/>
                <a:ext cx="7031038" cy="1381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597" name="Rectangle 5">
            <a:extLst>
              <a:ext uri="{FF2B5EF4-FFF2-40B4-BE49-F238E27FC236}">
                <a16:creationId xmlns:a16="http://schemas.microsoft.com/office/drawing/2014/main" id="{B0245574-91C9-4510-BF6D-043AC86F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916114"/>
            <a:ext cx="496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+mj-lt"/>
                <a:ea typeface="+mj-ea"/>
              </a:rPr>
              <a:t>如取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=1,</a:t>
            </a:r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得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e</a:t>
            </a:r>
            <a:r>
              <a:rPr kumimoji="1" lang="en-US" altLang="zh-CN" sz="2800" b="1" i="1" dirty="0">
                <a:solidFill>
                  <a:schemeClr val="tx2"/>
                </a:solidFill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的近似值为</a:t>
            </a:r>
            <a:r>
              <a:rPr kumimoji="1" lang="en-US" altLang="zh-CN" sz="2800" b="1" dirty="0">
                <a:latin typeface="+mj-lt"/>
                <a:ea typeface="+mj-ea"/>
              </a:rPr>
              <a:t>:</a:t>
            </a:r>
          </a:p>
        </p:txBody>
      </p:sp>
      <p:sp>
        <p:nvSpPr>
          <p:cNvPr id="14343" name="Rectangle 8">
            <a:extLst>
              <a:ext uri="{FF2B5EF4-FFF2-40B4-BE49-F238E27FC236}">
                <a16:creationId xmlns:a16="http://schemas.microsoft.com/office/drawing/2014/main" id="{2DB0EBEA-521C-48E4-BB22-A0EED364D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31003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601" name="Object 9">
                <a:extLst>
                  <a:ext uri="{FF2B5EF4-FFF2-40B4-BE49-F238E27FC236}">
                    <a16:creationId xmlns:a16="http://schemas.microsoft.com/office/drawing/2014/main" id="{A16EE910-19F3-45BE-9A0A-AAEA21CB2FCA}"/>
                  </a:ext>
                </a:extLst>
              </p:cNvPr>
              <p:cNvSpPr txBox="1"/>
              <p:nvPr/>
            </p:nvSpPr>
            <p:spPr bwMode="auto">
              <a:xfrm>
                <a:off x="3216276" y="2487613"/>
                <a:ext cx="3736975" cy="11303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𝒆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！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0601" name="Object 9">
                <a:extLst>
                  <a:ext uri="{FF2B5EF4-FFF2-40B4-BE49-F238E27FC236}">
                    <a16:creationId xmlns:a16="http://schemas.microsoft.com/office/drawing/2014/main" id="{A16EE910-19F3-45BE-9A0A-AAEA21CB2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6276" y="2487613"/>
                <a:ext cx="3736975" cy="1130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602" name="Rectangle 10">
            <a:extLst>
              <a:ext uri="{FF2B5EF4-FFF2-40B4-BE49-F238E27FC236}">
                <a16:creationId xmlns:a16="http://schemas.microsoft.com/office/drawing/2014/main" id="{E536ACD9-A7B0-4B95-93A7-9B262D6BA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3644901"/>
            <a:ext cx="178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其误差为</a:t>
            </a:r>
            <a:r>
              <a:rPr kumimoji="1" lang="en-US" altLang="zh-CN" sz="2800" b="1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603" name="Object 11">
                <a:extLst>
                  <a:ext uri="{FF2B5EF4-FFF2-40B4-BE49-F238E27FC236}">
                    <a16:creationId xmlns:a16="http://schemas.microsoft.com/office/drawing/2014/main" id="{C7FE59F8-AA27-4B73-9FEA-D3CDAD8A5907}"/>
                  </a:ext>
                </a:extLst>
              </p:cNvPr>
              <p:cNvSpPr txBox="1"/>
              <p:nvPr/>
            </p:nvSpPr>
            <p:spPr bwMode="auto">
              <a:xfrm>
                <a:off x="4079876" y="3770313"/>
                <a:ext cx="4968875" cy="12430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𝒆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0603" name="Object 11">
                <a:extLst>
                  <a:ext uri="{FF2B5EF4-FFF2-40B4-BE49-F238E27FC236}">
                    <a16:creationId xmlns:a16="http://schemas.microsoft.com/office/drawing/2014/main" id="{C7FE59F8-AA27-4B73-9FEA-D3CDAD8A5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876" y="3770313"/>
                <a:ext cx="4968875" cy="1243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605" name="Rectangle 13">
            <a:extLst>
              <a:ext uri="{FF2B5EF4-FFF2-40B4-BE49-F238E27FC236}">
                <a16:creationId xmlns:a16="http://schemas.microsoft.com/office/drawing/2014/main" id="{9ED8F117-33B5-4E4B-9A12-2422F262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157789"/>
            <a:ext cx="712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+mj-lt"/>
                <a:ea typeface="+mj-ea"/>
              </a:rPr>
              <a:t>当</a:t>
            </a:r>
            <a:r>
              <a:rPr kumimoji="1" lang="en-US" altLang="zh-CN" sz="2800" b="1" i="1" dirty="0">
                <a:latin typeface="+mj-lt"/>
                <a:ea typeface="+mj-ea"/>
              </a:rPr>
              <a:t>n</a:t>
            </a:r>
            <a:r>
              <a:rPr kumimoji="1" lang="en-US" altLang="zh-CN" sz="2800" b="1" dirty="0">
                <a:latin typeface="+mj-lt"/>
                <a:ea typeface="+mj-ea"/>
              </a:rPr>
              <a:t>=10</a:t>
            </a:r>
            <a:r>
              <a:rPr kumimoji="1" lang="zh-CN" altLang="en-US" sz="2800" b="1" dirty="0">
                <a:latin typeface="+mj-lt"/>
                <a:ea typeface="+mj-ea"/>
              </a:rPr>
              <a:t>时， 可算出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e </a:t>
            </a:r>
            <a:r>
              <a:rPr kumimoji="1" lang="en-US" altLang="en-US" sz="2800" b="1" dirty="0">
                <a:solidFill>
                  <a:srgbClr val="0000FF"/>
                </a:solidFill>
                <a:latin typeface="+mj-lt"/>
                <a:ea typeface="+mj-ea"/>
              </a:rPr>
              <a:t>≈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  <a:cs typeface="Times New Roman" panose="02020603050405020304" pitchFamily="18" charset="0"/>
              </a:rPr>
              <a:t>2.718282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 </a:t>
            </a:r>
            <a:r>
              <a:rPr kumimoji="1" lang="zh-CN" altLang="en-US" sz="2800" b="1" i="1" dirty="0">
                <a:solidFill>
                  <a:srgbClr val="0000FF"/>
                </a:solidFill>
                <a:latin typeface="+mj-lt"/>
                <a:ea typeface="+mj-ea"/>
              </a:rPr>
              <a:t>，</a:t>
            </a:r>
          </a:p>
        </p:txBody>
      </p:sp>
      <p:sp>
        <p:nvSpPr>
          <p:cNvPr id="110611" name="Rectangle 19">
            <a:extLst>
              <a:ext uri="{FF2B5EF4-FFF2-40B4-BE49-F238E27FC236}">
                <a16:creationId xmlns:a16="http://schemas.microsoft.com/office/drawing/2014/main" id="{53F9271D-32D1-46AC-8D1C-E291ED55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5876925"/>
            <a:ext cx="26372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误差不超过 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10</a:t>
            </a:r>
            <a:r>
              <a:rPr kumimoji="1" lang="en-US" altLang="zh-CN" sz="2800" b="1" baseline="30000" dirty="0">
                <a:solidFill>
                  <a:srgbClr val="0000FF"/>
                </a:solidFill>
                <a:latin typeface="+mj-lt"/>
                <a:ea typeface="+mj-ea"/>
              </a:rPr>
              <a:t>-6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  <p:bldP spid="110597" grpId="0"/>
      <p:bldP spid="110601" grpId="0"/>
      <p:bldP spid="110602" grpId="0"/>
      <p:bldP spid="110603" grpId="0"/>
      <p:bldP spid="110605" grpId="0"/>
      <p:bldP spid="1106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>
            <a:extLst>
              <a:ext uri="{FF2B5EF4-FFF2-40B4-BE49-F238E27FC236}">
                <a16:creationId xmlns:a16="http://schemas.microsoft.com/office/drawing/2014/main" id="{E8864A9C-4848-41C5-878D-D3D069DE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02" y="398976"/>
            <a:ext cx="7558636" cy="54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3.2</a:t>
            </a:r>
            <a:r>
              <a:rPr kumimoji="1" lang="en-US" altLang="zh-CN" sz="2800" b="1">
                <a:latin typeface="+mj-lt"/>
                <a:ea typeface="+mj-ea"/>
              </a:rPr>
              <a:t>   </a:t>
            </a:r>
            <a:r>
              <a:rPr kumimoji="1" lang="zh-CN" altLang="en-US" sz="2800" b="1">
                <a:latin typeface="+mj-lt"/>
                <a:ea typeface="+mj-ea"/>
              </a:rPr>
              <a:t>求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f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=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sin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>
                <a:latin typeface="+mj-lt"/>
                <a:ea typeface="+mj-ea"/>
              </a:rPr>
              <a:t> </a:t>
            </a:r>
            <a:r>
              <a:rPr kumimoji="1" lang="zh-CN" altLang="en-US" sz="2800" b="1">
                <a:latin typeface="+mj-lt"/>
                <a:ea typeface="+mj-ea"/>
              </a:rPr>
              <a:t>的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n</a:t>
            </a:r>
            <a:r>
              <a:rPr kumimoji="1" lang="zh-CN" altLang="en-US" sz="2800" b="1">
                <a:latin typeface="+mj-lt"/>
                <a:ea typeface="+mj-ea"/>
              </a:rPr>
              <a:t>阶马克劳林公式 </a:t>
            </a:r>
          </a:p>
        </p:txBody>
      </p:sp>
      <p:sp>
        <p:nvSpPr>
          <p:cNvPr id="111627" name="Rectangle 11">
            <a:extLst>
              <a:ext uri="{FF2B5EF4-FFF2-40B4-BE49-F238E27FC236}">
                <a16:creationId xmlns:a16="http://schemas.microsoft.com/office/drawing/2014/main" id="{F672F153-8572-4554-894D-CFF0A4E9B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040" y="1100651"/>
            <a:ext cx="685040" cy="54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28" name="Rectangle 12">
                <a:extLst>
                  <a:ext uri="{FF2B5EF4-FFF2-40B4-BE49-F238E27FC236}">
                    <a16:creationId xmlns:a16="http://schemas.microsoft.com/office/drawing/2014/main" id="{C3DD7EF5-921E-4D2E-A327-028742B4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765" y="1191139"/>
                <a:ext cx="7506350" cy="664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j-lt"/>
                    <a:ea typeface="+mj-ea"/>
                  </a:rPr>
                  <a:t>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lang="zh-CN" altLang="en-US" sz="2800" b="1">
                        <a:solidFill>
                          <a:srgbClr val="000000"/>
                        </a:solidFill>
                      </a:rPr>
                      <m:t>  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</m:oMath>
                </a14:m>
                <a:r>
                  <a:rPr kumimoji="1" lang="zh-CN" altLang="en-US" sz="2800" b="1" dirty="0">
                    <a:latin typeface="+mj-lt"/>
                    <a:ea typeface="+mj-ea"/>
                  </a:rPr>
                  <a:t> </a:t>
                </a:r>
              </a:p>
            </p:txBody>
          </p:sp>
        </mc:Choice>
        <mc:Fallback xmlns="">
          <p:sp>
            <p:nvSpPr>
              <p:cNvPr id="111628" name="Rectangle 12">
                <a:extLst>
                  <a:ext uri="{FF2B5EF4-FFF2-40B4-BE49-F238E27FC236}">
                    <a16:creationId xmlns:a16="http://schemas.microsoft.com/office/drawing/2014/main" id="{C3DD7EF5-921E-4D2E-A327-028742B45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765" y="1191139"/>
                <a:ext cx="7506350" cy="664862"/>
              </a:xfrm>
              <a:prstGeom prst="rect">
                <a:avLst/>
              </a:prstGeom>
              <a:blipFill>
                <a:blip r:embed="rId2"/>
                <a:stretch>
                  <a:fillRect l="-1706" t="-5505" b="-73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629" name="Rectangle 13">
                <a:extLst>
                  <a:ext uri="{FF2B5EF4-FFF2-40B4-BE49-F238E27FC236}">
                    <a16:creationId xmlns:a16="http://schemas.microsoft.com/office/drawing/2014/main" id="{E4A6CE59-FFEB-40C3-BA1F-ADC1FB1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601" y="1911864"/>
                <a:ext cx="870253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+mj-lt"/>
                    <a:ea typeface="+mj-ea"/>
                  </a:rPr>
                  <a:t> </a:t>
                </a:r>
                <a:r>
                  <a:rPr kumimoji="1" lang="zh-CN" altLang="en-US" sz="2800" b="1" dirty="0">
                    <a:latin typeface="+mj-lt"/>
                    <a:ea typeface="+mj-ea"/>
                  </a:rPr>
                  <a:t>所以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‴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kumimoji="1" lang="zh-CN" altLang="en-US" sz="2800" b="1" dirty="0">
                    <a:latin typeface="+mj-lt"/>
                    <a:ea typeface="+mj-ea"/>
                  </a:rPr>
                  <a:t> </a:t>
                </a:r>
              </a:p>
            </p:txBody>
          </p:sp>
        </mc:Choice>
        <mc:Fallback xmlns="">
          <p:sp>
            <p:nvSpPr>
              <p:cNvPr id="111629" name="Rectangle 13">
                <a:extLst>
                  <a:ext uri="{FF2B5EF4-FFF2-40B4-BE49-F238E27FC236}">
                    <a16:creationId xmlns:a16="http://schemas.microsoft.com/office/drawing/2014/main" id="{E4A6CE59-FFEB-40C3-BA1F-ADC1FB17C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8601" y="1911864"/>
                <a:ext cx="8702535" cy="523220"/>
              </a:xfrm>
              <a:prstGeom prst="rect">
                <a:avLst/>
              </a:prstGeom>
              <a:blipFill>
                <a:blip r:embed="rId3"/>
                <a:stretch>
                  <a:fillRect l="-420" t="-16471" b="-2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630" name="Rectangle 14">
            <a:extLst>
              <a:ext uri="{FF2B5EF4-FFF2-40B4-BE49-F238E27FC236}">
                <a16:creationId xmlns:a16="http://schemas.microsoft.com/office/drawing/2014/main" id="{0A18EDC4-7A0A-4F9E-B436-72242D1C6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01" y="2631002"/>
            <a:ext cx="746086" cy="54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+mj-lt"/>
                <a:ea typeface="+mj-ea"/>
              </a:rPr>
              <a:t> </a:t>
            </a:r>
            <a:r>
              <a:rPr kumimoji="1" lang="zh-CN" altLang="en-US" sz="2800" b="1">
                <a:latin typeface="+mj-lt"/>
                <a:ea typeface="+mj-ea"/>
              </a:rPr>
              <a:t>即 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3478F154-1C40-43AC-A509-9F891B0936BA}"/>
              </a:ext>
            </a:extLst>
          </p:cNvPr>
          <p:cNvGrpSpPr>
            <a:grpSpLocks/>
          </p:cNvGrpSpPr>
          <p:nvPr/>
        </p:nvGrpSpPr>
        <p:grpSpPr bwMode="auto">
          <a:xfrm>
            <a:off x="1947976" y="2655360"/>
            <a:ext cx="8295547" cy="643872"/>
            <a:chOff x="826" y="1723"/>
            <a:chExt cx="5077" cy="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6" name="Object 16">
                  <a:extLst>
                    <a:ext uri="{FF2B5EF4-FFF2-40B4-BE49-F238E27FC236}">
                      <a16:creationId xmlns:a16="http://schemas.microsoft.com/office/drawing/2014/main" id="{722792E0-42FE-46C9-ABA3-D4D15AA6A1AD}"/>
                    </a:ext>
                  </a:extLst>
                </p:cNvPr>
                <p:cNvSpPr txBox="1"/>
                <p:nvPr/>
              </p:nvSpPr>
              <p:spPr bwMode="auto">
                <a:xfrm>
                  <a:off x="826" y="1723"/>
                  <a:ext cx="3596" cy="391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𝒎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)=(−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𝒎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𝒎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5366" name="Object 16">
                  <a:extLst>
                    <a:ext uri="{FF2B5EF4-FFF2-40B4-BE49-F238E27FC236}">
                      <a16:creationId xmlns:a16="http://schemas.microsoft.com/office/drawing/2014/main" id="{722792E0-42FE-46C9-ABA3-D4D15AA6A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6" y="1723"/>
                  <a:ext cx="3596" cy="3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75" name="Rectangle 17">
              <a:extLst>
                <a:ext uri="{FF2B5EF4-FFF2-40B4-BE49-F238E27FC236}">
                  <a16:creationId xmlns:a16="http://schemas.microsoft.com/office/drawing/2014/main" id="{B62C9C1D-8C18-4E75-942C-92CB5460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755"/>
              <a:ext cx="1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 dirty="0">
                  <a:latin typeface="+mj-lt"/>
                  <a:ea typeface="+mj-ea"/>
                </a:rPr>
                <a:t>（</a:t>
              </a:r>
              <a:r>
                <a:rPr kumimoji="1" lang="en-US" altLang="zh-CN" sz="2800" b="1" i="1" dirty="0">
                  <a:latin typeface="+mj-lt"/>
                  <a:ea typeface="+mj-ea"/>
                </a:rPr>
                <a:t>m</a:t>
              </a:r>
              <a:r>
                <a:rPr kumimoji="1" lang="zh-CN" altLang="en-US" sz="2800" b="1" dirty="0">
                  <a:latin typeface="+mj-lt"/>
                  <a:ea typeface="+mj-ea"/>
                </a:rPr>
                <a:t>为正整数）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634" name="Rectangle 18">
                <a:extLst>
                  <a:ext uri="{FF2B5EF4-FFF2-40B4-BE49-F238E27FC236}">
                    <a16:creationId xmlns:a16="http://schemas.microsoft.com/office/drawing/2014/main" id="{C5D4398E-8AEE-447E-B73C-7FAC7F2E7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344" y="3690407"/>
                <a:ext cx="10697960" cy="840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j-lt"/>
                    <a:ea typeface="+mj-ea"/>
                  </a:rPr>
                  <a:t>于是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−⋯+(−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kumimoji="1" lang="zh-CN" altLang="en-US" sz="2800" b="1" dirty="0">
                    <a:latin typeface="+mj-lt"/>
                    <a:ea typeface="+mj-ea"/>
                  </a:rPr>
                  <a:t> </a:t>
                </a:r>
              </a:p>
            </p:txBody>
          </p:sp>
        </mc:Choice>
        <mc:Fallback xmlns="">
          <p:sp>
            <p:nvSpPr>
              <p:cNvPr id="111634" name="Rectangle 18">
                <a:extLst>
                  <a:ext uri="{FF2B5EF4-FFF2-40B4-BE49-F238E27FC236}">
                    <a16:creationId xmlns:a16="http://schemas.microsoft.com/office/drawing/2014/main" id="{C5D4398E-8AEE-447E-B73C-7FAC7F2E7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344" y="3690407"/>
                <a:ext cx="10697960" cy="840102"/>
              </a:xfrm>
              <a:prstGeom prst="rect">
                <a:avLst/>
              </a:prstGeom>
              <a:blipFill>
                <a:blip r:embed="rId5"/>
                <a:stretch>
                  <a:fillRect l="-1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635" name="Rectangle 19">
            <a:extLst>
              <a:ext uri="{FF2B5EF4-FFF2-40B4-BE49-F238E27FC236}">
                <a16:creationId xmlns:a16="http://schemas.microsoft.com/office/drawing/2014/main" id="{D3447A60-CB84-4BAB-9CE6-8B09247CC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44" y="4604690"/>
            <a:ext cx="1259772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75" name="Object 59">
                <a:extLst>
                  <a:ext uri="{FF2B5EF4-FFF2-40B4-BE49-F238E27FC236}">
                    <a16:creationId xmlns:a16="http://schemas.microsoft.com/office/drawing/2014/main" id="{947097AC-6645-47EE-930E-CCCF4280540A}"/>
                  </a:ext>
                </a:extLst>
              </p:cNvPr>
              <p:cNvSpPr txBox="1"/>
              <p:nvPr/>
            </p:nvSpPr>
            <p:spPr bwMode="auto">
              <a:xfrm>
                <a:off x="1582560" y="5178446"/>
                <a:ext cx="9463254" cy="163355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1675" name="Object 59">
                <a:extLst>
                  <a:ext uri="{FF2B5EF4-FFF2-40B4-BE49-F238E27FC236}">
                    <a16:creationId xmlns:a16="http://schemas.microsoft.com/office/drawing/2014/main" id="{947097AC-6645-47EE-930E-CCCF428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2560" y="5178446"/>
                <a:ext cx="9463254" cy="1633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7" grpId="0"/>
      <p:bldP spid="111628" grpId="0"/>
      <p:bldP spid="111629" grpId="0"/>
      <p:bldP spid="111630" grpId="0"/>
      <p:bldP spid="111634" grpId="0"/>
      <p:bldP spid="111635" grpId="0"/>
      <p:bldP spid="1116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43" name="Object 3">
                <a:extLst>
                  <a:ext uri="{FF2B5EF4-FFF2-40B4-BE49-F238E27FC236}">
                    <a16:creationId xmlns:a16="http://schemas.microsoft.com/office/drawing/2014/main" id="{6E600F01-6D7B-4E7A-9A8D-882D4F6CA73E}"/>
                  </a:ext>
                </a:extLst>
              </p:cNvPr>
              <p:cNvSpPr txBox="1"/>
              <p:nvPr/>
            </p:nvSpPr>
            <p:spPr bwMode="auto">
              <a:xfrm>
                <a:off x="3086519" y="395189"/>
                <a:ext cx="4670425" cy="13620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2643" name="Object 3">
                <a:extLst>
                  <a:ext uri="{FF2B5EF4-FFF2-40B4-BE49-F238E27FC236}">
                    <a16:creationId xmlns:a16="http://schemas.microsoft.com/office/drawing/2014/main" id="{6E600F01-6D7B-4E7A-9A8D-882D4F6C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6519" y="395189"/>
                <a:ext cx="4670425" cy="1362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46" name="Rectangle 6">
            <a:extLst>
              <a:ext uri="{FF2B5EF4-FFF2-40B4-BE49-F238E27FC236}">
                <a16:creationId xmlns:a16="http://schemas.microsoft.com/office/drawing/2014/main" id="{4DBF8C87-3164-4F03-B225-C55732EDB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69" y="2079826"/>
            <a:ext cx="8783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+mj-lt"/>
                <a:ea typeface="+mj-ea"/>
              </a:rPr>
              <a:t>如果</a:t>
            </a:r>
            <a:r>
              <a:rPr kumimoji="1" lang="en-US" altLang="zh-CN" sz="2800" b="1" i="1" dirty="0">
                <a:latin typeface="+mj-lt"/>
                <a:ea typeface="+mj-ea"/>
              </a:rPr>
              <a:t>m</a:t>
            </a:r>
            <a:r>
              <a:rPr kumimoji="1" lang="zh-CN" altLang="en-US" sz="2800" b="1" dirty="0">
                <a:latin typeface="+mj-lt"/>
                <a:ea typeface="+mj-ea"/>
              </a:rPr>
              <a:t>分别取</a:t>
            </a:r>
            <a:r>
              <a:rPr kumimoji="1" lang="en-US" altLang="zh-CN" sz="2800" b="1" dirty="0">
                <a:latin typeface="+mj-lt"/>
                <a:ea typeface="+mj-ea"/>
              </a:rPr>
              <a:t>2</a:t>
            </a:r>
            <a:r>
              <a:rPr kumimoji="1" lang="zh-CN" altLang="en-US" sz="2800" b="1" dirty="0">
                <a:latin typeface="+mj-lt"/>
                <a:ea typeface="+mj-ea"/>
              </a:rPr>
              <a:t>和</a:t>
            </a:r>
            <a:r>
              <a:rPr kumimoji="1" lang="en-US" altLang="zh-CN" sz="2800" b="1" dirty="0">
                <a:latin typeface="+mj-lt"/>
                <a:ea typeface="+mj-ea"/>
              </a:rPr>
              <a:t>3, </a:t>
            </a:r>
            <a:r>
              <a:rPr kumimoji="1" lang="zh-CN" altLang="en-US" sz="2800" b="1" dirty="0">
                <a:latin typeface="+mj-lt"/>
                <a:ea typeface="+mj-ea"/>
              </a:rPr>
              <a:t>则可得 </a:t>
            </a:r>
            <a:r>
              <a:rPr kumimoji="1" lang="en-US" altLang="zh-CN" sz="2800" b="1" dirty="0" err="1">
                <a:latin typeface="+mj-lt"/>
                <a:ea typeface="+mj-ea"/>
              </a:rPr>
              <a:t>sin</a:t>
            </a:r>
            <a:r>
              <a:rPr kumimoji="1" lang="en-US" altLang="zh-CN" sz="2800" b="1" i="1" dirty="0" err="1">
                <a:latin typeface="+mj-lt"/>
                <a:ea typeface="+mj-ea"/>
              </a:rPr>
              <a:t>x</a:t>
            </a:r>
            <a:r>
              <a:rPr kumimoji="1" lang="zh-CN" altLang="en-US" sz="2800" b="1" dirty="0">
                <a:latin typeface="+mj-lt"/>
                <a:ea typeface="+mj-ea"/>
              </a:rPr>
              <a:t>的</a:t>
            </a:r>
            <a:r>
              <a:rPr kumimoji="1" lang="en-US" altLang="zh-CN" sz="2800" b="1" dirty="0">
                <a:latin typeface="+mj-lt"/>
                <a:ea typeface="+mj-ea"/>
              </a:rPr>
              <a:t>3</a:t>
            </a:r>
            <a:r>
              <a:rPr kumimoji="1" lang="zh-CN" altLang="en-US" sz="2800" b="1" dirty="0">
                <a:latin typeface="+mj-lt"/>
                <a:ea typeface="+mj-ea"/>
              </a:rPr>
              <a:t>次和</a:t>
            </a:r>
            <a:r>
              <a:rPr kumimoji="1" lang="en-US" altLang="zh-CN" sz="2800" b="1" dirty="0">
                <a:latin typeface="+mj-lt"/>
                <a:ea typeface="+mj-ea"/>
              </a:rPr>
              <a:t>5</a:t>
            </a:r>
            <a:r>
              <a:rPr kumimoji="1" lang="zh-CN" altLang="en-US" sz="2800" b="1" dirty="0">
                <a:latin typeface="+mj-lt"/>
                <a:ea typeface="+mj-ea"/>
              </a:rPr>
              <a:t>次近似多项式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540CEB64-6A3A-48B6-B9C1-99FC29C3AF03}"/>
              </a:ext>
            </a:extLst>
          </p:cNvPr>
          <p:cNvGrpSpPr>
            <a:grpSpLocks/>
          </p:cNvGrpSpPr>
          <p:nvPr/>
        </p:nvGrpSpPr>
        <p:grpSpPr bwMode="auto">
          <a:xfrm>
            <a:off x="1968918" y="4408389"/>
            <a:ext cx="6191250" cy="1296987"/>
            <a:chOff x="295" y="2293"/>
            <a:chExt cx="3900" cy="817"/>
          </a:xfrm>
        </p:grpSpPr>
        <p:sp>
          <p:nvSpPr>
            <p:cNvPr id="16395" name="Rectangle 9">
              <a:extLst>
                <a:ext uri="{FF2B5EF4-FFF2-40B4-BE49-F238E27FC236}">
                  <a16:creationId xmlns:a16="http://schemas.microsoft.com/office/drawing/2014/main" id="{DA843E0E-CF2B-40D3-AAF0-EAE6975B3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559"/>
              <a:ext cx="39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 dirty="0">
                  <a:latin typeface="+mj-lt"/>
                  <a:ea typeface="+mj-ea"/>
                </a:rPr>
                <a:t>其误差得绝对值不超过           和           </a:t>
              </a:r>
              <a:r>
                <a:rPr kumimoji="1" lang="en-US" altLang="zh-CN" sz="2800" b="1" dirty="0">
                  <a:latin typeface="+mj-lt"/>
                  <a:ea typeface="+mj-ea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88" name="Object 10">
                  <a:extLst>
                    <a:ext uri="{FF2B5EF4-FFF2-40B4-BE49-F238E27FC236}">
                      <a16:creationId xmlns:a16="http://schemas.microsoft.com/office/drawing/2014/main" id="{BEF3CFE7-9090-4BBE-B938-7E0150DEB884}"/>
                    </a:ext>
                  </a:extLst>
                </p:cNvPr>
                <p:cNvSpPr txBox="1"/>
                <p:nvPr/>
              </p:nvSpPr>
              <p:spPr bwMode="auto">
                <a:xfrm>
                  <a:off x="2679" y="2299"/>
                  <a:ext cx="515" cy="81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𝟓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𝟓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6388" name="Object 10">
                  <a:extLst>
                    <a:ext uri="{FF2B5EF4-FFF2-40B4-BE49-F238E27FC236}">
                      <a16:creationId xmlns:a16="http://schemas.microsoft.com/office/drawing/2014/main" id="{BEF3CFE7-9090-4BBE-B938-7E0150DEB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9" y="2299"/>
                  <a:ext cx="515" cy="8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89" name="Object 11">
                  <a:extLst>
                    <a:ext uri="{FF2B5EF4-FFF2-40B4-BE49-F238E27FC236}">
                      <a16:creationId xmlns:a16="http://schemas.microsoft.com/office/drawing/2014/main" id="{317EDE0C-0FA2-494C-8FAB-8C19A3A0BFAD}"/>
                    </a:ext>
                  </a:extLst>
                </p:cNvPr>
                <p:cNvSpPr txBox="1"/>
                <p:nvPr/>
              </p:nvSpPr>
              <p:spPr bwMode="auto">
                <a:xfrm>
                  <a:off x="3515" y="2293"/>
                  <a:ext cx="534" cy="81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𝟕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𝟕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6389" name="Object 11">
                  <a:extLst>
                    <a:ext uri="{FF2B5EF4-FFF2-40B4-BE49-F238E27FC236}">
                      <a16:creationId xmlns:a16="http://schemas.microsoft.com/office/drawing/2014/main" id="{317EDE0C-0FA2-494C-8FAB-8C19A3A0B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15" y="2293"/>
                  <a:ext cx="534" cy="8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2653" name="Rectangle 13">
            <a:extLst>
              <a:ext uri="{FF2B5EF4-FFF2-40B4-BE49-F238E27FC236}">
                <a16:creationId xmlns:a16="http://schemas.microsoft.com/office/drawing/2014/main" id="{72E1839C-D34B-45AA-9BDB-82D576E4A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856" y="884138"/>
            <a:ext cx="135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由此得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57" name="Object 17">
                <a:extLst>
                  <a:ext uri="{FF2B5EF4-FFF2-40B4-BE49-F238E27FC236}">
                    <a16:creationId xmlns:a16="http://schemas.microsoft.com/office/drawing/2014/main" id="{3F224BC9-A174-4353-A8B1-E4BFF2134EFD}"/>
                  </a:ext>
                </a:extLst>
              </p:cNvPr>
              <p:cNvSpPr txBox="1"/>
              <p:nvPr/>
            </p:nvSpPr>
            <p:spPr bwMode="auto">
              <a:xfrm>
                <a:off x="1732380" y="2960588"/>
                <a:ext cx="6142038" cy="1244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 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𝟓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2657" name="Object 17">
                <a:extLst>
                  <a:ext uri="{FF2B5EF4-FFF2-40B4-BE49-F238E27FC236}">
                    <a16:creationId xmlns:a16="http://schemas.microsoft.com/office/drawing/2014/main" id="{3F224BC9-A174-4353-A8B1-E4BFF2134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2380" y="2960588"/>
                <a:ext cx="6142038" cy="1244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/>
      <p:bldP spid="112646" grpId="0"/>
      <p:bldP spid="112653" grpId="0"/>
      <p:bldP spid="1126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03949F7-D9AC-4CAC-BC41-274ADE143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7086" y="307976"/>
            <a:ext cx="4810577" cy="79533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</a:rPr>
              <a:t>常用的马克劳林公式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FCF124B9-EC6B-47FC-B2A8-83A99388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375" y="5371535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以上均有 </a:t>
            </a:r>
            <a:r>
              <a:rPr kumimoji="1" lang="en-US" altLang="zh-CN" sz="2800" b="1" dirty="0">
                <a:latin typeface="+mj-lt"/>
                <a:ea typeface="+mj-ea"/>
              </a:rPr>
              <a:t>0&lt;</a:t>
            </a:r>
            <a:r>
              <a:rPr kumimoji="1" lang="el-GR" altLang="zh-CN" sz="2800" b="1" i="1" dirty="0">
                <a:latin typeface="+mj-lt"/>
                <a:ea typeface="+mj-ea"/>
              </a:rPr>
              <a:t>θ</a:t>
            </a:r>
            <a:r>
              <a:rPr kumimoji="1" lang="en-US" altLang="zh-CN" sz="2800" b="1" dirty="0">
                <a:latin typeface="+mj-lt"/>
                <a:ea typeface="+mj-ea"/>
              </a:rPr>
              <a:t>&lt;1. </a:t>
            </a: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0DABACB1-2C88-4F8D-8F5F-DC5D2159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067" y="5892801"/>
            <a:ext cx="5722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重要公式，请同学们推导并牢记。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6" name="Object 8">
                <a:extLst>
                  <a:ext uri="{FF2B5EF4-FFF2-40B4-BE49-F238E27FC236}">
                    <a16:creationId xmlns:a16="http://schemas.microsoft.com/office/drawing/2014/main" id="{ACB4F17C-0C00-4CA1-8186-EE85B46620FD}"/>
                  </a:ext>
                </a:extLst>
              </p:cNvPr>
              <p:cNvSpPr txBox="1"/>
              <p:nvPr/>
            </p:nvSpPr>
            <p:spPr bwMode="auto">
              <a:xfrm>
                <a:off x="683394" y="3644901"/>
                <a:ext cx="10289406" cy="879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)⋯(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）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4696" name="Object 8">
                <a:extLst>
                  <a:ext uri="{FF2B5EF4-FFF2-40B4-BE49-F238E27FC236}">
                    <a16:creationId xmlns:a16="http://schemas.microsoft.com/office/drawing/2014/main" id="{ACB4F17C-0C00-4CA1-8186-EE85B466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394" y="3644901"/>
                <a:ext cx="10289406" cy="87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697" name="Object 9">
                <a:extLst>
                  <a:ext uri="{FF2B5EF4-FFF2-40B4-BE49-F238E27FC236}">
                    <a16:creationId xmlns:a16="http://schemas.microsoft.com/office/drawing/2014/main" id="{0EAF5FBD-FE5B-41D8-8394-846D049192D7}"/>
                  </a:ext>
                </a:extLst>
              </p:cNvPr>
              <p:cNvSpPr txBox="1"/>
              <p:nvPr/>
            </p:nvSpPr>
            <p:spPr bwMode="auto">
              <a:xfrm>
                <a:off x="683394" y="1460501"/>
                <a:ext cx="10674417" cy="1031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−⋯+(−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𝒎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！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4697" name="Object 9">
                <a:extLst>
                  <a:ext uri="{FF2B5EF4-FFF2-40B4-BE49-F238E27FC236}">
                    <a16:creationId xmlns:a16="http://schemas.microsoft.com/office/drawing/2014/main" id="{0EAF5FBD-FE5B-41D8-8394-846D04919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394" y="1460501"/>
                <a:ext cx="10674417" cy="103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698" name="Object 10">
                <a:extLst>
                  <a:ext uri="{FF2B5EF4-FFF2-40B4-BE49-F238E27FC236}">
                    <a16:creationId xmlns:a16="http://schemas.microsoft.com/office/drawing/2014/main" id="{7B85BB3A-AD1A-4624-9A76-548C94DD445E}"/>
                  </a:ext>
                </a:extLst>
              </p:cNvPr>
              <p:cNvSpPr txBox="1"/>
              <p:nvPr/>
            </p:nvSpPr>
            <p:spPr bwMode="auto">
              <a:xfrm>
                <a:off x="5159374" y="4508501"/>
                <a:ext cx="5919303" cy="962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)⋯(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4698" name="Object 10">
                <a:extLst>
                  <a:ext uri="{FF2B5EF4-FFF2-40B4-BE49-F238E27FC236}">
                    <a16:creationId xmlns:a16="http://schemas.microsoft.com/office/drawing/2014/main" id="{7B85BB3A-AD1A-4624-9A76-548C94DD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9374" y="4508501"/>
                <a:ext cx="5919303" cy="962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601" name="Object 10">
                <a:extLst>
                  <a:ext uri="{FF2B5EF4-FFF2-40B4-BE49-F238E27FC236}">
                    <a16:creationId xmlns:a16="http://schemas.microsoft.com/office/drawing/2014/main" id="{E16E6C39-9684-4098-9EC9-5D069BEB4CCB}"/>
                  </a:ext>
                </a:extLst>
              </p:cNvPr>
              <p:cNvSpPr txBox="1"/>
              <p:nvPr/>
            </p:nvSpPr>
            <p:spPr bwMode="auto">
              <a:xfrm>
                <a:off x="539015" y="2571751"/>
                <a:ext cx="11425187" cy="9953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−⋯+(−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0601" name="Object 10">
                <a:extLst>
                  <a:ext uri="{FF2B5EF4-FFF2-40B4-BE49-F238E27FC236}">
                    <a16:creationId xmlns:a16="http://schemas.microsoft.com/office/drawing/2014/main" id="{E16E6C39-9684-4098-9EC9-5D069BEB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015" y="2571751"/>
                <a:ext cx="11425187" cy="995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nimBg="1"/>
      <p:bldP spid="114693" grpId="0"/>
      <p:bldP spid="114695" grpId="0"/>
      <p:bldP spid="114696" grpId="0"/>
      <p:bldP spid="114697" grpId="0"/>
      <p:bldP spid="114698" grpId="0"/>
      <p:bldP spid="1106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EE53380-2A18-4D81-A444-CEF617080FD9}"/>
              </a:ext>
            </a:extLst>
          </p:cNvPr>
          <p:cNvGrpSpPr>
            <a:grpSpLocks/>
          </p:cNvGrpSpPr>
          <p:nvPr/>
        </p:nvGrpSpPr>
        <p:grpSpPr bwMode="auto">
          <a:xfrm>
            <a:off x="1178543" y="1640507"/>
            <a:ext cx="5143500" cy="1084263"/>
            <a:chOff x="400" y="1008"/>
            <a:chExt cx="3240" cy="683"/>
          </a:xfrm>
        </p:grpSpPr>
        <p:sp>
          <p:nvSpPr>
            <p:cNvPr id="18444" name="Rectangle 3">
              <a:extLst>
                <a:ext uri="{FF2B5EF4-FFF2-40B4-BE49-F238E27FC236}">
                  <a16:creationId xmlns:a16="http://schemas.microsoft.com/office/drawing/2014/main" id="{28D3FE74-4C92-44ED-92B4-DCBF5CBCC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172"/>
              <a:ext cx="11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+mj-lt"/>
                  <a:ea typeface="+mj-ea"/>
                </a:rPr>
                <a:t>例</a:t>
              </a:r>
              <a:r>
                <a:rPr kumimoji="1" lang="en-US" altLang="zh-CN" sz="2800" b="1">
                  <a:solidFill>
                    <a:srgbClr val="0000FF"/>
                  </a:solidFill>
                  <a:latin typeface="+mj-lt"/>
                  <a:ea typeface="+mj-ea"/>
                </a:rPr>
                <a:t>3.3</a:t>
              </a:r>
              <a:r>
                <a:rPr kumimoji="1" lang="en-US" altLang="zh-CN" sz="2800" b="1">
                  <a:latin typeface="+mj-lt"/>
                  <a:ea typeface="+mj-ea"/>
                </a:rPr>
                <a:t>  </a:t>
              </a:r>
              <a:r>
                <a:rPr kumimoji="1" lang="zh-CN" altLang="en-US" sz="2800" b="1">
                  <a:latin typeface="+mj-lt"/>
                  <a:ea typeface="+mj-ea"/>
                </a:rPr>
                <a:t>求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37" name="Object 4">
                  <a:extLst>
                    <a:ext uri="{FF2B5EF4-FFF2-40B4-BE49-F238E27FC236}">
                      <a16:creationId xmlns:a16="http://schemas.microsoft.com/office/drawing/2014/main" id="{94D7DA9E-FBBA-4333-B188-E2250E7EE5CE}"/>
                    </a:ext>
                  </a:extLst>
                </p:cNvPr>
                <p:cNvSpPr txBox="1"/>
                <p:nvPr/>
              </p:nvSpPr>
              <p:spPr bwMode="auto">
                <a:xfrm>
                  <a:off x="1463" y="1008"/>
                  <a:ext cx="2177" cy="683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e>
                                </m:func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𝟑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8437" name="Object 4">
                  <a:extLst>
                    <a:ext uri="{FF2B5EF4-FFF2-40B4-BE49-F238E27FC236}">
                      <a16:creationId xmlns:a16="http://schemas.microsoft.com/office/drawing/2014/main" id="{94D7DA9E-FBBA-4333-B188-E2250E7EE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63" y="1008"/>
                  <a:ext cx="2177" cy="6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718" name="Rectangle 6">
            <a:extLst>
              <a:ext uri="{FF2B5EF4-FFF2-40B4-BE49-F238E27FC236}">
                <a16:creationId xmlns:a16="http://schemas.microsoft.com/office/drawing/2014/main" id="{9E30E582-5805-4885-82F7-EB5A0CCB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05" y="2550144"/>
            <a:ext cx="698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利用 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e</a:t>
            </a:r>
            <a:r>
              <a:rPr kumimoji="1" lang="en-US" altLang="zh-CN" sz="2800" b="1" i="1" baseline="3000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, 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sin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>
                <a:latin typeface="+mj-lt"/>
                <a:ea typeface="+mj-ea"/>
              </a:rPr>
              <a:t> </a:t>
            </a:r>
            <a:r>
              <a:rPr kumimoji="1" lang="zh-CN" altLang="en-US" sz="2800" b="1">
                <a:latin typeface="+mj-lt"/>
                <a:ea typeface="+mj-ea"/>
              </a:rPr>
              <a:t>具有皮亚诺余项的泰勒公式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20" name="Object 8">
                <a:extLst>
                  <a:ext uri="{FF2B5EF4-FFF2-40B4-BE49-F238E27FC236}">
                    <a16:creationId xmlns:a16="http://schemas.microsoft.com/office/drawing/2014/main" id="{C8C8582C-ADBC-4A5A-B56B-2EADFC2B8498}"/>
                  </a:ext>
                </a:extLst>
              </p:cNvPr>
              <p:cNvSpPr txBox="1"/>
              <p:nvPr/>
            </p:nvSpPr>
            <p:spPr bwMode="auto">
              <a:xfrm>
                <a:off x="2412031" y="3047031"/>
                <a:ext cx="7231063" cy="143033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[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)][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)]−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5720" name="Object 8">
                <a:extLst>
                  <a:ext uri="{FF2B5EF4-FFF2-40B4-BE49-F238E27FC236}">
                    <a16:creationId xmlns:a16="http://schemas.microsoft.com/office/drawing/2014/main" id="{C8C8582C-ADBC-4A5A-B56B-2EADFC2B8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2031" y="3047031"/>
                <a:ext cx="7231063" cy="1430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721" name="Object 9">
                <a:extLst>
                  <a:ext uri="{FF2B5EF4-FFF2-40B4-BE49-F238E27FC236}">
                    <a16:creationId xmlns:a16="http://schemas.microsoft.com/office/drawing/2014/main" id="{60B14AAA-F1EC-4C39-B2B3-ACCD0FDCF965}"/>
                  </a:ext>
                </a:extLst>
              </p:cNvPr>
              <p:cNvSpPr txBox="1"/>
              <p:nvPr/>
            </p:nvSpPr>
            <p:spPr bwMode="auto">
              <a:xfrm>
                <a:off x="2080243" y="4117007"/>
                <a:ext cx="5688012" cy="15224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[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)]−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5721" name="Object 9">
                <a:extLst>
                  <a:ext uri="{FF2B5EF4-FFF2-40B4-BE49-F238E27FC236}">
                    <a16:creationId xmlns:a16="http://schemas.microsoft.com/office/drawing/2014/main" id="{60B14AAA-F1EC-4C39-B2B3-ACCD0FDCF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0243" y="4117007"/>
                <a:ext cx="5688012" cy="1522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22" name="Rectangle 10">
            <a:extLst>
              <a:ext uri="{FF2B5EF4-FFF2-40B4-BE49-F238E27FC236}">
                <a16:creationId xmlns:a16="http://schemas.microsoft.com/office/drawing/2014/main" id="{B99BE50C-4CB6-4760-AEBA-95521FD504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82307" y="-149879"/>
            <a:ext cx="6911975" cy="698501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﹡4. </a:t>
            </a:r>
            <a:r>
              <a:rPr lang="zh-CN" altLang="en-US" b="1" dirty="0">
                <a:solidFill>
                  <a:schemeClr val="tx1"/>
                </a:solidFill>
              </a:rPr>
              <a:t>泰勒公式的应用</a:t>
            </a:r>
            <a:r>
              <a:rPr lang="zh-CN" altLang="en-US" sz="3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5723" name="Rectangle 11">
            <a:extLst>
              <a:ext uri="{FF2B5EF4-FFF2-40B4-BE49-F238E27FC236}">
                <a16:creationId xmlns:a16="http://schemas.microsoft.com/office/drawing/2014/main" id="{6E95451F-69FC-441E-B6FC-1AD6A8DEB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669" y="253426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解</a:t>
            </a:r>
          </a:p>
        </p:txBody>
      </p:sp>
      <p:sp>
        <p:nvSpPr>
          <p:cNvPr id="115724" name="Rectangle 12">
            <a:extLst>
              <a:ext uri="{FF2B5EF4-FFF2-40B4-BE49-F238E27FC236}">
                <a16:creationId xmlns:a16="http://schemas.microsoft.com/office/drawing/2014/main" id="{C91328AB-81D4-4E8D-9D77-D492622E6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669" y="3758232"/>
            <a:ext cx="1200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原式</a:t>
            </a:r>
            <a:r>
              <a:rPr kumimoji="1" lang="en-US" altLang="zh-CN" sz="2800" b="1">
                <a:latin typeface="+mj-lt"/>
                <a:ea typeface="+mj-ea"/>
              </a:rPr>
              <a:t>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25" name="Object 13">
                <a:extLst>
                  <a:ext uri="{FF2B5EF4-FFF2-40B4-BE49-F238E27FC236}">
                    <a16:creationId xmlns:a16="http://schemas.microsoft.com/office/drawing/2014/main" id="{DBC08D10-06DB-48B7-A725-D26F59B9E2B4}"/>
                  </a:ext>
                </a:extLst>
              </p:cNvPr>
              <p:cNvSpPr txBox="1"/>
              <p:nvPr/>
            </p:nvSpPr>
            <p:spPr bwMode="auto">
              <a:xfrm>
                <a:off x="2087387" y="5106675"/>
                <a:ext cx="5812473" cy="1576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5725" name="Object 13">
                <a:extLst>
                  <a:ext uri="{FF2B5EF4-FFF2-40B4-BE49-F238E27FC236}">
                    <a16:creationId xmlns:a16="http://schemas.microsoft.com/office/drawing/2014/main" id="{DBC08D10-06DB-48B7-A725-D26F59B9E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7387" y="5106675"/>
                <a:ext cx="5812473" cy="1576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26" name="Rectangle 14">
            <a:extLst>
              <a:ext uri="{FF2B5EF4-FFF2-40B4-BE49-F238E27FC236}">
                <a16:creationId xmlns:a16="http://schemas.microsoft.com/office/drawing/2014/main" id="{2F1B766D-A371-4B8F-84B3-DC9A25EB4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627" y="841087"/>
            <a:ext cx="6911975" cy="584775"/>
          </a:xfrm>
          <a:prstGeom prst="rect">
            <a:avLst/>
          </a:prstGeom>
          <a:noFill/>
          <a:ln w="57150" cmpd="thickThin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>
                <a:latin typeface="+mj-lt"/>
                <a:ea typeface="+mj-ea"/>
              </a:rPr>
              <a:t>﹡4. </a:t>
            </a:r>
            <a:r>
              <a:rPr lang="zh-CN" altLang="en-US" sz="3200" b="1">
                <a:latin typeface="+mj-lt"/>
                <a:ea typeface="+mj-ea"/>
              </a:rPr>
              <a:t>泰勒公式的应用</a:t>
            </a:r>
            <a:r>
              <a:rPr lang="en-US" altLang="zh-CN" sz="3200" b="1">
                <a:latin typeface="+mj-lt"/>
                <a:ea typeface="+mj-ea"/>
              </a:rPr>
              <a:t>—(1)</a:t>
            </a:r>
            <a:r>
              <a:rPr lang="zh-CN" altLang="en-US" sz="3200" b="1">
                <a:latin typeface="+mj-lt"/>
                <a:ea typeface="+mj-ea"/>
              </a:rPr>
              <a:t>求极限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20" grpId="0"/>
      <p:bldP spid="115721" grpId="0"/>
      <p:bldP spid="115722" grpId="0" animBg="1"/>
      <p:bldP spid="115723" grpId="0"/>
      <p:bldP spid="115724" grpId="0"/>
      <p:bldP spid="115725" grpId="0"/>
      <p:bldP spid="1157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7" name="Rectangle 7">
            <a:extLst>
              <a:ext uri="{FF2B5EF4-FFF2-40B4-BE49-F238E27FC236}">
                <a16:creationId xmlns:a16="http://schemas.microsoft.com/office/drawing/2014/main" id="{3AFC2A62-8F88-4DEF-B7F0-BC931FAB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581526"/>
            <a:ext cx="8424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使</a:t>
            </a:r>
            <a:r>
              <a:rPr kumimoji="1" lang="en-US" altLang="zh-CN" sz="3200" b="1" i="1" dirty="0" err="1">
                <a:solidFill>
                  <a:srgbClr val="0000FF"/>
                </a:solidFill>
                <a:latin typeface="+mj-lt"/>
                <a:ea typeface="+mj-ea"/>
              </a:rPr>
              <a:t>P</a:t>
            </a:r>
            <a:r>
              <a:rPr kumimoji="1" lang="en-US" altLang="zh-CN" sz="3600" b="1" i="1" baseline="-25000" dirty="0" err="1">
                <a:solidFill>
                  <a:srgbClr val="0000FF"/>
                </a:solidFill>
                <a:latin typeface="+mj-lt"/>
                <a:ea typeface="+mj-ea"/>
              </a:rPr>
              <a:t>n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 dirty="0">
                <a:latin typeface="+mj-lt"/>
                <a:ea typeface="+mj-ea"/>
              </a:rPr>
              <a:t>与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f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 dirty="0">
                <a:latin typeface="+mj-lt"/>
                <a:ea typeface="+mj-ea"/>
              </a:rPr>
              <a:t>之差是比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-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en-US" altLang="zh-CN" sz="3600" b="1" baseline="30000" dirty="0">
                <a:solidFill>
                  <a:srgbClr val="0000FF"/>
                </a:solidFill>
                <a:latin typeface="+mj-lt"/>
                <a:ea typeface="+mj-ea"/>
              </a:rPr>
              <a:t>n</a:t>
            </a:r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高阶的无穷小</a:t>
            </a:r>
            <a:r>
              <a:rPr kumimoji="1" lang="en-US" altLang="zh-CN" sz="2800" b="1" dirty="0"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latin typeface="+mj-lt"/>
                <a:ea typeface="+mj-ea"/>
              </a:rPr>
              <a:t>并且  要求给出</a:t>
            </a:r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误差表达式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97293" name="Rectangle 13">
            <a:extLst>
              <a:ext uri="{FF2B5EF4-FFF2-40B4-BE49-F238E27FC236}">
                <a16:creationId xmlns:a16="http://schemas.microsoft.com/office/drawing/2014/main" id="{A0D500DA-0EF4-4D52-9207-163BEF91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133600"/>
            <a:ext cx="8064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设函数</a:t>
            </a:r>
            <a:r>
              <a:rPr kumimoji="1" lang="en-US" altLang="zh-CN" sz="3200" b="1" i="1">
                <a:solidFill>
                  <a:srgbClr val="0000FF"/>
                </a:solidFill>
                <a:latin typeface="+mj-lt"/>
                <a:ea typeface="+mj-ea"/>
              </a:rPr>
              <a:t>f</a:t>
            </a:r>
            <a:r>
              <a:rPr kumimoji="1" lang="en-US" altLang="zh-CN" sz="3200" b="1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>
                <a:latin typeface="+mj-lt"/>
                <a:ea typeface="+mj-ea"/>
              </a:rPr>
              <a:t>在含</a:t>
            </a:r>
            <a:r>
              <a:rPr kumimoji="1" lang="en-US" altLang="zh-CN" sz="3200" b="1" i="1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zh-CN" altLang="en-US" sz="2800" b="1">
                <a:latin typeface="+mj-lt"/>
                <a:ea typeface="+mj-ea"/>
              </a:rPr>
              <a:t>的开区间内具有直到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(n+1)</a:t>
            </a:r>
            <a:r>
              <a:rPr kumimoji="1" lang="zh-CN" altLang="en-US" sz="2800" b="1">
                <a:latin typeface="+mj-lt"/>
                <a:ea typeface="+mj-ea"/>
              </a:rPr>
              <a:t>阶导数</a:t>
            </a:r>
            <a:r>
              <a:rPr kumimoji="1" lang="en-US" altLang="zh-CN" sz="2800" b="1">
                <a:latin typeface="+mj-lt"/>
                <a:ea typeface="+mj-ea"/>
              </a:rPr>
              <a:t>,</a:t>
            </a:r>
          </a:p>
        </p:txBody>
      </p:sp>
      <p:sp>
        <p:nvSpPr>
          <p:cNvPr id="97300" name="Rectangle 20">
            <a:extLst>
              <a:ext uri="{FF2B5EF4-FFF2-40B4-BE49-F238E27FC236}">
                <a16:creationId xmlns:a16="http://schemas.microsoft.com/office/drawing/2014/main" id="{BB273F67-5D26-4E13-8B51-49FED9D9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549276"/>
            <a:ext cx="813752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+mj-lt"/>
                <a:ea typeface="+mj-ea"/>
              </a:rPr>
              <a:t>      </a:t>
            </a:r>
            <a:r>
              <a:rPr kumimoji="1" lang="zh-CN" altLang="en-US" sz="2800" b="1" dirty="0">
                <a:latin typeface="+mj-lt"/>
                <a:ea typeface="+mj-ea"/>
              </a:rPr>
              <a:t>对于精确度要求较高而且需要估计误差的时候</a:t>
            </a:r>
            <a:r>
              <a:rPr kumimoji="1" lang="en-US" altLang="zh-CN" sz="2800" b="1" dirty="0">
                <a:latin typeface="+mj-lt"/>
                <a:ea typeface="+mj-ea"/>
              </a:rPr>
              <a:t>,</a:t>
            </a:r>
            <a:r>
              <a:rPr kumimoji="1" lang="zh-CN" altLang="en-US" sz="2800" b="1" dirty="0">
                <a:latin typeface="+mj-lt"/>
                <a:ea typeface="+mj-ea"/>
              </a:rPr>
              <a:t>就必须用高次多项式来近似表达函数</a:t>
            </a:r>
            <a:r>
              <a:rPr kumimoji="1" lang="en-US" altLang="zh-CN" sz="2800" b="1" dirty="0"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latin typeface="+mj-lt"/>
                <a:ea typeface="+mj-ea"/>
              </a:rPr>
              <a:t>同时给出误差公式</a:t>
            </a:r>
            <a:r>
              <a:rPr kumimoji="1" lang="en-US" altLang="zh-CN" sz="2800" b="1" dirty="0"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latin typeface="+mj-lt"/>
                <a:ea typeface="+mj-ea"/>
              </a:rPr>
              <a:t>也就是我们提出的下面的</a:t>
            </a:r>
            <a:r>
              <a:rPr kumimoji="1" lang="zh-CN" altLang="en-US" sz="3200" b="1" dirty="0">
                <a:solidFill>
                  <a:srgbClr val="0000FF"/>
                </a:solidFill>
                <a:latin typeface="+mj-lt"/>
                <a:ea typeface="+mj-ea"/>
              </a:rPr>
              <a:t>问题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:</a:t>
            </a:r>
          </a:p>
        </p:txBody>
      </p:sp>
      <p:sp>
        <p:nvSpPr>
          <p:cNvPr id="97343" name="Rectangle 63">
            <a:extLst>
              <a:ext uri="{FF2B5EF4-FFF2-40B4-BE49-F238E27FC236}">
                <a16:creationId xmlns:a16="http://schemas.microsoft.com/office/drawing/2014/main" id="{5508E80A-E28D-47E9-A09B-1243745F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852739"/>
            <a:ext cx="7848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  </a:t>
            </a:r>
            <a:r>
              <a:rPr kumimoji="1" lang="zh-CN" altLang="en-US" sz="2800" b="1" dirty="0">
                <a:latin typeface="+mj-lt"/>
                <a:ea typeface="+mj-ea"/>
              </a:rPr>
              <a:t>要找出一个关于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-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 dirty="0">
                <a:latin typeface="+mj-lt"/>
                <a:ea typeface="+mj-ea"/>
              </a:rPr>
              <a:t>的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n</a:t>
            </a:r>
            <a:r>
              <a:rPr kumimoji="1" lang="zh-CN" altLang="en-US" sz="2800" b="1" dirty="0">
                <a:latin typeface="+mj-lt"/>
                <a:ea typeface="+mj-ea"/>
              </a:rPr>
              <a:t>次多项式</a:t>
            </a:r>
            <a:r>
              <a:rPr kumimoji="1" lang="en-US" altLang="zh-CN" sz="3200" b="1" i="1" dirty="0" err="1">
                <a:solidFill>
                  <a:srgbClr val="0000FF"/>
                </a:solidFill>
                <a:latin typeface="+mj-lt"/>
                <a:ea typeface="+mj-ea"/>
              </a:rPr>
              <a:t>P</a:t>
            </a:r>
            <a:r>
              <a:rPr kumimoji="1" lang="en-US" altLang="zh-CN" sz="3600" b="1" i="1" baseline="-25000" dirty="0" err="1">
                <a:solidFill>
                  <a:srgbClr val="0000FF"/>
                </a:solidFill>
                <a:latin typeface="+mj-lt"/>
                <a:ea typeface="+mj-ea"/>
              </a:rPr>
              <a:t>n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=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+mj-lt"/>
                <a:ea typeface="+mj-ea"/>
              </a:rPr>
              <a:t>a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+a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-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)+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a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-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en-US" altLang="zh-CN" sz="3600" b="1" baseline="30000" dirty="0">
                <a:solidFill>
                  <a:srgbClr val="0000FF"/>
                </a:solidFill>
                <a:latin typeface="+mj-lt"/>
                <a:ea typeface="+mj-ea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+…+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a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n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-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en-US" altLang="zh-CN" sz="3600" b="1" baseline="30000" dirty="0">
                <a:solidFill>
                  <a:srgbClr val="0000FF"/>
                </a:solidFill>
                <a:latin typeface="+mj-lt"/>
                <a:ea typeface="+mj-ea"/>
              </a:rPr>
              <a:t>n</a:t>
            </a:r>
          </a:p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来近似表达 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f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),</a:t>
            </a:r>
            <a:endParaRPr kumimoji="1" lang="en-US" altLang="zh-CN" sz="3600" b="1" baseline="30000" dirty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  <p:bldP spid="97293" grpId="0"/>
      <p:bldP spid="97300" grpId="0"/>
      <p:bldP spid="97343" grpId="0"/>
      <p:bldP spid="9734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18636D1-4AA8-4C10-8A3F-EFC491872231}"/>
              </a:ext>
            </a:extLst>
          </p:cNvPr>
          <p:cNvGrpSpPr>
            <a:grpSpLocks/>
          </p:cNvGrpSpPr>
          <p:nvPr/>
        </p:nvGrpSpPr>
        <p:grpSpPr bwMode="auto">
          <a:xfrm>
            <a:off x="1952626" y="333376"/>
            <a:ext cx="4537075" cy="1027113"/>
            <a:chOff x="476" y="210"/>
            <a:chExt cx="2676" cy="647"/>
          </a:xfrm>
        </p:grpSpPr>
        <p:sp>
          <p:nvSpPr>
            <p:cNvPr id="19468" name="Rectangle 3">
              <a:extLst>
                <a:ext uri="{FF2B5EF4-FFF2-40B4-BE49-F238E27FC236}">
                  <a16:creationId xmlns:a16="http://schemas.microsoft.com/office/drawing/2014/main" id="{A1D547A7-ECFA-48B9-8F6C-BAB3A2A5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46"/>
              <a:ext cx="18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+mj-lt"/>
                  <a:ea typeface="+mj-ea"/>
                </a:rPr>
                <a:t>例</a:t>
              </a:r>
              <a:r>
                <a:rPr kumimoji="1" lang="en-US" altLang="zh-CN" sz="2800" b="1">
                  <a:solidFill>
                    <a:srgbClr val="0000FF"/>
                  </a:solidFill>
                  <a:latin typeface="+mj-lt"/>
                  <a:ea typeface="+mj-ea"/>
                </a:rPr>
                <a:t>3.4</a:t>
              </a:r>
              <a:r>
                <a:rPr kumimoji="1" lang="en-US" altLang="zh-CN" sz="2800" b="1">
                  <a:latin typeface="+mj-lt"/>
                  <a:ea typeface="+mj-ea"/>
                </a:rPr>
                <a:t>   </a:t>
              </a:r>
              <a:r>
                <a:rPr kumimoji="1" lang="zh-CN" altLang="en-US" sz="2800" b="1">
                  <a:latin typeface="+mj-lt"/>
                  <a:ea typeface="+mj-ea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2" name="Object 4">
                  <a:extLst>
                    <a:ext uri="{FF2B5EF4-FFF2-40B4-BE49-F238E27FC236}">
                      <a16:creationId xmlns:a16="http://schemas.microsoft.com/office/drawing/2014/main" id="{FD631471-161E-4BCD-AFF6-8D3109C1A744}"/>
                    </a:ext>
                  </a:extLst>
                </p:cNvPr>
                <p:cNvSpPr txBox="1"/>
                <p:nvPr/>
              </p:nvSpPr>
              <p:spPr bwMode="auto">
                <a:xfrm>
                  <a:off x="1655" y="210"/>
                  <a:ext cx="1497" cy="64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</m:e>
                        </m:func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func>
                              <m:func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uncPr>
                              <m:fNam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</m:func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9462" name="Object 4">
                  <a:extLst>
                    <a:ext uri="{FF2B5EF4-FFF2-40B4-BE49-F238E27FC236}">
                      <a16:creationId xmlns:a16="http://schemas.microsoft.com/office/drawing/2014/main" id="{FD631471-161E-4BCD-AFF6-8D3109C1A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55" y="210"/>
                  <a:ext cx="1497" cy="6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744" name="Rectangle 8">
            <a:extLst>
              <a:ext uri="{FF2B5EF4-FFF2-40B4-BE49-F238E27FC236}">
                <a16:creationId xmlns:a16="http://schemas.microsoft.com/office/drawing/2014/main" id="{C54D636E-0A59-4500-94A4-4FD01B645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2861165"/>
            <a:ext cx="7559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（分母中的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+mj-lt"/>
                <a:ea typeface="+mj-ea"/>
              </a:rPr>
              <a:t>sin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zh-CN" altLang="en-US" sz="2800" b="1" dirty="0">
                <a:latin typeface="+mj-lt"/>
                <a:ea typeface="+mj-ea"/>
              </a:rPr>
              <a:t>用等价无穷小量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zh-CN" altLang="en-US" sz="2800" b="1" dirty="0">
                <a:latin typeface="+mj-lt"/>
                <a:ea typeface="+mj-ea"/>
              </a:rPr>
              <a:t>替代）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747" name="Object 11">
                <a:extLst>
                  <a:ext uri="{FF2B5EF4-FFF2-40B4-BE49-F238E27FC236}">
                    <a16:creationId xmlns:a16="http://schemas.microsoft.com/office/drawing/2014/main" id="{017442E6-8255-4465-8A5E-177E6DE1E353}"/>
                  </a:ext>
                </a:extLst>
              </p:cNvPr>
              <p:cNvSpPr txBox="1"/>
              <p:nvPr/>
            </p:nvSpPr>
            <p:spPr bwMode="auto">
              <a:xfrm>
                <a:off x="3484563" y="5049838"/>
                <a:ext cx="3979862" cy="1187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)]=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6747" name="Object 11">
                <a:extLst>
                  <a:ext uri="{FF2B5EF4-FFF2-40B4-BE49-F238E27FC236}">
                    <a16:creationId xmlns:a16="http://schemas.microsoft.com/office/drawing/2014/main" id="{017442E6-8255-4465-8A5E-177E6DE1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4563" y="5049838"/>
                <a:ext cx="3979862" cy="1187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751" name="Rectangle 15">
            <a:extLst>
              <a:ext uri="{FF2B5EF4-FFF2-40B4-BE49-F238E27FC236}">
                <a16:creationId xmlns:a16="http://schemas.microsoft.com/office/drawing/2014/main" id="{DD66D256-F04E-4B99-8192-03E7751B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916114"/>
            <a:ext cx="727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752" name="Rectangle 16">
                <a:extLst>
                  <a:ext uri="{FF2B5EF4-FFF2-40B4-BE49-F238E27FC236}">
                    <a16:creationId xmlns:a16="http://schemas.microsoft.com/office/drawing/2014/main" id="{778D03D8-4D75-4E2B-BA33-7C1BC4A1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116" y="1733803"/>
                <a:ext cx="3403883" cy="752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j-lt"/>
                    <a:ea typeface="+mj-ea"/>
                  </a:rPr>
                  <a:t>原式 </a:t>
                </a:r>
                <a:r>
                  <a:rPr kumimoji="1" lang="en-US" altLang="zh-CN" sz="2800" b="1" dirty="0">
                    <a:latin typeface="+mj-lt"/>
                    <a:ea typeface="+mj-ea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zh-CN" altLang="en-US" sz="2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func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func>
                              <m:func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zh-CN" altLang="en-US" sz="2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kumimoji="1" lang="en-US" altLang="zh-CN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6752" name="Rectangle 16">
                <a:extLst>
                  <a:ext uri="{FF2B5EF4-FFF2-40B4-BE49-F238E27FC236}">
                    <a16:creationId xmlns:a16="http://schemas.microsoft.com/office/drawing/2014/main" id="{778D03D8-4D75-4E2B-BA33-7C1BC4A1C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2116" y="1733803"/>
                <a:ext cx="3403883" cy="752835"/>
              </a:xfrm>
              <a:prstGeom prst="rect">
                <a:avLst/>
              </a:prstGeom>
              <a:blipFill>
                <a:blip r:embed="rId4"/>
                <a:stretch>
                  <a:fillRect l="-3763" b="-40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753" name="Object 17">
                <a:extLst>
                  <a:ext uri="{FF2B5EF4-FFF2-40B4-BE49-F238E27FC236}">
                    <a16:creationId xmlns:a16="http://schemas.microsoft.com/office/drawing/2014/main" id="{3E9AC9CD-A4FA-4348-A123-6FF7049F8B15}"/>
                  </a:ext>
                </a:extLst>
              </p:cNvPr>
              <p:cNvSpPr txBox="1"/>
              <p:nvPr/>
            </p:nvSpPr>
            <p:spPr bwMode="auto">
              <a:xfrm>
                <a:off x="5927476" y="1416517"/>
                <a:ext cx="4008438" cy="1522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[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)]−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16753" name="Object 17">
                <a:extLst>
                  <a:ext uri="{FF2B5EF4-FFF2-40B4-BE49-F238E27FC236}">
                    <a16:creationId xmlns:a16="http://schemas.microsoft.com/office/drawing/2014/main" id="{3E9AC9CD-A4FA-4348-A123-6FF7049F8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7476" y="1416517"/>
                <a:ext cx="4008438" cy="15224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754" name="Object 18">
                <a:extLst>
                  <a:ext uri="{FF2B5EF4-FFF2-40B4-BE49-F238E27FC236}">
                    <a16:creationId xmlns:a16="http://schemas.microsoft.com/office/drawing/2014/main" id="{CB553CFF-0042-4F97-BADF-F79049B700DF}"/>
                  </a:ext>
                </a:extLst>
              </p:cNvPr>
              <p:cNvSpPr txBox="1"/>
              <p:nvPr/>
            </p:nvSpPr>
            <p:spPr bwMode="auto">
              <a:xfrm>
                <a:off x="3432176" y="3357563"/>
                <a:ext cx="3313113" cy="1712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6754" name="Object 18">
                <a:extLst>
                  <a:ext uri="{FF2B5EF4-FFF2-40B4-BE49-F238E27FC236}">
                    <a16:creationId xmlns:a16="http://schemas.microsoft.com/office/drawing/2014/main" id="{CB553CFF-0042-4F97-BADF-F79049B7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2176" y="3357563"/>
                <a:ext cx="3313113" cy="171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/>
      <p:bldP spid="116747" grpId="0"/>
      <p:bldP spid="116751" grpId="0"/>
      <p:bldP spid="116752" grpId="0"/>
      <p:bldP spid="116753" grpId="0"/>
      <p:bldP spid="1167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D41D83E-A22D-40DD-ADF2-5B8F4816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33385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AA9CE69-F6BC-44C7-8168-A3303D11F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33575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4230EFB4-20B4-4596-B5BD-0EF8E10A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28717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27368F30-6F15-4C22-99B1-A50FFB3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29194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F013B933-C1EA-40C3-B535-56AB5ED6F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914" y="1795050"/>
            <a:ext cx="10631712" cy="252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kumimoji="1" lang="en-US" altLang="zh-CN" sz="2800" b="1" dirty="0">
                <a:latin typeface="+mj-ea"/>
                <a:ea typeface="+mj-ea"/>
              </a:rPr>
              <a:t>  </a:t>
            </a:r>
            <a:r>
              <a:rPr kumimoji="1" lang="zh-CN" altLang="en-US" sz="2800" b="1" dirty="0">
                <a:latin typeface="+mj-ea"/>
                <a:ea typeface="+mj-ea"/>
              </a:rPr>
              <a:t>用</a:t>
            </a:r>
            <a:r>
              <a:rPr kumimoji="1" lang="zh-CN" altLang="en-US" sz="2800" b="1" dirty="0">
                <a:latin typeface="+mj-lt"/>
                <a:ea typeface="+mj-ea"/>
              </a:rPr>
              <a:t>泰勒公式</a:t>
            </a:r>
            <a:r>
              <a:rPr kumimoji="1" lang="zh-CN" altLang="en-US" sz="2800" b="1" dirty="0">
                <a:latin typeface="+mj-ea"/>
                <a:ea typeface="+mj-ea"/>
              </a:rPr>
              <a:t>求函数的近似值有两种提法</a:t>
            </a:r>
            <a:r>
              <a:rPr kumimoji="1" lang="en-US" altLang="zh-CN" sz="2800" b="1" dirty="0">
                <a:latin typeface="+mj-ea"/>
                <a:ea typeface="+mj-ea"/>
              </a:rPr>
              <a:t>:</a:t>
            </a:r>
          </a:p>
          <a:p>
            <a:pPr algn="l" eaLnBrk="1" hangingPunct="1">
              <a:lnSpc>
                <a:spcPct val="200000"/>
              </a:lnSpc>
            </a:pPr>
            <a:r>
              <a:rPr kumimoji="1" lang="en-US" altLang="zh-CN" sz="2800" b="1" dirty="0">
                <a:latin typeface="+mj-ea"/>
                <a:ea typeface="+mj-ea"/>
              </a:rPr>
              <a:t> </a:t>
            </a:r>
            <a:r>
              <a:rPr kumimoji="1" lang="zh-CN" altLang="en-US" sz="2800" b="1" dirty="0">
                <a:latin typeface="+mj-ea"/>
                <a:ea typeface="+mj-ea"/>
              </a:rPr>
              <a:t>一是给定泰勒公式的阶数</a:t>
            </a:r>
            <a:r>
              <a:rPr kumimoji="1" lang="en-US" altLang="zh-CN" sz="2800" b="1" i="1" dirty="0">
                <a:latin typeface="+mj-lt"/>
                <a:ea typeface="+mj-ea"/>
              </a:rPr>
              <a:t>n</a:t>
            </a:r>
            <a:r>
              <a:rPr kumimoji="1" lang="en-US" altLang="zh-CN" sz="2800" b="1" dirty="0">
                <a:latin typeface="+mj-ea"/>
                <a:ea typeface="+mj-ea"/>
              </a:rPr>
              <a:t>, </a:t>
            </a:r>
            <a:r>
              <a:rPr kumimoji="1" lang="zh-CN" altLang="en-US" sz="2800" b="1" dirty="0">
                <a:latin typeface="+mj-ea"/>
                <a:ea typeface="+mj-ea"/>
              </a:rPr>
              <a:t>作近似计算，并估计误差，如例</a:t>
            </a:r>
            <a:r>
              <a:rPr kumimoji="1" lang="en-US" altLang="zh-CN" sz="2800" b="1" dirty="0">
                <a:latin typeface="+mj-lt"/>
                <a:ea typeface="+mj-ea"/>
              </a:rPr>
              <a:t>3.1</a:t>
            </a:r>
            <a:r>
              <a:rPr kumimoji="1" lang="zh-CN" altLang="en-US" sz="2800" b="1" dirty="0">
                <a:latin typeface="+mj-ea"/>
                <a:ea typeface="+mj-ea"/>
              </a:rPr>
              <a:t>，</a:t>
            </a:r>
          </a:p>
          <a:p>
            <a:pPr algn="l" eaLnBrk="1" hangingPunct="1">
              <a:lnSpc>
                <a:spcPct val="200000"/>
              </a:lnSpc>
            </a:pPr>
            <a:r>
              <a:rPr kumimoji="1" lang="zh-CN" altLang="en-US" sz="2800" b="1" dirty="0">
                <a:latin typeface="+mj-ea"/>
                <a:ea typeface="+mj-ea"/>
              </a:rPr>
              <a:t>二是给出精确度，确定泰勒公式应取的阶数</a:t>
            </a:r>
            <a:r>
              <a:rPr kumimoji="1" lang="en-US" altLang="zh-CN" sz="2800" b="1" i="1" dirty="0">
                <a:latin typeface="+mj-lt"/>
                <a:ea typeface="+mj-ea"/>
              </a:rPr>
              <a:t>n</a:t>
            </a:r>
            <a:r>
              <a:rPr kumimoji="1" lang="en-US" altLang="zh-CN" sz="2800" b="1" dirty="0">
                <a:latin typeface="+mj-ea"/>
                <a:ea typeface="+mj-ea"/>
              </a:rPr>
              <a:t>,</a:t>
            </a:r>
            <a:r>
              <a:rPr kumimoji="1" lang="zh-CN" altLang="en-US" sz="2800" b="1" dirty="0">
                <a:latin typeface="+mj-ea"/>
                <a:ea typeface="+mj-ea"/>
              </a:rPr>
              <a:t>再作近似计算</a:t>
            </a:r>
            <a:r>
              <a:rPr kumimoji="1" lang="en-US" altLang="zh-CN" sz="2800" b="1" dirty="0">
                <a:latin typeface="+mj-ea"/>
                <a:ea typeface="+mj-ea"/>
              </a:rPr>
              <a:t>.</a:t>
            </a:r>
            <a:endParaRPr kumimoji="1" lang="en-US" altLang="zh-CN" sz="2000" b="1" dirty="0">
              <a:latin typeface="+mj-ea"/>
              <a:ea typeface="+mj-ea"/>
            </a:endParaRPr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03B5C1CA-75A5-46BD-B461-D70B2A6598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4832" y="486538"/>
            <a:ext cx="7848600" cy="6985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</a:rPr>
              <a:t>﹡</a:t>
            </a:r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en-US" altLang="zh-CN" sz="3200" b="1" dirty="0">
                <a:solidFill>
                  <a:srgbClr val="0000FF"/>
                </a:solidFill>
              </a:rPr>
              <a:t>. </a:t>
            </a:r>
            <a:r>
              <a:rPr lang="zh-CN" altLang="en-US" sz="3200" b="1" dirty="0">
                <a:solidFill>
                  <a:srgbClr val="0000FF"/>
                </a:solidFill>
              </a:rPr>
              <a:t>泰勒公式的应用</a:t>
            </a:r>
            <a:r>
              <a:rPr lang="en-US" altLang="zh-CN" sz="2800" b="1" dirty="0">
                <a:solidFill>
                  <a:srgbClr val="0000FF"/>
                </a:solidFill>
              </a:rPr>
              <a:t>—(2)</a:t>
            </a:r>
            <a:r>
              <a:rPr lang="zh-CN" altLang="en-US" sz="2800" b="1" dirty="0">
                <a:solidFill>
                  <a:srgbClr val="0000FF"/>
                </a:solidFill>
              </a:rPr>
              <a:t>近似计算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7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>
            <a:extLst>
              <a:ext uri="{FF2B5EF4-FFF2-40B4-BE49-F238E27FC236}">
                <a16:creationId xmlns:a16="http://schemas.microsoft.com/office/drawing/2014/main" id="{F993EEC3-4EF0-476E-B95C-CBEA43AA4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549275"/>
            <a:ext cx="620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例 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3.5</a:t>
            </a:r>
            <a:r>
              <a:rPr kumimoji="1" lang="en-US" altLang="zh-CN" sz="2800" b="1" dirty="0">
                <a:latin typeface="+mj-lt"/>
                <a:ea typeface="+mj-ea"/>
              </a:rPr>
              <a:t>   </a:t>
            </a:r>
            <a:r>
              <a:rPr kumimoji="1" lang="zh-CN" altLang="en-US" sz="2800" b="1" dirty="0">
                <a:latin typeface="+mj-lt"/>
                <a:ea typeface="+mj-ea"/>
              </a:rPr>
              <a:t>计算 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sin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10°</a:t>
            </a:r>
            <a:r>
              <a:rPr kumimoji="1" lang="zh-CN" altLang="en-US" sz="2800" b="1" dirty="0">
                <a:latin typeface="+mj-lt"/>
                <a:ea typeface="+mj-ea"/>
              </a:rPr>
              <a:t>准确到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10</a:t>
            </a:r>
            <a:r>
              <a:rPr kumimoji="1" lang="en-US" altLang="zh-CN" sz="2800" b="1" i="1" baseline="30000" dirty="0">
                <a:solidFill>
                  <a:srgbClr val="0000FF"/>
                </a:solidFill>
                <a:latin typeface="+mj-lt"/>
                <a:ea typeface="+mj-ea"/>
              </a:rPr>
              <a:t>-</a:t>
            </a:r>
            <a:r>
              <a:rPr kumimoji="1" lang="en-US" altLang="zh-CN" sz="2800" b="1" baseline="30000" dirty="0">
                <a:solidFill>
                  <a:srgbClr val="0000FF"/>
                </a:solidFill>
                <a:latin typeface="+mj-lt"/>
                <a:ea typeface="+mj-ea"/>
              </a:rPr>
              <a:t>4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F40E67F-7574-49EA-A499-60264E3E9AAB}"/>
              </a:ext>
            </a:extLst>
          </p:cNvPr>
          <p:cNvGrpSpPr>
            <a:grpSpLocks/>
          </p:cNvGrpSpPr>
          <p:nvPr/>
        </p:nvGrpSpPr>
        <p:grpSpPr bwMode="auto">
          <a:xfrm>
            <a:off x="2782889" y="1477964"/>
            <a:ext cx="6297614" cy="812800"/>
            <a:chOff x="793" y="934"/>
            <a:chExt cx="3967" cy="512"/>
          </a:xfrm>
        </p:grpSpPr>
        <p:sp>
          <p:nvSpPr>
            <p:cNvPr id="20491" name="Rectangle 7">
              <a:extLst>
                <a:ext uri="{FF2B5EF4-FFF2-40B4-BE49-F238E27FC236}">
                  <a16:creationId xmlns:a16="http://schemas.microsoft.com/office/drawing/2014/main" id="{94F75553-90A1-40D6-8D69-9820F764F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981"/>
              <a:ext cx="39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 dirty="0">
                  <a:latin typeface="+mj-lt"/>
                  <a:ea typeface="+mj-ea"/>
                </a:rPr>
                <a:t>设                     ，取                           则有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5" name="Object 8">
                  <a:extLst>
                    <a:ext uri="{FF2B5EF4-FFF2-40B4-BE49-F238E27FC236}">
                      <a16:creationId xmlns:a16="http://schemas.microsoft.com/office/drawing/2014/main" id="{57236319-3212-49C5-A881-6DD40B27A940}"/>
                    </a:ext>
                  </a:extLst>
                </p:cNvPr>
                <p:cNvSpPr txBox="1"/>
                <p:nvPr/>
              </p:nvSpPr>
              <p:spPr bwMode="auto">
                <a:xfrm>
                  <a:off x="1102" y="988"/>
                  <a:ext cx="1212" cy="2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0485" name="Object 8">
                  <a:extLst>
                    <a:ext uri="{FF2B5EF4-FFF2-40B4-BE49-F238E27FC236}">
                      <a16:creationId xmlns:a16="http://schemas.microsoft.com/office/drawing/2014/main" id="{57236319-3212-49C5-A881-6DD40B27A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2" y="988"/>
                  <a:ext cx="1212" cy="296"/>
                </a:xfrm>
                <a:prstGeom prst="rect">
                  <a:avLst/>
                </a:prstGeom>
                <a:blipFill>
                  <a:blip r:embed="rId2"/>
                  <a:stretch>
                    <a:fillRect l="-2848" b="-168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6" name="Object 9">
                  <a:extLst>
                    <a:ext uri="{FF2B5EF4-FFF2-40B4-BE49-F238E27FC236}">
                      <a16:creationId xmlns:a16="http://schemas.microsoft.com/office/drawing/2014/main" id="{3EB31A9E-20D4-4D07-BFF5-A2F2E4E38D37}"/>
                    </a:ext>
                  </a:extLst>
                </p:cNvPr>
                <p:cNvSpPr txBox="1"/>
                <p:nvPr/>
              </p:nvSpPr>
              <p:spPr bwMode="auto">
                <a:xfrm>
                  <a:off x="2741" y="934"/>
                  <a:ext cx="1410" cy="512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𝝅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𝟏𝟖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0486" name="Object 9">
                  <a:extLst>
                    <a:ext uri="{FF2B5EF4-FFF2-40B4-BE49-F238E27FC236}">
                      <a16:creationId xmlns:a16="http://schemas.microsoft.com/office/drawing/2014/main" id="{3EB31A9E-20D4-4D07-BFF5-A2F2E4E38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1" y="934"/>
                  <a:ext cx="1410" cy="5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794" name="Object 10">
                <a:extLst>
                  <a:ext uri="{FF2B5EF4-FFF2-40B4-BE49-F238E27FC236}">
                    <a16:creationId xmlns:a16="http://schemas.microsoft.com/office/drawing/2014/main" id="{098B8CFD-92AB-4996-AF91-42111DE8C37A}"/>
                  </a:ext>
                </a:extLst>
              </p:cNvPr>
              <p:cNvSpPr txBox="1"/>
              <p:nvPr/>
            </p:nvSpPr>
            <p:spPr bwMode="auto">
              <a:xfrm>
                <a:off x="2729318" y="2221640"/>
                <a:ext cx="5040313" cy="965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𝟏𝟖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𝟏𝟖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𝟏𝟖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8794" name="Object 10">
                <a:extLst>
                  <a:ext uri="{FF2B5EF4-FFF2-40B4-BE49-F238E27FC236}">
                    <a16:creationId xmlns:a16="http://schemas.microsoft.com/office/drawing/2014/main" id="{098B8CFD-92AB-4996-AF91-42111DE8C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9318" y="2221640"/>
                <a:ext cx="5040313" cy="965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795" name="Object 11">
                <a:extLst>
                  <a:ext uri="{FF2B5EF4-FFF2-40B4-BE49-F238E27FC236}">
                    <a16:creationId xmlns:a16="http://schemas.microsoft.com/office/drawing/2014/main" id="{D0C67003-3148-43C5-AA4E-B6909BCB6295}"/>
                  </a:ext>
                </a:extLst>
              </p:cNvPr>
              <p:cNvSpPr txBox="1"/>
              <p:nvPr/>
            </p:nvSpPr>
            <p:spPr bwMode="auto">
              <a:xfrm>
                <a:off x="4561223" y="4636315"/>
                <a:ext cx="4649452" cy="125966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𝒎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𝟏𝟖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𝟏𝟖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18795" name="Object 11">
                <a:extLst>
                  <a:ext uri="{FF2B5EF4-FFF2-40B4-BE49-F238E27FC236}">
                    <a16:creationId xmlns:a16="http://schemas.microsoft.com/office/drawing/2014/main" id="{D0C67003-3148-43C5-AA4E-B6909BCB6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1223" y="4636315"/>
                <a:ext cx="4649452" cy="125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796" name="Rectangle 12">
            <a:extLst>
              <a:ext uri="{FF2B5EF4-FFF2-40B4-BE49-F238E27FC236}">
                <a16:creationId xmlns:a16="http://schemas.microsoft.com/office/drawing/2014/main" id="{B60458CC-75D1-48AD-B307-3A1E6EE0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458914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97" name="Object 13">
                <a:extLst>
                  <a:ext uri="{FF2B5EF4-FFF2-40B4-BE49-F238E27FC236}">
                    <a16:creationId xmlns:a16="http://schemas.microsoft.com/office/drawing/2014/main" id="{AC5565B0-9BDD-4128-B39A-B3CF599278C3}"/>
                  </a:ext>
                </a:extLst>
              </p:cNvPr>
              <p:cNvSpPr txBox="1"/>
              <p:nvPr/>
            </p:nvSpPr>
            <p:spPr bwMode="auto">
              <a:xfrm>
                <a:off x="3879165" y="3218657"/>
                <a:ext cx="6833753" cy="1146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⋯+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𝟏𝟖</m:t>
                              </m:r>
                            </m:den>
                          </m:f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8797" name="Object 13">
                <a:extLst>
                  <a:ext uri="{FF2B5EF4-FFF2-40B4-BE49-F238E27FC236}">
                    <a16:creationId xmlns:a16="http://schemas.microsoft.com/office/drawing/2014/main" id="{AC5565B0-9BDD-4128-B39A-B3CF5992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9165" y="3218657"/>
                <a:ext cx="6833753" cy="11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798" name="Rectangle 14">
            <a:extLst>
              <a:ext uri="{FF2B5EF4-FFF2-40B4-BE49-F238E27FC236}">
                <a16:creationId xmlns:a16="http://schemas.microsoft.com/office/drawing/2014/main" id="{D9ABC12E-1580-4EE4-B269-B4E5D504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471" y="4875867"/>
            <a:ext cx="2135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由</a:t>
            </a:r>
            <a:r>
              <a:rPr kumimoji="1" lang="en-US" altLang="zh-CN" sz="2800" b="1" dirty="0">
                <a:latin typeface="+mj-lt"/>
                <a:ea typeface="+mj-ea"/>
              </a:rPr>
              <a:t>(3.9)</a:t>
            </a:r>
            <a:r>
              <a:rPr kumimoji="1" lang="zh-CN" altLang="en-US" sz="2800" b="1" dirty="0">
                <a:latin typeface="+mj-lt"/>
                <a:ea typeface="+mj-ea"/>
              </a:rPr>
              <a:t>式知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94" grpId="0"/>
      <p:bldP spid="118795" grpId="0"/>
      <p:bldP spid="118796" grpId="0"/>
      <p:bldP spid="118797" grpId="0"/>
      <p:bldP spid="1187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9810" name="Object 2">
                <a:extLst>
                  <a:ext uri="{FF2B5EF4-FFF2-40B4-BE49-F238E27FC236}">
                    <a16:creationId xmlns:a16="http://schemas.microsoft.com/office/drawing/2014/main" id="{04A13ED4-8B8D-4C9F-B6C9-F89C03D5706D}"/>
                  </a:ext>
                </a:extLst>
              </p:cNvPr>
              <p:cNvSpPr txBox="1"/>
              <p:nvPr/>
            </p:nvSpPr>
            <p:spPr bwMode="auto">
              <a:xfrm>
                <a:off x="4295775" y="989013"/>
                <a:ext cx="5086350" cy="10731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𝟏𝟖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.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𝟓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9810" name="Object 2">
                <a:extLst>
                  <a:ext uri="{FF2B5EF4-FFF2-40B4-BE49-F238E27FC236}">
                    <a16:creationId xmlns:a16="http://schemas.microsoft.com/office/drawing/2014/main" id="{04A13ED4-8B8D-4C9F-B6C9-F89C03D57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5775" y="989013"/>
                <a:ext cx="5086350" cy="1073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811" name="Object 3">
                <a:extLst>
                  <a:ext uri="{FF2B5EF4-FFF2-40B4-BE49-F238E27FC236}">
                    <a16:creationId xmlns:a16="http://schemas.microsoft.com/office/drawing/2014/main" id="{A619E7D3-A90B-45C0-B122-00F7C68376A8}"/>
                  </a:ext>
                </a:extLst>
              </p:cNvPr>
              <p:cNvSpPr txBox="1"/>
              <p:nvPr/>
            </p:nvSpPr>
            <p:spPr bwMode="auto">
              <a:xfrm>
                <a:off x="3298826" y="2152652"/>
                <a:ext cx="2911474" cy="10763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∘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𝟏𝟖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19811" name="Object 3">
                <a:extLst>
                  <a:ext uri="{FF2B5EF4-FFF2-40B4-BE49-F238E27FC236}">
                    <a16:creationId xmlns:a16="http://schemas.microsoft.com/office/drawing/2014/main" id="{A619E7D3-A90B-45C0-B122-00F7C6837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8826" y="2152652"/>
                <a:ext cx="2911474" cy="107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815" name="Rectangle 7">
            <a:extLst>
              <a:ext uri="{FF2B5EF4-FFF2-40B4-BE49-F238E27FC236}">
                <a16:creationId xmlns:a16="http://schemas.microsoft.com/office/drawing/2014/main" id="{A2F9FB3F-673C-43A4-971E-7D666ED0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205038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于是 </a:t>
            </a:r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22B66085-3111-4C7B-8420-5EA26B28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125538"/>
            <a:ext cx="2232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当</a:t>
            </a:r>
            <a:r>
              <a:rPr kumimoji="1" lang="en-US" altLang="zh-CN" sz="2800" b="1" i="1">
                <a:latin typeface="+mj-lt"/>
                <a:ea typeface="+mj-ea"/>
              </a:rPr>
              <a:t>m</a:t>
            </a:r>
            <a:r>
              <a:rPr kumimoji="1" lang="en-US" altLang="zh-CN" sz="2800" b="1">
                <a:latin typeface="+mj-lt"/>
                <a:ea typeface="+mj-ea"/>
              </a:rPr>
              <a:t>=2</a:t>
            </a:r>
            <a:r>
              <a:rPr kumimoji="1" lang="zh-CN" altLang="en-US" sz="2800" b="1">
                <a:latin typeface="+mj-lt"/>
                <a:ea typeface="+mj-ea"/>
              </a:rPr>
              <a:t>时，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817" name="Object 9">
                <a:extLst>
                  <a:ext uri="{FF2B5EF4-FFF2-40B4-BE49-F238E27FC236}">
                    <a16:creationId xmlns:a16="http://schemas.microsoft.com/office/drawing/2014/main" id="{D7CF2592-6DAC-4739-B0C0-4E37B59A78B5}"/>
                  </a:ext>
                </a:extLst>
              </p:cNvPr>
              <p:cNvSpPr txBox="1"/>
              <p:nvPr/>
            </p:nvSpPr>
            <p:spPr bwMode="auto">
              <a:xfrm>
                <a:off x="4367214" y="3228977"/>
                <a:ext cx="2736850" cy="1349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𝟏𝟖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19817" name="Object 9">
                <a:extLst>
                  <a:ext uri="{FF2B5EF4-FFF2-40B4-BE49-F238E27FC236}">
                    <a16:creationId xmlns:a16="http://schemas.microsoft.com/office/drawing/2014/main" id="{D7CF2592-6DAC-4739-B0C0-4E37B59A7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7214" y="3228977"/>
                <a:ext cx="2736850" cy="1349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818" name="Object 10">
                <a:extLst>
                  <a:ext uri="{FF2B5EF4-FFF2-40B4-BE49-F238E27FC236}">
                    <a16:creationId xmlns:a16="http://schemas.microsoft.com/office/drawing/2014/main" id="{50446ADB-F8B8-451C-ACEE-2F94581FA806}"/>
                  </a:ext>
                </a:extLst>
              </p:cNvPr>
              <p:cNvSpPr txBox="1"/>
              <p:nvPr/>
            </p:nvSpPr>
            <p:spPr bwMode="auto">
              <a:xfrm>
                <a:off x="4341814" y="4668840"/>
                <a:ext cx="5524500" cy="554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𝟏𝟕𝟒𝟓𝟑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𝟎𝟎𝟎𝟖𝟗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𝟏𝟕𝟑𝟔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19818" name="Object 10">
                <a:extLst>
                  <a:ext uri="{FF2B5EF4-FFF2-40B4-BE49-F238E27FC236}">
                    <a16:creationId xmlns:a16="http://schemas.microsoft.com/office/drawing/2014/main" id="{50446ADB-F8B8-451C-ACEE-2F94581FA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1814" y="4668840"/>
                <a:ext cx="5524500" cy="554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/>
      <p:bldP spid="119815" grpId="0"/>
      <p:bldP spid="119816" grpId="0"/>
      <p:bldP spid="119817" grpId="0"/>
      <p:bldP spid="1198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>
            <a:extLst>
              <a:ext uri="{FF2B5EF4-FFF2-40B4-BE49-F238E27FC236}">
                <a16:creationId xmlns:a16="http://schemas.microsoft.com/office/drawing/2014/main" id="{C8B79273-4A8B-40FD-AB38-7329885C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30861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6" name="Rectangle 3">
            <a:extLst>
              <a:ext uri="{FF2B5EF4-FFF2-40B4-BE49-F238E27FC236}">
                <a16:creationId xmlns:a16="http://schemas.microsoft.com/office/drawing/2014/main" id="{756BD519-5565-4183-8ED0-0EAB3877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3090069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+mj-lt"/>
              <a:ea typeface="+mj-ea"/>
            </a:endParaRP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42208CF0-53B3-48B7-A444-AD706236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42" y="993503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如果已知函数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f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 dirty="0">
                <a:latin typeface="+mj-lt"/>
                <a:ea typeface="+mj-ea"/>
              </a:rPr>
              <a:t>在点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zh-CN" altLang="en-US" sz="2800" b="1" dirty="0">
                <a:latin typeface="+mj-lt"/>
                <a:ea typeface="+mj-ea"/>
              </a:rPr>
              <a:t>的泰勒公式，则可由泰勒公式确定函数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f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 dirty="0">
                <a:latin typeface="+mj-lt"/>
                <a:ea typeface="+mj-ea"/>
              </a:rPr>
              <a:t>在点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的高阶导数值，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0FEABDE2-25E2-4E0A-B442-96349532E3C5}"/>
              </a:ext>
            </a:extLst>
          </p:cNvPr>
          <p:cNvGrpSpPr>
            <a:grpSpLocks/>
          </p:cNvGrpSpPr>
          <p:nvPr/>
        </p:nvGrpSpPr>
        <p:grpSpPr bwMode="auto">
          <a:xfrm>
            <a:off x="340895" y="2205658"/>
            <a:ext cx="4692650" cy="633413"/>
            <a:chOff x="-444" y="1555"/>
            <a:chExt cx="2956" cy="399"/>
          </a:xfrm>
        </p:grpSpPr>
        <p:sp>
          <p:nvSpPr>
            <p:cNvPr id="22546" name="Rectangle 11">
              <a:extLst>
                <a:ext uri="{FF2B5EF4-FFF2-40B4-BE49-F238E27FC236}">
                  <a16:creationId xmlns:a16="http://schemas.microsoft.com/office/drawing/2014/main" id="{908C2664-7AF0-4869-B19D-02CF45789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4" y="1555"/>
              <a:ext cx="13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800" b="1" dirty="0">
                  <a:solidFill>
                    <a:srgbClr val="0000FF"/>
                  </a:solidFill>
                  <a:latin typeface="+mj-lt"/>
                  <a:ea typeface="+mj-ea"/>
                </a:rPr>
                <a:t>例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+mj-lt"/>
                  <a:ea typeface="+mj-ea"/>
                </a:rPr>
                <a:t>3.6</a:t>
              </a:r>
              <a:r>
                <a:rPr kumimoji="1" lang="en-US" altLang="zh-CN" sz="2800" b="1" dirty="0">
                  <a:latin typeface="+mj-lt"/>
                  <a:ea typeface="+mj-ea"/>
                </a:rPr>
                <a:t>  </a:t>
              </a:r>
              <a:r>
                <a:rPr kumimoji="1" lang="zh-CN" altLang="en-US" sz="2800" b="1" dirty="0">
                  <a:latin typeface="+mj-lt"/>
                  <a:ea typeface="+mj-ea"/>
                </a:rPr>
                <a:t>设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34" name="Object 12">
                  <a:extLst>
                    <a:ext uri="{FF2B5EF4-FFF2-40B4-BE49-F238E27FC236}">
                      <a16:creationId xmlns:a16="http://schemas.microsoft.com/office/drawing/2014/main" id="{96298E4B-F8EF-471A-981C-CFDD7B670D46}"/>
                    </a:ext>
                  </a:extLst>
                </p:cNvPr>
                <p:cNvSpPr txBox="1"/>
                <p:nvPr/>
              </p:nvSpPr>
              <p:spPr bwMode="auto">
                <a:xfrm>
                  <a:off x="581" y="1562"/>
                  <a:ext cx="1931" cy="39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2534" name="Object 12">
                  <a:extLst>
                    <a:ext uri="{FF2B5EF4-FFF2-40B4-BE49-F238E27FC236}">
                      <a16:creationId xmlns:a16="http://schemas.microsoft.com/office/drawing/2014/main" id="{96298E4B-F8EF-471A-981C-CFDD7B670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1" y="1562"/>
                  <a:ext cx="1931" cy="39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539" name="Rectangle 13">
            <a:extLst>
              <a:ext uri="{FF2B5EF4-FFF2-40B4-BE49-F238E27FC236}">
                <a16:creationId xmlns:a16="http://schemas.microsoft.com/office/drawing/2014/main" id="{426DA691-06D6-4DE5-B40A-A170527D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099594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846" name="Object 14">
                <a:extLst>
                  <a:ext uri="{FF2B5EF4-FFF2-40B4-BE49-F238E27FC236}">
                    <a16:creationId xmlns:a16="http://schemas.microsoft.com/office/drawing/2014/main" id="{0B870723-DA3E-4F0A-BDC2-0E91BC17D0E2}"/>
                  </a:ext>
                </a:extLst>
              </p:cNvPr>
              <p:cNvSpPr txBox="1"/>
              <p:nvPr/>
            </p:nvSpPr>
            <p:spPr bwMode="auto">
              <a:xfrm>
                <a:off x="1702574" y="3468926"/>
                <a:ext cx="7662862" cy="11906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+⋯+(−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0846" name="Object 14">
                <a:extLst>
                  <a:ext uri="{FF2B5EF4-FFF2-40B4-BE49-F238E27FC236}">
                    <a16:creationId xmlns:a16="http://schemas.microsoft.com/office/drawing/2014/main" id="{0B870723-DA3E-4F0A-BDC2-0E91BC17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574" y="3468926"/>
                <a:ext cx="7662862" cy="1190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848" name="Object 16">
                <a:extLst>
                  <a:ext uri="{FF2B5EF4-FFF2-40B4-BE49-F238E27FC236}">
                    <a16:creationId xmlns:a16="http://schemas.microsoft.com/office/drawing/2014/main" id="{292C020F-6346-442D-8F71-62F523292A70}"/>
                  </a:ext>
                </a:extLst>
              </p:cNvPr>
              <p:cNvSpPr txBox="1"/>
              <p:nvPr/>
            </p:nvSpPr>
            <p:spPr bwMode="auto">
              <a:xfrm>
                <a:off x="1839905" y="4798299"/>
                <a:ext cx="8459788" cy="11715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𝟓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+⋯+(−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𝒎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0848" name="Object 16">
                <a:extLst>
                  <a:ext uri="{FF2B5EF4-FFF2-40B4-BE49-F238E27FC236}">
                    <a16:creationId xmlns:a16="http://schemas.microsoft.com/office/drawing/2014/main" id="{292C020F-6346-442D-8F71-62F523292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9905" y="4798299"/>
                <a:ext cx="8459788" cy="1171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849" name="Rectangle 17">
            <a:extLst>
              <a:ext uri="{FF2B5EF4-FFF2-40B4-BE49-F238E27FC236}">
                <a16:creationId xmlns:a16="http://schemas.microsoft.com/office/drawing/2014/main" id="{C9617289-F415-4D02-B7BF-77B64A4BA4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3121" y="233090"/>
            <a:ext cx="7330941" cy="636588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</a:rPr>
              <a:t>﹡4. </a:t>
            </a:r>
            <a:r>
              <a:rPr lang="zh-CN" altLang="en-US" sz="3200" b="1" dirty="0">
                <a:solidFill>
                  <a:srgbClr val="0000FF"/>
                </a:solidFill>
              </a:rPr>
              <a:t>泰勒公式的应用</a:t>
            </a:r>
            <a:r>
              <a:rPr lang="en-US" altLang="zh-CN" sz="3200" b="1" dirty="0">
                <a:solidFill>
                  <a:srgbClr val="0000FF"/>
                </a:solidFill>
              </a:rPr>
              <a:t>—(3)</a:t>
            </a:r>
            <a:r>
              <a:rPr lang="zh-CN" altLang="en-US" sz="3200" b="1" dirty="0">
                <a:solidFill>
                  <a:srgbClr val="0000FF"/>
                </a:solidFill>
              </a:rPr>
              <a:t>求高阶导数</a:t>
            </a:r>
          </a:p>
        </p:txBody>
      </p:sp>
      <p:sp>
        <p:nvSpPr>
          <p:cNvPr id="120850" name="Rectangle 18">
            <a:extLst>
              <a:ext uri="{FF2B5EF4-FFF2-40B4-BE49-F238E27FC236}">
                <a16:creationId xmlns:a16="http://schemas.microsoft.com/office/drawing/2014/main" id="{4CF727DE-90A6-406B-B561-2515549BB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45" y="4956846"/>
            <a:ext cx="1223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所以</a:t>
            </a: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B633FF6C-D2E7-4845-8891-425A06F61435}"/>
              </a:ext>
            </a:extLst>
          </p:cNvPr>
          <p:cNvGrpSpPr>
            <a:grpSpLocks/>
          </p:cNvGrpSpPr>
          <p:nvPr/>
        </p:nvGrpSpPr>
        <p:grpSpPr bwMode="auto">
          <a:xfrm>
            <a:off x="1226324" y="2753916"/>
            <a:ext cx="8820150" cy="677862"/>
            <a:chOff x="381" y="1778"/>
            <a:chExt cx="5402" cy="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2" name="Object 20">
                  <a:extLst>
                    <a:ext uri="{FF2B5EF4-FFF2-40B4-BE49-F238E27FC236}">
                      <a16:creationId xmlns:a16="http://schemas.microsoft.com/office/drawing/2014/main" id="{172BFF23-4995-49D1-87C6-2F4BA1B9D9E2}"/>
                    </a:ext>
                  </a:extLst>
                </p:cNvPr>
                <p:cNvSpPr txBox="1"/>
                <p:nvPr/>
              </p:nvSpPr>
              <p:spPr bwMode="auto">
                <a:xfrm>
                  <a:off x="612" y="1797"/>
                  <a:ext cx="590" cy="34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2532" name="Object 20">
                  <a:extLst>
                    <a:ext uri="{FF2B5EF4-FFF2-40B4-BE49-F238E27FC236}">
                      <a16:creationId xmlns:a16="http://schemas.microsoft.com/office/drawing/2014/main" id="{172BFF23-4995-49D1-87C6-2F4BA1B9D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" y="1797"/>
                  <a:ext cx="590" cy="3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3" name="Object 21">
                  <a:extLst>
                    <a:ext uri="{FF2B5EF4-FFF2-40B4-BE49-F238E27FC236}">
                      <a16:creationId xmlns:a16="http://schemas.microsoft.com/office/drawing/2014/main" id="{E9272013-4B46-4661-AD31-A20D5473D2A0}"/>
                    </a:ext>
                  </a:extLst>
                </p:cNvPr>
                <p:cNvSpPr txBox="1"/>
                <p:nvPr/>
              </p:nvSpPr>
              <p:spPr bwMode="auto">
                <a:xfrm>
                  <a:off x="4808" y="1778"/>
                  <a:ext cx="975" cy="42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𝟗𝟗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2533" name="Object 21">
                  <a:extLst>
                    <a:ext uri="{FF2B5EF4-FFF2-40B4-BE49-F238E27FC236}">
                      <a16:creationId xmlns:a16="http://schemas.microsoft.com/office/drawing/2014/main" id="{E9272013-4B46-4661-AD31-A20D5473D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8" y="1778"/>
                  <a:ext cx="975" cy="4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45" name="Rectangle 22">
              <a:extLst>
                <a:ext uri="{FF2B5EF4-FFF2-40B4-BE49-F238E27FC236}">
                  <a16:creationId xmlns:a16="http://schemas.microsoft.com/office/drawing/2014/main" id="{19DE1F79-196F-4F16-93FD-2EBF67424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1797"/>
              <a:ext cx="4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 dirty="0">
                  <a:latin typeface="+mj-lt"/>
                  <a:ea typeface="+mj-ea"/>
                </a:rPr>
                <a:t>求         的含皮亚诺余项的马克劳林公式</a:t>
              </a:r>
              <a:r>
                <a:rPr kumimoji="1" lang="en-US" altLang="zh-CN" sz="2800" b="1" dirty="0">
                  <a:latin typeface="+mj-lt"/>
                  <a:ea typeface="+mj-ea"/>
                </a:rPr>
                <a:t>, </a:t>
              </a:r>
              <a:r>
                <a:rPr kumimoji="1" lang="zh-CN" altLang="en-US" sz="2800" b="1" dirty="0">
                  <a:latin typeface="+mj-lt"/>
                  <a:ea typeface="+mj-ea"/>
                </a:rPr>
                <a:t>并求</a:t>
              </a:r>
              <a:r>
                <a:rPr kumimoji="1" lang="en-US" altLang="zh-CN" sz="2800" b="1" dirty="0">
                  <a:latin typeface="+mj-lt"/>
                  <a:ea typeface="+mj-ea"/>
                </a:rPr>
                <a:t>:</a:t>
              </a:r>
            </a:p>
          </p:txBody>
        </p:sp>
      </p:grpSp>
      <p:sp>
        <p:nvSpPr>
          <p:cNvPr id="120855" name="Rectangle 23">
            <a:extLst>
              <a:ext uri="{FF2B5EF4-FFF2-40B4-BE49-F238E27FC236}">
                <a16:creationId xmlns:a16="http://schemas.microsoft.com/office/drawing/2014/main" id="{4F0F1B28-CBF7-43E0-883B-62C1EC9F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57" y="3605248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解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/>
      <p:bldP spid="120846" grpId="0"/>
      <p:bldP spid="120848" grpId="0"/>
      <p:bldP spid="120849" grpId="0" animBg="1"/>
      <p:bldP spid="120850" grpId="0"/>
      <p:bldP spid="1208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1858" name="Object 2">
                <a:extLst>
                  <a:ext uri="{FF2B5EF4-FFF2-40B4-BE49-F238E27FC236}">
                    <a16:creationId xmlns:a16="http://schemas.microsoft.com/office/drawing/2014/main" id="{621AD36A-F21A-476A-B685-4F490D142E46}"/>
                  </a:ext>
                </a:extLst>
              </p:cNvPr>
              <p:cNvSpPr txBox="1"/>
              <p:nvPr/>
            </p:nvSpPr>
            <p:spPr bwMode="auto">
              <a:xfrm>
                <a:off x="2911475" y="2492376"/>
                <a:ext cx="6376904" cy="13239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𝟗𝟖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！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𝟗𝟗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𝟗𝟗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！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1858" name="Object 2">
                <a:extLst>
                  <a:ext uri="{FF2B5EF4-FFF2-40B4-BE49-F238E27FC236}">
                    <a16:creationId xmlns:a16="http://schemas.microsoft.com/office/drawing/2014/main" id="{621AD36A-F21A-476A-B685-4F490D14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475" y="2492376"/>
                <a:ext cx="6376904" cy="1323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63" name="Rectangle 7">
            <a:extLst>
              <a:ext uri="{FF2B5EF4-FFF2-40B4-BE49-F238E27FC236}">
                <a16:creationId xmlns:a16="http://schemas.microsoft.com/office/drawing/2014/main" id="{A803CAFB-B0F8-480E-8E39-D75A91FCC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4365308"/>
            <a:ext cx="5111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i="1" dirty="0">
                <a:latin typeface="+mj-lt"/>
                <a:ea typeface="+mj-ea"/>
              </a:rPr>
              <a:t>f </a:t>
            </a:r>
            <a:r>
              <a:rPr kumimoji="1" lang="en-US" altLang="zh-CN" sz="2800" b="1" baseline="30000" dirty="0">
                <a:latin typeface="+mj-lt"/>
                <a:ea typeface="+mj-ea"/>
              </a:rPr>
              <a:t>(</a:t>
            </a:r>
            <a:r>
              <a:rPr kumimoji="1" lang="en-US" altLang="zh-CN" sz="2800" b="1" i="1" baseline="30000" dirty="0">
                <a:latin typeface="+mj-lt"/>
                <a:ea typeface="+mj-ea"/>
              </a:rPr>
              <a:t>99</a:t>
            </a:r>
            <a:r>
              <a:rPr kumimoji="1" lang="en-US" altLang="zh-CN" sz="2800" b="1" baseline="30000" dirty="0">
                <a:latin typeface="+mj-lt"/>
                <a:ea typeface="+mj-ea"/>
              </a:rPr>
              <a:t>)</a:t>
            </a:r>
            <a:r>
              <a:rPr kumimoji="1" lang="en-US" altLang="zh-CN" sz="2800" b="1" dirty="0">
                <a:latin typeface="+mj-lt"/>
                <a:ea typeface="+mj-ea"/>
              </a:rPr>
              <a:t>(0)=99×98=9702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A7E046D4-AB0D-41A1-803D-88C8E1AC98E2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620714"/>
            <a:ext cx="8737600" cy="1057275"/>
            <a:chOff x="302" y="360"/>
            <a:chExt cx="5504" cy="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55" name="Object 10">
                  <a:extLst>
                    <a:ext uri="{FF2B5EF4-FFF2-40B4-BE49-F238E27FC236}">
                      <a16:creationId xmlns:a16="http://schemas.microsoft.com/office/drawing/2014/main" id="{E6350EB4-FB4C-4B55-A1C6-05B6D0CE36FB}"/>
                    </a:ext>
                  </a:extLst>
                </p:cNvPr>
                <p:cNvSpPr txBox="1"/>
                <p:nvPr/>
              </p:nvSpPr>
              <p:spPr bwMode="auto">
                <a:xfrm>
                  <a:off x="1246" y="527"/>
                  <a:ext cx="545" cy="318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3555" name="Object 10">
                  <a:extLst>
                    <a:ext uri="{FF2B5EF4-FFF2-40B4-BE49-F238E27FC236}">
                      <a16:creationId xmlns:a16="http://schemas.microsoft.com/office/drawing/2014/main" id="{E6350EB4-FB4C-4B55-A1C6-05B6D0CE36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6" y="527"/>
                  <a:ext cx="545" cy="3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56" name="Object 11">
                  <a:extLst>
                    <a:ext uri="{FF2B5EF4-FFF2-40B4-BE49-F238E27FC236}">
                      <a16:creationId xmlns:a16="http://schemas.microsoft.com/office/drawing/2014/main" id="{D24DDC8E-E891-4266-BFF8-4BFFB1ADA98D}"/>
                    </a:ext>
                  </a:extLst>
                </p:cNvPr>
                <p:cNvSpPr txBox="1"/>
                <p:nvPr/>
              </p:nvSpPr>
              <p:spPr bwMode="auto">
                <a:xfrm>
                  <a:off x="3288" y="482"/>
                  <a:ext cx="419" cy="36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𝟗𝟗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3556" name="Object 11">
                  <a:extLst>
                    <a:ext uri="{FF2B5EF4-FFF2-40B4-BE49-F238E27FC236}">
                      <a16:creationId xmlns:a16="http://schemas.microsoft.com/office/drawing/2014/main" id="{D24DDC8E-E891-4266-BFF8-4BFFB1ADA9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8" y="482"/>
                  <a:ext cx="419" cy="3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57" name="Object 12">
                  <a:extLst>
                    <a:ext uri="{FF2B5EF4-FFF2-40B4-BE49-F238E27FC236}">
                      <a16:creationId xmlns:a16="http://schemas.microsoft.com/office/drawing/2014/main" id="{A3873EB4-CAB1-4006-AF4F-17B9988B86A5}"/>
                    </a:ext>
                  </a:extLst>
                </p:cNvPr>
                <p:cNvSpPr txBox="1"/>
                <p:nvPr/>
              </p:nvSpPr>
              <p:spPr bwMode="auto">
                <a:xfrm>
                  <a:off x="4604" y="360"/>
                  <a:ext cx="862" cy="66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𝟗𝟗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𝟗𝟗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！</m:t>
                            </m:r>
                          </m:den>
                        </m:f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3557" name="Object 12">
                  <a:extLst>
                    <a:ext uri="{FF2B5EF4-FFF2-40B4-BE49-F238E27FC236}">
                      <a16:creationId xmlns:a16="http://schemas.microsoft.com/office/drawing/2014/main" id="{A3873EB4-CAB1-4006-AF4F-17B9988B8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4" y="360"/>
                  <a:ext cx="862" cy="6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62" name="Rectangle 13">
              <a:extLst>
                <a:ext uri="{FF2B5EF4-FFF2-40B4-BE49-F238E27FC236}">
                  <a16:creationId xmlns:a16="http://schemas.microsoft.com/office/drawing/2014/main" id="{436D11D5-B410-41A5-B981-827E66F3C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" y="527"/>
              <a:ext cx="55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 dirty="0">
                  <a:latin typeface="+mj-lt"/>
                  <a:ea typeface="+mj-ea"/>
                </a:rPr>
                <a:t>由于函数        马克劳林公式中        的系数为               ，</a:t>
              </a:r>
            </a:p>
          </p:txBody>
        </p:sp>
      </p:grpSp>
      <p:sp>
        <p:nvSpPr>
          <p:cNvPr id="121870" name="Rectangle 14">
            <a:extLst>
              <a:ext uri="{FF2B5EF4-FFF2-40B4-BE49-F238E27FC236}">
                <a16:creationId xmlns:a16="http://schemas.microsoft.com/office/drawing/2014/main" id="{12747D95-BD05-413E-B29E-DD4805282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6" y="1844676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于是有</a:t>
            </a:r>
          </a:p>
        </p:txBody>
      </p:sp>
      <p:sp>
        <p:nvSpPr>
          <p:cNvPr id="121871" name="Rectangle 15">
            <a:extLst>
              <a:ext uri="{FF2B5EF4-FFF2-40B4-BE49-F238E27FC236}">
                <a16:creationId xmlns:a16="http://schemas.microsoft.com/office/drawing/2014/main" id="{FF320C20-24DF-40DB-B909-827931756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4292601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63" grpId="0"/>
      <p:bldP spid="121870" grpId="0"/>
      <p:bldP spid="1218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57F7B6C-5307-4AB6-BABF-B1C6CE60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341439"/>
            <a:ext cx="6707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例</a:t>
            </a:r>
            <a:r>
              <a:rPr kumimoji="1" lang="en-US" altLang="zh-CN" sz="2800" b="1">
                <a:latin typeface="+mj-lt"/>
                <a:ea typeface="+mj-ea"/>
              </a:rPr>
              <a:t>3.7  </a:t>
            </a:r>
            <a:r>
              <a:rPr kumimoji="1" lang="zh-CN" altLang="en-US" sz="2800" b="1">
                <a:latin typeface="+mj-lt"/>
                <a:ea typeface="+mj-ea"/>
              </a:rPr>
              <a:t>设函数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f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>
                <a:latin typeface="+mj-lt"/>
                <a:ea typeface="+mj-ea"/>
              </a:rPr>
              <a:t>在区间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a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,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 b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>
                <a:latin typeface="+mj-lt"/>
                <a:ea typeface="+mj-ea"/>
              </a:rPr>
              <a:t>上有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84" name="Object 4">
                <a:extLst>
                  <a:ext uri="{FF2B5EF4-FFF2-40B4-BE49-F238E27FC236}">
                    <a16:creationId xmlns:a16="http://schemas.microsoft.com/office/drawing/2014/main" id="{173B7D0E-5567-473D-9711-CEACA81FA514}"/>
                  </a:ext>
                </a:extLst>
              </p:cNvPr>
              <p:cNvSpPr txBox="1"/>
              <p:nvPr/>
            </p:nvSpPr>
            <p:spPr bwMode="auto">
              <a:xfrm>
                <a:off x="3143250" y="1844676"/>
                <a:ext cx="5113338" cy="682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884" name="Object 4">
                <a:extLst>
                  <a:ext uri="{FF2B5EF4-FFF2-40B4-BE49-F238E27FC236}">
                    <a16:creationId xmlns:a16="http://schemas.microsoft.com/office/drawing/2014/main" id="{173B7D0E-5567-473D-9711-CEACA81FA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0" y="1844676"/>
                <a:ext cx="5113338" cy="682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85" name="Object 5">
                <a:extLst>
                  <a:ext uri="{FF2B5EF4-FFF2-40B4-BE49-F238E27FC236}">
                    <a16:creationId xmlns:a16="http://schemas.microsoft.com/office/drawing/2014/main" id="{A0746842-AAD4-4BED-AAA5-5EB3F4A4EFF5}"/>
                  </a:ext>
                </a:extLst>
              </p:cNvPr>
              <p:cNvSpPr txBox="1"/>
              <p:nvPr/>
            </p:nvSpPr>
            <p:spPr bwMode="auto">
              <a:xfrm>
                <a:off x="4008439" y="2492375"/>
                <a:ext cx="4751387" cy="100488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)&lt;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)]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885" name="Object 5">
                <a:extLst>
                  <a:ext uri="{FF2B5EF4-FFF2-40B4-BE49-F238E27FC236}">
                    <a16:creationId xmlns:a16="http://schemas.microsoft.com/office/drawing/2014/main" id="{A0746842-AAD4-4BED-AAA5-5EB3F4A4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8439" y="2492375"/>
                <a:ext cx="4751387" cy="1004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">
            <a:extLst>
              <a:ext uri="{FF2B5EF4-FFF2-40B4-BE49-F238E27FC236}">
                <a16:creationId xmlns:a16="http://schemas.microsoft.com/office/drawing/2014/main" id="{3D9CC63D-ABFD-4CDF-8521-D7DF0764E095}"/>
              </a:ext>
            </a:extLst>
          </p:cNvPr>
          <p:cNvGrpSpPr>
            <a:grpSpLocks/>
          </p:cNvGrpSpPr>
          <p:nvPr/>
        </p:nvGrpSpPr>
        <p:grpSpPr bwMode="auto">
          <a:xfrm>
            <a:off x="4008438" y="3357564"/>
            <a:ext cx="4535488" cy="942975"/>
            <a:chOff x="747" y="2069"/>
            <a:chExt cx="2447" cy="594"/>
          </a:xfrm>
        </p:grpSpPr>
        <p:sp>
          <p:nvSpPr>
            <p:cNvPr id="24589" name="Rectangle 7">
              <a:extLst>
                <a:ext uri="{FF2B5EF4-FFF2-40B4-BE49-F238E27FC236}">
                  <a16:creationId xmlns:a16="http://schemas.microsoft.com/office/drawing/2014/main" id="{2DD66992-0E99-44C4-B142-1F6E5E36F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205"/>
              <a:ext cx="11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>
                  <a:latin typeface="+mj-lt"/>
                  <a:ea typeface="+mj-ea"/>
                </a:rPr>
                <a:t>取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81" name="Object 8">
                  <a:extLst>
                    <a:ext uri="{FF2B5EF4-FFF2-40B4-BE49-F238E27FC236}">
                      <a16:creationId xmlns:a16="http://schemas.microsoft.com/office/drawing/2014/main" id="{292D6B90-0DFC-40EC-B33C-8F4BE7AF87AF}"/>
                    </a:ext>
                  </a:extLst>
                </p:cNvPr>
                <p:cNvSpPr txBox="1"/>
                <p:nvPr/>
              </p:nvSpPr>
              <p:spPr bwMode="auto">
                <a:xfrm>
                  <a:off x="1081" y="2069"/>
                  <a:ext cx="2113" cy="594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)∈</m:t>
                        </m:r>
                        <m:d>
                          <m:d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𝒂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𝒃</m:t>
                            </m:r>
                          </m:e>
                        </m:d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4581" name="Object 8">
                  <a:extLst>
                    <a:ext uri="{FF2B5EF4-FFF2-40B4-BE49-F238E27FC236}">
                      <a16:creationId xmlns:a16="http://schemas.microsoft.com/office/drawing/2014/main" id="{292D6B90-0DFC-40EC-B33C-8F4BE7AF8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1" y="2069"/>
                  <a:ext cx="2113" cy="5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890" name="Rectangle 10">
            <a:extLst>
              <a:ext uri="{FF2B5EF4-FFF2-40B4-BE49-F238E27FC236}">
                <a16:creationId xmlns:a16="http://schemas.microsoft.com/office/drawing/2014/main" id="{744F5744-E8CF-4BEF-9F3C-ABAD8ADEB4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5434" y="263527"/>
            <a:ext cx="7704138" cy="6985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</a:rPr>
              <a:t>﹡4. </a:t>
            </a:r>
            <a:r>
              <a:rPr lang="zh-CN" altLang="en-US" sz="2800" b="1" dirty="0">
                <a:solidFill>
                  <a:srgbClr val="0000FF"/>
                </a:solidFill>
              </a:rPr>
              <a:t>泰勒公式的应用</a:t>
            </a:r>
            <a:r>
              <a:rPr lang="en-US" altLang="zh-CN" sz="2800" b="1" dirty="0">
                <a:solidFill>
                  <a:srgbClr val="0000FF"/>
                </a:solidFill>
              </a:rPr>
              <a:t>—(4)</a:t>
            </a:r>
            <a:r>
              <a:rPr lang="zh-CN" altLang="en-US" sz="2800" b="1" dirty="0">
                <a:solidFill>
                  <a:srgbClr val="0000FF"/>
                </a:solidFill>
              </a:rPr>
              <a:t>证明某些结论</a:t>
            </a:r>
          </a:p>
        </p:txBody>
      </p:sp>
      <p:sp>
        <p:nvSpPr>
          <p:cNvPr id="122891" name="Rectangle 11">
            <a:extLst>
              <a:ext uri="{FF2B5EF4-FFF2-40B4-BE49-F238E27FC236}">
                <a16:creationId xmlns:a16="http://schemas.microsoft.com/office/drawing/2014/main" id="{F8976D76-EAF1-4228-990C-99E7D8BCC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500438"/>
            <a:ext cx="1368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证明</a:t>
            </a:r>
            <a:r>
              <a:rPr kumimoji="1" lang="en-US" altLang="zh-CN" sz="2800" b="1">
                <a:latin typeface="+mj-lt"/>
                <a:ea typeface="+mj-ea"/>
              </a:rPr>
              <a:t>:</a:t>
            </a:r>
          </a:p>
        </p:txBody>
      </p:sp>
      <p:sp>
        <p:nvSpPr>
          <p:cNvPr id="122892" name="Rectangle 12">
            <a:extLst>
              <a:ext uri="{FF2B5EF4-FFF2-40B4-BE49-F238E27FC236}">
                <a16:creationId xmlns:a16="http://schemas.microsoft.com/office/drawing/2014/main" id="{1CF0ABDB-4BC7-4CDE-B61D-64D9FD30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708275"/>
            <a:ext cx="1114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证明</a:t>
            </a:r>
            <a:r>
              <a:rPr kumimoji="1" lang="en-US" altLang="zh-CN" sz="2800" b="1">
                <a:latin typeface="+mj-lt"/>
                <a:ea typeface="+mj-ea"/>
              </a:rPr>
              <a:t>:</a:t>
            </a:r>
          </a:p>
        </p:txBody>
      </p:sp>
      <p:sp>
        <p:nvSpPr>
          <p:cNvPr id="122896" name="Rectangle 16">
            <a:extLst>
              <a:ext uri="{FF2B5EF4-FFF2-40B4-BE49-F238E27FC236}">
                <a16:creationId xmlns:a16="http://schemas.microsoft.com/office/drawing/2014/main" id="{3A36F0B8-AEEA-449C-8A94-F16C78383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292600"/>
            <a:ext cx="51716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由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f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 dirty="0">
                <a:latin typeface="+mj-lt"/>
                <a:ea typeface="+mj-ea"/>
              </a:rPr>
              <a:t>在点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zh-CN" altLang="en-US" sz="2800" b="1" dirty="0">
                <a:latin typeface="+mj-lt"/>
                <a:ea typeface="+mj-ea"/>
              </a:rPr>
              <a:t>的一阶泰勒公式得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2" name="Object 42">
                <a:extLst>
                  <a:ext uri="{FF2B5EF4-FFF2-40B4-BE49-F238E27FC236}">
                    <a16:creationId xmlns:a16="http://schemas.microsoft.com/office/drawing/2014/main" id="{44C785DC-CDA5-42AE-AF21-B79DEA0BC928}"/>
                  </a:ext>
                </a:extLst>
              </p:cNvPr>
              <p:cNvSpPr txBox="1"/>
              <p:nvPr/>
            </p:nvSpPr>
            <p:spPr bwMode="auto">
              <a:xfrm>
                <a:off x="2063750" y="4797425"/>
                <a:ext cx="8004275" cy="1441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22" name="Object 42">
                <a:extLst>
                  <a:ext uri="{FF2B5EF4-FFF2-40B4-BE49-F238E27FC236}">
                    <a16:creationId xmlns:a16="http://schemas.microsoft.com/office/drawing/2014/main" id="{44C785DC-CDA5-42AE-AF21-B79DEA0BC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0" y="4797425"/>
                <a:ext cx="8004275" cy="1441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3" name="Rectangle 43">
            <a:extLst>
              <a:ext uri="{FF2B5EF4-FFF2-40B4-BE49-F238E27FC236}">
                <a16:creationId xmlns:a16="http://schemas.microsoft.com/office/drawing/2014/main" id="{38EBFF06-56C2-41EB-926C-4D507F7B4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5805489"/>
            <a:ext cx="37670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i=</a:t>
            </a:r>
            <a:r>
              <a:rPr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1,2  (</a:t>
            </a:r>
            <a:r>
              <a:rPr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+mj-lt"/>
                <a:ea typeface="+mj-ea"/>
              </a:rPr>
              <a:t>i</a:t>
            </a:r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在点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+mj-lt"/>
                <a:ea typeface="+mj-ea"/>
              </a:rPr>
              <a:t>i</a:t>
            </a:r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与</a:t>
            </a:r>
            <a:r>
              <a:rPr kumimoji="1" lang="en-US" altLang="zh-CN" sz="2800" b="1" i="1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之间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4" grpId="0"/>
      <p:bldP spid="122885" grpId="0"/>
      <p:bldP spid="122890" grpId="0" animBg="1"/>
      <p:bldP spid="122891" grpId="0"/>
      <p:bldP spid="122892" grpId="0"/>
      <p:bldP spid="122896" grpId="0"/>
      <p:bldP spid="122922" grpId="0"/>
      <p:bldP spid="1229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0C98C1C9-E08D-4777-84B6-20131EC9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510" y="620713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将两个不等式的两边分别相加，即得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473DFB4-24F4-4842-8A19-FEAC2A7C8792}"/>
              </a:ext>
            </a:extLst>
          </p:cNvPr>
          <p:cNvGrpSpPr>
            <a:grpSpLocks/>
          </p:cNvGrpSpPr>
          <p:nvPr/>
        </p:nvGrpSpPr>
        <p:grpSpPr bwMode="auto">
          <a:xfrm>
            <a:off x="1012032" y="5118099"/>
            <a:ext cx="10167936" cy="954088"/>
            <a:chOff x="476" y="3148"/>
            <a:chExt cx="5126" cy="601"/>
          </a:xfrm>
        </p:grpSpPr>
        <p:sp>
          <p:nvSpPr>
            <p:cNvPr id="25610" name="Rectangle 4">
              <a:extLst>
                <a:ext uri="{FF2B5EF4-FFF2-40B4-BE49-F238E27FC236}">
                  <a16:creationId xmlns:a16="http://schemas.microsoft.com/office/drawing/2014/main" id="{F52B4479-D3C5-44FE-8C66-D36F8CCCE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148"/>
              <a:ext cx="512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 dirty="0">
                  <a:latin typeface="+mj-lt"/>
                  <a:ea typeface="+mj-ea"/>
                </a:rPr>
                <a:t>即当                                         时，       在</a:t>
              </a:r>
              <a:r>
                <a:rPr kumimoji="1" lang="en-US" altLang="zh-CN" sz="2800" b="1" dirty="0">
                  <a:latin typeface="+mj-lt"/>
                  <a:ea typeface="+mj-ea"/>
                </a:rPr>
                <a:t>(a, b)</a:t>
              </a:r>
              <a:r>
                <a:rPr kumimoji="1" lang="zh-CN" altLang="en-US" sz="2800" b="1" dirty="0">
                  <a:latin typeface="+mj-lt"/>
                  <a:ea typeface="+mj-ea"/>
                </a:rPr>
                <a:t>内是凹的</a:t>
              </a:r>
              <a:r>
                <a:rPr kumimoji="1" lang="en-US" altLang="zh-CN" sz="2800" b="1" dirty="0">
                  <a:latin typeface="+mj-lt"/>
                  <a:ea typeface="+mj-ea"/>
                </a:rPr>
                <a:t>(</a:t>
              </a:r>
              <a:r>
                <a:rPr kumimoji="1" lang="zh-CN" altLang="en-US" sz="2800" b="1" dirty="0">
                  <a:latin typeface="+mj-lt"/>
                  <a:ea typeface="+mj-ea"/>
                </a:rPr>
                <a:t>下凸</a:t>
              </a:r>
              <a:r>
                <a:rPr kumimoji="1" lang="en-US" altLang="zh-CN" sz="2800" b="1" dirty="0">
                  <a:latin typeface="+mj-lt"/>
                  <a:ea typeface="+mj-ea"/>
                </a:rPr>
                <a:t>)</a:t>
              </a:r>
              <a:r>
                <a:rPr kumimoji="1" lang="zh-CN" altLang="en-US" sz="2800" b="1" dirty="0">
                  <a:latin typeface="+mj-lt"/>
                  <a:ea typeface="+mj-ea"/>
                </a:rPr>
                <a:t>的。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5" name="Object 5">
                  <a:extLst>
                    <a:ext uri="{FF2B5EF4-FFF2-40B4-BE49-F238E27FC236}">
                      <a16:creationId xmlns:a16="http://schemas.microsoft.com/office/drawing/2014/main" id="{DAE908F3-7474-46AC-ABF7-A8D8E25ED54A}"/>
                    </a:ext>
                  </a:extLst>
                </p:cNvPr>
                <p:cNvSpPr txBox="1"/>
                <p:nvPr/>
              </p:nvSpPr>
              <p:spPr bwMode="auto">
                <a:xfrm>
                  <a:off x="1020" y="3165"/>
                  <a:ext cx="2222" cy="36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)&gt;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∈(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5605" name="Object 5">
                  <a:extLst>
                    <a:ext uri="{FF2B5EF4-FFF2-40B4-BE49-F238E27FC236}">
                      <a16:creationId xmlns:a16="http://schemas.microsoft.com/office/drawing/2014/main" id="{DAE908F3-7474-46AC-ABF7-A8D8E25ED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0" y="3165"/>
                  <a:ext cx="2222" cy="3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6" name="Object 6">
                  <a:extLst>
                    <a:ext uri="{FF2B5EF4-FFF2-40B4-BE49-F238E27FC236}">
                      <a16:creationId xmlns:a16="http://schemas.microsoft.com/office/drawing/2014/main" id="{155C0869-73AF-4E42-83AB-8305B6689559}"/>
                    </a:ext>
                  </a:extLst>
                </p:cNvPr>
                <p:cNvSpPr txBox="1"/>
                <p:nvPr/>
              </p:nvSpPr>
              <p:spPr bwMode="auto">
                <a:xfrm>
                  <a:off x="2977" y="3165"/>
                  <a:ext cx="544" cy="317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5606" name="Object 6">
                  <a:extLst>
                    <a:ext uri="{FF2B5EF4-FFF2-40B4-BE49-F238E27FC236}">
                      <a16:creationId xmlns:a16="http://schemas.microsoft.com/office/drawing/2014/main" id="{155C0869-73AF-4E42-83AB-8305B6689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77" y="3165"/>
                  <a:ext cx="544" cy="3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911" name="Object 7">
                <a:extLst>
                  <a:ext uri="{FF2B5EF4-FFF2-40B4-BE49-F238E27FC236}">
                    <a16:creationId xmlns:a16="http://schemas.microsoft.com/office/drawing/2014/main" id="{A1B333CD-19F6-4242-A938-9AF916B9FEFC}"/>
                  </a:ext>
                </a:extLst>
              </p:cNvPr>
              <p:cNvSpPr txBox="1"/>
              <p:nvPr/>
            </p:nvSpPr>
            <p:spPr bwMode="auto">
              <a:xfrm>
                <a:off x="1881189" y="1649414"/>
                <a:ext cx="8675687" cy="5730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3911" name="Object 7">
                <a:extLst>
                  <a:ext uri="{FF2B5EF4-FFF2-40B4-BE49-F238E27FC236}">
                    <a16:creationId xmlns:a16="http://schemas.microsoft.com/office/drawing/2014/main" id="{A1B333CD-19F6-4242-A938-9AF916B9F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189" y="1649414"/>
                <a:ext cx="8675687" cy="573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913" name="Object 9">
                <a:extLst>
                  <a:ext uri="{FF2B5EF4-FFF2-40B4-BE49-F238E27FC236}">
                    <a16:creationId xmlns:a16="http://schemas.microsoft.com/office/drawing/2014/main" id="{84DF85E6-65FB-4FA1-8882-C31BE710DD2D}"/>
                  </a:ext>
                </a:extLst>
              </p:cNvPr>
              <p:cNvSpPr txBox="1"/>
              <p:nvPr/>
            </p:nvSpPr>
            <p:spPr bwMode="auto">
              <a:xfrm>
                <a:off x="2238376" y="3143250"/>
                <a:ext cx="2232025" cy="1003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3913" name="Object 9">
                <a:extLst>
                  <a:ext uri="{FF2B5EF4-FFF2-40B4-BE49-F238E27FC236}">
                    <a16:creationId xmlns:a16="http://schemas.microsoft.com/office/drawing/2014/main" id="{84DF85E6-65FB-4FA1-8882-C31BE710D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8376" y="3143250"/>
                <a:ext cx="2232025" cy="100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914" name="Object 10">
                <a:extLst>
                  <a:ext uri="{FF2B5EF4-FFF2-40B4-BE49-F238E27FC236}">
                    <a16:creationId xmlns:a16="http://schemas.microsoft.com/office/drawing/2014/main" id="{0DF9D517-D477-49C2-81DD-6664BA2F9AB6}"/>
                  </a:ext>
                </a:extLst>
              </p:cNvPr>
              <p:cNvSpPr txBox="1"/>
              <p:nvPr/>
            </p:nvSpPr>
            <p:spPr bwMode="auto">
              <a:xfrm>
                <a:off x="2168526" y="2501900"/>
                <a:ext cx="7561263" cy="635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3914" name="Object 10">
                <a:extLst>
                  <a:ext uri="{FF2B5EF4-FFF2-40B4-BE49-F238E27FC236}">
                    <a16:creationId xmlns:a16="http://schemas.microsoft.com/office/drawing/2014/main" id="{0DF9D517-D477-49C2-81DD-6664BA2F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8526" y="2501900"/>
                <a:ext cx="7561263" cy="6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915" name="Rectangle 11">
            <a:extLst>
              <a:ext uri="{FF2B5EF4-FFF2-40B4-BE49-F238E27FC236}">
                <a16:creationId xmlns:a16="http://schemas.microsoft.com/office/drawing/2014/main" id="{06E6EE22-9A90-4381-B76D-3F39EDF47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395" y="4198005"/>
            <a:ext cx="73036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该题实则证明了微积分（一）中的定理</a:t>
            </a:r>
            <a:r>
              <a:rPr kumimoji="1" lang="en-US" altLang="zh-CN" sz="2800" b="1" dirty="0">
                <a:latin typeface="+mj-lt"/>
                <a:ea typeface="+mj-ea"/>
              </a:rPr>
              <a:t>3.5.1,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autoUpdateAnimBg="0"/>
      <p:bldP spid="123911" grpId="0"/>
      <p:bldP spid="123913" grpId="0"/>
      <p:bldP spid="123914" grpId="0"/>
      <p:bldP spid="1239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DB6B68B7-DBEE-411F-8E71-EE9072A35B30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2133600"/>
            <a:ext cx="8382000" cy="1373188"/>
            <a:chOff x="367" y="1207"/>
            <a:chExt cx="5280" cy="865"/>
          </a:xfrm>
        </p:grpSpPr>
        <p:sp>
          <p:nvSpPr>
            <p:cNvPr id="26638" name="Rectangle 4">
              <a:extLst>
                <a:ext uri="{FF2B5EF4-FFF2-40B4-BE49-F238E27FC236}">
                  <a16:creationId xmlns:a16="http://schemas.microsoft.com/office/drawing/2014/main" id="{24332ECE-0D8D-497D-AE9D-2DCF1132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" y="1207"/>
              <a:ext cx="5280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>
                  <a:latin typeface="+mj-lt"/>
                  <a:ea typeface="+mj-ea"/>
                </a:rPr>
                <a:t>设                   在点              的某一邻域内连续且有直到</a:t>
              </a:r>
              <a:r>
                <a:rPr kumimoji="1" lang="en-US" altLang="zh-CN" sz="2800" b="1">
                  <a:latin typeface="+mj-lt"/>
                  <a:ea typeface="+mj-ea"/>
                </a:rPr>
                <a:t>(n+1)</a:t>
              </a:r>
              <a:r>
                <a:rPr kumimoji="1" lang="zh-CN" altLang="en-US" sz="2800" b="1">
                  <a:latin typeface="+mj-lt"/>
                  <a:ea typeface="+mj-ea"/>
                </a:rPr>
                <a:t>阶的连续偏导数</a:t>
              </a:r>
              <a:r>
                <a:rPr kumimoji="1" lang="en-US" altLang="zh-CN" sz="2800" b="1">
                  <a:latin typeface="+mj-lt"/>
                  <a:ea typeface="+mj-ea"/>
                </a:rPr>
                <a:t>,                             </a:t>
              </a:r>
              <a:r>
                <a:rPr kumimoji="1" lang="zh-CN" altLang="en-US" sz="2800" b="1">
                  <a:latin typeface="+mj-lt"/>
                  <a:ea typeface="+mj-ea"/>
                </a:rPr>
                <a:t>是此邻域内任一点</a:t>
              </a:r>
              <a:r>
                <a:rPr kumimoji="1" lang="en-US" altLang="zh-CN" sz="2800" b="1">
                  <a:latin typeface="+mj-lt"/>
                  <a:ea typeface="+mj-ea"/>
                </a:rPr>
                <a:t>,</a:t>
              </a:r>
              <a:r>
                <a:rPr kumimoji="1" lang="zh-CN" altLang="en-US" sz="2800" b="1">
                  <a:latin typeface="+mj-lt"/>
                  <a:ea typeface="+mj-ea"/>
                </a:rPr>
                <a:t>则有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31" name="Object 5">
                  <a:extLst>
                    <a:ext uri="{FF2B5EF4-FFF2-40B4-BE49-F238E27FC236}">
                      <a16:creationId xmlns:a16="http://schemas.microsoft.com/office/drawing/2014/main" id="{B563B65D-9A90-4C92-9E5C-348F4C966307}"/>
                    </a:ext>
                  </a:extLst>
                </p:cNvPr>
                <p:cNvSpPr txBox="1"/>
                <p:nvPr/>
              </p:nvSpPr>
              <p:spPr bwMode="auto">
                <a:xfrm>
                  <a:off x="643" y="1207"/>
                  <a:ext cx="1148" cy="318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6631" name="Object 5">
                  <a:extLst>
                    <a:ext uri="{FF2B5EF4-FFF2-40B4-BE49-F238E27FC236}">
                      <a16:creationId xmlns:a16="http://schemas.microsoft.com/office/drawing/2014/main" id="{B563B65D-9A90-4C92-9E5C-348F4C966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" y="1207"/>
                  <a:ext cx="1148" cy="3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32" name="Object 6">
                  <a:extLst>
                    <a:ext uri="{FF2B5EF4-FFF2-40B4-BE49-F238E27FC236}">
                      <a16:creationId xmlns:a16="http://schemas.microsoft.com/office/drawing/2014/main" id="{7219FF4C-94FF-4CB8-AC2E-2E7C7F4AA483}"/>
                    </a:ext>
                  </a:extLst>
                </p:cNvPr>
                <p:cNvSpPr txBox="1"/>
                <p:nvPr/>
              </p:nvSpPr>
              <p:spPr bwMode="auto">
                <a:xfrm>
                  <a:off x="2202" y="1207"/>
                  <a:ext cx="769" cy="350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6632" name="Object 6">
                  <a:extLst>
                    <a:ext uri="{FF2B5EF4-FFF2-40B4-BE49-F238E27FC236}">
                      <a16:creationId xmlns:a16="http://schemas.microsoft.com/office/drawing/2014/main" id="{7219FF4C-94FF-4CB8-AC2E-2E7C7F4AA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2" y="1207"/>
                  <a:ext cx="769" cy="3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33" name="Object 7">
                  <a:extLst>
                    <a:ext uri="{FF2B5EF4-FFF2-40B4-BE49-F238E27FC236}">
                      <a16:creationId xmlns:a16="http://schemas.microsoft.com/office/drawing/2014/main" id="{E595214C-2FD5-4B53-BBDB-EC5D3502C2C7}"/>
                    </a:ext>
                  </a:extLst>
                </p:cNvPr>
                <p:cNvSpPr txBox="1"/>
                <p:nvPr/>
              </p:nvSpPr>
              <p:spPr bwMode="auto">
                <a:xfrm>
                  <a:off x="2926" y="1480"/>
                  <a:ext cx="1406" cy="338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𝒉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6633" name="Object 7">
                  <a:extLst>
                    <a:ext uri="{FF2B5EF4-FFF2-40B4-BE49-F238E27FC236}">
                      <a16:creationId xmlns:a16="http://schemas.microsoft.com/office/drawing/2014/main" id="{E595214C-2FD5-4B53-BBDB-EC5D3502C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26" y="1480"/>
                  <a:ext cx="1406" cy="338"/>
                </a:xfrm>
                <a:prstGeom prst="rect">
                  <a:avLst/>
                </a:prstGeom>
                <a:blipFill>
                  <a:blip r:embed="rId4"/>
                  <a:stretch>
                    <a:fillRect l="-1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984" name="Object 8">
                <a:extLst>
                  <a:ext uri="{FF2B5EF4-FFF2-40B4-BE49-F238E27FC236}">
                    <a16:creationId xmlns:a16="http://schemas.microsoft.com/office/drawing/2014/main" id="{A68B9640-E09D-48A1-B171-78F67DBC8184}"/>
                  </a:ext>
                </a:extLst>
              </p:cNvPr>
              <p:cNvSpPr txBox="1"/>
              <p:nvPr/>
            </p:nvSpPr>
            <p:spPr bwMode="auto">
              <a:xfrm>
                <a:off x="2135188" y="3479801"/>
                <a:ext cx="6121400" cy="11017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6984" name="Object 8">
                <a:extLst>
                  <a:ext uri="{FF2B5EF4-FFF2-40B4-BE49-F238E27FC236}">
                    <a16:creationId xmlns:a16="http://schemas.microsoft.com/office/drawing/2014/main" id="{A68B9640-E09D-48A1-B171-78F67DBC8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8" y="3479801"/>
                <a:ext cx="6121400" cy="1101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5" name="Rectangle 9">
            <a:extLst>
              <a:ext uri="{FF2B5EF4-FFF2-40B4-BE49-F238E27FC236}">
                <a16:creationId xmlns:a16="http://schemas.microsoft.com/office/drawing/2014/main" id="{0E4650B7-B927-44DC-A472-ADBA81F78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509714"/>
            <a:ext cx="58304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+mj-lt"/>
                <a:ea typeface="+mj-ea"/>
              </a:rPr>
              <a:t> </a:t>
            </a:r>
            <a:r>
              <a:rPr kumimoji="1" lang="zh-CN" altLang="en-US" sz="2800" b="1">
                <a:latin typeface="+mj-lt"/>
                <a:ea typeface="+mj-ea"/>
              </a:rPr>
              <a:t>定理</a:t>
            </a:r>
            <a:r>
              <a:rPr kumimoji="1" lang="en-US" altLang="zh-CN" sz="2800" b="1">
                <a:latin typeface="+mj-lt"/>
                <a:ea typeface="+mj-ea"/>
              </a:rPr>
              <a:t>8.4.1 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二元函数泰勒中值定理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6" name="Object 10">
                <a:extLst>
                  <a:ext uri="{FF2B5EF4-FFF2-40B4-BE49-F238E27FC236}">
                    <a16:creationId xmlns:a16="http://schemas.microsoft.com/office/drawing/2014/main" id="{96F0A47C-A017-49D1-8EE6-72F4F1E1E483}"/>
                  </a:ext>
                </a:extLst>
              </p:cNvPr>
              <p:cNvSpPr txBox="1"/>
              <p:nvPr/>
            </p:nvSpPr>
            <p:spPr bwMode="auto">
              <a:xfrm>
                <a:off x="4224339" y="2997201"/>
                <a:ext cx="2592387" cy="576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6986" name="Object 10">
                <a:extLst>
                  <a:ext uri="{FF2B5EF4-FFF2-40B4-BE49-F238E27FC236}">
                    <a16:creationId xmlns:a16="http://schemas.microsoft.com/office/drawing/2014/main" id="{96F0A47C-A017-49D1-8EE6-72F4F1E1E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4339" y="2997201"/>
                <a:ext cx="2592387" cy="576263"/>
              </a:xfrm>
              <a:prstGeom prst="rect">
                <a:avLst/>
              </a:prstGeom>
              <a:blipFill>
                <a:blip r:embed="rId6"/>
                <a:stretch>
                  <a:fillRect l="-21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>
                <a:extLst>
                  <a:ext uri="{FF2B5EF4-FFF2-40B4-BE49-F238E27FC236}">
                    <a16:creationId xmlns:a16="http://schemas.microsoft.com/office/drawing/2014/main" id="{0D5433C7-E478-4B54-8B7D-799AE51A40A2}"/>
                  </a:ext>
                </a:extLst>
              </p:cNvPr>
              <p:cNvSpPr txBox="1"/>
              <p:nvPr/>
            </p:nvSpPr>
            <p:spPr bwMode="auto">
              <a:xfrm>
                <a:off x="1992314" y="4437064"/>
                <a:ext cx="8675687" cy="993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6988" name="Object 12">
                <a:extLst>
                  <a:ext uri="{FF2B5EF4-FFF2-40B4-BE49-F238E27FC236}">
                    <a16:creationId xmlns:a16="http://schemas.microsoft.com/office/drawing/2014/main" id="{0D5433C7-E478-4B54-8B7D-799AE51A4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4" y="4437064"/>
                <a:ext cx="8675687" cy="993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Rectangle 14">
            <a:extLst>
              <a:ext uri="{FF2B5EF4-FFF2-40B4-BE49-F238E27FC236}">
                <a16:creationId xmlns:a16="http://schemas.microsoft.com/office/drawing/2014/main" id="{881ECABD-0C18-41C2-B805-FC41E1531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981076"/>
            <a:ext cx="830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将一元函数的泰勒中值定理推广到二元函数的情形</a:t>
            </a:r>
            <a:r>
              <a:rPr kumimoji="1" lang="en-US" altLang="zh-CN" sz="2800" b="1">
                <a:latin typeface="+mj-lt"/>
                <a:ea typeface="+mj-ea"/>
              </a:rPr>
              <a:t>.</a:t>
            </a:r>
          </a:p>
        </p:txBody>
      </p:sp>
      <p:sp>
        <p:nvSpPr>
          <p:cNvPr id="26629" name="Object 39">
            <a:extLst>
              <a:ext uri="{FF2B5EF4-FFF2-40B4-BE49-F238E27FC236}">
                <a16:creationId xmlns:a16="http://schemas.microsoft.com/office/drawing/2014/main" id="{3A653586-8867-4D24-9B14-ED685BEE63D9}"/>
              </a:ext>
            </a:extLst>
          </p:cNvPr>
          <p:cNvSpPr txBox="1"/>
          <p:nvPr/>
        </p:nvSpPr>
        <p:spPr bwMode="auto">
          <a:xfrm>
            <a:off x="6038850" y="3321050"/>
            <a:ext cx="114300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32500" lnSpcReduction="20000"/>
          </a:bodyPr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016" name="Object 40">
                <a:extLst>
                  <a:ext uri="{FF2B5EF4-FFF2-40B4-BE49-F238E27FC236}">
                    <a16:creationId xmlns:a16="http://schemas.microsoft.com/office/drawing/2014/main" id="{763B8A10-37F6-4E7C-B701-1F9A46D4F464}"/>
                  </a:ext>
                </a:extLst>
              </p:cNvPr>
              <p:cNvSpPr txBox="1"/>
              <p:nvPr/>
            </p:nvSpPr>
            <p:spPr bwMode="auto">
              <a:xfrm>
                <a:off x="1992313" y="5445126"/>
                <a:ext cx="7561262" cy="1152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𝒉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7016" name="Object 40">
                <a:extLst>
                  <a:ext uri="{FF2B5EF4-FFF2-40B4-BE49-F238E27FC236}">
                    <a16:creationId xmlns:a16="http://schemas.microsoft.com/office/drawing/2014/main" id="{763B8A10-37F6-4E7C-B701-1F9A46D4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3" y="5445126"/>
                <a:ext cx="7561262" cy="1152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7" name="Rectangle 42">
            <a:extLst>
              <a:ext uri="{FF2B5EF4-FFF2-40B4-BE49-F238E27FC236}">
                <a16:creationId xmlns:a16="http://schemas.microsoft.com/office/drawing/2014/main" id="{28C1D4BF-7226-41E2-81B6-FE4938CB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15900"/>
            <a:ext cx="4509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 sz="2800" b="1">
                <a:latin typeface="+mj-lt"/>
                <a:ea typeface="+mj-ea"/>
              </a:rPr>
              <a:t>§</a:t>
            </a:r>
            <a:r>
              <a:rPr lang="en-US" altLang="zh-CN" sz="2800" b="1">
                <a:latin typeface="+mj-lt"/>
                <a:ea typeface="+mj-ea"/>
              </a:rPr>
              <a:t>8.4  </a:t>
            </a:r>
            <a:r>
              <a:rPr lang="zh-CN" altLang="en-US" sz="2800" b="1">
                <a:latin typeface="+mj-lt"/>
                <a:ea typeface="+mj-ea"/>
              </a:rPr>
              <a:t>二元函数的泰勒公式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/>
      <p:bldP spid="126986" grpId="0"/>
      <p:bldP spid="126988" grpId="0"/>
      <p:bldP spid="126990" grpId="0"/>
      <p:bldP spid="26629" grpId="0"/>
      <p:bldP spid="1270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8002" name="Object 2">
                <a:extLst>
                  <a:ext uri="{FF2B5EF4-FFF2-40B4-BE49-F238E27FC236}">
                    <a16:creationId xmlns:a16="http://schemas.microsoft.com/office/drawing/2014/main" id="{F36E70A8-629A-402B-A1AC-4F3C2B5A0136}"/>
                  </a:ext>
                </a:extLst>
              </p:cNvPr>
              <p:cNvSpPr txBox="1"/>
              <p:nvPr/>
            </p:nvSpPr>
            <p:spPr bwMode="auto">
              <a:xfrm>
                <a:off x="4224338" y="620713"/>
                <a:ext cx="3313112" cy="102076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8002" name="Object 2">
                <a:extLst>
                  <a:ext uri="{FF2B5EF4-FFF2-40B4-BE49-F238E27FC236}">
                    <a16:creationId xmlns:a16="http://schemas.microsoft.com/office/drawing/2014/main" id="{F36E70A8-629A-402B-A1AC-4F3C2B5A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4338" y="620713"/>
                <a:ext cx="3313112" cy="1020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003" name="Object 3">
                <a:extLst>
                  <a:ext uri="{FF2B5EF4-FFF2-40B4-BE49-F238E27FC236}">
                    <a16:creationId xmlns:a16="http://schemas.microsoft.com/office/drawing/2014/main" id="{A644EA24-5451-4330-BCAC-965D8F71E29A}"/>
                  </a:ext>
                </a:extLst>
              </p:cNvPr>
              <p:cNvSpPr txBox="1"/>
              <p:nvPr/>
            </p:nvSpPr>
            <p:spPr bwMode="auto">
              <a:xfrm>
                <a:off x="3575050" y="1557338"/>
                <a:ext cx="4186238" cy="6540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8003" name="Object 3">
                <a:extLst>
                  <a:ext uri="{FF2B5EF4-FFF2-40B4-BE49-F238E27FC236}">
                    <a16:creationId xmlns:a16="http://schemas.microsoft.com/office/drawing/2014/main" id="{A644EA24-5451-4330-BCAC-965D8F71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050" y="1557338"/>
                <a:ext cx="4186238" cy="654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004" name="Object 4">
                <a:extLst>
                  <a:ext uri="{FF2B5EF4-FFF2-40B4-BE49-F238E27FC236}">
                    <a16:creationId xmlns:a16="http://schemas.microsoft.com/office/drawing/2014/main" id="{BF87CA68-893D-4CB0-BEE7-FF8EACAF8B28}"/>
                  </a:ext>
                </a:extLst>
              </p:cNvPr>
              <p:cNvSpPr txBox="1"/>
              <p:nvPr/>
            </p:nvSpPr>
            <p:spPr bwMode="auto">
              <a:xfrm>
                <a:off x="2235200" y="2259013"/>
                <a:ext cx="3683000" cy="107791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8004" name="Object 4">
                <a:extLst>
                  <a:ext uri="{FF2B5EF4-FFF2-40B4-BE49-F238E27FC236}">
                    <a16:creationId xmlns:a16="http://schemas.microsoft.com/office/drawing/2014/main" id="{BF87CA68-893D-4CB0-BEE7-FF8EACAF8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5200" y="2259013"/>
                <a:ext cx="3683000" cy="1077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005" name="Object 5">
                <a:extLst>
                  <a:ext uri="{FF2B5EF4-FFF2-40B4-BE49-F238E27FC236}">
                    <a16:creationId xmlns:a16="http://schemas.microsoft.com/office/drawing/2014/main" id="{32B2139B-64F1-4258-9AFD-25FADD8E6E19}"/>
                  </a:ext>
                </a:extLst>
              </p:cNvPr>
              <p:cNvSpPr txBox="1"/>
              <p:nvPr/>
            </p:nvSpPr>
            <p:spPr bwMode="auto">
              <a:xfrm>
                <a:off x="2244725" y="3263901"/>
                <a:ext cx="8027988" cy="7413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𝒉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𝒙𝒙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𝒉𝒌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𝒚𝒚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8005" name="Object 5">
                <a:extLst>
                  <a:ext uri="{FF2B5EF4-FFF2-40B4-BE49-F238E27FC236}">
                    <a16:creationId xmlns:a16="http://schemas.microsoft.com/office/drawing/2014/main" id="{32B2139B-64F1-4258-9AFD-25FADD8E6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4725" y="3263901"/>
                <a:ext cx="8027988" cy="741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006" name="Object 6">
                <a:extLst>
                  <a:ext uri="{FF2B5EF4-FFF2-40B4-BE49-F238E27FC236}">
                    <a16:creationId xmlns:a16="http://schemas.microsoft.com/office/drawing/2014/main" id="{977B269D-F96A-4CBC-B340-1CAD09B280A0}"/>
                  </a:ext>
                </a:extLst>
              </p:cNvPr>
              <p:cNvSpPr txBox="1"/>
              <p:nvPr/>
            </p:nvSpPr>
            <p:spPr bwMode="auto">
              <a:xfrm>
                <a:off x="4440239" y="3933826"/>
                <a:ext cx="4249737" cy="12366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8006" name="Object 6">
                <a:extLst>
                  <a:ext uri="{FF2B5EF4-FFF2-40B4-BE49-F238E27FC236}">
                    <a16:creationId xmlns:a16="http://schemas.microsoft.com/office/drawing/2014/main" id="{977B269D-F96A-4CBC-B340-1CAD09B28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239" y="3933826"/>
                <a:ext cx="4249737" cy="1236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007" name="Object 7">
                <a:extLst>
                  <a:ext uri="{FF2B5EF4-FFF2-40B4-BE49-F238E27FC236}">
                    <a16:creationId xmlns:a16="http://schemas.microsoft.com/office/drawing/2014/main" id="{451A4606-E9A7-4ABE-9750-7FC3E72A6F8F}"/>
                  </a:ext>
                </a:extLst>
              </p:cNvPr>
              <p:cNvSpPr txBox="1"/>
              <p:nvPr/>
            </p:nvSpPr>
            <p:spPr bwMode="auto">
              <a:xfrm>
                <a:off x="3684588" y="5137150"/>
                <a:ext cx="5041900" cy="131603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𝒑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𝒉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𝒑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𝒑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𝒑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𝒑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8007" name="Object 7">
                <a:extLst>
                  <a:ext uri="{FF2B5EF4-FFF2-40B4-BE49-F238E27FC236}">
                    <a16:creationId xmlns:a16="http://schemas.microsoft.com/office/drawing/2014/main" id="{451A4606-E9A7-4ABE-9750-7FC3E72A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4588" y="5137150"/>
                <a:ext cx="5041900" cy="1316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008" name="Rectangle 8">
            <a:extLst>
              <a:ext uri="{FF2B5EF4-FFF2-40B4-BE49-F238E27FC236}">
                <a16:creationId xmlns:a16="http://schemas.microsoft.com/office/drawing/2014/main" id="{EDB574A8-FB8F-48FD-8ED8-F4BA95FE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744538"/>
            <a:ext cx="169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其中记号</a:t>
            </a:r>
          </a:p>
        </p:txBody>
      </p:sp>
      <p:sp>
        <p:nvSpPr>
          <p:cNvPr id="128009" name="Rectangle 9">
            <a:extLst>
              <a:ext uri="{FF2B5EF4-FFF2-40B4-BE49-F238E27FC236}">
                <a16:creationId xmlns:a16="http://schemas.microsoft.com/office/drawing/2014/main" id="{F44F55D1-A66D-4830-8791-8C1CDF5C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1557338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表示：</a:t>
            </a:r>
          </a:p>
        </p:txBody>
      </p:sp>
      <p:sp>
        <p:nvSpPr>
          <p:cNvPr id="128010" name="Rectangle 10">
            <a:extLst>
              <a:ext uri="{FF2B5EF4-FFF2-40B4-BE49-F238E27FC236}">
                <a16:creationId xmlns:a16="http://schemas.microsoft.com/office/drawing/2014/main" id="{73227B13-5A8A-4D8E-AB66-CEADFEB6A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221163"/>
            <a:ext cx="2167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一般地</a:t>
            </a:r>
            <a:r>
              <a:rPr kumimoji="1" lang="en-US" altLang="zh-CN" sz="2800" b="1">
                <a:latin typeface="+mj-lt"/>
                <a:ea typeface="+mj-ea"/>
              </a:rPr>
              <a:t>, </a:t>
            </a:r>
            <a:r>
              <a:rPr kumimoji="1" lang="zh-CN" altLang="en-US" sz="2800" b="1">
                <a:latin typeface="+mj-lt"/>
                <a:ea typeface="+mj-ea"/>
              </a:rPr>
              <a:t>记号</a:t>
            </a:r>
          </a:p>
        </p:txBody>
      </p:sp>
      <p:sp>
        <p:nvSpPr>
          <p:cNvPr id="128011" name="Rectangle 11">
            <a:extLst>
              <a:ext uri="{FF2B5EF4-FFF2-40B4-BE49-F238E27FC236}">
                <a16:creationId xmlns:a16="http://schemas.microsoft.com/office/drawing/2014/main" id="{A8A6800F-9387-450C-AC45-E412034A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6" y="2544763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表示：</a:t>
            </a:r>
          </a:p>
        </p:txBody>
      </p:sp>
      <p:sp>
        <p:nvSpPr>
          <p:cNvPr id="128012" name="Rectangle 12">
            <a:extLst>
              <a:ext uri="{FF2B5EF4-FFF2-40B4-BE49-F238E27FC236}">
                <a16:creationId xmlns:a16="http://schemas.microsoft.com/office/drawing/2014/main" id="{C747D75D-DC1A-4812-BA6D-0C32D787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4975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表示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03" grpId="0"/>
      <p:bldP spid="128004" grpId="0"/>
      <p:bldP spid="128005" grpId="0"/>
      <p:bldP spid="128006" grpId="0"/>
      <p:bldP spid="128007" grpId="0"/>
      <p:bldP spid="128008" grpId="0"/>
      <p:bldP spid="128009" grpId="0"/>
      <p:bldP spid="128010" grpId="0"/>
      <p:bldP spid="128011" grpId="0"/>
      <p:bldP spid="1280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>
            <a:extLst>
              <a:ext uri="{FF2B5EF4-FFF2-40B4-BE49-F238E27FC236}">
                <a16:creationId xmlns:a16="http://schemas.microsoft.com/office/drawing/2014/main" id="{89045851-AF49-4513-8709-FA96836C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49" y="1341439"/>
            <a:ext cx="93903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用多项式</a:t>
            </a:r>
            <a:r>
              <a:rPr kumimoji="1" lang="en-US" altLang="zh-CN" sz="3200" b="1" i="1" dirty="0" err="1">
                <a:solidFill>
                  <a:srgbClr val="0000FF"/>
                </a:solidFill>
                <a:latin typeface="+mj-lt"/>
                <a:ea typeface="+mj-ea"/>
              </a:rPr>
              <a:t>P</a:t>
            </a:r>
            <a:r>
              <a:rPr kumimoji="1" lang="en-US" altLang="zh-CN" sz="3600" b="1" i="1" baseline="-25000" dirty="0" err="1">
                <a:solidFill>
                  <a:srgbClr val="0000FF"/>
                </a:solidFill>
                <a:latin typeface="+mj-lt"/>
                <a:ea typeface="+mj-ea"/>
              </a:rPr>
              <a:t>n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 dirty="0">
                <a:latin typeface="+mj-lt"/>
                <a:ea typeface="+mj-ea"/>
              </a:rPr>
              <a:t>近似表达函数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f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,</a:t>
            </a:r>
            <a:r>
              <a:rPr kumimoji="1" lang="en-US" altLang="zh-CN" sz="2800" b="1" dirty="0">
                <a:latin typeface="+mj-lt"/>
                <a:ea typeface="+mj-ea"/>
              </a:rPr>
              <a:t> </a:t>
            </a:r>
          </a:p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在几何上就是要求曲线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+mj-lt"/>
                <a:ea typeface="+mj-ea"/>
              </a:rPr>
              <a:t>y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=</a:t>
            </a:r>
            <a:r>
              <a:rPr kumimoji="1" lang="en-US" altLang="zh-CN" sz="3200" b="1" i="1" dirty="0" err="1">
                <a:solidFill>
                  <a:srgbClr val="0000FF"/>
                </a:solidFill>
                <a:latin typeface="+mj-lt"/>
                <a:ea typeface="+mj-ea"/>
              </a:rPr>
              <a:t>P</a:t>
            </a:r>
            <a:r>
              <a:rPr kumimoji="1" lang="en-US" altLang="zh-CN" sz="3600" b="1" i="1" baseline="-25000" dirty="0" err="1">
                <a:solidFill>
                  <a:srgbClr val="0000FF"/>
                </a:solidFill>
                <a:latin typeface="+mj-lt"/>
                <a:ea typeface="+mj-ea"/>
              </a:rPr>
              <a:t>n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 dirty="0">
                <a:latin typeface="+mj-lt"/>
                <a:ea typeface="+mj-ea"/>
              </a:rPr>
              <a:t>与曲线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+mj-lt"/>
                <a:ea typeface="+mj-ea"/>
              </a:rPr>
              <a:t>y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=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f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 dirty="0">
                <a:latin typeface="+mj-lt"/>
                <a:ea typeface="+mj-ea"/>
              </a:rPr>
              <a:t>在点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zh-CN" altLang="en-US" sz="2800" b="1" dirty="0">
                <a:latin typeface="+mj-lt"/>
                <a:ea typeface="+mj-ea"/>
              </a:rPr>
              <a:t>的邻近有很高的密切程度</a:t>
            </a:r>
            <a:r>
              <a:rPr kumimoji="1" lang="en-US" altLang="zh-CN" sz="2800" b="1" dirty="0">
                <a:latin typeface="+mj-lt"/>
                <a:ea typeface="+mj-ea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317" name="Rectangle 13">
                <a:extLst>
                  <a:ext uri="{FF2B5EF4-FFF2-40B4-BE49-F238E27FC236}">
                    <a16:creationId xmlns:a16="http://schemas.microsoft.com/office/drawing/2014/main" id="{DDD713BD-3232-4881-9ABE-613F2F281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49" y="4247804"/>
                <a:ext cx="867389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8317" name="Rectangle 13">
                <a:extLst>
                  <a:ext uri="{FF2B5EF4-FFF2-40B4-BE49-F238E27FC236}">
                    <a16:creationId xmlns:a16="http://schemas.microsoft.com/office/drawing/2014/main" id="{DDD713BD-3232-4881-9ABE-613F2F281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49" y="4247804"/>
                <a:ext cx="867389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18" name="Object 14">
                <a:extLst>
                  <a:ext uri="{FF2B5EF4-FFF2-40B4-BE49-F238E27FC236}">
                    <a16:creationId xmlns:a16="http://schemas.microsoft.com/office/drawing/2014/main" id="{3D4482B5-691F-47A2-A1C6-5F4BC24A8FFF}"/>
                  </a:ext>
                </a:extLst>
              </p:cNvPr>
              <p:cNvSpPr txBox="1"/>
              <p:nvPr/>
            </p:nvSpPr>
            <p:spPr bwMode="auto">
              <a:xfrm>
                <a:off x="2279650" y="5805489"/>
                <a:ext cx="7961630" cy="7589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),⋯,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8318" name="Object 14">
                <a:extLst>
                  <a:ext uri="{FF2B5EF4-FFF2-40B4-BE49-F238E27FC236}">
                    <a16:creationId xmlns:a16="http://schemas.microsoft.com/office/drawing/2014/main" id="{3D4482B5-691F-47A2-A1C6-5F4BC24A8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0" y="5805489"/>
                <a:ext cx="7961630" cy="758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19" name="Rectangle 15">
            <a:extLst>
              <a:ext uri="{FF2B5EF4-FFF2-40B4-BE49-F238E27FC236}">
                <a16:creationId xmlns:a16="http://schemas.microsoft.com/office/drawing/2014/main" id="{359D7AAF-DDFB-4BD9-93FD-AC27EE6D27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2603" y="381717"/>
            <a:ext cx="3076483" cy="6985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</a:rPr>
              <a:t> 2. </a:t>
            </a:r>
            <a:r>
              <a:rPr lang="zh-CN" altLang="en-US" sz="2800" b="1" dirty="0">
                <a:solidFill>
                  <a:schemeClr val="tx1"/>
                </a:solidFill>
              </a:rPr>
              <a:t>泰勒中值定理</a:t>
            </a:r>
            <a:endParaRPr lang="zh-CN" altLang="en-US" sz="2800" b="1" dirty="0"/>
          </a:p>
        </p:txBody>
      </p:sp>
      <p:sp>
        <p:nvSpPr>
          <p:cNvPr id="98321" name="Rectangle 17">
            <a:extLst>
              <a:ext uri="{FF2B5EF4-FFF2-40B4-BE49-F238E27FC236}">
                <a16:creationId xmlns:a16="http://schemas.microsoft.com/office/drawing/2014/main" id="{2D278CB3-708C-4D39-88C9-65F6B14C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3068639"/>
            <a:ext cx="931887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即要求他们在点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32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zh-CN" altLang="en-US" sz="2800" b="1" dirty="0">
                <a:latin typeface="+mj-lt"/>
                <a:ea typeface="+mj-ea"/>
              </a:rPr>
              <a:t>相交</a:t>
            </a:r>
            <a:r>
              <a:rPr kumimoji="1" lang="en-US" altLang="zh-CN" sz="2800" b="1" dirty="0"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latin typeface="+mj-lt"/>
                <a:ea typeface="+mj-ea"/>
              </a:rPr>
              <a:t>具有公共切线</a:t>
            </a:r>
            <a:r>
              <a:rPr kumimoji="1" lang="en-US" altLang="zh-CN" sz="2800" b="1" dirty="0"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latin typeface="+mj-lt"/>
                <a:ea typeface="+mj-ea"/>
              </a:rPr>
              <a:t>有相同的弯曲程度和凹凸性</a:t>
            </a:r>
            <a:r>
              <a:rPr kumimoji="1" lang="en-US" altLang="zh-CN" sz="2800" b="1" dirty="0"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latin typeface="+mj-lt"/>
                <a:ea typeface="+mj-ea"/>
              </a:rPr>
              <a:t>于是有</a:t>
            </a:r>
            <a:r>
              <a:rPr kumimoji="1" lang="en-US" altLang="zh-CN" sz="2800" b="1" dirty="0">
                <a:latin typeface="+mj-lt"/>
                <a:ea typeface="+mj-ea"/>
              </a:rPr>
              <a:t>: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505DDD5-435B-430B-BA9F-F28A70CF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5034836"/>
            <a:ext cx="68548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+mj-lt"/>
                <a:ea typeface="+mj-ea"/>
              </a:rPr>
              <a:t>如果要求更高的密切程度</a:t>
            </a:r>
            <a:r>
              <a:rPr kumimoji="1" lang="en-US" altLang="zh-CN" sz="2800" b="1" dirty="0"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latin typeface="+mj-lt"/>
                <a:ea typeface="+mj-ea"/>
              </a:rPr>
              <a:t>则还应有</a:t>
            </a:r>
            <a:endParaRPr kumimoji="1" lang="zh-CN" altLang="en-US" sz="2000" b="1" dirty="0">
              <a:latin typeface="+mj-lt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  <p:bldP spid="98317" grpId="0"/>
      <p:bldP spid="98318" grpId="0"/>
      <p:bldP spid="98319" grpId="0" animBg="1"/>
      <p:bldP spid="98321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>
            <a:extLst>
              <a:ext uri="{FF2B5EF4-FFF2-40B4-BE49-F238E27FC236}">
                <a16:creationId xmlns:a16="http://schemas.microsoft.com/office/drawing/2014/main" id="{336A24E0-A959-4CB8-8EAF-A95A0686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546226"/>
            <a:ext cx="77771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作为 </a:t>
            </a:r>
            <a:r>
              <a:rPr kumimoji="1" lang="en-US" altLang="zh-CN" sz="2800" b="1" i="1">
                <a:latin typeface="+mj-lt"/>
                <a:ea typeface="+mj-ea"/>
              </a:rPr>
              <a:t>t </a:t>
            </a:r>
            <a:r>
              <a:rPr kumimoji="1" lang="zh-CN" altLang="en-US" sz="2800" b="1">
                <a:latin typeface="+mj-lt"/>
                <a:ea typeface="+mj-ea"/>
              </a:rPr>
              <a:t>的一元函数</a:t>
            </a:r>
            <a:r>
              <a:rPr kumimoji="1" lang="en-US" altLang="zh-CN" sz="2800" b="1">
                <a:latin typeface="+mj-lt"/>
                <a:ea typeface="+mj-ea"/>
              </a:rPr>
              <a:t>,</a:t>
            </a:r>
            <a:r>
              <a:rPr kumimoji="1" lang="zh-CN" altLang="en-US" sz="2800" b="1">
                <a:latin typeface="+mj-lt"/>
                <a:ea typeface="+mj-ea"/>
              </a:rPr>
              <a:t>可写出</a:t>
            </a:r>
            <a:r>
              <a:rPr kumimoji="1" lang="en-US" altLang="zh-CN" sz="2800" b="1" i="1">
                <a:latin typeface="+mj-lt"/>
                <a:ea typeface="+mj-ea"/>
              </a:rPr>
              <a:t>F </a:t>
            </a:r>
            <a:r>
              <a:rPr kumimoji="1" lang="en-US" altLang="zh-CN" sz="2800" b="1">
                <a:latin typeface="+mj-lt"/>
                <a:ea typeface="+mj-ea"/>
              </a:rPr>
              <a:t>( </a:t>
            </a:r>
            <a:r>
              <a:rPr kumimoji="1" lang="en-US" altLang="zh-CN" sz="2800" b="1" i="1">
                <a:latin typeface="+mj-lt"/>
                <a:ea typeface="+mj-ea"/>
              </a:rPr>
              <a:t>t </a:t>
            </a:r>
            <a:r>
              <a:rPr kumimoji="1" lang="en-US" altLang="zh-CN" sz="2800" b="1">
                <a:latin typeface="+mj-lt"/>
                <a:ea typeface="+mj-ea"/>
              </a:rPr>
              <a:t>)</a:t>
            </a:r>
            <a:r>
              <a:rPr kumimoji="1" lang="zh-CN" altLang="en-US" sz="2800" b="1">
                <a:latin typeface="+mj-lt"/>
                <a:ea typeface="+mj-ea"/>
              </a:rPr>
              <a:t>带拉格朗日余项的马克劳林公式</a:t>
            </a:r>
            <a:r>
              <a:rPr kumimoji="1" lang="en-US" altLang="zh-CN" sz="2800" b="1">
                <a:latin typeface="+mj-lt"/>
                <a:ea typeface="+mj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029" name="Object 5">
                <a:extLst>
                  <a:ext uri="{FF2B5EF4-FFF2-40B4-BE49-F238E27FC236}">
                    <a16:creationId xmlns:a16="http://schemas.microsoft.com/office/drawing/2014/main" id="{14413A20-3DE9-4297-B90F-0F62057774BD}"/>
                  </a:ext>
                </a:extLst>
              </p:cNvPr>
              <p:cNvSpPr txBox="1"/>
              <p:nvPr/>
            </p:nvSpPr>
            <p:spPr bwMode="auto">
              <a:xfrm>
                <a:off x="2063750" y="2349500"/>
                <a:ext cx="8604250" cy="10287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9029" name="Object 5">
                <a:extLst>
                  <a:ext uri="{FF2B5EF4-FFF2-40B4-BE49-F238E27FC236}">
                    <a16:creationId xmlns:a16="http://schemas.microsoft.com/office/drawing/2014/main" id="{14413A20-3DE9-4297-B90F-0F620577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0" y="2349500"/>
                <a:ext cx="8604250" cy="1028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031" name="Rectangle 7">
            <a:extLst>
              <a:ext uri="{FF2B5EF4-FFF2-40B4-BE49-F238E27FC236}">
                <a16:creationId xmlns:a16="http://schemas.microsoft.com/office/drawing/2014/main" id="{9869CE5D-3570-4E0C-88FA-5AEB8011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60350"/>
            <a:ext cx="7632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证明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:</a:t>
            </a:r>
            <a:r>
              <a:rPr kumimoji="1" lang="en-US" altLang="zh-CN" sz="2800" b="1">
                <a:solidFill>
                  <a:srgbClr val="0000CC"/>
                </a:solidFill>
                <a:latin typeface="+mj-lt"/>
                <a:ea typeface="+mj-ea"/>
              </a:rPr>
              <a:t> </a:t>
            </a:r>
            <a:r>
              <a:rPr kumimoji="1" lang="zh-CN" altLang="en-US" sz="2800" b="1">
                <a:latin typeface="+mj-lt"/>
                <a:ea typeface="+mj-ea"/>
              </a:rPr>
              <a:t>为了利用一元函数的泰勒公式进行证明</a:t>
            </a:r>
            <a:r>
              <a:rPr kumimoji="1" lang="en-US" altLang="zh-CN" sz="2800" b="1">
                <a:latin typeface="+mj-lt"/>
                <a:ea typeface="+mj-ea"/>
              </a:rPr>
              <a:t>,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0E4CD8D9-ADE5-4CED-8944-88A06B45E030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981075"/>
            <a:ext cx="7091362" cy="649288"/>
            <a:chOff x="930" y="572"/>
            <a:chExt cx="4467" cy="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77" name="Object 9">
                  <a:extLst>
                    <a:ext uri="{FF2B5EF4-FFF2-40B4-BE49-F238E27FC236}">
                      <a16:creationId xmlns:a16="http://schemas.microsoft.com/office/drawing/2014/main" id="{5465DCDE-C0EE-4B50-B758-026A723201A1}"/>
                    </a:ext>
                  </a:extLst>
                </p:cNvPr>
                <p:cNvSpPr txBox="1"/>
                <p:nvPr/>
              </p:nvSpPr>
              <p:spPr bwMode="auto">
                <a:xfrm>
                  <a:off x="1882" y="613"/>
                  <a:ext cx="3515" cy="368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𝑭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𝒉𝒕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𝒌𝒕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8677" name="Object 9">
                  <a:extLst>
                    <a:ext uri="{FF2B5EF4-FFF2-40B4-BE49-F238E27FC236}">
                      <a16:creationId xmlns:a16="http://schemas.microsoft.com/office/drawing/2014/main" id="{5465DCDE-C0EE-4B50-B758-026A72320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2" y="613"/>
                  <a:ext cx="3515" cy="368"/>
                </a:xfrm>
                <a:prstGeom prst="rect">
                  <a:avLst/>
                </a:prstGeom>
                <a:blipFill>
                  <a:blip r:embed="rId3"/>
                  <a:stretch>
                    <a:fillRect l="-2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83" name="Rectangle 10">
              <a:extLst>
                <a:ext uri="{FF2B5EF4-FFF2-40B4-BE49-F238E27FC236}">
                  <a16:creationId xmlns:a16="http://schemas.microsoft.com/office/drawing/2014/main" id="{63367DFE-599C-43A7-9814-D9245970B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572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>
                  <a:latin typeface="+mj-lt"/>
                  <a:ea typeface="+mj-ea"/>
                </a:rPr>
                <a:t>引入函数</a:t>
              </a:r>
            </a:p>
          </p:txBody>
        </p:sp>
      </p:grpSp>
      <p:sp>
        <p:nvSpPr>
          <p:cNvPr id="129035" name="Rectangle 11">
            <a:extLst>
              <a:ext uri="{FF2B5EF4-FFF2-40B4-BE49-F238E27FC236}">
                <a16:creationId xmlns:a16="http://schemas.microsoft.com/office/drawing/2014/main" id="{13B981AC-68ED-4675-AB69-65C0BD7C0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364490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 b="1">
                <a:latin typeface="+mj-lt"/>
                <a:ea typeface="+mj-ea"/>
              </a:rPr>
              <a:t>其中</a:t>
            </a:r>
          </a:p>
        </p:txBody>
      </p:sp>
      <p:sp>
        <p:nvSpPr>
          <p:cNvPr id="129036" name="Rectangle 12">
            <a:extLst>
              <a:ext uri="{FF2B5EF4-FFF2-40B4-BE49-F238E27FC236}">
                <a16:creationId xmlns:a16="http://schemas.microsoft.com/office/drawing/2014/main" id="{5E94EA2F-7581-4360-ADA1-811B47E4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460875"/>
            <a:ext cx="2111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特别当</a:t>
            </a:r>
            <a:r>
              <a:rPr kumimoji="1" lang="en-US" altLang="zh-CN" sz="2800" b="1" i="1">
                <a:latin typeface="+mj-lt"/>
                <a:ea typeface="+mj-ea"/>
              </a:rPr>
              <a:t>t=</a:t>
            </a:r>
            <a:r>
              <a:rPr kumimoji="1" lang="en-US" altLang="zh-CN" sz="2800" b="1">
                <a:latin typeface="+mj-lt"/>
                <a:ea typeface="+mj-ea"/>
              </a:rPr>
              <a:t>1</a:t>
            </a:r>
            <a:r>
              <a:rPr kumimoji="1" lang="zh-CN" altLang="en-US" sz="2800" b="1">
                <a:latin typeface="+mj-lt"/>
                <a:ea typeface="+mj-ea"/>
              </a:rPr>
              <a:t>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037" name="Object 13">
                <a:extLst>
                  <a:ext uri="{FF2B5EF4-FFF2-40B4-BE49-F238E27FC236}">
                    <a16:creationId xmlns:a16="http://schemas.microsoft.com/office/drawing/2014/main" id="{E77F3136-0DE2-4D8E-8020-BCA490D07D6D}"/>
                  </a:ext>
                </a:extLst>
              </p:cNvPr>
              <p:cNvSpPr txBox="1"/>
              <p:nvPr/>
            </p:nvSpPr>
            <p:spPr bwMode="auto">
              <a:xfrm>
                <a:off x="3646488" y="3423582"/>
                <a:ext cx="6408736" cy="127369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9037" name="Object 13">
                <a:extLst>
                  <a:ext uri="{FF2B5EF4-FFF2-40B4-BE49-F238E27FC236}">
                    <a16:creationId xmlns:a16="http://schemas.microsoft.com/office/drawing/2014/main" id="{E77F3136-0DE2-4D8E-8020-BCA490D07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6488" y="3423582"/>
                <a:ext cx="6408736" cy="1273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039" name="Object 15">
                <a:extLst>
                  <a:ext uri="{FF2B5EF4-FFF2-40B4-BE49-F238E27FC236}">
                    <a16:creationId xmlns:a16="http://schemas.microsoft.com/office/drawing/2014/main" id="{B5C405DD-33EB-402C-94B2-15F8A3349F4B}"/>
                  </a:ext>
                </a:extLst>
              </p:cNvPr>
              <p:cNvSpPr txBox="1"/>
              <p:nvPr/>
            </p:nvSpPr>
            <p:spPr bwMode="auto">
              <a:xfrm>
                <a:off x="2135187" y="4941888"/>
                <a:ext cx="9501755" cy="10795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9039" name="Object 15">
                <a:extLst>
                  <a:ext uri="{FF2B5EF4-FFF2-40B4-BE49-F238E27FC236}">
                    <a16:creationId xmlns:a16="http://schemas.microsoft.com/office/drawing/2014/main" id="{B5C405DD-33EB-402C-94B2-15F8A3349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7" y="4941888"/>
                <a:ext cx="9501755" cy="1079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29" grpId="0"/>
      <p:bldP spid="129031" grpId="0"/>
      <p:bldP spid="129035" grpId="0"/>
      <p:bldP spid="129036" grpId="0"/>
      <p:bldP spid="129037" grpId="0"/>
      <p:bldP spid="1290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051" name="Object 3">
                <a:extLst>
                  <a:ext uri="{FF2B5EF4-FFF2-40B4-BE49-F238E27FC236}">
                    <a16:creationId xmlns:a16="http://schemas.microsoft.com/office/drawing/2014/main" id="{06396541-60A6-478D-A18D-743085451965}"/>
                  </a:ext>
                </a:extLst>
              </p:cNvPr>
              <p:cNvSpPr txBox="1"/>
              <p:nvPr/>
            </p:nvSpPr>
            <p:spPr bwMode="auto">
              <a:xfrm>
                <a:off x="2351088" y="476250"/>
                <a:ext cx="4508500" cy="116998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0051" name="Object 3">
                <a:extLst>
                  <a:ext uri="{FF2B5EF4-FFF2-40B4-BE49-F238E27FC236}">
                    <a16:creationId xmlns:a16="http://schemas.microsoft.com/office/drawing/2014/main" id="{06396541-60A6-478D-A18D-74308545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088" y="476250"/>
                <a:ext cx="4508500" cy="1169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>
            <a:extLst>
              <a:ext uri="{FF2B5EF4-FFF2-40B4-BE49-F238E27FC236}">
                <a16:creationId xmlns:a16="http://schemas.microsoft.com/office/drawing/2014/main" id="{B911DFF1-16FA-480A-B121-FB268B778084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1557339"/>
            <a:ext cx="4105275" cy="649287"/>
            <a:chOff x="431" y="1071"/>
            <a:chExt cx="2586" cy="409"/>
          </a:xfrm>
        </p:grpSpPr>
        <p:sp>
          <p:nvSpPr>
            <p:cNvPr id="29707" name="Rectangle 5">
              <a:extLst>
                <a:ext uri="{FF2B5EF4-FFF2-40B4-BE49-F238E27FC236}">
                  <a16:creationId xmlns:a16="http://schemas.microsoft.com/office/drawing/2014/main" id="{6329A930-2DB6-457A-9971-F1CDE19E5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071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>
                  <a:latin typeface="+mj-lt"/>
                  <a:ea typeface="+mj-ea"/>
                </a:rPr>
                <a:t>注意到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04" name="Object 6">
                  <a:extLst>
                    <a:ext uri="{FF2B5EF4-FFF2-40B4-BE49-F238E27FC236}">
                      <a16:creationId xmlns:a16="http://schemas.microsoft.com/office/drawing/2014/main" id="{4E34759C-1072-494D-A26B-93E549F1D830}"/>
                    </a:ext>
                  </a:extLst>
                </p:cNvPr>
                <p:cNvSpPr txBox="1"/>
                <p:nvPr/>
              </p:nvSpPr>
              <p:spPr bwMode="auto">
                <a:xfrm>
                  <a:off x="1202" y="1082"/>
                  <a:ext cx="1815" cy="39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𝑭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9704" name="Object 6">
                  <a:extLst>
                    <a:ext uri="{FF2B5EF4-FFF2-40B4-BE49-F238E27FC236}">
                      <a16:creationId xmlns:a16="http://schemas.microsoft.com/office/drawing/2014/main" id="{4E34759C-1072-494D-A26B-93E549F1D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2" y="1082"/>
                  <a:ext cx="1815" cy="3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055" name="Rectangle 7">
            <a:extLst>
              <a:ext uri="{FF2B5EF4-FFF2-40B4-BE49-F238E27FC236}">
                <a16:creationId xmlns:a16="http://schemas.microsoft.com/office/drawing/2014/main" id="{C9D62D63-0D6D-4AF9-9D04-AD8EEECA7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2189163"/>
            <a:ext cx="447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又由复合函数求偏导数法则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6" name="Object 8">
                <a:extLst>
                  <a:ext uri="{FF2B5EF4-FFF2-40B4-BE49-F238E27FC236}">
                    <a16:creationId xmlns:a16="http://schemas.microsoft.com/office/drawing/2014/main" id="{6E04719E-DE7E-4751-8C6B-A7C7E467857E}"/>
                  </a:ext>
                </a:extLst>
              </p:cNvPr>
              <p:cNvSpPr txBox="1"/>
              <p:nvPr/>
            </p:nvSpPr>
            <p:spPr bwMode="auto">
              <a:xfrm>
                <a:off x="2135189" y="2708276"/>
                <a:ext cx="5545137" cy="6715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𝑭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0056" name="Object 8">
                <a:extLst>
                  <a:ext uri="{FF2B5EF4-FFF2-40B4-BE49-F238E27FC236}">
                    <a16:creationId xmlns:a16="http://schemas.microsoft.com/office/drawing/2014/main" id="{6E04719E-DE7E-4751-8C6B-A7C7E4678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9" y="2708276"/>
                <a:ext cx="5545137" cy="671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057" name="Object 9">
                <a:extLst>
                  <a:ext uri="{FF2B5EF4-FFF2-40B4-BE49-F238E27FC236}">
                    <a16:creationId xmlns:a16="http://schemas.microsoft.com/office/drawing/2014/main" id="{6BCAFF70-D4DC-4811-B647-130ED36D5CC0}"/>
                  </a:ext>
                </a:extLst>
              </p:cNvPr>
              <p:cNvSpPr txBox="1"/>
              <p:nvPr/>
            </p:nvSpPr>
            <p:spPr bwMode="auto">
              <a:xfrm>
                <a:off x="3143251" y="4941888"/>
                <a:ext cx="4105275" cy="1084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</m:oMath>
                  </m:oMathPara>
                </a14:m>
                <a:endParaRPr lang="zh-CN" altLang="en-US" sz="28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0057" name="Object 9">
                <a:extLst>
                  <a:ext uri="{FF2B5EF4-FFF2-40B4-BE49-F238E27FC236}">
                    <a16:creationId xmlns:a16="http://schemas.microsoft.com/office/drawing/2014/main" id="{6BCAFF70-D4DC-4811-B647-130ED36D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1" y="4941888"/>
                <a:ext cx="4105275" cy="10842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058" name="Object 10">
                <a:extLst>
                  <a:ext uri="{FF2B5EF4-FFF2-40B4-BE49-F238E27FC236}">
                    <a16:creationId xmlns:a16="http://schemas.microsoft.com/office/drawing/2014/main" id="{FE34E9E8-F579-4E54-A1F5-913A5320C85A}"/>
                  </a:ext>
                </a:extLst>
              </p:cNvPr>
              <p:cNvSpPr txBox="1"/>
              <p:nvPr/>
            </p:nvSpPr>
            <p:spPr bwMode="auto">
              <a:xfrm>
                <a:off x="3143251" y="3213101"/>
                <a:ext cx="3959225" cy="1090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0058" name="Object 10">
                <a:extLst>
                  <a:ext uri="{FF2B5EF4-FFF2-40B4-BE49-F238E27FC236}">
                    <a16:creationId xmlns:a16="http://schemas.microsoft.com/office/drawing/2014/main" id="{FE34E9E8-F579-4E54-A1F5-913A5320C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1" y="3213101"/>
                <a:ext cx="3959225" cy="1090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059" name="Object 11">
                <a:extLst>
                  <a:ext uri="{FF2B5EF4-FFF2-40B4-BE49-F238E27FC236}">
                    <a16:creationId xmlns:a16="http://schemas.microsoft.com/office/drawing/2014/main" id="{EA065466-974E-4B5A-98E4-BA25723A3FB0}"/>
                  </a:ext>
                </a:extLst>
              </p:cNvPr>
              <p:cNvSpPr txBox="1"/>
              <p:nvPr/>
            </p:nvSpPr>
            <p:spPr bwMode="auto">
              <a:xfrm>
                <a:off x="2136776" y="4265614"/>
                <a:ext cx="8531225" cy="676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𝑭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𝒉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𝒚𝒚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0059" name="Object 11">
                <a:extLst>
                  <a:ext uri="{FF2B5EF4-FFF2-40B4-BE49-F238E27FC236}">
                    <a16:creationId xmlns:a16="http://schemas.microsoft.com/office/drawing/2014/main" id="{EA065466-974E-4B5A-98E4-BA25723A3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6776" y="4265614"/>
                <a:ext cx="8531225" cy="676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060" name="Object 12">
                <a:extLst>
                  <a:ext uri="{FF2B5EF4-FFF2-40B4-BE49-F238E27FC236}">
                    <a16:creationId xmlns:a16="http://schemas.microsoft.com/office/drawing/2014/main" id="{B5355547-BD05-462D-8128-BCC54773935E}"/>
                  </a:ext>
                </a:extLst>
              </p:cNvPr>
              <p:cNvSpPr txBox="1"/>
              <p:nvPr/>
            </p:nvSpPr>
            <p:spPr bwMode="auto">
              <a:xfrm>
                <a:off x="3143251" y="6232526"/>
                <a:ext cx="1008063" cy="322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⋯⋯</m:t>
                      </m:r>
                    </m:oMath>
                  </m:oMathPara>
                </a14:m>
                <a:endParaRPr lang="zh-CN" altLang="en-US" sz="28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0060" name="Object 12">
                <a:extLst>
                  <a:ext uri="{FF2B5EF4-FFF2-40B4-BE49-F238E27FC236}">
                    <a16:creationId xmlns:a16="http://schemas.microsoft.com/office/drawing/2014/main" id="{B5355547-BD05-462D-8128-BCC547739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1" y="6232526"/>
                <a:ext cx="1008063" cy="322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5" grpId="0"/>
      <p:bldP spid="130056" grpId="0"/>
      <p:bldP spid="130057" grpId="0"/>
      <p:bldP spid="130058" grpId="0"/>
      <p:bldP spid="130059" grpId="0"/>
      <p:bldP spid="1300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1074" name="Object 2">
                <a:extLst>
                  <a:ext uri="{FF2B5EF4-FFF2-40B4-BE49-F238E27FC236}">
                    <a16:creationId xmlns:a16="http://schemas.microsoft.com/office/drawing/2014/main" id="{124F96C0-49B3-437A-8E34-EA3B6F03A66F}"/>
                  </a:ext>
                </a:extLst>
              </p:cNvPr>
              <p:cNvSpPr txBox="1"/>
              <p:nvPr/>
            </p:nvSpPr>
            <p:spPr bwMode="auto">
              <a:xfrm>
                <a:off x="3000375" y="1412876"/>
                <a:ext cx="2808288" cy="11795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1074" name="Object 2">
                <a:extLst>
                  <a:ext uri="{FF2B5EF4-FFF2-40B4-BE49-F238E27FC236}">
                    <a16:creationId xmlns:a16="http://schemas.microsoft.com/office/drawing/2014/main" id="{124F96C0-49B3-437A-8E34-EA3B6F03A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0375" y="1412876"/>
                <a:ext cx="2808288" cy="1179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075" name="Object 3">
                <a:extLst>
                  <a:ext uri="{FF2B5EF4-FFF2-40B4-BE49-F238E27FC236}">
                    <a16:creationId xmlns:a16="http://schemas.microsoft.com/office/drawing/2014/main" id="{0B9E9455-23FD-4622-A28F-8E8AB395C0F0}"/>
                  </a:ext>
                </a:extLst>
              </p:cNvPr>
              <p:cNvSpPr txBox="1"/>
              <p:nvPr/>
            </p:nvSpPr>
            <p:spPr bwMode="auto">
              <a:xfrm>
                <a:off x="2279650" y="333375"/>
                <a:ext cx="5257800" cy="1092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𝑭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1075" name="Object 3">
                <a:extLst>
                  <a:ext uri="{FF2B5EF4-FFF2-40B4-BE49-F238E27FC236}">
                    <a16:creationId xmlns:a16="http://schemas.microsoft.com/office/drawing/2014/main" id="{0B9E9455-23FD-4622-A28F-8E8AB395C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0" y="333375"/>
                <a:ext cx="5257800" cy="109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077" name="Object 5">
                <a:extLst>
                  <a:ext uri="{FF2B5EF4-FFF2-40B4-BE49-F238E27FC236}">
                    <a16:creationId xmlns:a16="http://schemas.microsoft.com/office/drawing/2014/main" id="{159DF192-6FF0-418D-B18F-0899A7BB16A7}"/>
                  </a:ext>
                </a:extLst>
              </p:cNvPr>
              <p:cNvSpPr txBox="1"/>
              <p:nvPr/>
            </p:nvSpPr>
            <p:spPr bwMode="auto">
              <a:xfrm>
                <a:off x="2711451" y="2565400"/>
                <a:ext cx="7561263" cy="1176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1077" name="Object 5">
                <a:extLst>
                  <a:ext uri="{FF2B5EF4-FFF2-40B4-BE49-F238E27FC236}">
                    <a16:creationId xmlns:a16="http://schemas.microsoft.com/office/drawing/2014/main" id="{159DF192-6FF0-418D-B18F-0899A7BB1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51" y="2565400"/>
                <a:ext cx="7561263" cy="1176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078" name="Rectangle 6">
            <a:extLst>
              <a:ext uri="{FF2B5EF4-FFF2-40B4-BE49-F238E27FC236}">
                <a16:creationId xmlns:a16="http://schemas.microsoft.com/office/drawing/2014/main" id="{8E147B35-93A3-45B8-A939-1647C5049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378936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于是得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079" name="Object 7">
                <a:extLst>
                  <a:ext uri="{FF2B5EF4-FFF2-40B4-BE49-F238E27FC236}">
                    <a16:creationId xmlns:a16="http://schemas.microsoft.com/office/drawing/2014/main" id="{C00291EA-DA15-4DB3-B08A-CD7F10D2B8BA}"/>
                  </a:ext>
                </a:extLst>
              </p:cNvPr>
              <p:cNvSpPr txBox="1"/>
              <p:nvPr/>
            </p:nvSpPr>
            <p:spPr bwMode="auto">
              <a:xfrm>
                <a:off x="3432175" y="3800476"/>
                <a:ext cx="3168650" cy="7080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1079" name="Object 7">
                <a:extLst>
                  <a:ext uri="{FF2B5EF4-FFF2-40B4-BE49-F238E27FC236}">
                    <a16:creationId xmlns:a16="http://schemas.microsoft.com/office/drawing/2014/main" id="{C00291EA-DA15-4DB3-B08A-CD7F10D2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2175" y="3800476"/>
                <a:ext cx="3168650" cy="708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080" name="Object 8">
                <a:extLst>
                  <a:ext uri="{FF2B5EF4-FFF2-40B4-BE49-F238E27FC236}">
                    <a16:creationId xmlns:a16="http://schemas.microsoft.com/office/drawing/2014/main" id="{31F85725-9027-46E4-8555-8E7C604C0535}"/>
                  </a:ext>
                </a:extLst>
              </p:cNvPr>
              <p:cNvSpPr txBox="1"/>
              <p:nvPr/>
            </p:nvSpPr>
            <p:spPr bwMode="auto">
              <a:xfrm>
                <a:off x="3000376" y="4467226"/>
                <a:ext cx="6119813" cy="1122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1080" name="Object 8">
                <a:extLst>
                  <a:ext uri="{FF2B5EF4-FFF2-40B4-BE49-F238E27FC236}">
                    <a16:creationId xmlns:a16="http://schemas.microsoft.com/office/drawing/2014/main" id="{31F85725-9027-46E4-8555-8E7C604C0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0376" y="4467226"/>
                <a:ext cx="6119813" cy="1122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081" name="Object 9">
                <a:extLst>
                  <a:ext uri="{FF2B5EF4-FFF2-40B4-BE49-F238E27FC236}">
                    <a16:creationId xmlns:a16="http://schemas.microsoft.com/office/drawing/2014/main" id="{5B2C9E87-1D55-4A17-9ED4-4C558CB73627}"/>
                  </a:ext>
                </a:extLst>
              </p:cNvPr>
              <p:cNvSpPr txBox="1"/>
              <p:nvPr/>
            </p:nvSpPr>
            <p:spPr bwMode="auto">
              <a:xfrm>
                <a:off x="3287714" y="5516564"/>
                <a:ext cx="4752975" cy="1171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1081" name="Object 9">
                <a:extLst>
                  <a:ext uri="{FF2B5EF4-FFF2-40B4-BE49-F238E27FC236}">
                    <a16:creationId xmlns:a16="http://schemas.microsoft.com/office/drawing/2014/main" id="{5B2C9E87-1D55-4A17-9ED4-4C558CB7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714" y="5516564"/>
                <a:ext cx="4752975" cy="11715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  <p:bldP spid="131075" grpId="0"/>
      <p:bldP spid="131077" grpId="0"/>
      <p:bldP spid="131078" grpId="0"/>
      <p:bldP spid="131079" grpId="0"/>
      <p:bldP spid="131080" grpId="0"/>
      <p:bldP spid="1310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2098" name="Object 2">
                <a:extLst>
                  <a:ext uri="{FF2B5EF4-FFF2-40B4-BE49-F238E27FC236}">
                    <a16:creationId xmlns:a16="http://schemas.microsoft.com/office/drawing/2014/main" id="{EF17AFD0-814F-4E7C-8C1E-0444BE711433}"/>
                  </a:ext>
                </a:extLst>
              </p:cNvPr>
              <p:cNvSpPr txBox="1"/>
              <p:nvPr/>
            </p:nvSpPr>
            <p:spPr bwMode="auto">
              <a:xfrm>
                <a:off x="2279650" y="415926"/>
                <a:ext cx="6515100" cy="1141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2098" name="Object 2">
                <a:extLst>
                  <a:ext uri="{FF2B5EF4-FFF2-40B4-BE49-F238E27FC236}">
                    <a16:creationId xmlns:a16="http://schemas.microsoft.com/office/drawing/2014/main" id="{EF17AFD0-814F-4E7C-8C1E-0444BE711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0" y="415926"/>
                <a:ext cx="6515100" cy="1141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099" name="Rectangle 3">
            <a:extLst>
              <a:ext uri="{FF2B5EF4-FFF2-40B4-BE49-F238E27FC236}">
                <a16:creationId xmlns:a16="http://schemas.microsoft.com/office/drawing/2014/main" id="{AC000CAE-56F7-422E-BE22-2E48C736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451" y="749301"/>
            <a:ext cx="1624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 b="1">
                <a:latin typeface="+mj-lt"/>
                <a:ea typeface="+mj-ea"/>
              </a:rPr>
              <a:t>（</a:t>
            </a:r>
            <a:r>
              <a:rPr kumimoji="1" lang="en-US" altLang="zh-CN" sz="2800" b="1">
                <a:latin typeface="+mj-lt"/>
                <a:ea typeface="+mj-ea"/>
              </a:rPr>
              <a:t>8.4.1</a:t>
            </a:r>
            <a:r>
              <a:rPr kumimoji="1" lang="zh-CN" altLang="en-US" sz="2800" b="1">
                <a:latin typeface="+mj-lt"/>
                <a:ea typeface="+mj-ea"/>
              </a:rPr>
              <a:t>）</a:t>
            </a:r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21736C1A-501B-4AEF-9097-68EB6CFFF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4" y="147002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 b="1">
                <a:latin typeface="+mj-lt"/>
                <a:ea typeface="+mj-ea"/>
              </a:rPr>
              <a:t>其中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523C844-77E7-45F6-9DEA-2493D3584D20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2003427"/>
            <a:ext cx="8267701" cy="1501776"/>
            <a:chOff x="450" y="1126"/>
            <a:chExt cx="5208" cy="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52" name="Object 6">
                  <a:extLst>
                    <a:ext uri="{FF2B5EF4-FFF2-40B4-BE49-F238E27FC236}">
                      <a16:creationId xmlns:a16="http://schemas.microsoft.com/office/drawing/2014/main" id="{8183EA37-1F44-446A-A9E9-089B1755AFD1}"/>
                    </a:ext>
                  </a:extLst>
                </p:cNvPr>
                <p:cNvSpPr txBox="1"/>
                <p:nvPr/>
              </p:nvSpPr>
              <p:spPr bwMode="auto">
                <a:xfrm>
                  <a:off x="450" y="1126"/>
                  <a:ext cx="4925" cy="716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)!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𝒉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𝒉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1752" name="Object 6">
                  <a:extLst>
                    <a:ext uri="{FF2B5EF4-FFF2-40B4-BE49-F238E27FC236}">
                      <a16:creationId xmlns:a16="http://schemas.microsoft.com/office/drawing/2014/main" id="{8183EA37-1F44-446A-A9E9-089B1755A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0" y="1126"/>
                  <a:ext cx="4925" cy="7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53" name="Object 7">
                  <a:extLst>
                    <a:ext uri="{FF2B5EF4-FFF2-40B4-BE49-F238E27FC236}">
                      <a16:creationId xmlns:a16="http://schemas.microsoft.com/office/drawing/2014/main" id="{03C90C17-2D08-4E61-B055-92FF49089693}"/>
                    </a:ext>
                  </a:extLst>
                </p:cNvPr>
                <p:cNvSpPr txBox="1"/>
                <p:nvPr/>
              </p:nvSpPr>
              <p:spPr bwMode="auto">
                <a:xfrm>
                  <a:off x="3198" y="1752"/>
                  <a:ext cx="952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&lt;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&lt;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1753" name="Object 7">
                  <a:extLst>
                    <a:ext uri="{FF2B5EF4-FFF2-40B4-BE49-F238E27FC236}">
                      <a16:creationId xmlns:a16="http://schemas.microsoft.com/office/drawing/2014/main" id="{03C90C17-2D08-4E61-B055-92FF49089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98" y="1752"/>
                  <a:ext cx="952" cy="293"/>
                </a:xfrm>
                <a:prstGeom prst="rect">
                  <a:avLst/>
                </a:prstGeom>
                <a:blipFill>
                  <a:blip r:embed="rId4"/>
                  <a:stretch>
                    <a:fillRect l="-121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763" name="Rectangle 8">
              <a:extLst>
                <a:ext uri="{FF2B5EF4-FFF2-40B4-BE49-F238E27FC236}">
                  <a16:creationId xmlns:a16="http://schemas.microsoft.com/office/drawing/2014/main" id="{13D23B98-4006-4E13-89A8-002F82D83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1742"/>
              <a:ext cx="10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b="1">
                  <a:latin typeface="+mj-lt"/>
                  <a:ea typeface="+mj-ea"/>
                </a:rPr>
                <a:t>（</a:t>
              </a:r>
              <a:r>
                <a:rPr kumimoji="1" lang="en-US" altLang="zh-CN" sz="2800" b="1">
                  <a:latin typeface="+mj-lt"/>
                  <a:ea typeface="+mj-ea"/>
                </a:rPr>
                <a:t>8.4.2</a:t>
              </a:r>
              <a:r>
                <a:rPr kumimoji="1" lang="zh-CN" altLang="en-US" sz="2800" b="1">
                  <a:latin typeface="+mj-lt"/>
                  <a:ea typeface="+mj-ea"/>
                </a:rPr>
                <a:t>）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929FF8B4-27F3-4747-B440-6243EE40A30B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3644900"/>
            <a:ext cx="8137525" cy="1373188"/>
            <a:chOff x="385" y="2069"/>
            <a:chExt cx="5126" cy="865"/>
          </a:xfrm>
        </p:grpSpPr>
        <p:sp>
          <p:nvSpPr>
            <p:cNvPr id="31762" name="Text Box 10">
              <a:extLst>
                <a:ext uri="{FF2B5EF4-FFF2-40B4-BE49-F238E27FC236}">
                  <a16:creationId xmlns:a16="http://schemas.microsoft.com/office/drawing/2014/main" id="{1FF261C1-285C-48E5-B7E9-406C670DE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069"/>
              <a:ext cx="512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b="1">
                  <a:latin typeface="+mj-lt"/>
                  <a:ea typeface="+mj-ea"/>
                </a:rPr>
                <a:t>公式</a:t>
              </a:r>
              <a:r>
                <a:rPr kumimoji="1" lang="en-US" altLang="zh-CN" sz="2800" b="1">
                  <a:latin typeface="+mj-lt"/>
                  <a:ea typeface="+mj-ea"/>
                </a:rPr>
                <a:t>(8.4.1)</a:t>
              </a:r>
              <a:r>
                <a:rPr kumimoji="1" lang="zh-CN" altLang="en-US" sz="2800" b="1">
                  <a:latin typeface="+mj-lt"/>
                  <a:ea typeface="+mj-ea"/>
                </a:rPr>
                <a:t>称为二元函数            在点             的</a:t>
              </a:r>
              <a:r>
                <a:rPr kumimoji="1" lang="en-US" altLang="zh-CN" sz="2800" b="1">
                  <a:latin typeface="+mj-lt"/>
                  <a:ea typeface="+mj-ea"/>
                </a:rPr>
                <a:t>n</a:t>
              </a:r>
              <a:r>
                <a:rPr kumimoji="1" lang="zh-CN" altLang="en-US" sz="2800" b="1">
                  <a:latin typeface="+mj-lt"/>
                  <a:ea typeface="+mj-ea"/>
                </a:rPr>
                <a:t>阶</a:t>
              </a:r>
              <a:r>
                <a:rPr kumimoji="1" lang="zh-CN" altLang="en-US" sz="2800" b="1">
                  <a:solidFill>
                    <a:srgbClr val="0000FF"/>
                  </a:solidFill>
                  <a:latin typeface="+mj-lt"/>
                  <a:ea typeface="+mj-ea"/>
                </a:rPr>
                <a:t>泰勒公式</a:t>
              </a:r>
              <a:r>
                <a:rPr kumimoji="1" lang="en-US" altLang="zh-CN" sz="2800" b="1">
                  <a:latin typeface="+mj-lt"/>
                  <a:ea typeface="+mj-ea"/>
                </a:rPr>
                <a:t>,</a:t>
              </a:r>
              <a:r>
                <a:rPr kumimoji="1" lang="zh-CN" altLang="en-US" sz="2800" b="1">
                  <a:latin typeface="+mj-lt"/>
                  <a:ea typeface="+mj-ea"/>
                </a:rPr>
                <a:t>而由</a:t>
              </a:r>
              <a:r>
                <a:rPr kumimoji="1" lang="en-US" altLang="zh-CN" sz="2800" b="1">
                  <a:latin typeface="+mj-lt"/>
                  <a:ea typeface="+mj-ea"/>
                </a:rPr>
                <a:t>(8.4.2)</a:t>
              </a:r>
              <a:r>
                <a:rPr kumimoji="1" lang="zh-CN" altLang="en-US" sz="2800" b="1">
                  <a:latin typeface="+mj-lt"/>
                  <a:ea typeface="+mj-ea"/>
                </a:rPr>
                <a:t>表示的余项    称为</a:t>
              </a:r>
              <a:r>
                <a:rPr kumimoji="1" lang="zh-CN" altLang="en-US" sz="2800" b="1">
                  <a:solidFill>
                    <a:srgbClr val="0000FF"/>
                  </a:solidFill>
                  <a:latin typeface="+mj-lt"/>
                  <a:ea typeface="+mj-ea"/>
                </a:rPr>
                <a:t>拉格朗日型余项</a:t>
              </a:r>
              <a:r>
                <a:rPr kumimoji="1" lang="en-US" altLang="zh-CN" sz="2800" b="1">
                  <a:solidFill>
                    <a:srgbClr val="0000FF"/>
                  </a:solidFill>
                  <a:latin typeface="+mj-lt"/>
                  <a:ea typeface="+mj-ea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49" name="Object 11">
                  <a:extLst>
                    <a:ext uri="{FF2B5EF4-FFF2-40B4-BE49-F238E27FC236}">
                      <a16:creationId xmlns:a16="http://schemas.microsoft.com/office/drawing/2014/main" id="{6179FA63-6D32-448F-A0B5-E7E9F952A4AE}"/>
                    </a:ext>
                  </a:extLst>
                </p:cNvPr>
                <p:cNvSpPr txBox="1"/>
                <p:nvPr/>
              </p:nvSpPr>
              <p:spPr bwMode="auto">
                <a:xfrm>
                  <a:off x="2789" y="2114"/>
                  <a:ext cx="766" cy="316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1749" name="Object 11">
                  <a:extLst>
                    <a:ext uri="{FF2B5EF4-FFF2-40B4-BE49-F238E27FC236}">
                      <a16:creationId xmlns:a16="http://schemas.microsoft.com/office/drawing/2014/main" id="{6179FA63-6D32-448F-A0B5-E7E9F952A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9" y="2114"/>
                  <a:ext cx="766" cy="3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50" name="Object 12">
                  <a:extLst>
                    <a:ext uri="{FF2B5EF4-FFF2-40B4-BE49-F238E27FC236}">
                      <a16:creationId xmlns:a16="http://schemas.microsoft.com/office/drawing/2014/main" id="{3143C802-FDA1-400D-820F-0046D389919A}"/>
                    </a:ext>
                  </a:extLst>
                </p:cNvPr>
                <p:cNvSpPr txBox="1"/>
                <p:nvPr/>
              </p:nvSpPr>
              <p:spPr bwMode="auto">
                <a:xfrm>
                  <a:off x="3974" y="2069"/>
                  <a:ext cx="766" cy="347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1750" name="Object 12">
                  <a:extLst>
                    <a:ext uri="{FF2B5EF4-FFF2-40B4-BE49-F238E27FC236}">
                      <a16:creationId xmlns:a16="http://schemas.microsoft.com/office/drawing/2014/main" id="{3143C802-FDA1-400D-820F-0046D3899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74" y="2069"/>
                  <a:ext cx="766" cy="3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51" name="Object 13">
                  <a:extLst>
                    <a:ext uri="{FF2B5EF4-FFF2-40B4-BE49-F238E27FC236}">
                      <a16:creationId xmlns:a16="http://schemas.microsoft.com/office/drawing/2014/main" id="{A9773A43-276F-4C2C-997A-ED1FBDF87A0C}"/>
                    </a:ext>
                  </a:extLst>
                </p:cNvPr>
                <p:cNvSpPr txBox="1"/>
                <p:nvPr/>
              </p:nvSpPr>
              <p:spPr bwMode="auto">
                <a:xfrm>
                  <a:off x="3560" y="2341"/>
                  <a:ext cx="290" cy="348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1751" name="Object 13">
                  <a:extLst>
                    <a:ext uri="{FF2B5EF4-FFF2-40B4-BE49-F238E27FC236}">
                      <a16:creationId xmlns:a16="http://schemas.microsoft.com/office/drawing/2014/main" id="{A9773A43-276F-4C2C-997A-ED1FBDF87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0" y="2341"/>
                  <a:ext cx="290" cy="348"/>
                </a:xfrm>
                <a:prstGeom prst="rect">
                  <a:avLst/>
                </a:prstGeom>
                <a:blipFill>
                  <a:blip r:embed="rId7"/>
                  <a:stretch>
                    <a:fillRect l="-2632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DAB7B2E0-F763-44A3-A922-87070AA74788}"/>
              </a:ext>
            </a:extLst>
          </p:cNvPr>
          <p:cNvGrpSpPr>
            <a:grpSpLocks/>
          </p:cNvGrpSpPr>
          <p:nvPr/>
        </p:nvGrpSpPr>
        <p:grpSpPr bwMode="auto">
          <a:xfrm>
            <a:off x="2352675" y="4510088"/>
            <a:ext cx="8064500" cy="1020762"/>
            <a:chOff x="476" y="2614"/>
            <a:chExt cx="5080" cy="643"/>
          </a:xfrm>
        </p:grpSpPr>
        <p:sp>
          <p:nvSpPr>
            <p:cNvPr id="31761" name="Text Box 15">
              <a:extLst>
                <a:ext uri="{FF2B5EF4-FFF2-40B4-BE49-F238E27FC236}">
                  <a16:creationId xmlns:a16="http://schemas.microsoft.com/office/drawing/2014/main" id="{FB9EFC0D-1ED3-48AF-9E20-80F47EA27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614"/>
              <a:ext cx="508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+mj-lt"/>
                  <a:ea typeface="+mj-ea"/>
                </a:rPr>
                <a:t>         </a:t>
              </a:r>
              <a:r>
                <a:rPr kumimoji="1" lang="zh-CN" altLang="en-US" sz="2800" b="1">
                  <a:latin typeface="+mj-lt"/>
                  <a:ea typeface="+mj-ea"/>
                </a:rPr>
                <a:t>在定理</a:t>
              </a:r>
              <a:r>
                <a:rPr kumimoji="1" lang="en-US" altLang="zh-CN" sz="2800" b="1">
                  <a:latin typeface="+mj-lt"/>
                  <a:ea typeface="+mj-ea"/>
                </a:rPr>
                <a:t>8.4.1</a:t>
              </a:r>
              <a:r>
                <a:rPr kumimoji="1" lang="zh-CN" altLang="en-US" sz="2800" b="1">
                  <a:latin typeface="+mj-lt"/>
                  <a:ea typeface="+mj-ea"/>
                </a:rPr>
                <a:t>的条件下</a:t>
              </a:r>
              <a:r>
                <a:rPr kumimoji="1" lang="en-US" altLang="zh-CN" sz="2800" b="1">
                  <a:latin typeface="+mj-lt"/>
                  <a:ea typeface="+mj-ea"/>
                </a:rPr>
                <a:t>,</a:t>
              </a:r>
              <a:r>
                <a:rPr kumimoji="1" lang="zh-CN" altLang="en-US" sz="2800" b="1">
                  <a:latin typeface="+mj-lt"/>
                  <a:ea typeface="+mj-ea"/>
                </a:rPr>
                <a:t>拉格朗日型余项</a:t>
              </a:r>
              <a:r>
                <a:rPr kumimoji="1" lang="en-US" altLang="zh-CN" sz="2800" b="1">
                  <a:latin typeface="+mj-lt"/>
                  <a:ea typeface="+mj-ea"/>
                </a:rPr>
                <a:t>(8.4.2)</a:t>
              </a:r>
              <a:r>
                <a:rPr kumimoji="1" lang="zh-CN" altLang="en-US" sz="2800" b="1">
                  <a:latin typeface="+mj-lt"/>
                  <a:ea typeface="+mj-ea"/>
                </a:rPr>
                <a:t>还可写为皮亚诺型余项</a:t>
              </a:r>
              <a:r>
                <a:rPr kumimoji="1" lang="en-US" altLang="zh-CN" sz="2800" b="1">
                  <a:latin typeface="+mj-lt"/>
                  <a:ea typeface="+mj-ea"/>
                </a:rPr>
                <a:t>,                       </a:t>
              </a:r>
              <a:r>
                <a:rPr kumimoji="1" lang="zh-CN" altLang="en-US" sz="2800" b="1">
                  <a:latin typeface="+mj-lt"/>
                  <a:ea typeface="+mj-ea"/>
                </a:rPr>
                <a:t>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48" name="Object 16">
                  <a:extLst>
                    <a:ext uri="{FF2B5EF4-FFF2-40B4-BE49-F238E27FC236}">
                      <a16:creationId xmlns:a16="http://schemas.microsoft.com/office/drawing/2014/main" id="{D49A3A16-0361-4B8D-99DF-398C1263DAA7}"/>
                    </a:ext>
                  </a:extLst>
                </p:cNvPr>
                <p:cNvSpPr txBox="1"/>
                <p:nvPr/>
              </p:nvSpPr>
              <p:spPr bwMode="auto">
                <a:xfrm>
                  <a:off x="2880" y="2840"/>
                  <a:ext cx="1270" cy="41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1748" name="Object 16">
                  <a:extLst>
                    <a:ext uri="{FF2B5EF4-FFF2-40B4-BE49-F238E27FC236}">
                      <a16:creationId xmlns:a16="http://schemas.microsoft.com/office/drawing/2014/main" id="{D49A3A16-0361-4B8D-99DF-398C1263D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0" y="2840"/>
                  <a:ext cx="1270" cy="41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EAA0CCA8-76C1-4439-8BDA-0213CC825187}"/>
              </a:ext>
            </a:extLst>
          </p:cNvPr>
          <p:cNvGrpSpPr>
            <a:grpSpLocks/>
          </p:cNvGrpSpPr>
          <p:nvPr/>
        </p:nvGrpSpPr>
        <p:grpSpPr bwMode="auto">
          <a:xfrm>
            <a:off x="2352676" y="5441950"/>
            <a:ext cx="3262313" cy="723900"/>
            <a:chOff x="521" y="3201"/>
            <a:chExt cx="2055" cy="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47" name="Object 18">
                  <a:extLst>
                    <a:ext uri="{FF2B5EF4-FFF2-40B4-BE49-F238E27FC236}">
                      <a16:creationId xmlns:a16="http://schemas.microsoft.com/office/drawing/2014/main" id="{1B73DA34-4B71-4875-BFBE-DA55827C98D9}"/>
                    </a:ext>
                  </a:extLst>
                </p:cNvPr>
                <p:cNvSpPr txBox="1"/>
                <p:nvPr/>
              </p:nvSpPr>
              <p:spPr bwMode="auto">
                <a:xfrm>
                  <a:off x="1065" y="3201"/>
                  <a:ext cx="1511" cy="45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𝝆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1747" name="Object 18">
                  <a:extLst>
                    <a:ext uri="{FF2B5EF4-FFF2-40B4-BE49-F238E27FC236}">
                      <a16:creationId xmlns:a16="http://schemas.microsoft.com/office/drawing/2014/main" id="{1B73DA34-4B71-4875-BFBE-DA55827C9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5" y="3201"/>
                  <a:ext cx="1511" cy="45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760" name="Rectangle 19">
              <a:extLst>
                <a:ext uri="{FF2B5EF4-FFF2-40B4-BE49-F238E27FC236}">
                  <a16:creationId xmlns:a16="http://schemas.microsoft.com/office/drawing/2014/main" id="{31D20775-E067-4F4D-8B50-6849E6E7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294"/>
              <a:ext cx="62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>
                  <a:latin typeface="+mj-lt"/>
                  <a:ea typeface="+mj-ea"/>
                </a:rPr>
                <a:t>其中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  <p:bldP spid="132099" grpId="0"/>
      <p:bldP spid="1321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FED09CB-7477-400D-ACD1-CB358261EDCC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476251"/>
            <a:ext cx="8137525" cy="1814513"/>
            <a:chOff x="385" y="246"/>
            <a:chExt cx="5126" cy="1143"/>
          </a:xfrm>
        </p:grpSpPr>
        <p:sp>
          <p:nvSpPr>
            <p:cNvPr id="32784" name="Text Box 3">
              <a:extLst>
                <a:ext uri="{FF2B5EF4-FFF2-40B4-BE49-F238E27FC236}">
                  <a16:creationId xmlns:a16="http://schemas.microsoft.com/office/drawing/2014/main" id="{ADAC474F-290E-435D-9F16-418DC21D4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55"/>
              <a:ext cx="5126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>
                  <a:latin typeface="+mj-lt"/>
                  <a:ea typeface="+mj-ea"/>
                </a:rPr>
                <a:t>事实上</a:t>
              </a:r>
              <a:r>
                <a:rPr kumimoji="1" lang="en-US" altLang="zh-CN" sz="2800" b="1">
                  <a:latin typeface="+mj-lt"/>
                  <a:ea typeface="+mj-ea"/>
                </a:rPr>
                <a:t>,</a:t>
              </a:r>
              <a:r>
                <a:rPr kumimoji="1" lang="zh-CN" altLang="en-US" sz="2800" b="1">
                  <a:latin typeface="+mj-lt"/>
                  <a:ea typeface="+mj-ea"/>
                </a:rPr>
                <a:t>当             在              的某邻域内有连续的</a:t>
              </a:r>
              <a:r>
                <a:rPr kumimoji="1" lang="en-US" altLang="zh-CN" sz="2800" b="1">
                  <a:latin typeface="+mj-lt"/>
                  <a:ea typeface="+mj-ea"/>
                </a:rPr>
                <a:t>(n+1)</a:t>
              </a:r>
              <a:r>
                <a:rPr kumimoji="1" lang="zh-CN" altLang="en-US" sz="2800" b="1">
                  <a:latin typeface="+mj-lt"/>
                  <a:ea typeface="+mj-ea"/>
                </a:rPr>
                <a:t>阶偏导数时</a:t>
              </a:r>
              <a:r>
                <a:rPr kumimoji="1" lang="en-US" altLang="zh-CN" sz="2800" b="1">
                  <a:latin typeface="+mj-lt"/>
                  <a:ea typeface="+mj-ea"/>
                </a:rPr>
                <a:t>,              </a:t>
              </a:r>
              <a:r>
                <a:rPr kumimoji="1" lang="zh-CN" altLang="en-US" sz="2800" b="1">
                  <a:latin typeface="+mj-lt"/>
                  <a:ea typeface="+mj-ea"/>
                </a:rPr>
                <a:t>在              的某个稍小的邻域内所有</a:t>
              </a:r>
              <a:r>
                <a:rPr kumimoji="1" lang="en-US" altLang="zh-CN" sz="2800" b="1">
                  <a:latin typeface="+mj-lt"/>
                  <a:ea typeface="+mj-ea"/>
                </a:rPr>
                <a:t>(n+1)</a:t>
              </a:r>
              <a:r>
                <a:rPr kumimoji="1" lang="zh-CN" altLang="en-US" sz="2800" b="1">
                  <a:latin typeface="+mj-lt"/>
                  <a:ea typeface="+mj-ea"/>
                </a:rPr>
                <a:t>阶偏导数的绝对值不超过某个正常数</a:t>
              </a:r>
              <a:r>
                <a:rPr kumimoji="1" lang="en-US" altLang="zh-CN" sz="2800" b="1" i="1">
                  <a:latin typeface="+mj-lt"/>
                  <a:ea typeface="+mj-ea"/>
                </a:rPr>
                <a:t>M</a:t>
              </a:r>
              <a:r>
                <a:rPr kumimoji="1" lang="en-US" altLang="zh-CN" sz="2800" b="1">
                  <a:latin typeface="+mj-lt"/>
                  <a:ea typeface="+mj-ea"/>
                </a:rPr>
                <a:t>,</a:t>
              </a:r>
              <a:r>
                <a:rPr kumimoji="1" lang="zh-CN" altLang="en-US" sz="2800" b="1">
                  <a:latin typeface="+mj-lt"/>
                  <a:ea typeface="+mj-ea"/>
                </a:rPr>
                <a:t>于是</a:t>
              </a:r>
              <a:r>
                <a:rPr kumimoji="1" lang="en-US" altLang="zh-CN" sz="2800" b="1">
                  <a:latin typeface="+mj-lt"/>
                  <a:ea typeface="+mj-ea"/>
                </a:rPr>
                <a:t>,</a:t>
              </a:r>
              <a:r>
                <a:rPr kumimoji="1" lang="zh-CN" altLang="en-US" sz="2800" b="1">
                  <a:latin typeface="+mj-lt"/>
                  <a:ea typeface="+mj-ea"/>
                </a:rPr>
                <a:t>有下面的误差估计式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75" name="Object 4">
                  <a:extLst>
                    <a:ext uri="{FF2B5EF4-FFF2-40B4-BE49-F238E27FC236}">
                      <a16:creationId xmlns:a16="http://schemas.microsoft.com/office/drawing/2014/main" id="{27A19D42-A4B5-42FB-A531-B53FA31514F7}"/>
                    </a:ext>
                  </a:extLst>
                </p:cNvPr>
                <p:cNvSpPr txBox="1"/>
                <p:nvPr/>
              </p:nvSpPr>
              <p:spPr bwMode="auto">
                <a:xfrm>
                  <a:off x="1338" y="255"/>
                  <a:ext cx="824" cy="33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2775" name="Object 4">
                  <a:extLst>
                    <a:ext uri="{FF2B5EF4-FFF2-40B4-BE49-F238E27FC236}">
                      <a16:creationId xmlns:a16="http://schemas.microsoft.com/office/drawing/2014/main" id="{27A19D42-A4B5-42FB-A531-B53FA3151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8" y="255"/>
                  <a:ext cx="824" cy="33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76" name="Object 5">
                  <a:extLst>
                    <a:ext uri="{FF2B5EF4-FFF2-40B4-BE49-F238E27FC236}">
                      <a16:creationId xmlns:a16="http://schemas.microsoft.com/office/drawing/2014/main" id="{510CF4AF-F2F0-44A5-AA8B-9C97865BDA6E}"/>
                    </a:ext>
                  </a:extLst>
                </p:cNvPr>
                <p:cNvSpPr txBox="1"/>
                <p:nvPr/>
              </p:nvSpPr>
              <p:spPr bwMode="auto">
                <a:xfrm>
                  <a:off x="3152" y="527"/>
                  <a:ext cx="824" cy="37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2776" name="Object 5">
                  <a:extLst>
                    <a:ext uri="{FF2B5EF4-FFF2-40B4-BE49-F238E27FC236}">
                      <a16:creationId xmlns:a16="http://schemas.microsoft.com/office/drawing/2014/main" id="{510CF4AF-F2F0-44A5-AA8B-9C97865BD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52" y="527"/>
                  <a:ext cx="824" cy="3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77" name="Object 6">
                  <a:extLst>
                    <a:ext uri="{FF2B5EF4-FFF2-40B4-BE49-F238E27FC236}">
                      <a16:creationId xmlns:a16="http://schemas.microsoft.com/office/drawing/2014/main" id="{FB52C261-2F85-46B6-8C0F-14CBAC1D97DC}"/>
                    </a:ext>
                  </a:extLst>
                </p:cNvPr>
                <p:cNvSpPr txBox="1"/>
                <p:nvPr/>
              </p:nvSpPr>
              <p:spPr bwMode="auto">
                <a:xfrm>
                  <a:off x="2147" y="527"/>
                  <a:ext cx="824" cy="33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2777" name="Object 6">
                  <a:extLst>
                    <a:ext uri="{FF2B5EF4-FFF2-40B4-BE49-F238E27FC236}">
                      <a16:creationId xmlns:a16="http://schemas.microsoft.com/office/drawing/2014/main" id="{FB52C261-2F85-46B6-8C0F-14CBAC1D9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47" y="527"/>
                  <a:ext cx="824" cy="3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78" name="Object 7">
                  <a:extLst>
                    <a:ext uri="{FF2B5EF4-FFF2-40B4-BE49-F238E27FC236}">
                      <a16:creationId xmlns:a16="http://schemas.microsoft.com/office/drawing/2014/main" id="{05775932-38A2-4498-9761-AD8D70B16C6F}"/>
                    </a:ext>
                  </a:extLst>
                </p:cNvPr>
                <p:cNvSpPr txBox="1"/>
                <p:nvPr/>
              </p:nvSpPr>
              <p:spPr bwMode="auto">
                <a:xfrm>
                  <a:off x="2336" y="246"/>
                  <a:ext cx="823" cy="37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2778" name="Object 7">
                  <a:extLst>
                    <a:ext uri="{FF2B5EF4-FFF2-40B4-BE49-F238E27FC236}">
                      <a16:creationId xmlns:a16="http://schemas.microsoft.com/office/drawing/2014/main" id="{05775932-38A2-4498-9761-AD8D70B16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6" y="246"/>
                  <a:ext cx="823" cy="3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128" name="Object 8">
                <a:extLst>
                  <a:ext uri="{FF2B5EF4-FFF2-40B4-BE49-F238E27FC236}">
                    <a16:creationId xmlns:a16="http://schemas.microsoft.com/office/drawing/2014/main" id="{7EE66757-9709-415D-8E25-C1C9E802BD00}"/>
                  </a:ext>
                </a:extLst>
              </p:cNvPr>
              <p:cNvSpPr txBox="1"/>
              <p:nvPr/>
            </p:nvSpPr>
            <p:spPr bwMode="auto">
              <a:xfrm>
                <a:off x="2279651" y="2184401"/>
                <a:ext cx="4176713" cy="117316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𝑴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𝒉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e>
                      </m:d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3128" name="Object 8">
                <a:extLst>
                  <a:ext uri="{FF2B5EF4-FFF2-40B4-BE49-F238E27FC236}">
                    <a16:creationId xmlns:a16="http://schemas.microsoft.com/office/drawing/2014/main" id="{7EE66757-9709-415D-8E25-C1C9E802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1" y="2184401"/>
                <a:ext cx="4176713" cy="1173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29" name="Object 9">
                <a:extLst>
                  <a:ext uri="{FF2B5EF4-FFF2-40B4-BE49-F238E27FC236}">
                    <a16:creationId xmlns:a16="http://schemas.microsoft.com/office/drawing/2014/main" id="{CB2A952C-3C61-4A50-BDFF-12925DBB64F8}"/>
                  </a:ext>
                </a:extLst>
              </p:cNvPr>
              <p:cNvSpPr txBox="1"/>
              <p:nvPr/>
            </p:nvSpPr>
            <p:spPr bwMode="auto">
              <a:xfrm>
                <a:off x="3071813" y="3213100"/>
                <a:ext cx="6985000" cy="1201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𝑴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𝒉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𝒌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e>
                          </m:rad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𝑴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3129" name="Object 9">
                <a:extLst>
                  <a:ext uri="{FF2B5EF4-FFF2-40B4-BE49-F238E27FC236}">
                    <a16:creationId xmlns:a16="http://schemas.microsoft.com/office/drawing/2014/main" id="{CB2A952C-3C61-4A50-BDFF-12925DBB6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813" y="3213100"/>
                <a:ext cx="6985000" cy="12017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0" name="Rectangle 10">
            <a:extLst>
              <a:ext uri="{FF2B5EF4-FFF2-40B4-BE49-F238E27FC236}">
                <a16:creationId xmlns:a16="http://schemas.microsoft.com/office/drawing/2014/main" id="{9B43BEAE-7399-41AE-8EC9-CF6E1812E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1" y="4437063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于是有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31" name="Object 11">
                <a:extLst>
                  <a:ext uri="{FF2B5EF4-FFF2-40B4-BE49-F238E27FC236}">
                    <a16:creationId xmlns:a16="http://schemas.microsoft.com/office/drawing/2014/main" id="{5367F94A-9E7C-4D7F-9EE4-8BD00DD5CA85}"/>
                  </a:ext>
                </a:extLst>
              </p:cNvPr>
              <p:cNvSpPr txBox="1"/>
              <p:nvPr/>
            </p:nvSpPr>
            <p:spPr bwMode="auto">
              <a:xfrm>
                <a:off x="2413001" y="5013326"/>
                <a:ext cx="3744913" cy="11525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e>
                          </m:rad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𝑴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3131" name="Object 11">
                <a:extLst>
                  <a:ext uri="{FF2B5EF4-FFF2-40B4-BE49-F238E27FC236}">
                    <a16:creationId xmlns:a16="http://schemas.microsoft.com/office/drawing/2014/main" id="{5367F94A-9E7C-4D7F-9EE4-8BD00DD5C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3001" y="5013326"/>
                <a:ext cx="3744913" cy="1152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12">
            <a:extLst>
              <a:ext uri="{FF2B5EF4-FFF2-40B4-BE49-F238E27FC236}">
                <a16:creationId xmlns:a16="http://schemas.microsoft.com/office/drawing/2014/main" id="{B45B116F-4D2E-4F20-94BF-AF76B57126D3}"/>
              </a:ext>
            </a:extLst>
          </p:cNvPr>
          <p:cNvGrpSpPr>
            <a:grpSpLocks/>
          </p:cNvGrpSpPr>
          <p:nvPr/>
        </p:nvGrpSpPr>
        <p:grpSpPr bwMode="auto">
          <a:xfrm>
            <a:off x="6502400" y="5300658"/>
            <a:ext cx="2794000" cy="523874"/>
            <a:chOff x="3045" y="3602"/>
            <a:chExt cx="1760" cy="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74" name="Object 13">
                  <a:extLst>
                    <a:ext uri="{FF2B5EF4-FFF2-40B4-BE49-F238E27FC236}">
                      <a16:creationId xmlns:a16="http://schemas.microsoft.com/office/drawing/2014/main" id="{FDA03C5D-1C3A-4C5A-B995-CF51D248149A}"/>
                    </a:ext>
                  </a:extLst>
                </p:cNvPr>
                <p:cNvSpPr txBox="1"/>
                <p:nvPr/>
              </p:nvSpPr>
              <p:spPr bwMode="auto">
                <a:xfrm>
                  <a:off x="3560" y="3612"/>
                  <a:ext cx="694" cy="310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𝝆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2774" name="Object 13">
                  <a:extLst>
                    <a:ext uri="{FF2B5EF4-FFF2-40B4-BE49-F238E27FC236}">
                      <a16:creationId xmlns:a16="http://schemas.microsoft.com/office/drawing/2014/main" id="{FDA03C5D-1C3A-4C5A-B995-CF51D2481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0" y="3612"/>
                  <a:ext cx="694" cy="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83" name="Rectangle 14">
              <a:extLst>
                <a:ext uri="{FF2B5EF4-FFF2-40B4-BE49-F238E27FC236}">
                  <a16:creationId xmlns:a16="http://schemas.microsoft.com/office/drawing/2014/main" id="{392C8F2B-57AC-499C-8F8F-168D67DD5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602"/>
              <a:ext cx="17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b="1" dirty="0">
                  <a:latin typeface="+mj-lt"/>
                  <a:ea typeface="+mj-ea"/>
                </a:rPr>
                <a:t>（当             时）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135" name="Object 15">
                <a:extLst>
                  <a:ext uri="{FF2B5EF4-FFF2-40B4-BE49-F238E27FC236}">
                    <a16:creationId xmlns:a16="http://schemas.microsoft.com/office/drawing/2014/main" id="{65322781-9571-4ECC-8A2F-2A0B13FAC776}"/>
                  </a:ext>
                </a:extLst>
              </p:cNvPr>
              <p:cNvSpPr txBox="1"/>
              <p:nvPr/>
            </p:nvSpPr>
            <p:spPr bwMode="auto">
              <a:xfrm>
                <a:off x="3592513" y="6132514"/>
                <a:ext cx="2038350" cy="6810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3135" name="Object 15">
                <a:extLst>
                  <a:ext uri="{FF2B5EF4-FFF2-40B4-BE49-F238E27FC236}">
                    <a16:creationId xmlns:a16="http://schemas.microsoft.com/office/drawing/2014/main" id="{65322781-9571-4ECC-8A2F-2A0B13FA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2513" y="6132514"/>
                <a:ext cx="2038350" cy="6810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6" name="Rectangle 16">
            <a:extLst>
              <a:ext uri="{FF2B5EF4-FFF2-40B4-BE49-F238E27FC236}">
                <a16:creationId xmlns:a16="http://schemas.microsoft.com/office/drawing/2014/main" id="{5FAE65DA-216A-4125-BD13-9DDF3622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6165851"/>
            <a:ext cx="1042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 b="1">
                <a:latin typeface="+mj-lt"/>
                <a:ea typeface="+mj-ea"/>
              </a:rPr>
              <a:t>从而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/>
      <p:bldP spid="133129" grpId="0"/>
      <p:bldP spid="133130" grpId="0"/>
      <p:bldP spid="133131" grpId="0"/>
      <p:bldP spid="133135" grpId="0"/>
      <p:bldP spid="1331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56C4772A-EE3A-4008-ACCF-FDEBEB2E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620713"/>
            <a:ext cx="5011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当</a:t>
            </a:r>
            <a:r>
              <a:rPr kumimoji="1" lang="en-US" altLang="zh-CN" sz="2800" b="1" dirty="0">
                <a:latin typeface="+mj-lt"/>
                <a:ea typeface="+mj-ea"/>
              </a:rPr>
              <a:t>n=0</a:t>
            </a:r>
            <a:r>
              <a:rPr kumimoji="1" lang="zh-CN" altLang="en-US" sz="2800" b="1" dirty="0">
                <a:latin typeface="+mj-lt"/>
                <a:ea typeface="+mj-ea"/>
              </a:rPr>
              <a:t>时</a:t>
            </a:r>
            <a:r>
              <a:rPr kumimoji="1" lang="en-US" altLang="zh-CN" sz="2800" b="1" dirty="0">
                <a:latin typeface="+mj-lt"/>
                <a:ea typeface="+mj-ea"/>
              </a:rPr>
              <a:t>, </a:t>
            </a:r>
            <a:r>
              <a:rPr kumimoji="1" lang="zh-CN" altLang="en-US" sz="2800" b="1" dirty="0">
                <a:latin typeface="+mj-lt"/>
                <a:ea typeface="+mj-ea"/>
              </a:rPr>
              <a:t>公式</a:t>
            </a:r>
            <a:r>
              <a:rPr kumimoji="1" lang="en-US" altLang="zh-CN" sz="2800" b="1" dirty="0">
                <a:latin typeface="+mj-lt"/>
                <a:ea typeface="+mj-ea"/>
              </a:rPr>
              <a:t>(8.4.1)</a:t>
            </a:r>
            <a:r>
              <a:rPr kumimoji="1" lang="zh-CN" altLang="en-US" sz="2800" b="1" dirty="0">
                <a:latin typeface="+mj-lt"/>
                <a:ea typeface="+mj-ea"/>
              </a:rPr>
              <a:t>成为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147" name="Object 3">
                <a:extLst>
                  <a:ext uri="{FF2B5EF4-FFF2-40B4-BE49-F238E27FC236}">
                    <a16:creationId xmlns:a16="http://schemas.microsoft.com/office/drawing/2014/main" id="{4A39D794-08AE-445A-89EC-9CEBB6C20B88}"/>
                  </a:ext>
                </a:extLst>
              </p:cNvPr>
              <p:cNvSpPr txBox="1"/>
              <p:nvPr/>
            </p:nvSpPr>
            <p:spPr bwMode="auto">
              <a:xfrm>
                <a:off x="2446622" y="1155703"/>
                <a:ext cx="5609005" cy="54609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𝒉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4147" name="Object 3">
                <a:extLst>
                  <a:ext uri="{FF2B5EF4-FFF2-40B4-BE49-F238E27FC236}">
                    <a16:creationId xmlns:a16="http://schemas.microsoft.com/office/drawing/2014/main" id="{4A39D794-08AE-445A-89EC-9CEBB6C20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6622" y="1155703"/>
                <a:ext cx="5609005" cy="5460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148" name="Rectangle 4">
            <a:extLst>
              <a:ext uri="{FF2B5EF4-FFF2-40B4-BE49-F238E27FC236}">
                <a16:creationId xmlns:a16="http://schemas.microsoft.com/office/drawing/2014/main" id="{1A275FDC-53A1-40C2-9D6D-43B2031A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781301"/>
            <a:ext cx="88356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公式</a:t>
            </a:r>
            <a:r>
              <a:rPr kumimoji="1" lang="en-US" altLang="zh-CN" sz="2800" b="1">
                <a:latin typeface="+mj-lt"/>
                <a:ea typeface="+mj-ea"/>
              </a:rPr>
              <a:t>(8.4.5)</a:t>
            </a:r>
            <a:r>
              <a:rPr kumimoji="1" lang="zh-CN" altLang="en-US" sz="2800" b="1">
                <a:latin typeface="+mj-lt"/>
                <a:ea typeface="+mj-ea"/>
              </a:rPr>
              <a:t>称为二元函数的</a:t>
            </a:r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拉格朗日中值公式</a:t>
            </a:r>
            <a:r>
              <a:rPr kumimoji="1" lang="en-US" altLang="zh-CN" sz="2800" b="1">
                <a:solidFill>
                  <a:srgbClr val="0000FF"/>
                </a:solidFill>
                <a:latin typeface="+mj-lt"/>
                <a:ea typeface="+mj-ea"/>
              </a:rPr>
              <a:t>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3F4A3A8-EF11-4B6A-AACB-D590E48A88C3}"/>
              </a:ext>
            </a:extLst>
          </p:cNvPr>
          <p:cNvGrpSpPr>
            <a:grpSpLocks/>
          </p:cNvGrpSpPr>
          <p:nvPr/>
        </p:nvGrpSpPr>
        <p:grpSpPr bwMode="auto">
          <a:xfrm>
            <a:off x="1913806" y="1729720"/>
            <a:ext cx="7517487" cy="1165225"/>
            <a:chOff x="385" y="1071"/>
            <a:chExt cx="3947" cy="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99" name="Object 6">
                  <a:extLst>
                    <a:ext uri="{FF2B5EF4-FFF2-40B4-BE49-F238E27FC236}">
                      <a16:creationId xmlns:a16="http://schemas.microsoft.com/office/drawing/2014/main" id="{6DF35C30-8EA3-44F8-A4EB-BB980DF305D0}"/>
                    </a:ext>
                  </a:extLst>
                </p:cNvPr>
                <p:cNvSpPr txBox="1"/>
                <p:nvPr/>
              </p:nvSpPr>
              <p:spPr bwMode="auto">
                <a:xfrm>
                  <a:off x="3334" y="1434"/>
                  <a:ext cx="998" cy="315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&lt;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&lt;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3799" name="Object 6">
                  <a:extLst>
                    <a:ext uri="{FF2B5EF4-FFF2-40B4-BE49-F238E27FC236}">
                      <a16:creationId xmlns:a16="http://schemas.microsoft.com/office/drawing/2014/main" id="{6DF35C30-8EA3-44F8-A4EB-BB980DF30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34" y="1434"/>
                  <a:ext cx="998" cy="3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00" name="Object 7">
                  <a:extLst>
                    <a:ext uri="{FF2B5EF4-FFF2-40B4-BE49-F238E27FC236}">
                      <a16:creationId xmlns:a16="http://schemas.microsoft.com/office/drawing/2014/main" id="{700C5014-8562-4126-95BA-9039A69830F8}"/>
                    </a:ext>
                  </a:extLst>
                </p:cNvPr>
                <p:cNvSpPr txBox="1"/>
                <p:nvPr/>
              </p:nvSpPr>
              <p:spPr bwMode="auto">
                <a:xfrm>
                  <a:off x="385" y="1071"/>
                  <a:ext cx="3272" cy="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𝒉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𝒉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3800" name="Object 7">
                  <a:extLst>
                    <a:ext uri="{FF2B5EF4-FFF2-40B4-BE49-F238E27FC236}">
                      <a16:creationId xmlns:a16="http://schemas.microsoft.com/office/drawing/2014/main" id="{700C5014-8562-4126-95BA-9039A6983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" y="1071"/>
                  <a:ext cx="3272" cy="3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01" name="Object 8">
                  <a:extLst>
                    <a:ext uri="{FF2B5EF4-FFF2-40B4-BE49-F238E27FC236}">
                      <a16:creationId xmlns:a16="http://schemas.microsoft.com/office/drawing/2014/main" id="{E83F5E0F-62F2-4CD2-92F8-2429477AD1B9}"/>
                    </a:ext>
                  </a:extLst>
                </p:cNvPr>
                <p:cNvSpPr txBox="1"/>
                <p:nvPr/>
              </p:nvSpPr>
              <p:spPr bwMode="auto">
                <a:xfrm>
                  <a:off x="721" y="1389"/>
                  <a:ext cx="2386" cy="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𝒉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𝜽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3801" name="Object 8">
                  <a:extLst>
                    <a:ext uri="{FF2B5EF4-FFF2-40B4-BE49-F238E27FC236}">
                      <a16:creationId xmlns:a16="http://schemas.microsoft.com/office/drawing/2014/main" id="{E83F5E0F-62F2-4CD2-92F8-2429477AD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1" y="1389"/>
                  <a:ext cx="2386" cy="4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153" name="Rectangle 9">
            <a:extLst>
              <a:ext uri="{FF2B5EF4-FFF2-40B4-BE49-F238E27FC236}">
                <a16:creationId xmlns:a16="http://schemas.microsoft.com/office/drawing/2014/main" id="{B054C615-0937-48D5-A932-FE62495B3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730" y="2258081"/>
            <a:ext cx="1371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+mj-lt"/>
                <a:ea typeface="+mj-ea"/>
              </a:rPr>
              <a:t>(8.4.5)</a:t>
            </a:r>
          </a:p>
        </p:txBody>
      </p:sp>
      <p:sp>
        <p:nvSpPr>
          <p:cNvPr id="134154" name="Rectangle 10">
            <a:extLst>
              <a:ext uri="{FF2B5EF4-FFF2-40B4-BE49-F238E27FC236}">
                <a16:creationId xmlns:a16="http://schemas.microsoft.com/office/drawing/2014/main" id="{C7DBC9AE-504D-4B5B-84F8-D550A0045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4" y="3846513"/>
            <a:ext cx="560145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则得下面的</a:t>
            </a:r>
            <a:r>
              <a:rPr kumimoji="1" lang="en-US" altLang="zh-CN" sz="2800" b="1" dirty="0">
                <a:latin typeface="+mj-lt"/>
                <a:ea typeface="+mj-ea"/>
              </a:rPr>
              <a:t>n</a:t>
            </a:r>
            <a:r>
              <a:rPr kumimoji="1" lang="zh-CN" altLang="en-US" sz="2800" b="1" dirty="0">
                <a:latin typeface="+mj-lt"/>
                <a:ea typeface="+mj-ea"/>
              </a:rPr>
              <a:t>阶马克劳林公式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39AD9522-10CF-4B75-AF2A-6228535EEE3B}"/>
              </a:ext>
            </a:extLst>
          </p:cNvPr>
          <p:cNvGrpSpPr>
            <a:grpSpLocks/>
          </p:cNvGrpSpPr>
          <p:nvPr/>
        </p:nvGrpSpPr>
        <p:grpSpPr bwMode="auto">
          <a:xfrm>
            <a:off x="1992314" y="3284539"/>
            <a:ext cx="6540423" cy="587375"/>
            <a:chOff x="340" y="2069"/>
            <a:chExt cx="3434" cy="370"/>
          </a:xfrm>
        </p:grpSpPr>
        <p:sp>
          <p:nvSpPr>
            <p:cNvPr id="33808" name="Rectangle 12">
              <a:extLst>
                <a:ext uri="{FF2B5EF4-FFF2-40B4-BE49-F238E27FC236}">
                  <a16:creationId xmlns:a16="http://schemas.microsoft.com/office/drawing/2014/main" id="{984501C6-D98F-4FA6-83C1-AFA2CC8E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069"/>
              <a:ext cx="3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 dirty="0">
                  <a:latin typeface="+mj-lt"/>
                  <a:ea typeface="+mj-ea"/>
                </a:rPr>
                <a:t>在公式</a:t>
              </a:r>
              <a:r>
                <a:rPr kumimoji="1" lang="en-US" altLang="zh-CN" sz="2800" b="1" dirty="0">
                  <a:latin typeface="+mj-lt"/>
                  <a:ea typeface="+mj-ea"/>
                </a:rPr>
                <a:t>(8.4.1)</a:t>
              </a:r>
              <a:r>
                <a:rPr kumimoji="1" lang="zh-CN" altLang="en-US" sz="2800" b="1" dirty="0">
                  <a:latin typeface="+mj-lt"/>
                  <a:ea typeface="+mj-ea"/>
                </a:rPr>
                <a:t>中</a:t>
              </a:r>
              <a:r>
                <a:rPr kumimoji="1" lang="en-US" altLang="zh-CN" sz="2800" b="1" dirty="0">
                  <a:latin typeface="+mj-lt"/>
                  <a:ea typeface="+mj-ea"/>
                </a:rPr>
                <a:t>,</a:t>
              </a:r>
              <a:r>
                <a:rPr kumimoji="1" lang="zh-CN" altLang="en-US" sz="2800" b="1" dirty="0">
                  <a:latin typeface="+mj-lt"/>
                  <a:ea typeface="+mj-ea"/>
                </a:rPr>
                <a:t>如果取                              </a:t>
              </a:r>
              <a:r>
                <a:rPr kumimoji="1" lang="en-US" altLang="zh-CN" sz="2800" b="1" dirty="0">
                  <a:latin typeface="+mj-lt"/>
                  <a:ea typeface="+mj-ea"/>
                </a:rPr>
                <a:t>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98" name="Object 13">
                  <a:extLst>
                    <a:ext uri="{FF2B5EF4-FFF2-40B4-BE49-F238E27FC236}">
                      <a16:creationId xmlns:a16="http://schemas.microsoft.com/office/drawing/2014/main" id="{9C1AEDAD-8609-4BA6-9A0B-ED0553ABFFF0}"/>
                    </a:ext>
                  </a:extLst>
                </p:cNvPr>
                <p:cNvSpPr txBox="1"/>
                <p:nvPr/>
              </p:nvSpPr>
              <p:spPr bwMode="auto">
                <a:xfrm>
                  <a:off x="2341" y="2092"/>
                  <a:ext cx="1431" cy="34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3798" name="Object 13">
                  <a:extLst>
                    <a:ext uri="{FF2B5EF4-FFF2-40B4-BE49-F238E27FC236}">
                      <a16:creationId xmlns:a16="http://schemas.microsoft.com/office/drawing/2014/main" id="{9C1AEDAD-8609-4BA6-9A0B-ED0553ABF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41" y="2092"/>
                  <a:ext cx="1431" cy="3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158" name="Object 14">
                <a:extLst>
                  <a:ext uri="{FF2B5EF4-FFF2-40B4-BE49-F238E27FC236}">
                    <a16:creationId xmlns:a16="http://schemas.microsoft.com/office/drawing/2014/main" id="{4C2A0DF6-AC33-424C-88D4-A555FFDE91C3}"/>
                  </a:ext>
                </a:extLst>
              </p:cNvPr>
              <p:cNvSpPr txBox="1"/>
              <p:nvPr/>
            </p:nvSpPr>
            <p:spPr bwMode="auto">
              <a:xfrm>
                <a:off x="2144813" y="4498179"/>
                <a:ext cx="1554160" cy="5349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4158" name="Object 14">
                <a:extLst>
                  <a:ext uri="{FF2B5EF4-FFF2-40B4-BE49-F238E27FC236}">
                    <a16:creationId xmlns:a16="http://schemas.microsoft.com/office/drawing/2014/main" id="{4C2A0DF6-AC33-424C-88D4-A555FFDE9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4813" y="4498179"/>
                <a:ext cx="1554160" cy="5349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159" name="Object 15">
                <a:extLst>
                  <a:ext uri="{FF2B5EF4-FFF2-40B4-BE49-F238E27FC236}">
                    <a16:creationId xmlns:a16="http://schemas.microsoft.com/office/drawing/2014/main" id="{05D6EB71-BDBA-4689-B873-648FA79C3F7F}"/>
                  </a:ext>
                </a:extLst>
              </p:cNvPr>
              <p:cNvSpPr txBox="1"/>
              <p:nvPr/>
            </p:nvSpPr>
            <p:spPr bwMode="auto">
              <a:xfrm>
                <a:off x="3432176" y="4271963"/>
                <a:ext cx="6824211" cy="1173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4159" name="Object 15">
                <a:extLst>
                  <a:ext uri="{FF2B5EF4-FFF2-40B4-BE49-F238E27FC236}">
                    <a16:creationId xmlns:a16="http://schemas.microsoft.com/office/drawing/2014/main" id="{05D6EB71-BDBA-4689-B873-648FA79C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2176" y="4271963"/>
                <a:ext cx="6824211" cy="11731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160" name="Object 16">
                <a:extLst>
                  <a:ext uri="{FF2B5EF4-FFF2-40B4-BE49-F238E27FC236}">
                    <a16:creationId xmlns:a16="http://schemas.microsoft.com/office/drawing/2014/main" id="{9A165665-C566-4B83-B403-570F4280AFA3}"/>
                  </a:ext>
                </a:extLst>
              </p:cNvPr>
              <p:cNvSpPr txBox="1"/>
              <p:nvPr/>
            </p:nvSpPr>
            <p:spPr bwMode="auto">
              <a:xfrm>
                <a:off x="3863976" y="5440363"/>
                <a:ext cx="4925316" cy="1084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</m:oMath>
                  </m:oMathPara>
                </a14:m>
                <a:endParaRPr lang="zh-CN" altLang="en-US" sz="28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4160" name="Object 16">
                <a:extLst>
                  <a:ext uri="{FF2B5EF4-FFF2-40B4-BE49-F238E27FC236}">
                    <a16:creationId xmlns:a16="http://schemas.microsoft.com/office/drawing/2014/main" id="{9A165665-C566-4B83-B403-570F4280A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3976" y="5440363"/>
                <a:ext cx="4925316" cy="10842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/>
      <p:bldP spid="134147" grpId="0"/>
      <p:bldP spid="134148" grpId="0"/>
      <p:bldP spid="134153" grpId="0"/>
      <p:bldP spid="134154" grpId="0"/>
      <p:bldP spid="134158" grpId="0"/>
      <p:bldP spid="1341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>
            <a:extLst>
              <a:ext uri="{FF2B5EF4-FFF2-40B4-BE49-F238E27FC236}">
                <a16:creationId xmlns:a16="http://schemas.microsoft.com/office/drawing/2014/main" id="{BB16DD42-35D0-495C-9B5B-E0CC89C719F6}"/>
              </a:ext>
            </a:extLst>
          </p:cNvPr>
          <p:cNvSpPr txBox="1"/>
          <p:nvPr/>
        </p:nvSpPr>
        <p:spPr bwMode="auto">
          <a:xfrm>
            <a:off x="1524000" y="3378201"/>
            <a:ext cx="130792" cy="219075"/>
          </a:xfrm>
          <a:prstGeom prst="rect">
            <a:avLst/>
          </a:prstGeom>
          <a:noFill/>
        </p:spPr>
        <p:txBody>
          <a:bodyPr>
            <a:normAutofit fontScale="32500" lnSpcReduction="20000"/>
          </a:bodyPr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68EFC65-ABA7-4599-AB9F-755338E435DB}"/>
              </a:ext>
            </a:extLst>
          </p:cNvPr>
          <p:cNvGrpSpPr>
            <a:grpSpLocks/>
          </p:cNvGrpSpPr>
          <p:nvPr/>
        </p:nvGrpSpPr>
        <p:grpSpPr bwMode="auto">
          <a:xfrm>
            <a:off x="2195512" y="3459164"/>
            <a:ext cx="9242633" cy="1409700"/>
            <a:chOff x="240" y="361"/>
            <a:chExt cx="5088" cy="888"/>
          </a:xfrm>
        </p:grpSpPr>
        <p:sp>
          <p:nvSpPr>
            <p:cNvPr id="34824" name="Rectangle 4">
              <a:extLst>
                <a:ext uri="{FF2B5EF4-FFF2-40B4-BE49-F238E27FC236}">
                  <a16:creationId xmlns:a16="http://schemas.microsoft.com/office/drawing/2014/main" id="{A2457D2B-A65D-46FB-9373-BA301EC1D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4"/>
              <a:ext cx="5088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1" lang="zh-CN" altLang="en-US" sz="2800" b="1" dirty="0">
                  <a:latin typeface="+mj-lt"/>
                  <a:ea typeface="+mj-ea"/>
                </a:rPr>
                <a:t>二元函数       带有拉格朗日型余项的泰勒公式</a:t>
              </a:r>
              <a:r>
                <a:rPr kumimoji="1" lang="en-US" altLang="zh-CN" sz="2800" b="1" dirty="0">
                  <a:latin typeface="+mj-lt"/>
                  <a:ea typeface="+mj-ea"/>
                </a:rPr>
                <a:t>(8.4.1)</a:t>
              </a:r>
              <a:r>
                <a:rPr kumimoji="1" lang="zh-CN" altLang="en-US" sz="2800" b="1" dirty="0">
                  <a:latin typeface="+mj-lt"/>
                  <a:ea typeface="+mj-ea"/>
                </a:rPr>
                <a:t>和马克劳林公式</a:t>
              </a:r>
              <a:r>
                <a:rPr kumimoji="1" lang="en-US" altLang="zh-CN" sz="2800" b="1" dirty="0">
                  <a:latin typeface="+mj-lt"/>
                  <a:ea typeface="+mj-ea"/>
                </a:rPr>
                <a:t>(8.4.6)</a:t>
              </a:r>
              <a:r>
                <a:rPr kumimoji="1" lang="zh-CN" altLang="en-US" sz="2800" b="1" dirty="0">
                  <a:latin typeface="+mj-lt"/>
                  <a:ea typeface="+mj-ea"/>
                </a:rPr>
                <a:t>都可以完全平行地推广到</a:t>
              </a:r>
              <a:r>
                <a:rPr kumimoji="1" lang="en-US" altLang="zh-CN" sz="2800" b="1" dirty="0">
                  <a:latin typeface="+mj-lt"/>
                  <a:ea typeface="+mj-ea"/>
                </a:rPr>
                <a:t>n</a:t>
              </a:r>
              <a:r>
                <a:rPr kumimoji="1" lang="zh-CN" altLang="en-US" sz="2800" b="1" dirty="0">
                  <a:latin typeface="+mj-lt"/>
                  <a:ea typeface="+mj-ea"/>
                </a:rPr>
                <a:t>元函数的情况</a:t>
              </a:r>
              <a:r>
                <a:rPr kumimoji="1" lang="en-US" altLang="zh-CN" sz="2800" b="1" dirty="0">
                  <a:latin typeface="+mj-lt"/>
                  <a:ea typeface="+mj-ea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22" name="Object 5">
                  <a:extLst>
                    <a:ext uri="{FF2B5EF4-FFF2-40B4-BE49-F238E27FC236}">
                      <a16:creationId xmlns:a16="http://schemas.microsoft.com/office/drawing/2014/main" id="{2823E09E-90C3-490A-AC9D-BA5D5CC0332E}"/>
                    </a:ext>
                  </a:extLst>
                </p:cNvPr>
                <p:cNvSpPr txBox="1"/>
                <p:nvPr/>
              </p:nvSpPr>
              <p:spPr bwMode="auto">
                <a:xfrm>
                  <a:off x="1000" y="361"/>
                  <a:ext cx="831" cy="34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4822" name="Object 5">
                  <a:extLst>
                    <a:ext uri="{FF2B5EF4-FFF2-40B4-BE49-F238E27FC236}">
                      <a16:creationId xmlns:a16="http://schemas.microsoft.com/office/drawing/2014/main" id="{2823E09E-90C3-490A-AC9D-BA5D5CC03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0" y="361"/>
                  <a:ext cx="831" cy="34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174" name="Object 6">
                <a:extLst>
                  <a:ext uri="{FF2B5EF4-FFF2-40B4-BE49-F238E27FC236}">
                    <a16:creationId xmlns:a16="http://schemas.microsoft.com/office/drawing/2014/main" id="{256D2B3D-E5C8-4858-838A-C23E97E2D58D}"/>
                  </a:ext>
                </a:extLst>
              </p:cNvPr>
              <p:cNvSpPr txBox="1"/>
              <p:nvPr/>
            </p:nvSpPr>
            <p:spPr bwMode="auto">
              <a:xfrm>
                <a:off x="2208213" y="969963"/>
                <a:ext cx="5026408" cy="1058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⋯+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5174" name="Object 6">
                <a:extLst>
                  <a:ext uri="{FF2B5EF4-FFF2-40B4-BE49-F238E27FC236}">
                    <a16:creationId xmlns:a16="http://schemas.microsoft.com/office/drawing/2014/main" id="{256D2B3D-E5C8-4858-838A-C23E97E2D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213" y="969963"/>
                <a:ext cx="5026408" cy="1058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175" name="Object 7">
                <a:extLst>
                  <a:ext uri="{FF2B5EF4-FFF2-40B4-BE49-F238E27FC236}">
                    <a16:creationId xmlns:a16="http://schemas.microsoft.com/office/drawing/2014/main" id="{A899D018-81ED-4305-A3A8-7D624D198A9C}"/>
                  </a:ext>
                </a:extLst>
              </p:cNvPr>
              <p:cNvSpPr txBox="1"/>
              <p:nvPr/>
            </p:nvSpPr>
            <p:spPr bwMode="auto">
              <a:xfrm>
                <a:off x="8543926" y="2381251"/>
                <a:ext cx="2265245" cy="582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5175" name="Object 7">
                <a:extLst>
                  <a:ext uri="{FF2B5EF4-FFF2-40B4-BE49-F238E27FC236}">
                    <a16:creationId xmlns:a16="http://schemas.microsoft.com/office/drawing/2014/main" id="{A899D018-81ED-4305-A3A8-7D624D198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43926" y="2381251"/>
                <a:ext cx="2265245" cy="582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176" name="Object 8">
                <a:extLst>
                  <a:ext uri="{FF2B5EF4-FFF2-40B4-BE49-F238E27FC236}">
                    <a16:creationId xmlns:a16="http://schemas.microsoft.com/office/drawing/2014/main" id="{C744984C-BD65-461E-9D32-26420F7DC3E3}"/>
                  </a:ext>
                </a:extLst>
              </p:cNvPr>
              <p:cNvSpPr txBox="1"/>
              <p:nvPr/>
            </p:nvSpPr>
            <p:spPr bwMode="auto">
              <a:xfrm>
                <a:off x="2573339" y="2125663"/>
                <a:ext cx="6172655" cy="1054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5176" name="Object 8">
                <a:extLst>
                  <a:ext uri="{FF2B5EF4-FFF2-40B4-BE49-F238E27FC236}">
                    <a16:creationId xmlns:a16="http://schemas.microsoft.com/office/drawing/2014/main" id="{C744984C-BD65-461E-9D32-26420F7DC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3339" y="2125663"/>
                <a:ext cx="6172655" cy="1054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/>
      <p:bldP spid="135175" grpId="0"/>
      <p:bldP spid="1351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0526CD-C461-4793-A73A-EBC1968401C7}"/>
              </a:ext>
            </a:extLst>
          </p:cNvPr>
          <p:cNvGrpSpPr>
            <a:grpSpLocks/>
          </p:cNvGrpSpPr>
          <p:nvPr/>
        </p:nvGrpSpPr>
        <p:grpSpPr bwMode="auto">
          <a:xfrm>
            <a:off x="1240039" y="543710"/>
            <a:ext cx="7134464" cy="647700"/>
            <a:chOff x="431" y="346"/>
            <a:chExt cx="4173" cy="408"/>
          </a:xfrm>
        </p:grpSpPr>
        <p:sp>
          <p:nvSpPr>
            <p:cNvPr id="3080" name="Rectangle 3">
              <a:extLst>
                <a:ext uri="{FF2B5EF4-FFF2-40B4-BE49-F238E27FC236}">
                  <a16:creationId xmlns:a16="http://schemas.microsoft.com/office/drawing/2014/main" id="{5DA3E174-8E25-40B1-9A83-C314D1C4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46"/>
              <a:ext cx="41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 dirty="0">
                  <a:latin typeface="+mj-lt"/>
                  <a:ea typeface="+mj-ea"/>
                </a:rPr>
                <a:t>由此可确定出              的各个系数为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6" name="Object 4">
                  <a:extLst>
                    <a:ext uri="{FF2B5EF4-FFF2-40B4-BE49-F238E27FC236}">
                      <a16:creationId xmlns:a16="http://schemas.microsoft.com/office/drawing/2014/main" id="{D8508C1C-8EAF-4B9A-965D-BD16F453E20C}"/>
                    </a:ext>
                  </a:extLst>
                </p:cNvPr>
                <p:cNvSpPr txBox="1"/>
                <p:nvPr/>
              </p:nvSpPr>
              <p:spPr bwMode="auto">
                <a:xfrm>
                  <a:off x="1791" y="346"/>
                  <a:ext cx="677" cy="40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076" name="Object 4">
                  <a:extLst>
                    <a:ext uri="{FF2B5EF4-FFF2-40B4-BE49-F238E27FC236}">
                      <a16:creationId xmlns:a16="http://schemas.microsoft.com/office/drawing/2014/main" id="{D8508C1C-8EAF-4B9A-965D-BD16F453E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1" y="346"/>
                  <a:ext cx="677" cy="4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334" name="Rectangle 6">
            <a:extLst>
              <a:ext uri="{FF2B5EF4-FFF2-40B4-BE49-F238E27FC236}">
                <a16:creationId xmlns:a16="http://schemas.microsoft.com/office/drawing/2014/main" id="{02249440-3B95-43EF-8EC2-980F9A4F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52" y="3193248"/>
            <a:ext cx="187209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从而有</a:t>
            </a:r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896EF447-37ED-4E9B-8401-FB1ECFAD6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52" y="5799792"/>
            <a:ext cx="846800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+mj-lt"/>
                <a:ea typeface="+mj-ea"/>
              </a:rPr>
              <a:t>下面的定理将表明</a:t>
            </a:r>
            <a:r>
              <a:rPr kumimoji="1" lang="en-US" altLang="zh-CN" sz="2800" b="1" dirty="0">
                <a:latin typeface="+mj-lt"/>
                <a:ea typeface="+mj-ea"/>
              </a:rPr>
              <a:t>(3.2)</a:t>
            </a:r>
            <a:r>
              <a:rPr kumimoji="1" lang="zh-CN" altLang="en-US" sz="2800" b="1" dirty="0">
                <a:latin typeface="+mj-lt"/>
                <a:ea typeface="+mj-ea"/>
              </a:rPr>
              <a:t>就是我们要找的多项式</a:t>
            </a:r>
            <a:r>
              <a:rPr kumimoji="1" lang="en-US" altLang="zh-CN" sz="2800" b="1" dirty="0">
                <a:latin typeface="+mj-lt"/>
                <a:ea typeface="+mj-ea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56" name="Object 28">
                <a:extLst>
                  <a:ext uri="{FF2B5EF4-FFF2-40B4-BE49-F238E27FC236}">
                    <a16:creationId xmlns:a16="http://schemas.microsoft.com/office/drawing/2014/main" id="{15E6061C-2067-45B5-A36C-4E1F327D7118}"/>
                  </a:ext>
                </a:extLst>
              </p:cNvPr>
              <p:cNvSpPr txBox="1"/>
              <p:nvPr/>
            </p:nvSpPr>
            <p:spPr bwMode="auto">
              <a:xfrm>
                <a:off x="1528965" y="1119973"/>
                <a:ext cx="7134463" cy="20161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9356" name="Object 28">
                <a:extLst>
                  <a:ext uri="{FF2B5EF4-FFF2-40B4-BE49-F238E27FC236}">
                    <a16:creationId xmlns:a16="http://schemas.microsoft.com/office/drawing/2014/main" id="{15E6061C-2067-45B5-A36C-4E1F327D7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8965" y="1119973"/>
                <a:ext cx="7134463" cy="2016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357" name="Object 29">
                <a:extLst>
                  <a:ext uri="{FF2B5EF4-FFF2-40B4-BE49-F238E27FC236}">
                    <a16:creationId xmlns:a16="http://schemas.microsoft.com/office/drawing/2014/main" id="{12108BB1-718D-4066-ABD5-D066A6FFC724}"/>
                  </a:ext>
                </a:extLst>
              </p:cNvPr>
              <p:cNvSpPr txBox="1"/>
              <p:nvPr/>
            </p:nvSpPr>
            <p:spPr bwMode="auto">
              <a:xfrm>
                <a:off x="1645303" y="3579713"/>
                <a:ext cx="9892896" cy="19970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 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…+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                   </m:t>
                      </m:r>
                      <m:r>
                        <m:rPr>
                          <m:nor/>
                        </m:rPr>
                        <a:rPr lang="en-US" altLang="zh-CN" sz="2800" b="1" i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                 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99357" name="Object 29">
                <a:extLst>
                  <a:ext uri="{FF2B5EF4-FFF2-40B4-BE49-F238E27FC236}">
                    <a16:creationId xmlns:a16="http://schemas.microsoft.com/office/drawing/2014/main" id="{12108BB1-718D-4066-ABD5-D066A6FFC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5303" y="3579713"/>
                <a:ext cx="9892896" cy="1997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/>
      <p:bldP spid="99336" grpId="0"/>
      <p:bldP spid="99356" grpId="0"/>
      <p:bldP spid="993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7450C45C-4101-4BAA-B1FD-F5736601AE2F}"/>
              </a:ext>
            </a:extLst>
          </p:cNvPr>
          <p:cNvGrpSpPr>
            <a:grpSpLocks/>
          </p:cNvGrpSpPr>
          <p:nvPr/>
        </p:nvGrpSpPr>
        <p:grpSpPr bwMode="auto">
          <a:xfrm>
            <a:off x="2715427" y="5867718"/>
            <a:ext cx="6121400" cy="660400"/>
            <a:chOff x="702" y="3536"/>
            <a:chExt cx="3856" cy="416"/>
          </a:xfrm>
        </p:grpSpPr>
        <p:sp>
          <p:nvSpPr>
            <p:cNvPr id="4121" name="Rectangle 5">
              <a:extLst>
                <a:ext uri="{FF2B5EF4-FFF2-40B4-BE49-F238E27FC236}">
                  <a16:creationId xmlns:a16="http://schemas.microsoft.com/office/drawing/2014/main" id="{E86E7411-FBD5-4EF0-9403-7D47BD13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3557"/>
              <a:ext cx="38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800" b="1">
                  <a:latin typeface="+mn-lt"/>
                  <a:ea typeface="+mj-ea"/>
                </a:rPr>
                <a:t>这里        是       与       之间的某个值</a:t>
              </a:r>
              <a:r>
                <a:rPr kumimoji="1" lang="en-US" altLang="zh-CN" sz="2800" b="1">
                  <a:latin typeface="+mn-lt"/>
                  <a:ea typeface="+mj-ea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7" name="Object 6">
                  <a:extLst>
                    <a:ext uri="{FF2B5EF4-FFF2-40B4-BE49-F238E27FC236}">
                      <a16:creationId xmlns:a16="http://schemas.microsoft.com/office/drawing/2014/main" id="{CDDFCB6C-041F-44F8-8BFE-4D7C0A08F810}"/>
                    </a:ext>
                  </a:extLst>
                </p:cNvPr>
                <p:cNvSpPr txBox="1"/>
                <p:nvPr/>
              </p:nvSpPr>
              <p:spPr bwMode="auto">
                <a:xfrm>
                  <a:off x="1302" y="3574"/>
                  <a:ext cx="308" cy="33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𝝃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107" name="Object 6">
                  <a:extLst>
                    <a:ext uri="{FF2B5EF4-FFF2-40B4-BE49-F238E27FC236}">
                      <a16:creationId xmlns:a16="http://schemas.microsoft.com/office/drawing/2014/main" id="{CDDFCB6C-041F-44F8-8BFE-4D7C0A08F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2" y="3574"/>
                  <a:ext cx="308" cy="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8" name="Object 7">
                  <a:extLst>
                    <a:ext uri="{FF2B5EF4-FFF2-40B4-BE49-F238E27FC236}">
                      <a16:creationId xmlns:a16="http://schemas.microsoft.com/office/drawing/2014/main" id="{B18D7411-F619-4B69-A133-1334CA2FC53F}"/>
                    </a:ext>
                  </a:extLst>
                </p:cNvPr>
                <p:cNvSpPr txBox="1"/>
                <p:nvPr/>
              </p:nvSpPr>
              <p:spPr bwMode="auto">
                <a:xfrm>
                  <a:off x="1888" y="3536"/>
                  <a:ext cx="417" cy="41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108" name="Object 7">
                  <a:extLst>
                    <a:ext uri="{FF2B5EF4-FFF2-40B4-BE49-F238E27FC236}">
                      <a16:creationId xmlns:a16="http://schemas.microsoft.com/office/drawing/2014/main" id="{B18D7411-F619-4B69-A133-1334CA2FC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8" y="3536"/>
                  <a:ext cx="417" cy="4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9" name="Object 8">
                  <a:extLst>
                    <a:ext uri="{FF2B5EF4-FFF2-40B4-BE49-F238E27FC236}">
                      <a16:creationId xmlns:a16="http://schemas.microsoft.com/office/drawing/2014/main" id="{F5852BE8-0603-4944-B9DC-5EAD2E5152F3}"/>
                    </a:ext>
                  </a:extLst>
                </p:cNvPr>
                <p:cNvSpPr txBox="1"/>
                <p:nvPr/>
              </p:nvSpPr>
              <p:spPr bwMode="auto">
                <a:xfrm>
                  <a:off x="2574" y="3536"/>
                  <a:ext cx="362" cy="41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109" name="Object 8">
                  <a:extLst>
                    <a:ext uri="{FF2B5EF4-FFF2-40B4-BE49-F238E27FC236}">
                      <a16:creationId xmlns:a16="http://schemas.microsoft.com/office/drawing/2014/main" id="{F5852BE8-0603-4944-B9DC-5EAD2E515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4" y="3536"/>
                  <a:ext cx="362" cy="4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293638D9-ECBF-4DEF-8B73-D035EBB9DC01}"/>
              </a:ext>
            </a:extLst>
          </p:cNvPr>
          <p:cNvGrpSpPr>
            <a:grpSpLocks/>
          </p:cNvGrpSpPr>
          <p:nvPr/>
        </p:nvGrpSpPr>
        <p:grpSpPr bwMode="auto">
          <a:xfrm>
            <a:off x="1989077" y="1343817"/>
            <a:ext cx="7848600" cy="1081088"/>
            <a:chOff x="476" y="799"/>
            <a:chExt cx="4944" cy="681"/>
          </a:xfrm>
        </p:grpSpPr>
        <p:sp>
          <p:nvSpPr>
            <p:cNvPr id="4120" name="Rectangle 13">
              <a:extLst>
                <a:ext uri="{FF2B5EF4-FFF2-40B4-BE49-F238E27FC236}">
                  <a16:creationId xmlns:a16="http://schemas.microsoft.com/office/drawing/2014/main" id="{7B4A6BA8-8C65-4326-8B4A-926FDADBE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845"/>
              <a:ext cx="494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>
                  <a:latin typeface="+mn-lt"/>
                  <a:ea typeface="+mj-ea"/>
                </a:rPr>
                <a:t>如果函数          在含有点      的某个开区间           内具有直到            阶导数</a:t>
              </a:r>
              <a:r>
                <a:rPr kumimoji="1" lang="en-US" altLang="zh-CN" sz="2800" b="1">
                  <a:latin typeface="+mn-lt"/>
                  <a:ea typeface="+mj-ea"/>
                </a:rPr>
                <a:t>, </a:t>
              </a:r>
              <a:r>
                <a:rPr kumimoji="1" lang="zh-CN" altLang="en-US" sz="2800" b="1">
                  <a:latin typeface="+mn-lt"/>
                  <a:ea typeface="+mj-ea"/>
                </a:rPr>
                <a:t>则当    在          内时</a:t>
              </a:r>
              <a:r>
                <a:rPr kumimoji="1" lang="en-US" altLang="zh-CN" sz="2800" b="1">
                  <a:latin typeface="+mn-lt"/>
                  <a:ea typeface="+mj-ea"/>
                </a:rPr>
                <a:t>,</a:t>
              </a:r>
              <a:r>
                <a:rPr kumimoji="1" lang="zh-CN" altLang="en-US" sz="2800" b="1">
                  <a:latin typeface="+mn-lt"/>
                  <a:ea typeface="+mj-ea"/>
                </a:rPr>
                <a:t>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1" name="Object 14">
                  <a:extLst>
                    <a:ext uri="{FF2B5EF4-FFF2-40B4-BE49-F238E27FC236}">
                      <a16:creationId xmlns:a16="http://schemas.microsoft.com/office/drawing/2014/main" id="{63F27CAC-54E2-4AAE-98EF-42A01ACDF79D}"/>
                    </a:ext>
                  </a:extLst>
                </p:cNvPr>
                <p:cNvSpPr txBox="1"/>
                <p:nvPr/>
              </p:nvSpPr>
              <p:spPr bwMode="auto">
                <a:xfrm>
                  <a:off x="1338" y="845"/>
                  <a:ext cx="680" cy="39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101" name="Object 14">
                  <a:extLst>
                    <a:ext uri="{FF2B5EF4-FFF2-40B4-BE49-F238E27FC236}">
                      <a16:creationId xmlns:a16="http://schemas.microsoft.com/office/drawing/2014/main" id="{63F27CAC-54E2-4AAE-98EF-42A01ACDF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8" y="845"/>
                  <a:ext cx="680" cy="3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2" name="Object 15">
                  <a:extLst>
                    <a:ext uri="{FF2B5EF4-FFF2-40B4-BE49-F238E27FC236}">
                      <a16:creationId xmlns:a16="http://schemas.microsoft.com/office/drawing/2014/main" id="{C35126F3-5DFC-4A17-A819-923C254BD328}"/>
                    </a:ext>
                  </a:extLst>
                </p:cNvPr>
                <p:cNvSpPr txBox="1"/>
                <p:nvPr/>
              </p:nvSpPr>
              <p:spPr bwMode="auto">
                <a:xfrm>
                  <a:off x="2910" y="799"/>
                  <a:ext cx="333" cy="42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102" name="Object 15">
                  <a:extLst>
                    <a:ext uri="{FF2B5EF4-FFF2-40B4-BE49-F238E27FC236}">
                      <a16:creationId xmlns:a16="http://schemas.microsoft.com/office/drawing/2014/main" id="{C35126F3-5DFC-4A17-A819-923C254BD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10" y="799"/>
                  <a:ext cx="333" cy="4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3" name="Object 16">
                  <a:extLst>
                    <a:ext uri="{FF2B5EF4-FFF2-40B4-BE49-F238E27FC236}">
                      <a16:creationId xmlns:a16="http://schemas.microsoft.com/office/drawing/2014/main" id="{39376EF1-08E6-45F3-9A01-174FFAA58B37}"/>
                    </a:ext>
                  </a:extLst>
                </p:cNvPr>
                <p:cNvSpPr txBox="1"/>
                <p:nvPr/>
              </p:nvSpPr>
              <p:spPr bwMode="auto">
                <a:xfrm>
                  <a:off x="4558" y="845"/>
                  <a:ext cx="680" cy="38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103" name="Object 16">
                  <a:extLst>
                    <a:ext uri="{FF2B5EF4-FFF2-40B4-BE49-F238E27FC236}">
                      <a16:creationId xmlns:a16="http://schemas.microsoft.com/office/drawing/2014/main" id="{39376EF1-08E6-45F3-9A01-174FFAA58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58" y="845"/>
                  <a:ext cx="680" cy="3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4" name="Object 17">
                  <a:extLst>
                    <a:ext uri="{FF2B5EF4-FFF2-40B4-BE49-F238E27FC236}">
                      <a16:creationId xmlns:a16="http://schemas.microsoft.com/office/drawing/2014/main" id="{F611BCF3-BAB1-49AF-95E4-19DD91DC2F3A}"/>
                    </a:ext>
                  </a:extLst>
                </p:cNvPr>
                <p:cNvSpPr txBox="1"/>
                <p:nvPr/>
              </p:nvSpPr>
              <p:spPr bwMode="auto">
                <a:xfrm>
                  <a:off x="1656" y="1156"/>
                  <a:ext cx="680" cy="324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104" name="Object 17">
                  <a:extLst>
                    <a:ext uri="{FF2B5EF4-FFF2-40B4-BE49-F238E27FC236}">
                      <a16:creationId xmlns:a16="http://schemas.microsoft.com/office/drawing/2014/main" id="{F611BCF3-BAB1-49AF-95E4-19DD91DC2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56" y="1156"/>
                  <a:ext cx="680" cy="324"/>
                </a:xfrm>
                <a:prstGeom prst="rect">
                  <a:avLst/>
                </a:prstGeom>
                <a:blipFill>
                  <a:blip r:embed="rId8"/>
                  <a:stretch>
                    <a:fillRect l="-28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5" name="Object 18">
                  <a:extLst>
                    <a:ext uri="{FF2B5EF4-FFF2-40B4-BE49-F238E27FC236}">
                      <a16:creationId xmlns:a16="http://schemas.microsoft.com/office/drawing/2014/main" id="{46C264A8-1745-47A3-85EF-DD1988C96D5D}"/>
                    </a:ext>
                  </a:extLst>
                </p:cNvPr>
                <p:cNvSpPr txBox="1"/>
                <p:nvPr/>
              </p:nvSpPr>
              <p:spPr bwMode="auto">
                <a:xfrm>
                  <a:off x="3969" y="1146"/>
                  <a:ext cx="589" cy="334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105" name="Object 18">
                  <a:extLst>
                    <a:ext uri="{FF2B5EF4-FFF2-40B4-BE49-F238E27FC236}">
                      <a16:creationId xmlns:a16="http://schemas.microsoft.com/office/drawing/2014/main" id="{46C264A8-1745-47A3-85EF-DD1988C96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9" y="1146"/>
                  <a:ext cx="589" cy="3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6" name="Object 19">
                  <a:extLst>
                    <a:ext uri="{FF2B5EF4-FFF2-40B4-BE49-F238E27FC236}">
                      <a16:creationId xmlns:a16="http://schemas.microsoft.com/office/drawing/2014/main" id="{5632847A-78CB-42AC-BD13-D1F512F5A639}"/>
                    </a:ext>
                  </a:extLst>
                </p:cNvPr>
                <p:cNvSpPr txBox="1"/>
                <p:nvPr/>
              </p:nvSpPr>
              <p:spPr bwMode="auto">
                <a:xfrm>
                  <a:off x="3515" y="1140"/>
                  <a:ext cx="294" cy="34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106" name="Object 19">
                  <a:extLst>
                    <a:ext uri="{FF2B5EF4-FFF2-40B4-BE49-F238E27FC236}">
                      <a16:creationId xmlns:a16="http://schemas.microsoft.com/office/drawing/2014/main" id="{5632847A-78CB-42AC-BD13-D1F512F5A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15" y="1140"/>
                  <a:ext cx="294" cy="3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372" name="Rectangle 20">
            <a:extLst>
              <a:ext uri="{FF2B5EF4-FFF2-40B4-BE49-F238E27FC236}">
                <a16:creationId xmlns:a16="http://schemas.microsoft.com/office/drawing/2014/main" id="{15F4A6F8-9318-44F4-8585-64C06754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077" y="623092"/>
            <a:ext cx="5473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0000FF"/>
                </a:solidFill>
                <a:latin typeface="+mn-lt"/>
                <a:ea typeface="+mj-ea"/>
              </a:rPr>
              <a:t>定理</a:t>
            </a:r>
            <a:r>
              <a:rPr kumimoji="1" lang="en-US" altLang="zh-CN" sz="2800" b="1">
                <a:solidFill>
                  <a:srgbClr val="0000FF"/>
                </a:solidFill>
                <a:latin typeface="+mn-lt"/>
                <a:ea typeface="+mj-ea"/>
              </a:rPr>
              <a:t>3.1 (</a:t>
            </a:r>
            <a:r>
              <a:rPr kumimoji="1" lang="zh-CN" altLang="en-US" sz="2800" b="1">
                <a:solidFill>
                  <a:srgbClr val="0000FF"/>
                </a:solidFill>
                <a:latin typeface="+mn-lt"/>
                <a:ea typeface="+mj-ea"/>
              </a:rPr>
              <a:t>泰勒中值定理</a:t>
            </a:r>
            <a:r>
              <a:rPr kumimoji="1" lang="en-US" altLang="zh-CN" sz="2800" b="1">
                <a:solidFill>
                  <a:srgbClr val="0000FF"/>
                </a:solidFill>
                <a:latin typeface="+mn-lt"/>
                <a:ea typeface="+mj-ea"/>
              </a:rPr>
              <a:t>)</a:t>
            </a: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57AE8A82-DB90-4DC4-88BB-9AB649A8A2FF}"/>
              </a:ext>
            </a:extLst>
          </p:cNvPr>
          <p:cNvGrpSpPr>
            <a:grpSpLocks/>
          </p:cNvGrpSpPr>
          <p:nvPr/>
        </p:nvGrpSpPr>
        <p:grpSpPr bwMode="auto">
          <a:xfrm>
            <a:off x="1917641" y="2423318"/>
            <a:ext cx="7812087" cy="2011363"/>
            <a:chOff x="567" y="1434"/>
            <a:chExt cx="4921" cy="1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9" name="Object 3">
                  <a:extLst>
                    <a:ext uri="{FF2B5EF4-FFF2-40B4-BE49-F238E27FC236}">
                      <a16:creationId xmlns:a16="http://schemas.microsoft.com/office/drawing/2014/main" id="{35C05FB1-AC77-4AE9-837C-BC7287AFB1D6}"/>
                    </a:ext>
                  </a:extLst>
                </p:cNvPr>
                <p:cNvSpPr txBox="1"/>
                <p:nvPr/>
              </p:nvSpPr>
              <p:spPr bwMode="auto">
                <a:xfrm>
                  <a:off x="567" y="1434"/>
                  <a:ext cx="4921" cy="646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″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099" name="Object 3">
                  <a:extLst>
                    <a:ext uri="{FF2B5EF4-FFF2-40B4-BE49-F238E27FC236}">
                      <a16:creationId xmlns:a16="http://schemas.microsoft.com/office/drawing/2014/main" id="{35C05FB1-AC77-4AE9-837C-BC7287AFB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" y="1434"/>
                  <a:ext cx="4921" cy="6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9" name="Rectangle 22">
              <a:extLst>
                <a:ext uri="{FF2B5EF4-FFF2-40B4-BE49-F238E27FC236}">
                  <a16:creationId xmlns:a16="http://schemas.microsoft.com/office/drawing/2014/main" id="{F61AD22E-CA18-489F-A1FE-E55550DC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2241"/>
              <a:ext cx="5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latin typeface="+mn-lt"/>
                  <a:ea typeface="+mj-ea"/>
                </a:rPr>
                <a:t>(3.3)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0" name="Object 23">
                  <a:extLst>
                    <a:ext uri="{FF2B5EF4-FFF2-40B4-BE49-F238E27FC236}">
                      <a16:creationId xmlns:a16="http://schemas.microsoft.com/office/drawing/2014/main" id="{0A7C0B49-F861-45A9-B921-41530188A8D9}"/>
                    </a:ext>
                  </a:extLst>
                </p:cNvPr>
                <p:cNvSpPr txBox="1"/>
                <p:nvPr/>
              </p:nvSpPr>
              <p:spPr bwMode="auto">
                <a:xfrm>
                  <a:off x="1247" y="2024"/>
                  <a:ext cx="3016" cy="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⋯+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),</m:t>
                        </m:r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100" name="Object 23">
                  <a:extLst>
                    <a:ext uri="{FF2B5EF4-FFF2-40B4-BE49-F238E27FC236}">
                      <a16:creationId xmlns:a16="http://schemas.microsoft.com/office/drawing/2014/main" id="{0A7C0B49-F861-45A9-B921-41530188A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7" y="2024"/>
                  <a:ext cx="3016" cy="6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828ED587-9BE2-4BC4-B0D8-EFCFD0EB9592}"/>
              </a:ext>
            </a:extLst>
          </p:cNvPr>
          <p:cNvGrpSpPr>
            <a:grpSpLocks/>
          </p:cNvGrpSpPr>
          <p:nvPr/>
        </p:nvGrpSpPr>
        <p:grpSpPr bwMode="auto">
          <a:xfrm>
            <a:off x="2140752" y="4475481"/>
            <a:ext cx="7354888" cy="1190625"/>
            <a:chOff x="340" y="2704"/>
            <a:chExt cx="4633" cy="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" name="Object 9">
                  <a:extLst>
                    <a:ext uri="{FF2B5EF4-FFF2-40B4-BE49-F238E27FC236}">
                      <a16:creationId xmlns:a16="http://schemas.microsoft.com/office/drawing/2014/main" id="{7943B0A0-54BD-4923-ADF3-7CF0F2AAAAA5}"/>
                    </a:ext>
                  </a:extLst>
                </p:cNvPr>
                <p:cNvSpPr txBox="1"/>
                <p:nvPr/>
              </p:nvSpPr>
              <p:spPr bwMode="auto">
                <a:xfrm>
                  <a:off x="1202" y="2704"/>
                  <a:ext cx="2948" cy="750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𝝃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)!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098" name="Object 9">
                  <a:extLst>
                    <a:ext uri="{FF2B5EF4-FFF2-40B4-BE49-F238E27FC236}">
                      <a16:creationId xmlns:a16="http://schemas.microsoft.com/office/drawing/2014/main" id="{7943B0A0-54BD-4923-ADF3-7CF0F2AAA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2" y="2704"/>
                  <a:ext cx="2948" cy="7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7" name="Rectangle 21">
              <a:extLst>
                <a:ext uri="{FF2B5EF4-FFF2-40B4-BE49-F238E27FC236}">
                  <a16:creationId xmlns:a16="http://schemas.microsoft.com/office/drawing/2014/main" id="{14978783-CFCA-4E8C-A68E-8C486068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922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>
                  <a:latin typeface="+mn-lt"/>
                  <a:ea typeface="+mj-ea"/>
                </a:rPr>
                <a:t>其中</a:t>
              </a:r>
            </a:p>
          </p:txBody>
        </p:sp>
        <p:sp>
          <p:nvSpPr>
            <p:cNvPr id="4118" name="Rectangle 24">
              <a:extLst>
                <a:ext uri="{FF2B5EF4-FFF2-40B4-BE49-F238E27FC236}">
                  <a16:creationId xmlns:a16="http://schemas.microsoft.com/office/drawing/2014/main" id="{539B7724-6C18-4E89-9423-A844A5F7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976"/>
              <a:ext cx="5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+mn-lt"/>
                  <a:ea typeface="+mj-ea"/>
                </a:rPr>
                <a:t>(3.4)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5085BF8-F1E1-428E-8229-04DC6C338EA5}"/>
              </a:ext>
            </a:extLst>
          </p:cNvPr>
          <p:cNvGrpSpPr>
            <a:grpSpLocks/>
          </p:cNvGrpSpPr>
          <p:nvPr/>
        </p:nvGrpSpPr>
        <p:grpSpPr bwMode="auto">
          <a:xfrm>
            <a:off x="8585052" y="1349036"/>
            <a:ext cx="3310099" cy="744537"/>
            <a:chOff x="3240" y="826"/>
            <a:chExt cx="2325" cy="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9" name="Rectangle 4">
                  <a:extLst>
                    <a:ext uri="{FF2B5EF4-FFF2-40B4-BE49-F238E27FC236}">
                      <a16:creationId xmlns:a16="http://schemas.microsoft.com/office/drawing/2014/main" id="{095B8357-5244-4F11-9015-C67A4E5CC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0" y="853"/>
                  <a:ext cx="232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800" b="1" dirty="0">
                      <a:latin typeface="+mn-lt"/>
                      <a:ea typeface="+mj-ea"/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𝝃</m:t>
                      </m:r>
                    </m:oMath>
                  </a14:m>
                  <a:r>
                    <a:rPr kumimoji="1" lang="zh-CN" altLang="en-US" sz="2800" b="1" dirty="0">
                      <a:latin typeface="+mn-lt"/>
                      <a:ea typeface="+mj-ea"/>
                    </a:rPr>
                    <a:t>在     与      之间</a:t>
                  </a:r>
                  <a:r>
                    <a:rPr kumimoji="1" lang="en-US" altLang="zh-CN" sz="2800" b="1" dirty="0">
                      <a:latin typeface="+mn-lt"/>
                      <a:ea typeface="+mj-ea"/>
                    </a:rPr>
                    <a:t>). </a:t>
                  </a:r>
                </a:p>
              </p:txBody>
            </p:sp>
          </mc:Choice>
          <mc:Fallback xmlns="">
            <p:sp>
              <p:nvSpPr>
                <p:cNvPr id="5149" name="Rectangle 4">
                  <a:extLst>
                    <a:ext uri="{FF2B5EF4-FFF2-40B4-BE49-F238E27FC236}">
                      <a16:creationId xmlns:a16="http://schemas.microsoft.com/office/drawing/2014/main" id="{095B8357-5244-4F11-9015-C67A4E5CC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40" y="853"/>
                  <a:ext cx="2325" cy="330"/>
                </a:xfrm>
                <a:prstGeom prst="rect">
                  <a:avLst/>
                </a:prstGeom>
                <a:blipFill>
                  <a:blip r:embed="rId2"/>
                  <a:stretch>
                    <a:fillRect l="-921" t="-15116" r="-2947" b="-325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6" name="Object 6">
                  <a:extLst>
                    <a:ext uri="{FF2B5EF4-FFF2-40B4-BE49-F238E27FC236}">
                      <a16:creationId xmlns:a16="http://schemas.microsoft.com/office/drawing/2014/main" id="{AD833FCF-E0AD-4918-96F5-E093E27708BC}"/>
                    </a:ext>
                  </a:extLst>
                </p:cNvPr>
                <p:cNvSpPr txBox="1"/>
                <p:nvPr/>
              </p:nvSpPr>
              <p:spPr bwMode="auto">
                <a:xfrm>
                  <a:off x="4375" y="826"/>
                  <a:ext cx="371" cy="46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36" name="Object 6">
                  <a:extLst>
                    <a:ext uri="{FF2B5EF4-FFF2-40B4-BE49-F238E27FC236}">
                      <a16:creationId xmlns:a16="http://schemas.microsoft.com/office/drawing/2014/main" id="{AD833FCF-E0AD-4918-96F5-E093E2770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5" y="826"/>
                  <a:ext cx="371" cy="4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7" name="Object 7">
                  <a:extLst>
                    <a:ext uri="{FF2B5EF4-FFF2-40B4-BE49-F238E27FC236}">
                      <a16:creationId xmlns:a16="http://schemas.microsoft.com/office/drawing/2014/main" id="{2FAD500E-884F-4D03-B8AD-4D050BE56DB2}"/>
                    </a:ext>
                  </a:extLst>
                </p:cNvPr>
                <p:cNvSpPr txBox="1"/>
                <p:nvPr/>
              </p:nvSpPr>
              <p:spPr bwMode="auto">
                <a:xfrm>
                  <a:off x="3879" y="826"/>
                  <a:ext cx="270" cy="312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37" name="Object 7">
                  <a:extLst>
                    <a:ext uri="{FF2B5EF4-FFF2-40B4-BE49-F238E27FC236}">
                      <a16:creationId xmlns:a16="http://schemas.microsoft.com/office/drawing/2014/main" id="{2FAD500E-884F-4D03-B8AD-4D050BE56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9" y="826"/>
                  <a:ext cx="270" cy="3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239C945-71A1-4242-96AE-D39ABE5B373D}"/>
              </a:ext>
            </a:extLst>
          </p:cNvPr>
          <p:cNvGrpSpPr>
            <a:grpSpLocks/>
          </p:cNvGrpSpPr>
          <p:nvPr/>
        </p:nvGrpSpPr>
        <p:grpSpPr bwMode="auto">
          <a:xfrm>
            <a:off x="1701997" y="2296798"/>
            <a:ext cx="10193154" cy="817084"/>
            <a:chOff x="385" y="1496"/>
            <a:chExt cx="5126" cy="625"/>
          </a:xfrm>
        </p:grpSpPr>
        <p:sp>
          <p:nvSpPr>
            <p:cNvPr id="5148" name="Rectangle 9">
              <a:extLst>
                <a:ext uri="{FF2B5EF4-FFF2-40B4-BE49-F238E27FC236}">
                  <a16:creationId xmlns:a16="http://schemas.microsoft.com/office/drawing/2014/main" id="{C3339E03-71EC-47AB-998A-14F76897A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525"/>
              <a:ext cx="512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800" b="1" dirty="0">
                  <a:latin typeface="+mn-lt"/>
                  <a:ea typeface="+mj-ea"/>
                </a:rPr>
                <a:t>由假设可知</a:t>
              </a:r>
              <a:r>
                <a:rPr kumimoji="1" lang="en-US" altLang="zh-CN" sz="2800" b="1" dirty="0">
                  <a:latin typeface="+mn-lt"/>
                  <a:ea typeface="+mj-ea"/>
                </a:rPr>
                <a:t>,           </a:t>
              </a:r>
              <a:r>
                <a:rPr kumimoji="1" lang="zh-CN" altLang="en-US" sz="2800" b="1" dirty="0">
                  <a:latin typeface="+mn-lt"/>
                  <a:ea typeface="+mj-ea"/>
                </a:rPr>
                <a:t>在区间          内具有直到 </a:t>
              </a:r>
              <a:r>
                <a:rPr kumimoji="1" lang="en-US" altLang="zh-CN" sz="2800" b="1" dirty="0">
                  <a:latin typeface="+mn-lt"/>
                  <a:ea typeface="+mj-ea"/>
                </a:rPr>
                <a:t>(n+1) </a:t>
              </a:r>
              <a:r>
                <a:rPr kumimoji="1" lang="zh-CN" altLang="en-US" sz="2800" b="1" dirty="0">
                  <a:latin typeface="+mn-lt"/>
                  <a:ea typeface="+mj-ea"/>
                </a:rPr>
                <a:t>阶导数</a:t>
              </a:r>
              <a:r>
                <a:rPr kumimoji="1" lang="en-US" altLang="zh-CN" sz="2800" b="1" dirty="0">
                  <a:latin typeface="+mn-lt"/>
                  <a:ea typeface="+mj-ea"/>
                </a:rPr>
                <a:t>, </a:t>
              </a:r>
              <a:r>
                <a:rPr kumimoji="1" lang="zh-CN" altLang="en-US" sz="2800" b="1" dirty="0">
                  <a:latin typeface="+mn-lt"/>
                  <a:ea typeface="+mj-ea"/>
                </a:rPr>
                <a:t>且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3" name="Object 10">
                  <a:extLst>
                    <a:ext uri="{FF2B5EF4-FFF2-40B4-BE49-F238E27FC236}">
                      <a16:creationId xmlns:a16="http://schemas.microsoft.com/office/drawing/2014/main" id="{42590153-4187-45A8-9810-C23F6A5CFCFD}"/>
                    </a:ext>
                  </a:extLst>
                </p:cNvPr>
                <p:cNvSpPr txBox="1"/>
                <p:nvPr/>
              </p:nvSpPr>
              <p:spPr bwMode="auto">
                <a:xfrm>
                  <a:off x="1374" y="1496"/>
                  <a:ext cx="695" cy="40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33" name="Object 10">
                  <a:extLst>
                    <a:ext uri="{FF2B5EF4-FFF2-40B4-BE49-F238E27FC236}">
                      <a16:creationId xmlns:a16="http://schemas.microsoft.com/office/drawing/2014/main" id="{42590153-4187-45A8-9810-C23F6A5CF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4" y="1496"/>
                  <a:ext cx="695" cy="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4" name="Object 11">
                  <a:extLst>
                    <a:ext uri="{FF2B5EF4-FFF2-40B4-BE49-F238E27FC236}">
                      <a16:creationId xmlns:a16="http://schemas.microsoft.com/office/drawing/2014/main" id="{C0DC2D53-7528-4131-82B0-C791FF2A110A}"/>
                    </a:ext>
                  </a:extLst>
                </p:cNvPr>
                <p:cNvSpPr txBox="1"/>
                <p:nvPr/>
              </p:nvSpPr>
              <p:spPr bwMode="auto">
                <a:xfrm>
                  <a:off x="2395" y="1556"/>
                  <a:ext cx="635" cy="389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34" name="Object 11">
                  <a:extLst>
                    <a:ext uri="{FF2B5EF4-FFF2-40B4-BE49-F238E27FC236}">
                      <a16:creationId xmlns:a16="http://schemas.microsoft.com/office/drawing/2014/main" id="{C0DC2D53-7528-4131-82B0-C791FF2A1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95" y="1556"/>
                  <a:ext cx="635" cy="3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388" name="Object 12">
                <a:extLst>
                  <a:ext uri="{FF2B5EF4-FFF2-40B4-BE49-F238E27FC236}">
                    <a16:creationId xmlns:a16="http://schemas.microsoft.com/office/drawing/2014/main" id="{A8F7ECC7-D98F-4687-8847-9A02F3E05C06}"/>
                  </a:ext>
                </a:extLst>
              </p:cNvPr>
              <p:cNvSpPr txBox="1"/>
              <p:nvPr/>
            </p:nvSpPr>
            <p:spPr bwMode="auto">
              <a:xfrm>
                <a:off x="2191158" y="3032919"/>
                <a:ext cx="7921625" cy="660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″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)= ⋯=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01388" name="Object 12">
                <a:extLst>
                  <a:ext uri="{FF2B5EF4-FFF2-40B4-BE49-F238E27FC236}">
                    <a16:creationId xmlns:a16="http://schemas.microsoft.com/office/drawing/2014/main" id="{A8F7ECC7-D98F-4687-8847-9A02F3E0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1158" y="3032919"/>
                <a:ext cx="7921625" cy="660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7" name="Rectangle 14">
                <a:extLst>
                  <a:ext uri="{FF2B5EF4-FFF2-40B4-BE49-F238E27FC236}">
                    <a16:creationId xmlns:a16="http://schemas.microsoft.com/office/drawing/2014/main" id="{FEB46C59-8A11-44B1-A1B1-E79507B14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3306" y="3951842"/>
                <a:ext cx="10422888" cy="963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n-lt"/>
                    <a:ea typeface="+mj-ea"/>
                  </a:rPr>
                  <a:t>对两个函数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latin typeface="+mn-lt"/>
                    <a:ea typeface="+mj-ea"/>
                  </a:rPr>
                  <a:t>与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1" lang="zh-CN" altLang="en-US" sz="2800" b="1" dirty="0">
                    <a:latin typeface="+mn-lt"/>
                    <a:ea typeface="+mj-ea"/>
                  </a:rPr>
                  <a:t> 在以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+mn-lt"/>
                    <a:ea typeface="+mj-ea"/>
                  </a:rPr>
                  <a:t> 及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zh-CN" altLang="en-US" sz="2800" b="1" dirty="0">
                    <a:latin typeface="+mn-lt"/>
                    <a:ea typeface="+mj-ea"/>
                  </a:rPr>
                  <a:t>为端点的区间上应用柯西中值定理，得：</a:t>
                </a:r>
              </a:p>
            </p:txBody>
          </p:sp>
        </mc:Choice>
        <mc:Fallback xmlns="">
          <p:sp>
            <p:nvSpPr>
              <p:cNvPr id="5147" name="Rectangle 14">
                <a:extLst>
                  <a:ext uri="{FF2B5EF4-FFF2-40B4-BE49-F238E27FC236}">
                    <a16:creationId xmlns:a16="http://schemas.microsoft.com/office/drawing/2014/main" id="{FEB46C59-8A11-44B1-A1B1-E79507B14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3306" y="3951842"/>
                <a:ext cx="10422888" cy="963854"/>
              </a:xfrm>
              <a:prstGeom prst="rect">
                <a:avLst/>
              </a:prstGeom>
              <a:blipFill>
                <a:blip r:embed="rId8"/>
                <a:stretch>
                  <a:fillRect l="-1170" t="-7595" r="-1228" b="-151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395" name="Object 19">
                <a:extLst>
                  <a:ext uri="{FF2B5EF4-FFF2-40B4-BE49-F238E27FC236}">
                    <a16:creationId xmlns:a16="http://schemas.microsoft.com/office/drawing/2014/main" id="{BB311A3E-D93F-4B02-8231-6B635998A6B5}"/>
                  </a:ext>
                </a:extLst>
              </p:cNvPr>
              <p:cNvSpPr txBox="1"/>
              <p:nvPr/>
            </p:nvSpPr>
            <p:spPr bwMode="auto">
              <a:xfrm>
                <a:off x="2445999" y="5069286"/>
                <a:ext cx="7273925" cy="10699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101395" name="Object 19">
                <a:extLst>
                  <a:ext uri="{FF2B5EF4-FFF2-40B4-BE49-F238E27FC236}">
                    <a16:creationId xmlns:a16="http://schemas.microsoft.com/office/drawing/2014/main" id="{BB311A3E-D93F-4B02-8231-6B635998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5999" y="5069286"/>
                <a:ext cx="7273925" cy="1069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396" name="Rectangle 20">
            <a:extLst>
              <a:ext uri="{FF2B5EF4-FFF2-40B4-BE49-F238E27FC236}">
                <a16:creationId xmlns:a16="http://schemas.microsoft.com/office/drawing/2014/main" id="{2F4038D0-8E6F-404E-8D08-98516953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127" y="54993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+mj-ea"/>
              </a:rPr>
              <a:t>证</a:t>
            </a:r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A8B60EC7-C7E0-4333-B12F-E7996684BC17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549275"/>
            <a:ext cx="5329238" cy="604838"/>
            <a:chOff x="340" y="572"/>
            <a:chExt cx="3357" cy="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8" name="Object 22">
                  <a:extLst>
                    <a:ext uri="{FF2B5EF4-FFF2-40B4-BE49-F238E27FC236}">
                      <a16:creationId xmlns:a16="http://schemas.microsoft.com/office/drawing/2014/main" id="{6E02E888-D3DB-4D0F-878E-59694EAFB646}"/>
                    </a:ext>
                  </a:extLst>
                </p:cNvPr>
                <p:cNvSpPr txBox="1"/>
                <p:nvPr/>
              </p:nvSpPr>
              <p:spPr bwMode="auto">
                <a:xfrm>
                  <a:off x="884" y="572"/>
                  <a:ext cx="2222" cy="381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)−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28" name="Object 22">
                  <a:extLst>
                    <a:ext uri="{FF2B5EF4-FFF2-40B4-BE49-F238E27FC236}">
                      <a16:creationId xmlns:a16="http://schemas.microsoft.com/office/drawing/2014/main" id="{6E02E888-D3DB-4D0F-878E-59694EAFB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4" y="572"/>
                  <a:ext cx="2222" cy="38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46" name="Rectangle 23">
              <a:extLst>
                <a:ext uri="{FF2B5EF4-FFF2-40B4-BE49-F238E27FC236}">
                  <a16:creationId xmlns:a16="http://schemas.microsoft.com/office/drawing/2014/main" id="{C9C0198C-618C-4DF9-853E-EC8660DFC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572"/>
              <a:ext cx="33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+mn-lt"/>
                  <a:ea typeface="+mj-ea"/>
                </a:rPr>
                <a:t>因为                                        </a:t>
              </a:r>
              <a:r>
                <a:rPr kumimoji="1" lang="en-US" altLang="zh-CN" sz="2800" b="1">
                  <a:latin typeface="+mn-lt"/>
                  <a:ea typeface="+mj-ea"/>
                </a:rPr>
                <a:t>,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400" name="Rectangle 24">
                <a:extLst>
                  <a:ext uri="{FF2B5EF4-FFF2-40B4-BE49-F238E27FC236}">
                    <a16:creationId xmlns:a16="http://schemas.microsoft.com/office/drawing/2014/main" id="{107C28B0-06F0-42BA-B129-7AE9FD951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1173415"/>
                <a:ext cx="6417013" cy="841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+mn-lt"/>
                    <a:ea typeface="+mj-ea"/>
                  </a:rPr>
                  <a:t>故只需证明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sz="2800" b="1" dirty="0">
                  <a:latin typeface="+mn-lt"/>
                  <a:ea typeface="+mj-ea"/>
                </a:endParaRPr>
              </a:p>
            </p:txBody>
          </p:sp>
        </mc:Choice>
        <mc:Fallback xmlns="">
          <p:sp>
            <p:nvSpPr>
              <p:cNvPr id="101400" name="Rectangle 24">
                <a:extLst>
                  <a:ext uri="{FF2B5EF4-FFF2-40B4-BE49-F238E27FC236}">
                    <a16:creationId xmlns:a16="http://schemas.microsoft.com/office/drawing/2014/main" id="{107C28B0-06F0-42BA-B129-7AE9FD951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1" y="1173415"/>
                <a:ext cx="6417013" cy="841577"/>
              </a:xfrm>
              <a:prstGeom prst="rect">
                <a:avLst/>
              </a:prstGeom>
              <a:blipFill>
                <a:blip r:embed="rId11"/>
                <a:stretch>
                  <a:fillRect l="-19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5">
            <a:extLst>
              <a:ext uri="{FF2B5EF4-FFF2-40B4-BE49-F238E27FC236}">
                <a16:creationId xmlns:a16="http://schemas.microsoft.com/office/drawing/2014/main" id="{0B176751-5A9E-4DBD-87BD-5A68FA497C6B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5969000"/>
            <a:ext cx="4413250" cy="700088"/>
            <a:chOff x="431" y="3760"/>
            <a:chExt cx="2780" cy="441"/>
          </a:xfrm>
        </p:grpSpPr>
        <p:sp>
          <p:nvSpPr>
            <p:cNvPr id="5145" name="Rectangle 26">
              <a:extLst>
                <a:ext uri="{FF2B5EF4-FFF2-40B4-BE49-F238E27FC236}">
                  <a16:creationId xmlns:a16="http://schemas.microsoft.com/office/drawing/2014/main" id="{FF06ED6C-69AD-44A4-AB66-99623A405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838"/>
              <a:ext cx="27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+mn-lt"/>
                  <a:ea typeface="+mj-ea"/>
                </a:rPr>
                <a:t> </a:t>
              </a:r>
              <a:r>
                <a:rPr kumimoji="1" lang="zh-CN" altLang="en-US" sz="2800" b="1">
                  <a:latin typeface="+mn-lt"/>
                  <a:ea typeface="+mj-ea"/>
                </a:rPr>
                <a:t>其中       在       与      之间</a:t>
              </a:r>
              <a:r>
                <a:rPr kumimoji="1" lang="en-US" altLang="zh-CN" sz="2800" b="1">
                  <a:latin typeface="+mn-lt"/>
                  <a:ea typeface="+mj-ea"/>
                </a:rPr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5" name="Object 27">
                  <a:extLst>
                    <a:ext uri="{FF2B5EF4-FFF2-40B4-BE49-F238E27FC236}">
                      <a16:creationId xmlns:a16="http://schemas.microsoft.com/office/drawing/2014/main" id="{D431013E-51D4-4D3D-989D-055A2621D271}"/>
                    </a:ext>
                  </a:extLst>
                </p:cNvPr>
                <p:cNvSpPr txBox="1"/>
                <p:nvPr/>
              </p:nvSpPr>
              <p:spPr bwMode="auto">
                <a:xfrm>
                  <a:off x="1049" y="3826"/>
                  <a:ext cx="243" cy="330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25" name="Object 27">
                  <a:extLst>
                    <a:ext uri="{FF2B5EF4-FFF2-40B4-BE49-F238E27FC236}">
                      <a16:creationId xmlns:a16="http://schemas.microsoft.com/office/drawing/2014/main" id="{D431013E-51D4-4D3D-989D-055A2621D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9" y="3826"/>
                  <a:ext cx="243" cy="330"/>
                </a:xfrm>
                <a:prstGeom prst="rect">
                  <a:avLst/>
                </a:prstGeom>
                <a:blipFill>
                  <a:blip r:embed="rId12"/>
                  <a:stretch>
                    <a:fillRect l="-12698" r="-20635" b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6" name="Object 28">
                  <a:extLst>
                    <a:ext uri="{FF2B5EF4-FFF2-40B4-BE49-F238E27FC236}">
                      <a16:creationId xmlns:a16="http://schemas.microsoft.com/office/drawing/2014/main" id="{0E66A279-7DDF-4DE8-A463-91DDF433A000}"/>
                    </a:ext>
                  </a:extLst>
                </p:cNvPr>
                <p:cNvSpPr txBox="1"/>
                <p:nvPr/>
              </p:nvSpPr>
              <p:spPr bwMode="auto">
                <a:xfrm>
                  <a:off x="1655" y="3760"/>
                  <a:ext cx="330" cy="44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26" name="Object 28">
                  <a:extLst>
                    <a:ext uri="{FF2B5EF4-FFF2-40B4-BE49-F238E27FC236}">
                      <a16:creationId xmlns:a16="http://schemas.microsoft.com/office/drawing/2014/main" id="{0E66A279-7DDF-4DE8-A463-91DDF433A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55" y="3760"/>
                  <a:ext cx="330" cy="44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7" name="Object 29">
                  <a:extLst>
                    <a:ext uri="{FF2B5EF4-FFF2-40B4-BE49-F238E27FC236}">
                      <a16:creationId xmlns:a16="http://schemas.microsoft.com/office/drawing/2014/main" id="{96FBBB10-F00E-48D7-8604-FC167658B52C}"/>
                    </a:ext>
                  </a:extLst>
                </p:cNvPr>
                <p:cNvSpPr txBox="1"/>
                <p:nvPr/>
              </p:nvSpPr>
              <p:spPr bwMode="auto">
                <a:xfrm>
                  <a:off x="2277" y="3862"/>
                  <a:ext cx="240" cy="29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27" name="Object 29">
                  <a:extLst>
                    <a:ext uri="{FF2B5EF4-FFF2-40B4-BE49-F238E27FC236}">
                      <a16:creationId xmlns:a16="http://schemas.microsoft.com/office/drawing/2014/main" id="{96FBBB10-F00E-48D7-8604-FC167658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7" y="3862"/>
                  <a:ext cx="240" cy="29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8" grpId="0"/>
      <p:bldP spid="5147" grpId="0"/>
      <p:bldP spid="101395" grpId="0"/>
      <p:bldP spid="101396" grpId="0"/>
      <p:bldP spid="1014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id="{C1CB0E88-4FA5-4460-8215-15822DF62BF3}"/>
              </a:ext>
            </a:extLst>
          </p:cNvPr>
          <p:cNvSpPr txBox="1"/>
          <p:nvPr/>
        </p:nvSpPr>
        <p:spPr bwMode="auto">
          <a:xfrm>
            <a:off x="4652963" y="3204670"/>
            <a:ext cx="122462" cy="219570"/>
          </a:xfrm>
          <a:prstGeom prst="rect">
            <a:avLst/>
          </a:prstGeom>
          <a:noFill/>
        </p:spPr>
        <p:txBody>
          <a:bodyPr>
            <a:normAutofit fontScale="32500" lnSpcReduction="20000"/>
          </a:bodyPr>
          <a:lstStyle/>
          <a:p>
            <a:endParaRPr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04" name="Object 4">
                <a:extLst>
                  <a:ext uri="{FF2B5EF4-FFF2-40B4-BE49-F238E27FC236}">
                    <a16:creationId xmlns:a16="http://schemas.microsoft.com/office/drawing/2014/main" id="{5055A60C-4362-4F99-B770-43B338902945}"/>
                  </a:ext>
                </a:extLst>
              </p:cNvPr>
              <p:cNvSpPr txBox="1"/>
              <p:nvPr/>
            </p:nvSpPr>
            <p:spPr bwMode="auto">
              <a:xfrm>
                <a:off x="1578168" y="1611261"/>
                <a:ext cx="8854689" cy="93397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404" name="Object 4">
                <a:extLst>
                  <a:ext uri="{FF2B5EF4-FFF2-40B4-BE49-F238E27FC236}">
                    <a16:creationId xmlns:a16="http://schemas.microsoft.com/office/drawing/2014/main" id="{5055A60C-4362-4F99-B770-43B338902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8168" y="1611261"/>
                <a:ext cx="8854689" cy="933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">
            <a:extLst>
              <a:ext uri="{FF2B5EF4-FFF2-40B4-BE49-F238E27FC236}">
                <a16:creationId xmlns:a16="http://schemas.microsoft.com/office/drawing/2014/main" id="{F58A4ABE-2470-4929-8D7E-929322076F71}"/>
              </a:ext>
            </a:extLst>
          </p:cNvPr>
          <p:cNvGrpSpPr>
            <a:grpSpLocks/>
          </p:cNvGrpSpPr>
          <p:nvPr/>
        </p:nvGrpSpPr>
        <p:grpSpPr bwMode="auto">
          <a:xfrm>
            <a:off x="1784012" y="2807768"/>
            <a:ext cx="5478478" cy="688942"/>
            <a:chOff x="249" y="1818"/>
            <a:chExt cx="3221" cy="433"/>
          </a:xfrm>
        </p:grpSpPr>
        <p:sp>
          <p:nvSpPr>
            <p:cNvPr id="6171" name="Rectangle 6">
              <a:extLst>
                <a:ext uri="{FF2B5EF4-FFF2-40B4-BE49-F238E27FC236}">
                  <a16:creationId xmlns:a16="http://schemas.microsoft.com/office/drawing/2014/main" id="{C310289B-AA4F-4606-A888-C85B6904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842"/>
              <a:ext cx="32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+mn-lt"/>
                  <a:ea typeface="+mn-ea"/>
                </a:rPr>
                <a:t> </a:t>
              </a:r>
              <a:r>
                <a:rPr kumimoji="1" lang="zh-CN" altLang="en-US" sz="2800" b="1">
                  <a:latin typeface="+mn-lt"/>
                  <a:ea typeface="+mn-ea"/>
                </a:rPr>
                <a:t>其中      在      与      之间</a:t>
              </a:r>
              <a:r>
                <a:rPr kumimoji="1" lang="en-US" altLang="zh-CN" sz="2800" b="1">
                  <a:latin typeface="+mn-lt"/>
                  <a:ea typeface="+mn-ea"/>
                </a:rPr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9" name="Object 7">
                  <a:extLst>
                    <a:ext uri="{FF2B5EF4-FFF2-40B4-BE49-F238E27FC236}">
                      <a16:creationId xmlns:a16="http://schemas.microsoft.com/office/drawing/2014/main" id="{A9A5849D-897C-4B56-9BA0-D9E3047F5DF6}"/>
                    </a:ext>
                  </a:extLst>
                </p:cNvPr>
                <p:cNvSpPr txBox="1"/>
                <p:nvPr/>
              </p:nvSpPr>
              <p:spPr bwMode="auto">
                <a:xfrm>
                  <a:off x="799" y="1842"/>
                  <a:ext cx="342" cy="36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159" name="Object 7">
                  <a:extLst>
                    <a:ext uri="{FF2B5EF4-FFF2-40B4-BE49-F238E27FC236}">
                      <a16:creationId xmlns:a16="http://schemas.microsoft.com/office/drawing/2014/main" id="{A9A5849D-897C-4B56-9BA0-D9E3047F5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9" y="1842"/>
                  <a:ext cx="342" cy="3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0" name="Object 8">
                  <a:extLst>
                    <a:ext uri="{FF2B5EF4-FFF2-40B4-BE49-F238E27FC236}">
                      <a16:creationId xmlns:a16="http://schemas.microsoft.com/office/drawing/2014/main" id="{33D5EF76-81B1-4627-9D79-5FC8DB748596}"/>
                    </a:ext>
                  </a:extLst>
                </p:cNvPr>
                <p:cNvSpPr txBox="1"/>
                <p:nvPr/>
              </p:nvSpPr>
              <p:spPr bwMode="auto">
                <a:xfrm>
                  <a:off x="1338" y="1818"/>
                  <a:ext cx="391" cy="43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160" name="Object 8">
                  <a:extLst>
                    <a:ext uri="{FF2B5EF4-FFF2-40B4-BE49-F238E27FC236}">
                      <a16:creationId xmlns:a16="http://schemas.microsoft.com/office/drawing/2014/main" id="{33D5EF76-81B1-4627-9D79-5FC8DB748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8" y="1818"/>
                  <a:ext cx="391" cy="4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1" name="Object 9">
                  <a:extLst>
                    <a:ext uri="{FF2B5EF4-FFF2-40B4-BE49-F238E27FC236}">
                      <a16:creationId xmlns:a16="http://schemas.microsoft.com/office/drawing/2014/main" id="{8C9C275A-4237-4759-8DF2-1D7A4269BBDD}"/>
                    </a:ext>
                  </a:extLst>
                </p:cNvPr>
                <p:cNvSpPr txBox="1"/>
                <p:nvPr/>
              </p:nvSpPr>
              <p:spPr bwMode="auto">
                <a:xfrm>
                  <a:off x="1889" y="1818"/>
                  <a:ext cx="285" cy="33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161" name="Object 9">
                  <a:extLst>
                    <a:ext uri="{FF2B5EF4-FFF2-40B4-BE49-F238E27FC236}">
                      <a16:creationId xmlns:a16="http://schemas.microsoft.com/office/drawing/2014/main" id="{8C9C275A-4237-4759-8DF2-1D7A4269B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9" y="1818"/>
                  <a:ext cx="285" cy="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70" name="Rectangle 11">
                <a:extLst>
                  <a:ext uri="{FF2B5EF4-FFF2-40B4-BE49-F238E27FC236}">
                    <a16:creationId xmlns:a16="http://schemas.microsoft.com/office/drawing/2014/main" id="{D633D228-F36E-46AD-8729-3B7FF7EB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213" y="3572161"/>
                <a:ext cx="712489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n-lt"/>
                    <a:ea typeface="+mn-ea"/>
                  </a:rPr>
                  <a:t>照此方法继续做下去直到  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latin typeface="+mn-lt"/>
                    <a:ea typeface="+mn-ea"/>
                  </a:rPr>
                  <a:t>  次后</a:t>
                </a:r>
                <a:r>
                  <a:rPr kumimoji="1" lang="en-US" altLang="zh-CN" sz="2800" b="1" dirty="0">
                    <a:latin typeface="+mn-lt"/>
                    <a:ea typeface="+mn-ea"/>
                  </a:rPr>
                  <a:t>, </a:t>
                </a:r>
                <a:r>
                  <a:rPr kumimoji="1" lang="zh-CN" altLang="en-US" sz="2800" b="1" dirty="0">
                    <a:latin typeface="+mn-lt"/>
                    <a:ea typeface="+mn-ea"/>
                  </a:rPr>
                  <a:t>得 </a:t>
                </a:r>
              </a:p>
            </p:txBody>
          </p:sp>
        </mc:Choice>
        <mc:Fallback xmlns="">
          <p:sp>
            <p:nvSpPr>
              <p:cNvPr id="6170" name="Rectangle 11">
                <a:extLst>
                  <a:ext uri="{FF2B5EF4-FFF2-40B4-BE49-F238E27FC236}">
                    <a16:creationId xmlns:a16="http://schemas.microsoft.com/office/drawing/2014/main" id="{D633D228-F36E-46AD-8729-3B7FF7EB7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1213" y="3572161"/>
                <a:ext cx="7124899" cy="523220"/>
              </a:xfrm>
              <a:prstGeom prst="rect">
                <a:avLst/>
              </a:prstGeom>
              <a:blipFill>
                <a:blip r:embed="rId6"/>
                <a:stretch>
                  <a:fillRect l="-1711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13" name="Object 13">
                <a:extLst>
                  <a:ext uri="{FF2B5EF4-FFF2-40B4-BE49-F238E27FC236}">
                    <a16:creationId xmlns:a16="http://schemas.microsoft.com/office/drawing/2014/main" id="{39418BDF-76A5-4F73-B3B9-008D9467E6F7}"/>
                  </a:ext>
                </a:extLst>
              </p:cNvPr>
              <p:cNvSpPr txBox="1"/>
              <p:nvPr/>
            </p:nvSpPr>
            <p:spPr bwMode="auto">
              <a:xfrm>
                <a:off x="3071814" y="4208851"/>
                <a:ext cx="5092382" cy="12362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=⋯=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413" name="Object 13">
                <a:extLst>
                  <a:ext uri="{FF2B5EF4-FFF2-40B4-BE49-F238E27FC236}">
                    <a16:creationId xmlns:a16="http://schemas.microsoft.com/office/drawing/2014/main" id="{39418BDF-76A5-4F73-B3B9-008D9467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814" y="4208851"/>
                <a:ext cx="5092382" cy="123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4" name="Rectangle 14">
            <a:extLst>
              <a:ext uri="{FF2B5EF4-FFF2-40B4-BE49-F238E27FC236}">
                <a16:creationId xmlns:a16="http://schemas.microsoft.com/office/drawing/2014/main" id="{31F220C6-0F46-472A-A9DD-59239E307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33147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78AE186A-0348-499C-8D9A-B1F5C29781AD}"/>
              </a:ext>
            </a:extLst>
          </p:cNvPr>
          <p:cNvGrpSpPr>
            <a:grpSpLocks/>
          </p:cNvGrpSpPr>
          <p:nvPr/>
        </p:nvGrpSpPr>
        <p:grpSpPr bwMode="auto">
          <a:xfrm>
            <a:off x="2027237" y="5515093"/>
            <a:ext cx="8216865" cy="781224"/>
            <a:chOff x="340" y="3157"/>
            <a:chExt cx="4831" cy="491"/>
          </a:xfrm>
        </p:grpSpPr>
        <p:sp>
          <p:nvSpPr>
            <p:cNvPr id="6169" name="Rectangle 16">
              <a:extLst>
                <a:ext uri="{FF2B5EF4-FFF2-40B4-BE49-F238E27FC236}">
                  <a16:creationId xmlns:a16="http://schemas.microsoft.com/office/drawing/2014/main" id="{F826D9D8-6BF4-44CA-BC32-B4EBCDF5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158"/>
              <a:ext cx="47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dirty="0">
                  <a:latin typeface="+mn-lt"/>
                  <a:ea typeface="+mn-ea"/>
                </a:rPr>
                <a:t> </a:t>
              </a:r>
              <a:r>
                <a:rPr kumimoji="1" lang="zh-CN" altLang="en-US" sz="2800" b="1" dirty="0">
                  <a:latin typeface="+mn-lt"/>
                  <a:ea typeface="+mn-ea"/>
                </a:rPr>
                <a:t>在       与      之间</a:t>
              </a:r>
              <a:r>
                <a:rPr kumimoji="1" lang="en-US" altLang="zh-CN" sz="2800" b="1" dirty="0">
                  <a:latin typeface="+mn-lt"/>
                  <a:ea typeface="+mn-ea"/>
                </a:rPr>
                <a:t>, </a:t>
              </a:r>
              <a:r>
                <a:rPr kumimoji="1" lang="zh-CN" altLang="en-US" sz="2800" b="1" dirty="0">
                  <a:latin typeface="+mn-lt"/>
                  <a:ea typeface="+mn-ea"/>
                </a:rPr>
                <a:t>因此也在        与        之间</a:t>
              </a:r>
              <a:r>
                <a:rPr kumimoji="1" lang="en-US" altLang="zh-CN" sz="2800" b="1" dirty="0">
                  <a:latin typeface="+mn-lt"/>
                  <a:ea typeface="+mn-ea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3" name="Object 17">
                  <a:extLst>
                    <a:ext uri="{FF2B5EF4-FFF2-40B4-BE49-F238E27FC236}">
                      <a16:creationId xmlns:a16="http://schemas.microsoft.com/office/drawing/2014/main" id="{3C61F778-25C8-4709-957A-AA03C76DCAF9}"/>
                    </a:ext>
                  </a:extLst>
                </p:cNvPr>
                <p:cNvSpPr txBox="1"/>
                <p:nvPr/>
              </p:nvSpPr>
              <p:spPr bwMode="auto">
                <a:xfrm>
                  <a:off x="340" y="3157"/>
                  <a:ext cx="203" cy="36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153" name="Object 17">
                  <a:extLst>
                    <a:ext uri="{FF2B5EF4-FFF2-40B4-BE49-F238E27FC236}">
                      <a16:creationId xmlns:a16="http://schemas.microsoft.com/office/drawing/2014/main" id="{3C61F778-25C8-4709-957A-AA03C76DC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" y="3157"/>
                  <a:ext cx="203" cy="3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4" name="Object 18">
                  <a:extLst>
                    <a:ext uri="{FF2B5EF4-FFF2-40B4-BE49-F238E27FC236}">
                      <a16:creationId xmlns:a16="http://schemas.microsoft.com/office/drawing/2014/main" id="{E4037AA5-8AD8-4797-A447-EF2133AC18D8}"/>
                    </a:ext>
                  </a:extLst>
                </p:cNvPr>
                <p:cNvSpPr txBox="1"/>
                <p:nvPr/>
              </p:nvSpPr>
              <p:spPr bwMode="auto">
                <a:xfrm>
                  <a:off x="760" y="3157"/>
                  <a:ext cx="389" cy="49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154" name="Object 18">
                  <a:extLst>
                    <a:ext uri="{FF2B5EF4-FFF2-40B4-BE49-F238E27FC236}">
                      <a16:creationId xmlns:a16="http://schemas.microsoft.com/office/drawing/2014/main" id="{E4037AA5-8AD8-4797-A447-EF2133AC1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" y="3157"/>
                  <a:ext cx="389" cy="4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5" name="Object 19">
                  <a:extLst>
                    <a:ext uri="{FF2B5EF4-FFF2-40B4-BE49-F238E27FC236}">
                      <a16:creationId xmlns:a16="http://schemas.microsoft.com/office/drawing/2014/main" id="{7B21A21A-F3BD-472A-9BB2-CFAD6FA7A638}"/>
                    </a:ext>
                  </a:extLst>
                </p:cNvPr>
                <p:cNvSpPr txBox="1"/>
                <p:nvPr/>
              </p:nvSpPr>
              <p:spPr bwMode="auto">
                <a:xfrm>
                  <a:off x="3029" y="3157"/>
                  <a:ext cx="389" cy="49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155" name="Object 19">
                  <a:extLst>
                    <a:ext uri="{FF2B5EF4-FFF2-40B4-BE49-F238E27FC236}">
                      <a16:creationId xmlns:a16="http://schemas.microsoft.com/office/drawing/2014/main" id="{7B21A21A-F3BD-472A-9BB2-CFAD6FA7A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29" y="3157"/>
                  <a:ext cx="389" cy="4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6" name="Object 20">
                  <a:extLst>
                    <a:ext uri="{FF2B5EF4-FFF2-40B4-BE49-F238E27FC236}">
                      <a16:creationId xmlns:a16="http://schemas.microsoft.com/office/drawing/2014/main" id="{1333AE41-226D-4858-8F31-71D1226E2221}"/>
                    </a:ext>
                  </a:extLst>
                </p:cNvPr>
                <p:cNvSpPr txBox="1"/>
                <p:nvPr/>
              </p:nvSpPr>
              <p:spPr bwMode="auto">
                <a:xfrm>
                  <a:off x="3725" y="3168"/>
                  <a:ext cx="283" cy="32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156" name="Object 20">
                  <a:extLst>
                    <a:ext uri="{FF2B5EF4-FFF2-40B4-BE49-F238E27FC236}">
                      <a16:creationId xmlns:a16="http://schemas.microsoft.com/office/drawing/2014/main" id="{1333AE41-226D-4858-8F31-71D1226E2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25" y="3168"/>
                  <a:ext cx="283" cy="3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7" name="Object 21">
                  <a:extLst>
                    <a:ext uri="{FF2B5EF4-FFF2-40B4-BE49-F238E27FC236}">
                      <a16:creationId xmlns:a16="http://schemas.microsoft.com/office/drawing/2014/main" id="{C0E687B8-0D44-48EC-A7E0-E134AAF7B4D8}"/>
                    </a:ext>
                  </a:extLst>
                </p:cNvPr>
                <p:cNvSpPr txBox="1"/>
                <p:nvPr/>
              </p:nvSpPr>
              <p:spPr bwMode="auto">
                <a:xfrm>
                  <a:off x="1353" y="3159"/>
                  <a:ext cx="324" cy="40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157" name="Object 21">
                  <a:extLst>
                    <a:ext uri="{FF2B5EF4-FFF2-40B4-BE49-F238E27FC236}">
                      <a16:creationId xmlns:a16="http://schemas.microsoft.com/office/drawing/2014/main" id="{C0E687B8-0D44-48EC-A7E0-E134AAF7B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3" y="3159"/>
                  <a:ext cx="324" cy="40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66" name="Rectangle 22">
            <a:extLst>
              <a:ext uri="{FF2B5EF4-FFF2-40B4-BE49-F238E27FC236}">
                <a16:creationId xmlns:a16="http://schemas.microsoft.com/office/drawing/2014/main" id="{E9AD21FD-A300-4DFE-BA6A-DE742124A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38608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68" name="Rectangle 24">
                <a:extLst>
                  <a:ext uri="{FF2B5EF4-FFF2-40B4-BE49-F238E27FC236}">
                    <a16:creationId xmlns:a16="http://schemas.microsoft.com/office/drawing/2014/main" id="{5FAAF82B-F24C-48CB-A1FC-B591D9E4C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032" y="278470"/>
                <a:ext cx="9431157" cy="1077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1" lang="en-US" altLang="zh-CN" sz="2800" b="1" dirty="0">
                    <a:latin typeface="+mn-lt"/>
                    <a:ea typeface="+mn-ea"/>
                  </a:rPr>
                  <a:t> </a:t>
                </a:r>
                <a:r>
                  <a:rPr kumimoji="1" lang="zh-CN" altLang="en-US" sz="2800" b="1" dirty="0">
                    <a:latin typeface="+mn-lt"/>
                    <a:ea typeface="+mn-ea"/>
                  </a:rPr>
                  <a:t>在对两个函数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latin typeface="+mn-lt"/>
                    <a:ea typeface="+mn-ea"/>
                  </a:rPr>
                  <a:t> 与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zh-CN" altLang="en-US" sz="2800" b="1" dirty="0"/>
              </a:p>
              <a:p>
                <a:pPr eaLnBrk="1" hangingPunct="1">
                  <a:lnSpc>
                    <a:spcPct val="120000"/>
                  </a:lnSpc>
                </a:pPr>
                <a:r>
                  <a:rPr kumimoji="1" lang="zh-CN" altLang="en-US" sz="2800" b="1" dirty="0">
                    <a:latin typeface="+mn-lt"/>
                    <a:ea typeface="+mn-ea"/>
                  </a:rPr>
                  <a:t>在以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+mn-lt"/>
                    <a:ea typeface="+mn-ea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+mn-lt"/>
                    <a:ea typeface="+mn-ea"/>
                  </a:rPr>
                  <a:t>为端点的区间上应用柯西中值定理</a:t>
                </a:r>
                <a:r>
                  <a:rPr kumimoji="1" lang="en-US" altLang="zh-CN" sz="2800" b="1" dirty="0">
                    <a:latin typeface="+mn-lt"/>
                    <a:ea typeface="+mn-ea"/>
                  </a:rPr>
                  <a:t>, </a:t>
                </a:r>
                <a:r>
                  <a:rPr kumimoji="1" lang="zh-CN" altLang="en-US" sz="2800" b="1" dirty="0">
                    <a:latin typeface="+mn-lt"/>
                    <a:ea typeface="+mn-ea"/>
                  </a:rPr>
                  <a:t>得</a:t>
                </a:r>
              </a:p>
            </p:txBody>
          </p:sp>
        </mc:Choice>
        <mc:Fallback xmlns="">
          <p:sp>
            <p:nvSpPr>
              <p:cNvPr id="6168" name="Rectangle 24">
                <a:extLst>
                  <a:ext uri="{FF2B5EF4-FFF2-40B4-BE49-F238E27FC236}">
                    <a16:creationId xmlns:a16="http://schemas.microsoft.com/office/drawing/2014/main" id="{5FAAF82B-F24C-48CB-A1FC-B591D9E4C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5032" y="278470"/>
                <a:ext cx="9431157" cy="1077185"/>
              </a:xfrm>
              <a:prstGeom prst="rect">
                <a:avLst/>
              </a:prstGeom>
              <a:blipFill>
                <a:blip r:embed="rId13"/>
                <a:stretch>
                  <a:fillRect l="-1292" t="-4545" b="-15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  <p:bldP spid="6170" grpId="0"/>
      <p:bldP spid="102413" grpId="0"/>
      <p:bldP spid="6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1D71E394-526C-4AEA-B519-BBAD5CD659DB}"/>
              </a:ext>
            </a:extLst>
          </p:cNvPr>
          <p:cNvGrpSpPr>
            <a:grpSpLocks/>
          </p:cNvGrpSpPr>
          <p:nvPr/>
        </p:nvGrpSpPr>
        <p:grpSpPr bwMode="auto">
          <a:xfrm>
            <a:off x="3480247" y="1601306"/>
            <a:ext cx="4028682" cy="722807"/>
            <a:chOff x="612" y="1117"/>
            <a:chExt cx="2449" cy="437"/>
          </a:xfrm>
        </p:grpSpPr>
        <p:sp>
          <p:nvSpPr>
            <p:cNvPr id="7181" name="Rectangle 4">
              <a:extLst>
                <a:ext uri="{FF2B5EF4-FFF2-40B4-BE49-F238E27FC236}">
                  <a16:creationId xmlns:a16="http://schemas.microsoft.com/office/drawing/2014/main" id="{4978592E-A34F-4374-B806-F37A4FC47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117"/>
              <a:ext cx="244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+mj-lt"/>
                  <a:ea typeface="+mj-ea"/>
                </a:rPr>
                <a:t>( </a:t>
              </a:r>
              <a:r>
                <a:rPr kumimoji="1" lang="zh-CN" altLang="en-US" sz="2800" b="1">
                  <a:latin typeface="+mj-lt"/>
                  <a:ea typeface="+mj-ea"/>
                </a:rPr>
                <a:t>因为                           </a:t>
              </a:r>
              <a:r>
                <a:rPr kumimoji="1" lang="en-US" altLang="zh-CN" sz="2800" b="1">
                  <a:latin typeface="+mj-lt"/>
                  <a:ea typeface="+mj-ea"/>
                </a:rPr>
                <a:t>),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5" name="Object 5">
                  <a:extLst>
                    <a:ext uri="{FF2B5EF4-FFF2-40B4-BE49-F238E27FC236}">
                      <a16:creationId xmlns:a16="http://schemas.microsoft.com/office/drawing/2014/main" id="{110EBA0F-97A1-4B39-841A-FC5D3F994324}"/>
                    </a:ext>
                  </a:extLst>
                </p:cNvPr>
                <p:cNvSpPr txBox="1"/>
                <p:nvPr/>
              </p:nvSpPr>
              <p:spPr bwMode="auto">
                <a:xfrm>
                  <a:off x="1247" y="1117"/>
                  <a:ext cx="1488" cy="43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175" name="Object 5">
                  <a:extLst>
                    <a:ext uri="{FF2B5EF4-FFF2-40B4-BE49-F238E27FC236}">
                      <a16:creationId xmlns:a16="http://schemas.microsoft.com/office/drawing/2014/main" id="{110EBA0F-97A1-4B39-841A-FC5D3F994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7" y="1117"/>
                  <a:ext cx="1488" cy="4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5687F2CE-ABDF-4004-9535-083A08AE5D1F}"/>
              </a:ext>
            </a:extLst>
          </p:cNvPr>
          <p:cNvGrpSpPr>
            <a:grpSpLocks/>
          </p:cNvGrpSpPr>
          <p:nvPr/>
        </p:nvGrpSpPr>
        <p:grpSpPr bwMode="auto">
          <a:xfrm>
            <a:off x="3297489" y="4311459"/>
            <a:ext cx="3882274" cy="646723"/>
            <a:chOff x="567" y="2599"/>
            <a:chExt cx="2360" cy="391"/>
          </a:xfrm>
        </p:grpSpPr>
        <p:sp>
          <p:nvSpPr>
            <p:cNvPr id="7180" name="Rectangle 8">
              <a:extLst>
                <a:ext uri="{FF2B5EF4-FFF2-40B4-BE49-F238E27FC236}">
                  <a16:creationId xmlns:a16="http://schemas.microsoft.com/office/drawing/2014/main" id="{E890F390-3165-4A3B-87D2-7B331F127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614"/>
              <a:ext cx="2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dirty="0">
                  <a:latin typeface="+mj-lt"/>
                  <a:ea typeface="+mj-ea"/>
                </a:rPr>
                <a:t> (       </a:t>
              </a:r>
              <a:r>
                <a:rPr kumimoji="1" lang="zh-CN" altLang="en-US" sz="2800" b="1" dirty="0">
                  <a:latin typeface="+mj-lt"/>
                  <a:ea typeface="+mj-ea"/>
                </a:rPr>
                <a:t>在      与     之间</a:t>
              </a:r>
              <a:r>
                <a:rPr kumimoji="1" lang="en-US" altLang="zh-CN" sz="2800" b="1" dirty="0">
                  <a:latin typeface="+mj-lt"/>
                  <a:ea typeface="+mj-ea"/>
                </a:rPr>
                <a:t>).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2" name="Object 9">
                  <a:extLst>
                    <a:ext uri="{FF2B5EF4-FFF2-40B4-BE49-F238E27FC236}">
                      <a16:creationId xmlns:a16="http://schemas.microsoft.com/office/drawing/2014/main" id="{86F62A6C-C6CA-4477-894B-EC15C91AEC47}"/>
                    </a:ext>
                  </a:extLst>
                </p:cNvPr>
                <p:cNvSpPr txBox="1"/>
                <p:nvPr/>
              </p:nvSpPr>
              <p:spPr bwMode="auto">
                <a:xfrm>
                  <a:off x="884" y="2599"/>
                  <a:ext cx="240" cy="37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𝝃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172" name="Object 9">
                  <a:extLst>
                    <a:ext uri="{FF2B5EF4-FFF2-40B4-BE49-F238E27FC236}">
                      <a16:creationId xmlns:a16="http://schemas.microsoft.com/office/drawing/2014/main" id="{86F62A6C-C6CA-4477-894B-EC15C91AE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4" y="2599"/>
                  <a:ext cx="240" cy="3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3" name="Object 10">
                  <a:extLst>
                    <a:ext uri="{FF2B5EF4-FFF2-40B4-BE49-F238E27FC236}">
                      <a16:creationId xmlns:a16="http://schemas.microsoft.com/office/drawing/2014/main" id="{21FC9E36-EE62-451D-9A00-73D9D0443345}"/>
                    </a:ext>
                  </a:extLst>
                </p:cNvPr>
                <p:cNvSpPr txBox="1"/>
                <p:nvPr/>
              </p:nvSpPr>
              <p:spPr bwMode="auto">
                <a:xfrm>
                  <a:off x="1383" y="2601"/>
                  <a:ext cx="370" cy="38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173" name="Object 10">
                  <a:extLst>
                    <a:ext uri="{FF2B5EF4-FFF2-40B4-BE49-F238E27FC236}">
                      <a16:creationId xmlns:a16="http://schemas.microsoft.com/office/drawing/2014/main" id="{21FC9E36-EE62-451D-9A00-73D9D0443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3" y="2601"/>
                  <a:ext cx="370" cy="3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4" name="Object 11">
                  <a:extLst>
                    <a:ext uri="{FF2B5EF4-FFF2-40B4-BE49-F238E27FC236}">
                      <a16:creationId xmlns:a16="http://schemas.microsoft.com/office/drawing/2014/main" id="{ED7FC71A-6F5C-4AF1-BD49-B90DE1964680}"/>
                    </a:ext>
                  </a:extLst>
                </p:cNvPr>
                <p:cNvSpPr txBox="1"/>
                <p:nvPr/>
              </p:nvSpPr>
              <p:spPr bwMode="auto">
                <a:xfrm>
                  <a:off x="1927" y="2614"/>
                  <a:ext cx="341" cy="31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7174" name="Object 11">
                  <a:extLst>
                    <a:ext uri="{FF2B5EF4-FFF2-40B4-BE49-F238E27FC236}">
                      <a16:creationId xmlns:a16="http://schemas.microsoft.com/office/drawing/2014/main" id="{ED7FC71A-6F5C-4AF1-BD49-B90DE1964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7" y="2614"/>
                  <a:ext cx="341" cy="3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436" name="Rectangle 12">
                <a:extLst>
                  <a:ext uri="{FF2B5EF4-FFF2-40B4-BE49-F238E27FC236}">
                    <a16:creationId xmlns:a16="http://schemas.microsoft.com/office/drawing/2014/main" id="{8686B42F-0A63-417A-8469-15180D2A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439" y="478221"/>
                <a:ext cx="6336298" cy="614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+mj-lt"/>
                    <a:ea typeface="+mj-ea"/>
                  </a:rPr>
                  <a:t> </a:t>
                </a:r>
                <a:r>
                  <a:rPr kumimoji="1" lang="zh-CN" altLang="en-US" sz="2800" b="1" dirty="0">
                    <a:latin typeface="+mj-lt"/>
                    <a:ea typeface="+mj-ea"/>
                  </a:rPr>
                  <a:t>注意：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latin typeface="+mj-lt"/>
                    <a:ea typeface="+mj-ea"/>
                  </a:rPr>
                  <a:t>      </a:t>
                </a:r>
              </a:p>
            </p:txBody>
          </p:sp>
        </mc:Choice>
        <mc:Fallback xmlns="">
          <p:sp>
            <p:nvSpPr>
              <p:cNvPr id="103436" name="Rectangle 12">
                <a:extLst>
                  <a:ext uri="{FF2B5EF4-FFF2-40B4-BE49-F238E27FC236}">
                    <a16:creationId xmlns:a16="http://schemas.microsoft.com/office/drawing/2014/main" id="{8686B42F-0A63-417A-8469-15180D2AF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6439" y="478221"/>
                <a:ext cx="6336298" cy="614592"/>
              </a:xfrm>
              <a:prstGeom prst="rect">
                <a:avLst/>
              </a:prstGeom>
              <a:blipFill>
                <a:blip r:embed="rId6"/>
                <a:stretch>
                  <a:fillRect l="-577" b="-217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37" name="Rectangle 13">
                <a:extLst>
                  <a:ext uri="{FF2B5EF4-FFF2-40B4-BE49-F238E27FC236}">
                    <a16:creationId xmlns:a16="http://schemas.microsoft.com/office/drawing/2014/main" id="{E23FFC27-DD55-4DC4-AEB0-8B89DBA6B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472" y="2759819"/>
                <a:ext cx="6109268" cy="841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+mj-lt"/>
                    <a:ea typeface="+mj-ea"/>
                  </a:rPr>
                  <a:t>于是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1" lang="zh-CN" altLang="en-US" sz="2800" b="1" dirty="0">
                    <a:latin typeface="+mj-lt"/>
                    <a:ea typeface="+mj-ea"/>
                  </a:rPr>
                  <a:t> </a:t>
                </a:r>
              </a:p>
            </p:txBody>
          </p:sp>
        </mc:Choice>
        <mc:Fallback xmlns="">
          <p:sp>
            <p:nvSpPr>
              <p:cNvPr id="103437" name="Rectangle 13">
                <a:extLst>
                  <a:ext uri="{FF2B5EF4-FFF2-40B4-BE49-F238E27FC236}">
                    <a16:creationId xmlns:a16="http://schemas.microsoft.com/office/drawing/2014/main" id="{E23FFC27-DD55-4DC4-AEB0-8B89DBA6B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0472" y="2759819"/>
                <a:ext cx="6109268" cy="841577"/>
              </a:xfrm>
              <a:prstGeom prst="rect">
                <a:avLst/>
              </a:prstGeom>
              <a:blipFill>
                <a:blip r:embed="rId7"/>
                <a:stretch>
                  <a:fillRect l="-20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>
            <a:extLst>
              <a:ext uri="{FF2B5EF4-FFF2-40B4-BE49-F238E27FC236}">
                <a16:creationId xmlns:a16="http://schemas.microsoft.com/office/drawing/2014/main" id="{288D1DD8-84B3-4313-AF62-24B123EA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34" y="725896"/>
            <a:ext cx="9427195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+mj-lt"/>
                <a:ea typeface="+mj-ea"/>
              </a:rPr>
              <a:t>     </a:t>
            </a:r>
            <a:r>
              <a:rPr kumimoji="1" lang="zh-CN" altLang="en-US" sz="2800" b="1" dirty="0">
                <a:latin typeface="+mj-lt"/>
                <a:ea typeface="+mj-ea"/>
              </a:rPr>
              <a:t>多项式</a:t>
            </a:r>
            <a:r>
              <a:rPr kumimoji="1" lang="en-US" altLang="zh-CN" sz="2800" b="1" dirty="0">
                <a:latin typeface="+mj-lt"/>
                <a:ea typeface="+mj-ea"/>
              </a:rPr>
              <a:t>(3.2)</a:t>
            </a:r>
            <a:r>
              <a:rPr kumimoji="1" lang="zh-CN" altLang="en-US" sz="2800" b="1" dirty="0">
                <a:latin typeface="+mj-lt"/>
                <a:ea typeface="+mj-ea"/>
              </a:rPr>
              <a:t>称为函数按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x-x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的幂展开的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n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次近似多项式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, 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700EB6F2-B927-4AC2-AA37-08C23261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155" y="1646795"/>
            <a:ext cx="8459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+mj-lt"/>
                <a:ea typeface="+mj-ea"/>
              </a:rPr>
              <a:t> </a:t>
            </a:r>
            <a:r>
              <a:rPr kumimoji="1" lang="zh-CN" altLang="en-US" sz="2800" b="1" dirty="0">
                <a:latin typeface="+mj-lt"/>
                <a:ea typeface="+mj-ea"/>
              </a:rPr>
              <a:t>公式</a:t>
            </a:r>
            <a:r>
              <a:rPr kumimoji="1" lang="en-US" altLang="zh-CN" sz="2800" b="1" dirty="0">
                <a:latin typeface="+mj-lt"/>
                <a:ea typeface="+mj-ea"/>
              </a:rPr>
              <a:t>(3.3) </a:t>
            </a:r>
            <a:r>
              <a:rPr kumimoji="1" lang="zh-CN" altLang="en-US" sz="2800" b="1" dirty="0">
                <a:latin typeface="+mj-lt"/>
                <a:ea typeface="+mj-ea"/>
              </a:rPr>
              <a:t>称为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f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 dirty="0">
                <a:latin typeface="+mj-lt"/>
                <a:ea typeface="+mj-ea"/>
              </a:rPr>
              <a:t>按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x-x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+mj-lt"/>
                <a:ea typeface="+mj-ea"/>
              </a:rPr>
              <a:t>0</a:t>
            </a:r>
            <a:r>
              <a:rPr kumimoji="1" lang="zh-CN" altLang="en-US" sz="2800" b="1" dirty="0">
                <a:latin typeface="+mj-lt"/>
                <a:ea typeface="+mj-ea"/>
              </a:rPr>
              <a:t>的幂展开的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n</a:t>
            </a:r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阶泰勒公式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,</a:t>
            </a:r>
          </a:p>
        </p:txBody>
      </p:sp>
      <p:sp>
        <p:nvSpPr>
          <p:cNvPr id="104457" name="Rectangle 9">
            <a:extLst>
              <a:ext uri="{FF2B5EF4-FFF2-40B4-BE49-F238E27FC236}">
                <a16:creationId xmlns:a16="http://schemas.microsoft.com/office/drawing/2014/main" id="{80FE87BD-E873-45FA-88BA-9A6946BD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27" y="3259619"/>
            <a:ext cx="6408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+mj-lt"/>
                <a:ea typeface="+mj-ea"/>
              </a:rPr>
              <a:t>当</a:t>
            </a:r>
            <a:r>
              <a:rPr kumimoji="1" lang="en-US" altLang="zh-CN" sz="2800" b="1">
                <a:latin typeface="+mj-lt"/>
                <a:ea typeface="+mj-ea"/>
              </a:rPr>
              <a:t>n=0</a:t>
            </a:r>
            <a:r>
              <a:rPr kumimoji="1" lang="zh-CN" altLang="en-US" sz="2800" b="1">
                <a:latin typeface="+mj-lt"/>
                <a:ea typeface="+mj-ea"/>
              </a:rPr>
              <a:t>时</a:t>
            </a:r>
            <a:r>
              <a:rPr kumimoji="1" lang="en-US" altLang="zh-CN" sz="2800" b="1">
                <a:latin typeface="+mj-lt"/>
                <a:ea typeface="+mj-ea"/>
              </a:rPr>
              <a:t>,  (3.3)</a:t>
            </a:r>
            <a:r>
              <a:rPr kumimoji="1" lang="zh-CN" altLang="en-US" sz="2800" b="1">
                <a:latin typeface="+mj-lt"/>
                <a:ea typeface="+mj-ea"/>
              </a:rPr>
              <a:t>称为</a:t>
            </a:r>
            <a:r>
              <a:rPr kumimoji="1" lang="zh-CN" altLang="en-US" sz="2800" b="1">
                <a:solidFill>
                  <a:srgbClr val="0000FF"/>
                </a:solidFill>
                <a:latin typeface="+mj-lt"/>
                <a:ea typeface="+mj-ea"/>
              </a:rPr>
              <a:t>拉格朗日中值公式</a:t>
            </a:r>
            <a:r>
              <a:rPr kumimoji="1" lang="zh-CN" altLang="en-US" sz="2800" b="1">
                <a:latin typeface="+mj-lt"/>
                <a:ea typeface="+mj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58" name="Object 10">
                <a:extLst>
                  <a:ext uri="{FF2B5EF4-FFF2-40B4-BE49-F238E27FC236}">
                    <a16:creationId xmlns:a16="http://schemas.microsoft.com/office/drawing/2014/main" id="{FCAAE89B-C1F1-4A2E-AFAC-83D24F308247}"/>
                  </a:ext>
                </a:extLst>
              </p:cNvPr>
              <p:cNvSpPr txBox="1"/>
              <p:nvPr/>
            </p:nvSpPr>
            <p:spPr bwMode="auto">
              <a:xfrm>
                <a:off x="2782889" y="3933826"/>
                <a:ext cx="5545137" cy="6953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4458" name="Object 10">
                <a:extLst>
                  <a:ext uri="{FF2B5EF4-FFF2-40B4-BE49-F238E27FC236}">
                    <a16:creationId xmlns:a16="http://schemas.microsoft.com/office/drawing/2014/main" id="{FCAAE89B-C1F1-4A2E-AFAC-83D24F308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889" y="3933826"/>
                <a:ext cx="5545137" cy="695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459" name="Rectangle 11">
            <a:extLst>
              <a:ext uri="{FF2B5EF4-FFF2-40B4-BE49-F238E27FC236}">
                <a16:creationId xmlns:a16="http://schemas.microsoft.com/office/drawing/2014/main" id="{B829DF7D-7A6D-431D-8163-1BBDA749B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5589588"/>
            <a:ext cx="8078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+mj-lt"/>
                <a:ea typeface="+mj-ea"/>
              </a:rPr>
              <a:t> </a:t>
            </a:r>
            <a:r>
              <a:rPr kumimoji="1" lang="zh-CN" altLang="en-US" sz="2800" b="1">
                <a:latin typeface="+mj-lt"/>
                <a:ea typeface="+mj-ea"/>
              </a:rPr>
              <a:t>因此</a:t>
            </a:r>
            <a:r>
              <a:rPr kumimoji="1" lang="en-US" altLang="zh-CN" sz="2800" b="1">
                <a:latin typeface="+mj-lt"/>
                <a:ea typeface="+mj-ea"/>
              </a:rPr>
              <a:t>, </a:t>
            </a:r>
            <a:r>
              <a:rPr kumimoji="1" lang="zh-CN" altLang="en-US" sz="2800" b="1">
                <a:latin typeface="+mj-lt"/>
                <a:ea typeface="+mj-ea"/>
              </a:rPr>
              <a:t>泰勒中值定理也是拉格朗日中值定理的推广</a:t>
            </a:r>
            <a:r>
              <a:rPr kumimoji="1" lang="en-US" altLang="zh-CN" sz="2800" b="1">
                <a:latin typeface="+mj-lt"/>
                <a:ea typeface="+mj-ea"/>
              </a:rPr>
              <a:t>.</a:t>
            </a:r>
          </a:p>
        </p:txBody>
      </p:sp>
      <p:sp>
        <p:nvSpPr>
          <p:cNvPr id="104462" name="Rectangle 14">
            <a:extLst>
              <a:ext uri="{FF2B5EF4-FFF2-40B4-BE49-F238E27FC236}">
                <a16:creationId xmlns:a16="http://schemas.microsoft.com/office/drawing/2014/main" id="{3FCA0A5C-45DD-4D32-A3D5-F45EA64F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694" y="2492401"/>
            <a:ext cx="8137525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+mj-lt"/>
                <a:ea typeface="+mj-ea"/>
              </a:rPr>
              <a:t>  </a:t>
            </a:r>
            <a:r>
              <a:rPr kumimoji="1" lang="zh-CN" altLang="en-US" sz="2800" b="1" dirty="0">
                <a:latin typeface="+mj-lt"/>
                <a:ea typeface="+mj-ea"/>
              </a:rPr>
              <a:t>而以 </a:t>
            </a:r>
            <a:r>
              <a:rPr kumimoji="1" lang="en-US" altLang="zh-CN" sz="2800" b="1" dirty="0">
                <a:latin typeface="+mj-lt"/>
                <a:ea typeface="+mj-ea"/>
              </a:rPr>
              <a:t>(3.4)</a:t>
            </a:r>
            <a:r>
              <a:rPr kumimoji="1" lang="zh-CN" altLang="en-US" sz="2800" b="1" dirty="0">
                <a:latin typeface="+mj-lt"/>
                <a:ea typeface="+mj-ea"/>
              </a:rPr>
              <a:t>表达的余项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R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+mj-lt"/>
                <a:ea typeface="+mj-ea"/>
              </a:rPr>
              <a:t>n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+mj-lt"/>
                <a:ea typeface="+mj-ea"/>
              </a:rPr>
              <a:t>x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kumimoji="1" lang="zh-CN" altLang="en-US" sz="2800" b="1" dirty="0">
                <a:latin typeface="+mj-lt"/>
                <a:ea typeface="+mj-ea"/>
              </a:rPr>
              <a:t>称为</a:t>
            </a:r>
            <a:r>
              <a:rPr kumimoji="1" lang="zh-CN" altLang="en-US" sz="2800" b="1" dirty="0">
                <a:solidFill>
                  <a:srgbClr val="0000FF"/>
                </a:solidFill>
                <a:latin typeface="+mj-lt"/>
                <a:ea typeface="+mj-ea"/>
              </a:rPr>
              <a:t>拉格朗日型余项</a:t>
            </a:r>
            <a:r>
              <a:rPr kumimoji="1"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.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33532C20-0BB2-4AC5-B556-59A679E3B517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897438"/>
            <a:ext cx="3573463" cy="744538"/>
            <a:chOff x="2154" y="1407"/>
            <a:chExt cx="2251" cy="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5" name="Object 16">
                  <a:extLst>
                    <a:ext uri="{FF2B5EF4-FFF2-40B4-BE49-F238E27FC236}">
                      <a16:creationId xmlns:a16="http://schemas.microsoft.com/office/drawing/2014/main" id="{AEF7D81A-615D-424A-B1F9-293A6904C7E0}"/>
                    </a:ext>
                  </a:extLst>
                </p:cNvPr>
                <p:cNvSpPr txBox="1"/>
                <p:nvPr/>
              </p:nvSpPr>
              <p:spPr bwMode="auto">
                <a:xfrm>
                  <a:off x="2411" y="1407"/>
                  <a:ext cx="242" cy="39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𝝃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8195" name="Object 16">
                  <a:extLst>
                    <a:ext uri="{FF2B5EF4-FFF2-40B4-BE49-F238E27FC236}">
                      <a16:creationId xmlns:a16="http://schemas.microsoft.com/office/drawing/2014/main" id="{AEF7D81A-615D-424A-B1F9-293A6904C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1" y="1407"/>
                  <a:ext cx="242" cy="3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6" name="Object 17">
                  <a:extLst>
                    <a:ext uri="{FF2B5EF4-FFF2-40B4-BE49-F238E27FC236}">
                      <a16:creationId xmlns:a16="http://schemas.microsoft.com/office/drawing/2014/main" id="{0404D6DB-00B8-4164-A057-7C578647E678}"/>
                    </a:ext>
                  </a:extLst>
                </p:cNvPr>
                <p:cNvSpPr txBox="1"/>
                <p:nvPr/>
              </p:nvSpPr>
              <p:spPr bwMode="auto">
                <a:xfrm>
                  <a:off x="3424" y="1440"/>
                  <a:ext cx="270" cy="312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8196" name="Object 17">
                  <a:extLst>
                    <a:ext uri="{FF2B5EF4-FFF2-40B4-BE49-F238E27FC236}">
                      <a16:creationId xmlns:a16="http://schemas.microsoft.com/office/drawing/2014/main" id="{0404D6DB-00B8-4164-A057-7C578647E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4" y="1440"/>
                  <a:ext cx="270" cy="3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7" name="Object 18">
                  <a:extLst>
                    <a:ext uri="{FF2B5EF4-FFF2-40B4-BE49-F238E27FC236}">
                      <a16:creationId xmlns:a16="http://schemas.microsoft.com/office/drawing/2014/main" id="{272B9368-1D47-4E9E-93EE-03D57ACADE19}"/>
                    </a:ext>
                  </a:extLst>
                </p:cNvPr>
                <p:cNvSpPr txBox="1"/>
                <p:nvPr/>
              </p:nvSpPr>
              <p:spPr bwMode="auto">
                <a:xfrm>
                  <a:off x="2853" y="1407"/>
                  <a:ext cx="371" cy="46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8197" name="Object 18">
                  <a:extLst>
                    <a:ext uri="{FF2B5EF4-FFF2-40B4-BE49-F238E27FC236}">
                      <a16:creationId xmlns:a16="http://schemas.microsoft.com/office/drawing/2014/main" id="{272B9368-1D47-4E9E-93EE-03D57ACAD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3" y="1407"/>
                  <a:ext cx="371" cy="4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04" name="Rectangle 19">
              <a:extLst>
                <a:ext uri="{FF2B5EF4-FFF2-40B4-BE49-F238E27FC236}">
                  <a16:creationId xmlns:a16="http://schemas.microsoft.com/office/drawing/2014/main" id="{C0D7AE7B-9D0B-4F9D-8A1D-4249BEB2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434"/>
              <a:ext cx="22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dirty="0">
                  <a:latin typeface="+mj-lt"/>
                  <a:ea typeface="+mj-ea"/>
                </a:rPr>
                <a:t>(       </a:t>
              </a:r>
              <a:r>
                <a:rPr kumimoji="1" lang="zh-CN" altLang="en-US" sz="2800" b="1" dirty="0">
                  <a:latin typeface="+mj-lt"/>
                  <a:ea typeface="+mj-ea"/>
                </a:rPr>
                <a:t>在     与      之间</a:t>
              </a:r>
              <a:r>
                <a:rPr kumimoji="1" lang="en-US" altLang="zh-CN" sz="2800" b="1" dirty="0">
                  <a:latin typeface="+mj-lt"/>
                  <a:ea typeface="+mj-ea"/>
                </a:rPr>
                <a:t>).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4" grpId="0"/>
      <p:bldP spid="104457" grpId="0"/>
      <p:bldP spid="104458" grpId="0"/>
      <p:bldP spid="104459" grpId="0"/>
      <p:bldP spid="10446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6604</TotalTime>
  <Words>3695</Words>
  <Application>Microsoft Office PowerPoint</Application>
  <PresentationFormat>宽屏</PresentationFormat>
  <Paragraphs>351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宋体</vt:lpstr>
      <vt:lpstr>Arial</vt:lpstr>
      <vt:lpstr>Cambria Math</vt:lpstr>
      <vt:lpstr>Times New Roman</vt:lpstr>
      <vt:lpstr>默认设计模板</vt:lpstr>
      <vt:lpstr>1. 问题的提出—用多项式逼近函数</vt:lpstr>
      <vt:lpstr>PowerPoint 演示文稿</vt:lpstr>
      <vt:lpstr> 2. 泰勒中值定理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3．马克劳林公式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常用的马克劳林公式</vt:lpstr>
      <vt:lpstr>﹡4. 泰勒公式的应用 </vt:lpstr>
      <vt:lpstr>PowerPoint 演示文稿</vt:lpstr>
      <vt:lpstr>﹡4. 泰勒公式的应用—(2)近似计算</vt:lpstr>
      <vt:lpstr>PowerPoint 演示文稿</vt:lpstr>
      <vt:lpstr>PowerPoint 演示文稿</vt:lpstr>
      <vt:lpstr>﹡4. 泰勒公式的应用—(3)求高阶导数</vt:lpstr>
      <vt:lpstr>PowerPoint 演示文稿</vt:lpstr>
      <vt:lpstr>﹡4. 泰勒公式的应用—(4)证明某些结论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476</cp:revision>
  <dcterms:created xsi:type="dcterms:W3CDTF">2020-02-21T07:30:31Z</dcterms:created>
  <dcterms:modified xsi:type="dcterms:W3CDTF">2020-10-28T01:54:51Z</dcterms:modified>
</cp:coreProperties>
</file>