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305" r:id="rId3"/>
    <p:sldId id="257" r:id="rId4"/>
    <p:sldId id="274" r:id="rId5"/>
    <p:sldId id="258" r:id="rId6"/>
    <p:sldId id="259" r:id="rId7"/>
    <p:sldId id="275" r:id="rId8"/>
    <p:sldId id="270" r:id="rId9"/>
    <p:sldId id="307" r:id="rId10"/>
    <p:sldId id="260" r:id="rId11"/>
    <p:sldId id="261" r:id="rId12"/>
    <p:sldId id="276" r:id="rId13"/>
    <p:sldId id="269" r:id="rId14"/>
    <p:sldId id="262" r:id="rId15"/>
    <p:sldId id="308" r:id="rId16"/>
    <p:sldId id="272" r:id="rId17"/>
    <p:sldId id="273" r:id="rId18"/>
    <p:sldId id="263" r:id="rId19"/>
    <p:sldId id="309" r:id="rId20"/>
    <p:sldId id="264" r:id="rId21"/>
    <p:sldId id="271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03B2029F-D042-4982-84F8-05F9FC57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85751"/>
            <a:ext cx="6215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§3.3 </a:t>
            </a:r>
            <a:r>
              <a:rPr lang="en-US" altLang="zh-CN" sz="3200" b="1"/>
              <a:t> </a:t>
            </a:r>
            <a:r>
              <a:rPr lang="zh-CN" altLang="en-US" sz="3600" b="1">
                <a:latin typeface="宋体" panose="02010600030101010101" pitchFamily="2" charset="-122"/>
              </a:rPr>
              <a:t>函数的增减性与极值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 Box 3">
                <a:extLst>
                  <a:ext uri="{FF2B5EF4-FFF2-40B4-BE49-F238E27FC236}">
                    <a16:creationId xmlns:a16="http://schemas.microsoft.com/office/drawing/2014/main" id="{97185EC5-DB88-4EC3-A42F-BBB47F8EB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806" y="1117004"/>
                <a:ext cx="59436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b="1" dirty="0"/>
                  <a:t>可导且为单调函数</a:t>
                </a:r>
              </a:p>
            </p:txBody>
          </p:sp>
        </mc:Choice>
        <mc:Fallback xmlns="">
          <p:sp>
            <p:nvSpPr>
              <p:cNvPr id="15363" name="Text Box 3">
                <a:extLst>
                  <a:ext uri="{FF2B5EF4-FFF2-40B4-BE49-F238E27FC236}">
                    <a16:creationId xmlns:a16="http://schemas.microsoft.com/office/drawing/2014/main" id="{97185EC5-DB88-4EC3-A42F-BBB47F8E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6806" y="1117004"/>
                <a:ext cx="5943600" cy="519112"/>
              </a:xfrm>
              <a:prstGeom prst="rect">
                <a:avLst/>
              </a:prstGeom>
              <a:blipFill>
                <a:blip r:embed="rId2"/>
                <a:stretch>
                  <a:fillRect l="-2154" t="-15294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 Box 8">
                <a:extLst>
                  <a:ext uri="{FF2B5EF4-FFF2-40B4-BE49-F238E27FC236}">
                    <a16:creationId xmlns:a16="http://schemas.microsoft.com/office/drawing/2014/main" id="{8706B5F2-9CFC-4563-911A-065B1CB15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792" y="1864246"/>
                <a:ext cx="27627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b="1" dirty="0"/>
                  <a:t>单调增加</a:t>
                </a:r>
              </a:p>
            </p:txBody>
          </p:sp>
        </mc:Choice>
        <mc:Fallback xmlns="">
          <p:sp>
            <p:nvSpPr>
              <p:cNvPr id="15368" name="Text Box 8">
                <a:extLst>
                  <a:ext uri="{FF2B5EF4-FFF2-40B4-BE49-F238E27FC236}">
                    <a16:creationId xmlns:a16="http://schemas.microsoft.com/office/drawing/2014/main" id="{8706B5F2-9CFC-4563-911A-065B1CB1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0792" y="1864246"/>
                <a:ext cx="2762794" cy="523220"/>
              </a:xfrm>
              <a:prstGeom prst="rect">
                <a:avLst/>
              </a:prstGeom>
              <a:blipFill>
                <a:blip r:embed="rId3"/>
                <a:stretch>
                  <a:fillRect l="-4405" t="-16279" r="-4185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Text Box 9">
                <a:extLst>
                  <a:ext uri="{FF2B5EF4-FFF2-40B4-BE49-F238E27FC236}">
                    <a16:creationId xmlns:a16="http://schemas.microsoft.com/office/drawing/2014/main" id="{2253A8F7-E05E-403C-BCF3-3DC0E278C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3274" y="2443030"/>
                <a:ext cx="2362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则当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369" name="Text Box 9">
                <a:extLst>
                  <a:ext uri="{FF2B5EF4-FFF2-40B4-BE49-F238E27FC236}">
                    <a16:creationId xmlns:a16="http://schemas.microsoft.com/office/drawing/2014/main" id="{2253A8F7-E05E-403C-BCF3-3DC0E278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274" y="2443030"/>
                <a:ext cx="2362200" cy="523220"/>
              </a:xfrm>
              <a:prstGeom prst="rect">
                <a:avLst/>
              </a:prstGeom>
              <a:blipFill>
                <a:blip r:embed="rId4"/>
                <a:stretch>
                  <a:fillRect l="-5155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4" name="Object 14">
                <a:extLst>
                  <a:ext uri="{FF2B5EF4-FFF2-40B4-BE49-F238E27FC236}">
                    <a16:creationId xmlns:a16="http://schemas.microsoft.com/office/drawing/2014/main" id="{937955D2-08E0-4E95-8BCE-6EEBA2AB8308}"/>
                  </a:ext>
                </a:extLst>
              </p:cNvPr>
              <p:cNvSpPr txBox="1"/>
              <p:nvPr/>
            </p:nvSpPr>
            <p:spPr bwMode="auto">
              <a:xfrm>
                <a:off x="5361305" y="2387466"/>
                <a:ext cx="4425950" cy="625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4" name="Object 14">
                <a:extLst>
                  <a:ext uri="{FF2B5EF4-FFF2-40B4-BE49-F238E27FC236}">
                    <a16:creationId xmlns:a16="http://schemas.microsoft.com/office/drawing/2014/main" id="{937955D2-08E0-4E95-8BCE-6EEBA2AB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1305" y="2387466"/>
                <a:ext cx="4425950" cy="625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99" name="Object 39">
                <a:extLst>
                  <a:ext uri="{FF2B5EF4-FFF2-40B4-BE49-F238E27FC236}">
                    <a16:creationId xmlns:a16="http://schemas.microsoft.com/office/drawing/2014/main" id="{6986EB9C-DC5A-44C3-BDB3-8E06E070952B}"/>
                  </a:ext>
                </a:extLst>
              </p:cNvPr>
              <p:cNvSpPr txBox="1"/>
              <p:nvPr/>
            </p:nvSpPr>
            <p:spPr bwMode="auto">
              <a:xfrm>
                <a:off x="3141484" y="3137315"/>
                <a:ext cx="164465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99" name="Object 39">
                <a:extLst>
                  <a:ext uri="{FF2B5EF4-FFF2-40B4-BE49-F238E27FC236}">
                    <a16:creationId xmlns:a16="http://schemas.microsoft.com/office/drawing/2014/main" id="{6986EB9C-DC5A-44C3-BDB3-8E06E070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1484" y="3137315"/>
                <a:ext cx="1644650" cy="1295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0" name="Object 40">
                <a:extLst>
                  <a:ext uri="{FF2B5EF4-FFF2-40B4-BE49-F238E27FC236}">
                    <a16:creationId xmlns:a16="http://schemas.microsoft.com/office/drawing/2014/main" id="{7F68E96D-6875-49EF-8D7C-59BCD922CA56}"/>
                  </a:ext>
                </a:extLst>
              </p:cNvPr>
              <p:cNvSpPr txBox="1"/>
              <p:nvPr/>
            </p:nvSpPr>
            <p:spPr bwMode="auto">
              <a:xfrm>
                <a:off x="4944291" y="3194380"/>
                <a:ext cx="4267200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400" name="Object 40">
                <a:extLst>
                  <a:ext uri="{FF2B5EF4-FFF2-40B4-BE49-F238E27FC236}">
                    <a16:creationId xmlns:a16="http://schemas.microsoft.com/office/drawing/2014/main" id="{7F68E96D-6875-49EF-8D7C-59BCD922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4291" y="3194380"/>
                <a:ext cx="4267200" cy="11414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8">
                <a:extLst>
                  <a:ext uri="{FF2B5EF4-FFF2-40B4-BE49-F238E27FC236}">
                    <a16:creationId xmlns:a16="http://schemas.microsoft.com/office/drawing/2014/main" id="{B3F15B85-3816-41AB-A5C5-D8BA894C3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087" y="4202497"/>
                <a:ext cx="27627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b="1" dirty="0"/>
                  <a:t>单调减少</a:t>
                </a:r>
              </a:p>
            </p:txBody>
          </p:sp>
        </mc:Choice>
        <mc:Fallback xmlns="">
          <p:sp>
            <p:nvSpPr>
              <p:cNvPr id="27" name="Text Box 8">
                <a:extLst>
                  <a:ext uri="{FF2B5EF4-FFF2-40B4-BE49-F238E27FC236}">
                    <a16:creationId xmlns:a16="http://schemas.microsoft.com/office/drawing/2014/main" id="{B3F15B85-3816-41AB-A5C5-D8BA894C3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0087" y="4202497"/>
                <a:ext cx="2762794" cy="523220"/>
              </a:xfrm>
              <a:prstGeom prst="rect">
                <a:avLst/>
              </a:prstGeom>
              <a:blipFill>
                <a:blip r:embed="rId8"/>
                <a:stretch>
                  <a:fillRect l="-4636" t="-15116" r="-4194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9">
                <a:extLst>
                  <a:ext uri="{FF2B5EF4-FFF2-40B4-BE49-F238E27FC236}">
                    <a16:creationId xmlns:a16="http://schemas.microsoft.com/office/drawing/2014/main" id="{B126F23A-56DE-4C2E-A059-D11C46B5A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569" y="4781281"/>
                <a:ext cx="2362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则当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Text Box 9">
                <a:extLst>
                  <a:ext uri="{FF2B5EF4-FFF2-40B4-BE49-F238E27FC236}">
                    <a16:creationId xmlns:a16="http://schemas.microsoft.com/office/drawing/2014/main" id="{B126F23A-56DE-4C2E-A059-D11C46B5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2569" y="4781281"/>
                <a:ext cx="2362200" cy="523220"/>
              </a:xfrm>
              <a:prstGeom prst="rect">
                <a:avLst/>
              </a:prstGeom>
              <a:blipFill>
                <a:blip r:embed="rId9"/>
                <a:stretch>
                  <a:fillRect l="-5426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4">
                <a:extLst>
                  <a:ext uri="{FF2B5EF4-FFF2-40B4-BE49-F238E27FC236}">
                    <a16:creationId xmlns:a16="http://schemas.microsoft.com/office/drawing/2014/main" id="{239595C2-5BFF-4A7F-BDA8-446265CC2B16}"/>
                  </a:ext>
                </a:extLst>
              </p:cNvPr>
              <p:cNvSpPr txBox="1"/>
              <p:nvPr/>
            </p:nvSpPr>
            <p:spPr bwMode="auto">
              <a:xfrm>
                <a:off x="5150600" y="4725717"/>
                <a:ext cx="4425950" cy="625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" name="Object 14">
                <a:extLst>
                  <a:ext uri="{FF2B5EF4-FFF2-40B4-BE49-F238E27FC236}">
                    <a16:creationId xmlns:a16="http://schemas.microsoft.com/office/drawing/2014/main" id="{239595C2-5BFF-4A7F-BDA8-446265CC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0600" y="4725717"/>
                <a:ext cx="4425950" cy="6254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9">
                <a:extLst>
                  <a:ext uri="{FF2B5EF4-FFF2-40B4-BE49-F238E27FC236}">
                    <a16:creationId xmlns:a16="http://schemas.microsoft.com/office/drawing/2014/main" id="{CE96AFD8-DF16-4496-A83E-C148220EC635}"/>
                  </a:ext>
                </a:extLst>
              </p:cNvPr>
              <p:cNvSpPr txBox="1"/>
              <p:nvPr/>
            </p:nvSpPr>
            <p:spPr bwMode="auto">
              <a:xfrm>
                <a:off x="3299641" y="5503124"/>
                <a:ext cx="164465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Object 39">
                <a:extLst>
                  <a:ext uri="{FF2B5EF4-FFF2-40B4-BE49-F238E27FC236}">
                    <a16:creationId xmlns:a16="http://schemas.microsoft.com/office/drawing/2014/main" id="{CE96AFD8-DF16-4496-A83E-C148220E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9641" y="5503124"/>
                <a:ext cx="1644650" cy="1295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40">
                <a:extLst>
                  <a:ext uri="{FF2B5EF4-FFF2-40B4-BE49-F238E27FC236}">
                    <a16:creationId xmlns:a16="http://schemas.microsoft.com/office/drawing/2014/main" id="{E30B2236-3B94-42B8-A7AC-1311AE8F88B2}"/>
                  </a:ext>
                </a:extLst>
              </p:cNvPr>
              <p:cNvSpPr txBox="1"/>
              <p:nvPr/>
            </p:nvSpPr>
            <p:spPr bwMode="auto">
              <a:xfrm>
                <a:off x="5020969" y="5514288"/>
                <a:ext cx="4267200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Object 40">
                <a:extLst>
                  <a:ext uri="{FF2B5EF4-FFF2-40B4-BE49-F238E27FC236}">
                    <a16:creationId xmlns:a16="http://schemas.microsoft.com/office/drawing/2014/main" id="{E30B2236-3B94-42B8-A7AC-1311AE8F8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9" y="5514288"/>
                <a:ext cx="4267200" cy="11414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8" grpId="0" autoUpdateAnimBg="0"/>
      <p:bldP spid="15369" grpId="0" autoUpdateAnimBg="0"/>
      <p:bldP spid="15374" grpId="0"/>
      <p:bldP spid="15399" grpId="0"/>
      <p:bldP spid="15400" grpId="0"/>
      <p:bldP spid="27" grpId="0" autoUpdateAnimBg="0"/>
      <p:bldP spid="28" grpId="0" autoUpdateAnimBg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extLst>
              <a:ext uri="{FF2B5EF4-FFF2-40B4-BE49-F238E27FC236}">
                <a16:creationId xmlns:a16="http://schemas.microsoft.com/office/drawing/2014/main" id="{271170AB-32DC-4DE1-8F7D-570654D3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425" y="1532824"/>
            <a:ext cx="699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但驻点和导数不存在的点不一定是极值点。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0B2F88F-AEF2-4F26-93FC-C7549CF5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4" y="3014973"/>
            <a:ext cx="4773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但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在点</a:t>
            </a:r>
            <a:r>
              <a:rPr lang="en-US" altLang="zh-CN" b="1" i="1" dirty="0"/>
              <a:t>x</a:t>
            </a:r>
            <a:r>
              <a:rPr lang="en-US" altLang="zh-CN" b="1" dirty="0"/>
              <a:t> = 0</a:t>
            </a:r>
            <a:r>
              <a:rPr lang="zh-CN" altLang="en-US" b="1" dirty="0"/>
              <a:t>不取得极值。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8568DB8D-69E4-4F31-A799-67A0F3E5B02C}"/>
              </a:ext>
            </a:extLst>
          </p:cNvPr>
          <p:cNvGrpSpPr>
            <a:grpSpLocks/>
          </p:cNvGrpSpPr>
          <p:nvPr/>
        </p:nvGrpSpPr>
        <p:grpSpPr bwMode="auto">
          <a:xfrm>
            <a:off x="7649193" y="2273392"/>
            <a:ext cx="3108838" cy="2590800"/>
            <a:chOff x="3408" y="2544"/>
            <a:chExt cx="2261" cy="1632"/>
          </a:xfrm>
        </p:grpSpPr>
        <p:sp>
          <p:nvSpPr>
            <p:cNvPr id="10260" name="Line 7">
              <a:extLst>
                <a:ext uri="{FF2B5EF4-FFF2-40B4-BE49-F238E27FC236}">
                  <a16:creationId xmlns:a16="http://schemas.microsoft.com/office/drawing/2014/main" id="{79694FEF-BD6B-4FAC-BA8A-55A1BAFAC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68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261" name="Line 8">
              <a:extLst>
                <a:ext uri="{FF2B5EF4-FFF2-40B4-BE49-F238E27FC236}">
                  <a16:creationId xmlns:a16="http://schemas.microsoft.com/office/drawing/2014/main" id="{8E70FCFA-0401-420E-A4E7-4C7B38F30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0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262" name="Freeform 10">
              <a:extLst>
                <a:ext uri="{FF2B5EF4-FFF2-40B4-BE49-F238E27FC236}">
                  <a16:creationId xmlns:a16="http://schemas.microsoft.com/office/drawing/2014/main" id="{660146F9-6F72-4850-9D0C-4EF38730C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688"/>
              <a:ext cx="688" cy="1296"/>
            </a:xfrm>
            <a:custGeom>
              <a:avLst/>
              <a:gdLst>
                <a:gd name="T0" fmla="*/ 680 w 688"/>
                <a:gd name="T1" fmla="*/ 0 h 1296"/>
                <a:gd name="T2" fmla="*/ 680 w 688"/>
                <a:gd name="T3" fmla="*/ 240 h 1296"/>
                <a:gd name="T4" fmla="*/ 632 w 688"/>
                <a:gd name="T5" fmla="*/ 480 h 1296"/>
                <a:gd name="T6" fmla="*/ 536 w 688"/>
                <a:gd name="T7" fmla="*/ 672 h 1296"/>
                <a:gd name="T8" fmla="*/ 344 w 688"/>
                <a:gd name="T9" fmla="*/ 720 h 1296"/>
                <a:gd name="T10" fmla="*/ 152 w 688"/>
                <a:gd name="T11" fmla="*/ 768 h 1296"/>
                <a:gd name="T12" fmla="*/ 56 w 688"/>
                <a:gd name="T13" fmla="*/ 912 h 1296"/>
                <a:gd name="T14" fmla="*/ 8 w 688"/>
                <a:gd name="T15" fmla="*/ 1104 h 1296"/>
                <a:gd name="T16" fmla="*/ 8 w 688"/>
                <a:gd name="T17" fmla="*/ 1296 h 1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8"/>
                <a:gd name="T28" fmla="*/ 0 h 1296"/>
                <a:gd name="T29" fmla="*/ 688 w 688"/>
                <a:gd name="T30" fmla="*/ 1296 h 12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8" h="1296">
                  <a:moveTo>
                    <a:pt x="680" y="0"/>
                  </a:moveTo>
                  <a:cubicBezTo>
                    <a:pt x="684" y="80"/>
                    <a:pt x="688" y="160"/>
                    <a:pt x="680" y="240"/>
                  </a:cubicBezTo>
                  <a:cubicBezTo>
                    <a:pt x="672" y="320"/>
                    <a:pt x="656" y="408"/>
                    <a:pt x="632" y="480"/>
                  </a:cubicBezTo>
                  <a:cubicBezTo>
                    <a:pt x="608" y="552"/>
                    <a:pt x="584" y="632"/>
                    <a:pt x="536" y="672"/>
                  </a:cubicBezTo>
                  <a:cubicBezTo>
                    <a:pt x="488" y="712"/>
                    <a:pt x="408" y="704"/>
                    <a:pt x="344" y="720"/>
                  </a:cubicBezTo>
                  <a:cubicBezTo>
                    <a:pt x="280" y="736"/>
                    <a:pt x="200" y="736"/>
                    <a:pt x="152" y="768"/>
                  </a:cubicBezTo>
                  <a:cubicBezTo>
                    <a:pt x="104" y="800"/>
                    <a:pt x="80" y="856"/>
                    <a:pt x="56" y="912"/>
                  </a:cubicBezTo>
                  <a:cubicBezTo>
                    <a:pt x="32" y="968"/>
                    <a:pt x="16" y="1040"/>
                    <a:pt x="8" y="1104"/>
                  </a:cubicBezTo>
                  <a:cubicBezTo>
                    <a:pt x="0" y="1168"/>
                    <a:pt x="4" y="1232"/>
                    <a:pt x="8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263" name="Text Box 11">
              <a:extLst>
                <a:ext uri="{FF2B5EF4-FFF2-40B4-BE49-F238E27FC236}">
                  <a16:creationId xmlns:a16="http://schemas.microsoft.com/office/drawing/2014/main" id="{4706CB25-956B-4262-B174-A493E5C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408"/>
              <a:ext cx="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O</a:t>
              </a:r>
            </a:p>
          </p:txBody>
        </p:sp>
        <p:sp>
          <p:nvSpPr>
            <p:cNvPr id="10264" name="Text Box 12">
              <a:extLst>
                <a:ext uri="{FF2B5EF4-FFF2-40B4-BE49-F238E27FC236}">
                  <a16:creationId xmlns:a16="http://schemas.microsoft.com/office/drawing/2014/main" id="{F19E2A38-DA2E-4B32-B885-FFED8509F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" y="3264"/>
              <a:ext cx="2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x</a:t>
              </a:r>
            </a:p>
          </p:txBody>
        </p:sp>
        <p:sp>
          <p:nvSpPr>
            <p:cNvPr id="10265" name="Text Box 13">
              <a:extLst>
                <a:ext uri="{FF2B5EF4-FFF2-40B4-BE49-F238E27FC236}">
                  <a16:creationId xmlns:a16="http://schemas.microsoft.com/office/drawing/2014/main" id="{ED2EF42C-54BC-4444-8D2A-ADB5DAC16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544"/>
              <a:ext cx="2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5" name="Object 15">
                  <a:extLst>
                    <a:ext uri="{FF2B5EF4-FFF2-40B4-BE49-F238E27FC236}">
                      <a16:creationId xmlns:a16="http://schemas.microsoft.com/office/drawing/2014/main" id="{B81E8B73-24CB-401C-9B47-507304609046}"/>
                    </a:ext>
                  </a:extLst>
                </p:cNvPr>
                <p:cNvSpPr txBox="1"/>
                <p:nvPr/>
              </p:nvSpPr>
              <p:spPr bwMode="auto">
                <a:xfrm>
                  <a:off x="4656" y="2688"/>
                  <a:ext cx="903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45" name="Object 15">
                  <a:extLst>
                    <a:ext uri="{FF2B5EF4-FFF2-40B4-BE49-F238E27FC236}">
                      <a16:creationId xmlns:a16="http://schemas.microsoft.com/office/drawing/2014/main" id="{B81E8B73-24CB-401C-9B47-507304609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" y="2688"/>
                  <a:ext cx="903" cy="246"/>
                </a:xfrm>
                <a:prstGeom prst="rect">
                  <a:avLst/>
                </a:prstGeom>
                <a:blipFill>
                  <a:blip r:embed="rId2"/>
                  <a:stretch>
                    <a:fillRect b="-2343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87" name="Rectangle 19">
            <a:extLst>
              <a:ext uri="{FF2B5EF4-FFF2-40B4-BE49-F238E27FC236}">
                <a16:creationId xmlns:a16="http://schemas.microsoft.com/office/drawing/2014/main" id="{933F7A0A-AC46-4562-A146-CFD4711C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05" y="566036"/>
            <a:ext cx="81179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因此，极值点只可能是</a:t>
            </a:r>
            <a:r>
              <a:rPr lang="zh-CN" altLang="en-US" sz="3200" b="1" u="sng" dirty="0"/>
              <a:t>驻点</a:t>
            </a:r>
            <a:r>
              <a:rPr lang="zh-CN" altLang="en-US" b="1" dirty="0"/>
              <a:t>或</a:t>
            </a:r>
            <a:r>
              <a:rPr lang="zh-CN" altLang="en-US" sz="3200" b="1" u="sng" dirty="0"/>
              <a:t>导数不存在</a:t>
            </a:r>
            <a:r>
              <a:rPr lang="zh-CN" altLang="en-US" b="1" dirty="0"/>
              <a:t>的点。</a:t>
            </a:r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5DE62045-5041-4667-A692-144969E6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62" y="2373404"/>
            <a:ext cx="7273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zh-CN" altLang="en-US" b="1" dirty="0"/>
              <a:t>例如，对函数 </a:t>
            </a:r>
            <a:r>
              <a:rPr lang="en-US" altLang="zh-CN" b="1" i="1" dirty="0"/>
              <a:t>y</a:t>
            </a:r>
            <a:r>
              <a:rPr lang="en-US" altLang="zh-CN" b="1" dirty="0"/>
              <a:t> = </a:t>
            </a:r>
            <a:r>
              <a:rPr lang="en-US" altLang="zh-CN" b="1" i="1" dirty="0"/>
              <a:t>x</a:t>
            </a:r>
            <a:r>
              <a:rPr lang="en-US" altLang="zh-CN" b="1" dirty="0"/>
              <a:t> </a:t>
            </a:r>
            <a:r>
              <a:rPr lang="en-US" altLang="zh-CN" b="1" baseline="30000" dirty="0"/>
              <a:t>3</a:t>
            </a:r>
            <a:r>
              <a:rPr lang="en-US" altLang="zh-CN" b="1" dirty="0"/>
              <a:t>,  </a:t>
            </a:r>
            <a:r>
              <a:rPr lang="en-US" altLang="zh-CN" b="1" i="1" dirty="0"/>
              <a:t>y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= 3</a:t>
            </a:r>
            <a:r>
              <a:rPr lang="en-US" altLang="zh-CN" b="1" i="1" dirty="0"/>
              <a:t>x</a:t>
            </a:r>
            <a:r>
              <a:rPr lang="en-US" altLang="zh-CN" b="1" dirty="0"/>
              <a:t> 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,  </a:t>
            </a:r>
            <a:r>
              <a:rPr lang="en-US" altLang="zh-CN" b="1" i="1" dirty="0"/>
              <a:t>x</a:t>
            </a:r>
            <a:r>
              <a:rPr lang="en-US" altLang="zh-CN" b="1" dirty="0"/>
              <a:t> = 0</a:t>
            </a:r>
            <a:r>
              <a:rPr lang="zh-CN" altLang="en-US" b="1" dirty="0"/>
              <a:t>是驻点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87" grpId="0" autoUpdateAnimBg="0"/>
      <p:bldP spid="718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C19CFD10-F12A-466A-BA8E-E53B63E48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1828801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不存在的点。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F7047683-25B6-4A68-B4A2-A180A4A8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195888"/>
            <a:ext cx="5672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(iii) </a:t>
            </a:r>
            <a:r>
              <a:rPr lang="zh-CN" altLang="en-US" b="1"/>
              <a:t>若在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的两侧，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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不变号，</a:t>
            </a:r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37831763-0098-41F4-B69D-DFB9C7D9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1" y="319086"/>
            <a:ext cx="5341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latin typeface="+mn-ea"/>
              </a:rPr>
              <a:t>定理</a:t>
            </a:r>
            <a:r>
              <a:rPr lang="en-US" altLang="zh-CN" sz="3200" b="1" dirty="0">
                <a:latin typeface="+mj-lt"/>
              </a:rPr>
              <a:t>2</a:t>
            </a:r>
            <a:r>
              <a:rPr lang="zh-CN" altLang="en-US" sz="3200" b="1" dirty="0"/>
              <a:t>（极值第一判别法）</a:t>
            </a:r>
          </a:p>
        </p:txBody>
      </p:sp>
      <p:sp>
        <p:nvSpPr>
          <p:cNvPr id="8232" name="Rectangle 40">
            <a:extLst>
              <a:ext uri="{FF2B5EF4-FFF2-40B4-BE49-F238E27FC236}">
                <a16:creationId xmlns:a16="http://schemas.microsoft.com/office/drawing/2014/main" id="{53EB6055-41E3-4707-B337-888FC056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1"/>
            <a:ext cx="469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设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在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的某邻域内连续，</a:t>
            </a:r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424FCA51-FE73-40D1-8C15-8B430447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1081088"/>
            <a:ext cx="478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在该邻域（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可除外）可导，</a:t>
            </a:r>
          </a:p>
        </p:txBody>
      </p:sp>
      <p:sp>
        <p:nvSpPr>
          <p:cNvPr id="8234" name="Rectangle 42">
            <a:extLst>
              <a:ext uri="{FF2B5EF4-FFF2-40B4-BE49-F238E27FC236}">
                <a16:creationId xmlns:a16="http://schemas.microsoft.com/office/drawing/2014/main" id="{6C5F5851-65FF-42A2-845A-62390A7A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843088"/>
            <a:ext cx="397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为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的驻点或使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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8BB5976F-AC47-472B-A2A9-A19FA8D8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1"/>
            <a:ext cx="468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(i) </a:t>
            </a:r>
            <a:r>
              <a:rPr lang="zh-CN" altLang="en-US" b="1"/>
              <a:t>若当</a:t>
            </a:r>
            <a:r>
              <a:rPr lang="en-US" altLang="zh-CN" b="1" i="1"/>
              <a:t>x</a:t>
            </a:r>
            <a:r>
              <a:rPr lang="en-US" altLang="zh-CN" b="1"/>
              <a:t> &lt;</a:t>
            </a:r>
            <a:r>
              <a:rPr lang="en-US" altLang="zh-CN" b="1" i="1"/>
              <a:t> x</a:t>
            </a:r>
            <a:r>
              <a:rPr lang="en-US" altLang="zh-CN" b="1" baseline="-25000"/>
              <a:t>0 </a:t>
            </a:r>
            <a:r>
              <a:rPr lang="zh-CN" altLang="en-US" b="1"/>
              <a:t>时，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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 &gt; 0</a:t>
            </a:r>
            <a:r>
              <a:rPr lang="zh-CN" altLang="en-US" b="1"/>
              <a:t>；</a:t>
            </a:r>
          </a:p>
        </p:txBody>
      </p:sp>
      <p:sp>
        <p:nvSpPr>
          <p:cNvPr id="8236" name="Rectangle 44">
            <a:extLst>
              <a:ext uri="{FF2B5EF4-FFF2-40B4-BE49-F238E27FC236}">
                <a16:creationId xmlns:a16="http://schemas.microsoft.com/office/drawing/2014/main" id="{16ABE82E-869D-400B-9E92-7DDB7C65A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1"/>
            <a:ext cx="424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  <a:r>
              <a:rPr lang="zh-CN" altLang="en-US" b="1" i="1"/>
              <a:t> 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en-US" altLang="zh-CN" b="1"/>
              <a:t>)</a:t>
            </a:r>
            <a:r>
              <a:rPr lang="en-US" altLang="zh-CN" b="1" i="1"/>
              <a:t> </a:t>
            </a:r>
            <a:r>
              <a:rPr lang="zh-CN" altLang="en-US" b="1"/>
              <a:t>是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的极大值；</a:t>
            </a:r>
          </a:p>
        </p:txBody>
      </p:sp>
      <p:sp>
        <p:nvSpPr>
          <p:cNvPr id="8237" name="Rectangle 45">
            <a:extLst>
              <a:ext uri="{FF2B5EF4-FFF2-40B4-BE49-F238E27FC236}">
                <a16:creationId xmlns:a16="http://schemas.microsoft.com/office/drawing/2014/main" id="{03293776-3072-4994-BBB7-95D65F78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824288"/>
            <a:ext cx="477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(ii)</a:t>
            </a:r>
            <a:r>
              <a:rPr lang="en-US" altLang="zh-CN" b="1" i="1"/>
              <a:t> </a:t>
            </a:r>
            <a:r>
              <a:rPr lang="zh-CN" altLang="en-US" b="1"/>
              <a:t>若当</a:t>
            </a:r>
            <a:r>
              <a:rPr lang="en-US" altLang="zh-CN" b="1" i="1"/>
              <a:t>x</a:t>
            </a:r>
            <a:r>
              <a:rPr lang="en-US" altLang="zh-CN" b="1"/>
              <a:t> &lt;</a:t>
            </a:r>
            <a:r>
              <a:rPr lang="en-US" altLang="zh-CN" b="1" i="1"/>
              <a:t> x</a:t>
            </a:r>
            <a:r>
              <a:rPr lang="en-US" altLang="zh-CN" b="1" baseline="-25000"/>
              <a:t>0 </a:t>
            </a:r>
            <a:r>
              <a:rPr lang="zh-CN" altLang="en-US" b="1"/>
              <a:t>时，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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 &lt; 0</a:t>
            </a:r>
            <a:r>
              <a:rPr lang="zh-CN" altLang="en-US" b="1"/>
              <a:t>；</a:t>
            </a:r>
          </a:p>
        </p:txBody>
      </p:sp>
      <p:sp>
        <p:nvSpPr>
          <p:cNvPr id="8238" name="Rectangle 46">
            <a:extLst>
              <a:ext uri="{FF2B5EF4-FFF2-40B4-BE49-F238E27FC236}">
                <a16:creationId xmlns:a16="http://schemas.microsoft.com/office/drawing/2014/main" id="{3C59FA81-52B9-4EBC-A031-4F92955A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510088"/>
            <a:ext cx="424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  <a:r>
              <a:rPr lang="zh-CN" altLang="en-US" b="1" i="1"/>
              <a:t> 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en-US" altLang="zh-CN" b="1"/>
              <a:t>)</a:t>
            </a:r>
            <a:r>
              <a:rPr lang="en-US" altLang="zh-CN" b="1" i="1"/>
              <a:t> </a:t>
            </a:r>
            <a:r>
              <a:rPr lang="zh-CN" altLang="en-US" b="1"/>
              <a:t>是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的极小值；</a:t>
            </a:r>
          </a:p>
        </p:txBody>
      </p:sp>
      <p:sp>
        <p:nvSpPr>
          <p:cNvPr id="8241" name="Rectangle 49">
            <a:extLst>
              <a:ext uri="{FF2B5EF4-FFF2-40B4-BE49-F238E27FC236}">
                <a16:creationId xmlns:a16="http://schemas.microsoft.com/office/drawing/2014/main" id="{F55A461A-CFBB-41DC-9F3B-1FB1B7F1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1"/>
            <a:ext cx="308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en-US" altLang="zh-CN" b="1"/>
              <a:t>)</a:t>
            </a:r>
            <a:r>
              <a:rPr lang="zh-CN" altLang="en-US" b="1"/>
              <a:t>不是极值。</a:t>
            </a:r>
          </a:p>
        </p:txBody>
      </p:sp>
      <p:sp>
        <p:nvSpPr>
          <p:cNvPr id="8242" name="Rectangle 50">
            <a:extLst>
              <a:ext uri="{FF2B5EF4-FFF2-40B4-BE49-F238E27FC236}">
                <a16:creationId xmlns:a16="http://schemas.microsoft.com/office/drawing/2014/main" id="{EBA9BCFA-117B-4322-89DF-3984E432A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3824288"/>
            <a:ext cx="371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当</a:t>
            </a:r>
            <a:r>
              <a:rPr lang="en-US" altLang="zh-CN" b="1" i="1"/>
              <a:t>x</a:t>
            </a:r>
            <a:r>
              <a:rPr lang="en-US" altLang="zh-CN" b="1"/>
              <a:t> &gt;</a:t>
            </a:r>
            <a:r>
              <a:rPr lang="en-US" altLang="zh-CN" b="1" i="1"/>
              <a:t> x</a:t>
            </a:r>
            <a:r>
              <a:rPr lang="en-US" altLang="zh-CN" b="1" baseline="-25000"/>
              <a:t>0 </a:t>
            </a:r>
            <a:r>
              <a:rPr lang="zh-CN" altLang="en-US" b="1"/>
              <a:t>时，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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 &gt;0</a:t>
            </a:r>
            <a:r>
              <a:rPr lang="zh-CN" altLang="en-US" b="1"/>
              <a:t>，</a:t>
            </a:r>
          </a:p>
        </p:txBody>
      </p:sp>
      <p:sp>
        <p:nvSpPr>
          <p:cNvPr id="8243" name="Rectangle 51">
            <a:extLst>
              <a:ext uri="{FF2B5EF4-FFF2-40B4-BE49-F238E27FC236}">
                <a16:creationId xmlns:a16="http://schemas.microsoft.com/office/drawing/2014/main" id="{AEA2CDA5-140F-465A-ADAC-A43EF509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2576513"/>
            <a:ext cx="3808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当</a:t>
            </a:r>
            <a:r>
              <a:rPr lang="en-US" altLang="zh-CN" b="1" i="1"/>
              <a:t>x</a:t>
            </a:r>
            <a:r>
              <a:rPr lang="en-US" altLang="zh-CN" b="1"/>
              <a:t> &gt;</a:t>
            </a:r>
            <a:r>
              <a:rPr lang="en-US" altLang="zh-CN" b="1" i="1"/>
              <a:t> x</a:t>
            </a:r>
            <a:r>
              <a:rPr lang="en-US" altLang="zh-CN" b="1" baseline="-25000"/>
              <a:t>0 </a:t>
            </a:r>
            <a:r>
              <a:rPr lang="zh-CN" altLang="en-US" b="1"/>
              <a:t>时，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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 &lt; 0</a:t>
            </a:r>
            <a:r>
              <a:rPr lang="zh-CN" altLang="en-US" b="1"/>
              <a:t>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231" grpId="0" autoUpdateAnimBg="0"/>
      <p:bldP spid="8232" grpId="0" autoUpdateAnimBg="0"/>
      <p:bldP spid="8233" grpId="0" autoUpdateAnimBg="0"/>
      <p:bldP spid="8234" grpId="0" autoUpdateAnimBg="0"/>
      <p:bldP spid="8235" grpId="0" autoUpdateAnimBg="0"/>
      <p:bldP spid="8236" grpId="0" autoUpdateAnimBg="0"/>
      <p:bldP spid="8237" grpId="0" autoUpdateAnimBg="0"/>
      <p:bldP spid="8238" grpId="0" autoUpdateAnimBg="0"/>
      <p:bldP spid="8241" grpId="0" autoUpdateAnimBg="0"/>
      <p:bldP spid="8242" grpId="0" autoUpdateAnimBg="0"/>
      <p:bldP spid="82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9075D20-7040-4510-A521-D60663EA3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95" y="462013"/>
            <a:ext cx="1318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j-lt"/>
              </a:rPr>
              <a:t>例</a:t>
            </a:r>
            <a:r>
              <a:rPr lang="en-US" altLang="zh-CN" b="1" dirty="0">
                <a:latin typeface="+mj-lt"/>
              </a:rPr>
              <a:t>6 </a:t>
            </a:r>
            <a:r>
              <a:rPr lang="zh-CN" altLang="en-US" b="1" dirty="0">
                <a:latin typeface="+mj-lt"/>
              </a:rPr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Text Box 4">
                <a:extLst>
                  <a:ext uri="{FF2B5EF4-FFF2-40B4-BE49-F238E27FC236}">
                    <a16:creationId xmlns:a16="http://schemas.microsoft.com/office/drawing/2014/main" id="{C37923FA-5C3A-4643-B00C-D07DAE043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835" y="361195"/>
                <a:ext cx="7138852" cy="587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) </m:t>
                    </m:r>
                    <m:rad>
                      <m:rad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b="1" dirty="0">
                    <a:latin typeface="+mj-lt"/>
                  </a:rPr>
                  <a:t>的极值点与极值。</a:t>
                </a:r>
              </a:p>
            </p:txBody>
          </p:sp>
        </mc:Choice>
        <mc:Fallback xmlns="">
          <p:sp>
            <p:nvSpPr>
              <p:cNvPr id="26628" name="Text Box 4">
                <a:extLst>
                  <a:ext uri="{FF2B5EF4-FFF2-40B4-BE49-F238E27FC236}">
                    <a16:creationId xmlns:a16="http://schemas.microsoft.com/office/drawing/2014/main" id="{C37923FA-5C3A-4643-B00C-D07DAE04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835" y="361195"/>
                <a:ext cx="7138852" cy="587725"/>
              </a:xfrm>
              <a:prstGeom prst="rect">
                <a:avLst/>
              </a:prstGeom>
              <a:blipFill>
                <a:blip r:embed="rId2"/>
                <a:stretch>
                  <a:fillRect t="-3093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9" name="Text Box 5">
            <a:extLst>
              <a:ext uri="{FF2B5EF4-FFF2-40B4-BE49-F238E27FC236}">
                <a16:creationId xmlns:a16="http://schemas.microsoft.com/office/drawing/2014/main" id="{D346ABAE-018E-4BC3-B6E4-B5D16A65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95" y="1305630"/>
            <a:ext cx="763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+mj-lt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Object 6">
                <a:extLst>
                  <a:ext uri="{FF2B5EF4-FFF2-40B4-BE49-F238E27FC236}">
                    <a16:creationId xmlns:a16="http://schemas.microsoft.com/office/drawing/2014/main" id="{C2E72F06-1577-44CB-8912-E26785C16E92}"/>
                  </a:ext>
                </a:extLst>
              </p:cNvPr>
              <p:cNvSpPr txBox="1"/>
              <p:nvPr/>
            </p:nvSpPr>
            <p:spPr bwMode="auto">
              <a:xfrm>
                <a:off x="1706836" y="2077659"/>
                <a:ext cx="7906765" cy="12858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6630" name="Object 6">
                <a:extLst>
                  <a:ext uri="{FF2B5EF4-FFF2-40B4-BE49-F238E27FC236}">
                    <a16:creationId xmlns:a16="http://schemas.microsoft.com/office/drawing/2014/main" id="{C2E72F06-1577-44CB-8912-E26785C16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6836" y="2077659"/>
                <a:ext cx="7906765" cy="1285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1" name="Object 7">
                <a:extLst>
                  <a:ext uri="{FF2B5EF4-FFF2-40B4-BE49-F238E27FC236}">
                    <a16:creationId xmlns:a16="http://schemas.microsoft.com/office/drawing/2014/main" id="{B380B649-609B-40D6-9B8E-46DACC0D65F4}"/>
                  </a:ext>
                </a:extLst>
              </p:cNvPr>
              <p:cNvSpPr txBox="1"/>
              <p:nvPr/>
            </p:nvSpPr>
            <p:spPr bwMode="auto">
              <a:xfrm>
                <a:off x="1505093" y="3399829"/>
                <a:ext cx="5579803" cy="12483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6631" name="Object 7">
                <a:extLst>
                  <a:ext uri="{FF2B5EF4-FFF2-40B4-BE49-F238E27FC236}">
                    <a16:creationId xmlns:a16="http://schemas.microsoft.com/office/drawing/2014/main" id="{B380B649-609B-40D6-9B8E-46DACC0D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5093" y="3399829"/>
                <a:ext cx="5579803" cy="1248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40" name="Object 16">
                <a:extLst>
                  <a:ext uri="{FF2B5EF4-FFF2-40B4-BE49-F238E27FC236}">
                    <a16:creationId xmlns:a16="http://schemas.microsoft.com/office/drawing/2014/main" id="{0C58D1F0-3E5B-476A-876E-8B4682871ADC}"/>
                  </a:ext>
                </a:extLst>
              </p:cNvPr>
              <p:cNvSpPr txBox="1"/>
              <p:nvPr/>
            </p:nvSpPr>
            <p:spPr bwMode="auto">
              <a:xfrm>
                <a:off x="1271109" y="4780341"/>
                <a:ext cx="6782328" cy="6631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不存在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6640" name="Object 16">
                <a:extLst>
                  <a:ext uri="{FF2B5EF4-FFF2-40B4-BE49-F238E27FC236}">
                    <a16:creationId xmlns:a16="http://schemas.microsoft.com/office/drawing/2014/main" id="{0C58D1F0-3E5B-476A-876E-8B468287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109" y="4780341"/>
                <a:ext cx="6782328" cy="663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2">
            <a:extLst>
              <a:ext uri="{FF2B5EF4-FFF2-40B4-BE49-F238E27FC236}">
                <a16:creationId xmlns:a16="http://schemas.microsoft.com/office/drawing/2014/main" id="{CA4085F5-EAF1-450C-8FDA-5207C4671E51}"/>
              </a:ext>
            </a:extLst>
          </p:cNvPr>
          <p:cNvGrpSpPr>
            <a:grpSpLocks/>
          </p:cNvGrpSpPr>
          <p:nvPr/>
        </p:nvGrpSpPr>
        <p:grpSpPr bwMode="auto">
          <a:xfrm>
            <a:off x="1006732" y="5552370"/>
            <a:ext cx="7311081" cy="1032880"/>
            <a:chOff x="480" y="2957"/>
            <a:chExt cx="3277" cy="556"/>
          </a:xfrm>
        </p:grpSpPr>
        <p:sp>
          <p:nvSpPr>
            <p:cNvPr id="11276" name="Text Box 20">
              <a:extLst>
                <a:ext uri="{FF2B5EF4-FFF2-40B4-BE49-F238E27FC236}">
                  <a16:creationId xmlns:a16="http://schemas.microsoft.com/office/drawing/2014/main" id="{0CF6CC29-6569-4622-B0EC-C4C47B819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72"/>
              <a:ext cx="327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+mj-lt"/>
                </a:rPr>
                <a:t>用 </a:t>
              </a:r>
              <a:r>
                <a:rPr lang="en-US" altLang="zh-CN" b="1" i="1" dirty="0">
                  <a:latin typeface="+mj-lt"/>
                </a:rPr>
                <a:t>x =</a:t>
              </a:r>
              <a:r>
                <a:rPr lang="en-US" altLang="zh-CN" b="1" dirty="0">
                  <a:latin typeface="+mj-lt"/>
                </a:rPr>
                <a:t>0</a:t>
              </a:r>
              <a:r>
                <a:rPr lang="en-US" altLang="zh-CN" b="1" i="1" dirty="0">
                  <a:latin typeface="+mj-lt"/>
                </a:rPr>
                <a:t>, x</a:t>
              </a:r>
              <a:r>
                <a:rPr lang="en-US" altLang="zh-CN" b="1" dirty="0">
                  <a:latin typeface="+mj-lt"/>
                </a:rPr>
                <a:t> =       </a:t>
              </a:r>
              <a:r>
                <a:rPr lang="zh-CN" altLang="en-US" b="1" dirty="0">
                  <a:latin typeface="+mj-lt"/>
                </a:rPr>
                <a:t>，分割定义域成几个小区间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0" name="Object 21">
                  <a:extLst>
                    <a:ext uri="{FF2B5EF4-FFF2-40B4-BE49-F238E27FC236}">
                      <a16:creationId xmlns:a16="http://schemas.microsoft.com/office/drawing/2014/main" id="{2B927B49-09D9-442F-B8E4-07E1A1C848D5}"/>
                    </a:ext>
                  </a:extLst>
                </p:cNvPr>
                <p:cNvSpPr txBox="1"/>
                <p:nvPr/>
              </p:nvSpPr>
              <p:spPr bwMode="auto">
                <a:xfrm>
                  <a:off x="1350" y="2957"/>
                  <a:ext cx="336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270" name="Object 21">
                  <a:extLst>
                    <a:ext uri="{FF2B5EF4-FFF2-40B4-BE49-F238E27FC236}">
                      <a16:creationId xmlns:a16="http://schemas.microsoft.com/office/drawing/2014/main" id="{2B927B49-09D9-442F-B8E4-07E1A1C84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0" y="2957"/>
                  <a:ext cx="336" cy="5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647" name="Text Box 23">
            <a:extLst>
              <a:ext uri="{FF2B5EF4-FFF2-40B4-BE49-F238E27FC236}">
                <a16:creationId xmlns:a16="http://schemas.microsoft.com/office/drawing/2014/main" id="{33DF3D51-009A-49B9-A187-69ECE537A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066" y="1305630"/>
            <a:ext cx="55084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+mj-lt"/>
              </a:rPr>
              <a:t>定义域</a:t>
            </a:r>
            <a:r>
              <a:rPr lang="zh-CN" altLang="en-US" sz="2800" b="1" dirty="0">
                <a:latin typeface="+mj-lt"/>
                <a:ea typeface="方正舒体" pitchFamily="2" charset="-122"/>
              </a:rPr>
              <a:t>（</a:t>
            </a:r>
            <a:r>
              <a:rPr lang="en-US" altLang="zh-CN" sz="2800" b="1" dirty="0">
                <a:latin typeface="+mj-lt"/>
                <a:ea typeface="方正舒体" pitchFamily="2" charset="-122"/>
              </a:rPr>
              <a:t>-∞</a:t>
            </a:r>
            <a:r>
              <a:rPr lang="zh-CN" altLang="en-US" sz="2800" b="1" dirty="0">
                <a:latin typeface="+mj-lt"/>
                <a:ea typeface="方正舒体" pitchFamily="2" charset="-122"/>
              </a:rPr>
              <a:t>，</a:t>
            </a:r>
            <a:r>
              <a:rPr lang="en-US" altLang="zh-CN" sz="2800" b="1" dirty="0">
                <a:latin typeface="+mj-lt"/>
                <a:ea typeface="方正舒体" pitchFamily="2" charset="-122"/>
              </a:rPr>
              <a:t>+∞</a:t>
            </a:r>
            <a:r>
              <a:rPr lang="zh-CN" altLang="en-US" sz="2800" b="1" dirty="0">
                <a:latin typeface="+mj-lt"/>
                <a:ea typeface="方正舒体" pitchFamily="2" charset="-122"/>
              </a:rPr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8" grpId="0" autoUpdateAnimBg="0"/>
      <p:bldP spid="26629" grpId="0" autoUpdateAnimBg="0"/>
      <p:bldP spid="26630" grpId="0"/>
      <p:bldP spid="26631" grpId="0"/>
      <p:bldP spid="26640" grpId="0"/>
      <p:bldP spid="266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9" name="Text Box 21">
            <a:extLst>
              <a:ext uri="{FF2B5EF4-FFF2-40B4-BE49-F238E27FC236}">
                <a16:creationId xmlns:a16="http://schemas.microsoft.com/office/drawing/2014/main" id="{492EEC5B-7B41-4157-8293-F69F6D543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6" y="533401"/>
            <a:ext cx="26885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列表讨论如下</a:t>
            </a:r>
            <a:r>
              <a:rPr lang="en-US" altLang="zh-CN" b="1" dirty="0"/>
              <a:t>: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24387F6C-4142-401C-9C0F-2E72FB3F798C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628775"/>
            <a:ext cx="7533890" cy="2209800"/>
            <a:chOff x="288" y="2448"/>
            <a:chExt cx="4239" cy="1392"/>
          </a:xfrm>
        </p:grpSpPr>
        <p:grpSp>
          <p:nvGrpSpPr>
            <p:cNvPr id="12304" name="Group 43">
              <a:extLst>
                <a:ext uri="{FF2B5EF4-FFF2-40B4-BE49-F238E27FC236}">
                  <a16:creationId xmlns:a16="http://schemas.microsoft.com/office/drawing/2014/main" id="{EABAFC02-2B00-43E2-B04C-7C2C2B4EE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448"/>
              <a:ext cx="4176" cy="1344"/>
              <a:chOff x="336" y="1056"/>
              <a:chExt cx="4176" cy="1344"/>
            </a:xfrm>
          </p:grpSpPr>
          <p:sp>
            <p:nvSpPr>
              <p:cNvPr id="12331" name="Line 7">
                <a:extLst>
                  <a:ext uri="{FF2B5EF4-FFF2-40B4-BE49-F238E27FC236}">
                    <a16:creationId xmlns:a16="http://schemas.microsoft.com/office/drawing/2014/main" id="{4DC57B44-4DE8-42B4-BEBF-CB5724436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4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2332" name="Line 15">
                <a:extLst>
                  <a:ext uri="{FF2B5EF4-FFF2-40B4-BE49-F238E27FC236}">
                    <a16:creationId xmlns:a16="http://schemas.microsoft.com/office/drawing/2014/main" id="{062CFD59-1801-46D8-B5EC-306E7C443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2333" name="Line 16">
                <a:extLst>
                  <a:ext uri="{FF2B5EF4-FFF2-40B4-BE49-F238E27FC236}">
                    <a16:creationId xmlns:a16="http://schemas.microsoft.com/office/drawing/2014/main" id="{6F9430AC-7547-47AC-AAC0-BE7163F18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105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grpSp>
          <p:nvGrpSpPr>
            <p:cNvPr id="12305" name="Group 42">
              <a:extLst>
                <a:ext uri="{FF2B5EF4-FFF2-40B4-BE49-F238E27FC236}">
                  <a16:creationId xmlns:a16="http://schemas.microsoft.com/office/drawing/2014/main" id="{6CDE47B4-56EB-474C-8A9C-E8CF38486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48"/>
              <a:ext cx="4239" cy="1392"/>
              <a:chOff x="288" y="2448"/>
              <a:chExt cx="4239" cy="1392"/>
            </a:xfrm>
          </p:grpSpPr>
          <p:sp>
            <p:nvSpPr>
              <p:cNvPr id="12306" name="Line 12">
                <a:extLst>
                  <a:ext uri="{FF2B5EF4-FFF2-40B4-BE49-F238E27FC236}">
                    <a16:creationId xmlns:a16="http://schemas.microsoft.com/office/drawing/2014/main" id="{65C4F6D5-00CC-4747-9D95-573DC5350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345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grpSp>
            <p:nvGrpSpPr>
              <p:cNvPr id="12307" name="Group 41">
                <a:extLst>
                  <a:ext uri="{FF2B5EF4-FFF2-40B4-BE49-F238E27FC236}">
                    <a16:creationId xmlns:a16="http://schemas.microsoft.com/office/drawing/2014/main" id="{C9377410-1360-4837-AB37-1BC55091DD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448"/>
                <a:ext cx="4239" cy="1392"/>
                <a:chOff x="288" y="2448"/>
                <a:chExt cx="4239" cy="1392"/>
              </a:xfrm>
            </p:grpSpPr>
            <p:sp>
              <p:nvSpPr>
                <p:cNvPr id="12308" name="Rectangle 33">
                  <a:extLst>
                    <a:ext uri="{FF2B5EF4-FFF2-40B4-BE49-F238E27FC236}">
                      <a16:creationId xmlns:a16="http://schemas.microsoft.com/office/drawing/2014/main" id="{13557F90-B783-4165-A50F-F3C19CBAB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033"/>
                  <a:ext cx="56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i="1"/>
                    <a:t>f</a:t>
                  </a:r>
                  <a:r>
                    <a:rPr lang="en-US" altLang="zh-CN" sz="2400" b="1"/>
                    <a:t> </a:t>
                  </a:r>
                  <a:r>
                    <a:rPr lang="en-US" altLang="zh-CN" sz="2400" b="1">
                      <a:sym typeface="Symbol" panose="05050102010706020507" pitchFamily="18" charset="2"/>
                    </a:rPr>
                    <a:t></a:t>
                  </a:r>
                  <a:r>
                    <a:rPr lang="en-US" altLang="zh-CN" sz="2400" b="1"/>
                    <a:t>(</a:t>
                  </a:r>
                  <a:r>
                    <a:rPr lang="en-US" altLang="zh-CN" sz="2400" b="1" i="1"/>
                    <a:t>x</a:t>
                  </a:r>
                  <a:r>
                    <a:rPr lang="zh-CN" altLang="en-US" sz="2400" b="1" i="1"/>
                    <a:t>）</a:t>
                  </a:r>
                </a:p>
              </p:txBody>
            </p:sp>
            <p:grpSp>
              <p:nvGrpSpPr>
                <p:cNvPr id="12309" name="Group 40">
                  <a:extLst>
                    <a:ext uri="{FF2B5EF4-FFF2-40B4-BE49-F238E27FC236}">
                      <a16:creationId xmlns:a16="http://schemas.microsoft.com/office/drawing/2014/main" id="{DF45404B-4DC8-4712-9C83-FC2271E390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" y="2448"/>
                  <a:ext cx="4191" cy="1392"/>
                  <a:chOff x="336" y="1075"/>
                  <a:chExt cx="4191" cy="13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94" name="Object 4">
                        <a:extLst>
                          <a:ext uri="{FF2B5EF4-FFF2-40B4-BE49-F238E27FC236}">
                            <a16:creationId xmlns:a16="http://schemas.microsoft.com/office/drawing/2014/main" id="{00749A7D-15CC-4D08-B0C8-0D5944D0AA9A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3024" y="1104"/>
                        <a:ext cx="336" cy="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92500"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sz="2400" b="1"/>
                      </a:p>
                    </p:txBody>
                  </p:sp>
                </mc:Choice>
                <mc:Fallback xmlns="">
                  <p:sp>
                    <p:nvSpPr>
                      <p:cNvPr id="12294" name="Object 4">
                        <a:extLst>
                          <a:ext uri="{FF2B5EF4-FFF2-40B4-BE49-F238E27FC236}">
                            <a16:creationId xmlns:a16="http://schemas.microsoft.com/office/drawing/2014/main" id="{00749A7D-15CC-4D08-B0C8-0D5944D0AA9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024" y="1104"/>
                        <a:ext cx="336" cy="4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10" name="Line 8">
                    <a:extLst>
                      <a:ext uri="{FF2B5EF4-FFF2-40B4-BE49-F238E27FC236}">
                        <a16:creationId xmlns:a16="http://schemas.microsoft.com/office/drawing/2014/main" id="{AEDAE2F6-C513-423E-860C-44FF57CDC4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" y="2419"/>
                    <a:ext cx="41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1" name="Line 9">
                    <a:extLst>
                      <a:ext uri="{FF2B5EF4-FFF2-40B4-BE49-F238E27FC236}">
                        <a16:creationId xmlns:a16="http://schemas.microsoft.com/office/drawing/2014/main" id="{82E35EA4-4380-43D2-8268-93B83AE290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1603"/>
                    <a:ext cx="40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2" name="Line 10">
                    <a:extLst>
                      <a:ext uri="{FF2B5EF4-FFF2-40B4-BE49-F238E27FC236}">
                        <a16:creationId xmlns:a16="http://schemas.microsoft.com/office/drawing/2014/main" id="{939829D4-5F87-409E-BEF8-7322158641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1987"/>
                    <a:ext cx="41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3" name="Line 11">
                    <a:extLst>
                      <a:ext uri="{FF2B5EF4-FFF2-40B4-BE49-F238E27FC236}">
                        <a16:creationId xmlns:a16="http://schemas.microsoft.com/office/drawing/2014/main" id="{C3CE08EE-31A4-459D-A463-1C3CC3AC83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075"/>
                    <a:ext cx="0" cy="13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4" name="Line 13">
                    <a:extLst>
                      <a:ext uri="{FF2B5EF4-FFF2-40B4-BE49-F238E27FC236}">
                        <a16:creationId xmlns:a16="http://schemas.microsoft.com/office/drawing/2014/main" id="{40807580-12C7-4DE6-8B99-88D2A6BAB3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083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5" name="Line 14">
                    <a:extLst>
                      <a:ext uri="{FF2B5EF4-FFF2-40B4-BE49-F238E27FC236}">
                        <a16:creationId xmlns:a16="http://schemas.microsoft.com/office/drawing/2014/main" id="{EDF4D325-A6B6-4A0C-9BF3-8F6CF5BB2C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2083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6" name="Line 17">
                    <a:extLst>
                      <a:ext uri="{FF2B5EF4-FFF2-40B4-BE49-F238E27FC236}">
                        <a16:creationId xmlns:a16="http://schemas.microsoft.com/office/drawing/2014/main" id="{96DFD1F9-27D2-4672-AB12-093DB1465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075"/>
                    <a:ext cx="0" cy="13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7" name="Line 18">
                    <a:extLst>
                      <a:ext uri="{FF2B5EF4-FFF2-40B4-BE49-F238E27FC236}">
                        <a16:creationId xmlns:a16="http://schemas.microsoft.com/office/drawing/2014/main" id="{8EC6D9D5-325F-447B-9682-CE3E2E6271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099"/>
                    <a:ext cx="0" cy="13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18" name="Line 19">
                    <a:extLst>
                      <a:ext uri="{FF2B5EF4-FFF2-40B4-BE49-F238E27FC236}">
                        <a16:creationId xmlns:a16="http://schemas.microsoft.com/office/drawing/2014/main" id="{D45A9709-BF0E-4A54-B67B-A75B31899A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075"/>
                    <a:ext cx="0" cy="13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95" name="Object 5">
                        <a:extLst>
                          <a:ext uri="{FF2B5EF4-FFF2-40B4-BE49-F238E27FC236}">
                            <a16:creationId xmlns:a16="http://schemas.microsoft.com/office/drawing/2014/main" id="{CA48D11C-9B16-46C4-8CC4-1E251315C229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2016" y="1075"/>
                        <a:ext cx="864" cy="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12295" name="Object 5">
                        <a:extLst>
                          <a:ext uri="{FF2B5EF4-FFF2-40B4-BE49-F238E27FC236}">
                            <a16:creationId xmlns:a16="http://schemas.microsoft.com/office/drawing/2014/main" id="{CA48D11C-9B16-46C4-8CC4-1E251315C2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016" y="1075"/>
                        <a:ext cx="864" cy="57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96" name="Object 6">
                        <a:extLst>
                          <a:ext uri="{FF2B5EF4-FFF2-40B4-BE49-F238E27FC236}">
                            <a16:creationId xmlns:a16="http://schemas.microsoft.com/office/drawing/2014/main" id="{EED912FC-476C-49FB-AFB0-34317CFFB44A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831" y="1152"/>
                        <a:ext cx="768" cy="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(−∞,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2400" b="1"/>
                      </a:p>
                    </p:txBody>
                  </p:sp>
                </mc:Choice>
                <mc:Fallback xmlns="">
                  <p:sp>
                    <p:nvSpPr>
                      <p:cNvPr id="12296" name="Object 6">
                        <a:extLst>
                          <a:ext uri="{FF2B5EF4-FFF2-40B4-BE49-F238E27FC236}">
                            <a16:creationId xmlns:a16="http://schemas.microsoft.com/office/drawing/2014/main" id="{EED912FC-476C-49FB-AFB0-34317CFFB4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31" y="1152"/>
                        <a:ext cx="768" cy="36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571"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97" name="Object 7">
                        <a:extLst>
                          <a:ext uri="{FF2B5EF4-FFF2-40B4-BE49-F238E27FC236}">
                            <a16:creationId xmlns:a16="http://schemas.microsoft.com/office/drawing/2014/main" id="{43D33CCA-3933-496A-A83C-002BBE69F894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3648" y="1075"/>
                        <a:ext cx="864" cy="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,+∞)</m:t>
                              </m:r>
                            </m:oMath>
                          </m:oMathPara>
                        </a14:m>
                        <a:endParaRPr lang="zh-CN" altLang="en-US" sz="2400" b="1"/>
                      </a:p>
                    </p:txBody>
                  </p:sp>
                </mc:Choice>
                <mc:Fallback xmlns="">
                  <p:sp>
                    <p:nvSpPr>
                      <p:cNvPr id="12297" name="Object 7">
                        <a:extLst>
                          <a:ext uri="{FF2B5EF4-FFF2-40B4-BE49-F238E27FC236}">
                            <a16:creationId xmlns:a16="http://schemas.microsoft.com/office/drawing/2014/main" id="{43D33CCA-3933-496A-A83C-002BBE69F8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648" y="1075"/>
                        <a:ext cx="864" cy="62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19" name="Rectangle 27">
                    <a:extLst>
                      <a:ext uri="{FF2B5EF4-FFF2-40B4-BE49-F238E27FC236}">
                        <a16:creationId xmlns:a16="http://schemas.microsoft.com/office/drawing/2014/main" id="{78BAEF9B-CC2D-4C4B-8162-3707B7820C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200"/>
                    <a:ext cx="23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/>
                      <a:t> 0</a:t>
                    </a:r>
                  </a:p>
                </p:txBody>
              </p:sp>
              <p:sp>
                <p:nvSpPr>
                  <p:cNvPr id="12320" name="Line 28">
                    <a:extLst>
                      <a:ext uri="{FF2B5EF4-FFF2-40B4-BE49-F238E27FC236}">
                        <a16:creationId xmlns:a16="http://schemas.microsoft.com/office/drawing/2014/main" id="{15296380-C112-4855-BE6B-5E14CDDA33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075"/>
                    <a:ext cx="0" cy="13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21" name="Line 29">
                    <a:extLst>
                      <a:ext uri="{FF2B5EF4-FFF2-40B4-BE49-F238E27FC236}">
                        <a16:creationId xmlns:a16="http://schemas.microsoft.com/office/drawing/2014/main" id="{144F3828-035D-48E3-AEB0-2DD475ADB2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" y="1075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12322" name="Rectangle 30">
                    <a:extLst>
                      <a:ext uri="{FF2B5EF4-FFF2-40B4-BE49-F238E27FC236}">
                        <a16:creationId xmlns:a16="http://schemas.microsoft.com/office/drawing/2014/main" id="{F932590B-6163-4800-A073-4D2B5D9C40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" y="1651"/>
                    <a:ext cx="7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/>
                      <a:t>	+</a:t>
                    </a:r>
                    <a:endParaRPr lang="en-US" altLang="zh-CN" sz="2400" b="1" i="1"/>
                  </a:p>
                </p:txBody>
              </p:sp>
              <p:sp>
                <p:nvSpPr>
                  <p:cNvPr id="12323" name="Rectangle 31">
                    <a:extLst>
                      <a:ext uri="{FF2B5EF4-FFF2-40B4-BE49-F238E27FC236}">
                        <a16:creationId xmlns:a16="http://schemas.microsoft.com/office/drawing/2014/main" id="{46CC9643-38D6-4F3D-A9AF-F755760F6C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632"/>
                    <a:ext cx="19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>
                        <a:sym typeface="Symbol" panose="05050102010706020507" pitchFamily="18" charset="2"/>
                      </a:rPr>
                      <a:t></a:t>
                    </a:r>
                  </a:p>
                </p:txBody>
              </p:sp>
              <p:sp>
                <p:nvSpPr>
                  <p:cNvPr id="12324" name="Rectangle 32">
                    <a:extLst>
                      <a:ext uri="{FF2B5EF4-FFF2-40B4-BE49-F238E27FC236}">
                        <a16:creationId xmlns:a16="http://schemas.microsoft.com/office/drawing/2014/main" id="{7E63DE7E-0BB9-4B1E-826E-7AAEAECF71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632"/>
                    <a:ext cx="20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/>
                      <a:t>+</a:t>
                    </a:r>
                  </a:p>
                </p:txBody>
              </p:sp>
              <p:sp>
                <p:nvSpPr>
                  <p:cNvPr id="12325" name="Rectangle 34">
                    <a:extLst>
                      <a:ext uri="{FF2B5EF4-FFF2-40B4-BE49-F238E27FC236}">
                        <a16:creationId xmlns:a16="http://schemas.microsoft.com/office/drawing/2014/main" id="{5674E74D-3BA6-4DCC-9AEE-4816E984B5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016"/>
                    <a:ext cx="62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i="1"/>
                      <a:t>f</a:t>
                    </a:r>
                    <a:r>
                      <a:rPr lang="en-US" altLang="zh-CN" sz="2400" b="1"/>
                      <a:t> (</a:t>
                    </a:r>
                    <a:r>
                      <a:rPr lang="en-US" altLang="zh-CN" sz="2400" b="1" i="1"/>
                      <a:t>x</a:t>
                    </a:r>
                    <a:r>
                      <a:rPr lang="en-US" altLang="zh-CN" sz="2400" b="1"/>
                      <a:t>)	</a:t>
                    </a:r>
                  </a:p>
                </p:txBody>
              </p:sp>
              <p:sp>
                <p:nvSpPr>
                  <p:cNvPr id="12326" name="Rectangle 35">
                    <a:extLst>
                      <a:ext uri="{FF2B5EF4-FFF2-40B4-BE49-F238E27FC236}">
                        <a16:creationId xmlns:a16="http://schemas.microsoft.com/office/drawing/2014/main" id="{F488545E-D91E-4FB9-90EE-99D8D720B6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680"/>
                    <a:ext cx="876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 b="1" dirty="0"/>
                      <a:t>不存在	</a:t>
                    </a:r>
                  </a:p>
                </p:txBody>
              </p:sp>
              <p:sp>
                <p:nvSpPr>
                  <p:cNvPr id="12327" name="Rectangle 36">
                    <a:extLst>
                      <a:ext uri="{FF2B5EF4-FFF2-40B4-BE49-F238E27FC236}">
                        <a16:creationId xmlns:a16="http://schemas.microsoft.com/office/drawing/2014/main" id="{8776B994-8645-4F73-98A2-7B64DC9291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8" y="1699"/>
                    <a:ext cx="19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/>
                      <a:t>0</a:t>
                    </a:r>
                  </a:p>
                </p:txBody>
              </p:sp>
              <p:sp>
                <p:nvSpPr>
                  <p:cNvPr id="12328" name="Rectangle 37">
                    <a:extLst>
                      <a:ext uri="{FF2B5EF4-FFF2-40B4-BE49-F238E27FC236}">
                        <a16:creationId xmlns:a16="http://schemas.microsoft.com/office/drawing/2014/main" id="{AD2E9219-5022-48CD-923B-010909D162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082"/>
                    <a:ext cx="62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 b="1"/>
                      <a:t>极大值</a:t>
                    </a:r>
                  </a:p>
                </p:txBody>
              </p:sp>
              <p:sp>
                <p:nvSpPr>
                  <p:cNvPr id="12329" name="Rectangle 38">
                    <a:extLst>
                      <a:ext uri="{FF2B5EF4-FFF2-40B4-BE49-F238E27FC236}">
                        <a16:creationId xmlns:a16="http://schemas.microsoft.com/office/drawing/2014/main" id="{B2C786F5-EFF6-48CC-B2E7-BE458647D8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0" y="2131"/>
                    <a:ext cx="114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 b="1"/>
                      <a:t>极小值	</a:t>
                    </a:r>
                  </a:p>
                </p:txBody>
              </p:sp>
              <p:sp>
                <p:nvSpPr>
                  <p:cNvPr id="12330" name="Rectangle 39">
                    <a:extLst>
                      <a:ext uri="{FF2B5EF4-FFF2-40B4-BE49-F238E27FC236}">
                        <a16:creationId xmlns:a16="http://schemas.microsoft.com/office/drawing/2014/main" id="{48D9399B-1D98-47A7-B7A3-DFBBA6F746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5" y="1171"/>
                    <a:ext cx="19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i="1"/>
                      <a:t>x</a:t>
                    </a:r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53" name="Text Box 45">
                <a:extLst>
                  <a:ext uri="{FF2B5EF4-FFF2-40B4-BE49-F238E27FC236}">
                    <a16:creationId xmlns:a16="http://schemas.microsoft.com/office/drawing/2014/main" id="{4731DC67-5665-407B-850E-B33869418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267201"/>
                <a:ext cx="284486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极大值点</a:t>
                </a:r>
                <a:r>
                  <a:rPr lang="en-US" altLang="zh-CN" b="1" dirty="0"/>
                  <a:t>: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453" name="Text Box 45">
                <a:extLst>
                  <a:ext uri="{FF2B5EF4-FFF2-40B4-BE49-F238E27FC236}">
                    <a16:creationId xmlns:a16="http://schemas.microsoft.com/office/drawing/2014/main" id="{4731DC67-5665-407B-850E-B3386941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4267201"/>
                <a:ext cx="2844869" cy="523220"/>
              </a:xfrm>
              <a:prstGeom prst="rect">
                <a:avLst/>
              </a:prstGeom>
              <a:blipFill>
                <a:blip r:embed="rId6"/>
                <a:stretch>
                  <a:fillRect l="-4283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5" name="Text Box 47">
                <a:extLst>
                  <a:ext uri="{FF2B5EF4-FFF2-40B4-BE49-F238E27FC236}">
                    <a16:creationId xmlns:a16="http://schemas.microsoft.com/office/drawing/2014/main" id="{E47E8E0E-70C1-45B5-9971-51379D1AC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1153" y="4232276"/>
                <a:ext cx="46593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极大值</a:t>
                </a:r>
                <a:r>
                  <a:rPr lang="en-US" altLang="zh-CN" b="1" dirty="0"/>
                  <a:t>: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455" name="Text Box 47">
                <a:extLst>
                  <a:ext uri="{FF2B5EF4-FFF2-40B4-BE49-F238E27FC236}">
                    <a16:creationId xmlns:a16="http://schemas.microsoft.com/office/drawing/2014/main" id="{E47E8E0E-70C1-45B5-9971-51379D1A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1153" y="4232276"/>
                <a:ext cx="4659378" cy="523220"/>
              </a:xfrm>
              <a:prstGeom prst="rect">
                <a:avLst/>
              </a:prstGeom>
              <a:blipFill>
                <a:blip r:embed="rId7"/>
                <a:stretch>
                  <a:fillRect l="-2749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7" name="Text Box 49">
                <a:extLst>
                  <a:ext uri="{FF2B5EF4-FFF2-40B4-BE49-F238E27FC236}">
                    <a16:creationId xmlns:a16="http://schemas.microsoft.com/office/drawing/2014/main" id="{153023AC-8D0E-48B4-AD12-71588DB1D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529" y="5236295"/>
                <a:ext cx="2844869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极小值点</a:t>
                </a:r>
                <a:r>
                  <a:rPr lang="en-US" altLang="zh-CN" b="1" dirty="0"/>
                  <a:t>: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457" name="Text Box 49">
                <a:extLst>
                  <a:ext uri="{FF2B5EF4-FFF2-40B4-BE49-F238E27FC236}">
                    <a16:creationId xmlns:a16="http://schemas.microsoft.com/office/drawing/2014/main" id="{153023AC-8D0E-48B4-AD12-71588DB1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2529" y="5236295"/>
                <a:ext cx="2844869" cy="714683"/>
              </a:xfrm>
              <a:prstGeom prst="rect">
                <a:avLst/>
              </a:prstGeom>
              <a:blipFill>
                <a:blip r:embed="rId8"/>
                <a:stretch>
                  <a:fillRect l="-4506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9" name="Text Box 51">
                <a:extLst>
                  <a:ext uri="{FF2B5EF4-FFF2-40B4-BE49-F238E27FC236}">
                    <a16:creationId xmlns:a16="http://schemas.microsoft.com/office/drawing/2014/main" id="{32A450DF-A899-4A51-9C48-92720F6BF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3628" y="5109048"/>
                <a:ext cx="5178474" cy="969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极小值</a:t>
                </a:r>
                <a:r>
                  <a:rPr lang="en-US" altLang="zh-CN" b="1" dirty="0"/>
                  <a:t>: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ad>
                      <m:rad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den>
                        </m:f>
                      </m:e>
                    </m:rad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7459" name="Text Box 51">
                <a:extLst>
                  <a:ext uri="{FF2B5EF4-FFF2-40B4-BE49-F238E27FC236}">
                    <a16:creationId xmlns:a16="http://schemas.microsoft.com/office/drawing/2014/main" id="{32A450DF-A899-4A51-9C48-92720F6BF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3628" y="5109048"/>
                <a:ext cx="5178474" cy="969176"/>
              </a:xfrm>
              <a:prstGeom prst="rect">
                <a:avLst/>
              </a:prstGeom>
              <a:blipFill>
                <a:blip r:embed="rId9"/>
                <a:stretch>
                  <a:fillRect l="-24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utoUpdateAnimBg="0"/>
      <p:bldP spid="17453" grpId="0" autoUpdateAnimBg="0"/>
      <p:bldP spid="17455" grpId="0" autoUpdateAnimBg="0"/>
      <p:bldP spid="17457" grpId="0" autoUpdateAnimBg="0"/>
      <p:bldP spid="174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Text Box 10">
            <a:extLst>
              <a:ext uri="{FF2B5EF4-FFF2-40B4-BE49-F238E27FC236}">
                <a16:creationId xmlns:a16="http://schemas.microsoft.com/office/drawing/2014/main" id="{776786B8-6982-4E4C-AD7B-C5FBFF692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343" y="1621681"/>
            <a:ext cx="4602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且 </a:t>
            </a:r>
            <a:r>
              <a:rPr lang="en-US" altLang="zh-CN" b="1" i="1" dirty="0"/>
              <a:t>f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 = 0</a:t>
            </a:r>
            <a:r>
              <a:rPr lang="zh-CN" altLang="en-US" b="1" dirty="0"/>
              <a:t>，</a:t>
            </a:r>
            <a:r>
              <a:rPr lang="en-US" altLang="zh-CN" b="1" i="1" dirty="0"/>
              <a:t>f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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</a:t>
            </a:r>
            <a:r>
              <a:rPr lang="en-US" altLang="zh-CN" b="1" dirty="0"/>
              <a:t> 0</a:t>
            </a:r>
            <a:r>
              <a:rPr lang="zh-CN" altLang="en-US" b="1" dirty="0"/>
              <a:t>，则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8" name="Text Box 12">
                <a:extLst>
                  <a:ext uri="{FF2B5EF4-FFF2-40B4-BE49-F238E27FC236}">
                    <a16:creationId xmlns:a16="http://schemas.microsoft.com/office/drawing/2014/main" id="{9E7A7A72-A873-49DC-859E-A075478A8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31" y="3098056"/>
                <a:ext cx="83776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/>
                  <a:t>    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ii</a:t>
                </a:r>
                <a:r>
                  <a:rPr lang="zh-CN" altLang="en-US" b="1" dirty="0"/>
                  <a:t>）当 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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0</a:t>
                </a:r>
                <a:r>
                  <a:rPr lang="en-US" altLang="zh-CN" b="1" dirty="0"/>
                  <a:t>)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&gt; 0 </a:t>
                </a:r>
                <a:r>
                  <a:rPr lang="zh-CN" altLang="en-US" b="1" dirty="0"/>
                  <a:t>时，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0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是 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的极小值。</a:t>
                </a:r>
              </a:p>
            </p:txBody>
          </p:sp>
        </mc:Choice>
        <mc:Fallback xmlns="">
          <p:sp>
            <p:nvSpPr>
              <p:cNvPr id="9228" name="Text Box 12">
                <a:extLst>
                  <a:ext uri="{FF2B5EF4-FFF2-40B4-BE49-F238E27FC236}">
                    <a16:creationId xmlns:a16="http://schemas.microsoft.com/office/drawing/2014/main" id="{9E7A7A72-A873-49DC-859E-A075478A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31" y="3098056"/>
                <a:ext cx="8377614" cy="523220"/>
              </a:xfrm>
              <a:prstGeom prst="rect">
                <a:avLst/>
              </a:prstGeom>
              <a:blipFill>
                <a:blip r:embed="rId2"/>
                <a:stretch>
                  <a:fillRect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9" name="Text Box 13">
            <a:extLst>
              <a:ext uri="{FF2B5EF4-FFF2-40B4-BE49-F238E27FC236}">
                <a16:creationId xmlns:a16="http://schemas.microsoft.com/office/drawing/2014/main" id="{C8570060-8DB5-4B32-8D4E-6B8A3776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66" y="4037822"/>
            <a:ext cx="1340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ea"/>
                <a:ea typeface="+mj-ea"/>
              </a:rPr>
              <a:t>证明：</a:t>
            </a:r>
            <a:endParaRPr lang="en-US" altLang="zh-CN" sz="28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2" name="Text Box 16">
                <a:extLst>
                  <a:ext uri="{FF2B5EF4-FFF2-40B4-BE49-F238E27FC236}">
                    <a16:creationId xmlns:a16="http://schemas.microsoft.com/office/drawing/2014/main" id="{FD5B7864-D511-41EC-8FCA-2CCBAE4EC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765" y="3946653"/>
                <a:ext cx="9682298" cy="82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（</a:t>
                </a:r>
                <a:r>
                  <a:rPr lang="en-US" altLang="zh-CN" b="1" dirty="0" err="1"/>
                  <a:t>i</a:t>
                </a:r>
                <a:r>
                  <a:rPr lang="zh-CN" altLang="en-US" b="1" dirty="0"/>
                  <a:t>）因为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f</m:t>
                    </m:r>
                    <m:r>
                      <m:rPr>
                        <m:nor/>
                      </m:rPr>
                      <a:rPr lang="en-US" altLang="zh-CN" b="1" dirty="0"/>
                      <m:t> </m:t>
                    </m:r>
                    <m:r>
                      <m:rPr>
                        <m:nor/>
                      </m:rPr>
                      <a:rPr lang="en-US" altLang="zh-CN" b="1" dirty="0">
                        <a:sym typeface="Symbol" panose="05050102010706020507" pitchFamily="18" charset="2"/>
                      </a:rPr>
                      <m:t></m:t>
                    </m:r>
                    <m:r>
                      <m:rPr>
                        <m:nor/>
                      </m:rPr>
                      <a:rPr lang="en-US" altLang="zh-CN" b="1" dirty="0"/>
                      <m:t>(</m:t>
                    </m:r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0</m:t>
                    </m:r>
                    <m:r>
                      <m:rPr>
                        <m:nor/>
                      </m:rPr>
                      <a:rPr lang="en-US" altLang="zh-CN" b="1" dirty="0"/>
                      <m:t>)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 altLang="zh-CN" b="1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="1" baseline="-25000" dirty="0"/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sym typeface="Symbol" panose="05050102010706020507" pitchFamily="18" charset="2"/>
                              </a:rPr>
                              <m:t></m:t>
                            </m:r>
                            <m:d>
                              <m:d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b="1" i="1" dirty="0"/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sym typeface="Symbol" panose="05050102010706020507" pitchFamily="18" charset="2"/>
                              </a:rPr>
                              <m:t></m:t>
                            </m:r>
                            <m:d>
                              <m:d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1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baseline="-25000" dirty="0"/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b="1" i="1" dirty="0"/>
                              <m:t>x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b="1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="1" baseline="-25000" dirty="0"/>
                              <m:t>0</m:t>
                            </m:r>
                          </m:den>
                        </m:f>
                      </m:e>
                    </m:func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 altLang="zh-CN" b="1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="1" baseline="-25000" dirty="0"/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sym typeface="Symbol" panose="05050102010706020507" pitchFamily="18" charset="2"/>
                              </a:rPr>
                              <m:t></m:t>
                            </m:r>
                            <m:d>
                              <m:d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b="1" i="1" dirty="0"/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b="1" i="1" dirty="0"/>
                              <m:t>x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b="1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="1" baseline="-25000" dirty="0"/>
                              <m:t>0</m:t>
                            </m:r>
                          </m:den>
                        </m:f>
                      </m:e>
                    </m:func>
                    <m:r>
                      <m:rPr>
                        <m:nor/>
                      </m:rPr>
                      <a:rPr lang="en-US" altLang="zh-CN" b="1" dirty="0"/>
                      <m:t>&lt; 0</m:t>
                    </m:r>
                  </m:oMath>
                </a14:m>
                <a:r>
                  <a:rPr lang="zh-CN" altLang="en-US" b="1" dirty="0"/>
                  <a:t>，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9232" name="Text Box 16">
                <a:extLst>
                  <a:ext uri="{FF2B5EF4-FFF2-40B4-BE49-F238E27FC236}">
                    <a16:creationId xmlns:a16="http://schemas.microsoft.com/office/drawing/2014/main" id="{FD5B7864-D511-41EC-8FCA-2CCBAE4EC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0765" y="3946653"/>
                <a:ext cx="9682298" cy="820225"/>
              </a:xfrm>
              <a:prstGeom prst="rect">
                <a:avLst/>
              </a:prstGeom>
              <a:blipFill>
                <a:blip r:embed="rId3"/>
                <a:stretch>
                  <a:fillRect l="-1322" b="-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3" name="Rectangle 27">
            <a:extLst>
              <a:ext uri="{FF2B5EF4-FFF2-40B4-BE49-F238E27FC236}">
                <a16:creationId xmlns:a16="http://schemas.microsoft.com/office/drawing/2014/main" id="{56B0700F-8B46-4786-AC92-54BA3A6E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5" y="159593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定理</a:t>
            </a:r>
            <a:r>
              <a:rPr lang="en-US" altLang="zh-CN" sz="2800" b="1" dirty="0">
                <a:ea typeface="+mj-ea"/>
              </a:rPr>
              <a:t>3</a:t>
            </a:r>
            <a:r>
              <a:rPr lang="zh-CN" altLang="en-US" sz="2800" b="1" dirty="0"/>
              <a:t>（极值第二判别法）</a:t>
            </a: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CD7C085A-78DC-4C79-9BA6-3AE988F1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06" y="945405"/>
            <a:ext cx="5770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设函数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在点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处具有二阶导数，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49125094-72BA-424B-92FB-4F89DC0B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80" y="2321768"/>
            <a:ext cx="794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 err="1"/>
              <a:t>i</a:t>
            </a:r>
            <a:r>
              <a:rPr lang="zh-CN" altLang="en-US" b="1" dirty="0"/>
              <a:t>）当 </a:t>
            </a:r>
            <a:r>
              <a:rPr lang="en-US" altLang="zh-CN" b="1" i="1" dirty="0"/>
              <a:t>f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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 &lt; 0 </a:t>
            </a:r>
            <a:r>
              <a:rPr lang="zh-CN" altLang="en-US" b="1" dirty="0"/>
              <a:t>时，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 </a:t>
            </a:r>
            <a:r>
              <a:rPr lang="zh-CN" altLang="en-US" b="1" dirty="0"/>
              <a:t>是 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 </a:t>
            </a:r>
            <a:r>
              <a:rPr lang="zh-CN" altLang="en-US" b="1" dirty="0"/>
              <a:t>的极大值；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9">
                <a:extLst>
                  <a:ext uri="{FF2B5EF4-FFF2-40B4-BE49-F238E27FC236}">
                    <a16:creationId xmlns:a16="http://schemas.microsoft.com/office/drawing/2014/main" id="{432EEE91-F483-4D37-A752-D58F335B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2542" y="4899003"/>
                <a:ext cx="495309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则由保号性，存在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0</m:t>
                    </m:r>
                  </m:oMath>
                </a14:m>
                <a:r>
                  <a:rPr lang="zh-CN" altLang="en-US" b="1" dirty="0"/>
                  <a:t>的某邻域，</a:t>
                </a:r>
              </a:p>
            </p:txBody>
          </p:sp>
        </mc:Choice>
        <mc:Fallback xmlns="">
          <p:sp>
            <p:nvSpPr>
              <p:cNvPr id="16" name="Text Box 9">
                <a:extLst>
                  <a:ext uri="{FF2B5EF4-FFF2-40B4-BE49-F238E27FC236}">
                    <a16:creationId xmlns:a16="http://schemas.microsoft.com/office/drawing/2014/main" id="{432EEE91-F483-4D37-A752-D58F335B7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2542" y="4899003"/>
                <a:ext cx="4953092" cy="523220"/>
              </a:xfrm>
              <a:prstGeom prst="rect">
                <a:avLst/>
              </a:prstGeom>
              <a:blipFill>
                <a:blip r:embed="rId4"/>
                <a:stretch>
                  <a:fillRect l="-2460" t="-16471" r="-9594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90B26CED-9B67-4BAD-9884-96BA19751EB3}"/>
                  </a:ext>
                </a:extLst>
              </p:cNvPr>
              <p:cNvSpPr txBox="1"/>
              <p:nvPr/>
            </p:nvSpPr>
            <p:spPr bwMode="auto">
              <a:xfrm>
                <a:off x="6601914" y="4766878"/>
                <a:ext cx="2542086" cy="9393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ym typeface="Symbol" panose="05050102010706020507" pitchFamily="18" charset="2"/>
                          </a:rPr>
                          <m:t></m:t>
                        </m:r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/>
                                  <m:t>x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baseline="-25000" dirty="0"/>
                          <m:t>0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90B26CED-9B67-4BAD-9884-96BA1975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1914" y="4766878"/>
                <a:ext cx="2542086" cy="939309"/>
              </a:xfrm>
              <a:prstGeom prst="rect">
                <a:avLst/>
              </a:prstGeom>
              <a:blipFill>
                <a:blip r:embed="rId5"/>
                <a:stretch>
                  <a:fillRect l="-50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0">
                <a:extLst>
                  <a:ext uri="{FF2B5EF4-FFF2-40B4-BE49-F238E27FC236}">
                    <a16:creationId xmlns:a16="http://schemas.microsoft.com/office/drawing/2014/main" id="{0E648AF2-6730-4BCB-BFD4-599C9211988A}"/>
                  </a:ext>
                </a:extLst>
              </p:cNvPr>
              <p:cNvSpPr txBox="1"/>
              <p:nvPr/>
            </p:nvSpPr>
            <p:spPr bwMode="auto">
              <a:xfrm>
                <a:off x="1424430" y="5643562"/>
                <a:ext cx="6652327" cy="4993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/>
                      <m:t>x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0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zh-CN" sz="2800" b="1" i="1" dirty="0"/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/>
                      <m:t>0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Object 40">
                <a:extLst>
                  <a:ext uri="{FF2B5EF4-FFF2-40B4-BE49-F238E27FC236}">
                    <a16:creationId xmlns:a16="http://schemas.microsoft.com/office/drawing/2014/main" id="{0E648AF2-6730-4BCB-BFD4-599C9211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4430" y="5643562"/>
                <a:ext cx="6652327" cy="499347"/>
              </a:xfrm>
              <a:prstGeom prst="rect">
                <a:avLst/>
              </a:prstGeom>
              <a:blipFill>
                <a:blip r:embed="rId6"/>
                <a:stretch>
                  <a:fillRect l="-1925" t="-25610" b="-256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40">
            <a:extLst>
              <a:ext uri="{FF2B5EF4-FFF2-40B4-BE49-F238E27FC236}">
                <a16:creationId xmlns:a16="http://schemas.microsoft.com/office/drawing/2014/main" id="{53FCA10C-783A-4996-8FC0-1520485AFA8F}"/>
              </a:ext>
            </a:extLst>
          </p:cNvPr>
          <p:cNvSpPr txBox="1"/>
          <p:nvPr/>
        </p:nvSpPr>
        <p:spPr bwMode="auto">
          <a:xfrm>
            <a:off x="8237539" y="5643561"/>
            <a:ext cx="2734491" cy="49934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所以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f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极大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2B96C87-455B-4F4B-BBDB-7B2CFB8B0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16" y="6243133"/>
            <a:ext cx="3267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ii</a:t>
            </a:r>
            <a:r>
              <a:rPr lang="zh-CN" altLang="en-US" b="1" dirty="0"/>
              <a:t>）类似可证。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utoUpdateAnimBg="0"/>
      <p:bldP spid="9228" grpId="0" autoUpdateAnimBg="0"/>
      <p:bldP spid="9229" grpId="0" autoUpdateAnimBg="0"/>
      <p:bldP spid="9232" grpId="0" autoUpdateAnimBg="0"/>
      <p:bldP spid="9243" grpId="0" autoUpdateAnimBg="0"/>
      <p:bldP spid="9244" grpId="0" autoUpdateAnimBg="0"/>
      <p:bldP spid="9245" grpId="0" autoUpdateAnimBg="0"/>
      <p:bldP spid="16" grpId="0" autoUpdateAnimBg="0"/>
      <p:bldP spid="17" grpId="0"/>
      <p:bldP spid="18" grpId="0"/>
      <p:bldP spid="19" grpId="0"/>
      <p:bldP spid="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C8570060-8DB5-4B32-8D4E-6B8A3776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9" y="320312"/>
            <a:ext cx="17413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ea"/>
                <a:ea typeface="+mj-ea"/>
              </a:rPr>
              <a:t>例</a:t>
            </a:r>
            <a:r>
              <a:rPr lang="en-US" altLang="zh-CN" sz="2800" b="1" dirty="0">
                <a:latin typeface="+mj-lt"/>
                <a:ea typeface="+mj-ea"/>
              </a:rPr>
              <a:t>8</a:t>
            </a:r>
            <a:r>
              <a:rPr lang="en-US" altLang="zh-CN" sz="2800" b="1" dirty="0">
                <a:latin typeface="+mj-ea"/>
                <a:ea typeface="+mj-ea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2" name="Text Box 16">
                <a:extLst>
                  <a:ext uri="{FF2B5EF4-FFF2-40B4-BE49-F238E27FC236}">
                    <a16:creationId xmlns:a16="http://schemas.microsoft.com/office/drawing/2014/main" id="{FD5B7864-D511-41EC-8FCA-2CCBAE4EC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5623" y="367938"/>
                <a:ext cx="6069874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求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 dirty="0"/>
                  <a:t>的极值</a:t>
                </a:r>
                <a:r>
                  <a:rPr lang="en-US" altLang="zh-CN" b="1" dirty="0"/>
                  <a:t>.</a:t>
                </a:r>
              </a:p>
            </p:txBody>
          </p:sp>
        </mc:Choice>
        <mc:Fallback xmlns="">
          <p:sp>
            <p:nvSpPr>
              <p:cNvPr id="9232" name="Text Box 16">
                <a:extLst>
                  <a:ext uri="{FF2B5EF4-FFF2-40B4-BE49-F238E27FC236}">
                    <a16:creationId xmlns:a16="http://schemas.microsoft.com/office/drawing/2014/main" id="{FD5B7864-D511-41EC-8FCA-2CCBAE4EC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5623" y="367938"/>
                <a:ext cx="6069874" cy="532966"/>
              </a:xfrm>
              <a:prstGeom prst="rect">
                <a:avLst/>
              </a:prstGeom>
              <a:blipFill>
                <a:blip r:embed="rId2"/>
                <a:stretch>
                  <a:fillRect t="-13636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4" name="Object 18">
                <a:extLst>
                  <a:ext uri="{FF2B5EF4-FFF2-40B4-BE49-F238E27FC236}">
                    <a16:creationId xmlns:a16="http://schemas.microsoft.com/office/drawing/2014/main" id="{C55BA808-2DF9-471F-84FF-5B9BBE87657A}"/>
                  </a:ext>
                </a:extLst>
              </p:cNvPr>
              <p:cNvSpPr txBox="1"/>
              <p:nvPr/>
            </p:nvSpPr>
            <p:spPr bwMode="auto">
              <a:xfrm>
                <a:off x="461554" y="1299800"/>
                <a:ext cx="8038012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34" name="Object 18">
                <a:extLst>
                  <a:ext uri="{FF2B5EF4-FFF2-40B4-BE49-F238E27FC236}">
                    <a16:creationId xmlns:a16="http://schemas.microsoft.com/office/drawing/2014/main" id="{C55BA808-2DF9-471F-84FF-5B9BBE876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554" y="1299800"/>
                <a:ext cx="8038012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6" name="Text Box 42">
                <a:extLst>
                  <a:ext uri="{FF2B5EF4-FFF2-40B4-BE49-F238E27FC236}">
                    <a16:creationId xmlns:a16="http://schemas.microsoft.com/office/drawing/2014/main" id="{FBF9E4A2-DA45-4A53-9DC8-DAFEC2B06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4587" y="2061800"/>
                <a:ext cx="70657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得驻点</a:t>
                </a:r>
                <a:r>
                  <a:rPr lang="en-US" altLang="zh-CN" sz="2800" b="1" dirty="0"/>
                  <a:t>: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326" name="Text Box 42">
                <a:extLst>
                  <a:ext uri="{FF2B5EF4-FFF2-40B4-BE49-F238E27FC236}">
                    <a16:creationId xmlns:a16="http://schemas.microsoft.com/office/drawing/2014/main" id="{FBF9E4A2-DA45-4A53-9DC8-DAFEC2B06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587" y="2061800"/>
                <a:ext cx="7065761" cy="523220"/>
              </a:xfrm>
              <a:prstGeom prst="rect">
                <a:avLst/>
              </a:prstGeom>
              <a:blipFill>
                <a:blip r:embed="rId4"/>
                <a:stretch>
                  <a:fillRect l="-1812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43543E1E-72B8-4662-B455-30515D30D851}"/>
                  </a:ext>
                </a:extLst>
              </p:cNvPr>
              <p:cNvSpPr txBox="1"/>
              <p:nvPr/>
            </p:nvSpPr>
            <p:spPr bwMode="auto">
              <a:xfrm>
                <a:off x="7374784" y="2659385"/>
                <a:ext cx="4896137" cy="5800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43543E1E-72B8-4662-B455-30515D30D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4784" y="2659385"/>
                <a:ext cx="4896137" cy="58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0">
                <a:extLst>
                  <a:ext uri="{FF2B5EF4-FFF2-40B4-BE49-F238E27FC236}">
                    <a16:creationId xmlns:a16="http://schemas.microsoft.com/office/drawing/2014/main" id="{DD76651F-7753-4F8D-89CF-553A114A0A73}"/>
                  </a:ext>
                </a:extLst>
              </p:cNvPr>
              <p:cNvSpPr txBox="1"/>
              <p:nvPr/>
            </p:nvSpPr>
            <p:spPr bwMode="auto">
              <a:xfrm>
                <a:off x="1445623" y="2703898"/>
                <a:ext cx="6140918" cy="725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Object 10">
                <a:extLst>
                  <a:ext uri="{FF2B5EF4-FFF2-40B4-BE49-F238E27FC236}">
                    <a16:creationId xmlns:a16="http://schemas.microsoft.com/office/drawing/2014/main" id="{DD76651F-7753-4F8D-89CF-553A114A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5623" y="2703898"/>
                <a:ext cx="6140918" cy="725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3">
            <a:extLst>
              <a:ext uri="{FF2B5EF4-FFF2-40B4-BE49-F238E27FC236}">
                <a16:creationId xmlns:a16="http://schemas.microsoft.com/office/drawing/2014/main" id="{729BB260-933B-4033-AAF9-E6D9BA29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623" y="3621547"/>
            <a:ext cx="9498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由极值第二判别法</a:t>
            </a:r>
            <a:r>
              <a:rPr lang="en-US" altLang="zh-CN" b="1" dirty="0"/>
              <a:t>, </a:t>
            </a:r>
            <a:r>
              <a:rPr lang="en-US" altLang="zh-CN" b="1" i="1" dirty="0"/>
              <a:t>x=</a:t>
            </a:r>
            <a:r>
              <a:rPr lang="en-US" altLang="zh-CN" b="1" dirty="0"/>
              <a:t>1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有极小值</a:t>
            </a:r>
            <a:r>
              <a:rPr lang="en-US" altLang="zh-CN" b="1" dirty="0"/>
              <a:t>: </a:t>
            </a:r>
            <a:r>
              <a:rPr lang="en-US" altLang="zh-CN" b="1" i="1" dirty="0"/>
              <a:t>f </a:t>
            </a:r>
            <a:r>
              <a:rPr lang="en-US" altLang="zh-CN" b="1" dirty="0"/>
              <a:t>(1)=4.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BCDEF2A3-B459-4552-9FB6-3DB602C84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813" y="4337314"/>
                <a:ext cx="26018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BCDEF2A3-B459-4552-9FB6-3DB602C84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813" y="4337314"/>
                <a:ext cx="2601802" cy="523220"/>
              </a:xfrm>
              <a:prstGeom prst="rect">
                <a:avLst/>
              </a:prstGeom>
              <a:blipFill>
                <a:blip r:embed="rId7"/>
                <a:stretch>
                  <a:fillRect l="-4930" t="-16471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3">
            <a:extLst>
              <a:ext uri="{FF2B5EF4-FFF2-40B4-BE49-F238E27FC236}">
                <a16:creationId xmlns:a16="http://schemas.microsoft.com/office/drawing/2014/main" id="{5381EB51-981C-4E41-823B-4878AC7F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615" y="4355593"/>
            <a:ext cx="5506426" cy="52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所以</a:t>
            </a:r>
            <a:r>
              <a:rPr lang="en-US" altLang="zh-CN" b="1" dirty="0"/>
              <a:t>,</a:t>
            </a:r>
            <a:r>
              <a:rPr lang="zh-CN" altLang="en-US" b="1" dirty="0"/>
              <a:t>需用极值第一判别法判定</a:t>
            </a:r>
            <a:r>
              <a:rPr lang="en-US" altLang="zh-CN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4">
                <a:extLst>
                  <a:ext uri="{FF2B5EF4-FFF2-40B4-BE49-F238E27FC236}">
                    <a16:creationId xmlns:a16="http://schemas.microsoft.com/office/drawing/2014/main" id="{88962174-32B5-4CA1-9607-55C654956541}"/>
                  </a:ext>
                </a:extLst>
              </p:cNvPr>
              <p:cNvSpPr txBox="1"/>
              <p:nvPr/>
            </p:nvSpPr>
            <p:spPr bwMode="auto">
              <a:xfrm>
                <a:off x="1283461" y="5186431"/>
                <a:ext cx="3772377" cy="5526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Object 14">
                <a:extLst>
                  <a:ext uri="{FF2B5EF4-FFF2-40B4-BE49-F238E27FC236}">
                    <a16:creationId xmlns:a16="http://schemas.microsoft.com/office/drawing/2014/main" id="{88962174-32B5-4CA1-9607-55C6549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3461" y="5186431"/>
                <a:ext cx="3772377" cy="55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1">
                <a:extLst>
                  <a:ext uri="{FF2B5EF4-FFF2-40B4-BE49-F238E27FC236}">
                    <a16:creationId xmlns:a16="http://schemas.microsoft.com/office/drawing/2014/main" id="{64D531AC-3870-47CA-BA1E-C825E0E16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942" y="6094745"/>
                <a:ext cx="559227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从而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时</a:t>
                </a:r>
                <a:r>
                  <a:rPr lang="en-US" altLang="zh-CN" b="1" dirty="0"/>
                  <a:t>,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无极值</a:t>
                </a:r>
                <a:r>
                  <a:rPr lang="en-US" altLang="zh-CN" b="1" dirty="0"/>
                  <a:t>.</a:t>
                </a:r>
              </a:p>
            </p:txBody>
          </p:sp>
        </mc:Choice>
        <mc:Fallback xmlns="">
          <p:sp>
            <p:nvSpPr>
              <p:cNvPr id="31" name="Text Box 21">
                <a:extLst>
                  <a:ext uri="{FF2B5EF4-FFF2-40B4-BE49-F238E27FC236}">
                    <a16:creationId xmlns:a16="http://schemas.microsoft.com/office/drawing/2014/main" id="{64D531AC-3870-47CA-BA1E-C825E0E1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942" y="6094745"/>
                <a:ext cx="5592279" cy="523220"/>
              </a:xfrm>
              <a:prstGeom prst="rect">
                <a:avLst/>
              </a:prstGeom>
              <a:blipFill>
                <a:blip r:embed="rId9"/>
                <a:stretch>
                  <a:fillRect l="-2179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2">
                <a:extLst>
                  <a:ext uri="{FF2B5EF4-FFF2-40B4-BE49-F238E27FC236}">
                    <a16:creationId xmlns:a16="http://schemas.microsoft.com/office/drawing/2014/main" id="{FDD96A39-252A-4783-9FA4-FE8BF16AF6E7}"/>
                  </a:ext>
                </a:extLst>
              </p:cNvPr>
              <p:cNvSpPr txBox="1"/>
              <p:nvPr/>
            </p:nvSpPr>
            <p:spPr bwMode="auto">
              <a:xfrm>
                <a:off x="4889516" y="5186431"/>
                <a:ext cx="5394050" cy="5639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Object 22">
                <a:extLst>
                  <a:ext uri="{FF2B5EF4-FFF2-40B4-BE49-F238E27FC236}">
                    <a16:creationId xmlns:a16="http://schemas.microsoft.com/office/drawing/2014/main" id="{FDD96A39-252A-4783-9FA4-FE8BF16A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9516" y="5186431"/>
                <a:ext cx="5394050" cy="5639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60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32" grpId="0" autoUpdateAnimBg="0"/>
      <p:bldP spid="9234" grpId="0"/>
      <p:bldP spid="13326" grpId="0"/>
      <p:bldP spid="3" grpId="0"/>
      <p:bldP spid="4" grpId="0"/>
      <p:bldP spid="20" grpId="0" autoUpdateAnimBg="0"/>
      <p:bldP spid="22" grpId="0" autoUpdateAnimBg="0"/>
      <p:bldP spid="24" grpId="0" autoUpdateAnimBg="0"/>
      <p:bldP spid="25" grpId="0"/>
      <p:bldP spid="31" grpId="0" build="p" autoUpdateAnimBg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Text Box 14">
            <a:extLst>
              <a:ext uri="{FF2B5EF4-FFF2-40B4-BE49-F238E27FC236}">
                <a16:creationId xmlns:a16="http://schemas.microsoft.com/office/drawing/2014/main" id="{561E9E3B-47DD-44CF-8611-E8130BAE8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36" y="314042"/>
            <a:ext cx="2463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9  </a:t>
            </a:r>
            <a:r>
              <a:rPr lang="zh-CN" altLang="en-US" b="1" dirty="0"/>
              <a:t>讨论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8C1F8391-2FA0-4DAA-A107-46CC00265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36" y="1104656"/>
            <a:ext cx="1003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0" name="Object 20">
                <a:extLst>
                  <a:ext uri="{FF2B5EF4-FFF2-40B4-BE49-F238E27FC236}">
                    <a16:creationId xmlns:a16="http://schemas.microsoft.com/office/drawing/2014/main" id="{D077F951-23F2-45E3-9257-9F4F54141ED0}"/>
                  </a:ext>
                </a:extLst>
              </p:cNvPr>
              <p:cNvSpPr txBox="1"/>
              <p:nvPr/>
            </p:nvSpPr>
            <p:spPr bwMode="auto">
              <a:xfrm>
                <a:off x="1893378" y="963824"/>
                <a:ext cx="6476976" cy="13600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500" name="Object 20">
                <a:extLst>
                  <a:ext uri="{FF2B5EF4-FFF2-40B4-BE49-F238E27FC236}">
                    <a16:creationId xmlns:a16="http://schemas.microsoft.com/office/drawing/2014/main" id="{D077F951-23F2-45E3-9257-9F4F54141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3378" y="963824"/>
                <a:ext cx="6476976" cy="1360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01" name="Object 21">
                <a:extLst>
                  <a:ext uri="{FF2B5EF4-FFF2-40B4-BE49-F238E27FC236}">
                    <a16:creationId xmlns:a16="http://schemas.microsoft.com/office/drawing/2014/main" id="{96597604-67CF-4F36-8764-D7F3E5043246}"/>
                  </a:ext>
                </a:extLst>
              </p:cNvPr>
              <p:cNvSpPr txBox="1"/>
              <p:nvPr/>
            </p:nvSpPr>
            <p:spPr bwMode="auto">
              <a:xfrm>
                <a:off x="2505456" y="1858834"/>
                <a:ext cx="6994679" cy="1273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501" name="Object 21">
                <a:extLst>
                  <a:ext uri="{FF2B5EF4-FFF2-40B4-BE49-F238E27FC236}">
                    <a16:creationId xmlns:a16="http://schemas.microsoft.com/office/drawing/2014/main" id="{96597604-67CF-4F36-8764-D7F3E504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456" y="1858834"/>
                <a:ext cx="6994679" cy="1273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1" name="Rectangle 41">
                <a:extLst>
                  <a:ext uri="{FF2B5EF4-FFF2-40B4-BE49-F238E27FC236}">
                    <a16:creationId xmlns:a16="http://schemas.microsoft.com/office/drawing/2014/main" id="{69CE8C95-2D9D-4023-A7CE-D0BA32320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255" y="187480"/>
                <a:ext cx="8387173" cy="778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zh-CN" altLang="en-US" b="1" dirty="0"/>
                  <a:t>的极值（</a:t>
                </a:r>
                <a:r>
                  <a:rPr lang="en-US" altLang="zh-CN" b="1" dirty="0"/>
                  <a:t>n</a:t>
                </a:r>
                <a:r>
                  <a:rPr lang="zh-CN" altLang="en-US" b="1" dirty="0"/>
                  <a:t>为自然数）</a:t>
                </a:r>
              </a:p>
            </p:txBody>
          </p:sp>
        </mc:Choice>
        <mc:Fallback xmlns="">
          <p:sp>
            <p:nvSpPr>
              <p:cNvPr id="20521" name="Rectangle 41">
                <a:extLst>
                  <a:ext uri="{FF2B5EF4-FFF2-40B4-BE49-F238E27FC236}">
                    <a16:creationId xmlns:a16="http://schemas.microsoft.com/office/drawing/2014/main" id="{69CE8C95-2D9D-4023-A7CE-D0BA32320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9255" y="187480"/>
                <a:ext cx="8387173" cy="778996"/>
              </a:xfrm>
              <a:prstGeom prst="rect">
                <a:avLst/>
              </a:prstGeom>
              <a:blipFill>
                <a:blip r:embed="rId4"/>
                <a:stretch>
                  <a:fillRect b="-85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2">
                <a:extLst>
                  <a:ext uri="{FF2B5EF4-FFF2-40B4-BE49-F238E27FC236}">
                    <a16:creationId xmlns:a16="http://schemas.microsoft.com/office/drawing/2014/main" id="{6E069112-7544-4804-8893-1682DE814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494" y="2954604"/>
                <a:ext cx="5005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得驻点</a:t>
                </a:r>
                <a:r>
                  <a:rPr lang="en-US" altLang="zh-CN" sz="2800" b="1" dirty="0"/>
                  <a:t>: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Text Box 42">
                <a:extLst>
                  <a:ext uri="{FF2B5EF4-FFF2-40B4-BE49-F238E27FC236}">
                    <a16:creationId xmlns:a16="http://schemas.microsoft.com/office/drawing/2014/main" id="{6E069112-7544-4804-8893-1682DE814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494" y="2954604"/>
                <a:ext cx="5005957" cy="523220"/>
              </a:xfrm>
              <a:prstGeom prst="rect">
                <a:avLst/>
              </a:prstGeom>
              <a:blipFill>
                <a:blip r:embed="rId5"/>
                <a:stretch>
                  <a:fillRect l="-2558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>
                <a:extLst>
                  <a:ext uri="{FF2B5EF4-FFF2-40B4-BE49-F238E27FC236}">
                    <a16:creationId xmlns:a16="http://schemas.microsoft.com/office/drawing/2014/main" id="{91BFB240-BBE9-4EBA-B703-B4F5501B7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21" y="3529745"/>
                <a:ext cx="801843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/>
                  <a:t>  (1)</a:t>
                </a:r>
                <a:r>
                  <a:rPr lang="zh-CN" altLang="en-US" b="1" dirty="0"/>
                  <a:t>若</a:t>
                </a:r>
                <a:r>
                  <a:rPr lang="zh-CN" altLang="en-US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𝒏</a:t>
                </a:r>
                <a:r>
                  <a:rPr lang="zh-CN" altLang="en-US" b="1" dirty="0"/>
                  <a:t>为偶数，则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 dirty="0"/>
                  <a:t> 在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  两侧不变号， </a:t>
                </a:r>
              </a:p>
            </p:txBody>
          </p:sp>
        </mc:Choice>
        <mc:Fallback xmlns="">
          <p:sp>
            <p:nvSpPr>
              <p:cNvPr id="20" name="Text Box 6">
                <a:extLst>
                  <a:ext uri="{FF2B5EF4-FFF2-40B4-BE49-F238E27FC236}">
                    <a16:creationId xmlns:a16="http://schemas.microsoft.com/office/drawing/2014/main" id="{91BFB240-BBE9-4EBA-B703-B4F5501B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21" y="3529745"/>
                <a:ext cx="8018433" cy="523220"/>
              </a:xfrm>
              <a:prstGeom prst="rect">
                <a:avLst/>
              </a:prstGeom>
              <a:blipFill>
                <a:blip r:embed="rId6"/>
                <a:stretch>
                  <a:fillRect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91EBDC1A-09F9-40FB-BC86-9F749A79452A}"/>
                  </a:ext>
                </a:extLst>
              </p:cNvPr>
              <p:cNvSpPr txBox="1"/>
              <p:nvPr/>
            </p:nvSpPr>
            <p:spPr bwMode="auto">
              <a:xfrm>
                <a:off x="7651627" y="3556244"/>
                <a:ext cx="4188452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r>
                      <a:rPr lang="zh-CN" altLang="en-US" sz="4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4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 不是极值点。</a:t>
                </a:r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91EBDC1A-09F9-40FB-BC86-9F749A79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1627" y="3556244"/>
                <a:ext cx="4188452" cy="533400"/>
              </a:xfrm>
              <a:prstGeom prst="rect">
                <a:avLst/>
              </a:prstGeom>
              <a:blipFill>
                <a:blip r:embed="rId7"/>
                <a:stretch>
                  <a:fillRect l="-2183" t="-10227" b="-102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>
                <a:extLst>
                  <a:ext uri="{FF2B5EF4-FFF2-40B4-BE49-F238E27FC236}">
                    <a16:creationId xmlns:a16="http://schemas.microsoft.com/office/drawing/2014/main" id="{E3EB9F63-5FCA-4420-818A-2E516018F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21" y="4251535"/>
                <a:ext cx="1059200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/>
                  <a:t>   (2)    </a:t>
                </a:r>
                <a:r>
                  <a:rPr lang="zh-CN" altLang="en-US" b="1" dirty="0"/>
                  <a:t>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/>
                  <a:t>为奇数，则当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  时，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zh-CN" altLang="en-US" b="1" dirty="0"/>
                      <m:t>当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zh-CN" altLang="en-US" b="1" dirty="0"/>
                      <m:t>时，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Text Box 6">
                <a:extLst>
                  <a:ext uri="{FF2B5EF4-FFF2-40B4-BE49-F238E27FC236}">
                    <a16:creationId xmlns:a16="http://schemas.microsoft.com/office/drawing/2014/main" id="{E3EB9F63-5FCA-4420-818A-2E516018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21" y="4251535"/>
                <a:ext cx="10592003" cy="523220"/>
              </a:xfrm>
              <a:prstGeom prst="rect">
                <a:avLst/>
              </a:prstGeom>
              <a:blipFill>
                <a:blip r:embed="rId8"/>
                <a:stretch>
                  <a:fillRect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2">
            <a:extLst>
              <a:ext uri="{FF2B5EF4-FFF2-40B4-BE49-F238E27FC236}">
                <a16:creationId xmlns:a16="http://schemas.microsoft.com/office/drawing/2014/main" id="{0FF32525-E178-4616-9BA2-39EBFBAD97E8}"/>
              </a:ext>
            </a:extLst>
          </p:cNvPr>
          <p:cNvGrpSpPr>
            <a:grpSpLocks/>
          </p:cNvGrpSpPr>
          <p:nvPr/>
        </p:nvGrpSpPr>
        <p:grpSpPr bwMode="auto">
          <a:xfrm>
            <a:off x="983084" y="5139426"/>
            <a:ext cx="6756105" cy="685800"/>
            <a:chOff x="1056" y="1488"/>
            <a:chExt cx="3981" cy="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ct 23">
                  <a:extLst>
                    <a:ext uri="{FF2B5EF4-FFF2-40B4-BE49-F238E27FC236}">
                      <a16:creationId xmlns:a16="http://schemas.microsoft.com/office/drawing/2014/main" id="{5E0F0C1E-409A-4EA2-877D-F4CB69C51194}"/>
                    </a:ext>
                  </a:extLst>
                </p:cNvPr>
                <p:cNvSpPr txBox="1"/>
                <p:nvPr/>
              </p:nvSpPr>
              <p:spPr bwMode="auto">
                <a:xfrm>
                  <a:off x="1584" y="1488"/>
                  <a:ext cx="5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27" name="Object 23">
                  <a:extLst>
                    <a:ext uri="{FF2B5EF4-FFF2-40B4-BE49-F238E27FC236}">
                      <a16:creationId xmlns:a16="http://schemas.microsoft.com/office/drawing/2014/main" id="{5E0F0C1E-409A-4EA2-877D-F4CB69C5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4" y="1488"/>
                  <a:ext cx="592" cy="3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3CAF61BF-AD01-4571-AB78-6092DA860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523"/>
              <a:ext cx="3981" cy="397"/>
              <a:chOff x="1152" y="1209"/>
              <a:chExt cx="3981" cy="397"/>
            </a:xfrm>
          </p:grpSpPr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82D96B1C-FF6F-424B-B4F8-74BE4F646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09"/>
                <a:ext cx="398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所以            时，函数取得极大值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bject 26">
                    <a:extLst>
                      <a:ext uri="{FF2B5EF4-FFF2-40B4-BE49-F238E27FC236}">
                        <a16:creationId xmlns:a16="http://schemas.microsoft.com/office/drawing/2014/main" id="{21FEBAD5-E5F3-45E7-8FAD-4DC393A693D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278" y="1234"/>
                    <a:ext cx="836" cy="3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 xmlns="">
              <p:sp>
                <p:nvSpPr>
                  <p:cNvPr id="30" name="Object 26">
                    <a:extLst>
                      <a:ext uri="{FF2B5EF4-FFF2-40B4-BE49-F238E27FC236}">
                        <a16:creationId xmlns:a16="http://schemas.microsoft.com/office/drawing/2014/main" id="{21FEBAD5-E5F3-45E7-8FAD-4DC393A693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78" y="1234"/>
                    <a:ext cx="836" cy="3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Text Box 27">
            <a:extLst>
              <a:ext uri="{FF2B5EF4-FFF2-40B4-BE49-F238E27FC236}">
                <a16:creationId xmlns:a16="http://schemas.microsoft.com/office/drawing/2014/main" id="{C867C9DC-091A-45AD-B48B-243B5408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059" y="6134336"/>
            <a:ext cx="819907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极值第二判别法可以推广到下面的一般形式：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autoUpdateAnimBg="0"/>
      <p:bldP spid="20497" grpId="0" autoUpdateAnimBg="0"/>
      <p:bldP spid="20500" grpId="0"/>
      <p:bldP spid="20501" grpId="0"/>
      <p:bldP spid="20521" grpId="0" autoUpdateAnimBg="0"/>
      <p:bldP spid="14" grpId="0"/>
      <p:bldP spid="20" grpId="0"/>
      <p:bldP spid="24" grpId="0"/>
      <p:bldP spid="25" grpId="0"/>
      <p:bldP spid="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41" name="Text Box 20">
                <a:extLst>
                  <a:ext uri="{FF2B5EF4-FFF2-40B4-BE49-F238E27FC236}">
                    <a16:creationId xmlns:a16="http://schemas.microsoft.com/office/drawing/2014/main" id="{7F1744FD-1F2E-4D34-A284-D141B1F5B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842" y="596926"/>
                <a:ext cx="857453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定理</a:t>
                </a:r>
                <a:r>
                  <a:rPr lang="en-US" altLang="zh-CN" b="1" dirty="0"/>
                  <a:t>4   </a:t>
                </a:r>
                <a:r>
                  <a:rPr lang="zh-CN" altLang="en-US" b="1" dirty="0"/>
                  <a:t>设函数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/>
                  <a:t> 处有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/>
                  <a:t> 阶导数，且</a:t>
                </a:r>
              </a:p>
            </p:txBody>
          </p:sp>
        </mc:Choice>
        <mc:Fallback xmlns="">
          <p:sp>
            <p:nvSpPr>
              <p:cNvPr id="17441" name="Text Box 20">
                <a:extLst>
                  <a:ext uri="{FF2B5EF4-FFF2-40B4-BE49-F238E27FC236}">
                    <a16:creationId xmlns:a16="http://schemas.microsoft.com/office/drawing/2014/main" id="{7F1744FD-1F2E-4D34-A284-D141B1F5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842" y="596926"/>
                <a:ext cx="8574531" cy="523220"/>
              </a:xfrm>
              <a:prstGeom prst="rect">
                <a:avLst/>
              </a:prstGeom>
              <a:blipFill>
                <a:blip r:embed="rId2"/>
                <a:stretch>
                  <a:fillRect l="-1421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38" name="Text Box 21">
            <a:extLst>
              <a:ext uri="{FF2B5EF4-FFF2-40B4-BE49-F238E27FC236}">
                <a16:creationId xmlns:a16="http://schemas.microsoft.com/office/drawing/2014/main" id="{2BE66C6E-ACBD-4FE3-BF9D-68E1F546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87" y="2483802"/>
            <a:ext cx="36645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则  </a:t>
            </a:r>
            <a:r>
              <a:rPr lang="en-US" altLang="zh-CN" b="1" dirty="0"/>
              <a:t>(1) </a:t>
            </a:r>
            <a:r>
              <a:rPr lang="zh-CN" altLang="en-US" b="1" dirty="0"/>
              <a:t>当 </a:t>
            </a:r>
            <a:r>
              <a:rPr lang="en-US" altLang="zh-CN" b="1" i="1" dirty="0"/>
              <a:t>n</a:t>
            </a:r>
            <a:r>
              <a:rPr lang="zh-CN" altLang="en-US" b="1" dirty="0"/>
              <a:t>为偶数时：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35" name="Object 31">
                <a:extLst>
                  <a:ext uri="{FF2B5EF4-FFF2-40B4-BE49-F238E27FC236}">
                    <a16:creationId xmlns:a16="http://schemas.microsoft.com/office/drawing/2014/main" id="{2AF5E7D1-2F1D-47EF-AB06-46A047C43B2B}"/>
                  </a:ext>
                </a:extLst>
              </p:cNvPr>
              <p:cNvSpPr txBox="1"/>
              <p:nvPr/>
            </p:nvSpPr>
            <p:spPr bwMode="auto">
              <a:xfrm>
                <a:off x="973909" y="1407969"/>
                <a:ext cx="8218217" cy="7213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‴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)=⋯=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1535" name="Object 31">
                <a:extLst>
                  <a:ext uri="{FF2B5EF4-FFF2-40B4-BE49-F238E27FC236}">
                    <a16:creationId xmlns:a16="http://schemas.microsoft.com/office/drawing/2014/main" id="{2AF5E7D1-2F1D-47EF-AB06-46A047C4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909" y="1407969"/>
                <a:ext cx="8218217" cy="721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0" name="Object 36">
                <a:extLst>
                  <a:ext uri="{FF2B5EF4-FFF2-40B4-BE49-F238E27FC236}">
                    <a16:creationId xmlns:a16="http://schemas.microsoft.com/office/drawing/2014/main" id="{BC13D40C-33C0-414B-845A-197DAF413E8C}"/>
                  </a:ext>
                </a:extLst>
              </p:cNvPr>
              <p:cNvSpPr txBox="1"/>
              <p:nvPr/>
            </p:nvSpPr>
            <p:spPr bwMode="auto">
              <a:xfrm>
                <a:off x="9374865" y="1467133"/>
                <a:ext cx="2573752" cy="762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40" name="Object 36">
                <a:extLst>
                  <a:ext uri="{FF2B5EF4-FFF2-40B4-BE49-F238E27FC236}">
                    <a16:creationId xmlns:a16="http://schemas.microsoft.com/office/drawing/2014/main" id="{BC13D40C-33C0-414B-845A-197DAF41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4865" y="1467133"/>
                <a:ext cx="2573752" cy="762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7" name="Text Box 22">
                <a:extLst>
                  <a:ext uri="{FF2B5EF4-FFF2-40B4-BE49-F238E27FC236}">
                    <a16:creationId xmlns:a16="http://schemas.microsoft.com/office/drawing/2014/main" id="{4009F2AA-20EC-405A-8414-D9C321F56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23" y="2483802"/>
                <a:ext cx="6882369" cy="541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时，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0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是 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的极大值；</a:t>
                </a:r>
              </a:p>
            </p:txBody>
          </p:sp>
        </mc:Choice>
        <mc:Fallback xmlns="">
          <p:sp>
            <p:nvSpPr>
              <p:cNvPr id="17437" name="Text Box 22">
                <a:extLst>
                  <a:ext uri="{FF2B5EF4-FFF2-40B4-BE49-F238E27FC236}">
                    <a16:creationId xmlns:a16="http://schemas.microsoft.com/office/drawing/2014/main" id="{4009F2AA-20EC-405A-8414-D9C321F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0823" y="2483802"/>
                <a:ext cx="6882369" cy="541042"/>
              </a:xfrm>
              <a:prstGeom prst="rect">
                <a:avLst/>
              </a:prstGeom>
              <a:blipFill>
                <a:blip r:embed="rId5"/>
                <a:stretch>
                  <a:fillRect l="-1771" t="-12360" r="-6997" b="-303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6" name="Text Box 23">
                <a:extLst>
                  <a:ext uri="{FF2B5EF4-FFF2-40B4-BE49-F238E27FC236}">
                    <a16:creationId xmlns:a16="http://schemas.microsoft.com/office/drawing/2014/main" id="{3C2F67E1-3859-4FFE-B895-34F5A3E84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4540" y="3158479"/>
                <a:ext cx="7325813" cy="541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altLang="zh-CN" b="1" dirty="0"/>
                  <a:t>0</a:t>
                </a:r>
                <a:r>
                  <a:rPr lang="zh-CN" altLang="en-US" b="1" dirty="0"/>
                  <a:t>时，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0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是 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 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的极小值。</a:t>
                </a:r>
              </a:p>
            </p:txBody>
          </p:sp>
        </mc:Choice>
        <mc:Fallback xmlns="">
          <p:sp>
            <p:nvSpPr>
              <p:cNvPr id="17436" name="Text Box 23">
                <a:extLst>
                  <a:ext uri="{FF2B5EF4-FFF2-40B4-BE49-F238E27FC236}">
                    <a16:creationId xmlns:a16="http://schemas.microsoft.com/office/drawing/2014/main" id="{3C2F67E1-3859-4FFE-B895-34F5A3E84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4540" y="3158479"/>
                <a:ext cx="7325813" cy="541042"/>
              </a:xfrm>
              <a:prstGeom prst="rect">
                <a:avLst/>
              </a:prstGeom>
              <a:blipFill>
                <a:blip r:embed="rId6"/>
                <a:stretch>
                  <a:fillRect l="-1664" t="-12360" b="-303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4" name="Text Box 55">
                <a:extLst>
                  <a:ext uri="{FF2B5EF4-FFF2-40B4-BE49-F238E27FC236}">
                    <a16:creationId xmlns:a16="http://schemas.microsoft.com/office/drawing/2014/main" id="{18022CEC-749A-4394-9EDB-166052BC0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7394" y="4047023"/>
                <a:ext cx="80967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/>
                  <a:t>(2) </a:t>
                </a:r>
                <a:r>
                  <a:rPr lang="zh-CN" altLang="en-US" b="1" dirty="0"/>
                  <a:t>当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/>
                  <a:t>为奇数时，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不是极值。</a:t>
                </a:r>
              </a:p>
            </p:txBody>
          </p:sp>
        </mc:Choice>
        <mc:Fallback xmlns="">
          <p:sp>
            <p:nvSpPr>
              <p:cNvPr id="17434" name="Text Box 55">
                <a:extLst>
                  <a:ext uri="{FF2B5EF4-FFF2-40B4-BE49-F238E27FC236}">
                    <a16:creationId xmlns:a16="http://schemas.microsoft.com/office/drawing/2014/main" id="{18022CEC-749A-4394-9EDB-166052BC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394" y="4047023"/>
                <a:ext cx="8096723" cy="523220"/>
              </a:xfrm>
              <a:prstGeom prst="rect">
                <a:avLst/>
              </a:prstGeom>
              <a:blipFill>
                <a:blip r:embed="rId7"/>
                <a:stretch>
                  <a:fillRect l="-1581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60" name="Text Box 56">
            <a:extLst>
              <a:ext uri="{FF2B5EF4-FFF2-40B4-BE49-F238E27FC236}">
                <a16:creationId xmlns:a16="http://schemas.microsoft.com/office/drawing/2014/main" id="{21E19D2B-CD0C-439B-AEFD-FF1E184E3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910" y="4852289"/>
            <a:ext cx="8491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利用带有皮亚诺余项的泰劳公式可以证明此定理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E19812ED-81F8-4D6A-8C53-2B637F828677}"/>
                  </a:ext>
                </a:extLst>
              </p:cNvPr>
              <p:cNvSpPr txBox="1"/>
              <p:nvPr/>
            </p:nvSpPr>
            <p:spPr bwMode="auto">
              <a:xfrm>
                <a:off x="2061104" y="5450031"/>
                <a:ext cx="8069791" cy="1152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E19812ED-81F8-4D6A-8C53-2B637F82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104" y="5450031"/>
                <a:ext cx="8069791" cy="11527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1" grpId="0"/>
      <p:bldP spid="17438" grpId="0"/>
      <p:bldP spid="21535" grpId="0"/>
      <p:bldP spid="21540" grpId="0"/>
      <p:bldP spid="17437" grpId="0"/>
      <p:bldP spid="17436" grpId="0"/>
      <p:bldP spid="17434" grpId="0"/>
      <p:bldP spid="21560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 Box 13">
            <a:extLst>
              <a:ext uri="{FF2B5EF4-FFF2-40B4-BE49-F238E27FC236}">
                <a16:creationId xmlns:a16="http://schemas.microsoft.com/office/drawing/2014/main" id="{0676B3D4-2207-4F1C-B8A7-50D5664C2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63" y="1176689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三、最大值、最小值问题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222885BA-C37F-4042-BEB5-49E94FB89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412" y="3553178"/>
            <a:ext cx="5291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(2) </a:t>
            </a:r>
            <a:r>
              <a:rPr lang="zh-CN" altLang="en-US" b="1"/>
              <a:t>计算区间端点处的函数值；   </a:t>
            </a:r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90885968-A28E-4070-BB4B-38115A33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13" y="2014890"/>
            <a:ext cx="7408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</a:t>
            </a:r>
            <a:r>
              <a:rPr lang="zh-CN" altLang="en-US" b="1"/>
              <a:t>求连续函数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在</a:t>
            </a:r>
            <a:r>
              <a:rPr lang="en-US" altLang="zh-CN" b="1"/>
              <a:t>[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]</a:t>
            </a:r>
            <a:r>
              <a:rPr lang="zh-CN" altLang="en-US" b="1"/>
              <a:t>上的最大值与最小值：</a:t>
            </a:r>
          </a:p>
        </p:txBody>
      </p:sp>
      <p:sp>
        <p:nvSpPr>
          <p:cNvPr id="10287" name="Rectangle 47">
            <a:extLst>
              <a:ext uri="{FF2B5EF4-FFF2-40B4-BE49-F238E27FC236}">
                <a16:creationId xmlns:a16="http://schemas.microsoft.com/office/drawing/2014/main" id="{27FA435A-2C4D-45FD-A610-46018199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412" y="2791178"/>
            <a:ext cx="739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(1) </a:t>
            </a:r>
            <a:r>
              <a:rPr lang="zh-CN" altLang="en-US" b="1"/>
              <a:t>计算函数驻点与不可导点处的函数值；</a:t>
            </a:r>
          </a:p>
        </p:txBody>
      </p:sp>
      <p:sp>
        <p:nvSpPr>
          <p:cNvPr id="10288" name="Rectangle 48">
            <a:extLst>
              <a:ext uri="{FF2B5EF4-FFF2-40B4-BE49-F238E27FC236}">
                <a16:creationId xmlns:a16="http://schemas.microsoft.com/office/drawing/2014/main" id="{B4313CE2-685A-437D-90C3-98F65520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87" y="4315178"/>
            <a:ext cx="6103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(3) </a:t>
            </a:r>
            <a:r>
              <a:rPr lang="zh-CN" altLang="en-US" b="1"/>
              <a:t>对以上两类函数值进行比较即得。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utoUpdateAnimBg="0"/>
      <p:bldP spid="10254" grpId="0" autoUpdateAnimBg="0"/>
      <p:bldP spid="10286" grpId="0" autoUpdateAnimBg="0"/>
      <p:bldP spid="10287" grpId="0" autoUpdateAnimBg="0"/>
      <p:bldP spid="102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55" name="Text Box 15">
                <a:extLst>
                  <a:ext uri="{FF2B5EF4-FFF2-40B4-BE49-F238E27FC236}">
                    <a16:creationId xmlns:a16="http://schemas.microsoft.com/office/drawing/2014/main" id="{A996D446-4132-4B55-B57D-640AC9B36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082" y="342471"/>
                <a:ext cx="11322116" cy="698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例</a:t>
                </a:r>
                <a:r>
                  <a:rPr lang="en-US" altLang="zh-CN" b="1" dirty="0"/>
                  <a:t>8 </a:t>
                </a:r>
                <a:r>
                  <a:rPr lang="zh-CN" altLang="en-US" b="1" dirty="0"/>
                  <a:t>求函数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b="1" dirty="0"/>
                  <a:t>在区间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/>
                  <a:t>上的最大值与最小值。</a:t>
                </a:r>
              </a:p>
            </p:txBody>
          </p:sp>
        </mc:Choice>
        <mc:Fallback xmlns="">
          <p:sp>
            <p:nvSpPr>
              <p:cNvPr id="10255" name="Text Box 15">
                <a:extLst>
                  <a:ext uri="{FF2B5EF4-FFF2-40B4-BE49-F238E27FC236}">
                    <a16:creationId xmlns:a16="http://schemas.microsoft.com/office/drawing/2014/main" id="{A996D446-4132-4B55-B57D-640AC9B3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082" y="342471"/>
                <a:ext cx="11322116" cy="698461"/>
              </a:xfrm>
              <a:prstGeom prst="rect">
                <a:avLst/>
              </a:prstGeom>
              <a:blipFill>
                <a:blip r:embed="rId2"/>
                <a:stretch>
                  <a:fillRect l="-1077" b="-23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D2D462DA-FC2E-405E-A688-E1BED2B93A08}"/>
                  </a:ext>
                </a:extLst>
              </p:cNvPr>
              <p:cNvSpPr txBox="1"/>
              <p:nvPr/>
            </p:nvSpPr>
            <p:spPr bwMode="auto">
              <a:xfrm>
                <a:off x="1318227" y="1312271"/>
                <a:ext cx="5573461" cy="12970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D2D462DA-FC2E-405E-A688-E1BED2B9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8227" y="1312271"/>
                <a:ext cx="5573461" cy="1297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6">
            <a:extLst>
              <a:ext uri="{FF2B5EF4-FFF2-40B4-BE49-F238E27FC236}">
                <a16:creationId xmlns:a16="http://schemas.microsoft.com/office/drawing/2014/main" id="{FE280342-2BCC-437A-9972-3AF0C6D5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140" y="2987401"/>
            <a:ext cx="4824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函数的不可导点为</a:t>
            </a:r>
            <a:r>
              <a:rPr lang="en-US" altLang="zh-CN" b="1" i="1"/>
              <a:t>x</a:t>
            </a:r>
            <a:r>
              <a:rPr lang="en-US" altLang="zh-CN" b="1"/>
              <a:t> = 0, </a:t>
            </a:r>
            <a:r>
              <a:rPr lang="en-US" altLang="zh-CN" b="1">
                <a:sym typeface="Symbol" panose="05050102010706020507" pitchFamily="18" charset="2"/>
              </a:rPr>
              <a:t></a:t>
            </a:r>
            <a:r>
              <a:rPr lang="en-US" altLang="zh-CN" b="1"/>
              <a:t>1 .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F6FD8E4A-0A2E-4A21-970D-A54F1C3F876A}"/>
                  </a:ext>
                </a:extLst>
              </p:cNvPr>
              <p:cNvSpPr txBox="1"/>
              <p:nvPr/>
            </p:nvSpPr>
            <p:spPr bwMode="auto">
              <a:xfrm>
                <a:off x="6356283" y="1153697"/>
                <a:ext cx="4525146" cy="14255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F6FD8E4A-0A2E-4A21-970D-A54F1C3F8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6283" y="1153697"/>
                <a:ext cx="4525146" cy="142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8">
            <a:extLst>
              <a:ext uri="{FF2B5EF4-FFF2-40B4-BE49-F238E27FC236}">
                <a16:creationId xmlns:a16="http://schemas.microsoft.com/office/drawing/2014/main" id="{E749C5B8-91E8-4BBF-9F7D-AE4386661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52" y="1627244"/>
            <a:ext cx="575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2">
                <a:extLst>
                  <a:ext uri="{FF2B5EF4-FFF2-40B4-BE49-F238E27FC236}">
                    <a16:creationId xmlns:a16="http://schemas.microsoft.com/office/drawing/2014/main" id="{6CCD7414-E6B3-4DC4-BEA8-67AA57E26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326" y="2856853"/>
                <a:ext cx="5005957" cy="784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得驻点</a:t>
                </a:r>
                <a:r>
                  <a:rPr lang="en-US" altLang="zh-CN" sz="2800" b="1" dirty="0"/>
                  <a:t>: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Text Box 42">
                <a:extLst>
                  <a:ext uri="{FF2B5EF4-FFF2-40B4-BE49-F238E27FC236}">
                    <a16:creationId xmlns:a16="http://schemas.microsoft.com/office/drawing/2014/main" id="{6CCD7414-E6B3-4DC4-BEA8-67AA57E26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326" y="2856853"/>
                <a:ext cx="5005957" cy="784317"/>
              </a:xfrm>
              <a:prstGeom prst="rect">
                <a:avLst/>
              </a:prstGeom>
              <a:blipFill>
                <a:blip r:embed="rId5"/>
                <a:stretch>
                  <a:fillRect l="-2558" b="-9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12">
            <a:extLst>
              <a:ext uri="{FF2B5EF4-FFF2-40B4-BE49-F238E27FC236}">
                <a16:creationId xmlns:a16="http://schemas.microsoft.com/office/drawing/2014/main" id="{96E966D5-6B79-459F-B63E-781619449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96" y="3888723"/>
            <a:ext cx="9573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函数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在区间端点、驻点以及不可导点处的函数值为：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3">
                <a:extLst>
                  <a:ext uri="{FF2B5EF4-FFF2-40B4-BE49-F238E27FC236}">
                    <a16:creationId xmlns:a16="http://schemas.microsoft.com/office/drawing/2014/main" id="{29040A4D-D91F-4AD6-8BB3-9148E39B9B48}"/>
                  </a:ext>
                </a:extLst>
              </p:cNvPr>
              <p:cNvSpPr txBox="1"/>
              <p:nvPr/>
            </p:nvSpPr>
            <p:spPr bwMode="auto">
              <a:xfrm>
                <a:off x="1547895" y="4376390"/>
                <a:ext cx="6222075" cy="12192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(±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Object 13">
                <a:extLst>
                  <a:ext uri="{FF2B5EF4-FFF2-40B4-BE49-F238E27FC236}">
                    <a16:creationId xmlns:a16="http://schemas.microsoft.com/office/drawing/2014/main" id="{29040A4D-D91F-4AD6-8BB3-9148E39B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95" y="4376390"/>
                <a:ext cx="6222075" cy="1219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31FB0725-1A64-4220-9DC3-75EDA98A62AF}"/>
                  </a:ext>
                </a:extLst>
              </p:cNvPr>
              <p:cNvSpPr txBox="1"/>
              <p:nvPr/>
            </p:nvSpPr>
            <p:spPr bwMode="auto">
              <a:xfrm>
                <a:off x="1624897" y="5457090"/>
                <a:ext cx="4605952" cy="607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31FB0725-1A64-4220-9DC3-75EDA98A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897" y="5457090"/>
                <a:ext cx="4605952" cy="607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5">
                <a:extLst>
                  <a:ext uri="{FF2B5EF4-FFF2-40B4-BE49-F238E27FC236}">
                    <a16:creationId xmlns:a16="http://schemas.microsoft.com/office/drawing/2014/main" id="{E4B84FB7-7669-4C7D-BF47-A6664408C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326" y="6232021"/>
                <a:ext cx="4010521" cy="567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比较之，得最大值：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Text Box 15">
                <a:extLst>
                  <a:ext uri="{FF2B5EF4-FFF2-40B4-BE49-F238E27FC236}">
                    <a16:creationId xmlns:a16="http://schemas.microsoft.com/office/drawing/2014/main" id="{E4B84FB7-7669-4C7D-BF47-A6664408C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326" y="6232021"/>
                <a:ext cx="4010521" cy="567015"/>
              </a:xfrm>
              <a:prstGeom prst="rect">
                <a:avLst/>
              </a:prstGeom>
              <a:blipFill>
                <a:blip r:embed="rId8"/>
                <a:stretch>
                  <a:fillRect l="-3196" t="-6452" b="-25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8">
                <a:extLst>
                  <a:ext uri="{FF2B5EF4-FFF2-40B4-BE49-F238E27FC236}">
                    <a16:creationId xmlns:a16="http://schemas.microsoft.com/office/drawing/2014/main" id="{B361F88F-27AC-4FD8-8964-3600BCF4F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3762" y="6250110"/>
                <a:ext cx="3124381" cy="567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最小值：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 Box 18">
                <a:extLst>
                  <a:ext uri="{FF2B5EF4-FFF2-40B4-BE49-F238E27FC236}">
                    <a16:creationId xmlns:a16="http://schemas.microsoft.com/office/drawing/2014/main" id="{B361F88F-27AC-4FD8-8964-3600BCF4F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3762" y="6250110"/>
                <a:ext cx="3124381" cy="567015"/>
              </a:xfrm>
              <a:prstGeom prst="rect">
                <a:avLst/>
              </a:prstGeom>
              <a:blipFill>
                <a:blip r:embed="rId9"/>
                <a:stretch>
                  <a:fillRect l="-4102" t="-6452" b="-25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591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autoUpdateAnimBg="0"/>
      <p:bldP spid="12" grpId="0"/>
      <p:bldP spid="16" grpId="0" autoUpdateAnimBg="0"/>
      <p:bldP spid="17" grpId="0"/>
      <p:bldP spid="18" grpId="0" autoUpdateAnimBg="0"/>
      <p:bldP spid="22" grpId="0"/>
      <p:bldP spid="23" grpId="0" autoUpdateAnimBg="0"/>
      <p:bldP spid="24" grpId="0"/>
      <p:bldP spid="2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F92D26AD-56F2-40E9-8EDA-8510CC4A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0014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一、函数的增减性判别法</a:t>
            </a:r>
          </a:p>
        </p:txBody>
      </p:sp>
      <p:grpSp>
        <p:nvGrpSpPr>
          <p:cNvPr id="2" name="Group 76">
            <a:extLst>
              <a:ext uri="{FF2B5EF4-FFF2-40B4-BE49-F238E27FC236}">
                <a16:creationId xmlns:a16="http://schemas.microsoft.com/office/drawing/2014/main" id="{1087123D-A89F-4CB8-A488-4FE1F85B48E8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609601"/>
            <a:ext cx="3678238" cy="2622551"/>
            <a:chOff x="240" y="406"/>
            <a:chExt cx="2317" cy="1652"/>
          </a:xfrm>
        </p:grpSpPr>
        <p:sp>
          <p:nvSpPr>
            <p:cNvPr id="3109" name="Line 14">
              <a:extLst>
                <a:ext uri="{FF2B5EF4-FFF2-40B4-BE49-F238E27FC236}">
                  <a16:creationId xmlns:a16="http://schemas.microsoft.com/office/drawing/2014/main" id="{C6B9A270-B3E2-4C82-9746-660DF65CC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934"/>
              <a:ext cx="0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3110" name="Group 75">
              <a:extLst>
                <a:ext uri="{FF2B5EF4-FFF2-40B4-BE49-F238E27FC236}">
                  <a16:creationId xmlns:a16="http://schemas.microsoft.com/office/drawing/2014/main" id="{0D261EBC-41D3-4155-A518-189180DD1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406"/>
              <a:ext cx="2317" cy="1652"/>
              <a:chOff x="230" y="310"/>
              <a:chExt cx="2317" cy="1652"/>
            </a:xfrm>
          </p:grpSpPr>
          <p:sp>
            <p:nvSpPr>
              <p:cNvPr id="3111" name="Text Box 20">
                <a:extLst>
                  <a:ext uri="{FF2B5EF4-FFF2-40B4-BE49-F238E27FC236}">
                    <a16:creationId xmlns:a16="http://schemas.microsoft.com/office/drawing/2014/main" id="{80DA8398-25C4-44A6-88D9-5EA1C01E4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2" y="163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  <p:grpSp>
            <p:nvGrpSpPr>
              <p:cNvPr id="3112" name="Group 74">
                <a:extLst>
                  <a:ext uri="{FF2B5EF4-FFF2-40B4-BE49-F238E27FC236}">
                    <a16:creationId xmlns:a16="http://schemas.microsoft.com/office/drawing/2014/main" id="{B4447042-DF0A-42D7-A2E8-60D28AEE9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" y="310"/>
                <a:ext cx="2317" cy="1508"/>
                <a:chOff x="288" y="144"/>
                <a:chExt cx="2317" cy="1508"/>
              </a:xfrm>
            </p:grpSpPr>
            <p:sp>
              <p:nvSpPr>
                <p:cNvPr id="3113" name="Line 13">
                  <a:extLst>
                    <a:ext uri="{FF2B5EF4-FFF2-40B4-BE49-F238E27FC236}">
                      <a16:creationId xmlns:a16="http://schemas.microsoft.com/office/drawing/2014/main" id="{5385FB72-2B52-4ADF-B135-EFD5A6B76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1248"/>
                  <a:ext cx="0" cy="96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3114" name="Group 73">
                  <a:extLst>
                    <a:ext uri="{FF2B5EF4-FFF2-40B4-BE49-F238E27FC236}">
                      <a16:creationId xmlns:a16="http://schemas.microsoft.com/office/drawing/2014/main" id="{19CAB8F5-7348-4A9C-9C27-0D4F533FC1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44"/>
                  <a:ext cx="2317" cy="1508"/>
                  <a:chOff x="326" y="288"/>
                  <a:chExt cx="2317" cy="1508"/>
                </a:xfrm>
              </p:grpSpPr>
              <p:sp>
                <p:nvSpPr>
                  <p:cNvPr id="3115" name="Freeform 12">
                    <a:extLst>
                      <a:ext uri="{FF2B5EF4-FFF2-40B4-BE49-F238E27FC236}">
                        <a16:creationId xmlns:a16="http://schemas.microsoft.com/office/drawing/2014/main" id="{43E3BE0F-6781-4FAA-BE17-4C4BCFC10B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" y="1440"/>
                    <a:ext cx="48" cy="96"/>
                  </a:xfrm>
                  <a:custGeom>
                    <a:avLst/>
                    <a:gdLst>
                      <a:gd name="T0" fmla="*/ 0 w 48"/>
                      <a:gd name="T1" fmla="*/ 0 h 96"/>
                      <a:gd name="T2" fmla="*/ 48 w 48"/>
                      <a:gd name="T3" fmla="*/ 96 h 96"/>
                      <a:gd name="T4" fmla="*/ 0 60000 65536"/>
                      <a:gd name="T5" fmla="*/ 0 60000 65536"/>
                      <a:gd name="T6" fmla="*/ 0 w 48"/>
                      <a:gd name="T7" fmla="*/ 0 h 96"/>
                      <a:gd name="T8" fmla="*/ 48 w 48"/>
                      <a:gd name="T9" fmla="*/ 96 h 9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8" h="96">
                        <a:moveTo>
                          <a:pt x="0" y="0"/>
                        </a:moveTo>
                        <a:cubicBezTo>
                          <a:pt x="0" y="0"/>
                          <a:pt x="24" y="48"/>
                          <a:pt x="48" y="96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  <p:grpSp>
                <p:nvGrpSpPr>
                  <p:cNvPr id="3116" name="Group 72">
                    <a:extLst>
                      <a:ext uri="{FF2B5EF4-FFF2-40B4-BE49-F238E27FC236}">
                        <a16:creationId xmlns:a16="http://schemas.microsoft.com/office/drawing/2014/main" id="{F928C445-6D09-4C0A-A95A-FCA61B48D39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6" y="288"/>
                    <a:ext cx="2317" cy="1508"/>
                    <a:chOff x="278" y="384"/>
                    <a:chExt cx="2317" cy="1508"/>
                  </a:xfrm>
                </p:grpSpPr>
                <p:sp>
                  <p:nvSpPr>
                    <p:cNvPr id="3117" name="Line 10">
                      <a:extLst>
                        <a:ext uri="{FF2B5EF4-FFF2-40B4-BE49-F238E27FC236}">
                          <a16:creationId xmlns:a16="http://schemas.microsoft.com/office/drawing/2014/main" id="{0613B7A4-19E1-4855-83CD-565CD318F4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8" y="838"/>
                      <a:ext cx="912" cy="9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/>
                    </a:p>
                  </p:txBody>
                </p:sp>
                <p:grpSp>
                  <p:nvGrpSpPr>
                    <p:cNvPr id="3118" name="Group 71">
                      <a:extLst>
                        <a:ext uri="{FF2B5EF4-FFF2-40B4-BE49-F238E27FC236}">
                          <a16:creationId xmlns:a16="http://schemas.microsoft.com/office/drawing/2014/main" id="{38655FF4-7271-4951-91C4-959F23432C0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" y="384"/>
                      <a:ext cx="2317" cy="1508"/>
                      <a:chOff x="240" y="406"/>
                      <a:chExt cx="2317" cy="1508"/>
                    </a:xfrm>
                  </p:grpSpPr>
                  <p:sp>
                    <p:nvSpPr>
                      <p:cNvPr id="3119" name="Text Box 19">
                        <a:extLst>
                          <a:ext uri="{FF2B5EF4-FFF2-40B4-BE49-F238E27FC236}">
                            <a16:creationId xmlns:a16="http://schemas.microsoft.com/office/drawing/2014/main" id="{CFBCE5D3-DA93-4C5C-94DB-A93289CB6D7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55" y="1584"/>
                        <a:ext cx="229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a</a:t>
                        </a:r>
                      </a:p>
                    </p:txBody>
                  </p:sp>
                  <p:grpSp>
                    <p:nvGrpSpPr>
                      <p:cNvPr id="3120" name="Group 57">
                        <a:extLst>
                          <a:ext uri="{FF2B5EF4-FFF2-40B4-BE49-F238E27FC236}">
                            <a16:creationId xmlns:a16="http://schemas.microsoft.com/office/drawing/2014/main" id="{8176A415-24F0-4EB5-8F03-98756901392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" y="406"/>
                        <a:ext cx="2317" cy="1460"/>
                        <a:chOff x="240" y="480"/>
                        <a:chExt cx="2317" cy="1460"/>
                      </a:xfrm>
                    </p:grpSpPr>
                    <p:sp>
                      <p:nvSpPr>
                        <p:cNvPr id="3121" name="Line 5">
                          <a:extLst>
                            <a:ext uri="{FF2B5EF4-FFF2-40B4-BE49-F238E27FC236}">
                              <a16:creationId xmlns:a16="http://schemas.microsoft.com/office/drawing/2014/main" id="{B76C51DC-16B3-4E92-8F93-872457A2739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4" y="624"/>
                          <a:ext cx="0" cy="11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 type="arrow" w="med" len="med"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800" b="1"/>
                        </a:p>
                      </p:txBody>
                    </p:sp>
                    <p:sp>
                      <p:nvSpPr>
                        <p:cNvPr id="3122" name="Line 6">
                          <a:extLst>
                            <a:ext uri="{FF2B5EF4-FFF2-40B4-BE49-F238E27FC236}">
                              <a16:creationId xmlns:a16="http://schemas.microsoft.com/office/drawing/2014/main" id="{D4482D48-D205-4F47-9D10-9246B9F9EC9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4" y="1728"/>
                          <a:ext cx="172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arrow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800" b="1"/>
                        </a:p>
                      </p:txBody>
                    </p:sp>
                    <p:sp>
                      <p:nvSpPr>
                        <p:cNvPr id="3123" name="Freeform 7">
                          <a:extLst>
                            <a:ext uri="{FF2B5EF4-FFF2-40B4-BE49-F238E27FC236}">
                              <a16:creationId xmlns:a16="http://schemas.microsoft.com/office/drawing/2014/main" id="{6306995E-B816-463F-8003-02CBC414A69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60" y="960"/>
                          <a:ext cx="1008" cy="624"/>
                        </a:xfrm>
                        <a:custGeom>
                          <a:avLst/>
                          <a:gdLst>
                            <a:gd name="T0" fmla="*/ 0 w 1008"/>
                            <a:gd name="T1" fmla="*/ 624 h 624"/>
                            <a:gd name="T2" fmla="*/ 144 w 1008"/>
                            <a:gd name="T3" fmla="*/ 288 h 624"/>
                            <a:gd name="T4" fmla="*/ 672 w 1008"/>
                            <a:gd name="T5" fmla="*/ 192 h 624"/>
                            <a:gd name="T6" fmla="*/ 1008 w 1008"/>
                            <a:gd name="T7" fmla="*/ 0 h 624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008"/>
                            <a:gd name="T13" fmla="*/ 0 h 624"/>
                            <a:gd name="T14" fmla="*/ 1008 w 1008"/>
                            <a:gd name="T15" fmla="*/ 624 h 624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008" h="624">
                              <a:moveTo>
                                <a:pt x="0" y="624"/>
                              </a:moveTo>
                              <a:cubicBezTo>
                                <a:pt x="16" y="492"/>
                                <a:pt x="32" y="360"/>
                                <a:pt x="144" y="288"/>
                              </a:cubicBezTo>
                              <a:cubicBezTo>
                                <a:pt x="256" y="216"/>
                                <a:pt x="528" y="240"/>
                                <a:pt x="672" y="192"/>
                              </a:cubicBezTo>
                              <a:cubicBezTo>
                                <a:pt x="816" y="144"/>
                                <a:pt x="912" y="72"/>
                                <a:pt x="1008" y="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 b="1"/>
                        </a:p>
                      </p:txBody>
                    </p:sp>
                    <p:sp>
                      <p:nvSpPr>
                        <p:cNvPr id="3124" name="Text Box 15">
                          <a:extLst>
                            <a:ext uri="{FF2B5EF4-FFF2-40B4-BE49-F238E27FC236}">
                              <a16:creationId xmlns:a16="http://schemas.microsoft.com/office/drawing/2014/main" id="{8202B59B-0BBE-4480-B01E-B608FAE9910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" y="480"/>
                          <a:ext cx="22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zh-CN" b="1"/>
                            <a:t>y</a:t>
                          </a:r>
                        </a:p>
                      </p:txBody>
                    </p:sp>
                    <p:sp>
                      <p:nvSpPr>
                        <p:cNvPr id="3125" name="Text Box 16">
                          <a:extLst>
                            <a:ext uri="{FF2B5EF4-FFF2-40B4-BE49-F238E27FC236}">
                              <a16:creationId xmlns:a16="http://schemas.microsoft.com/office/drawing/2014/main" id="{1424538C-DB9E-4977-BA52-3A84FBEAD76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" y="1584"/>
                          <a:ext cx="29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zh-CN" b="1"/>
                            <a:t>O</a:t>
                          </a: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078" name="Object 18">
                              <a:extLst>
                                <a:ext uri="{FF2B5EF4-FFF2-40B4-BE49-F238E27FC236}">
                                  <a16:creationId xmlns:a16="http://schemas.microsoft.com/office/drawing/2014/main" id="{28A61279-7314-4005-A3CB-23CA2A23D0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 bwMode="auto">
                            <a:xfrm>
                              <a:off x="768" y="1584"/>
                              <a:ext cx="144" cy="1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  <p:txBody>
                            <a:bodyPr>
                              <a:normAutofit fontScale="25000" lnSpcReduction="20000"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oMath>
                                </m:oMathPara>
                              </a14:m>
                              <a:endParaRPr lang="zh-CN" altLang="en-US" sz="2800" b="1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078" name="Object 18">
                              <a:extLst>
                                <a:ext uri="{FF2B5EF4-FFF2-40B4-BE49-F238E27FC236}">
                                  <a16:creationId xmlns:a16="http://schemas.microsoft.com/office/drawing/2014/main" id="{28A61279-7314-4005-A3CB-23CA2A23D00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768" y="1584"/>
                              <a:ext cx="144" cy="127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/>
                              </a:stretch>
                            </a:blipFill>
                            <a:ln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3126" name="Text Box 21">
                          <a:extLst>
                            <a:ext uri="{FF2B5EF4-FFF2-40B4-BE49-F238E27FC236}">
                              <a16:creationId xmlns:a16="http://schemas.microsoft.com/office/drawing/2014/main" id="{39AE70F6-BD24-4BD2-B0AE-189F538E443A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28" y="1610"/>
                          <a:ext cx="22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zh-CN" b="1" dirty="0"/>
                            <a:t>x</a:t>
                          </a:r>
                        </a:p>
                      </p:txBody>
                    </p:sp>
                    <p:sp>
                      <p:nvSpPr>
                        <p:cNvPr id="3127" name="Text Box 22">
                          <a:extLst>
                            <a:ext uri="{FF2B5EF4-FFF2-40B4-BE49-F238E27FC236}">
                              <a16:creationId xmlns:a16="http://schemas.microsoft.com/office/drawing/2014/main" id="{9A8283F1-101B-4355-9985-F39491BEE2B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94" y="1418"/>
                          <a:ext cx="280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zh-CN" b="1"/>
                            <a:t>A</a:t>
                          </a:r>
                        </a:p>
                      </p:txBody>
                    </p:sp>
                    <p:sp>
                      <p:nvSpPr>
                        <p:cNvPr id="3128" name="Text Box 23">
                          <a:extLst>
                            <a:ext uri="{FF2B5EF4-FFF2-40B4-BE49-F238E27FC236}">
                              <a16:creationId xmlns:a16="http://schemas.microsoft.com/office/drawing/2014/main" id="{682E2504-D908-4A02-9F86-B4A5CFC3EA4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20" y="864"/>
                          <a:ext cx="26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zh-CN" b="1"/>
                            <a:t>B</a:t>
                          </a: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079" name="Object 25">
                              <a:extLst>
                                <a:ext uri="{FF2B5EF4-FFF2-40B4-BE49-F238E27FC236}">
                                  <a16:creationId xmlns:a16="http://schemas.microsoft.com/office/drawing/2014/main" id="{7411F745-7AD6-4F3E-AD7A-044705A60E2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 bwMode="auto">
                            <a:xfrm>
                              <a:off x="1440" y="672"/>
                              <a:ext cx="696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  <p:txBody>
                            <a:bodyPr>
                              <a:normAutofit fontScale="55000" lnSpcReduction="20000"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oMath>
                                </m:oMathPara>
                              </a14:m>
                              <a:endParaRPr lang="zh-CN" altLang="en-US" sz="2800" b="1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079" name="Object 25">
                              <a:extLst>
                                <a:ext uri="{FF2B5EF4-FFF2-40B4-BE49-F238E27FC236}">
                                  <a16:creationId xmlns:a16="http://schemas.microsoft.com/office/drawing/2014/main" id="{7411F745-7AD6-4F3E-AD7A-044705A60E2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440" y="672"/>
                              <a:ext cx="696" cy="215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 b="-5357"/>
                              </a:stretch>
                            </a:blipFill>
                            <a:ln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6" name="Text Box 28">
                <a:extLst>
                  <a:ext uri="{FF2B5EF4-FFF2-40B4-BE49-F238E27FC236}">
                    <a16:creationId xmlns:a16="http://schemas.microsoft.com/office/drawing/2014/main" id="{B3DA76EB-34D4-4693-A35F-A2C097F91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1749" y="3270252"/>
                <a:ext cx="43455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) </m:t>
                    </m:r>
                  </m:oMath>
                </a14:m>
                <a:r>
                  <a:rPr lang="zh-CN" altLang="en-US" b="1" dirty="0"/>
                  <a:t>曲线上升，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2076" name="Text Box 28">
                <a:extLst>
                  <a:ext uri="{FF2B5EF4-FFF2-40B4-BE49-F238E27FC236}">
                    <a16:creationId xmlns:a16="http://schemas.microsoft.com/office/drawing/2014/main" id="{B3DA76EB-34D4-4693-A35F-A2C097F9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749" y="3270252"/>
                <a:ext cx="4345577" cy="523220"/>
              </a:xfrm>
              <a:prstGeom prst="rect">
                <a:avLst/>
              </a:prstGeom>
              <a:blipFill>
                <a:blip r:embed="rId4"/>
                <a:stretch>
                  <a:fillRect t="-15116" r="-11080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64">
            <a:extLst>
              <a:ext uri="{FF2B5EF4-FFF2-40B4-BE49-F238E27FC236}">
                <a16:creationId xmlns:a16="http://schemas.microsoft.com/office/drawing/2014/main" id="{ED2246BC-BA53-4332-B63F-51DF8CD1196E}"/>
              </a:ext>
            </a:extLst>
          </p:cNvPr>
          <p:cNvGrpSpPr>
            <a:grpSpLocks/>
          </p:cNvGrpSpPr>
          <p:nvPr/>
        </p:nvGrpSpPr>
        <p:grpSpPr bwMode="auto">
          <a:xfrm>
            <a:off x="6248402" y="609600"/>
            <a:ext cx="3427413" cy="2581276"/>
            <a:chOff x="2976" y="-48"/>
            <a:chExt cx="2159" cy="1626"/>
          </a:xfrm>
        </p:grpSpPr>
        <p:sp>
          <p:nvSpPr>
            <p:cNvPr id="3092" name="Line 37">
              <a:extLst>
                <a:ext uri="{FF2B5EF4-FFF2-40B4-BE49-F238E27FC236}">
                  <a16:creationId xmlns:a16="http://schemas.microsoft.com/office/drawing/2014/main" id="{BC3CBF7A-0F7C-49CD-B203-82632789D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56"/>
              <a:ext cx="0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3093" name="Group 63">
              <a:extLst>
                <a:ext uri="{FF2B5EF4-FFF2-40B4-BE49-F238E27FC236}">
                  <a16:creationId xmlns:a16="http://schemas.microsoft.com/office/drawing/2014/main" id="{7C411838-CDB7-429F-B6AE-FB1E90401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-48"/>
              <a:ext cx="2159" cy="1626"/>
              <a:chOff x="3254" y="0"/>
              <a:chExt cx="2159" cy="1626"/>
            </a:xfrm>
          </p:grpSpPr>
          <p:sp>
            <p:nvSpPr>
              <p:cNvPr id="3094" name="Line 29">
                <a:extLst>
                  <a:ext uri="{FF2B5EF4-FFF2-40B4-BE49-F238E27FC236}">
                    <a16:creationId xmlns:a16="http://schemas.microsoft.com/office/drawing/2014/main" id="{52A0E70B-AF14-42BF-830C-E0895E8ED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1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095" name="Text Box 46">
                <a:extLst>
                  <a:ext uri="{FF2B5EF4-FFF2-40B4-BE49-F238E27FC236}">
                    <a16:creationId xmlns:a16="http://schemas.microsoft.com/office/drawing/2014/main" id="{09B27F8C-BB44-40A8-8B27-09A4E3BD2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8" y="310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A</a:t>
                </a:r>
              </a:p>
            </p:txBody>
          </p:sp>
          <p:grpSp>
            <p:nvGrpSpPr>
              <p:cNvPr id="3096" name="Group 62">
                <a:extLst>
                  <a:ext uri="{FF2B5EF4-FFF2-40B4-BE49-F238E27FC236}">
                    <a16:creationId xmlns:a16="http://schemas.microsoft.com/office/drawing/2014/main" id="{DDD031F4-D2A8-42CE-A013-8D70711E54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4" y="0"/>
                <a:ext cx="2159" cy="1626"/>
                <a:chOff x="3254" y="192"/>
                <a:chExt cx="2159" cy="1626"/>
              </a:xfrm>
            </p:grpSpPr>
            <p:sp>
              <p:nvSpPr>
                <p:cNvPr id="3097" name="Line 36">
                  <a:extLst>
                    <a:ext uri="{FF2B5EF4-FFF2-40B4-BE49-F238E27FC236}">
                      <a16:creationId xmlns:a16="http://schemas.microsoft.com/office/drawing/2014/main" id="{6787B9B4-DF6D-4003-84CC-79005D848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624"/>
                  <a:ext cx="0" cy="816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3098" name="Group 61">
                  <a:extLst>
                    <a:ext uri="{FF2B5EF4-FFF2-40B4-BE49-F238E27FC236}">
                      <a16:creationId xmlns:a16="http://schemas.microsoft.com/office/drawing/2014/main" id="{8095B81A-A807-42F8-AAE9-6442228C6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54" y="192"/>
                  <a:ext cx="2159" cy="1626"/>
                  <a:chOff x="3254" y="192"/>
                  <a:chExt cx="2159" cy="1626"/>
                </a:xfrm>
              </p:grpSpPr>
              <p:sp>
                <p:nvSpPr>
                  <p:cNvPr id="3099" name="Text Box 41">
                    <a:extLst>
                      <a:ext uri="{FF2B5EF4-FFF2-40B4-BE49-F238E27FC236}">
                        <a16:creationId xmlns:a16="http://schemas.microsoft.com/office/drawing/2014/main" id="{A98FBA11-47FA-4631-8A54-CE44D77F88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462"/>
                    <a:ext cx="229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a</a:t>
                    </a:r>
                  </a:p>
                </p:txBody>
              </p:sp>
              <p:sp>
                <p:nvSpPr>
                  <p:cNvPr id="3100" name="Text Box 40">
                    <a:extLst>
                      <a:ext uri="{FF2B5EF4-FFF2-40B4-BE49-F238E27FC236}">
                        <a16:creationId xmlns:a16="http://schemas.microsoft.com/office/drawing/2014/main" id="{9BA1CD5B-F0B6-49AA-9FAC-D2FBBD1F9FC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4" y="1322"/>
                    <a:ext cx="292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O</a:t>
                    </a:r>
                  </a:p>
                </p:txBody>
              </p:sp>
              <p:sp>
                <p:nvSpPr>
                  <p:cNvPr id="3101" name="Line 34">
                    <a:extLst>
                      <a:ext uri="{FF2B5EF4-FFF2-40B4-BE49-F238E27FC236}">
                        <a16:creationId xmlns:a16="http://schemas.microsoft.com/office/drawing/2014/main" id="{2FEBD518-18FD-480A-B64F-13EE5957E9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480"/>
                    <a:ext cx="144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102" name="Line 30">
                    <a:extLst>
                      <a:ext uri="{FF2B5EF4-FFF2-40B4-BE49-F238E27FC236}">
                        <a16:creationId xmlns:a16="http://schemas.microsoft.com/office/drawing/2014/main" id="{7EA264E4-0071-4007-A2DC-C0A680AA3F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6" y="1440"/>
                    <a:ext cx="17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103" name="Freeform 32">
                    <a:extLst>
                      <a:ext uri="{FF2B5EF4-FFF2-40B4-BE49-F238E27FC236}">
                        <a16:creationId xmlns:a16="http://schemas.microsoft.com/office/drawing/2014/main" id="{A67911DB-419E-4B06-9928-8538C4EF14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8" y="646"/>
                    <a:ext cx="768" cy="672"/>
                  </a:xfrm>
                  <a:custGeom>
                    <a:avLst/>
                    <a:gdLst>
                      <a:gd name="T0" fmla="*/ 0 w 768"/>
                      <a:gd name="T1" fmla="*/ 0 h 672"/>
                      <a:gd name="T2" fmla="*/ 336 w 768"/>
                      <a:gd name="T3" fmla="*/ 96 h 672"/>
                      <a:gd name="T4" fmla="*/ 480 w 768"/>
                      <a:gd name="T5" fmla="*/ 528 h 672"/>
                      <a:gd name="T6" fmla="*/ 768 w 768"/>
                      <a:gd name="T7" fmla="*/ 672 h 67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68"/>
                      <a:gd name="T13" fmla="*/ 0 h 672"/>
                      <a:gd name="T14" fmla="*/ 768 w 768"/>
                      <a:gd name="T15" fmla="*/ 672 h 67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68" h="672">
                        <a:moveTo>
                          <a:pt x="0" y="0"/>
                        </a:moveTo>
                        <a:cubicBezTo>
                          <a:pt x="128" y="4"/>
                          <a:pt x="256" y="8"/>
                          <a:pt x="336" y="96"/>
                        </a:cubicBezTo>
                        <a:cubicBezTo>
                          <a:pt x="416" y="184"/>
                          <a:pt x="408" y="432"/>
                          <a:pt x="480" y="528"/>
                        </a:cubicBezTo>
                        <a:cubicBezTo>
                          <a:pt x="552" y="624"/>
                          <a:pt x="720" y="648"/>
                          <a:pt x="768" y="672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  <p:sp>
                <p:nvSpPr>
                  <p:cNvPr id="3104" name="Freeform 35">
                    <a:extLst>
                      <a:ext uri="{FF2B5EF4-FFF2-40B4-BE49-F238E27FC236}">
                        <a16:creationId xmlns:a16="http://schemas.microsoft.com/office/drawing/2014/main" id="{B786CE4C-902D-4708-A290-2B62DD0E80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6" y="1336"/>
                    <a:ext cx="192" cy="56"/>
                  </a:xfrm>
                  <a:custGeom>
                    <a:avLst/>
                    <a:gdLst>
                      <a:gd name="T0" fmla="*/ 0 w 192"/>
                      <a:gd name="T1" fmla="*/ 8 h 56"/>
                      <a:gd name="T2" fmla="*/ 96 w 192"/>
                      <a:gd name="T3" fmla="*/ 8 h 56"/>
                      <a:gd name="T4" fmla="*/ 192 w 192"/>
                      <a:gd name="T5" fmla="*/ 56 h 56"/>
                      <a:gd name="T6" fmla="*/ 0 60000 65536"/>
                      <a:gd name="T7" fmla="*/ 0 60000 65536"/>
                      <a:gd name="T8" fmla="*/ 0 60000 65536"/>
                      <a:gd name="T9" fmla="*/ 0 w 192"/>
                      <a:gd name="T10" fmla="*/ 0 h 56"/>
                      <a:gd name="T11" fmla="*/ 192 w 192"/>
                      <a:gd name="T12" fmla="*/ 56 h 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2" h="56">
                        <a:moveTo>
                          <a:pt x="0" y="8"/>
                        </a:moveTo>
                        <a:cubicBezTo>
                          <a:pt x="32" y="4"/>
                          <a:pt x="64" y="0"/>
                          <a:pt x="96" y="8"/>
                        </a:cubicBezTo>
                        <a:cubicBezTo>
                          <a:pt x="128" y="16"/>
                          <a:pt x="176" y="40"/>
                          <a:pt x="192" y="56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  <p:sp>
                <p:nvSpPr>
                  <p:cNvPr id="3105" name="Text Box 38">
                    <a:extLst>
                      <a:ext uri="{FF2B5EF4-FFF2-40B4-BE49-F238E27FC236}">
                        <a16:creationId xmlns:a16="http://schemas.microsoft.com/office/drawing/2014/main" id="{F636BE7B-E415-4681-BE81-B6971A8B9B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92"/>
                    <a:ext cx="229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y</a:t>
                    </a:r>
                  </a:p>
                </p:txBody>
              </p:sp>
              <p:sp>
                <p:nvSpPr>
                  <p:cNvPr id="3106" name="Text Box 42">
                    <a:extLst>
                      <a:ext uri="{FF2B5EF4-FFF2-40B4-BE49-F238E27FC236}">
                        <a16:creationId xmlns:a16="http://schemas.microsoft.com/office/drawing/2014/main" id="{9B0B7633-F7F6-4FDF-AF42-D6F1CA814E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488"/>
                    <a:ext cx="243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b</a:t>
                    </a:r>
                  </a:p>
                </p:txBody>
              </p:sp>
              <p:sp>
                <p:nvSpPr>
                  <p:cNvPr id="3107" name="Text Box 43">
                    <a:extLst>
                      <a:ext uri="{FF2B5EF4-FFF2-40B4-BE49-F238E27FC236}">
                        <a16:creationId xmlns:a16="http://schemas.microsoft.com/office/drawing/2014/main" id="{E3475750-0D7E-4896-A516-C6EFCE61F7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4" y="1475"/>
                    <a:ext cx="229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x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76" name="Object 45">
                        <a:extLst>
                          <a:ext uri="{FF2B5EF4-FFF2-40B4-BE49-F238E27FC236}">
                            <a16:creationId xmlns:a16="http://schemas.microsoft.com/office/drawing/2014/main" id="{D480281E-20E3-40A7-8BB6-9071B7FA4FEB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5050" y="1222"/>
                        <a:ext cx="144" cy="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25000" lnSpcReduction="20000"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m:oMathPara>
                        </a14:m>
                        <a:endParaRPr lang="zh-CN" altLang="en-US" sz="2800" b="1"/>
                      </a:p>
                    </p:txBody>
                  </p:sp>
                </mc:Choice>
                <mc:Fallback xmlns="">
                  <p:sp>
                    <p:nvSpPr>
                      <p:cNvPr id="3076" name="Object 45">
                        <a:extLst>
                          <a:ext uri="{FF2B5EF4-FFF2-40B4-BE49-F238E27FC236}">
                            <a16:creationId xmlns:a16="http://schemas.microsoft.com/office/drawing/2014/main" id="{D480281E-20E3-40A7-8BB6-9071B7FA4F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050" y="1222"/>
                        <a:ext cx="144" cy="12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108" name="Text Box 47">
                    <a:extLst>
                      <a:ext uri="{FF2B5EF4-FFF2-40B4-BE49-F238E27FC236}">
                        <a16:creationId xmlns:a16="http://schemas.microsoft.com/office/drawing/2014/main" id="{73999A4F-5FD1-4725-8B1E-A4C4A99B58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4" y="1174"/>
                    <a:ext cx="267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B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77" name="Object 49">
                        <a:extLst>
                          <a:ext uri="{FF2B5EF4-FFF2-40B4-BE49-F238E27FC236}">
                            <a16:creationId xmlns:a16="http://schemas.microsoft.com/office/drawing/2014/main" id="{5E9347A7-6BBE-4E6B-93E0-36C6914B0219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4090" y="502"/>
                        <a:ext cx="696" cy="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55000" lnSpcReduction="20000"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2800" b="1"/>
                      </a:p>
                    </p:txBody>
                  </p:sp>
                </mc:Choice>
                <mc:Fallback xmlns="">
                  <p:sp>
                    <p:nvSpPr>
                      <p:cNvPr id="3077" name="Object 49">
                        <a:extLst>
                          <a:ext uri="{FF2B5EF4-FFF2-40B4-BE49-F238E27FC236}">
                            <a16:creationId xmlns:a16="http://schemas.microsoft.com/office/drawing/2014/main" id="{5E9347A7-6BBE-4E6B-93E0-36C6914B02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090" y="502"/>
                        <a:ext cx="696" cy="2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5357"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0" name="Text Box 52">
                <a:extLst>
                  <a:ext uri="{FF2B5EF4-FFF2-40B4-BE49-F238E27FC236}">
                    <a16:creationId xmlns:a16="http://schemas.microsoft.com/office/drawing/2014/main" id="{9A422602-3BFA-427C-88AE-AA6795964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6046" y="3297239"/>
                <a:ext cx="44233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) </m:t>
                    </m:r>
                  </m:oMath>
                </a14:m>
                <a:r>
                  <a:rPr lang="zh-CN" altLang="en-US" b="1" dirty="0"/>
                  <a:t>曲线下降，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2100" name="Text Box 52">
                <a:extLst>
                  <a:ext uri="{FF2B5EF4-FFF2-40B4-BE49-F238E27FC236}">
                    <a16:creationId xmlns:a16="http://schemas.microsoft.com/office/drawing/2014/main" id="{9A422602-3BFA-427C-88AE-AA679596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046" y="3297239"/>
                <a:ext cx="4423362" cy="523220"/>
              </a:xfrm>
              <a:prstGeom prst="rect">
                <a:avLst/>
              </a:prstGeom>
              <a:blipFill>
                <a:blip r:embed="rId7"/>
                <a:stretch>
                  <a:fillRect t="-16279" r="-1101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2" name="Text Box 54">
            <a:extLst>
              <a:ext uri="{FF2B5EF4-FFF2-40B4-BE49-F238E27FC236}">
                <a16:creationId xmlns:a16="http://schemas.microsoft.com/office/drawing/2014/main" id="{0FAFA6A3-BF73-47CB-837A-C43B1A98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76" y="5948460"/>
            <a:ext cx="2319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</a:rPr>
              <a:t>证  仅证 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+mj-lt"/>
              </a:rPr>
              <a:t>，</a:t>
            </a:r>
          </a:p>
        </p:txBody>
      </p:sp>
      <p:sp>
        <p:nvSpPr>
          <p:cNvPr id="2104" name="Rectangle 56">
            <a:extLst>
              <a:ext uri="{FF2B5EF4-FFF2-40B4-BE49-F238E27FC236}">
                <a16:creationId xmlns:a16="http://schemas.microsoft.com/office/drawing/2014/main" id="{98FA44D2-9050-48EA-ADA8-8DDCC68A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87" y="3991072"/>
            <a:ext cx="6758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ea"/>
                <a:ea typeface="+mj-ea"/>
              </a:rPr>
              <a:t>定理</a:t>
            </a:r>
            <a:r>
              <a:rPr lang="en-US" altLang="zh-CN" sz="2800" b="1" dirty="0">
                <a:latin typeface="+mj-lt"/>
                <a:ea typeface="黑体" pitchFamily="2" charset="-122"/>
              </a:rPr>
              <a:t>1 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设函数 </a:t>
            </a:r>
            <a:r>
              <a:rPr lang="en-US" altLang="zh-CN" sz="2800" b="1" i="1" dirty="0">
                <a:latin typeface="+mj-lt"/>
              </a:rPr>
              <a:t>f</a:t>
            </a:r>
            <a:r>
              <a:rPr lang="en-US" altLang="zh-CN" sz="2800" b="1" dirty="0">
                <a:latin typeface="+mj-lt"/>
              </a:rPr>
              <a:t> (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) </a:t>
            </a:r>
            <a:r>
              <a:rPr lang="zh-CN" altLang="en-US" sz="2800" b="1" dirty="0">
                <a:latin typeface="+mj-lt"/>
              </a:rPr>
              <a:t>在闭区间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a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]</a:t>
            </a:r>
            <a:r>
              <a:rPr lang="zh-CN" altLang="en-US" sz="2800" b="1" dirty="0">
                <a:latin typeface="+mj-lt"/>
              </a:rPr>
              <a:t>上连续，</a:t>
            </a:r>
          </a:p>
        </p:txBody>
      </p:sp>
      <p:sp>
        <p:nvSpPr>
          <p:cNvPr id="2113" name="Rectangle 65">
            <a:extLst>
              <a:ext uri="{FF2B5EF4-FFF2-40B4-BE49-F238E27FC236}">
                <a16:creationId xmlns:a16="http://schemas.microsoft.com/office/drawing/2014/main" id="{7195CCE2-BB53-4D5E-9B6A-C6F21164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3" y="4576859"/>
            <a:ext cx="45688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+mj-lt"/>
              </a:rPr>
              <a:t>如果在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>
                <a:latin typeface="+mj-lt"/>
              </a:rPr>
              <a:t>a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内 </a:t>
            </a:r>
            <a:r>
              <a:rPr lang="en-US" altLang="zh-CN" sz="2800" b="1" i="1" dirty="0">
                <a:latin typeface="+mj-lt"/>
              </a:rPr>
              <a:t>f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  <a:sym typeface="Symbol" pitchFamily="18" charset="2"/>
              </a:rPr>
              <a:t>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) &gt; 0</a:t>
            </a:r>
            <a:r>
              <a:rPr lang="zh-CN" altLang="en-US" sz="2800" b="1" dirty="0">
                <a:latin typeface="+mj-lt"/>
              </a:rPr>
              <a:t>，</a:t>
            </a:r>
          </a:p>
        </p:txBody>
      </p:sp>
      <p:sp>
        <p:nvSpPr>
          <p:cNvPr id="2114" name="Rectangle 66">
            <a:extLst>
              <a:ext uri="{FF2B5EF4-FFF2-40B4-BE49-F238E27FC236}">
                <a16:creationId xmlns:a16="http://schemas.microsoft.com/office/drawing/2014/main" id="{28AD45D5-E8DA-45E4-BF6E-F8E5F599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26" y="5172171"/>
            <a:ext cx="506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/>
              <a:t>(ii) </a:t>
            </a:r>
            <a:r>
              <a:rPr lang="zh-CN" altLang="en-US" sz="2800" b="1" dirty="0">
                <a:latin typeface="+mj-lt"/>
              </a:rPr>
              <a:t>如果在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>
                <a:latin typeface="+mj-lt"/>
              </a:rPr>
              <a:t>a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内 </a:t>
            </a:r>
            <a:r>
              <a:rPr lang="en-US" altLang="zh-CN" sz="2800" b="1" i="1" dirty="0">
                <a:latin typeface="+mj-lt"/>
              </a:rPr>
              <a:t>f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  <a:sym typeface="Symbol" pitchFamily="18" charset="2"/>
              </a:rPr>
              <a:t>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) &lt; 0,</a:t>
            </a:r>
          </a:p>
        </p:txBody>
      </p:sp>
      <p:sp>
        <p:nvSpPr>
          <p:cNvPr id="2125" name="Rectangle 77">
            <a:extLst>
              <a:ext uri="{FF2B5EF4-FFF2-40B4-BE49-F238E27FC236}">
                <a16:creationId xmlns:a16="http://schemas.microsoft.com/office/drawing/2014/main" id="{436081DD-ACBB-41FB-9A84-96D30E18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50" y="4634009"/>
            <a:ext cx="4354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</a:rPr>
              <a:t>则 </a:t>
            </a:r>
            <a:r>
              <a:rPr lang="en-US" altLang="zh-CN" sz="2800" b="1" i="1" dirty="0">
                <a:latin typeface="+mj-lt"/>
              </a:rPr>
              <a:t>f</a:t>
            </a:r>
            <a:r>
              <a:rPr lang="en-US" altLang="zh-CN" sz="2800" b="1" dirty="0">
                <a:latin typeface="+mj-lt"/>
              </a:rPr>
              <a:t> (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a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]</a:t>
            </a:r>
            <a:r>
              <a:rPr lang="zh-CN" altLang="en-US" sz="2800" b="1" dirty="0">
                <a:latin typeface="+mj-lt"/>
              </a:rPr>
              <a:t>上单调增加；</a:t>
            </a:r>
          </a:p>
        </p:txBody>
      </p:sp>
      <p:sp>
        <p:nvSpPr>
          <p:cNvPr id="2126" name="Rectangle 78">
            <a:extLst>
              <a:ext uri="{FF2B5EF4-FFF2-40B4-BE49-F238E27FC236}">
                <a16:creationId xmlns:a16="http://schemas.microsoft.com/office/drawing/2014/main" id="{CB2EB7A9-C082-4C74-A0ED-ED5E09C1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612" y="5172171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+mj-lt"/>
              </a:rPr>
              <a:t>则 </a:t>
            </a:r>
            <a:r>
              <a:rPr lang="en-US" altLang="zh-CN" sz="2800" b="1" i="1" dirty="0">
                <a:latin typeface="+mj-lt"/>
              </a:rPr>
              <a:t>f</a:t>
            </a:r>
            <a:r>
              <a:rPr lang="en-US" altLang="zh-CN" sz="2800" b="1" dirty="0">
                <a:latin typeface="+mj-lt"/>
              </a:rPr>
              <a:t> (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a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]</a:t>
            </a:r>
            <a:r>
              <a:rPr lang="zh-CN" altLang="en-US" sz="2800" b="1" dirty="0">
                <a:latin typeface="+mj-lt"/>
              </a:rPr>
              <a:t>上单调减少。</a:t>
            </a:r>
          </a:p>
        </p:txBody>
      </p:sp>
      <p:sp>
        <p:nvSpPr>
          <p:cNvPr id="2127" name="Rectangle 79">
            <a:extLst>
              <a:ext uri="{FF2B5EF4-FFF2-40B4-BE49-F238E27FC236}">
                <a16:creationId xmlns:a16="http://schemas.microsoft.com/office/drawing/2014/main" id="{6CF43403-6CBB-4F6A-AF89-C8B9E6B9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38" y="5934171"/>
            <a:ext cx="28680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/>
              <a:t>(ii) </a:t>
            </a:r>
            <a:r>
              <a:rPr lang="zh-CN" altLang="en-US" sz="2800" b="1" dirty="0">
                <a:latin typeface="+mj-lt"/>
              </a:rPr>
              <a:t>的证明类似。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76" grpId="0" autoUpdateAnimBg="0"/>
      <p:bldP spid="2100" grpId="0" autoUpdateAnimBg="0"/>
      <p:bldP spid="2102" grpId="0" autoUpdateAnimBg="0"/>
      <p:bldP spid="2104" grpId="0" autoUpdateAnimBg="0"/>
      <p:bldP spid="2113" grpId="0" autoUpdateAnimBg="0"/>
      <p:bldP spid="2114" grpId="0" autoUpdateAnimBg="0"/>
      <p:bldP spid="2125" grpId="0" autoUpdateAnimBg="0"/>
      <p:bldP spid="2126" grpId="0" autoUpdateAnimBg="0"/>
      <p:bldP spid="212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2">
            <a:extLst>
              <a:ext uri="{FF2B5EF4-FFF2-40B4-BE49-F238E27FC236}">
                <a16:creationId xmlns:a16="http://schemas.microsoft.com/office/drawing/2014/main" id="{AB1E15E0-E263-4375-A374-8E4D6B39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88" y="517276"/>
            <a:ext cx="103092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</a:rPr>
              <a:t>注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：一般地说，若函数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的最大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zh-CN" altLang="en-US" sz="2800" b="1" dirty="0">
                <a:latin typeface="+mj-lt"/>
                <a:ea typeface="+mj-ea"/>
              </a:rPr>
              <a:t>小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值是在区间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a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en-US" altLang="zh-CN" sz="2800" b="1" i="1" dirty="0">
                <a:latin typeface="+mj-lt"/>
                <a:ea typeface="+mj-ea"/>
              </a:rPr>
              <a:t>b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/>
              <a:t>内取得，</a:t>
            </a:r>
            <a:endParaRPr lang="en-US" altLang="zh-CN" sz="2800" b="1" dirty="0"/>
          </a:p>
          <a:p>
            <a:pPr>
              <a:defRPr/>
            </a:pPr>
            <a:r>
              <a:rPr lang="en-US" altLang="zh-CN" sz="2800" b="1" dirty="0"/>
              <a:t>            </a:t>
            </a:r>
            <a:r>
              <a:rPr lang="zh-CN" altLang="en-US" sz="2800" b="1" dirty="0"/>
              <a:t>则该最大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值必为极大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值，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42307182-A8C7-49E3-9FE6-D844220D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9" y="1631255"/>
            <a:ext cx="101249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注</a:t>
            </a:r>
            <a:r>
              <a:rPr lang="en-US" altLang="zh-CN" sz="2800" b="1" dirty="0">
                <a:latin typeface="+mj-lt"/>
                <a:ea typeface="+mj-ea"/>
              </a:rPr>
              <a:t>2</a:t>
            </a:r>
            <a:r>
              <a:rPr lang="zh-CN" altLang="en-US" sz="2800" b="1" dirty="0">
                <a:latin typeface="+mj-lt"/>
                <a:ea typeface="+mj-ea"/>
              </a:rPr>
              <a:t>：在实际问题中，往往根据问题的性质，就可断定</a:t>
            </a:r>
            <a:r>
              <a:rPr lang="zh-CN" altLang="en-US" sz="2800" b="1" dirty="0"/>
              <a:t>可导函数 </a:t>
            </a:r>
            <a:endParaRPr lang="en-US" altLang="zh-CN" sz="2800" b="1" dirty="0"/>
          </a:p>
          <a:p>
            <a:pPr>
              <a:defRPr/>
            </a:pPr>
            <a:r>
              <a:rPr lang="en-US" altLang="zh-CN" sz="2800" b="1" i="1" dirty="0"/>
              <a:t>            f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在其区间内部确有最大值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或最小值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9D4FDFD9-E6DF-4D89-982A-14CDA074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060" y="2745234"/>
            <a:ext cx="90137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</a:rPr>
              <a:t>此时，如果确定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在这个区间内部只有一个驻点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latin typeface="+mj-lt"/>
                <a:ea typeface="+mj-ea"/>
              </a:rPr>
              <a:t>0</a:t>
            </a:r>
          </a:p>
          <a:p>
            <a:pPr>
              <a:defRPr/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或导数不存在的点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+mj-lt"/>
                <a:ea typeface="+mj-ea"/>
              </a:rPr>
              <a:t> ，</a:t>
            </a:r>
          </a:p>
        </p:txBody>
      </p:sp>
      <p:sp>
        <p:nvSpPr>
          <p:cNvPr id="11289" name="Rectangle 25">
            <a:extLst>
              <a:ext uri="{FF2B5EF4-FFF2-40B4-BE49-F238E27FC236}">
                <a16:creationId xmlns:a16="http://schemas.microsoft.com/office/drawing/2014/main" id="{0133E11D-0219-4EB6-A8A0-3C865F22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426" y="3222287"/>
            <a:ext cx="523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</a:rPr>
              <a:t>那么，这个点就是函数的最值点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utoUpdateAnimBg="0"/>
      <p:bldP spid="11280" grpId="0" autoUpdateAnimBg="0"/>
      <p:bldP spid="11281" grpId="0" autoUpdateAnimBg="0"/>
      <p:bldP spid="1128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5C7D6DBD-D780-4F09-A140-3A8C384F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440" y="242517"/>
            <a:ext cx="3906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cajcd fnthx" pitchFamily="18" charset="2"/>
              </a:rPr>
              <a:t>问底面半径如何选取，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13782301-4048-414C-96BF-AB0D552D5D00}"/>
              </a:ext>
            </a:extLst>
          </p:cNvPr>
          <p:cNvGrpSpPr>
            <a:grpSpLocks/>
          </p:cNvGrpSpPr>
          <p:nvPr/>
        </p:nvGrpSpPr>
        <p:grpSpPr bwMode="auto">
          <a:xfrm>
            <a:off x="712278" y="162960"/>
            <a:ext cx="8739730" cy="614420"/>
            <a:chOff x="-865" y="197"/>
            <a:chExt cx="5830" cy="343"/>
          </a:xfrm>
        </p:grpSpPr>
        <p:sp>
          <p:nvSpPr>
            <p:cNvPr id="20492" name="Rectangle 3">
              <a:extLst>
                <a:ext uri="{FF2B5EF4-FFF2-40B4-BE49-F238E27FC236}">
                  <a16:creationId xmlns:a16="http://schemas.microsoft.com/office/drawing/2014/main" id="{AD769E2E-11B3-4FDE-B727-389BADF64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5" y="197"/>
              <a:ext cx="58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atin typeface="+mj-ea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9</a:t>
              </a:r>
              <a:r>
                <a:rPr lang="en-US" altLang="zh-CN" sz="2800" b="1" dirty="0">
                  <a:latin typeface="+mj-ea"/>
                  <a:ea typeface="+mj-ea"/>
                </a:rPr>
                <a:t> </a:t>
              </a:r>
              <a:r>
                <a:rPr lang="zh-CN" altLang="en-US" sz="2800" b="1" dirty="0"/>
                <a:t>做一个圆柱形罐头，其容积</a:t>
              </a:r>
            </a:p>
          </p:txBody>
        </p:sp>
        <p:sp>
          <p:nvSpPr>
            <p:cNvPr id="20493" name="Rectangle 4">
              <a:extLst>
                <a:ext uri="{FF2B5EF4-FFF2-40B4-BE49-F238E27FC236}">
                  <a16:creationId xmlns:a16="http://schemas.microsoft.com/office/drawing/2014/main" id="{77227ACB-FC07-4D04-B58A-A28267E2F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10"/>
              <a:ext cx="18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是一个常量 </a:t>
              </a:r>
              <a:r>
                <a:rPr lang="en-US" altLang="zh-CN" b="1" dirty="0"/>
                <a:t>V</a:t>
              </a:r>
              <a:r>
                <a:rPr lang="zh-CN" altLang="en-US" b="1" dirty="0"/>
                <a:t>。</a:t>
              </a:r>
            </a:p>
          </p:txBody>
        </p:sp>
      </p:grpSp>
      <p:sp>
        <p:nvSpPr>
          <p:cNvPr id="19462" name="Rectangle 6">
            <a:extLst>
              <a:ext uri="{FF2B5EF4-FFF2-40B4-BE49-F238E27FC236}">
                <a16:creationId xmlns:a16="http://schemas.microsoft.com/office/drawing/2014/main" id="{B6CB6ED8-9CB8-41AB-92A8-F797606D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826" y="1610021"/>
            <a:ext cx="2498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 S=</a:t>
            </a:r>
            <a:r>
              <a:rPr lang="en-US" altLang="zh-CN" b="1" dirty="0"/>
              <a:t>2</a:t>
            </a:r>
            <a:r>
              <a:rPr lang="en-US" altLang="zh-CN" b="1" i="1" dirty="0">
                <a:sym typeface="Symbol" panose="05050102010706020507" pitchFamily="18" charset="2"/>
              </a:rPr>
              <a:t>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2 </a:t>
            </a:r>
            <a:r>
              <a:rPr lang="en-US" altLang="zh-CN" b="1" i="1" dirty="0"/>
              <a:t>+</a:t>
            </a:r>
            <a:r>
              <a:rPr lang="en-US" altLang="zh-CN" b="1" dirty="0"/>
              <a:t>2</a:t>
            </a:r>
            <a:r>
              <a:rPr lang="en-US" altLang="zh-CN" b="1" i="1" dirty="0">
                <a:sym typeface="Symbol" panose="05050102010706020507" pitchFamily="18" charset="2"/>
              </a:rPr>
              <a:t></a:t>
            </a:r>
            <a:r>
              <a:rPr lang="en-US" altLang="zh-CN" b="1" i="1" dirty="0"/>
              <a:t>rh 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3A02FA45-BA83-4408-913A-B82C68E3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64" y="1576953"/>
            <a:ext cx="4596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cajcd fntst" pitchFamily="18" charset="2"/>
              </a:rPr>
              <a:t>解</a:t>
            </a:r>
            <a:r>
              <a:rPr lang="en-US" altLang="zh-CN" b="1" dirty="0">
                <a:latin typeface="cajcd fntst" pitchFamily="18" charset="2"/>
              </a:rPr>
              <a:t>:</a:t>
            </a:r>
            <a:r>
              <a:rPr lang="zh-CN" altLang="en-US" b="1" dirty="0">
                <a:latin typeface="cajcd fntst" pitchFamily="18" charset="2"/>
              </a:rPr>
              <a:t> 设罐头的底面半径为</a:t>
            </a:r>
            <a:r>
              <a:rPr lang="en-US" altLang="zh-CN" b="1" i="1" dirty="0">
                <a:latin typeface="cajcd fntst" pitchFamily="18" charset="2"/>
              </a:rPr>
              <a:t>r</a:t>
            </a:r>
            <a:r>
              <a:rPr lang="zh-CN" altLang="en-US" b="1" dirty="0">
                <a:latin typeface="cajcd fntst" pitchFamily="18" charset="2"/>
              </a:rPr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Rectangle 8">
                <a:extLst>
                  <a:ext uri="{FF2B5EF4-FFF2-40B4-BE49-F238E27FC236}">
                    <a16:creationId xmlns:a16="http://schemas.microsoft.com/office/drawing/2014/main" id="{78CCBCE4-ECD5-4716-9F7A-696151E07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241" y="2073718"/>
                <a:ext cx="5232399" cy="712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由题设  </a:t>
                </a:r>
                <a:r>
                  <a:rPr lang="zh-CN" altLang="en-US" b="1" i="1" dirty="0">
                    <a:sym typeface="Symbol" panose="05050102010706020507" pitchFamily="18" charset="2"/>
                  </a:rPr>
                  <a:t></a:t>
                </a:r>
                <a:r>
                  <a:rPr lang="en-US" altLang="zh-CN" b="1" i="1" dirty="0"/>
                  <a:t>r</a:t>
                </a:r>
                <a:r>
                  <a:rPr lang="en-US" altLang="zh-CN" b="1" baseline="30000" dirty="0"/>
                  <a:t>2</a:t>
                </a:r>
                <a:r>
                  <a:rPr lang="en-US" altLang="zh-CN" b="1" i="1" dirty="0"/>
                  <a:t>h=V</a:t>
                </a:r>
                <a:r>
                  <a:rPr lang="zh-CN" altLang="en-US" b="1" dirty="0"/>
                  <a:t>，即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464" name="Rectangle 8">
                <a:extLst>
                  <a:ext uri="{FF2B5EF4-FFF2-40B4-BE49-F238E27FC236}">
                    <a16:creationId xmlns:a16="http://schemas.microsoft.com/office/drawing/2014/main" id="{78CCBCE4-ECD5-4716-9F7A-696151E07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9241" y="2073718"/>
                <a:ext cx="5232399" cy="712631"/>
              </a:xfrm>
              <a:prstGeom prst="rect">
                <a:avLst/>
              </a:prstGeom>
              <a:blipFill>
                <a:blip r:embed="rId2"/>
                <a:stretch>
                  <a:fillRect l="-2448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67E5E67D-C1F3-43EF-B686-1A90056CD1E0}"/>
                  </a:ext>
                </a:extLst>
              </p:cNvPr>
              <p:cNvSpPr txBox="1"/>
              <p:nvPr/>
            </p:nvSpPr>
            <p:spPr bwMode="auto">
              <a:xfrm>
                <a:off x="1709270" y="2765811"/>
                <a:ext cx="5444746" cy="12897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67E5E67D-C1F3-43EF-B686-1A90056C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270" y="2765811"/>
                <a:ext cx="5444746" cy="1289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8" name="Object 12">
                <a:extLst>
                  <a:ext uri="{FF2B5EF4-FFF2-40B4-BE49-F238E27FC236}">
                    <a16:creationId xmlns:a16="http://schemas.microsoft.com/office/drawing/2014/main" id="{A6438C9C-A8B6-4F72-A0A9-70F59272FBDA}"/>
                  </a:ext>
                </a:extLst>
              </p:cNvPr>
              <p:cNvSpPr txBox="1"/>
              <p:nvPr/>
            </p:nvSpPr>
            <p:spPr bwMode="auto">
              <a:xfrm>
                <a:off x="1642531" y="3619860"/>
                <a:ext cx="5129109" cy="12897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8" name="Object 12">
                <a:extLst>
                  <a:ext uri="{FF2B5EF4-FFF2-40B4-BE49-F238E27FC236}">
                    <a16:creationId xmlns:a16="http://schemas.microsoft.com/office/drawing/2014/main" id="{A6438C9C-A8B6-4F72-A0A9-70F59272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2531" y="3619860"/>
                <a:ext cx="5129109" cy="1289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9" name="Text Box 13">
            <a:extLst>
              <a:ext uri="{FF2B5EF4-FFF2-40B4-BE49-F238E27FC236}">
                <a16:creationId xmlns:a16="http://schemas.microsoft.com/office/drawing/2014/main" id="{D7475F87-7F45-40C9-8DCC-78B69852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641" y="2242591"/>
            <a:ext cx="2419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代入上式得，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0A9A1145-2837-4D7B-A715-07E67A2B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241" y="885860"/>
            <a:ext cx="6166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cajcd fnthx" pitchFamily="18" charset="2"/>
              </a:rPr>
              <a:t>才能使用料最省</a:t>
            </a:r>
            <a:r>
              <a:rPr lang="zh-CN" altLang="en-US" b="1" dirty="0"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cajcd fnthx" pitchFamily="18" charset="2"/>
              </a:rPr>
              <a:t>即表面积最小）？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FF59AEFE-63C9-48F1-B982-6518DDD94B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056" y="4311871"/>
                <a:ext cx="5865768" cy="969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/>
                  <a:t> 得唯一驻点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FF59AEFE-63C9-48F1-B982-6518DDD94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056" y="4311871"/>
                <a:ext cx="5865768" cy="969176"/>
              </a:xfrm>
              <a:prstGeom prst="rect">
                <a:avLst/>
              </a:prstGeom>
              <a:blipFill>
                <a:blip r:embed="rId5"/>
                <a:stretch>
                  <a:fillRect l="-21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3">
            <a:extLst>
              <a:ext uri="{FF2B5EF4-FFF2-40B4-BE49-F238E27FC236}">
                <a16:creationId xmlns:a16="http://schemas.microsoft.com/office/drawing/2014/main" id="{BE1F7188-0BA5-4D45-BAAE-D4FFD408C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867" y="5340007"/>
            <a:ext cx="6064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因此</a:t>
            </a:r>
            <a:r>
              <a:rPr lang="en-US" altLang="en-US" b="1" dirty="0"/>
              <a:t>S(r)</a:t>
            </a:r>
            <a:r>
              <a:rPr lang="zh-CN" altLang="en-US" b="1" dirty="0"/>
              <a:t>的最小值必在</a:t>
            </a:r>
            <a:r>
              <a:rPr lang="en-US" altLang="zh-CN" b="1" dirty="0"/>
              <a:t>r=r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处取得。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BA8577E-964B-44A0-8A58-CA22BAC4CCF8}"/>
                  </a:ext>
                </a:extLst>
              </p:cNvPr>
              <p:cNvSpPr txBox="1"/>
              <p:nvPr/>
            </p:nvSpPr>
            <p:spPr bwMode="auto">
              <a:xfrm>
                <a:off x="6830680" y="5126526"/>
                <a:ext cx="5361320" cy="10972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此时 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ra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BA8577E-964B-44A0-8A58-CA22BAC4C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680" y="5126526"/>
                <a:ext cx="5361320" cy="1097298"/>
              </a:xfrm>
              <a:prstGeom prst="rect">
                <a:avLst/>
              </a:prstGeom>
              <a:blipFill>
                <a:blip r:embed="rId6"/>
                <a:stretch>
                  <a:fillRect l="-23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6">
            <a:extLst>
              <a:ext uri="{FF2B5EF4-FFF2-40B4-BE49-F238E27FC236}">
                <a16:creationId xmlns:a16="http://schemas.microsoft.com/office/drawing/2014/main" id="{058329C4-DFE9-4A84-A46C-CB24AF702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803" y="6223824"/>
            <a:ext cx="7830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即当罐头的高与底面直径相等时，用料最省。</a:t>
            </a:r>
            <a:endParaRPr lang="en-US" altLang="zh-CN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2" grpId="0" autoUpdateAnimBg="0"/>
      <p:bldP spid="19463" grpId="0" autoUpdateAnimBg="0"/>
      <p:bldP spid="19464" grpId="0" autoUpdateAnimBg="0"/>
      <p:bldP spid="19467" grpId="0"/>
      <p:bldP spid="19468" grpId="0"/>
      <p:bldP spid="19469" grpId="0" autoUpdateAnimBg="0"/>
      <p:bldP spid="19472" grpId="0" autoUpdateAnimBg="0"/>
      <p:bldP spid="14" grpId="0" autoUpdateAnimBg="0"/>
      <p:bldP spid="15" grpId="0" autoUpdateAnimBg="0"/>
      <p:bldP spid="16" grpId="0"/>
      <p:bldP spid="1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21">
            <a:extLst>
              <a:ext uri="{FF2B5EF4-FFF2-40B4-BE49-F238E27FC236}">
                <a16:creationId xmlns:a16="http://schemas.microsoft.com/office/drawing/2014/main" id="{4652DAFC-86C6-419B-898B-CE220E87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273"/>
            <a:ext cx="6682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例</a:t>
            </a:r>
            <a:r>
              <a:rPr lang="en-US" altLang="zh-CN" sz="2800" b="1" dirty="0">
                <a:latin typeface="+mj-lt"/>
                <a:ea typeface="+mj-ea"/>
              </a:rPr>
              <a:t>10  </a:t>
            </a:r>
            <a:r>
              <a:rPr lang="zh-CN" altLang="en-US" sz="2800" b="1" dirty="0"/>
              <a:t>甲船位于乙船以东的</a:t>
            </a:r>
            <a:r>
              <a:rPr lang="en-US" altLang="zh-CN" sz="2800" b="1" dirty="0"/>
              <a:t>75</a:t>
            </a:r>
            <a:r>
              <a:rPr lang="zh-CN" altLang="en-US" sz="2800" b="1" dirty="0"/>
              <a:t>海里处，</a:t>
            </a:r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420DCD03-A092-4B48-B1EF-E3209609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830" y="389273"/>
            <a:ext cx="5569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以每小时</a:t>
            </a:r>
            <a:r>
              <a:rPr lang="en-US" altLang="zh-CN" b="1" dirty="0"/>
              <a:t>12</a:t>
            </a:r>
            <a:r>
              <a:rPr lang="zh-CN" altLang="en-US" b="1" dirty="0"/>
              <a:t>海里的速度向西行驶，</a:t>
            </a:r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8BE30A4B-E431-4F81-B273-0FC33090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011295"/>
            <a:ext cx="64592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乙船以每小时</a:t>
            </a:r>
            <a:r>
              <a:rPr lang="en-US" altLang="zh-CN" b="1" dirty="0"/>
              <a:t>6</a:t>
            </a:r>
            <a:r>
              <a:rPr lang="zh-CN" altLang="en-US" b="1" dirty="0"/>
              <a:t>海里的速度向北行驶，</a:t>
            </a:r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72F836A5-91C1-4A54-9206-8332636C9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557" y="1011295"/>
            <a:ext cx="5131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问经过几小时两船相距最近？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9CE187ED-12C2-4637-B2D0-7891E5089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72" y="1571109"/>
                <a:ext cx="9061835" cy="614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解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在时刻</a:t>
                </a:r>
                <a:r>
                  <a:rPr lang="en-US" altLang="zh-CN" b="1" i="1" dirty="0"/>
                  <a:t>t </a:t>
                </a:r>
                <a:r>
                  <a:rPr lang="zh-CN" altLang="en-US" b="1" dirty="0"/>
                  <a:t>时，两船相距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9CE187ED-12C2-4637-B2D0-7891E5089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672" y="1571109"/>
                <a:ext cx="9061835" cy="614142"/>
              </a:xfrm>
              <a:prstGeom prst="rect">
                <a:avLst/>
              </a:prstGeom>
              <a:blipFill>
                <a:blip r:embed="rId2"/>
                <a:stretch>
                  <a:fillRect l="-1413" t="-2000" b="-2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31">
            <a:extLst>
              <a:ext uri="{FF2B5EF4-FFF2-40B4-BE49-F238E27FC236}">
                <a16:creationId xmlns:a16="http://schemas.microsoft.com/office/drawing/2014/main" id="{82A88B91-C262-4397-9345-F2795F09AE7C}"/>
              </a:ext>
            </a:extLst>
          </p:cNvPr>
          <p:cNvGrpSpPr>
            <a:grpSpLocks/>
          </p:cNvGrpSpPr>
          <p:nvPr/>
        </p:nvGrpSpPr>
        <p:grpSpPr bwMode="auto">
          <a:xfrm>
            <a:off x="8691614" y="3967339"/>
            <a:ext cx="3199979" cy="2645309"/>
            <a:chOff x="2400" y="2544"/>
            <a:chExt cx="2312" cy="1626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84566452-5971-41B5-869C-460509337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8" name="Group 30">
              <a:extLst>
                <a:ext uri="{FF2B5EF4-FFF2-40B4-BE49-F238E27FC236}">
                  <a16:creationId xmlns:a16="http://schemas.microsoft.com/office/drawing/2014/main" id="{C0758B1F-154C-4C11-B390-8F57B4FD9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44"/>
              <a:ext cx="2312" cy="1626"/>
              <a:chOff x="3398" y="2544"/>
              <a:chExt cx="2312" cy="1626"/>
            </a:xfrm>
          </p:grpSpPr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FB501C9F-85FB-4FE9-AB6B-BDA83DD3F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806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581BC60-5034-4111-80D1-FFF6821D9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696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D2E8A955-40C4-4848-B2A4-9431ACA60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190"/>
                <a:ext cx="960" cy="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E00EB764-0E01-4B1E-9D9B-A727BE256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90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21A1835C-808C-4BEC-970A-94377E0C0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36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4" name="Line 19">
                <a:extLst>
                  <a:ext uri="{FF2B5EF4-FFF2-40B4-BE49-F238E27FC236}">
                    <a16:creationId xmlns:a16="http://schemas.microsoft.com/office/drawing/2014/main" id="{553F7E6E-56DE-42D3-AB37-D199C5EB0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39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5" name="Line 20">
                <a:extLst>
                  <a:ext uri="{FF2B5EF4-FFF2-40B4-BE49-F238E27FC236}">
                    <a16:creationId xmlns:a16="http://schemas.microsoft.com/office/drawing/2014/main" id="{A2062415-49FF-4452-A2B1-A96A257D6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9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DF5E471E-B831-47F0-B6AA-DEFF4CFE9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3840"/>
                <a:ext cx="3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/>
                  <a:t>75</a:t>
                </a:r>
              </a:p>
            </p:txBody>
          </p:sp>
          <p:sp>
            <p:nvSpPr>
              <p:cNvPr id="27" name="Text Box 22">
                <a:extLst>
                  <a:ext uri="{FF2B5EF4-FFF2-40B4-BE49-F238E27FC236}">
                    <a16:creationId xmlns:a16="http://schemas.microsoft.com/office/drawing/2014/main" id="{426052B1-D00E-42CB-964C-EAE3EA0E2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544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北</a:t>
                </a:r>
              </a:p>
            </p:txBody>
          </p:sp>
          <p:sp>
            <p:nvSpPr>
              <p:cNvPr id="28" name="Text Box 23">
                <a:extLst>
                  <a:ext uri="{FF2B5EF4-FFF2-40B4-BE49-F238E27FC236}">
                    <a16:creationId xmlns:a16="http://schemas.microsoft.com/office/drawing/2014/main" id="{832FB651-72E3-461C-A69F-DBF6AE7C5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6" y="3757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东</a:t>
                </a:r>
              </a:p>
            </p:txBody>
          </p:sp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6BF87320-C527-4A7C-9302-0B9148D40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2954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6</a:t>
                </a:r>
              </a:p>
            </p:txBody>
          </p:sp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60166351-D973-49B9-BAB8-CEA7D98AA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0" y="3120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/>
                  <a:t>S</a:t>
                </a:r>
              </a:p>
            </p:txBody>
          </p:sp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7D51ACB2-5C04-4284-A6B6-2805C4AE7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3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12</a:t>
                </a:r>
              </a:p>
            </p:txBody>
          </p:sp>
        </p:grpSp>
      </p:grpSp>
      <p:sp>
        <p:nvSpPr>
          <p:cNvPr id="32" name="Text Box 6">
            <a:extLst>
              <a:ext uri="{FF2B5EF4-FFF2-40B4-BE49-F238E27FC236}">
                <a16:creationId xmlns:a16="http://schemas.microsoft.com/office/drawing/2014/main" id="{68AC56E9-A431-48EE-9B16-2EA39D7DC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95" y="2518578"/>
            <a:ext cx="7670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求</a:t>
            </a:r>
            <a:r>
              <a:rPr lang="en-US" altLang="zh-CN" b="1" i="1" dirty="0"/>
              <a:t>S 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 </a:t>
            </a:r>
            <a:r>
              <a:rPr lang="zh-CN" altLang="en-US" b="1" dirty="0"/>
              <a:t>的最小值点，也就是求</a:t>
            </a:r>
            <a:r>
              <a:rPr lang="en-US" altLang="zh-CN" b="1" i="1" dirty="0"/>
              <a:t>S </a:t>
            </a:r>
            <a:r>
              <a:rPr lang="en-US" altLang="zh-CN" b="1" baseline="30000" dirty="0"/>
              <a:t>2 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的最小值点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7">
                <a:extLst>
                  <a:ext uri="{FF2B5EF4-FFF2-40B4-BE49-F238E27FC236}">
                    <a16:creationId xmlns:a16="http://schemas.microsoft.com/office/drawing/2014/main" id="{0D2CB13E-DA3E-48EC-B8E0-D33E3E844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32" y="3216669"/>
                <a:ext cx="9131500" cy="575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 , 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, +∞)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Text Box 7">
                <a:extLst>
                  <a:ext uri="{FF2B5EF4-FFF2-40B4-BE49-F238E27FC236}">
                    <a16:creationId xmlns:a16="http://schemas.microsoft.com/office/drawing/2014/main" id="{0D2CB13E-DA3E-48EC-B8E0-D33E3E844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32" y="3216669"/>
                <a:ext cx="9131500" cy="575799"/>
              </a:xfrm>
              <a:prstGeom prst="rect">
                <a:avLst/>
              </a:prstGeom>
              <a:blipFill>
                <a:blip r:embed="rId3"/>
                <a:stretch>
                  <a:fillRect l="-1335" t="-6383" b="-25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1">
                <a:extLst>
                  <a:ext uri="{FF2B5EF4-FFF2-40B4-BE49-F238E27FC236}">
                    <a16:creationId xmlns:a16="http://schemas.microsoft.com/office/drawing/2014/main" id="{20CEB84D-516F-44B3-A1F5-E0D7E79E8D87}"/>
                  </a:ext>
                </a:extLst>
              </p:cNvPr>
              <p:cNvSpPr txBox="1"/>
              <p:nvPr/>
            </p:nvSpPr>
            <p:spPr bwMode="auto">
              <a:xfrm>
                <a:off x="300407" y="4073850"/>
                <a:ext cx="8488350" cy="6402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" name="Object 11">
                <a:extLst>
                  <a:ext uri="{FF2B5EF4-FFF2-40B4-BE49-F238E27FC236}">
                    <a16:creationId xmlns:a16="http://schemas.microsoft.com/office/drawing/2014/main" id="{20CEB84D-516F-44B3-A1F5-E0D7E79E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407" y="4073850"/>
                <a:ext cx="8488350" cy="640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12">
            <a:extLst>
              <a:ext uri="{FF2B5EF4-FFF2-40B4-BE49-F238E27FC236}">
                <a16:creationId xmlns:a16="http://schemas.microsoft.com/office/drawing/2014/main" id="{D006EA2A-D4FE-483D-9FD8-DE54D1A46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54" y="5781249"/>
            <a:ext cx="6746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所以，经过</a:t>
            </a:r>
            <a:r>
              <a:rPr lang="en-US" altLang="zh-CN" b="1" dirty="0"/>
              <a:t>5</a:t>
            </a:r>
            <a:r>
              <a:rPr lang="zh-CN" altLang="en-US" b="1" dirty="0"/>
              <a:t>小时，两船相距最近。 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35CBF23F-F730-45B7-96D1-F1AC95332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25" y="4995491"/>
            <a:ext cx="9063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t </a:t>
            </a:r>
            <a:r>
              <a:rPr lang="en-US" altLang="zh-CN" b="1" dirty="0"/>
              <a:t>= 5</a:t>
            </a:r>
            <a:r>
              <a:rPr lang="zh-CN" altLang="en-US" b="1" dirty="0"/>
              <a:t>为</a:t>
            </a:r>
            <a:r>
              <a:rPr lang="en-US" altLang="zh-CN" b="1" dirty="0"/>
              <a:t>(0, +</a:t>
            </a:r>
            <a:r>
              <a:rPr lang="en-US" altLang="zh-CN" b="1" dirty="0">
                <a:sym typeface="Symbol" panose="05050102010706020507" pitchFamily="18" charset="2"/>
              </a:rPr>
              <a:t></a:t>
            </a:r>
            <a:r>
              <a:rPr lang="en-US" altLang="zh-CN" b="1" dirty="0"/>
              <a:t>)</a:t>
            </a:r>
            <a:r>
              <a:rPr lang="zh-CN" altLang="en-US" b="1" dirty="0"/>
              <a:t>内的唯一驻点。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utoUpdateAnimBg="0"/>
      <p:bldP spid="12310" grpId="0" autoUpdateAnimBg="0"/>
      <p:bldP spid="12311" grpId="0" autoUpdateAnimBg="0"/>
      <p:bldP spid="12312" grpId="0" autoUpdateAnimBg="0"/>
      <p:bldP spid="14" grpId="0" autoUpdateAnimBg="0"/>
      <p:bldP spid="32" grpId="0" autoUpdateAnimBg="0"/>
      <p:bldP spid="34" grpId="0" autoUpdateAnimBg="0"/>
      <p:bldP spid="35" grpId="0"/>
      <p:bldP spid="36" grpId="0" autoUpdateAnimBg="0"/>
      <p:bldP spid="3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EDACC613-AD22-4337-BFC1-11FFADE6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514" y="290108"/>
            <a:ext cx="323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由拉格朗日定理</a:t>
            </a:r>
            <a:r>
              <a:rPr lang="en-US" altLang="zh-CN" b="1" dirty="0"/>
              <a:t>, </a:t>
            </a:r>
            <a:r>
              <a:rPr lang="zh-CN" altLang="en-US" b="1" dirty="0"/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Object 5">
                <a:extLst>
                  <a:ext uri="{FF2B5EF4-FFF2-40B4-BE49-F238E27FC236}">
                    <a16:creationId xmlns:a16="http://schemas.microsoft.com/office/drawing/2014/main" id="{87E3EA64-8D66-42D5-84DE-E92C77BE7927}"/>
                  </a:ext>
                </a:extLst>
              </p:cNvPr>
              <p:cNvSpPr txBox="1"/>
              <p:nvPr/>
            </p:nvSpPr>
            <p:spPr bwMode="auto">
              <a:xfrm>
                <a:off x="1526407" y="976965"/>
                <a:ext cx="4860925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77" name="Object 5">
                <a:extLst>
                  <a:ext uri="{FF2B5EF4-FFF2-40B4-BE49-F238E27FC236}">
                    <a16:creationId xmlns:a16="http://schemas.microsoft.com/office/drawing/2014/main" id="{87E3EA64-8D66-42D5-84DE-E92C77BE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6407" y="976965"/>
                <a:ext cx="4860925" cy="53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Text Box 6">
            <a:extLst>
              <a:ext uri="{FF2B5EF4-FFF2-40B4-BE49-F238E27FC236}">
                <a16:creationId xmlns:a16="http://schemas.microsoft.com/office/drawing/2014/main" id="{1D4549D5-34B3-4FBE-A51B-F13117BF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206" y="242476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即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) &lt; 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9AD2E708-6199-4463-8891-6F5AF82D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794" y="3186766"/>
            <a:ext cx="2257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ea"/>
                <a:ea typeface="+mj-ea"/>
                <a:cs typeface="Times New Roman" pitchFamily="18" charset="0"/>
              </a:rPr>
              <a:t>例</a:t>
            </a:r>
            <a:r>
              <a:rPr lang="en-US" altLang="zh-CN" sz="2800" b="1" dirty="0">
                <a:ea typeface="黑体" pitchFamily="2" charset="-122"/>
                <a:cs typeface="Times New Roman" pitchFamily="18" charset="0"/>
              </a:rPr>
              <a:t>1 </a:t>
            </a:r>
            <a:r>
              <a:rPr lang="zh-CN" altLang="en-US" sz="2800" b="1" dirty="0"/>
              <a:t>讨论函数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2" name="Text Box 10">
                <a:extLst>
                  <a:ext uri="{FF2B5EF4-FFF2-40B4-BE49-F238E27FC236}">
                    <a16:creationId xmlns:a16="http://schemas.microsoft.com/office/drawing/2014/main" id="{6A5CDF6A-7CB6-4195-A3C6-DEFEEC00F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2846" y="3215341"/>
                <a:ext cx="511397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/>
                  <a:t>的单调性。</a:t>
                </a:r>
              </a:p>
            </p:txBody>
          </p:sp>
        </mc:Choice>
        <mc:Fallback xmlns="">
          <p:sp>
            <p:nvSpPr>
              <p:cNvPr id="3082" name="Text Box 10">
                <a:extLst>
                  <a:ext uri="{FF2B5EF4-FFF2-40B4-BE49-F238E27FC236}">
                    <a16:creationId xmlns:a16="http://schemas.microsoft.com/office/drawing/2014/main" id="{6A5CDF6A-7CB6-4195-A3C6-DEFEEC00F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2846" y="3215341"/>
                <a:ext cx="5113973" cy="523220"/>
              </a:xfrm>
              <a:prstGeom prst="rect">
                <a:avLst/>
              </a:prstGeom>
              <a:blipFill>
                <a:blip r:embed="rId3"/>
                <a:stretch>
                  <a:fillRect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Object 12">
                <a:extLst>
                  <a:ext uri="{FF2B5EF4-FFF2-40B4-BE49-F238E27FC236}">
                    <a16:creationId xmlns:a16="http://schemas.microsoft.com/office/drawing/2014/main" id="{6F2B0E9E-EB59-4098-989B-9E811D18F3CE}"/>
                  </a:ext>
                </a:extLst>
              </p:cNvPr>
              <p:cNvSpPr txBox="1"/>
              <p:nvPr/>
            </p:nvSpPr>
            <p:spPr bwMode="auto">
              <a:xfrm>
                <a:off x="6631806" y="3948765"/>
                <a:ext cx="3416968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84" name="Object 12">
                <a:extLst>
                  <a:ext uri="{FF2B5EF4-FFF2-40B4-BE49-F238E27FC236}">
                    <a16:creationId xmlns:a16="http://schemas.microsoft.com/office/drawing/2014/main" id="{6F2B0E9E-EB59-4098-989B-9E811D18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1806" y="3948765"/>
                <a:ext cx="3416968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3" name="Rectangle 31">
            <a:extLst>
              <a:ext uri="{FF2B5EF4-FFF2-40B4-BE49-F238E27FC236}">
                <a16:creationId xmlns:a16="http://schemas.microsoft.com/office/drawing/2014/main" id="{3C9A16F0-58CE-4B63-B612-79649DE3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25" y="241138"/>
            <a:ext cx="424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在</a:t>
            </a:r>
            <a:r>
              <a:rPr lang="en-US" altLang="zh-CN" b="1" dirty="0"/>
              <a:t>[</a:t>
            </a:r>
            <a:r>
              <a:rPr lang="en-US" altLang="zh-CN" b="1" i="1" dirty="0"/>
              <a:t>a</a:t>
            </a:r>
            <a:r>
              <a:rPr lang="en-US" altLang="zh-CN" b="1" dirty="0"/>
              <a:t>, </a:t>
            </a:r>
            <a:r>
              <a:rPr lang="en-US" altLang="zh-CN" b="1" i="1" dirty="0"/>
              <a:t>b</a:t>
            </a:r>
            <a:r>
              <a:rPr lang="en-US" altLang="zh-CN" b="1" dirty="0"/>
              <a:t>]</a:t>
            </a:r>
            <a:r>
              <a:rPr lang="zh-CN" altLang="en-US" b="1" dirty="0"/>
              <a:t>上任取两点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x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5" name="Object 33">
                <a:extLst>
                  <a:ext uri="{FF2B5EF4-FFF2-40B4-BE49-F238E27FC236}">
                    <a16:creationId xmlns:a16="http://schemas.microsoft.com/office/drawing/2014/main" id="{495E8C18-79E6-4F87-8501-698A5BA55921}"/>
                  </a:ext>
                </a:extLst>
              </p:cNvPr>
              <p:cNvSpPr txBox="1"/>
              <p:nvPr/>
            </p:nvSpPr>
            <p:spPr bwMode="auto">
              <a:xfrm>
                <a:off x="6168255" y="4863165"/>
                <a:ext cx="2273099" cy="554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05" name="Object 33">
                <a:extLst>
                  <a:ext uri="{FF2B5EF4-FFF2-40B4-BE49-F238E27FC236}">
                    <a16:creationId xmlns:a16="http://schemas.microsoft.com/office/drawing/2014/main" id="{495E8C18-79E6-4F87-8501-698A5BA5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8255" y="4863165"/>
                <a:ext cx="2273099" cy="554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6" name="Rectangle 34">
            <a:extLst>
              <a:ext uri="{FF2B5EF4-FFF2-40B4-BE49-F238E27FC236}">
                <a16:creationId xmlns:a16="http://schemas.microsoft.com/office/drawing/2014/main" id="{D0D4AD91-D0AF-41C4-94D8-A44AC9B9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32" y="1600853"/>
            <a:ext cx="235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由于</a:t>
            </a:r>
            <a:r>
              <a:rPr lang="en-US" altLang="zh-CN" b="1" i="1" dirty="0"/>
              <a:t>f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</a:t>
            </a:r>
            <a:r>
              <a:rPr lang="en-US" altLang="zh-CN" b="1" dirty="0"/>
              <a:t>)&gt;0</a:t>
            </a:r>
            <a:r>
              <a:rPr lang="zh-CN" altLang="en-US" b="1" dirty="0"/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8" name="Object 36">
                <a:extLst>
                  <a:ext uri="{FF2B5EF4-FFF2-40B4-BE49-F238E27FC236}">
                    <a16:creationId xmlns:a16="http://schemas.microsoft.com/office/drawing/2014/main" id="{4AC66D8F-A7E9-481F-8A8D-BC129B943ED3}"/>
                  </a:ext>
                </a:extLst>
              </p:cNvPr>
              <p:cNvSpPr txBox="1"/>
              <p:nvPr/>
            </p:nvSpPr>
            <p:spPr bwMode="auto">
              <a:xfrm>
                <a:off x="2364606" y="4863165"/>
                <a:ext cx="37719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∈(−∞,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08" name="Object 36">
                <a:extLst>
                  <a:ext uri="{FF2B5EF4-FFF2-40B4-BE49-F238E27FC236}">
                    <a16:creationId xmlns:a16="http://schemas.microsoft.com/office/drawing/2014/main" id="{4AC66D8F-A7E9-481F-8A8D-BC129B94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606" y="4863165"/>
                <a:ext cx="37719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0" name="Object 38">
                <a:extLst>
                  <a:ext uri="{FF2B5EF4-FFF2-40B4-BE49-F238E27FC236}">
                    <a16:creationId xmlns:a16="http://schemas.microsoft.com/office/drawing/2014/main" id="{5CA86AEF-B136-4FAF-8752-37ACE3E8C0D7}"/>
                  </a:ext>
                </a:extLst>
              </p:cNvPr>
              <p:cNvSpPr txBox="1"/>
              <p:nvPr/>
            </p:nvSpPr>
            <p:spPr bwMode="auto">
              <a:xfrm>
                <a:off x="1197794" y="4097058"/>
                <a:ext cx="45720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的定义域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(−∞,+∞), 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10" name="Object 38">
                <a:extLst>
                  <a:ext uri="{FF2B5EF4-FFF2-40B4-BE49-F238E27FC236}">
                    <a16:creationId xmlns:a16="http://schemas.microsoft.com/office/drawing/2014/main" id="{5CA86AEF-B136-4FAF-8752-37ACE3E8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794" y="4097058"/>
                <a:ext cx="4572000" cy="609600"/>
              </a:xfrm>
              <a:prstGeom prst="rect">
                <a:avLst/>
              </a:prstGeom>
              <a:blipFill>
                <a:blip r:embed="rId7"/>
                <a:stretch>
                  <a:fillRect l="-2400" t="-11000" b="-4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1" name="Rectangle 39">
            <a:extLst>
              <a:ext uri="{FF2B5EF4-FFF2-40B4-BE49-F238E27FC236}">
                <a16:creationId xmlns:a16="http://schemas.microsoft.com/office/drawing/2014/main" id="{8D75D760-7AB9-4408-A9F8-CAFFC261A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081" y="2424765"/>
            <a:ext cx="4839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因此</a:t>
            </a: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在</a:t>
            </a:r>
            <a:r>
              <a:rPr lang="en-US" altLang="zh-CN" b="1"/>
              <a:t>[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]</a:t>
            </a:r>
            <a:r>
              <a:rPr lang="zh-CN" altLang="en-US" b="1"/>
              <a:t>上单调增加。</a:t>
            </a:r>
          </a:p>
        </p:txBody>
      </p:sp>
      <p:sp>
        <p:nvSpPr>
          <p:cNvPr id="3112" name="Rectangle 40">
            <a:extLst>
              <a:ext uri="{FF2B5EF4-FFF2-40B4-BE49-F238E27FC236}">
                <a16:creationId xmlns:a16="http://schemas.microsoft.com/office/drawing/2014/main" id="{4713DDFC-49E5-47E0-ABF9-7364FA56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93" y="1662766"/>
            <a:ext cx="384383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于是 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 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)&gt;0</a:t>
            </a:r>
            <a:r>
              <a:rPr lang="zh-CN" altLang="en-US" b="1" dirty="0"/>
              <a:t>，</a:t>
            </a:r>
          </a:p>
        </p:txBody>
      </p:sp>
      <p:sp>
        <p:nvSpPr>
          <p:cNvPr id="3113" name="Rectangle 41">
            <a:extLst>
              <a:ext uri="{FF2B5EF4-FFF2-40B4-BE49-F238E27FC236}">
                <a16:creationId xmlns:a16="http://schemas.microsoft.com/office/drawing/2014/main" id="{DB3E52A0-B885-43C2-9106-2E649A0F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886" y="286381"/>
            <a:ext cx="2649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不妨设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&lt;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 </a:t>
            </a:r>
            <a:r>
              <a:rPr lang="zh-CN" altLang="en-US" b="1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4" name="Object 42">
                <a:extLst>
                  <a:ext uri="{FF2B5EF4-FFF2-40B4-BE49-F238E27FC236}">
                    <a16:creationId xmlns:a16="http://schemas.microsoft.com/office/drawing/2014/main" id="{9BC927B9-289B-4A01-BF47-F107D4516325}"/>
                  </a:ext>
                </a:extLst>
              </p:cNvPr>
              <p:cNvSpPr txBox="1"/>
              <p:nvPr/>
            </p:nvSpPr>
            <p:spPr bwMode="auto">
              <a:xfrm>
                <a:off x="6136506" y="976965"/>
                <a:ext cx="30099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14" name="Object 42">
                <a:extLst>
                  <a:ext uri="{FF2B5EF4-FFF2-40B4-BE49-F238E27FC236}">
                    <a16:creationId xmlns:a16="http://schemas.microsoft.com/office/drawing/2014/main" id="{9BC927B9-289B-4A01-BF47-F107D451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6506" y="976965"/>
                <a:ext cx="3009900" cy="533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026">
                <a:extLst>
                  <a:ext uri="{FF2B5EF4-FFF2-40B4-BE49-F238E27FC236}">
                    <a16:creationId xmlns:a16="http://schemas.microsoft.com/office/drawing/2014/main" id="{795AEB0C-CC0E-4CE8-B149-D4FCFC5F81C1}"/>
                  </a:ext>
                </a:extLst>
              </p:cNvPr>
              <p:cNvSpPr txBox="1"/>
              <p:nvPr/>
            </p:nvSpPr>
            <p:spPr bwMode="auto">
              <a:xfrm>
                <a:off x="2684645" y="5469958"/>
                <a:ext cx="6644931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,+∞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Object 1026">
                <a:extLst>
                  <a:ext uri="{FF2B5EF4-FFF2-40B4-BE49-F238E27FC236}">
                    <a16:creationId xmlns:a16="http://schemas.microsoft.com/office/drawing/2014/main" id="{795AEB0C-CC0E-4CE8-B149-D4FCFC5F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4645" y="5469958"/>
                <a:ext cx="6644931" cy="685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029">
                <a:extLst>
                  <a:ext uri="{FF2B5EF4-FFF2-40B4-BE49-F238E27FC236}">
                    <a16:creationId xmlns:a16="http://schemas.microsoft.com/office/drawing/2014/main" id="{DF9A81B6-4894-4BB4-B1B5-418EE48CDF5E}"/>
                  </a:ext>
                </a:extLst>
              </p:cNvPr>
              <p:cNvSpPr txBox="1"/>
              <p:nvPr/>
            </p:nvSpPr>
            <p:spPr bwMode="auto">
              <a:xfrm>
                <a:off x="943275" y="6308158"/>
                <a:ext cx="9105499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从而由定理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知，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上单调减少，在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,+∞)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上单调增加。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Object 1029">
                <a:extLst>
                  <a:ext uri="{FF2B5EF4-FFF2-40B4-BE49-F238E27FC236}">
                    <a16:creationId xmlns:a16="http://schemas.microsoft.com/office/drawing/2014/main" id="{DF9A81B6-4894-4BB4-B1B5-418EE48C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275" y="6308158"/>
                <a:ext cx="9105499" cy="609600"/>
              </a:xfrm>
              <a:prstGeom prst="rect">
                <a:avLst/>
              </a:prstGeom>
              <a:blipFill>
                <a:blip r:embed="rId10"/>
                <a:stretch>
                  <a:fillRect l="-4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7" grpId="0"/>
      <p:bldP spid="3078" grpId="0" autoUpdateAnimBg="0"/>
      <p:bldP spid="3079" grpId="0" autoUpdateAnimBg="0"/>
      <p:bldP spid="3082" grpId="0" autoUpdateAnimBg="0"/>
      <p:bldP spid="3084" grpId="0"/>
      <p:bldP spid="3103" grpId="0" autoUpdateAnimBg="0"/>
      <p:bldP spid="3105" grpId="0"/>
      <p:bldP spid="3106" grpId="0" autoUpdateAnimBg="0"/>
      <p:bldP spid="3108" grpId="0"/>
      <p:bldP spid="3110" grpId="0"/>
      <p:bldP spid="3111" grpId="0" autoUpdateAnimBg="0"/>
      <p:bldP spid="3112" grpId="0" autoUpdateAnimBg="0"/>
      <p:bldP spid="3113" grpId="0" autoUpdateAnimBg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Text Box 1032">
                <a:extLst>
                  <a:ext uri="{FF2B5EF4-FFF2-40B4-BE49-F238E27FC236}">
                    <a16:creationId xmlns:a16="http://schemas.microsoft.com/office/drawing/2014/main" id="{BFC0CC82-978C-44B1-8691-C79C2D92B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012" y="438611"/>
                <a:ext cx="6691213" cy="698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宋体" panose="02010600030101010101" pitchFamily="2" charset="-122"/>
                  </a:rPr>
                  <a:t>例</a:t>
                </a:r>
                <a:r>
                  <a:rPr lang="en-US" altLang="zh-CN" b="1" dirty="0">
                    <a:latin typeface="宋体" panose="02010600030101010101" pitchFamily="2" charset="-122"/>
                  </a:rPr>
                  <a:t>2 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讨论函数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zh-CN" altLang="en-US" b="1" dirty="0"/>
                      <m:t>的单调性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584" name="Text Box 1032">
                <a:extLst>
                  <a:ext uri="{FF2B5EF4-FFF2-40B4-BE49-F238E27FC236}">
                    <a16:creationId xmlns:a16="http://schemas.microsoft.com/office/drawing/2014/main" id="{BFC0CC82-978C-44B1-8691-C79C2D92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012" y="438611"/>
                <a:ext cx="6691213" cy="698461"/>
              </a:xfrm>
              <a:prstGeom prst="rect">
                <a:avLst/>
              </a:prstGeom>
              <a:blipFill>
                <a:blip r:embed="rId2"/>
                <a:stretch>
                  <a:fillRect l="-1913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7" name="Object 1035">
                <a:extLst>
                  <a:ext uri="{FF2B5EF4-FFF2-40B4-BE49-F238E27FC236}">
                    <a16:creationId xmlns:a16="http://schemas.microsoft.com/office/drawing/2014/main" id="{163D76CB-4AA8-4A1E-BA86-FAF9C8FC3EC7}"/>
                  </a:ext>
                </a:extLst>
              </p:cNvPr>
              <p:cNvSpPr txBox="1"/>
              <p:nvPr/>
            </p:nvSpPr>
            <p:spPr bwMode="auto">
              <a:xfrm>
                <a:off x="1076424" y="1313046"/>
                <a:ext cx="6885109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的定义域为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 (−∞,+∞)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7" name="Object 1035">
                <a:extLst>
                  <a:ext uri="{FF2B5EF4-FFF2-40B4-BE49-F238E27FC236}">
                    <a16:creationId xmlns:a16="http://schemas.microsoft.com/office/drawing/2014/main" id="{163D76CB-4AA8-4A1E-BA86-FAF9C8FC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424" y="1313046"/>
                <a:ext cx="6885109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8" name="Object 1036">
                <a:extLst>
                  <a:ext uri="{FF2B5EF4-FFF2-40B4-BE49-F238E27FC236}">
                    <a16:creationId xmlns:a16="http://schemas.microsoft.com/office/drawing/2014/main" id="{FE28CE3E-6DB3-4DB6-84D7-00A39F74D9CE}"/>
                  </a:ext>
                </a:extLst>
              </p:cNvPr>
              <p:cNvSpPr txBox="1"/>
              <p:nvPr/>
            </p:nvSpPr>
            <p:spPr bwMode="auto">
              <a:xfrm>
                <a:off x="6271660" y="2218935"/>
                <a:ext cx="5283921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,+∞)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8" name="Object 1036">
                <a:extLst>
                  <a:ext uri="{FF2B5EF4-FFF2-40B4-BE49-F238E27FC236}">
                    <a16:creationId xmlns:a16="http://schemas.microsoft.com/office/drawing/2014/main" id="{FE28CE3E-6DB3-4DB6-84D7-00A39F74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1660" y="2218935"/>
                <a:ext cx="5283921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9" name="Object 1037">
                <a:extLst>
                  <a:ext uri="{FF2B5EF4-FFF2-40B4-BE49-F238E27FC236}">
                    <a16:creationId xmlns:a16="http://schemas.microsoft.com/office/drawing/2014/main" id="{89AD968E-0810-4BCD-B652-14875ABC725C}"/>
                  </a:ext>
                </a:extLst>
              </p:cNvPr>
              <p:cNvSpPr txBox="1"/>
              <p:nvPr/>
            </p:nvSpPr>
            <p:spPr bwMode="auto">
              <a:xfrm>
                <a:off x="1228824" y="2151246"/>
                <a:ext cx="5203861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∈(−∞,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9" name="Object 1037">
                <a:extLst>
                  <a:ext uri="{FF2B5EF4-FFF2-40B4-BE49-F238E27FC236}">
                    <a16:creationId xmlns:a16="http://schemas.microsoft.com/office/drawing/2014/main" id="{89AD968E-0810-4BCD-B652-14875ABC7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8824" y="2151246"/>
                <a:ext cx="5203861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2">
                <a:extLst>
                  <a:ext uri="{FF2B5EF4-FFF2-40B4-BE49-F238E27FC236}">
                    <a16:creationId xmlns:a16="http://schemas.microsoft.com/office/drawing/2014/main" id="{6B4012E1-3769-4DFB-8107-EA7F1F1599E6}"/>
                  </a:ext>
                </a:extLst>
              </p:cNvPr>
              <p:cNvSpPr txBox="1"/>
              <p:nvPr/>
            </p:nvSpPr>
            <p:spPr bwMode="auto">
              <a:xfrm>
                <a:off x="6737684" y="1153114"/>
                <a:ext cx="3416968" cy="930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12">
                <a:extLst>
                  <a:ext uri="{FF2B5EF4-FFF2-40B4-BE49-F238E27FC236}">
                    <a16:creationId xmlns:a16="http://schemas.microsoft.com/office/drawing/2014/main" id="{6B4012E1-3769-4DFB-8107-EA7F1F15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684" y="1153114"/>
                <a:ext cx="3416968" cy="930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33CAEDAC-C47A-4CD0-BB08-DA5FE2A9307F}"/>
                  </a:ext>
                </a:extLst>
              </p:cNvPr>
              <p:cNvSpPr txBox="1"/>
              <p:nvPr/>
            </p:nvSpPr>
            <p:spPr bwMode="auto">
              <a:xfrm>
                <a:off x="1228824" y="2784526"/>
                <a:ext cx="5924550" cy="511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从而，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上单调减少，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33CAEDAC-C47A-4CD0-BB08-DA5FE2A9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8824" y="2784526"/>
                <a:ext cx="5924550" cy="511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6">
                <a:extLst>
                  <a:ext uri="{FF2B5EF4-FFF2-40B4-BE49-F238E27FC236}">
                    <a16:creationId xmlns:a16="http://schemas.microsoft.com/office/drawing/2014/main" id="{7624D1F3-E3FC-4696-925F-687D1F83C7F4}"/>
                  </a:ext>
                </a:extLst>
              </p:cNvPr>
              <p:cNvSpPr txBox="1"/>
              <p:nvPr/>
            </p:nvSpPr>
            <p:spPr bwMode="auto">
              <a:xfrm>
                <a:off x="6477445" y="2784526"/>
                <a:ext cx="4485731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,+∞)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上单调增加。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Object 66">
                <a:extLst>
                  <a:ext uri="{FF2B5EF4-FFF2-40B4-BE49-F238E27FC236}">
                    <a16:creationId xmlns:a16="http://schemas.microsoft.com/office/drawing/2014/main" id="{7624D1F3-E3FC-4696-925F-687D1F83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445" y="2784526"/>
                <a:ext cx="4485731" cy="533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71">
            <a:extLst>
              <a:ext uri="{FF2B5EF4-FFF2-40B4-BE49-F238E27FC236}">
                <a16:creationId xmlns:a16="http://schemas.microsoft.com/office/drawing/2014/main" id="{9FAEA716-0632-4467-9164-82CAB3F6D307}"/>
              </a:ext>
            </a:extLst>
          </p:cNvPr>
          <p:cNvGrpSpPr>
            <a:grpSpLocks/>
          </p:cNvGrpSpPr>
          <p:nvPr/>
        </p:nvGrpSpPr>
        <p:grpSpPr bwMode="auto">
          <a:xfrm>
            <a:off x="2341630" y="3464849"/>
            <a:ext cx="5715000" cy="1905000"/>
            <a:chOff x="672" y="2832"/>
            <a:chExt cx="3600" cy="1200"/>
          </a:xfrm>
        </p:grpSpPr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BE423879-4D01-417E-8AE2-558DDF42A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32"/>
              <a:ext cx="355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b="1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3F2B837D-9B8C-43EB-AB62-A212656BB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832"/>
              <a:ext cx="35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72503C1F-5D52-4A4B-BEFD-DD3089E65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4032"/>
              <a:ext cx="35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EED011BD-B1B5-4DF6-ACAC-E1D05303B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832"/>
              <a:ext cx="0" cy="1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E82FADB9-AE09-4E0D-A535-B8D6C3BA5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32"/>
              <a:ext cx="0" cy="1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F4823CE2-1518-4B36-9225-0C9666C6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26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5C7CC796-52E3-47E1-A2AA-CC340D9EB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6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bject 53">
                  <a:extLst>
                    <a:ext uri="{FF2B5EF4-FFF2-40B4-BE49-F238E27FC236}">
                      <a16:creationId xmlns:a16="http://schemas.microsoft.com/office/drawing/2014/main" id="{57AD20D7-3D22-48AC-B433-A4F60AA3297D}"/>
                    </a:ext>
                  </a:extLst>
                </p:cNvPr>
                <p:cNvSpPr txBox="1"/>
                <p:nvPr/>
              </p:nvSpPr>
              <p:spPr bwMode="auto">
                <a:xfrm>
                  <a:off x="3456" y="3264"/>
                  <a:ext cx="384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41" name="Object 53">
                  <a:extLst>
                    <a:ext uri="{FF2B5EF4-FFF2-40B4-BE49-F238E27FC236}">
                      <a16:creationId xmlns:a16="http://schemas.microsoft.com/office/drawing/2014/main" id="{57AD20D7-3D22-48AC-B433-A4F60AA32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6" y="3264"/>
                  <a:ext cx="384" cy="301"/>
                </a:xfrm>
                <a:prstGeom prst="rect">
                  <a:avLst/>
                </a:prstGeom>
                <a:blipFill>
                  <a:blip r:embed="rId9"/>
                  <a:stretch>
                    <a:fillRect l="-1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bject 54">
                  <a:extLst>
                    <a:ext uri="{FF2B5EF4-FFF2-40B4-BE49-F238E27FC236}">
                      <a16:creationId xmlns:a16="http://schemas.microsoft.com/office/drawing/2014/main" id="{F1075279-8676-4EC9-B9AF-2A0553C0190B}"/>
                    </a:ext>
                  </a:extLst>
                </p:cNvPr>
                <p:cNvSpPr txBox="1"/>
                <p:nvPr/>
              </p:nvSpPr>
              <p:spPr bwMode="auto">
                <a:xfrm>
                  <a:off x="1680" y="3325"/>
                  <a:ext cx="336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42" name="Object 54">
                  <a:extLst>
                    <a:ext uri="{FF2B5EF4-FFF2-40B4-BE49-F238E27FC236}">
                      <a16:creationId xmlns:a16="http://schemas.microsoft.com/office/drawing/2014/main" id="{F1075279-8676-4EC9-B9AF-2A0553C01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0" y="3325"/>
                  <a:ext cx="336" cy="2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31778C3E-7403-4C6E-A1B1-9A871A831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45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5602924D-570A-4028-9FA8-92A39C5A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45"/>
              <a:ext cx="0" cy="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45" name="Line 38">
              <a:extLst>
                <a:ext uri="{FF2B5EF4-FFF2-40B4-BE49-F238E27FC236}">
                  <a16:creationId xmlns:a16="http://schemas.microsoft.com/office/drawing/2014/main" id="{127C9385-4877-4ED6-B538-347FCC15F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845"/>
              <a:ext cx="0" cy="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bject 47">
                  <a:extLst>
                    <a:ext uri="{FF2B5EF4-FFF2-40B4-BE49-F238E27FC236}">
                      <a16:creationId xmlns:a16="http://schemas.microsoft.com/office/drawing/2014/main" id="{BEA11B86-2539-47EA-A281-C317C9738D9D}"/>
                    </a:ext>
                  </a:extLst>
                </p:cNvPr>
                <p:cNvSpPr txBox="1"/>
                <p:nvPr/>
              </p:nvSpPr>
              <p:spPr bwMode="auto">
                <a:xfrm>
                  <a:off x="720" y="3312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46" name="Object 47">
                  <a:extLst>
                    <a:ext uri="{FF2B5EF4-FFF2-40B4-BE49-F238E27FC236}">
                      <a16:creationId xmlns:a16="http://schemas.microsoft.com/office/drawing/2014/main" id="{BEA11B86-2539-47EA-A281-C317C9738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3312"/>
                  <a:ext cx="528" cy="3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bject 48">
                  <a:extLst>
                    <a:ext uri="{FF2B5EF4-FFF2-40B4-BE49-F238E27FC236}">
                      <a16:creationId xmlns:a16="http://schemas.microsoft.com/office/drawing/2014/main" id="{309776C2-DBB8-4DCE-984A-31EE610A9945}"/>
                    </a:ext>
                  </a:extLst>
                </p:cNvPr>
                <p:cNvSpPr txBox="1"/>
                <p:nvPr/>
              </p:nvSpPr>
              <p:spPr bwMode="auto">
                <a:xfrm>
                  <a:off x="855" y="2893"/>
                  <a:ext cx="393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47" name="Object 48">
                  <a:extLst>
                    <a:ext uri="{FF2B5EF4-FFF2-40B4-BE49-F238E27FC236}">
                      <a16:creationId xmlns:a16="http://schemas.microsoft.com/office/drawing/2014/main" id="{309776C2-DBB8-4DCE-984A-31EE610A9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5" y="2893"/>
                  <a:ext cx="393" cy="32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bject 49">
                  <a:extLst>
                    <a:ext uri="{FF2B5EF4-FFF2-40B4-BE49-F238E27FC236}">
                      <a16:creationId xmlns:a16="http://schemas.microsoft.com/office/drawing/2014/main" id="{4ECF551A-7803-4858-9FB2-AE01FCFD70DB}"/>
                    </a:ext>
                  </a:extLst>
                </p:cNvPr>
                <p:cNvSpPr txBox="1"/>
                <p:nvPr/>
              </p:nvSpPr>
              <p:spPr bwMode="auto">
                <a:xfrm>
                  <a:off x="672" y="3696"/>
                  <a:ext cx="528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48" name="Object 49">
                  <a:extLst>
                    <a:ext uri="{FF2B5EF4-FFF2-40B4-BE49-F238E27FC236}">
                      <a16:creationId xmlns:a16="http://schemas.microsoft.com/office/drawing/2014/main" id="{4ECF551A-7803-4858-9FB2-AE01FCFD7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3696"/>
                  <a:ext cx="528" cy="3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bject 50">
                  <a:extLst>
                    <a:ext uri="{FF2B5EF4-FFF2-40B4-BE49-F238E27FC236}">
                      <a16:creationId xmlns:a16="http://schemas.microsoft.com/office/drawing/2014/main" id="{4AB4AC20-FDDB-437B-9D60-34550029F792}"/>
                    </a:ext>
                  </a:extLst>
                </p:cNvPr>
                <p:cNvSpPr txBox="1"/>
                <p:nvPr/>
              </p:nvSpPr>
              <p:spPr bwMode="auto">
                <a:xfrm>
                  <a:off x="3264" y="2880"/>
                  <a:ext cx="816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,+∞)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49" name="Object 50">
                  <a:extLst>
                    <a:ext uri="{FF2B5EF4-FFF2-40B4-BE49-F238E27FC236}">
                      <a16:creationId xmlns:a16="http://schemas.microsoft.com/office/drawing/2014/main" id="{4AB4AC20-FDDB-437B-9D60-34550029F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4" y="2880"/>
                  <a:ext cx="816" cy="3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bject 51">
                  <a:extLst>
                    <a:ext uri="{FF2B5EF4-FFF2-40B4-BE49-F238E27FC236}">
                      <a16:creationId xmlns:a16="http://schemas.microsoft.com/office/drawing/2014/main" id="{AC9509F3-78AB-4194-99C2-846F8266521C}"/>
                    </a:ext>
                  </a:extLst>
                </p:cNvPr>
                <p:cNvSpPr txBox="1"/>
                <p:nvPr/>
              </p:nvSpPr>
              <p:spPr bwMode="auto">
                <a:xfrm>
                  <a:off x="1440" y="2880"/>
                  <a:ext cx="96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(−∞,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0" name="Object 51">
                  <a:extLst>
                    <a:ext uri="{FF2B5EF4-FFF2-40B4-BE49-F238E27FC236}">
                      <a16:creationId xmlns:a16="http://schemas.microsoft.com/office/drawing/2014/main" id="{AC9509F3-78AB-4194-99C2-846F82665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2880"/>
                  <a:ext cx="960" cy="33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bject 52">
                  <a:extLst>
                    <a:ext uri="{FF2B5EF4-FFF2-40B4-BE49-F238E27FC236}">
                      <a16:creationId xmlns:a16="http://schemas.microsoft.com/office/drawing/2014/main" id="{86EAD675-F7B3-4955-90E6-756349354184}"/>
                    </a:ext>
                  </a:extLst>
                </p:cNvPr>
                <p:cNvSpPr txBox="1"/>
                <p:nvPr/>
              </p:nvSpPr>
              <p:spPr bwMode="auto">
                <a:xfrm>
                  <a:off x="2622" y="2880"/>
                  <a:ext cx="21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1" name="Object 52">
                  <a:extLst>
                    <a:ext uri="{FF2B5EF4-FFF2-40B4-BE49-F238E27FC236}">
                      <a16:creationId xmlns:a16="http://schemas.microsoft.com/office/drawing/2014/main" id="{86EAD675-F7B3-4955-90E6-756349354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2" y="2880"/>
                  <a:ext cx="210" cy="3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747B2C77-1613-4602-B617-9C3A26DA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744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EA65EEC3-61B9-4EE2-AFA8-AD295BFFB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3709"/>
              <a:ext cx="48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54" name="Rectangle 8">
            <a:extLst>
              <a:ext uri="{FF2B5EF4-FFF2-40B4-BE49-F238E27FC236}">
                <a16:creationId xmlns:a16="http://schemas.microsoft.com/office/drawing/2014/main" id="{510523B5-A183-4D9D-AB8F-61E241EB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99" y="6212425"/>
            <a:ext cx="10644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导数为零的点和不可导的点都有可能成为函数单调区间的分界点。</a:t>
            </a:r>
          </a:p>
        </p:txBody>
      </p:sp>
      <p:sp>
        <p:nvSpPr>
          <p:cNvPr id="56" name="Rectangle 67">
            <a:extLst>
              <a:ext uri="{FF2B5EF4-FFF2-40B4-BE49-F238E27FC236}">
                <a16:creationId xmlns:a16="http://schemas.microsoft.com/office/drawing/2014/main" id="{E0D6FE9F-21D9-4A69-B924-BBE18249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67" y="5516772"/>
            <a:ext cx="206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由上可知，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uild="p" autoUpdateAnimBg="0"/>
      <p:bldP spid="24587" grpId="0"/>
      <p:bldP spid="24588" grpId="0"/>
      <p:bldP spid="24589" grpId="0"/>
      <p:bldP spid="28" grpId="0"/>
      <p:bldP spid="18" grpId="0"/>
      <p:bldP spid="19" grpId="0"/>
      <p:bldP spid="54" grpId="0" autoUpdateAnimBg="0"/>
      <p:bldP spid="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C000E526-254E-4368-8C86-649523DD2C95}"/>
              </a:ext>
            </a:extLst>
          </p:cNvPr>
          <p:cNvGrpSpPr>
            <a:grpSpLocks/>
          </p:cNvGrpSpPr>
          <p:nvPr/>
        </p:nvGrpSpPr>
        <p:grpSpPr bwMode="auto">
          <a:xfrm>
            <a:off x="1218683" y="242888"/>
            <a:ext cx="8978624" cy="585787"/>
            <a:chOff x="82" y="153"/>
            <a:chExt cx="5236" cy="369"/>
          </a:xfrm>
        </p:grpSpPr>
        <p:grpSp>
          <p:nvGrpSpPr>
            <p:cNvPr id="7203" name="Group 50">
              <a:extLst>
                <a:ext uri="{FF2B5EF4-FFF2-40B4-BE49-F238E27FC236}">
                  <a16:creationId xmlns:a16="http://schemas.microsoft.com/office/drawing/2014/main" id="{19525621-4EEE-4FAB-BB12-EFE54485E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" y="177"/>
              <a:ext cx="3729" cy="345"/>
              <a:chOff x="82" y="177"/>
              <a:chExt cx="3729" cy="345"/>
            </a:xfrm>
          </p:grpSpPr>
          <p:sp>
            <p:nvSpPr>
              <p:cNvPr id="4099" name="Text Box 3">
                <a:extLst>
                  <a:ext uri="{FF2B5EF4-FFF2-40B4-BE49-F238E27FC236}">
                    <a16:creationId xmlns:a16="http://schemas.microsoft.com/office/drawing/2014/main" id="{38843AFD-BB6E-4E9D-A997-A26F0EAF0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" y="192"/>
                <a:ext cx="143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latin typeface="+mj-ea"/>
                    <a:ea typeface="+mj-ea"/>
                  </a:rPr>
                  <a:t>例</a:t>
                </a:r>
                <a:r>
                  <a:rPr lang="en-US" altLang="zh-CN" sz="2800" b="1" dirty="0">
                    <a:latin typeface="+mj-lt"/>
                    <a:ea typeface="黑体" pitchFamily="2" charset="-122"/>
                  </a:rPr>
                  <a:t>3 </a:t>
                </a:r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确定函数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83" name="Object 5">
                    <a:extLst>
                      <a:ext uri="{FF2B5EF4-FFF2-40B4-BE49-F238E27FC236}">
                        <a16:creationId xmlns:a16="http://schemas.microsoft.com/office/drawing/2014/main" id="{E98E4F9F-3F6A-4EFC-BC72-9110D5AF46A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78" y="177"/>
                    <a:ext cx="2233" cy="3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7183" name="Object 5">
                    <a:extLst>
                      <a:ext uri="{FF2B5EF4-FFF2-40B4-BE49-F238E27FC236}">
                        <a16:creationId xmlns:a16="http://schemas.microsoft.com/office/drawing/2014/main" id="{E98E4F9F-3F6A-4EFC-BC72-9110D5AF46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78" y="177"/>
                    <a:ext cx="2233" cy="34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15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04" name="Text Box 6">
              <a:extLst>
                <a:ext uri="{FF2B5EF4-FFF2-40B4-BE49-F238E27FC236}">
                  <a16:creationId xmlns:a16="http://schemas.microsoft.com/office/drawing/2014/main" id="{188D09D9-9E78-41B9-A042-84CDFE714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53"/>
              <a:ext cx="14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的单调区间。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Object 10">
                <a:extLst>
                  <a:ext uri="{FF2B5EF4-FFF2-40B4-BE49-F238E27FC236}">
                    <a16:creationId xmlns:a16="http://schemas.microsoft.com/office/drawing/2014/main" id="{903CC1D5-B143-4F26-91DB-1FEBF84A1361}"/>
                  </a:ext>
                </a:extLst>
              </p:cNvPr>
              <p:cNvSpPr txBox="1"/>
              <p:nvPr/>
            </p:nvSpPr>
            <p:spPr bwMode="auto">
              <a:xfrm>
                <a:off x="1559293" y="1600200"/>
                <a:ext cx="7127507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6" name="Object 10">
                <a:extLst>
                  <a:ext uri="{FF2B5EF4-FFF2-40B4-BE49-F238E27FC236}">
                    <a16:creationId xmlns:a16="http://schemas.microsoft.com/office/drawing/2014/main" id="{903CC1D5-B143-4F26-91DB-1FEBF84A1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9293" y="1600200"/>
                <a:ext cx="7127507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8" name="Object 12">
                <a:extLst>
                  <a:ext uri="{FF2B5EF4-FFF2-40B4-BE49-F238E27FC236}">
                    <a16:creationId xmlns:a16="http://schemas.microsoft.com/office/drawing/2014/main" id="{4B0DD509-E15A-4193-A2E7-74E118725AFD}"/>
                  </a:ext>
                </a:extLst>
              </p:cNvPr>
              <p:cNvSpPr txBox="1"/>
              <p:nvPr/>
            </p:nvSpPr>
            <p:spPr bwMode="auto">
              <a:xfrm>
                <a:off x="1531452" y="2286000"/>
                <a:ext cx="6850549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列表讨论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8" name="Object 12">
                <a:extLst>
                  <a:ext uri="{FF2B5EF4-FFF2-40B4-BE49-F238E27FC236}">
                    <a16:creationId xmlns:a16="http://schemas.microsoft.com/office/drawing/2014/main" id="{4B0DD509-E15A-4193-A2E7-74E11872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1452" y="2286000"/>
                <a:ext cx="6850549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6" name="Object 40">
            <a:extLst>
              <a:ext uri="{FF2B5EF4-FFF2-40B4-BE49-F238E27FC236}">
                <a16:creationId xmlns:a16="http://schemas.microsoft.com/office/drawing/2014/main" id="{6FC57DCD-A695-45B8-911E-974D0435A62E}"/>
              </a:ext>
            </a:extLst>
          </p:cNvPr>
          <p:cNvSpPr txBox="1"/>
          <p:nvPr/>
        </p:nvSpPr>
        <p:spPr bwMode="auto">
          <a:xfrm>
            <a:off x="6033023" y="3321050"/>
            <a:ext cx="12012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32500" lnSpcReduction="20000"/>
          </a:bodyPr>
          <a:lstStyle/>
          <a:p>
            <a:endParaRPr lang="zh-CN" altLang="en-US" sz="2800" b="1"/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1307E24C-6AA3-495C-B5FA-120AE66F17EB}"/>
              </a:ext>
            </a:extLst>
          </p:cNvPr>
          <p:cNvGrpSpPr>
            <a:grpSpLocks/>
          </p:cNvGrpSpPr>
          <p:nvPr/>
        </p:nvGrpSpPr>
        <p:grpSpPr bwMode="auto">
          <a:xfrm>
            <a:off x="2555264" y="3124200"/>
            <a:ext cx="5445736" cy="1371600"/>
            <a:chOff x="1152" y="2112"/>
            <a:chExt cx="3264" cy="864"/>
          </a:xfrm>
        </p:grpSpPr>
        <p:sp>
          <p:nvSpPr>
            <p:cNvPr id="7189" name="Line 15">
              <a:extLst>
                <a:ext uri="{FF2B5EF4-FFF2-40B4-BE49-F238E27FC236}">
                  <a16:creationId xmlns:a16="http://schemas.microsoft.com/office/drawing/2014/main" id="{103F8EBC-23B2-480C-B4AD-97F9DE7A7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7190" name="Group 45">
              <a:extLst>
                <a:ext uri="{FF2B5EF4-FFF2-40B4-BE49-F238E27FC236}">
                  <a16:creationId xmlns:a16="http://schemas.microsoft.com/office/drawing/2014/main" id="{01FFC7A7-5CDE-414F-B562-4AF213B91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12"/>
              <a:ext cx="3264" cy="864"/>
              <a:chOff x="1152" y="1632"/>
              <a:chExt cx="3264" cy="864"/>
            </a:xfrm>
          </p:grpSpPr>
          <p:sp>
            <p:nvSpPr>
              <p:cNvPr id="7191" name="Line 17">
                <a:extLst>
                  <a:ext uri="{FF2B5EF4-FFF2-40B4-BE49-F238E27FC236}">
                    <a16:creationId xmlns:a16="http://schemas.microsoft.com/office/drawing/2014/main" id="{365B9026-09FB-47DE-820D-C626B5907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96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pSp>
            <p:nvGrpSpPr>
              <p:cNvPr id="7192" name="Group 44">
                <a:extLst>
                  <a:ext uri="{FF2B5EF4-FFF2-40B4-BE49-F238E27FC236}">
                    <a16:creationId xmlns:a16="http://schemas.microsoft.com/office/drawing/2014/main" id="{5139E9FF-DDC4-4833-89CF-9A50D32CF1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632"/>
                <a:ext cx="3264" cy="864"/>
                <a:chOff x="1152" y="1968"/>
                <a:chExt cx="3264" cy="864"/>
              </a:xfrm>
            </p:grpSpPr>
            <p:sp>
              <p:nvSpPr>
                <p:cNvPr id="7193" name="Line 16">
                  <a:extLst>
                    <a:ext uri="{FF2B5EF4-FFF2-40B4-BE49-F238E27FC236}">
                      <a16:creationId xmlns:a16="http://schemas.microsoft.com/office/drawing/2014/main" id="{44FC3CA5-A1B5-44DF-A623-CC424813F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968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194" name="Line 19">
                  <a:extLst>
                    <a:ext uri="{FF2B5EF4-FFF2-40B4-BE49-F238E27FC236}">
                      <a16:creationId xmlns:a16="http://schemas.microsoft.com/office/drawing/2014/main" id="{78EF3027-CC46-4C7A-9E78-B4142E9DE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016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195" name="Line 20">
                  <a:extLst>
                    <a:ext uri="{FF2B5EF4-FFF2-40B4-BE49-F238E27FC236}">
                      <a16:creationId xmlns:a16="http://schemas.microsoft.com/office/drawing/2014/main" id="{624746D2-53E0-4687-A93D-3F50C9684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256"/>
                  <a:ext cx="3264" cy="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196" name="Line 21">
                  <a:extLst>
                    <a:ext uri="{FF2B5EF4-FFF2-40B4-BE49-F238E27FC236}">
                      <a16:creationId xmlns:a16="http://schemas.microsoft.com/office/drawing/2014/main" id="{14FDBB94-291F-4D69-B4BC-C09DDAB1A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542"/>
                  <a:ext cx="3264" cy="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197" name="Line 22">
                  <a:extLst>
                    <a:ext uri="{FF2B5EF4-FFF2-40B4-BE49-F238E27FC236}">
                      <a16:creationId xmlns:a16="http://schemas.microsoft.com/office/drawing/2014/main" id="{1F4B547C-8AD5-467A-A304-D3625F5028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016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198" name="Line 23">
                  <a:extLst>
                    <a:ext uri="{FF2B5EF4-FFF2-40B4-BE49-F238E27FC236}">
                      <a16:creationId xmlns:a16="http://schemas.microsoft.com/office/drawing/2014/main" id="{59D170D8-F4BB-4C08-B9E0-03B678CE0B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016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199" name="Line 24">
                  <a:extLst>
                    <a:ext uri="{FF2B5EF4-FFF2-40B4-BE49-F238E27FC236}">
                      <a16:creationId xmlns:a16="http://schemas.microsoft.com/office/drawing/2014/main" id="{7BA5D549-2B53-4B37-8A46-A5E5A99F4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2016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200" name="Line 26">
                  <a:extLst>
                    <a:ext uri="{FF2B5EF4-FFF2-40B4-BE49-F238E27FC236}">
                      <a16:creationId xmlns:a16="http://schemas.microsoft.com/office/drawing/2014/main" id="{6549B022-CC1E-463C-8EA8-298794F16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259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201" name="Line 27">
                  <a:extLst>
                    <a:ext uri="{FF2B5EF4-FFF2-40B4-BE49-F238E27FC236}">
                      <a16:creationId xmlns:a16="http://schemas.microsoft.com/office/drawing/2014/main" id="{D251DEDF-0AB3-4307-BEEC-715E319BF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592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202" name="Line 28">
                  <a:extLst>
                    <a:ext uri="{FF2B5EF4-FFF2-40B4-BE49-F238E27FC236}">
                      <a16:creationId xmlns:a16="http://schemas.microsoft.com/office/drawing/2014/main" id="{A575DE75-FB99-45C4-AC1D-8B3E41520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92" y="259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4" name="Object 34">
                      <a:extLst>
                        <a:ext uri="{FF2B5EF4-FFF2-40B4-BE49-F238E27FC236}">
                          <a16:creationId xmlns:a16="http://schemas.microsoft.com/office/drawing/2014/main" id="{1AC074E0-07E3-44FE-A32F-233EA826A064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84" y="2544"/>
                      <a:ext cx="39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775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74" name="Object 34">
                      <a:extLst>
                        <a:ext uri="{FF2B5EF4-FFF2-40B4-BE49-F238E27FC236}">
                          <a16:creationId xmlns:a16="http://schemas.microsoft.com/office/drawing/2014/main" id="{1AC074E0-07E3-44FE-A32F-233EA826A0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84" y="2544"/>
                      <a:ext cx="396" cy="2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505" r="-17431" b="-9333"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5" name="Object 35">
                      <a:extLst>
                        <a:ext uri="{FF2B5EF4-FFF2-40B4-BE49-F238E27FC236}">
                          <a16:creationId xmlns:a16="http://schemas.microsoft.com/office/drawing/2014/main" id="{D3D30FA3-B065-44EC-8FF6-471DFD5C79AC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76" y="2295"/>
                      <a:ext cx="452" cy="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625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75" name="Object 35">
                      <a:extLst>
                        <a:ext uri="{FF2B5EF4-FFF2-40B4-BE49-F238E27FC236}">
                          <a16:creationId xmlns:a16="http://schemas.microsoft.com/office/drawing/2014/main" id="{D3D30FA3-B065-44EC-8FF6-471DFD5C79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76" y="2295"/>
                      <a:ext cx="452" cy="24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19" b="-6154"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6" name="Object 36">
                      <a:extLst>
                        <a:ext uri="{FF2B5EF4-FFF2-40B4-BE49-F238E27FC236}">
                          <a16:creationId xmlns:a16="http://schemas.microsoft.com/office/drawing/2014/main" id="{7A2837C0-37E3-4690-B6BA-85E0B4A2CC0F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696" y="1968"/>
                      <a:ext cx="672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85000" lnSpcReduction="1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,+∞)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76" name="Object 36">
                      <a:extLst>
                        <a:ext uri="{FF2B5EF4-FFF2-40B4-BE49-F238E27FC236}">
                          <a16:creationId xmlns:a16="http://schemas.microsoft.com/office/drawing/2014/main" id="{7A2837C0-37E3-4690-B6BA-85E0B4A2CC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96" y="1968"/>
                      <a:ext cx="672" cy="3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348" r="-14130" b="-2299"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7" name="Object 37">
                      <a:extLst>
                        <a:ext uri="{FF2B5EF4-FFF2-40B4-BE49-F238E27FC236}">
                          <a16:creationId xmlns:a16="http://schemas.microsoft.com/office/drawing/2014/main" id="{9BFCCF1C-FBA6-4742-B863-D51FF8E2BCFF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344" y="1968"/>
                      <a:ext cx="297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77" name="Object 37">
                      <a:extLst>
                        <a:ext uri="{FF2B5EF4-FFF2-40B4-BE49-F238E27FC236}">
                          <a16:creationId xmlns:a16="http://schemas.microsoft.com/office/drawing/2014/main" id="{9BFCCF1C-FBA6-4742-B863-D51FF8E2BC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344" y="1968"/>
                      <a:ext cx="297" cy="32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8" name="Object 38">
                      <a:extLst>
                        <a:ext uri="{FF2B5EF4-FFF2-40B4-BE49-F238E27FC236}">
                          <a16:creationId xmlns:a16="http://schemas.microsoft.com/office/drawing/2014/main" id="{38483DB9-C6FD-4666-B4FD-FFB4303F1F24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920" y="1968"/>
                      <a:ext cx="864" cy="3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85000" lnSpcReduction="1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(−∞,−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7178" name="Object 38">
                      <a:extLst>
                        <a:ext uri="{FF2B5EF4-FFF2-40B4-BE49-F238E27FC236}">
                          <a16:creationId xmlns:a16="http://schemas.microsoft.com/office/drawing/2014/main" id="{38483DB9-C6FD-4666-B4FD-FFB4303F1F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920" y="1968"/>
                      <a:ext cx="864" cy="32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76" r="-3797" b="-4706"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9" name="Object 39">
                      <a:extLst>
                        <a:ext uri="{FF2B5EF4-FFF2-40B4-BE49-F238E27FC236}">
                          <a16:creationId xmlns:a16="http://schemas.microsoft.com/office/drawing/2014/main" id="{7086B6F9-F68F-4242-A2CD-270B2C2B7A55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880" y="1968"/>
                      <a:ext cx="768" cy="3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79" name="Object 39">
                      <a:extLst>
                        <a:ext uri="{FF2B5EF4-FFF2-40B4-BE49-F238E27FC236}">
                          <a16:creationId xmlns:a16="http://schemas.microsoft.com/office/drawing/2014/main" id="{7086B6F9-F68F-4242-A2CD-270B2C2B7A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80" y="1968"/>
                      <a:ext cx="768" cy="35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80" name="Object 41">
                      <a:extLst>
                        <a:ext uri="{FF2B5EF4-FFF2-40B4-BE49-F238E27FC236}">
                          <a16:creationId xmlns:a16="http://schemas.microsoft.com/office/drawing/2014/main" id="{97E69F9C-60FF-4EFF-B84E-3A927EDBC24B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160" y="2256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85000" lnSpcReduction="1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80" name="Object 41">
                      <a:extLst>
                        <a:ext uri="{FF2B5EF4-FFF2-40B4-BE49-F238E27FC236}">
                          <a16:creationId xmlns:a16="http://schemas.microsoft.com/office/drawing/2014/main" id="{97E69F9C-60FF-4EFF-B84E-3A927EDBC2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60" y="2256"/>
                      <a:ext cx="288" cy="28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66"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81" name="Object 42">
                      <a:extLst>
                        <a:ext uri="{FF2B5EF4-FFF2-40B4-BE49-F238E27FC236}">
                          <a16:creationId xmlns:a16="http://schemas.microsoft.com/office/drawing/2014/main" id="{D462B341-5272-406E-981D-25669790E32B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088" y="2304"/>
                      <a:ext cx="32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475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81" name="Object 42">
                      <a:extLst>
                        <a:ext uri="{FF2B5EF4-FFF2-40B4-BE49-F238E27FC236}">
                          <a16:creationId xmlns:a16="http://schemas.microsoft.com/office/drawing/2014/main" id="{D462B341-5272-406E-981D-25669790E3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88" y="2304"/>
                      <a:ext cx="320" cy="19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82" name="Object 43">
                      <a:extLst>
                        <a:ext uri="{FF2B5EF4-FFF2-40B4-BE49-F238E27FC236}">
                          <a16:creationId xmlns:a16="http://schemas.microsoft.com/office/drawing/2014/main" id="{3A186984-0C1C-429D-8EAA-7C4B076059E8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888" y="2256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85000" lnSpcReduction="1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 xmlns="">
                <p:sp>
                  <p:nvSpPr>
                    <p:cNvPr id="7182" name="Object 43">
                      <a:extLst>
                        <a:ext uri="{FF2B5EF4-FFF2-40B4-BE49-F238E27FC236}">
                          <a16:creationId xmlns:a16="http://schemas.microsoft.com/office/drawing/2014/main" id="{3A186984-0C1C-429D-8EAA-7C4B076059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888" y="2256"/>
                      <a:ext cx="288" cy="2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266"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4143" name="Rectangle 47">
            <a:extLst>
              <a:ext uri="{FF2B5EF4-FFF2-40B4-BE49-F238E27FC236}">
                <a16:creationId xmlns:a16="http://schemas.microsoft.com/office/drawing/2014/main" id="{9BFDD60C-D1A9-44DE-AB8B-5CBB5CBC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4" y="4738688"/>
            <a:ext cx="8878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注：若</a:t>
            </a:r>
            <a:r>
              <a:rPr lang="en-US" altLang="zh-CN" b="1" i="1" dirty="0"/>
              <a:t>f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在某区间内的孤立点处为零（或不存在），</a:t>
            </a:r>
          </a:p>
        </p:txBody>
      </p:sp>
      <p:sp>
        <p:nvSpPr>
          <p:cNvPr id="4144" name="Rectangle 48">
            <a:extLst>
              <a:ext uri="{FF2B5EF4-FFF2-40B4-BE49-F238E27FC236}">
                <a16:creationId xmlns:a16="http://schemas.microsoft.com/office/drawing/2014/main" id="{C7CFB7C2-5CA0-4A95-9923-FAF625FC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9" y="5424488"/>
            <a:ext cx="870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而在其余各点均为正（或均为负），则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在该区间内</a:t>
            </a:r>
          </a:p>
        </p:txBody>
      </p:sp>
      <p:sp>
        <p:nvSpPr>
          <p:cNvPr id="4145" name="Text Box 49">
            <a:extLst>
              <a:ext uri="{FF2B5EF4-FFF2-40B4-BE49-F238E27FC236}">
                <a16:creationId xmlns:a16="http://schemas.microsoft.com/office/drawing/2014/main" id="{2BBEB106-4C39-4A29-A86A-17C1D2F28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110288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仍旧是单调增加（或单调减少）的。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8" name="Object 52">
                <a:extLst>
                  <a:ext uri="{FF2B5EF4-FFF2-40B4-BE49-F238E27FC236}">
                    <a16:creationId xmlns:a16="http://schemas.microsoft.com/office/drawing/2014/main" id="{0EE65881-2504-4517-AE3F-C841F5FB737C}"/>
                  </a:ext>
                </a:extLst>
              </p:cNvPr>
              <p:cNvSpPr txBox="1"/>
              <p:nvPr/>
            </p:nvSpPr>
            <p:spPr bwMode="auto">
              <a:xfrm>
                <a:off x="1576091" y="908051"/>
                <a:ext cx="7075785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的定义域为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 (−∞,+∞) .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48" name="Object 52">
                <a:extLst>
                  <a:ext uri="{FF2B5EF4-FFF2-40B4-BE49-F238E27FC236}">
                    <a16:creationId xmlns:a16="http://schemas.microsoft.com/office/drawing/2014/main" id="{0EE65881-2504-4517-AE3F-C841F5FB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091" y="908051"/>
                <a:ext cx="7075785" cy="576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  <p:bldP spid="4108" grpId="0"/>
      <p:bldP spid="4143" grpId="0" autoUpdateAnimBg="0"/>
      <p:bldP spid="4144" grpId="0" autoUpdateAnimBg="0"/>
      <p:bldP spid="4145" grpId="0" autoUpdateAnimBg="0"/>
      <p:bldP spid="41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Text Box 3">
                <a:extLst>
                  <a:ext uri="{FF2B5EF4-FFF2-40B4-BE49-F238E27FC236}">
                    <a16:creationId xmlns:a16="http://schemas.microsoft.com/office/drawing/2014/main" id="{2342518D-64B3-4FE0-9210-FAAEC065F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288" y="67161"/>
                <a:ext cx="6392861" cy="698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例</a:t>
                </a:r>
                <a:r>
                  <a:rPr lang="en-US" altLang="zh-CN" b="1" dirty="0"/>
                  <a:t>4  </a:t>
                </a:r>
                <a:r>
                  <a:rPr lang="zh-CN" altLang="en-US" b="1" dirty="0"/>
                  <a:t>确定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f>
                          <m:f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b="1" dirty="0"/>
                  <a:t>的单调区间。</a:t>
                </a:r>
              </a:p>
            </p:txBody>
          </p:sp>
        </mc:Choice>
        <mc:Fallback xmlns="">
          <p:sp>
            <p:nvSpPr>
              <p:cNvPr id="5123" name="Text Box 3">
                <a:extLst>
                  <a:ext uri="{FF2B5EF4-FFF2-40B4-BE49-F238E27FC236}">
                    <a16:creationId xmlns:a16="http://schemas.microsoft.com/office/drawing/2014/main" id="{2342518D-64B3-4FE0-9210-FAAEC065F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88" y="67161"/>
                <a:ext cx="6392861" cy="698461"/>
              </a:xfrm>
              <a:prstGeom prst="rect">
                <a:avLst/>
              </a:prstGeom>
              <a:blipFill>
                <a:blip r:embed="rId2"/>
                <a:stretch>
                  <a:fillRect l="-1907" b="-23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Object 7">
                <a:extLst>
                  <a:ext uri="{FF2B5EF4-FFF2-40B4-BE49-F238E27FC236}">
                    <a16:creationId xmlns:a16="http://schemas.microsoft.com/office/drawing/2014/main" id="{EF2384A3-2DBA-45D8-99BF-CC394E2F5024}"/>
                  </a:ext>
                </a:extLst>
              </p:cNvPr>
              <p:cNvSpPr txBox="1"/>
              <p:nvPr/>
            </p:nvSpPr>
            <p:spPr bwMode="auto">
              <a:xfrm>
                <a:off x="1149134" y="923440"/>
                <a:ext cx="51054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的定义域为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 (−∞,+∞),  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27" name="Object 7">
                <a:extLst>
                  <a:ext uri="{FF2B5EF4-FFF2-40B4-BE49-F238E27FC236}">
                    <a16:creationId xmlns:a16="http://schemas.microsoft.com/office/drawing/2014/main" id="{EF2384A3-2DBA-45D8-99BF-CC394E2F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9134" y="923440"/>
                <a:ext cx="51054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bject 9">
                <a:extLst>
                  <a:ext uri="{FF2B5EF4-FFF2-40B4-BE49-F238E27FC236}">
                    <a16:creationId xmlns:a16="http://schemas.microsoft.com/office/drawing/2014/main" id="{15B7270D-94F8-4889-8839-3745C43C91B7}"/>
                  </a:ext>
                </a:extLst>
              </p:cNvPr>
              <p:cNvSpPr txBox="1"/>
              <p:nvPr/>
            </p:nvSpPr>
            <p:spPr bwMode="auto">
              <a:xfrm>
                <a:off x="6254534" y="787017"/>
                <a:ext cx="2895600" cy="1149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29" name="Object 9">
                <a:extLst>
                  <a:ext uri="{FF2B5EF4-FFF2-40B4-BE49-F238E27FC236}">
                    <a16:creationId xmlns:a16="http://schemas.microsoft.com/office/drawing/2014/main" id="{15B7270D-94F8-4889-8839-3745C43C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4534" y="787017"/>
                <a:ext cx="2895600" cy="1149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1" name="Object 11">
                <a:extLst>
                  <a:ext uri="{FF2B5EF4-FFF2-40B4-BE49-F238E27FC236}">
                    <a16:creationId xmlns:a16="http://schemas.microsoft.com/office/drawing/2014/main" id="{99436FBA-DAED-4AB3-8025-1740DA0ADF79}"/>
                  </a:ext>
                </a:extLst>
              </p:cNvPr>
              <p:cNvSpPr txBox="1"/>
              <p:nvPr/>
            </p:nvSpPr>
            <p:spPr bwMode="auto">
              <a:xfrm>
                <a:off x="1196433" y="1573230"/>
                <a:ext cx="3733800" cy="636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外，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31" name="Object 11">
                <a:extLst>
                  <a:ext uri="{FF2B5EF4-FFF2-40B4-BE49-F238E27FC236}">
                    <a16:creationId xmlns:a16="http://schemas.microsoft.com/office/drawing/2014/main" id="{99436FBA-DAED-4AB3-8025-1740DA0A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6433" y="1573230"/>
                <a:ext cx="3733800" cy="636588"/>
              </a:xfrm>
              <a:prstGeom prst="rect">
                <a:avLst/>
              </a:prstGeom>
              <a:blipFill>
                <a:blip r:embed="rId5"/>
                <a:stretch>
                  <a:fillRect l="-13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3" name="Object 13">
                <a:extLst>
                  <a:ext uri="{FF2B5EF4-FFF2-40B4-BE49-F238E27FC236}">
                    <a16:creationId xmlns:a16="http://schemas.microsoft.com/office/drawing/2014/main" id="{1C417F4D-CBDF-4D9A-A269-EF93BD619B22}"/>
                  </a:ext>
                </a:extLst>
              </p:cNvPr>
              <p:cNvSpPr txBox="1"/>
              <p:nvPr/>
            </p:nvSpPr>
            <p:spPr bwMode="auto">
              <a:xfrm>
                <a:off x="4841332" y="1526658"/>
                <a:ext cx="54102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 (−∞,+∞) 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内单调增加。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33" name="Object 13">
                <a:extLst>
                  <a:ext uri="{FF2B5EF4-FFF2-40B4-BE49-F238E27FC236}">
                    <a16:creationId xmlns:a16="http://schemas.microsoft.com/office/drawing/2014/main" id="{1C417F4D-CBDF-4D9A-A269-EF93BD619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1332" y="1526658"/>
                <a:ext cx="54102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4" name="Text Box 14">
                <a:extLst>
                  <a:ext uri="{FF2B5EF4-FFF2-40B4-BE49-F238E27FC236}">
                    <a16:creationId xmlns:a16="http://schemas.microsoft.com/office/drawing/2014/main" id="{2D137A51-C284-4F3D-AB63-2C2295CE8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357" y="2393567"/>
                <a:ext cx="630028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例</a:t>
                </a:r>
                <a:r>
                  <a:rPr lang="en-US" altLang="zh-CN" b="1" dirty="0"/>
                  <a:t>5  </a:t>
                </a: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b="1" dirty="0"/>
                  <a:t>证明  当</a:t>
                </a:r>
                <a:r>
                  <a:rPr lang="en-US" altLang="zh-CN" b="1" i="1" dirty="0"/>
                  <a:t>x </a:t>
                </a:r>
                <a:r>
                  <a:rPr lang="en-US" altLang="zh-CN" b="1" dirty="0"/>
                  <a:t>&gt; 0</a:t>
                </a:r>
                <a:r>
                  <a:rPr lang="zh-CN" altLang="en-US" b="1" dirty="0"/>
                  <a:t>时，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134" name="Text Box 14">
                <a:extLst>
                  <a:ext uri="{FF2B5EF4-FFF2-40B4-BE49-F238E27FC236}">
                    <a16:creationId xmlns:a16="http://schemas.microsoft.com/office/drawing/2014/main" id="{2D137A51-C284-4F3D-AB63-2C2295CE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357" y="2393567"/>
                <a:ext cx="6300285" cy="523220"/>
              </a:xfrm>
              <a:prstGeom prst="rect">
                <a:avLst/>
              </a:prstGeom>
              <a:blipFill>
                <a:blip r:embed="rId7"/>
                <a:stretch>
                  <a:fillRect l="-1934" t="-16471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7" name="Rectangle 17">
            <a:extLst>
              <a:ext uri="{FF2B5EF4-FFF2-40B4-BE49-F238E27FC236}">
                <a16:creationId xmlns:a16="http://schemas.microsoft.com/office/drawing/2014/main" id="{A897BE5E-22C1-4B18-ABEC-E7321C21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58" y="4420010"/>
            <a:ext cx="600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则 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 </a:t>
            </a:r>
            <a:r>
              <a:rPr lang="zh-CN" altLang="en-US" b="1" dirty="0"/>
              <a:t>在</a:t>
            </a:r>
            <a:r>
              <a:rPr lang="en-US" altLang="zh-CN" b="1" dirty="0"/>
              <a:t>[0, +</a:t>
            </a:r>
            <a:r>
              <a:rPr lang="en-US" altLang="zh-CN" b="1" dirty="0">
                <a:sym typeface="Symbol" panose="05050102010706020507" pitchFamily="18" charset="2"/>
              </a:rPr>
              <a:t></a:t>
            </a:r>
            <a:r>
              <a:rPr lang="en-US" altLang="zh-CN" b="1" dirty="0"/>
              <a:t>)</a:t>
            </a:r>
            <a:r>
              <a:rPr lang="zh-CN" altLang="en-US" b="1" dirty="0"/>
              <a:t>上连续，在</a:t>
            </a:r>
            <a:r>
              <a:rPr lang="en-US" altLang="zh-CN" b="1" dirty="0"/>
              <a:t>(0, +</a:t>
            </a:r>
            <a:r>
              <a:rPr lang="en-US" altLang="zh-CN" b="1" dirty="0">
                <a:sym typeface="Symbol" panose="05050102010706020507" pitchFamily="18" charset="2"/>
              </a:rPr>
              <a:t></a:t>
            </a:r>
            <a:r>
              <a:rPr lang="en-US" altLang="zh-CN" b="1" dirty="0"/>
              <a:t>)</a:t>
            </a:r>
            <a:r>
              <a:rPr lang="zh-CN" altLang="en-US" b="1" dirty="0"/>
              <a:t>内</a:t>
            </a:r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30AD36E6-949E-4616-BAE1-DB664AAA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83" y="3729954"/>
            <a:ext cx="715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因为仅在孤立点</a:t>
            </a:r>
            <a:r>
              <a:rPr lang="en-US" altLang="zh-CN" b="1" i="1" dirty="0"/>
              <a:t>x = 2n</a:t>
            </a:r>
            <a:r>
              <a:rPr lang="en-US" altLang="zh-CN" b="1" i="1" dirty="0">
                <a:sym typeface="Symbol" panose="05050102010706020507" pitchFamily="18" charset="2"/>
              </a:rPr>
              <a:t></a:t>
            </a:r>
            <a:r>
              <a:rPr lang="zh-CN" altLang="en-US" b="1" dirty="0"/>
              <a:t>（</a:t>
            </a:r>
            <a:r>
              <a:rPr lang="en-US" altLang="zh-CN" b="1" i="1" dirty="0"/>
              <a:t>n</a:t>
            </a:r>
            <a:r>
              <a:rPr lang="zh-CN" altLang="en-US" b="1" dirty="0"/>
              <a:t>为正整数）处为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CBC20B39-2232-4103-AC5B-B4845062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183" y="3084130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令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4" name="Object 24">
                <a:extLst>
                  <a:ext uri="{FF2B5EF4-FFF2-40B4-BE49-F238E27FC236}">
                    <a16:creationId xmlns:a16="http://schemas.microsoft.com/office/drawing/2014/main" id="{C079ED25-B893-4CE8-93B8-D5BD31FB472A}"/>
                  </a:ext>
                </a:extLst>
              </p:cNvPr>
              <p:cNvSpPr txBox="1"/>
              <p:nvPr/>
            </p:nvSpPr>
            <p:spPr bwMode="auto">
              <a:xfrm>
                <a:off x="2287044" y="3107943"/>
                <a:ext cx="2554288" cy="56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44" name="Object 24">
                <a:extLst>
                  <a:ext uri="{FF2B5EF4-FFF2-40B4-BE49-F238E27FC236}">
                    <a16:creationId xmlns:a16="http://schemas.microsoft.com/office/drawing/2014/main" id="{C079ED25-B893-4CE8-93B8-D5BD31FB4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7044" y="3107943"/>
                <a:ext cx="2554288" cy="561975"/>
              </a:xfrm>
              <a:prstGeom prst="rect">
                <a:avLst/>
              </a:prstGeom>
              <a:blipFill>
                <a:blip r:embed="rId8"/>
                <a:stretch>
                  <a:fillRect l="-19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5" name="Object 25">
                <a:extLst>
                  <a:ext uri="{FF2B5EF4-FFF2-40B4-BE49-F238E27FC236}">
                    <a16:creationId xmlns:a16="http://schemas.microsoft.com/office/drawing/2014/main" id="{DB89EAAF-3981-41A7-BE1C-3C887505383A}"/>
                  </a:ext>
                </a:extLst>
              </p:cNvPr>
              <p:cNvSpPr txBox="1"/>
              <p:nvPr/>
            </p:nvSpPr>
            <p:spPr bwMode="auto">
              <a:xfrm>
                <a:off x="4990557" y="3107943"/>
                <a:ext cx="3032125" cy="541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𝒄𝒐𝒔𝒙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45" name="Object 25">
                <a:extLst>
                  <a:ext uri="{FF2B5EF4-FFF2-40B4-BE49-F238E27FC236}">
                    <a16:creationId xmlns:a16="http://schemas.microsoft.com/office/drawing/2014/main" id="{DB89EAAF-3981-41A7-BE1C-3C887505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0557" y="3107943"/>
                <a:ext cx="3032125" cy="541338"/>
              </a:xfrm>
              <a:prstGeom prst="rect">
                <a:avLst/>
              </a:prstGeom>
              <a:blipFill>
                <a:blip r:embed="rId9"/>
                <a:stretch>
                  <a:fillRect l="-14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8" name="Rectangle 28">
            <a:extLst>
              <a:ext uri="{FF2B5EF4-FFF2-40B4-BE49-F238E27FC236}">
                <a16:creationId xmlns:a16="http://schemas.microsoft.com/office/drawing/2014/main" id="{2F4F9C2C-C8C7-442D-ADD6-1A3A46CB7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20" y="3074605"/>
            <a:ext cx="845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证</a:t>
            </a:r>
            <a:r>
              <a:rPr lang="en-US" altLang="zh-CN" b="1" dirty="0"/>
              <a:t>: </a:t>
            </a:r>
          </a:p>
        </p:txBody>
      </p:sp>
      <p:sp>
        <p:nvSpPr>
          <p:cNvPr id="5149" name="Rectangle 29">
            <a:extLst>
              <a:ext uri="{FF2B5EF4-FFF2-40B4-BE49-F238E27FC236}">
                <a16:creationId xmlns:a16="http://schemas.microsoft.com/office/drawing/2014/main" id="{E7C1C5CB-455E-4828-9B9B-67F780F9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608" y="4359356"/>
            <a:ext cx="1819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f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 </a:t>
            </a:r>
            <a:r>
              <a:rPr lang="en-US" altLang="zh-CN" b="1" dirty="0">
                <a:cs typeface="Times New Roman" panose="02020603050405020304" pitchFamily="18" charset="0"/>
              </a:rPr>
              <a:t>≥</a:t>
            </a:r>
            <a:r>
              <a:rPr lang="en-US" altLang="zh-CN" b="1" dirty="0"/>
              <a:t> 0</a:t>
            </a:r>
            <a:r>
              <a:rPr lang="zh-CN" altLang="en-US" b="1" dirty="0"/>
              <a:t>，</a:t>
            </a:r>
          </a:p>
        </p:txBody>
      </p:sp>
      <p:sp>
        <p:nvSpPr>
          <p:cNvPr id="5151" name="Rectangle 31">
            <a:extLst>
              <a:ext uri="{FF2B5EF4-FFF2-40B4-BE49-F238E27FC236}">
                <a16:creationId xmlns:a16="http://schemas.microsoft.com/office/drawing/2014/main" id="{E189A5E6-1068-45D0-A667-9296F205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34" y="4974367"/>
            <a:ext cx="4761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2"/>
                </a:solidFill>
              </a:rPr>
              <a:t>故</a:t>
            </a:r>
            <a:r>
              <a:rPr lang="en-US" altLang="zh-CN" b="1" i="1" dirty="0">
                <a:solidFill>
                  <a:schemeClr val="tx2"/>
                </a:solidFill>
              </a:rPr>
              <a:t>f</a:t>
            </a:r>
            <a:r>
              <a:rPr lang="en-US" altLang="zh-CN" b="1" dirty="0">
                <a:solidFill>
                  <a:schemeClr val="tx2"/>
                </a:solidFill>
              </a:rPr>
              <a:t> (</a:t>
            </a:r>
            <a:r>
              <a:rPr lang="en-US" altLang="zh-CN" b="1" i="1" dirty="0">
                <a:solidFill>
                  <a:schemeClr val="tx2"/>
                </a:solidFill>
              </a:rPr>
              <a:t>x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  <a:r>
              <a:rPr lang="zh-CN" altLang="en-US" b="1" dirty="0">
                <a:solidFill>
                  <a:schemeClr val="tx2"/>
                </a:solidFill>
              </a:rPr>
              <a:t>在</a:t>
            </a:r>
            <a:r>
              <a:rPr lang="en-US" altLang="zh-CN" b="1" dirty="0">
                <a:solidFill>
                  <a:schemeClr val="tx2"/>
                </a:solidFill>
              </a:rPr>
              <a:t>[0, +</a:t>
            </a:r>
            <a:r>
              <a:rPr lang="en-US" altLang="zh-CN" b="1" dirty="0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  <a:r>
              <a:rPr lang="zh-CN" altLang="en-US" b="1" dirty="0">
                <a:solidFill>
                  <a:schemeClr val="tx2"/>
                </a:solidFill>
              </a:rPr>
              <a:t>上单调增加。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DCF9BA06-2DB7-49C8-8294-612B7FFA9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649" y="5551871"/>
            <a:ext cx="273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 &gt; </a:t>
            </a:r>
            <a:r>
              <a:rPr lang="en-US" altLang="zh-CN" b="1" i="1" dirty="0"/>
              <a:t>f</a:t>
            </a:r>
            <a:r>
              <a:rPr lang="en-US" altLang="zh-CN" b="1" dirty="0"/>
              <a:t> (0) = 0</a:t>
            </a:r>
            <a:r>
              <a:rPr lang="zh-CN" altLang="en-US" b="1" dirty="0"/>
              <a:t>，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BBE2B6F2-2DAD-48CB-810F-8C893BD8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649" y="6292733"/>
            <a:ext cx="2358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于是 </a:t>
            </a:r>
            <a:r>
              <a:rPr lang="en-US" altLang="zh-CN" b="1" i="1" dirty="0"/>
              <a:t>x &gt; </a:t>
            </a:r>
            <a:r>
              <a:rPr lang="en-US" altLang="zh-CN" b="1" dirty="0" err="1"/>
              <a:t>sin</a:t>
            </a:r>
            <a:r>
              <a:rPr lang="en-US" altLang="zh-CN" b="1" i="1" dirty="0" err="1"/>
              <a:t>x</a:t>
            </a:r>
            <a:r>
              <a:rPr lang="en-US" altLang="zh-CN" b="1" i="1" dirty="0"/>
              <a:t> </a:t>
            </a:r>
            <a:r>
              <a:rPr lang="en-US" altLang="zh-CN" b="1" dirty="0"/>
              <a:t>.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B1C5CB61-B0CC-46E8-AC7D-650D2291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837" y="6249094"/>
            <a:ext cx="2555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即</a:t>
            </a:r>
            <a:r>
              <a:rPr lang="en-US" altLang="zh-CN" b="1" i="1" dirty="0"/>
              <a:t>x</a:t>
            </a:r>
            <a:r>
              <a:rPr lang="en-US" altLang="zh-CN" b="1" i="1" dirty="0">
                <a:sym typeface="Symbol" panose="05050102010706020507" pitchFamily="18" charset="2"/>
              </a:rPr>
              <a:t> 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in</a:t>
            </a:r>
            <a:r>
              <a:rPr lang="en-US" altLang="zh-CN" b="1" i="1" dirty="0" err="1"/>
              <a:t>x</a:t>
            </a:r>
            <a:r>
              <a:rPr lang="en-US" altLang="zh-CN" b="1" dirty="0"/>
              <a:t> &gt; 0</a:t>
            </a:r>
            <a:r>
              <a:rPr lang="zh-CN" altLang="en-US" b="1" dirty="0"/>
              <a:t>，</a:t>
            </a: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EAC0F18A-5EEB-4A10-AF38-78C7E26D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50" y="5613784"/>
            <a:ext cx="2714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从而当</a:t>
            </a:r>
            <a:r>
              <a:rPr lang="en-US" altLang="zh-CN" b="1" i="1"/>
              <a:t>x &gt; </a:t>
            </a:r>
            <a:r>
              <a:rPr lang="en-US" altLang="zh-CN" b="1"/>
              <a:t>0</a:t>
            </a:r>
            <a:r>
              <a:rPr lang="zh-CN" altLang="en-US" b="1"/>
              <a:t>时，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7" grpId="0"/>
      <p:bldP spid="5129" grpId="0"/>
      <p:bldP spid="5131" grpId="0"/>
      <p:bldP spid="5133" grpId="0"/>
      <p:bldP spid="5134" grpId="0" autoUpdateAnimBg="0"/>
      <p:bldP spid="5137" grpId="0" autoUpdateAnimBg="0"/>
      <p:bldP spid="5140" grpId="0" autoUpdateAnimBg="0"/>
      <p:bldP spid="5139" grpId="0" autoUpdateAnimBg="0"/>
      <p:bldP spid="5145" grpId="0"/>
      <p:bldP spid="5148" grpId="0" autoUpdateAnimBg="0"/>
      <p:bldP spid="5149" grpId="0" autoUpdateAnimBg="0"/>
      <p:bldP spid="5151" grpId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>
            <a:extLst>
              <a:ext uri="{FF2B5EF4-FFF2-40B4-BE49-F238E27FC236}">
                <a16:creationId xmlns:a16="http://schemas.microsoft.com/office/drawing/2014/main" id="{A2550C61-0F98-4960-865C-54F8AB27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849" y="3086806"/>
            <a:ext cx="4937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极大值与极小值统称为极值。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0CA03BF-768F-481B-95CB-534ADF0A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83" y="1047550"/>
            <a:ext cx="6218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设函数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在点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的某个邻域内有定义</a:t>
            </a:r>
            <a:r>
              <a:rPr lang="en-US" altLang="zh-CN" b="1"/>
              <a:t>,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454016B8-5555-42A0-88FA-5ECD45CEE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521" y="1047550"/>
            <a:ext cx="451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对于该邻域内异于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的点</a:t>
            </a:r>
            <a:r>
              <a:rPr lang="en-US" altLang="zh-CN" b="1" i="1" dirty="0"/>
              <a:t>x </a:t>
            </a:r>
            <a:r>
              <a:rPr lang="en-US" altLang="zh-CN" b="1" dirty="0"/>
              <a:t>, 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DF95B786-A81C-4861-AFCC-43C7B343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58" y="71237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+mj-ea"/>
                <a:ea typeface="+mj-ea"/>
              </a:rPr>
              <a:t>二、函数的极值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5CE2127E-FA1C-45BE-A4DC-AD68FFD4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37" y="3036121"/>
            <a:ext cx="505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称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为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的极大（小）值点；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2129F7A9-CFDE-4C37-A861-A4EE0845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879" y="1756666"/>
            <a:ext cx="3302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或</a:t>
            </a:r>
            <a:r>
              <a:rPr lang="zh-CN" altLang="en-US" b="1" i="1" dirty="0"/>
              <a:t>（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 &gt;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</a:t>
            </a:r>
            <a:r>
              <a:rPr lang="zh-CN" altLang="en-US" b="1" dirty="0"/>
              <a:t>），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1ED70D85-AE39-4F09-BB74-6DC4BF3D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67" y="2373583"/>
            <a:ext cx="597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则称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</a:t>
            </a:r>
            <a:r>
              <a:rPr lang="zh-CN" altLang="en-US" b="1" dirty="0"/>
              <a:t>为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的极大值</a:t>
            </a:r>
            <a:r>
              <a:rPr lang="en-US" altLang="zh-CN" b="1" dirty="0"/>
              <a:t>(</a:t>
            </a:r>
            <a:r>
              <a:rPr lang="zh-CN" altLang="en-US" b="1" dirty="0"/>
              <a:t>或极小值）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889655AE-0B5E-42EE-99C1-4B4E2D20E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37" y="1710088"/>
            <a:ext cx="371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如果恒有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 &lt; 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16BD506A-4B6E-4E3E-A8D1-4DA3B0FF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34" y="514149"/>
            <a:ext cx="1422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latin typeface="+mj-ea"/>
                <a:ea typeface="+mj-ea"/>
              </a:rPr>
              <a:t> </a:t>
            </a:r>
            <a:r>
              <a:rPr lang="zh-CN" altLang="en-US" sz="3200" b="1">
                <a:latin typeface="+mj-ea"/>
                <a:ea typeface="+mj-ea"/>
              </a:rPr>
              <a:t>定义 </a:t>
            </a:r>
          </a:p>
        </p:txBody>
      </p:sp>
      <p:sp>
        <p:nvSpPr>
          <p:cNvPr id="48" name="Text Box 44">
            <a:extLst>
              <a:ext uri="{FF2B5EF4-FFF2-40B4-BE49-F238E27FC236}">
                <a16:creationId xmlns:a16="http://schemas.microsoft.com/office/drawing/2014/main" id="{141417D7-03C9-4243-9648-D2225A9CE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24" y="4677414"/>
            <a:ext cx="5075806" cy="181588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函数的极值是一个局部概念，因此，一个定义在</a:t>
            </a:r>
            <a:r>
              <a:rPr lang="en-US" altLang="zh-CN" b="1" dirty="0"/>
              <a:t>[</a:t>
            </a:r>
            <a:r>
              <a:rPr lang="en-US" altLang="zh-CN" b="1" i="1" dirty="0"/>
              <a:t>a</a:t>
            </a:r>
            <a:r>
              <a:rPr lang="zh-CN" altLang="en-US" b="1" i="1" dirty="0"/>
              <a:t>，</a:t>
            </a:r>
            <a:r>
              <a:rPr lang="en-US" altLang="zh-CN" b="1" i="1" dirty="0"/>
              <a:t>b</a:t>
            </a:r>
            <a:r>
              <a:rPr lang="en-US" altLang="zh-CN" b="1" dirty="0"/>
              <a:t>]</a:t>
            </a:r>
            <a:r>
              <a:rPr lang="zh-CN" altLang="en-US" b="1" dirty="0"/>
              <a:t>上函数的在</a:t>
            </a:r>
            <a:r>
              <a:rPr lang="en-US" altLang="zh-CN" b="1" dirty="0"/>
              <a:t>[</a:t>
            </a:r>
            <a:r>
              <a:rPr lang="en-US" altLang="zh-CN" b="1" i="1" dirty="0"/>
              <a:t>a</a:t>
            </a:r>
            <a:r>
              <a:rPr lang="zh-CN" altLang="en-US" b="1" i="1" dirty="0"/>
              <a:t>，</a:t>
            </a:r>
            <a:r>
              <a:rPr lang="en-US" altLang="zh-CN" b="1" i="1" dirty="0"/>
              <a:t>b</a:t>
            </a:r>
            <a:r>
              <a:rPr lang="en-US" altLang="zh-CN" b="1" dirty="0"/>
              <a:t>]</a:t>
            </a:r>
            <a:r>
              <a:rPr lang="zh-CN" altLang="en-US" b="1" dirty="0"/>
              <a:t>上可以有许多极值，且极大值有可能小于极小值。</a:t>
            </a:r>
          </a:p>
        </p:txBody>
      </p:sp>
      <p:grpSp>
        <p:nvGrpSpPr>
          <p:cNvPr id="49" name="Group 43">
            <a:extLst>
              <a:ext uri="{FF2B5EF4-FFF2-40B4-BE49-F238E27FC236}">
                <a16:creationId xmlns:a16="http://schemas.microsoft.com/office/drawing/2014/main" id="{74BDD80A-79DF-4E05-A76E-C073E008E982}"/>
              </a:ext>
            </a:extLst>
          </p:cNvPr>
          <p:cNvGrpSpPr>
            <a:grpSpLocks/>
          </p:cNvGrpSpPr>
          <p:nvPr/>
        </p:nvGrpSpPr>
        <p:grpSpPr bwMode="auto">
          <a:xfrm>
            <a:off x="5766335" y="3785895"/>
            <a:ext cx="6213475" cy="2726085"/>
            <a:chOff x="1056" y="2304"/>
            <a:chExt cx="3914" cy="1553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E30A1ABE-388E-4D32-B40C-0BBE8655B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51" name="Group 42">
              <a:extLst>
                <a:ext uri="{FF2B5EF4-FFF2-40B4-BE49-F238E27FC236}">
                  <a16:creationId xmlns:a16="http://schemas.microsoft.com/office/drawing/2014/main" id="{3C9BD97E-50E5-4D83-98F5-E20918D3B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304"/>
              <a:ext cx="3914" cy="1553"/>
              <a:chOff x="1056" y="2304"/>
              <a:chExt cx="3914" cy="1553"/>
            </a:xfrm>
          </p:grpSpPr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56954B55-397E-4A1E-83B1-A4E8B255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pSp>
            <p:nvGrpSpPr>
              <p:cNvPr id="53" name="Group 41">
                <a:extLst>
                  <a:ext uri="{FF2B5EF4-FFF2-40B4-BE49-F238E27FC236}">
                    <a16:creationId xmlns:a16="http://schemas.microsoft.com/office/drawing/2014/main" id="{E9757F85-9B15-4751-B9A6-ACB21230A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304"/>
                <a:ext cx="3914" cy="1553"/>
                <a:chOff x="1056" y="2304"/>
                <a:chExt cx="3914" cy="1553"/>
              </a:xfrm>
            </p:grpSpPr>
            <p:sp>
              <p:nvSpPr>
                <p:cNvPr id="54" name="Line 9">
                  <a:extLst>
                    <a:ext uri="{FF2B5EF4-FFF2-40B4-BE49-F238E27FC236}">
                      <a16:creationId xmlns:a16="http://schemas.microsoft.com/office/drawing/2014/main" id="{5D66AAC7-B48A-495F-AFDE-DFC5231FC2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600"/>
                  <a:ext cx="36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55" name="Line 10">
                  <a:extLst>
                    <a:ext uri="{FF2B5EF4-FFF2-40B4-BE49-F238E27FC236}">
                      <a16:creationId xmlns:a16="http://schemas.microsoft.com/office/drawing/2014/main" id="{1FB725DF-1E21-4E0E-8311-C671E9133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2448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56" name="Freeform 11">
                  <a:extLst>
                    <a:ext uri="{FF2B5EF4-FFF2-40B4-BE49-F238E27FC236}">
                      <a16:creationId xmlns:a16="http://schemas.microsoft.com/office/drawing/2014/main" id="{2BC1DA28-7E3F-43A8-AC65-637EFC339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" y="2304"/>
                  <a:ext cx="1776" cy="960"/>
                </a:xfrm>
                <a:custGeom>
                  <a:avLst/>
                  <a:gdLst>
                    <a:gd name="T0" fmla="*/ 0 w 1776"/>
                    <a:gd name="T1" fmla="*/ 776 h 960"/>
                    <a:gd name="T2" fmla="*/ 96 w 1776"/>
                    <a:gd name="T3" fmla="*/ 200 h 960"/>
                    <a:gd name="T4" fmla="*/ 480 w 1776"/>
                    <a:gd name="T5" fmla="*/ 536 h 960"/>
                    <a:gd name="T6" fmla="*/ 768 w 1776"/>
                    <a:gd name="T7" fmla="*/ 56 h 960"/>
                    <a:gd name="T8" fmla="*/ 1056 w 1776"/>
                    <a:gd name="T9" fmla="*/ 872 h 960"/>
                    <a:gd name="T10" fmla="*/ 1344 w 1776"/>
                    <a:gd name="T11" fmla="*/ 584 h 960"/>
                    <a:gd name="T12" fmla="*/ 1536 w 1776"/>
                    <a:gd name="T13" fmla="*/ 728 h 960"/>
                    <a:gd name="T14" fmla="*/ 1776 w 1776"/>
                    <a:gd name="T15" fmla="*/ 248 h 9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76"/>
                    <a:gd name="T25" fmla="*/ 0 h 960"/>
                    <a:gd name="T26" fmla="*/ 1776 w 1776"/>
                    <a:gd name="T27" fmla="*/ 960 h 9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76" h="960">
                      <a:moveTo>
                        <a:pt x="0" y="776"/>
                      </a:moveTo>
                      <a:cubicBezTo>
                        <a:pt x="8" y="508"/>
                        <a:pt x="16" y="240"/>
                        <a:pt x="96" y="200"/>
                      </a:cubicBezTo>
                      <a:cubicBezTo>
                        <a:pt x="176" y="160"/>
                        <a:pt x="368" y="560"/>
                        <a:pt x="480" y="536"/>
                      </a:cubicBezTo>
                      <a:cubicBezTo>
                        <a:pt x="592" y="512"/>
                        <a:pt x="672" y="0"/>
                        <a:pt x="768" y="56"/>
                      </a:cubicBezTo>
                      <a:cubicBezTo>
                        <a:pt x="864" y="112"/>
                        <a:pt x="960" y="784"/>
                        <a:pt x="1056" y="872"/>
                      </a:cubicBezTo>
                      <a:cubicBezTo>
                        <a:pt x="1152" y="960"/>
                        <a:pt x="1264" y="608"/>
                        <a:pt x="1344" y="584"/>
                      </a:cubicBezTo>
                      <a:cubicBezTo>
                        <a:pt x="1424" y="560"/>
                        <a:pt x="1464" y="784"/>
                        <a:pt x="1536" y="728"/>
                      </a:cubicBezTo>
                      <a:cubicBezTo>
                        <a:pt x="1608" y="672"/>
                        <a:pt x="1736" y="336"/>
                        <a:pt x="1776" y="24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57" name="Freeform 12">
                  <a:extLst>
                    <a:ext uri="{FF2B5EF4-FFF2-40B4-BE49-F238E27FC236}">
                      <a16:creationId xmlns:a16="http://schemas.microsoft.com/office/drawing/2014/main" id="{FCBE29C2-4D17-4EFA-8E82-12E7EEF1B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3" y="2569"/>
                  <a:ext cx="357" cy="311"/>
                </a:xfrm>
                <a:custGeom>
                  <a:avLst/>
                  <a:gdLst>
                    <a:gd name="T0" fmla="*/ 0 w 165"/>
                    <a:gd name="T1" fmla="*/ 0 h 263"/>
                    <a:gd name="T2" fmla="*/ 357 w 165"/>
                    <a:gd name="T3" fmla="*/ 311 h 263"/>
                    <a:gd name="T4" fmla="*/ 0 60000 65536"/>
                    <a:gd name="T5" fmla="*/ 0 60000 65536"/>
                    <a:gd name="T6" fmla="*/ 0 w 165"/>
                    <a:gd name="T7" fmla="*/ 0 h 263"/>
                    <a:gd name="T8" fmla="*/ 165 w 165"/>
                    <a:gd name="T9" fmla="*/ 263 h 26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5" h="263">
                      <a:moveTo>
                        <a:pt x="0" y="0"/>
                      </a:moveTo>
                      <a:cubicBezTo>
                        <a:pt x="25" y="71"/>
                        <a:pt x="105" y="207"/>
                        <a:pt x="165" y="26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58" name="Freeform 13">
                  <a:extLst>
                    <a:ext uri="{FF2B5EF4-FFF2-40B4-BE49-F238E27FC236}">
                      <a16:creationId xmlns:a16="http://schemas.microsoft.com/office/drawing/2014/main" id="{8EC8F596-1F69-4180-B34F-39586FA85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2400"/>
                  <a:ext cx="768" cy="480"/>
                </a:xfrm>
                <a:custGeom>
                  <a:avLst/>
                  <a:gdLst>
                    <a:gd name="T0" fmla="*/ 0 w 768"/>
                    <a:gd name="T1" fmla="*/ 480 h 480"/>
                    <a:gd name="T2" fmla="*/ 240 w 768"/>
                    <a:gd name="T3" fmla="*/ 0 h 480"/>
                    <a:gd name="T4" fmla="*/ 768 w 768"/>
                    <a:gd name="T5" fmla="*/ 480 h 480"/>
                    <a:gd name="T6" fmla="*/ 0 60000 65536"/>
                    <a:gd name="T7" fmla="*/ 0 60000 65536"/>
                    <a:gd name="T8" fmla="*/ 0 60000 65536"/>
                    <a:gd name="T9" fmla="*/ 0 w 768"/>
                    <a:gd name="T10" fmla="*/ 0 h 480"/>
                    <a:gd name="T11" fmla="*/ 768 w 768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8" h="480">
                      <a:moveTo>
                        <a:pt x="0" y="480"/>
                      </a:moveTo>
                      <a:cubicBezTo>
                        <a:pt x="56" y="240"/>
                        <a:pt x="112" y="0"/>
                        <a:pt x="240" y="0"/>
                      </a:cubicBezTo>
                      <a:cubicBezTo>
                        <a:pt x="368" y="0"/>
                        <a:pt x="680" y="400"/>
                        <a:pt x="768" y="48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59" name="Line 17">
                  <a:extLst>
                    <a:ext uri="{FF2B5EF4-FFF2-40B4-BE49-F238E27FC236}">
                      <a16:creationId xmlns:a16="http://schemas.microsoft.com/office/drawing/2014/main" id="{4F0DA7B8-F707-4A9E-BE2F-056621D9A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18">
                  <a:extLst>
                    <a:ext uri="{FF2B5EF4-FFF2-40B4-BE49-F238E27FC236}">
                      <a16:creationId xmlns:a16="http://schemas.microsoft.com/office/drawing/2014/main" id="{52607F29-B422-450A-A98B-E49CFD0F6B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1" name="Line 19">
                  <a:extLst>
                    <a:ext uri="{FF2B5EF4-FFF2-40B4-BE49-F238E27FC236}">
                      <a16:creationId xmlns:a16="http://schemas.microsoft.com/office/drawing/2014/main" id="{33CF187B-8B61-439B-B602-2B2AE9FB1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96" y="235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2" name="Line 20">
                  <a:extLst>
                    <a:ext uri="{FF2B5EF4-FFF2-40B4-BE49-F238E27FC236}">
                      <a16:creationId xmlns:a16="http://schemas.microsoft.com/office/drawing/2014/main" id="{67AE129A-63F1-4721-BC3B-001918E2F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21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3" name="Line 21">
                  <a:extLst>
                    <a:ext uri="{FF2B5EF4-FFF2-40B4-BE49-F238E27FC236}">
                      <a16:creationId xmlns:a16="http://schemas.microsoft.com/office/drawing/2014/main" id="{F2BBC231-5A80-4B24-B9C7-0C9D8A4C36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88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4" name="Line 22">
                  <a:extLst>
                    <a:ext uri="{FF2B5EF4-FFF2-40B4-BE49-F238E27FC236}">
                      <a16:creationId xmlns:a16="http://schemas.microsoft.com/office/drawing/2014/main" id="{4EBD9109-02AB-436A-B889-6F77965A1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5" name="Line 23">
                  <a:extLst>
                    <a:ext uri="{FF2B5EF4-FFF2-40B4-BE49-F238E27FC236}">
                      <a16:creationId xmlns:a16="http://schemas.microsoft.com/office/drawing/2014/main" id="{1927C27B-8DEF-47C6-BB9B-18A19CB586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592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6" name="Line 24">
                  <a:extLst>
                    <a:ext uri="{FF2B5EF4-FFF2-40B4-BE49-F238E27FC236}">
                      <a16:creationId xmlns:a16="http://schemas.microsoft.com/office/drawing/2014/main" id="{143D7B7D-098A-4115-A5FB-428E8C1E1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2928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7" name="Line 25">
                  <a:extLst>
                    <a:ext uri="{FF2B5EF4-FFF2-40B4-BE49-F238E27FC236}">
                      <a16:creationId xmlns:a16="http://schemas.microsoft.com/office/drawing/2014/main" id="{7966D840-74FE-442D-9941-73383E5B6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Object 27">
                      <a:extLst>
                        <a:ext uri="{FF2B5EF4-FFF2-40B4-BE49-F238E27FC236}">
                          <a16:creationId xmlns:a16="http://schemas.microsoft.com/office/drawing/2014/main" id="{C525C243-FE2E-47F0-BC61-CA0301AAF68F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728" y="3552"/>
                      <a:ext cx="27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68" name="Object 27">
                      <a:extLst>
                        <a:ext uri="{FF2B5EF4-FFF2-40B4-BE49-F238E27FC236}">
                          <a16:creationId xmlns:a16="http://schemas.microsoft.com/office/drawing/2014/main" id="{C525C243-FE2E-47F0-BC61-CA0301AAF6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28" y="3552"/>
                      <a:ext cx="271" cy="28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Object 28">
                      <a:extLst>
                        <a:ext uri="{FF2B5EF4-FFF2-40B4-BE49-F238E27FC236}">
                          <a16:creationId xmlns:a16="http://schemas.microsoft.com/office/drawing/2014/main" id="{B2432D6C-2C4D-4F98-AEA8-6C805F40857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082" y="3552"/>
                      <a:ext cx="329" cy="2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69" name="Object 28">
                      <a:extLst>
                        <a:ext uri="{FF2B5EF4-FFF2-40B4-BE49-F238E27FC236}">
                          <a16:creationId xmlns:a16="http://schemas.microsoft.com/office/drawing/2014/main" id="{B2432D6C-2C4D-4F98-AEA8-6C805F4085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82" y="3552"/>
                      <a:ext cx="329" cy="2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bject 29">
                      <a:extLst>
                        <a:ext uri="{FF2B5EF4-FFF2-40B4-BE49-F238E27FC236}">
                          <a16:creationId xmlns:a16="http://schemas.microsoft.com/office/drawing/2014/main" id="{3D44E860-A3B5-4DD7-911D-8811AD1525CA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407" y="3566"/>
                      <a:ext cx="329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0" name="Object 29">
                      <a:extLst>
                        <a:ext uri="{FF2B5EF4-FFF2-40B4-BE49-F238E27FC236}">
                          <a16:creationId xmlns:a16="http://schemas.microsoft.com/office/drawing/2014/main" id="{3D44E860-A3B5-4DD7-911D-8811AD1525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07" y="3566"/>
                      <a:ext cx="329" cy="2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Object 30">
                      <a:extLst>
                        <a:ext uri="{FF2B5EF4-FFF2-40B4-BE49-F238E27FC236}">
                          <a16:creationId xmlns:a16="http://schemas.microsoft.com/office/drawing/2014/main" id="{6E0073F2-9A2D-4AED-87AC-502D07FB8C87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695" y="3539"/>
                      <a:ext cx="32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1" name="Object 30">
                      <a:extLst>
                        <a:ext uri="{FF2B5EF4-FFF2-40B4-BE49-F238E27FC236}">
                          <a16:creationId xmlns:a16="http://schemas.microsoft.com/office/drawing/2014/main" id="{6E0073F2-9A2D-4AED-87AC-502D07FB8C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95" y="3539"/>
                      <a:ext cx="329" cy="2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bject 31">
                      <a:extLst>
                        <a:ext uri="{FF2B5EF4-FFF2-40B4-BE49-F238E27FC236}">
                          <a16:creationId xmlns:a16="http://schemas.microsoft.com/office/drawing/2014/main" id="{6AFEDF09-33FB-4011-B319-D009873D260A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954" y="3557"/>
                      <a:ext cx="32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2" name="Object 31">
                      <a:extLst>
                        <a:ext uri="{FF2B5EF4-FFF2-40B4-BE49-F238E27FC236}">
                          <a16:creationId xmlns:a16="http://schemas.microsoft.com/office/drawing/2014/main" id="{6AFEDF09-33FB-4011-B319-D009873D26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54" y="3557"/>
                      <a:ext cx="329" cy="2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Object 32">
                      <a:extLst>
                        <a:ext uri="{FF2B5EF4-FFF2-40B4-BE49-F238E27FC236}">
                          <a16:creationId xmlns:a16="http://schemas.microsoft.com/office/drawing/2014/main" id="{32578618-BD66-4D4D-8816-221EBF06A548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187" y="3566"/>
                      <a:ext cx="32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3" name="Object 32">
                      <a:extLst>
                        <a:ext uri="{FF2B5EF4-FFF2-40B4-BE49-F238E27FC236}">
                          <a16:creationId xmlns:a16="http://schemas.microsoft.com/office/drawing/2014/main" id="{32578618-BD66-4D4D-8816-221EBF06A5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87" y="3566"/>
                      <a:ext cx="329" cy="2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Object 33">
                      <a:extLst>
                        <a:ext uri="{FF2B5EF4-FFF2-40B4-BE49-F238E27FC236}">
                          <a16:creationId xmlns:a16="http://schemas.microsoft.com/office/drawing/2014/main" id="{3E53D968-1E33-41A4-98BB-0DAE6B323F03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420" y="3557"/>
                      <a:ext cx="329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4" name="Object 33">
                      <a:extLst>
                        <a:ext uri="{FF2B5EF4-FFF2-40B4-BE49-F238E27FC236}">
                          <a16:creationId xmlns:a16="http://schemas.microsoft.com/office/drawing/2014/main" id="{3E53D968-1E33-41A4-98BB-0DAE6B323F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20" y="3557"/>
                      <a:ext cx="329" cy="20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bject 34">
                      <a:extLst>
                        <a:ext uri="{FF2B5EF4-FFF2-40B4-BE49-F238E27FC236}">
                          <a16:creationId xmlns:a16="http://schemas.microsoft.com/office/drawing/2014/main" id="{4E7E5C62-5173-4590-BD32-84FA70BF3638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721" y="3547"/>
                      <a:ext cx="329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5" name="Object 34">
                      <a:extLst>
                        <a:ext uri="{FF2B5EF4-FFF2-40B4-BE49-F238E27FC236}">
                          <a16:creationId xmlns:a16="http://schemas.microsoft.com/office/drawing/2014/main" id="{4E7E5C62-5173-4590-BD32-84FA70BF36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721" y="3547"/>
                      <a:ext cx="329" cy="20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bject 35">
                      <a:extLst>
                        <a:ext uri="{FF2B5EF4-FFF2-40B4-BE49-F238E27FC236}">
                          <a16:creationId xmlns:a16="http://schemas.microsoft.com/office/drawing/2014/main" id="{65BCE5AD-2215-4A75-8406-5147C6836C9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967" y="3557"/>
                      <a:ext cx="329" cy="2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6" name="Object 35">
                      <a:extLst>
                        <a:ext uri="{FF2B5EF4-FFF2-40B4-BE49-F238E27FC236}">
                          <a16:creationId xmlns:a16="http://schemas.microsoft.com/office/drawing/2014/main" id="{65BCE5AD-2215-4A75-8406-5147C6836C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967" y="3557"/>
                      <a:ext cx="329" cy="23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bject 36">
                      <a:extLst>
                        <a:ext uri="{FF2B5EF4-FFF2-40B4-BE49-F238E27FC236}">
                          <a16:creationId xmlns:a16="http://schemas.microsoft.com/office/drawing/2014/main" id="{E43695B2-EE7A-4724-B913-8983DBF69AED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4541" y="3640"/>
                      <a:ext cx="211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7" name="Object 36">
                      <a:extLst>
                        <a:ext uri="{FF2B5EF4-FFF2-40B4-BE49-F238E27FC236}">
                          <a16:creationId xmlns:a16="http://schemas.microsoft.com/office/drawing/2014/main" id="{E43695B2-EE7A-4724-B913-8983DBF69A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41" y="3640"/>
                      <a:ext cx="211" cy="20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bject 37">
                      <a:extLst>
                        <a:ext uri="{FF2B5EF4-FFF2-40B4-BE49-F238E27FC236}">
                          <a16:creationId xmlns:a16="http://schemas.microsoft.com/office/drawing/2014/main" id="{95314A3C-C9E6-4E27-8838-201BCD776E04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566" y="3604"/>
                      <a:ext cx="262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 xmlns="">
                <p:sp>
                  <p:nvSpPr>
                    <p:cNvPr id="78" name="Object 37">
                      <a:extLst>
                        <a:ext uri="{FF2B5EF4-FFF2-40B4-BE49-F238E27FC236}">
                          <a16:creationId xmlns:a16="http://schemas.microsoft.com/office/drawing/2014/main" id="{95314A3C-C9E6-4E27-8838-201BCD776E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66" y="3604"/>
                      <a:ext cx="262" cy="25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bject 38">
                      <a:extLst>
                        <a:ext uri="{FF2B5EF4-FFF2-40B4-BE49-F238E27FC236}">
                          <a16:creationId xmlns:a16="http://schemas.microsoft.com/office/drawing/2014/main" id="{6EF1801F-3B5E-419F-8E32-A359BCF7FC66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4665" y="3352"/>
                      <a:ext cx="305" cy="2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79" name="Object 38">
                      <a:extLst>
                        <a:ext uri="{FF2B5EF4-FFF2-40B4-BE49-F238E27FC236}">
                          <a16:creationId xmlns:a16="http://schemas.microsoft.com/office/drawing/2014/main" id="{6EF1801F-3B5E-419F-8E32-A359BCF7FC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665" y="3352"/>
                      <a:ext cx="305" cy="29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Object 39">
                      <a:extLst>
                        <a:ext uri="{FF2B5EF4-FFF2-40B4-BE49-F238E27FC236}">
                          <a16:creationId xmlns:a16="http://schemas.microsoft.com/office/drawing/2014/main" id="{FA6964AA-B568-4A82-AB10-021882BDC667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190" y="2400"/>
                      <a:ext cx="250" cy="2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 xmlns="">
                <p:sp>
                  <p:nvSpPr>
                    <p:cNvPr id="80" name="Object 39">
                      <a:extLst>
                        <a:ext uri="{FF2B5EF4-FFF2-40B4-BE49-F238E27FC236}">
                          <a16:creationId xmlns:a16="http://schemas.microsoft.com/office/drawing/2014/main" id="{FA6964AA-B568-4A82-AB10-021882BDC6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190" y="2400"/>
                      <a:ext cx="250" cy="29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bject 40">
                      <a:extLst>
                        <a:ext uri="{FF2B5EF4-FFF2-40B4-BE49-F238E27FC236}">
                          <a16:creationId xmlns:a16="http://schemas.microsoft.com/office/drawing/2014/main" id="{C789650B-455D-4887-B190-1DC609FB996D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54" y="3560"/>
                      <a:ext cx="2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81" name="Object 40">
                      <a:extLst>
                        <a:ext uri="{FF2B5EF4-FFF2-40B4-BE49-F238E27FC236}">
                          <a16:creationId xmlns:a16="http://schemas.microsoft.com/office/drawing/2014/main" id="{C789650B-455D-4887-B190-1DC609FB99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54" y="3560"/>
                      <a:ext cx="206" cy="2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utoUpdateAnimBg="0"/>
      <p:bldP spid="25611" grpId="0" autoUpdateAnimBg="0"/>
      <p:bldP spid="25612" grpId="0" autoUpdateAnimBg="0"/>
      <p:bldP spid="25616" grpId="0" autoUpdateAnimBg="0"/>
      <p:bldP spid="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FF2B5EF4-FFF2-40B4-BE49-F238E27FC236}">
                <a16:creationId xmlns:a16="http://schemas.microsoft.com/office/drawing/2014/main" id="{4776792C-563A-4338-A2E0-5FE79957490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77003"/>
            <a:ext cx="6213475" cy="2726085"/>
            <a:chOff x="1056" y="2304"/>
            <a:chExt cx="3914" cy="1553"/>
          </a:xfrm>
        </p:grpSpPr>
        <p:sp>
          <p:nvSpPr>
            <p:cNvPr id="9234" name="Line 14">
              <a:extLst>
                <a:ext uri="{FF2B5EF4-FFF2-40B4-BE49-F238E27FC236}">
                  <a16:creationId xmlns:a16="http://schemas.microsoft.com/office/drawing/2014/main" id="{D00EDFA9-3DA6-4601-878D-A66B2D582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9235" name="Group 42">
              <a:extLst>
                <a:ext uri="{FF2B5EF4-FFF2-40B4-BE49-F238E27FC236}">
                  <a16:creationId xmlns:a16="http://schemas.microsoft.com/office/drawing/2014/main" id="{25E7DD7A-5556-4A15-836E-6D5D95D57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304"/>
              <a:ext cx="3914" cy="1553"/>
              <a:chOff x="1056" y="2304"/>
              <a:chExt cx="3914" cy="1553"/>
            </a:xfrm>
          </p:grpSpPr>
          <p:sp>
            <p:nvSpPr>
              <p:cNvPr id="9236" name="Line 15">
                <a:extLst>
                  <a:ext uri="{FF2B5EF4-FFF2-40B4-BE49-F238E27FC236}">
                    <a16:creationId xmlns:a16="http://schemas.microsoft.com/office/drawing/2014/main" id="{3036437D-3810-41AE-8A9B-22661FFEE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pSp>
            <p:nvGrpSpPr>
              <p:cNvPr id="9237" name="Group 41">
                <a:extLst>
                  <a:ext uri="{FF2B5EF4-FFF2-40B4-BE49-F238E27FC236}">
                    <a16:creationId xmlns:a16="http://schemas.microsoft.com/office/drawing/2014/main" id="{8BEC5D71-586C-4A8E-86EE-F26752582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304"/>
                <a:ext cx="3914" cy="1553"/>
                <a:chOff x="1056" y="2304"/>
                <a:chExt cx="3914" cy="1553"/>
              </a:xfrm>
            </p:grpSpPr>
            <p:sp>
              <p:nvSpPr>
                <p:cNvPr id="9238" name="Line 9">
                  <a:extLst>
                    <a:ext uri="{FF2B5EF4-FFF2-40B4-BE49-F238E27FC236}">
                      <a16:creationId xmlns:a16="http://schemas.microsoft.com/office/drawing/2014/main" id="{3F4B2356-CD01-4809-BF2D-AC28CE4AE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600"/>
                  <a:ext cx="36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39" name="Line 10">
                  <a:extLst>
                    <a:ext uri="{FF2B5EF4-FFF2-40B4-BE49-F238E27FC236}">
                      <a16:creationId xmlns:a16="http://schemas.microsoft.com/office/drawing/2014/main" id="{681FCA1D-1D91-4CAE-9D4A-D232B5ACF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2448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40" name="Freeform 11">
                  <a:extLst>
                    <a:ext uri="{FF2B5EF4-FFF2-40B4-BE49-F238E27FC236}">
                      <a16:creationId xmlns:a16="http://schemas.microsoft.com/office/drawing/2014/main" id="{B9E200C8-8D18-47DC-8301-14FD245270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" y="2304"/>
                  <a:ext cx="1776" cy="960"/>
                </a:xfrm>
                <a:custGeom>
                  <a:avLst/>
                  <a:gdLst>
                    <a:gd name="T0" fmla="*/ 0 w 1776"/>
                    <a:gd name="T1" fmla="*/ 776 h 960"/>
                    <a:gd name="T2" fmla="*/ 96 w 1776"/>
                    <a:gd name="T3" fmla="*/ 200 h 960"/>
                    <a:gd name="T4" fmla="*/ 480 w 1776"/>
                    <a:gd name="T5" fmla="*/ 536 h 960"/>
                    <a:gd name="T6" fmla="*/ 768 w 1776"/>
                    <a:gd name="T7" fmla="*/ 56 h 960"/>
                    <a:gd name="T8" fmla="*/ 1056 w 1776"/>
                    <a:gd name="T9" fmla="*/ 872 h 960"/>
                    <a:gd name="T10" fmla="*/ 1344 w 1776"/>
                    <a:gd name="T11" fmla="*/ 584 h 960"/>
                    <a:gd name="T12" fmla="*/ 1536 w 1776"/>
                    <a:gd name="T13" fmla="*/ 728 h 960"/>
                    <a:gd name="T14" fmla="*/ 1776 w 1776"/>
                    <a:gd name="T15" fmla="*/ 248 h 9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76"/>
                    <a:gd name="T25" fmla="*/ 0 h 960"/>
                    <a:gd name="T26" fmla="*/ 1776 w 1776"/>
                    <a:gd name="T27" fmla="*/ 960 h 9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76" h="960">
                      <a:moveTo>
                        <a:pt x="0" y="776"/>
                      </a:moveTo>
                      <a:cubicBezTo>
                        <a:pt x="8" y="508"/>
                        <a:pt x="16" y="240"/>
                        <a:pt x="96" y="200"/>
                      </a:cubicBezTo>
                      <a:cubicBezTo>
                        <a:pt x="176" y="160"/>
                        <a:pt x="368" y="560"/>
                        <a:pt x="480" y="536"/>
                      </a:cubicBezTo>
                      <a:cubicBezTo>
                        <a:pt x="592" y="512"/>
                        <a:pt x="672" y="0"/>
                        <a:pt x="768" y="56"/>
                      </a:cubicBezTo>
                      <a:cubicBezTo>
                        <a:pt x="864" y="112"/>
                        <a:pt x="960" y="784"/>
                        <a:pt x="1056" y="872"/>
                      </a:cubicBezTo>
                      <a:cubicBezTo>
                        <a:pt x="1152" y="960"/>
                        <a:pt x="1264" y="608"/>
                        <a:pt x="1344" y="584"/>
                      </a:cubicBezTo>
                      <a:cubicBezTo>
                        <a:pt x="1424" y="560"/>
                        <a:pt x="1464" y="784"/>
                        <a:pt x="1536" y="728"/>
                      </a:cubicBezTo>
                      <a:cubicBezTo>
                        <a:pt x="1608" y="672"/>
                        <a:pt x="1736" y="336"/>
                        <a:pt x="1776" y="24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241" name="Freeform 12">
                  <a:extLst>
                    <a:ext uri="{FF2B5EF4-FFF2-40B4-BE49-F238E27FC236}">
                      <a16:creationId xmlns:a16="http://schemas.microsoft.com/office/drawing/2014/main" id="{11D1556C-C337-4D93-8E2F-203BD01E4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3" y="2569"/>
                  <a:ext cx="357" cy="311"/>
                </a:xfrm>
                <a:custGeom>
                  <a:avLst/>
                  <a:gdLst>
                    <a:gd name="T0" fmla="*/ 0 w 165"/>
                    <a:gd name="T1" fmla="*/ 0 h 263"/>
                    <a:gd name="T2" fmla="*/ 357 w 165"/>
                    <a:gd name="T3" fmla="*/ 311 h 263"/>
                    <a:gd name="T4" fmla="*/ 0 60000 65536"/>
                    <a:gd name="T5" fmla="*/ 0 60000 65536"/>
                    <a:gd name="T6" fmla="*/ 0 w 165"/>
                    <a:gd name="T7" fmla="*/ 0 h 263"/>
                    <a:gd name="T8" fmla="*/ 165 w 165"/>
                    <a:gd name="T9" fmla="*/ 263 h 26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5" h="263">
                      <a:moveTo>
                        <a:pt x="0" y="0"/>
                      </a:moveTo>
                      <a:cubicBezTo>
                        <a:pt x="25" y="71"/>
                        <a:pt x="105" y="207"/>
                        <a:pt x="165" y="26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242" name="Freeform 13">
                  <a:extLst>
                    <a:ext uri="{FF2B5EF4-FFF2-40B4-BE49-F238E27FC236}">
                      <a16:creationId xmlns:a16="http://schemas.microsoft.com/office/drawing/2014/main" id="{2CE58096-FB47-4399-8381-B254800D7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2400"/>
                  <a:ext cx="768" cy="480"/>
                </a:xfrm>
                <a:custGeom>
                  <a:avLst/>
                  <a:gdLst>
                    <a:gd name="T0" fmla="*/ 0 w 768"/>
                    <a:gd name="T1" fmla="*/ 480 h 480"/>
                    <a:gd name="T2" fmla="*/ 240 w 768"/>
                    <a:gd name="T3" fmla="*/ 0 h 480"/>
                    <a:gd name="T4" fmla="*/ 768 w 768"/>
                    <a:gd name="T5" fmla="*/ 480 h 480"/>
                    <a:gd name="T6" fmla="*/ 0 60000 65536"/>
                    <a:gd name="T7" fmla="*/ 0 60000 65536"/>
                    <a:gd name="T8" fmla="*/ 0 60000 65536"/>
                    <a:gd name="T9" fmla="*/ 0 w 768"/>
                    <a:gd name="T10" fmla="*/ 0 h 480"/>
                    <a:gd name="T11" fmla="*/ 768 w 768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8" h="480">
                      <a:moveTo>
                        <a:pt x="0" y="480"/>
                      </a:moveTo>
                      <a:cubicBezTo>
                        <a:pt x="56" y="240"/>
                        <a:pt x="112" y="0"/>
                        <a:pt x="240" y="0"/>
                      </a:cubicBezTo>
                      <a:cubicBezTo>
                        <a:pt x="368" y="0"/>
                        <a:pt x="680" y="400"/>
                        <a:pt x="768" y="48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243" name="Line 17">
                  <a:extLst>
                    <a:ext uri="{FF2B5EF4-FFF2-40B4-BE49-F238E27FC236}">
                      <a16:creationId xmlns:a16="http://schemas.microsoft.com/office/drawing/2014/main" id="{1D3D2BA5-CF06-44AE-9132-B941E5491A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44" name="Line 18">
                  <a:extLst>
                    <a:ext uri="{FF2B5EF4-FFF2-40B4-BE49-F238E27FC236}">
                      <a16:creationId xmlns:a16="http://schemas.microsoft.com/office/drawing/2014/main" id="{437A1E8C-7AC9-43DF-8699-16EBFCDD5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45" name="Line 19">
                  <a:extLst>
                    <a:ext uri="{FF2B5EF4-FFF2-40B4-BE49-F238E27FC236}">
                      <a16:creationId xmlns:a16="http://schemas.microsoft.com/office/drawing/2014/main" id="{5930168E-A980-4A91-91B0-2C1B0FC48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96" y="235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46" name="Line 20">
                  <a:extLst>
                    <a:ext uri="{FF2B5EF4-FFF2-40B4-BE49-F238E27FC236}">
                      <a16:creationId xmlns:a16="http://schemas.microsoft.com/office/drawing/2014/main" id="{E8FB78AE-DD79-4B02-A251-AE1ED7A3D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21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47" name="Line 21">
                  <a:extLst>
                    <a:ext uri="{FF2B5EF4-FFF2-40B4-BE49-F238E27FC236}">
                      <a16:creationId xmlns:a16="http://schemas.microsoft.com/office/drawing/2014/main" id="{DCFBAF5C-74A4-46BD-B57B-00E7BBD17F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88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48" name="Line 22">
                  <a:extLst>
                    <a:ext uri="{FF2B5EF4-FFF2-40B4-BE49-F238E27FC236}">
                      <a16:creationId xmlns:a16="http://schemas.microsoft.com/office/drawing/2014/main" id="{4CD3D8DC-172E-44A2-B45E-175E985F3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49" name="Line 23">
                  <a:extLst>
                    <a:ext uri="{FF2B5EF4-FFF2-40B4-BE49-F238E27FC236}">
                      <a16:creationId xmlns:a16="http://schemas.microsoft.com/office/drawing/2014/main" id="{37CE9D26-0B51-42FB-8F83-0BF0970DF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592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50" name="Line 24">
                  <a:extLst>
                    <a:ext uri="{FF2B5EF4-FFF2-40B4-BE49-F238E27FC236}">
                      <a16:creationId xmlns:a16="http://schemas.microsoft.com/office/drawing/2014/main" id="{BB805183-5B47-4B75-8DBA-01ED1F6B3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2928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9251" name="Line 25">
                  <a:extLst>
                    <a:ext uri="{FF2B5EF4-FFF2-40B4-BE49-F238E27FC236}">
                      <a16:creationId xmlns:a16="http://schemas.microsoft.com/office/drawing/2014/main" id="{09F23C03-80E4-45A9-83F7-6B04AC85CA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18" name="Object 27">
                      <a:extLst>
                        <a:ext uri="{FF2B5EF4-FFF2-40B4-BE49-F238E27FC236}">
                          <a16:creationId xmlns:a16="http://schemas.microsoft.com/office/drawing/2014/main" id="{118B495A-402C-4C62-80AF-F63622665A13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728" y="3552"/>
                      <a:ext cx="27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18" name="Object 27">
                      <a:extLst>
                        <a:ext uri="{FF2B5EF4-FFF2-40B4-BE49-F238E27FC236}">
                          <a16:creationId xmlns:a16="http://schemas.microsoft.com/office/drawing/2014/main" id="{118B495A-402C-4C62-80AF-F63622665A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28" y="3552"/>
                      <a:ext cx="271" cy="28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19" name="Object 28">
                      <a:extLst>
                        <a:ext uri="{FF2B5EF4-FFF2-40B4-BE49-F238E27FC236}">
                          <a16:creationId xmlns:a16="http://schemas.microsoft.com/office/drawing/2014/main" id="{A0D4075D-8AC9-4874-9769-E5B81D6926E1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082" y="3552"/>
                      <a:ext cx="329" cy="2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19" name="Object 28">
                      <a:extLst>
                        <a:ext uri="{FF2B5EF4-FFF2-40B4-BE49-F238E27FC236}">
                          <a16:creationId xmlns:a16="http://schemas.microsoft.com/office/drawing/2014/main" id="{A0D4075D-8AC9-4874-9769-E5B81D6926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82" y="3552"/>
                      <a:ext cx="329" cy="2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0" name="Object 29">
                      <a:extLst>
                        <a:ext uri="{FF2B5EF4-FFF2-40B4-BE49-F238E27FC236}">
                          <a16:creationId xmlns:a16="http://schemas.microsoft.com/office/drawing/2014/main" id="{08B7D2E5-66A0-4110-B2DE-1D86E0E5B49C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407" y="3566"/>
                      <a:ext cx="329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0" name="Object 29">
                      <a:extLst>
                        <a:ext uri="{FF2B5EF4-FFF2-40B4-BE49-F238E27FC236}">
                          <a16:creationId xmlns:a16="http://schemas.microsoft.com/office/drawing/2014/main" id="{08B7D2E5-66A0-4110-B2DE-1D86E0E5B4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07" y="3566"/>
                      <a:ext cx="329" cy="2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1" name="Object 30">
                      <a:extLst>
                        <a:ext uri="{FF2B5EF4-FFF2-40B4-BE49-F238E27FC236}">
                          <a16:creationId xmlns:a16="http://schemas.microsoft.com/office/drawing/2014/main" id="{3840D32A-1226-488D-A9C1-88D8ED4F7148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695" y="3539"/>
                      <a:ext cx="32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1" name="Object 30">
                      <a:extLst>
                        <a:ext uri="{FF2B5EF4-FFF2-40B4-BE49-F238E27FC236}">
                          <a16:creationId xmlns:a16="http://schemas.microsoft.com/office/drawing/2014/main" id="{3840D32A-1226-488D-A9C1-88D8ED4F71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95" y="3539"/>
                      <a:ext cx="329" cy="2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2" name="Object 31">
                      <a:extLst>
                        <a:ext uri="{FF2B5EF4-FFF2-40B4-BE49-F238E27FC236}">
                          <a16:creationId xmlns:a16="http://schemas.microsoft.com/office/drawing/2014/main" id="{492865A3-898E-47F8-A8B9-1AE1F7FDCA34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2954" y="3557"/>
                      <a:ext cx="32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2" name="Object 31">
                      <a:extLst>
                        <a:ext uri="{FF2B5EF4-FFF2-40B4-BE49-F238E27FC236}">
                          <a16:creationId xmlns:a16="http://schemas.microsoft.com/office/drawing/2014/main" id="{492865A3-898E-47F8-A8B9-1AE1F7FDCA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54" y="3557"/>
                      <a:ext cx="329" cy="2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3" name="Object 32">
                      <a:extLst>
                        <a:ext uri="{FF2B5EF4-FFF2-40B4-BE49-F238E27FC236}">
                          <a16:creationId xmlns:a16="http://schemas.microsoft.com/office/drawing/2014/main" id="{5F0056BD-29C5-4C7D-A6CE-694366A21F6D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187" y="3566"/>
                      <a:ext cx="32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3" name="Object 32">
                      <a:extLst>
                        <a:ext uri="{FF2B5EF4-FFF2-40B4-BE49-F238E27FC236}">
                          <a16:creationId xmlns:a16="http://schemas.microsoft.com/office/drawing/2014/main" id="{5F0056BD-29C5-4C7D-A6CE-694366A21F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87" y="3566"/>
                      <a:ext cx="329" cy="2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4" name="Object 33">
                      <a:extLst>
                        <a:ext uri="{FF2B5EF4-FFF2-40B4-BE49-F238E27FC236}">
                          <a16:creationId xmlns:a16="http://schemas.microsoft.com/office/drawing/2014/main" id="{4343695C-9897-4C38-99FE-FEAE36EF6A89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420" y="3557"/>
                      <a:ext cx="329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4" name="Object 33">
                      <a:extLst>
                        <a:ext uri="{FF2B5EF4-FFF2-40B4-BE49-F238E27FC236}">
                          <a16:creationId xmlns:a16="http://schemas.microsoft.com/office/drawing/2014/main" id="{4343695C-9897-4C38-99FE-FEAE36EF6A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20" y="3557"/>
                      <a:ext cx="329" cy="20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5" name="Object 34">
                      <a:extLst>
                        <a:ext uri="{FF2B5EF4-FFF2-40B4-BE49-F238E27FC236}">
                          <a16:creationId xmlns:a16="http://schemas.microsoft.com/office/drawing/2014/main" id="{B0E06F9F-7770-498E-9BE3-61F0E494D9BC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721" y="3547"/>
                      <a:ext cx="329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5" name="Object 34">
                      <a:extLst>
                        <a:ext uri="{FF2B5EF4-FFF2-40B4-BE49-F238E27FC236}">
                          <a16:creationId xmlns:a16="http://schemas.microsoft.com/office/drawing/2014/main" id="{B0E06F9F-7770-498E-9BE3-61F0E494D9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721" y="3547"/>
                      <a:ext cx="329" cy="20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6" name="Object 35">
                      <a:extLst>
                        <a:ext uri="{FF2B5EF4-FFF2-40B4-BE49-F238E27FC236}">
                          <a16:creationId xmlns:a16="http://schemas.microsoft.com/office/drawing/2014/main" id="{8C58998A-8047-4CB0-A2D4-06432B0A1551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3967" y="3557"/>
                      <a:ext cx="329" cy="2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6" name="Object 35">
                      <a:extLst>
                        <a:ext uri="{FF2B5EF4-FFF2-40B4-BE49-F238E27FC236}">
                          <a16:creationId xmlns:a16="http://schemas.microsoft.com/office/drawing/2014/main" id="{8C58998A-8047-4CB0-A2D4-06432B0A15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967" y="3557"/>
                      <a:ext cx="329" cy="23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7" name="Object 36">
                      <a:extLst>
                        <a:ext uri="{FF2B5EF4-FFF2-40B4-BE49-F238E27FC236}">
                          <a16:creationId xmlns:a16="http://schemas.microsoft.com/office/drawing/2014/main" id="{2FFDA47C-08B2-4871-B599-349BC96E7913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4541" y="3640"/>
                      <a:ext cx="211" cy="2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7" name="Object 36">
                      <a:extLst>
                        <a:ext uri="{FF2B5EF4-FFF2-40B4-BE49-F238E27FC236}">
                          <a16:creationId xmlns:a16="http://schemas.microsoft.com/office/drawing/2014/main" id="{2FFDA47C-08B2-4871-B599-349BC96E79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41" y="3640"/>
                      <a:ext cx="211" cy="20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8" name="Object 37">
                      <a:extLst>
                        <a:ext uri="{FF2B5EF4-FFF2-40B4-BE49-F238E27FC236}">
                          <a16:creationId xmlns:a16="http://schemas.microsoft.com/office/drawing/2014/main" id="{A0FF3F24-9873-421C-A8C1-94002BA59A95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566" y="3604"/>
                      <a:ext cx="262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 xmlns="">
                <p:sp>
                  <p:nvSpPr>
                    <p:cNvPr id="9228" name="Object 37">
                      <a:extLst>
                        <a:ext uri="{FF2B5EF4-FFF2-40B4-BE49-F238E27FC236}">
                          <a16:creationId xmlns:a16="http://schemas.microsoft.com/office/drawing/2014/main" id="{A0FF3F24-9873-421C-A8C1-94002BA59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66" y="3604"/>
                      <a:ext cx="262" cy="25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29" name="Object 38">
                      <a:extLst>
                        <a:ext uri="{FF2B5EF4-FFF2-40B4-BE49-F238E27FC236}">
                          <a16:creationId xmlns:a16="http://schemas.microsoft.com/office/drawing/2014/main" id="{DB7994D7-66DA-45E7-8F41-738E0AF51A9D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4665" y="3352"/>
                      <a:ext cx="305" cy="2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29" name="Object 38">
                      <a:extLst>
                        <a:ext uri="{FF2B5EF4-FFF2-40B4-BE49-F238E27FC236}">
                          <a16:creationId xmlns:a16="http://schemas.microsoft.com/office/drawing/2014/main" id="{DB7994D7-66DA-45E7-8F41-738E0AF51A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665" y="3352"/>
                      <a:ext cx="305" cy="29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30" name="Object 39">
                      <a:extLst>
                        <a:ext uri="{FF2B5EF4-FFF2-40B4-BE49-F238E27FC236}">
                          <a16:creationId xmlns:a16="http://schemas.microsoft.com/office/drawing/2014/main" id="{A9D6EEFC-C998-49C8-92B5-3A978B957A8A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190" y="2400"/>
                      <a:ext cx="250" cy="2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 xmlns="">
                <p:sp>
                  <p:nvSpPr>
                    <p:cNvPr id="9230" name="Object 39">
                      <a:extLst>
                        <a:ext uri="{FF2B5EF4-FFF2-40B4-BE49-F238E27FC236}">
                          <a16:creationId xmlns:a16="http://schemas.microsoft.com/office/drawing/2014/main" id="{A9D6EEFC-C998-49C8-92B5-3A978B957A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190" y="2400"/>
                      <a:ext cx="250" cy="29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31" name="Object 40">
                      <a:extLst>
                        <a:ext uri="{FF2B5EF4-FFF2-40B4-BE49-F238E27FC236}">
                          <a16:creationId xmlns:a16="http://schemas.microsoft.com/office/drawing/2014/main" id="{504C1E8F-2C0C-49EC-8E71-2D2FD2FE024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54" y="3560"/>
                      <a:ext cx="2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9231" name="Object 40">
                      <a:extLst>
                        <a:ext uri="{FF2B5EF4-FFF2-40B4-BE49-F238E27FC236}">
                          <a16:creationId xmlns:a16="http://schemas.microsoft.com/office/drawing/2014/main" id="{504C1E8F-2C0C-49EC-8E71-2D2FD2FE02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54" y="3560"/>
                      <a:ext cx="206" cy="2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64" name="Text Box 33">
            <a:extLst>
              <a:ext uri="{FF2B5EF4-FFF2-40B4-BE49-F238E27FC236}">
                <a16:creationId xmlns:a16="http://schemas.microsoft.com/office/drawing/2014/main" id="{9BC0B261-729D-4707-A051-E7B046AC5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1" y="312432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从图中可以看出，极值点一定是单增区间和单减区间的分界点，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BE442668-0155-4673-8D09-5E3ECA74E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8819" y="4159933"/>
                <a:ext cx="89771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因此极值点只能是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不存在的点。</a:t>
                </a:r>
              </a:p>
            </p:txBody>
          </p:sp>
        </mc:Choice>
        <mc:Fallback xmlns=""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BE442668-0155-4673-8D09-5E3ECA74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8819" y="4159933"/>
                <a:ext cx="8977161" cy="523220"/>
              </a:xfrm>
              <a:prstGeom prst="rect">
                <a:avLst/>
              </a:prstGeom>
              <a:blipFill>
                <a:blip r:embed="rId16"/>
                <a:stretch>
                  <a:fillRect l="-1358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17">
            <a:extLst>
              <a:ext uri="{FF2B5EF4-FFF2-40B4-BE49-F238E27FC236}">
                <a16:creationId xmlns:a16="http://schemas.microsoft.com/office/drawing/2014/main" id="{47E45066-95FA-4313-8117-2E5A07DDC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266" y="4857118"/>
            <a:ext cx="426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通常称为函数</a:t>
            </a:r>
            <a:r>
              <a:rPr lang="en-US" altLang="zh-CN" b="1" i="1" dirty="0"/>
              <a:t>f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的</a:t>
            </a:r>
            <a:r>
              <a:rPr lang="zh-CN" altLang="en-US" sz="3200" b="1" dirty="0">
                <a:solidFill>
                  <a:schemeClr val="tx2"/>
                </a:solidFill>
              </a:rPr>
              <a:t>驻点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C6D4189-111E-4482-A0E3-C8C0E873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66" y="4842830"/>
            <a:ext cx="405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使导数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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等于零的点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utoUpdateAnimBg="0"/>
      <p:bldP spid="65" grpId="0" autoUpdateAnimBg="0"/>
      <p:bldP spid="71" grpId="0" autoUpdateAnimBg="0"/>
      <p:bldP spid="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>
            <a:extLst>
              <a:ext uri="{FF2B5EF4-FFF2-40B4-BE49-F238E27FC236}">
                <a16:creationId xmlns:a16="http://schemas.microsoft.com/office/drawing/2014/main" id="{3029A005-AF94-4666-BF8D-B830B0856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444" y="265020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baseline="0" dirty="0">
                <a:latin typeface="黑体" panose="02010609060101010101" pitchFamily="49" charset="-122"/>
              </a:rPr>
              <a:t>定理</a:t>
            </a:r>
            <a:r>
              <a:rPr kumimoji="1" lang="en-US" altLang="zh-CN" sz="28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baseline="0" dirty="0">
                <a:latin typeface="黑体" panose="02010609060101010101" pitchFamily="49" charset="-122"/>
              </a:rPr>
              <a:t>(</a:t>
            </a:r>
            <a:r>
              <a:rPr kumimoji="1" lang="zh-CN" altLang="en-US" sz="2800" b="1" baseline="0" dirty="0">
                <a:latin typeface="黑体" panose="02010609060101010101" pitchFamily="49" charset="-122"/>
              </a:rPr>
              <a:t>必要条件</a:t>
            </a:r>
            <a:r>
              <a:rPr kumimoji="1" lang="en-US" altLang="zh-CN" sz="2800" b="1" baseline="0" dirty="0">
                <a:latin typeface="黑体" panose="02010609060101010101" pitchFamily="49" charset="-122"/>
              </a:rPr>
              <a:t>)</a:t>
            </a:r>
            <a:endParaRPr kumimoji="1" lang="en-US" altLang="zh-CN" sz="28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7">
                <a:extLst>
                  <a:ext uri="{FF2B5EF4-FFF2-40B4-BE49-F238E27FC236}">
                    <a16:creationId xmlns:a16="http://schemas.microsoft.com/office/drawing/2014/main" id="{B02E6B3D-3B57-4A26-BF23-1CCE4883E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838" y="1151642"/>
                <a:ext cx="8534400" cy="9540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可以证明：若函数 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 </a:t>
                </a:r>
                <a:r>
                  <a:rPr lang="zh-CN" altLang="en-US" b="1" dirty="0"/>
                  <a:t>在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0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处可导，且在 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0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处取得极值，则这个函数在 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0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处的导数为零。即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Text Box 37">
                <a:extLst>
                  <a:ext uri="{FF2B5EF4-FFF2-40B4-BE49-F238E27FC236}">
                    <a16:creationId xmlns:a16="http://schemas.microsoft.com/office/drawing/2014/main" id="{B02E6B3D-3B57-4A26-BF23-1CCE4883E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3838" y="1151642"/>
                <a:ext cx="8534400" cy="954088"/>
              </a:xfrm>
              <a:prstGeom prst="rect">
                <a:avLst/>
              </a:prstGeom>
              <a:blipFill>
                <a:blip r:embed="rId2"/>
                <a:stretch>
                  <a:fillRect l="-1355" t="-8228" b="-17089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 Box 9">
            <a:extLst>
              <a:ext uri="{FF2B5EF4-FFF2-40B4-BE49-F238E27FC236}">
                <a16:creationId xmlns:a16="http://schemas.microsoft.com/office/drawing/2014/main" id="{92E689B4-93B0-4EA9-98AD-5606F9083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272" y="2457013"/>
            <a:ext cx="1664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若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极小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4">
                <a:extLst>
                  <a:ext uri="{FF2B5EF4-FFF2-40B4-BE49-F238E27FC236}">
                    <a16:creationId xmlns:a16="http://schemas.microsoft.com/office/drawing/2014/main" id="{27FE848E-3FD7-4BA4-92CE-7AABB71B92E8}"/>
                  </a:ext>
                </a:extLst>
              </p:cNvPr>
              <p:cNvSpPr txBox="1"/>
              <p:nvPr/>
            </p:nvSpPr>
            <p:spPr bwMode="auto">
              <a:xfrm>
                <a:off x="3642175" y="2528005"/>
                <a:ext cx="4425950" cy="625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-25000" dirty="0"/>
                                <m:t>0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-25000" dirty="0"/>
                                <m:t>0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0" name="Object 14">
                <a:extLst>
                  <a:ext uri="{FF2B5EF4-FFF2-40B4-BE49-F238E27FC236}">
                    <a16:creationId xmlns:a16="http://schemas.microsoft.com/office/drawing/2014/main" id="{27FE848E-3FD7-4BA4-92CE-7AABB71B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2175" y="2528005"/>
                <a:ext cx="4425950" cy="625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40">
                <a:extLst>
                  <a:ext uri="{FF2B5EF4-FFF2-40B4-BE49-F238E27FC236}">
                    <a16:creationId xmlns:a16="http://schemas.microsoft.com/office/drawing/2014/main" id="{939F5D62-809D-4D05-8A0C-20152AB8A9E3}"/>
                  </a:ext>
                </a:extLst>
              </p:cNvPr>
              <p:cNvSpPr txBox="1"/>
              <p:nvPr/>
            </p:nvSpPr>
            <p:spPr bwMode="auto">
              <a:xfrm>
                <a:off x="1877272" y="3153480"/>
                <a:ext cx="5527569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baseline="-25000" dirty="0"/>
                            <m:t>0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baseline="-25000" dirty="0"/>
                        <m:t>0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" name="Object 40">
                <a:extLst>
                  <a:ext uri="{FF2B5EF4-FFF2-40B4-BE49-F238E27FC236}">
                    <a16:creationId xmlns:a16="http://schemas.microsoft.com/office/drawing/2014/main" id="{939F5D62-809D-4D05-8A0C-20152AB8A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272" y="3153480"/>
                <a:ext cx="5527569" cy="1141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40">
                <a:extLst>
                  <a:ext uri="{FF2B5EF4-FFF2-40B4-BE49-F238E27FC236}">
                    <a16:creationId xmlns:a16="http://schemas.microsoft.com/office/drawing/2014/main" id="{0D75085F-1F06-406D-9B5E-E130F90ADA5B}"/>
                  </a:ext>
                </a:extLst>
              </p:cNvPr>
              <p:cNvSpPr txBox="1"/>
              <p:nvPr/>
            </p:nvSpPr>
            <p:spPr bwMode="auto">
              <a:xfrm>
                <a:off x="1877272" y="4294893"/>
                <a:ext cx="5527569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baseline="-25000" dirty="0"/>
                            <m:t>0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b="1" baseline="-25000" dirty="0"/>
                        <m:t>0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" name="Object 40">
                <a:extLst>
                  <a:ext uri="{FF2B5EF4-FFF2-40B4-BE49-F238E27FC236}">
                    <a16:creationId xmlns:a16="http://schemas.microsoft.com/office/drawing/2014/main" id="{0D75085F-1F06-406D-9B5E-E130F90A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272" y="4294893"/>
                <a:ext cx="5527569" cy="11414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40">
                <a:extLst>
                  <a:ext uri="{FF2B5EF4-FFF2-40B4-BE49-F238E27FC236}">
                    <a16:creationId xmlns:a16="http://schemas.microsoft.com/office/drawing/2014/main" id="{DA1844B2-6F94-4A81-AD5B-76852B8BD5E1}"/>
                  </a:ext>
                </a:extLst>
              </p:cNvPr>
              <p:cNvSpPr txBox="1"/>
              <p:nvPr/>
            </p:nvSpPr>
            <p:spPr bwMode="auto">
              <a:xfrm>
                <a:off x="2261718" y="5554199"/>
                <a:ext cx="5527569" cy="779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Object 40">
                <a:extLst>
                  <a:ext uri="{FF2B5EF4-FFF2-40B4-BE49-F238E27FC236}">
                    <a16:creationId xmlns:a16="http://schemas.microsoft.com/office/drawing/2014/main" id="{DA1844B2-6F94-4A81-AD5B-76852B8B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718" y="5554199"/>
                <a:ext cx="5527569" cy="779225"/>
              </a:xfrm>
              <a:prstGeom prst="rect">
                <a:avLst/>
              </a:prstGeom>
              <a:blipFill>
                <a:blip r:embed="rId6"/>
                <a:stretch>
                  <a:fillRect l="-2205" t="-101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643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24" grpId="0" animBg="1"/>
      <p:bldP spid="49" grpId="0" autoUpdateAnimBg="0"/>
      <p:bldP spid="50" grpId="0"/>
      <p:bldP spid="51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6351</TotalTime>
  <Words>2908</Words>
  <Application>Microsoft Office PowerPoint</Application>
  <PresentationFormat>宽屏</PresentationFormat>
  <Paragraphs>308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cajcd fnthx</vt:lpstr>
      <vt:lpstr>cajcd fntst</vt:lpstr>
      <vt:lpstr>黑体</vt:lpstr>
      <vt:lpstr>宋体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479</cp:revision>
  <dcterms:created xsi:type="dcterms:W3CDTF">2020-02-21T07:30:31Z</dcterms:created>
  <dcterms:modified xsi:type="dcterms:W3CDTF">2020-10-28T02:09:25Z</dcterms:modified>
</cp:coreProperties>
</file>