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305"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9" autoAdjust="0"/>
    <p:restoredTop sz="96366" autoAdjust="0"/>
  </p:normalViewPr>
  <p:slideViewPr>
    <p:cSldViewPr snapToGrid="0">
      <p:cViewPr varScale="1">
        <p:scale>
          <a:sx n="102" d="100"/>
          <a:sy n="102" d="100"/>
        </p:scale>
        <p:origin x="294" y="1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EF31B50-F84E-4219-ABFC-267363B406F1}" type="slidenum">
              <a:rPr lang="en-US" altLang="zh-CN"/>
            </a:fld>
            <a:endParaRPr lang="en-US" altLang="zh-CN"/>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D824DD9-89C0-427E-95DB-6FDAEB7DA013}" type="slidenum">
              <a:rPr lang="en-US" altLang="zh-CN"/>
            </a:fld>
            <a:endParaRPr lang="en-US" altLang="zh-CN"/>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F262ACA-69AF-4F95-B320-F4A29597028F}" type="slidenum">
              <a:rPr lang="en-US" altLang="zh-CN"/>
            </a:fld>
            <a:endParaRPr lang="en-US" altLang="zh-CN"/>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3" name="日期占位符 2"/>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0" y="6245225"/>
            <a:ext cx="2844800" cy="476250"/>
          </a:xfrm>
        </p:spPr>
        <p:txBody>
          <a:bodyPr/>
          <a:lstStyle>
            <a:lvl1pPr>
              <a:defRPr/>
            </a:lvl1pPr>
          </a:lstStyle>
          <a:p>
            <a:fld id="{FE7427C7-62C3-4FCF-ACEA-C65B1BDCF206}" type="slidenum">
              <a:rPr lang="en-US" altLang="zh-CN"/>
            </a:fld>
            <a:endParaRPr lang="en-US" altLang="zh-CN"/>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96E041-8DFA-4144-AEEF-6FF73B6CDB3A}" type="slidenum">
              <a:rPr lang="en-US" altLang="zh-CN"/>
            </a:fld>
            <a:endParaRPr lang="en-US" altLang="zh-CN"/>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784AAF6-5628-47B1-B495-528FD97BBCE8}" type="slidenum">
              <a:rPr lang="en-US" altLang="zh-CN"/>
            </a:fld>
            <a:endParaRPr lang="en-US" altLang="zh-CN"/>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14400" y="1981200"/>
            <a:ext cx="5080000" cy="4114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97600" y="1981200"/>
            <a:ext cx="5080000" cy="4114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99C7970-7A62-4208-93F8-9A19FF466963}" type="slidenum">
              <a:rPr lang="en-US" altLang="zh-CN"/>
            </a:fld>
            <a:endParaRPr lang="en-US" altLang="zh-CN"/>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C3A427F-975D-48D0-97DB-229900A77907}" type="slidenum">
              <a:rPr lang="en-US" altLang="zh-CN"/>
            </a:fld>
            <a:endParaRPr lang="en-US" altLang="zh-CN"/>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744D355-5EF6-4FEB-B1DE-3EA4D3F94A6F}" type="slidenum">
              <a:rPr lang="en-US" altLang="zh-CN"/>
            </a:fld>
            <a:endParaRPr lang="en-US" altLang="zh-CN"/>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88958C4-D470-4BA9-B47C-082F1B784741}" type="slidenum">
              <a:rPr lang="en-US" altLang="zh-CN"/>
            </a:fld>
            <a:endParaRPr lang="en-US" altLang="zh-CN"/>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7482BA3-E172-49F2-9903-5B7E0BD2B0AE}" type="slidenum">
              <a:rPr lang="en-US" altLang="zh-CN"/>
            </a:fld>
            <a:endParaRPr lang="en-US" altLang="zh-CN"/>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DC6373E-DC2A-4720-A656-6340AECFBF17}" type="slidenum">
              <a:rPr lang="en-US" altLang="zh-CN"/>
            </a:fld>
            <a:endParaRPr lang="en-US" altLang="zh-CN"/>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b="0"/>
            </a:lvl1pPr>
          </a:lstStyle>
          <a:p>
            <a:endParaRPr lang="en-US"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a:lvl1pPr>
          </a:lstStyle>
          <a:p>
            <a:endParaRPr lang="en-US" altLang="zh-CN"/>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a:lvl1pPr>
          </a:lstStyle>
          <a:p>
            <a:fld id="{676E8915-C7C2-43B0-9297-E0D3767DE46A}"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0.xml"/></Relationships>
</file>

<file path=ppt/slides/_rels/slide10.xml.rels><?xml version="1.0" encoding="UTF-8" standalone="yes"?>
<Relationships xmlns="http://schemas.openxmlformats.org/package/2006/relationships"><Relationship Id="rId9" Type="http://schemas.openxmlformats.org/officeDocument/2006/relationships/image" Target="../media/image58.png"/><Relationship Id="rId8" Type="http://schemas.openxmlformats.org/officeDocument/2006/relationships/image" Target="../media/image57.png"/><Relationship Id="rId7" Type="http://schemas.openxmlformats.org/officeDocument/2006/relationships/image" Target="../media/image56.png"/><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1.wmf"/><Relationship Id="rId15" Type="http://schemas.openxmlformats.org/officeDocument/2006/relationships/vmlDrawing" Target="../drawings/vmlDrawing6.vml"/><Relationship Id="rId14" Type="http://schemas.openxmlformats.org/officeDocument/2006/relationships/slideLayout" Target="../slideLayouts/slideLayout2.xml"/><Relationship Id="rId13" Type="http://schemas.openxmlformats.org/officeDocument/2006/relationships/image" Target="../media/image62.png"/><Relationship Id="rId12" Type="http://schemas.openxmlformats.org/officeDocument/2006/relationships/image" Target="../media/image61.png"/><Relationship Id="rId11" Type="http://schemas.openxmlformats.org/officeDocument/2006/relationships/image" Target="../media/image60.png"/><Relationship Id="rId10" Type="http://schemas.openxmlformats.org/officeDocument/2006/relationships/image" Target="../media/image59.png"/><Relationship Id="rId1"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image" Target="../media/image63.png"/></Relationships>
</file>

<file path=ppt/slides/_rels/slide12.xml.rels><?xml version="1.0" encoding="UTF-8" standalone="yes"?>
<Relationships xmlns="http://schemas.openxmlformats.org/package/2006/relationships"><Relationship Id="rId9" Type="http://schemas.openxmlformats.org/officeDocument/2006/relationships/image" Target="../media/image55.png"/><Relationship Id="rId8" Type="http://schemas.openxmlformats.org/officeDocument/2006/relationships/image" Target="../media/image72.png"/><Relationship Id="rId7" Type="http://schemas.openxmlformats.org/officeDocument/2006/relationships/image" Target="../media/image71.png"/><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3" Type="http://schemas.openxmlformats.org/officeDocument/2006/relationships/image" Target="../media/image67.wmf"/><Relationship Id="rId2" Type="http://schemas.openxmlformats.org/officeDocument/2006/relationships/oleObject" Target="../embeddings/oleObject7.bin"/><Relationship Id="rId14" Type="http://schemas.openxmlformats.org/officeDocument/2006/relationships/vmlDrawing" Target="../drawings/vmlDrawing7.vml"/><Relationship Id="rId13" Type="http://schemas.openxmlformats.org/officeDocument/2006/relationships/slideLayout" Target="../slideLayouts/slideLayout7.xml"/><Relationship Id="rId12" Type="http://schemas.openxmlformats.org/officeDocument/2006/relationships/image" Target="../media/image75.png"/><Relationship Id="rId11" Type="http://schemas.openxmlformats.org/officeDocument/2006/relationships/image" Target="../media/image74.png"/><Relationship Id="rId10" Type="http://schemas.openxmlformats.org/officeDocument/2006/relationships/image" Target="../media/image73.png"/><Relationship Id="rId1" Type="http://schemas.openxmlformats.org/officeDocument/2006/relationships/image" Target="../media/image6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7.png"/><Relationship Id="rId1" Type="http://schemas.openxmlformats.org/officeDocument/2006/relationships/image" Target="../media/image7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0.png"/><Relationship Id="rId1" Type="http://schemas.openxmlformats.org/officeDocument/2006/relationships/image" Target="../media/image7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2.png"/><Relationship Id="rId1" Type="http://schemas.openxmlformats.org/officeDocument/2006/relationships/image" Target="../media/image81.png"/></Relationships>
</file>

<file path=ppt/slides/_rels/slide17.xml.rels><?xml version="1.0" encoding="UTF-8" standalone="yes"?>
<Relationships xmlns="http://schemas.openxmlformats.org/package/2006/relationships"><Relationship Id="rId9" Type="http://schemas.openxmlformats.org/officeDocument/2006/relationships/image" Target="../media/image89.png"/><Relationship Id="rId8" Type="http://schemas.openxmlformats.org/officeDocument/2006/relationships/image" Target="../media/image88.png"/><Relationship Id="rId7" Type="http://schemas.openxmlformats.org/officeDocument/2006/relationships/image" Target="../media/image87.png"/><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53.png"/><Relationship Id="rId3" Type="http://schemas.openxmlformats.org/officeDocument/2006/relationships/image" Target="../media/image84.wmf"/><Relationship Id="rId2" Type="http://schemas.openxmlformats.org/officeDocument/2006/relationships/oleObject" Target="../embeddings/oleObject8.bin"/><Relationship Id="rId11" Type="http://schemas.openxmlformats.org/officeDocument/2006/relationships/vmlDrawing" Target="../drawings/vmlDrawing8.vml"/><Relationship Id="rId10" Type="http://schemas.openxmlformats.org/officeDocument/2006/relationships/slideLayout" Target="../slideLayouts/slideLayout7.xml"/><Relationship Id="rId1" Type="http://schemas.openxmlformats.org/officeDocument/2006/relationships/image" Target="../media/image83.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2.png"/><Relationship Id="rId7" Type="http://schemas.openxmlformats.org/officeDocument/2006/relationships/image" Target="../media/image88.png"/><Relationship Id="rId6" Type="http://schemas.openxmlformats.org/officeDocument/2006/relationships/image" Target="../media/image87.png"/><Relationship Id="rId5" Type="http://schemas.openxmlformats.org/officeDocument/2006/relationships/image" Target="../media/image91.png"/><Relationship Id="rId4" Type="http://schemas.openxmlformats.org/officeDocument/2006/relationships/image" Target="../media/image85.png"/><Relationship Id="rId3" Type="http://schemas.openxmlformats.org/officeDocument/2006/relationships/image" Target="../media/image90.png"/><Relationship Id="rId2" Type="http://schemas.openxmlformats.org/officeDocument/2006/relationships/image" Target="../media/image84.wmf"/><Relationship Id="rId10" Type="http://schemas.openxmlformats.org/officeDocument/2006/relationships/vmlDrawing" Target="../drawings/vmlDrawing9.vml"/><Relationship Id="rId1"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9" Type="http://schemas.openxmlformats.org/officeDocument/2006/relationships/image" Target="../media/image88.png"/><Relationship Id="rId8" Type="http://schemas.openxmlformats.org/officeDocument/2006/relationships/image" Target="../media/image87.png"/><Relationship Id="rId7" Type="http://schemas.openxmlformats.org/officeDocument/2006/relationships/image" Target="../media/image91.png"/><Relationship Id="rId6" Type="http://schemas.openxmlformats.org/officeDocument/2006/relationships/image" Target="../media/image85.png"/><Relationship Id="rId5" Type="http://schemas.openxmlformats.org/officeDocument/2006/relationships/image" Target="../media/image90.png"/><Relationship Id="rId4" Type="http://schemas.openxmlformats.org/officeDocument/2006/relationships/image" Target="../media/image84.wmf"/><Relationship Id="rId3" Type="http://schemas.openxmlformats.org/officeDocument/2006/relationships/oleObject" Target="../embeddings/oleObject10.bin"/><Relationship Id="rId2" Type="http://schemas.openxmlformats.org/officeDocument/2006/relationships/image" Target="../media/image94.png"/><Relationship Id="rId12" Type="http://schemas.openxmlformats.org/officeDocument/2006/relationships/vmlDrawing" Target="../drawings/vmlDrawing10.vml"/><Relationship Id="rId11" Type="http://schemas.openxmlformats.org/officeDocument/2006/relationships/slideLayout" Target="../slideLayouts/slideLayout7.xml"/><Relationship Id="rId10" Type="http://schemas.openxmlformats.org/officeDocument/2006/relationships/image" Target="../media/image92.png"/><Relationship Id="rId1" Type="http://schemas.openxmlformats.org/officeDocument/2006/relationships/image" Target="../media/image93.png"/></Relationships>
</file>

<file path=ppt/slides/_rels/slide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emf"/><Relationship Id="rId18" Type="http://schemas.openxmlformats.org/officeDocument/2006/relationships/vmlDrawing" Target="../drawings/vmlDrawing1.vml"/><Relationship Id="rId17" Type="http://schemas.openxmlformats.org/officeDocument/2006/relationships/slideLayout" Target="../slideLayouts/slideLayout2.xml"/><Relationship Id="rId16" Type="http://schemas.openxmlformats.org/officeDocument/2006/relationships/image" Target="../media/image16.png"/><Relationship Id="rId15" Type="http://schemas.openxmlformats.org/officeDocument/2006/relationships/image" Target="../media/image15.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1.png"/><Relationship Id="rId7" Type="http://schemas.openxmlformats.org/officeDocument/2006/relationships/image" Target="../media/image100.png"/><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 Id="rId3" Type="http://schemas.openxmlformats.org/officeDocument/2006/relationships/image" Target="../media/image96.png"/><Relationship Id="rId2" Type="http://schemas.openxmlformats.org/officeDocument/2006/relationships/image" Target="../media/image95.wmf"/><Relationship Id="rId10" Type="http://schemas.openxmlformats.org/officeDocument/2006/relationships/vmlDrawing" Target="../drawings/vmlDrawing11.vml"/><Relationship Id="rId1"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9" Type="http://schemas.openxmlformats.org/officeDocument/2006/relationships/vmlDrawing" Target="../drawings/vmlDrawing12.vml"/><Relationship Id="rId8" Type="http://schemas.openxmlformats.org/officeDocument/2006/relationships/slideLayout" Target="../slideLayouts/slideLayout7.xml"/><Relationship Id="rId7" Type="http://schemas.openxmlformats.org/officeDocument/2006/relationships/image" Target="../media/image100.png"/><Relationship Id="rId6" Type="http://schemas.openxmlformats.org/officeDocument/2006/relationships/image" Target="../media/image102.png"/><Relationship Id="rId5" Type="http://schemas.openxmlformats.org/officeDocument/2006/relationships/image" Target="../media/image98.png"/><Relationship Id="rId4" Type="http://schemas.openxmlformats.org/officeDocument/2006/relationships/image" Target="../media/image97.png"/><Relationship Id="rId3" Type="http://schemas.openxmlformats.org/officeDocument/2006/relationships/image" Target="../media/image96.png"/><Relationship Id="rId2" Type="http://schemas.openxmlformats.org/officeDocument/2006/relationships/image" Target="../media/image95.wmf"/><Relationship Id="rId1"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0.png"/><Relationship Id="rId7" Type="http://schemas.openxmlformats.org/officeDocument/2006/relationships/image" Target="../media/image109.png"/><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image" Target="../media/image103.png"/></Relationships>
</file>

<file path=ppt/slides/_rels/slide3.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emf"/><Relationship Id="rId2" Type="http://schemas.openxmlformats.org/officeDocument/2006/relationships/oleObject" Target="../embeddings/oleObject2.bin"/><Relationship Id="rId19" Type="http://schemas.openxmlformats.org/officeDocument/2006/relationships/vmlDrawing" Target="../drawings/vmlDrawing2.vml"/><Relationship Id="rId18" Type="http://schemas.openxmlformats.org/officeDocument/2006/relationships/slideLayout" Target="../slideLayouts/slideLayout12.xml"/><Relationship Id="rId17" Type="http://schemas.openxmlformats.org/officeDocument/2006/relationships/image" Target="../media/image24.png"/><Relationship Id="rId16" Type="http://schemas.openxmlformats.org/officeDocument/2006/relationships/image" Target="../media/image23.png"/><Relationship Id="rId15" Type="http://schemas.openxmlformats.org/officeDocument/2006/relationships/image" Target="../media/image22.png"/><Relationship Id="rId14" Type="http://schemas.openxmlformats.org/officeDocument/2006/relationships/image" Target="../media/image21.png"/><Relationship Id="rId13" Type="http://schemas.openxmlformats.org/officeDocument/2006/relationships/image" Target="../media/image20.png"/><Relationship Id="rId12" Type="http://schemas.openxmlformats.org/officeDocument/2006/relationships/image" Target="../media/image19.png"/><Relationship Id="rId11" Type="http://schemas.openxmlformats.org/officeDocument/2006/relationships/image" Target="../media/image10.png"/><Relationship Id="rId10" Type="http://schemas.openxmlformats.org/officeDocument/2006/relationships/image" Target="../media/image18.png"/><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6.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5.png"/><Relationship Id="rId4" Type="http://schemas.openxmlformats.org/officeDocument/2006/relationships/image" Target="../media/image30.png"/><Relationship Id="rId3" Type="http://schemas.openxmlformats.org/officeDocument/2006/relationships/image" Target="../media/image3.png"/><Relationship Id="rId2" Type="http://schemas.openxmlformats.org/officeDocument/2006/relationships/image" Target="../media/image2.emf"/><Relationship Id="rId18" Type="http://schemas.openxmlformats.org/officeDocument/2006/relationships/vmlDrawing" Target="../drawings/vmlDrawing3.vml"/><Relationship Id="rId17" Type="http://schemas.openxmlformats.org/officeDocument/2006/relationships/slideLayout" Target="../slideLayouts/slideLayout7.xml"/><Relationship Id="rId16" Type="http://schemas.openxmlformats.org/officeDocument/2006/relationships/image" Target="../media/image24.png"/><Relationship Id="rId15" Type="http://schemas.openxmlformats.org/officeDocument/2006/relationships/image" Target="../media/image23.png"/><Relationship Id="rId14" Type="http://schemas.openxmlformats.org/officeDocument/2006/relationships/image" Target="../media/image38.png"/><Relationship Id="rId13" Type="http://schemas.openxmlformats.org/officeDocument/2006/relationships/image" Target="../media/image37.png"/><Relationship Id="rId12" Type="http://schemas.openxmlformats.org/officeDocument/2006/relationships/image" Target="../media/image36.png"/><Relationship Id="rId11" Type="http://schemas.openxmlformats.org/officeDocument/2006/relationships/image" Target="../media/image35.png"/><Relationship Id="rId10" Type="http://schemas.openxmlformats.org/officeDocument/2006/relationships/image" Target="../media/image10.png"/><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xml"/><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e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7.xml"/><Relationship Id="rId7" Type="http://schemas.openxmlformats.org/officeDocument/2006/relationships/image" Target="../media/image50.png"/><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e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346450" y="446088"/>
            <a:ext cx="44783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3600" b="1">
                <a:solidFill>
                  <a:schemeClr val="tx2"/>
                </a:solidFill>
                <a:latin typeface="Times New Roman" panose="02020603050405020304" pitchFamily="18" charset="0"/>
              </a:rPr>
              <a:t>*§3.5   </a:t>
            </a:r>
            <a:r>
              <a:rPr lang="zh-CN" altLang="en-US" sz="3600" b="1">
                <a:solidFill>
                  <a:schemeClr val="tx2"/>
                </a:solidFill>
                <a:latin typeface="Times New Roman" panose="02020603050405020304" pitchFamily="18" charset="0"/>
              </a:rPr>
              <a:t>弧微分  曲率</a:t>
            </a:r>
            <a:endParaRPr lang="zh-CN" altLang="en-US" sz="3600" b="1">
              <a:solidFill>
                <a:schemeClr val="tx2"/>
              </a:solidFill>
              <a:latin typeface="Times New Roman" panose="02020603050405020304" pitchFamily="18" charset="0"/>
            </a:endParaRPr>
          </a:p>
        </p:txBody>
      </p:sp>
      <p:sp>
        <p:nvSpPr>
          <p:cNvPr id="3075" name="Text Box 3"/>
          <p:cNvSpPr txBox="1">
            <a:spLocks noChangeArrowheads="1"/>
          </p:cNvSpPr>
          <p:nvPr/>
        </p:nvSpPr>
        <p:spPr bwMode="auto">
          <a:xfrm>
            <a:off x="2063750" y="1196976"/>
            <a:ext cx="8280400" cy="228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spcBef>
                <a:spcPct val="50000"/>
              </a:spcBef>
            </a:pPr>
            <a:r>
              <a:rPr lang="en-US" altLang="zh-CN" sz="2000" b="1" dirty="0">
                <a:latin typeface="Times New Roman" panose="02020603050405020304" pitchFamily="18" charset="0"/>
                <a:ea typeface="楷体_GB2312" pitchFamily="49" charset="-122"/>
              </a:rPr>
              <a:t>         </a:t>
            </a:r>
            <a:r>
              <a:rPr lang="zh-CN" altLang="en-US" sz="2800" b="1" dirty="0">
                <a:latin typeface="宋体" panose="02010600030101010101" pitchFamily="2" charset="-122"/>
              </a:rPr>
              <a:t>运用微分学的理论研究曲线的性质，已形成了独特的数学分支</a:t>
            </a:r>
            <a:r>
              <a:rPr lang="en-US" altLang="zh-CN" sz="2800" b="1" dirty="0">
                <a:latin typeface="宋体" panose="02010600030101010101" pitchFamily="2" charset="-122"/>
              </a:rPr>
              <a:t>——</a:t>
            </a:r>
            <a:r>
              <a:rPr lang="zh-CN" altLang="en-US" sz="2800" b="1" dirty="0">
                <a:latin typeface="宋体" panose="02010600030101010101" pitchFamily="2" charset="-122"/>
              </a:rPr>
              <a:t>微分几何学，本节只讨论平面曲线的几个最基本的概念，它们有着重要的应用</a:t>
            </a:r>
            <a:r>
              <a:rPr lang="en-US" altLang="zh-CN" sz="2800" b="1" dirty="0">
                <a:latin typeface="宋体" panose="02010600030101010101" pitchFamily="2" charset="-122"/>
              </a:rPr>
              <a:t>.</a:t>
            </a:r>
            <a:endParaRPr lang="en-US" altLang="zh-CN" sz="2800" b="1" dirty="0">
              <a:latin typeface="宋体" panose="02010600030101010101" pitchFamily="2" charset="-122"/>
            </a:endParaRPr>
          </a:p>
        </p:txBody>
      </p:sp>
      <p:sp>
        <p:nvSpPr>
          <p:cNvPr id="3076" name="Text Box 4"/>
          <p:cNvSpPr txBox="1">
            <a:spLocks noChangeArrowheads="1"/>
          </p:cNvSpPr>
          <p:nvPr/>
        </p:nvSpPr>
        <p:spPr bwMode="auto">
          <a:xfrm>
            <a:off x="4295776" y="3978276"/>
            <a:ext cx="3673475" cy="225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arabicPeriod"/>
            </a:pPr>
            <a:r>
              <a:rPr lang="zh-CN" altLang="en-US" sz="2800" b="1">
                <a:solidFill>
                  <a:schemeClr val="tx2"/>
                </a:solidFill>
                <a:latin typeface="Times New Roman" panose="02020603050405020304" pitchFamily="18" charset="0"/>
              </a:rPr>
              <a:t>弧微分</a:t>
            </a:r>
            <a:endParaRPr lang="zh-CN" altLang="en-US" sz="2800" b="1">
              <a:solidFill>
                <a:schemeClr val="tx2"/>
              </a:solidFill>
              <a:latin typeface="Times New Roman" panose="02020603050405020304" pitchFamily="18" charset="0"/>
            </a:endParaRPr>
          </a:p>
          <a:p>
            <a:pPr>
              <a:spcBef>
                <a:spcPct val="50000"/>
              </a:spcBef>
              <a:buFontTx/>
              <a:buAutoNum type="arabicPeriod" startAt="2"/>
            </a:pPr>
            <a:r>
              <a:rPr lang="zh-CN" altLang="en-US" sz="2800" b="1">
                <a:latin typeface="Times New Roman" panose="02020603050405020304" pitchFamily="18" charset="0"/>
              </a:rPr>
              <a:t>曲率</a:t>
            </a:r>
            <a:endParaRPr lang="zh-CN" altLang="en-US" sz="2800" b="1">
              <a:latin typeface="Times New Roman" panose="02020603050405020304" pitchFamily="18" charset="0"/>
            </a:endParaRPr>
          </a:p>
          <a:p>
            <a:pPr>
              <a:spcBef>
                <a:spcPct val="50000"/>
              </a:spcBef>
              <a:buFontTx/>
              <a:buAutoNum type="arabicPeriod" startAt="2"/>
            </a:pPr>
            <a:r>
              <a:rPr lang="zh-CN" altLang="en-US" sz="2800" b="1">
                <a:latin typeface="Times New Roman" panose="02020603050405020304" pitchFamily="18" charset="0"/>
              </a:rPr>
              <a:t>曲率圆与曲率半径</a:t>
            </a:r>
            <a:endParaRPr lang="zh-CN" altLang="en-US" sz="2800" b="1">
              <a:latin typeface="Times New Roman" panose="02020603050405020304" pitchFamily="18" charset="0"/>
            </a:endParaRPr>
          </a:p>
          <a:p>
            <a:pPr>
              <a:spcBef>
                <a:spcPct val="50000"/>
              </a:spcBef>
            </a:pPr>
            <a:r>
              <a:rPr lang="zh-CN" altLang="en-US" sz="2000" b="1">
                <a:latin typeface="Times New Roman" panose="02020603050405020304" pitchFamily="18" charset="0"/>
                <a:ea typeface="楷体_GB2312" pitchFamily="49" charset="-122"/>
              </a:rPr>
              <a:t>        </a:t>
            </a:r>
            <a:endParaRPr lang="zh-CN" altLang="en-US" sz="2000" b="1">
              <a:latin typeface="Times New Roman" panose="02020603050405020304" pitchFamily="18" charset="0"/>
              <a:ea typeface="楷体_GB2312" pitchFamily="49" charset="-122"/>
            </a:endParaRPr>
          </a:p>
        </p:txBody>
      </p:sp>
      <p:sp>
        <p:nvSpPr>
          <p:cNvPr id="3077" name="Text Box 5"/>
          <p:cNvSpPr txBox="1">
            <a:spLocks noChangeArrowheads="1"/>
          </p:cNvSpPr>
          <p:nvPr/>
        </p:nvSpPr>
        <p:spPr bwMode="auto">
          <a:xfrm>
            <a:off x="9551989" y="6308726"/>
            <a:ext cx="936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kumimoji="1" lang="zh-CN" altLang="en-US" sz="2000" b="1">
                <a:effectLst>
                  <a:outerShdw blurRad="38100" dist="38100" dir="2700000" algn="tl">
                    <a:srgbClr val="FFFFFF"/>
                  </a:outerShdw>
                </a:effectLst>
                <a:latin typeface="Times New Roman" panose="02020603050405020304" pitchFamily="18" charset="0"/>
                <a:hlinkClick r:id="rId1" action="ppaction://hlinksldjump"/>
              </a:rPr>
              <a:t>返回</a:t>
            </a:r>
            <a:endParaRPr kumimoji="1" lang="zh-CN" altLang="en-US" sz="2000" b="1">
              <a:effectLst>
                <a:outerShdw blurRad="38100" dist="38100" dir="2700000" algn="tl">
                  <a:srgbClr val="FFFFFF"/>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strips(downRight)">
                                      <p:cBhvr>
                                        <p:cTn id="14" dur="500"/>
                                        <p:tgtEl>
                                          <p:spTgt spid="3075"/>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3076"/>
                                        </p:tgtEl>
                                        <p:attrNameLst>
                                          <p:attrName>style.visibility</p:attrName>
                                        </p:attrNameLst>
                                      </p:cBhvr>
                                      <p:to>
                                        <p:strVal val="visible"/>
                                      </p:to>
                                    </p:set>
                                    <p:animEffect transition="in" filter="strips(downRight)">
                                      <p:cBhvr>
                                        <p:cTn id="19"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p:bldP spid="30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54518" y="279053"/>
            <a:ext cx="9846644" cy="799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zh-CN" altLang="en-US" sz="2800" b="1" dirty="0">
                <a:latin typeface="宋体" panose="02010600030101010101" pitchFamily="2" charset="-122"/>
              </a:rPr>
              <a:t>根据以上分析，我们引入描述曲线弯曲程度的</a:t>
            </a:r>
            <a:r>
              <a:rPr lang="zh-CN" altLang="en-US" sz="2800" b="1" dirty="0">
                <a:solidFill>
                  <a:srgbClr val="0000FF"/>
                </a:solidFill>
                <a:latin typeface="宋体" panose="02010600030101010101" pitchFamily="2" charset="-122"/>
              </a:rPr>
              <a:t>曲率</a:t>
            </a:r>
            <a:r>
              <a:rPr lang="zh-CN" altLang="en-US" sz="2800" b="1" dirty="0">
                <a:latin typeface="宋体" panose="02010600030101010101" pitchFamily="2" charset="-122"/>
              </a:rPr>
              <a:t>概念如下</a:t>
            </a:r>
            <a:r>
              <a:rPr lang="en-US" altLang="zh-CN" sz="2800" b="1" dirty="0">
                <a:latin typeface="宋体" panose="02010600030101010101" pitchFamily="2" charset="-122"/>
              </a:rPr>
              <a:t>:</a:t>
            </a:r>
            <a:endParaRPr lang="en-US" altLang="zh-CN" sz="2800" b="1" dirty="0">
              <a:latin typeface="宋体" panose="02010600030101010101" pitchFamily="2" charset="-122"/>
            </a:endParaRPr>
          </a:p>
        </p:txBody>
      </p:sp>
      <p:grpSp>
        <p:nvGrpSpPr>
          <p:cNvPr id="12297" name="Group 9"/>
          <p:cNvGrpSpPr/>
          <p:nvPr/>
        </p:nvGrpSpPr>
        <p:grpSpPr bwMode="auto">
          <a:xfrm>
            <a:off x="914652" y="1225034"/>
            <a:ext cx="8407400" cy="3508375"/>
            <a:chOff x="465" y="1475"/>
            <a:chExt cx="5296" cy="2210"/>
          </a:xfrm>
        </p:grpSpPr>
        <p:sp>
          <p:nvSpPr>
            <p:cNvPr id="12291" name="Rectangle 3"/>
            <p:cNvSpPr>
              <a:spLocks noChangeArrowheads="1"/>
            </p:cNvSpPr>
            <p:nvPr/>
          </p:nvSpPr>
          <p:spPr bwMode="auto">
            <a:xfrm>
              <a:off x="465" y="1475"/>
              <a:ext cx="5296" cy="2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200000"/>
                </a:lnSpc>
              </a:pPr>
              <a:r>
                <a:rPr lang="zh-CN" altLang="en-US" sz="2800" b="1" dirty="0">
                  <a:latin typeface="宋体" panose="02010600030101010101" pitchFamily="2" charset="-122"/>
                </a:rPr>
                <a:t>设曲线</a:t>
              </a:r>
              <a:r>
                <a:rPr lang="en-US" altLang="zh-CN" sz="2800" b="1" dirty="0">
                  <a:latin typeface="Times New Roman" panose="02020603050405020304" pitchFamily="18" charset="0"/>
                </a:rPr>
                <a:t>L</a:t>
              </a:r>
              <a:r>
                <a:rPr lang="zh-CN" altLang="en-US" sz="2800" b="1" dirty="0">
                  <a:latin typeface="Times New Roman" panose="02020603050405020304" pitchFamily="18" charset="0"/>
                </a:rPr>
                <a:t>具有连续转动的切线，在</a:t>
              </a:r>
              <a:r>
                <a:rPr lang="en-US" altLang="zh-CN" sz="2800" b="1" i="1" dirty="0">
                  <a:latin typeface="Times New Roman" panose="02020603050405020304" pitchFamily="18" charset="0"/>
                </a:rPr>
                <a:t>L</a:t>
              </a:r>
              <a:r>
                <a:rPr lang="zh-CN" altLang="en-US" sz="2800" b="1" dirty="0">
                  <a:latin typeface="Times New Roman" panose="02020603050405020304" pitchFamily="18" charset="0"/>
                </a:rPr>
                <a:t>上选定一点</a:t>
              </a:r>
              <a:r>
                <a:rPr lang="en-US" altLang="zh-CN" sz="2800" b="1" dirty="0">
                  <a:latin typeface="Times New Roman" panose="02020603050405020304" pitchFamily="18" charset="0"/>
                </a:rPr>
                <a:t>M</a:t>
              </a:r>
              <a:r>
                <a:rPr lang="en-US" altLang="zh-CN" sz="2800" b="1" baseline="-25000" dirty="0">
                  <a:latin typeface="宋体" panose="02010600030101010101" pitchFamily="2" charset="-122"/>
                </a:rPr>
                <a:t>0</a:t>
              </a:r>
              <a:r>
                <a:rPr lang="zh-CN" altLang="en-US" sz="2800" b="1" dirty="0">
                  <a:latin typeface="Times New Roman" panose="02020603050405020304" pitchFamily="18" charset="0"/>
                </a:rPr>
                <a:t>作</a:t>
              </a:r>
              <a:endParaRPr lang="zh-CN" altLang="en-US" sz="2800" b="1" dirty="0">
                <a:latin typeface="Times New Roman" panose="02020603050405020304" pitchFamily="18" charset="0"/>
              </a:endParaRPr>
            </a:p>
            <a:p>
              <a:pPr eaLnBrk="0" hangingPunct="0">
                <a:lnSpc>
                  <a:spcPct val="200000"/>
                </a:lnSpc>
              </a:pPr>
              <a:r>
                <a:rPr lang="zh-CN" altLang="en-US" sz="2800" b="1" dirty="0">
                  <a:latin typeface="Times New Roman" panose="02020603050405020304" pitchFamily="18" charset="0"/>
                </a:rPr>
                <a:t>为度量弧长的基点</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设</a:t>
              </a:r>
              <a:r>
                <a:rPr lang="en-US" altLang="zh-CN" sz="2800" b="1" dirty="0">
                  <a:latin typeface="Times New Roman" panose="02020603050405020304" pitchFamily="18" charset="0"/>
                </a:rPr>
                <a:t>L</a:t>
              </a:r>
              <a:r>
                <a:rPr lang="zh-CN" altLang="en-US" sz="2800" b="1" dirty="0">
                  <a:latin typeface="Times New Roman" panose="02020603050405020304" pitchFamily="18" charset="0"/>
                </a:rPr>
                <a:t>上点</a:t>
              </a:r>
              <a:r>
                <a:rPr lang="en-US" altLang="zh-CN" sz="2800" b="1" dirty="0">
                  <a:latin typeface="Times New Roman" panose="02020603050405020304" pitchFamily="18" charset="0"/>
                </a:rPr>
                <a:t>M</a:t>
              </a:r>
              <a:r>
                <a:rPr lang="zh-CN" altLang="en-US" sz="2800" b="1" dirty="0">
                  <a:latin typeface="Times New Roman" panose="02020603050405020304" pitchFamily="18" charset="0"/>
                </a:rPr>
                <a:t>对应的弧长</a:t>
              </a:r>
              <a:r>
                <a:rPr lang="en-US" altLang="zh-CN" sz="2800" b="1" dirty="0">
                  <a:latin typeface="Times New Roman" panose="02020603050405020304" pitchFamily="18" charset="0"/>
                </a:rPr>
                <a:t>M</a:t>
              </a:r>
              <a:r>
                <a:rPr lang="en-US" altLang="zh-CN" sz="2800" b="1" baseline="-25000" dirty="0">
                  <a:latin typeface="宋体" panose="02010600030101010101" pitchFamily="2" charset="-122"/>
                </a:rPr>
                <a:t>0</a:t>
              </a:r>
              <a:r>
                <a:rPr lang="en-US" altLang="zh-CN" sz="2800" b="1" dirty="0">
                  <a:latin typeface="Times New Roman" panose="02020603050405020304" pitchFamily="18" charset="0"/>
                </a:rPr>
                <a:t>M=</a:t>
              </a:r>
              <a:r>
                <a:rPr lang="en-US" altLang="zh-CN" sz="2800" b="1" i="1" dirty="0">
                  <a:latin typeface="Times New Roman" panose="02020603050405020304" pitchFamily="18" charset="0"/>
                </a:rPr>
                <a:t>s</a:t>
              </a:r>
              <a:r>
                <a:rPr lang="zh-CN" altLang="en-US" sz="2800" b="1" dirty="0">
                  <a:latin typeface="Times New Roman" panose="02020603050405020304" pitchFamily="18" charset="0"/>
                </a:rPr>
                <a:t>，点</a:t>
              </a:r>
              <a:endParaRPr lang="zh-CN" altLang="en-US" sz="2800" b="1" dirty="0">
                <a:latin typeface="Times New Roman" panose="02020603050405020304" pitchFamily="18" charset="0"/>
              </a:endParaRPr>
            </a:p>
            <a:p>
              <a:pPr eaLnBrk="0" hangingPunct="0">
                <a:lnSpc>
                  <a:spcPct val="200000"/>
                </a:lnSpc>
              </a:pPr>
              <a:r>
                <a:rPr lang="en-US" altLang="zh-CN" sz="2800" b="1" dirty="0">
                  <a:latin typeface="Times New Roman" panose="02020603050405020304" pitchFamily="18" charset="0"/>
                </a:rPr>
                <a:t>M</a:t>
              </a:r>
              <a:r>
                <a:rPr lang="zh-CN" altLang="en-US" sz="2800" b="1" dirty="0">
                  <a:latin typeface="Times New Roman" panose="02020603050405020304" pitchFamily="18" charset="0"/>
                </a:rPr>
                <a:t>处切线的倾角为</a:t>
              </a:r>
              <a:r>
                <a:rPr lang="en-US" altLang="zh-CN" sz="2800" b="1" i="1" dirty="0">
                  <a:latin typeface="Times New Roman" panose="02020603050405020304" pitchFamily="18" charset="0"/>
                  <a:ea typeface="隶书" panose="02010509060101010101" pitchFamily="49" charset="-122"/>
                </a:rPr>
                <a:t>α</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L</a:t>
              </a:r>
              <a:r>
                <a:rPr lang="zh-CN" altLang="en-US" sz="2800" b="1" dirty="0">
                  <a:latin typeface="Times New Roman" panose="02020603050405020304" pitchFamily="18" charset="0"/>
                </a:rPr>
                <a:t>上另一点</a:t>
              </a:r>
              <a:r>
                <a:rPr lang="en-US" altLang="zh-CN" sz="2800" b="1" dirty="0">
                  <a:latin typeface="Times New Roman" panose="02020603050405020304" pitchFamily="18" charset="0"/>
                </a:rPr>
                <a:t>N</a:t>
              </a:r>
              <a:r>
                <a:rPr lang="zh-CN" altLang="en-US" sz="2800" b="1" dirty="0">
                  <a:latin typeface="Times New Roman" panose="02020603050405020304" pitchFamily="18" charset="0"/>
                </a:rPr>
                <a:t>对应的弧长</a:t>
              </a:r>
              <a:endParaRPr lang="zh-CN" altLang="en-US" sz="2800" b="1" dirty="0">
                <a:latin typeface="Times New Roman" panose="02020603050405020304" pitchFamily="18" charset="0"/>
              </a:endParaRPr>
            </a:p>
            <a:p>
              <a:pPr eaLnBrk="0" hangingPunct="0">
                <a:lnSpc>
                  <a:spcPct val="200000"/>
                </a:lnSpc>
              </a:pPr>
              <a:r>
                <a:rPr lang="en-US" altLang="zh-CN" sz="2800" b="1" dirty="0">
                  <a:latin typeface="Times New Roman" panose="02020603050405020304" pitchFamily="18" charset="0"/>
                </a:rPr>
                <a:t>M</a:t>
              </a:r>
              <a:r>
                <a:rPr lang="en-US" altLang="zh-CN" sz="2800" b="1" baseline="-25000" dirty="0">
                  <a:latin typeface="宋体" panose="02010600030101010101" pitchFamily="2" charset="-122"/>
                </a:rPr>
                <a:t>0</a:t>
              </a:r>
              <a:r>
                <a:rPr lang="en-US" altLang="zh-CN" sz="2800" b="1" dirty="0">
                  <a:latin typeface="Times New Roman" panose="02020603050405020304" pitchFamily="18" charset="0"/>
                </a:rPr>
                <a:t>N=</a:t>
              </a:r>
              <a:r>
                <a:rPr lang="en-US" altLang="zh-CN" sz="2800" b="1" dirty="0" err="1">
                  <a:latin typeface="Times New Roman" panose="02020603050405020304" pitchFamily="18" charset="0"/>
                </a:rPr>
                <a:t>s+Δs</a:t>
              </a:r>
              <a:r>
                <a:rPr lang="zh-CN" altLang="en-US" sz="2800" b="1" dirty="0">
                  <a:latin typeface="Times New Roman" panose="02020603050405020304" pitchFamily="18" charset="0"/>
                </a:rPr>
                <a:t>，</a:t>
              </a:r>
              <a:r>
                <a:rPr lang="zh-CN" altLang="en-US" sz="2800" b="1" dirty="0">
                  <a:latin typeface="+mj-lt"/>
                </a:rPr>
                <a:t>切线的倾角为</a:t>
              </a:r>
              <a:r>
                <a:rPr lang="en-US" altLang="zh-CN" sz="2800" b="1" i="1" dirty="0">
                  <a:latin typeface="+mj-lt"/>
                  <a:ea typeface="隶书" panose="02010509060101010101" pitchFamily="49" charset="-122"/>
                </a:rPr>
                <a:t>α</a:t>
              </a:r>
              <a:r>
                <a:rPr lang="en-US" altLang="zh-CN" sz="2800" b="1" dirty="0">
                  <a:latin typeface="+mj-lt"/>
                  <a:ea typeface="隶书" panose="02010509060101010101" pitchFamily="49" charset="-122"/>
                </a:rPr>
                <a:t>+Δ</a:t>
              </a:r>
              <a:r>
                <a:rPr lang="en-US" altLang="zh-CN" sz="2800" b="1" i="1" dirty="0">
                  <a:latin typeface="+mj-lt"/>
                  <a:ea typeface="隶书" panose="02010509060101010101" pitchFamily="49" charset="-122"/>
                </a:rPr>
                <a:t>α</a:t>
              </a:r>
              <a:endParaRPr lang="zh-CN" altLang="en-US" sz="2800" b="1" dirty="0">
                <a:latin typeface="Times New Roman" panose="02020603050405020304" pitchFamily="18" charset="0"/>
              </a:endParaRPr>
            </a:p>
          </p:txBody>
        </p:sp>
        <p:sp>
          <p:nvSpPr>
            <p:cNvPr id="12295" name="Rectangle 7"/>
            <p:cNvSpPr>
              <a:spLocks noChangeArrowheads="1"/>
            </p:cNvSpPr>
            <p:nvPr/>
          </p:nvSpPr>
          <p:spPr bwMode="auto">
            <a:xfrm rot="5400000">
              <a:off x="4558" y="2025"/>
              <a:ext cx="4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sp>
          <p:nvSpPr>
            <p:cNvPr id="12296" name="Rectangle 8"/>
            <p:cNvSpPr>
              <a:spLocks noChangeArrowheads="1"/>
            </p:cNvSpPr>
            <p:nvPr/>
          </p:nvSpPr>
          <p:spPr bwMode="auto">
            <a:xfrm rot="5400000">
              <a:off x="571" y="3088"/>
              <a:ext cx="4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grpSp>
      <p:grpSp>
        <p:nvGrpSpPr>
          <p:cNvPr id="7" name="Group 35"/>
          <p:cNvGrpSpPr/>
          <p:nvPr/>
        </p:nvGrpSpPr>
        <p:grpSpPr bwMode="auto">
          <a:xfrm>
            <a:off x="9019188" y="2894290"/>
            <a:ext cx="2943223" cy="2984501"/>
            <a:chOff x="2363" y="2362"/>
            <a:chExt cx="1854" cy="1880"/>
          </a:xfrm>
        </p:grpSpPr>
        <p:sp>
          <p:nvSpPr>
            <p:cNvPr id="8" name="Rectangle 9"/>
            <p:cNvSpPr>
              <a:spLocks noChangeArrowheads="1"/>
            </p:cNvSpPr>
            <p:nvPr/>
          </p:nvSpPr>
          <p:spPr bwMode="auto">
            <a:xfrm>
              <a:off x="2748" y="3641"/>
              <a:ext cx="79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ltLang="zh-CN" sz="2800" b="1" dirty="0">
                <a:latin typeface="+mj-lt"/>
                <a:ea typeface="楷体_GB2312" pitchFamily="49" charset="-122"/>
                <a:cs typeface="Times New Roman" panose="02020603050405020304" pitchFamily="18" charset="0"/>
              </a:endParaRPr>
            </a:p>
            <a:p>
              <a:pPr algn="ctr" eaLnBrk="0" hangingPunct="0"/>
              <a:r>
                <a:rPr lang="zh-CN" altLang="en-US" sz="2800" b="1" dirty="0">
                  <a:latin typeface="+mj-ea"/>
                  <a:ea typeface="+mj-ea"/>
                  <a:cs typeface="Times New Roman" panose="02020603050405020304" pitchFamily="18" charset="0"/>
                </a:rPr>
                <a:t>图</a:t>
              </a:r>
              <a:r>
                <a:rPr lang="en-US" altLang="zh-CN" sz="2800" b="1" dirty="0">
                  <a:latin typeface="+mj-ea"/>
                  <a:ea typeface="+mj-ea"/>
                  <a:cs typeface="Times New Roman" panose="02020603050405020304" pitchFamily="18" charset="0"/>
                </a:rPr>
                <a:t>3</a:t>
              </a:r>
              <a:r>
                <a:rPr lang="en-US" altLang="zh-CN" sz="2800" b="1" dirty="0">
                  <a:latin typeface="+mj-lt"/>
                  <a:ea typeface="楷体_GB2312" pitchFamily="49" charset="-122"/>
                  <a:cs typeface="Times New Roman" panose="02020603050405020304" pitchFamily="18" charset="0"/>
                </a:rPr>
                <a:t>.5.4</a:t>
              </a:r>
              <a:endParaRPr lang="en-US" altLang="zh-CN" sz="2800" b="1" dirty="0">
                <a:latin typeface="+mj-lt"/>
                <a:ea typeface="楷体_GB2312" pitchFamily="49" charset="-122"/>
                <a:cs typeface="Times New Roman" panose="02020603050405020304" pitchFamily="18" charset="0"/>
              </a:endParaRPr>
            </a:p>
          </p:txBody>
        </p:sp>
        <p:graphicFrame>
          <p:nvGraphicFramePr>
            <p:cNvPr id="9" name="Object 13"/>
            <p:cNvGraphicFramePr>
              <a:graphicFrameLocks noChangeAspect="1"/>
            </p:cNvGraphicFramePr>
            <p:nvPr/>
          </p:nvGraphicFramePr>
          <p:xfrm>
            <a:off x="2381" y="2478"/>
            <a:ext cx="1588" cy="1257"/>
          </p:xfrm>
          <a:graphic>
            <a:graphicData uri="http://schemas.openxmlformats.org/presentationml/2006/ole">
              <mc:AlternateContent xmlns:mc="http://schemas.openxmlformats.org/markup-compatibility/2006">
                <mc:Choice xmlns:v="urn:schemas-microsoft-com:vml" Requires="v">
                  <p:oleObj spid="_x0000_s10252" name="CorelDRAW" r:id="rId1" imgW="2581910" imgH="2045335" progId="CorelDRAW.Graphic.11">
                    <p:embed/>
                  </p:oleObj>
                </mc:Choice>
                <mc:Fallback>
                  <p:oleObj name="CorelDRAW" r:id="rId1" imgW="2581910" imgH="2045335" progId="CorelDRAW.Graphic.11">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 y="2478"/>
                          <a:ext cx="1588" cy="1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10" name="Object 15"/>
                <p:cNvSpPr txBox="1"/>
                <p:nvPr/>
              </p:nvSpPr>
              <p:spPr bwMode="auto">
                <a:xfrm>
                  <a:off x="2388" y="3596"/>
                  <a:ext cx="124" cy="152"/>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𝑶</m:t>
                        </m:r>
                      </m:oMath>
                    </m:oMathPara>
                  </a14:m>
                  <a:endParaRPr lang="zh-CN" altLang="en-US" sz="2800" b="1">
                    <a:latin typeface="+mj-lt"/>
                  </a:endParaRPr>
                </a:p>
              </p:txBody>
            </p:sp>
          </mc:Choice>
          <mc:Fallback>
            <p:sp>
              <p:nvSpPr>
                <p:cNvPr id="10" name="Object 15"/>
                <p:cNvSpPr txBox="1">
                  <a:spLocks noRot="1" noChangeAspect="1" noMove="1" noResize="1" noEditPoints="1" noAdjustHandles="1" noChangeArrowheads="1" noChangeShapeType="1" noTextEdit="1"/>
                </p:cNvSpPr>
                <p:nvPr/>
              </p:nvSpPr>
              <p:spPr bwMode="auto">
                <a:xfrm>
                  <a:off x="2388" y="3596"/>
                  <a:ext cx="124" cy="152"/>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Object 17"/>
                <p:cNvSpPr txBox="1"/>
                <p:nvPr/>
              </p:nvSpPr>
              <p:spPr bwMode="auto">
                <a:xfrm>
                  <a:off x="3878" y="3612"/>
                  <a:ext cx="126" cy="136"/>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𝒙</m:t>
                        </m:r>
                      </m:oMath>
                    </m:oMathPara>
                  </a14:m>
                  <a:endParaRPr lang="zh-CN" altLang="en-US" sz="2800" b="1">
                    <a:latin typeface="+mj-lt"/>
                  </a:endParaRPr>
                </a:p>
              </p:txBody>
            </p:sp>
          </mc:Choice>
          <mc:Fallback>
            <p:sp>
              <p:nvSpPr>
                <p:cNvPr id="11" name="Object 17"/>
                <p:cNvSpPr txBox="1">
                  <a:spLocks noRot="1" noChangeAspect="1" noMove="1" noResize="1" noEditPoints="1" noAdjustHandles="1" noChangeArrowheads="1" noChangeShapeType="1" noTextEdit="1"/>
                </p:cNvSpPr>
                <p:nvPr/>
              </p:nvSpPr>
              <p:spPr bwMode="auto">
                <a:xfrm>
                  <a:off x="3878" y="3612"/>
                  <a:ext cx="126" cy="136"/>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Object 21"/>
                <p:cNvSpPr txBox="1"/>
                <p:nvPr/>
              </p:nvSpPr>
              <p:spPr bwMode="auto">
                <a:xfrm>
                  <a:off x="3026" y="3036"/>
                  <a:ext cx="280" cy="299"/>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𝑴</m:t>
                        </m:r>
                      </m:oMath>
                    </m:oMathPara>
                  </a14:m>
                  <a:endParaRPr lang="zh-CN" altLang="en-US" sz="2800" b="1" dirty="0">
                    <a:latin typeface="+mj-lt"/>
                  </a:endParaRPr>
                </a:p>
              </p:txBody>
            </p:sp>
          </mc:Choice>
          <mc:Fallback>
            <p:sp>
              <p:nvSpPr>
                <p:cNvPr id="12" name="Object 21"/>
                <p:cNvSpPr txBox="1">
                  <a:spLocks noRot="1" noChangeAspect="1" noMove="1" noResize="1" noEditPoints="1" noAdjustHandles="1" noChangeArrowheads="1" noChangeShapeType="1" noTextEdit="1"/>
                </p:cNvSpPr>
                <p:nvPr/>
              </p:nvSpPr>
              <p:spPr bwMode="auto">
                <a:xfrm>
                  <a:off x="3026" y="3036"/>
                  <a:ext cx="280" cy="299"/>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Object 23"/>
                <p:cNvSpPr txBox="1"/>
                <p:nvPr/>
              </p:nvSpPr>
              <p:spPr bwMode="auto">
                <a:xfrm>
                  <a:off x="3432" y="2568"/>
                  <a:ext cx="218" cy="232"/>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mj-lt"/>
                          </a:rPr>
                          <m:t>𝑵</m:t>
                        </m:r>
                      </m:oMath>
                    </m:oMathPara>
                  </a14:m>
                  <a:endParaRPr lang="zh-CN" altLang="en-US" sz="2800" b="1" dirty="0">
                    <a:latin typeface="+mj-lt"/>
                  </a:endParaRPr>
                </a:p>
              </p:txBody>
            </p:sp>
          </mc:Choice>
          <mc:Fallback>
            <p:sp>
              <p:nvSpPr>
                <p:cNvPr id="13" name="Object 23"/>
                <p:cNvSpPr txBox="1">
                  <a:spLocks noRot="1" noChangeAspect="1" noMove="1" noResize="1" noEditPoints="1" noAdjustHandles="1" noChangeArrowheads="1" noChangeShapeType="1" noTextEdit="1"/>
                </p:cNvSpPr>
                <p:nvPr/>
              </p:nvSpPr>
              <p:spPr bwMode="auto">
                <a:xfrm>
                  <a:off x="3432" y="2568"/>
                  <a:ext cx="218" cy="232"/>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Object 25"/>
                <p:cNvSpPr txBox="1"/>
                <p:nvPr/>
              </p:nvSpPr>
              <p:spPr bwMode="auto">
                <a:xfrm>
                  <a:off x="2630" y="3091"/>
                  <a:ext cx="331" cy="273"/>
                </a:xfrm>
                <a:prstGeom prst="rect">
                  <a:avLst/>
                </a:prstGeom>
                <a:noFill/>
              </p:spPr>
              <p:txBody>
                <a:bodyPr>
                  <a:normAutofit fontScale="77500" lnSpcReduction="20000"/>
                </a:bodyPr>
                <a:lstStyle/>
                <a:p>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𝑴</m:t>
                            </m:r>
                          </m:e>
                          <m:sub>
                            <m:r>
                              <a:rPr lang="zh-CN" altLang="en-US" sz="2800" b="1" i="1">
                                <a:solidFill>
                                  <a:srgbClr val="000000"/>
                                </a:solidFill>
                                <a:latin typeface="Cambria Math" panose="02040503050406030204" pitchFamily="18" charset="0"/>
                              </a:rPr>
                              <m:t>𝟎</m:t>
                            </m:r>
                          </m:sub>
                        </m:sSub>
                      </m:oMath>
                    </m:oMathPara>
                  </a14:m>
                  <a:endParaRPr lang="zh-CN" altLang="en-US" sz="2800" b="1" dirty="0">
                    <a:latin typeface="+mj-lt"/>
                  </a:endParaRPr>
                </a:p>
              </p:txBody>
            </p:sp>
          </mc:Choice>
          <mc:Fallback>
            <p:sp>
              <p:nvSpPr>
                <p:cNvPr id="14" name="Object 25"/>
                <p:cNvSpPr txBox="1">
                  <a:spLocks noRot="1" noChangeAspect="1" noMove="1" noResize="1" noEditPoints="1" noAdjustHandles="1" noChangeArrowheads="1" noChangeShapeType="1" noTextEdit="1"/>
                </p:cNvSpPr>
                <p:nvPr/>
              </p:nvSpPr>
              <p:spPr bwMode="auto">
                <a:xfrm>
                  <a:off x="2630" y="3091"/>
                  <a:ext cx="331" cy="273"/>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Object 27"/>
                <p:cNvSpPr txBox="1"/>
                <p:nvPr/>
              </p:nvSpPr>
              <p:spPr bwMode="auto">
                <a:xfrm>
                  <a:off x="3251" y="2881"/>
                  <a:ext cx="362" cy="284"/>
                </a:xfrm>
                <a:prstGeom prst="rect">
                  <a:avLst/>
                </a:prstGeom>
                <a:noFill/>
              </p:spPr>
              <p:txBody>
                <a:bodyPr>
                  <a:normAutofit fontScale="77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𝜟</m:t>
                        </m:r>
                        <m:r>
                          <a:rPr lang="zh-CN" altLang="en-US" sz="2800" b="1" i="1">
                            <a:solidFill>
                              <a:srgbClr val="000000"/>
                            </a:solidFill>
                            <a:latin typeface="Cambria Math" panose="02040503050406030204" pitchFamily="18" charset="0"/>
                          </a:rPr>
                          <m:t>𝒔</m:t>
                        </m:r>
                      </m:oMath>
                    </m:oMathPara>
                  </a14:m>
                  <a:endParaRPr lang="zh-CN" altLang="en-US" sz="2800" b="1" dirty="0">
                    <a:latin typeface="+mj-lt"/>
                  </a:endParaRPr>
                </a:p>
              </p:txBody>
            </p:sp>
          </mc:Choice>
          <mc:Fallback>
            <p:sp>
              <p:nvSpPr>
                <p:cNvPr id="15" name="Object 27"/>
                <p:cNvSpPr txBox="1">
                  <a:spLocks noRot="1" noChangeAspect="1" noMove="1" noResize="1" noEditPoints="1" noAdjustHandles="1" noChangeArrowheads="1" noChangeShapeType="1" noTextEdit="1"/>
                </p:cNvSpPr>
                <p:nvPr/>
              </p:nvSpPr>
              <p:spPr bwMode="auto">
                <a:xfrm>
                  <a:off x="3251" y="2881"/>
                  <a:ext cx="362" cy="284"/>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Object 29"/>
                <p:cNvSpPr txBox="1"/>
                <p:nvPr/>
              </p:nvSpPr>
              <p:spPr bwMode="auto">
                <a:xfrm>
                  <a:off x="2970" y="3318"/>
                  <a:ext cx="227" cy="227"/>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𝜶</m:t>
                        </m:r>
                      </m:oMath>
                    </m:oMathPara>
                  </a14:m>
                  <a:endParaRPr lang="zh-CN" altLang="en-US" sz="2800" b="1" dirty="0">
                    <a:latin typeface="+mj-lt"/>
                  </a:endParaRPr>
                </a:p>
              </p:txBody>
            </p:sp>
          </mc:Choice>
          <mc:Fallback>
            <p:sp>
              <p:nvSpPr>
                <p:cNvPr id="16" name="Object 29"/>
                <p:cNvSpPr txBox="1">
                  <a:spLocks noRot="1" noChangeAspect="1" noMove="1" noResize="1" noEditPoints="1" noAdjustHandles="1" noChangeArrowheads="1" noChangeShapeType="1" noTextEdit="1"/>
                </p:cNvSpPr>
                <p:nvPr/>
              </p:nvSpPr>
              <p:spPr bwMode="auto">
                <a:xfrm>
                  <a:off x="2970" y="3318"/>
                  <a:ext cx="227" cy="227"/>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Object 31"/>
                <p:cNvSpPr txBox="1"/>
                <p:nvPr/>
              </p:nvSpPr>
              <p:spPr bwMode="auto">
                <a:xfrm>
                  <a:off x="3524" y="3203"/>
                  <a:ext cx="693" cy="390"/>
                </a:xfrm>
                <a:prstGeom prst="rect">
                  <a:avLst/>
                </a:prstGeom>
                <a:noFill/>
              </p:spPr>
              <p:txBody>
                <a:bodyPr>
                  <a:normAutofit fontScale="77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𝜶</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𝜟𝜶</m:t>
                        </m:r>
                      </m:oMath>
                    </m:oMathPara>
                  </a14:m>
                  <a:endParaRPr lang="zh-CN" altLang="en-US" sz="2800" b="1" dirty="0"/>
                </a:p>
              </p:txBody>
            </p:sp>
          </mc:Choice>
          <mc:Fallback>
            <p:sp>
              <p:nvSpPr>
                <p:cNvPr id="17" name="Object 31"/>
                <p:cNvSpPr txBox="1">
                  <a:spLocks noRot="1" noChangeAspect="1" noMove="1" noResize="1" noEditPoints="1" noAdjustHandles="1" noChangeArrowheads="1" noChangeShapeType="1" noTextEdit="1"/>
                </p:cNvSpPr>
                <p:nvPr/>
              </p:nvSpPr>
              <p:spPr bwMode="auto">
                <a:xfrm>
                  <a:off x="3524" y="3203"/>
                  <a:ext cx="693" cy="390"/>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Object 19"/>
                <p:cNvSpPr txBox="1"/>
                <p:nvPr/>
              </p:nvSpPr>
              <p:spPr bwMode="auto">
                <a:xfrm>
                  <a:off x="2363" y="2568"/>
                  <a:ext cx="218" cy="272"/>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𝒚</m:t>
                        </m:r>
                      </m:oMath>
                    </m:oMathPara>
                  </a14:m>
                  <a:endParaRPr lang="zh-CN" altLang="en-US" sz="2800" b="1">
                    <a:latin typeface="+mj-lt"/>
                  </a:endParaRPr>
                </a:p>
              </p:txBody>
            </p:sp>
          </mc:Choice>
          <mc:Fallback>
            <p:sp>
              <p:nvSpPr>
                <p:cNvPr id="18" name="Object 19"/>
                <p:cNvSpPr txBox="1">
                  <a:spLocks noRot="1" noChangeAspect="1" noMove="1" noResize="1" noEditPoints="1" noAdjustHandles="1" noChangeArrowheads="1" noChangeShapeType="1" noTextEdit="1"/>
                </p:cNvSpPr>
                <p:nvPr/>
              </p:nvSpPr>
              <p:spPr bwMode="auto">
                <a:xfrm>
                  <a:off x="2363" y="2568"/>
                  <a:ext cx="218" cy="272"/>
                </a:xfrm>
                <a:prstGeom prst="rect">
                  <a:avLst/>
                </a:prstGeom>
                <a:blipFill rotWithShape="1">
                  <a:blip r:embed="rId1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Object 33"/>
                <p:cNvSpPr txBox="1"/>
                <p:nvPr/>
              </p:nvSpPr>
              <p:spPr bwMode="auto">
                <a:xfrm>
                  <a:off x="3787" y="2362"/>
                  <a:ext cx="217" cy="438"/>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𝑳</m:t>
                        </m:r>
                      </m:oMath>
                    </m:oMathPara>
                  </a14:m>
                  <a:endParaRPr lang="zh-CN" altLang="en-US" sz="2800" b="1" dirty="0">
                    <a:latin typeface="+mj-lt"/>
                  </a:endParaRPr>
                </a:p>
              </p:txBody>
            </p:sp>
          </mc:Choice>
          <mc:Fallback>
            <p:sp>
              <p:nvSpPr>
                <p:cNvPr id="19" name="Object 33"/>
                <p:cNvSpPr txBox="1">
                  <a:spLocks noRot="1" noChangeAspect="1" noMove="1" noResize="1" noEditPoints="1" noAdjustHandles="1" noChangeArrowheads="1" noChangeShapeType="1" noTextEdit="1"/>
                </p:cNvSpPr>
                <p:nvPr/>
              </p:nvSpPr>
              <p:spPr bwMode="auto">
                <a:xfrm>
                  <a:off x="3787" y="2362"/>
                  <a:ext cx="217" cy="438"/>
                </a:xfrm>
                <a:prstGeom prst="rect">
                  <a:avLst/>
                </a:prstGeom>
                <a:blipFill rotWithShape="1">
                  <a:blip r:embed="rId12"/>
                </a:blipFill>
              </p:spPr>
              <p:txBody>
                <a:bodyPr/>
                <a:lstStyle/>
                <a:p>
                  <a:r>
                    <a:rPr lang="zh-CN" altLang="en-US">
                      <a:noFill/>
                    </a:rPr>
                    <a:t> </a:t>
                  </a:r>
                </a:p>
              </p:txBody>
            </p:sp>
          </mc:Fallback>
        </mc:AlternateContent>
      </p:grpSp>
      <p:grpSp>
        <p:nvGrpSpPr>
          <p:cNvPr id="20" name="Group 36"/>
          <p:cNvGrpSpPr/>
          <p:nvPr/>
        </p:nvGrpSpPr>
        <p:grpSpPr bwMode="auto">
          <a:xfrm>
            <a:off x="514776" y="4397375"/>
            <a:ext cx="8785225" cy="2328863"/>
            <a:chOff x="226" y="-98"/>
            <a:chExt cx="5534" cy="1467"/>
          </a:xfrm>
        </p:grpSpPr>
        <p:sp>
          <p:nvSpPr>
            <p:cNvPr id="21" name="Text Box 3"/>
            <p:cNvSpPr txBox="1">
              <a:spLocks noChangeArrowheads="1"/>
            </p:cNvSpPr>
            <p:nvPr/>
          </p:nvSpPr>
          <p:spPr bwMode="auto">
            <a:xfrm>
              <a:off x="226" y="0"/>
              <a:ext cx="5534" cy="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800" b="1" dirty="0">
                  <a:latin typeface="+mj-lt"/>
                </a:rPr>
                <a:t>弧段</a:t>
              </a:r>
              <a:r>
                <a:rPr lang="en-US" altLang="zh-CN" sz="2800" b="1" dirty="0">
                  <a:latin typeface="+mj-lt"/>
                </a:rPr>
                <a:t>MN</a:t>
              </a:r>
              <a:r>
                <a:rPr lang="zh-CN" altLang="en-US" sz="2800" b="1" dirty="0">
                  <a:latin typeface="+mj-lt"/>
                </a:rPr>
                <a:t>的长度为</a:t>
              </a:r>
              <a:r>
                <a:rPr lang="en-US" altLang="zh-CN" sz="2800" b="1" dirty="0">
                  <a:latin typeface="+mj-lt"/>
                </a:rPr>
                <a:t>|</a:t>
              </a:r>
              <a:r>
                <a:rPr lang="en-US" altLang="zh-CN" sz="2800" b="1" dirty="0" err="1">
                  <a:latin typeface="+mj-lt"/>
                </a:rPr>
                <a:t>Δ</a:t>
              </a:r>
              <a:r>
                <a:rPr lang="en-US" altLang="zh-CN" sz="2800" b="1" i="1" dirty="0" err="1">
                  <a:latin typeface="+mj-lt"/>
                </a:rPr>
                <a:t>s</a:t>
              </a:r>
              <a:r>
                <a:rPr lang="en-US" altLang="zh-CN" sz="2800" b="1" dirty="0">
                  <a:latin typeface="+mj-lt"/>
                </a:rPr>
                <a:t>|(N</a:t>
              </a:r>
              <a:r>
                <a:rPr lang="zh-CN" altLang="en-US" sz="2800" b="1" dirty="0">
                  <a:latin typeface="+mj-lt"/>
                </a:rPr>
                <a:t>在</a:t>
              </a:r>
              <a:r>
                <a:rPr lang="en-US" altLang="zh-CN" sz="2800" b="1" dirty="0">
                  <a:latin typeface="+mj-lt"/>
                </a:rPr>
                <a:t>M</a:t>
              </a:r>
              <a:r>
                <a:rPr lang="zh-CN" altLang="en-US" sz="2800" b="1" dirty="0">
                  <a:latin typeface="+mj-lt"/>
                </a:rPr>
                <a:t>的右侧，</a:t>
              </a:r>
              <a:r>
                <a:rPr lang="en-US" altLang="zh-CN" sz="2800" b="1" dirty="0" err="1">
                  <a:latin typeface="+mj-lt"/>
                </a:rPr>
                <a:t>Δ</a:t>
              </a:r>
              <a:r>
                <a:rPr lang="en-US" altLang="zh-CN" sz="2800" b="1" i="1" dirty="0" err="1">
                  <a:latin typeface="+mj-lt"/>
                </a:rPr>
                <a:t>s</a:t>
              </a:r>
              <a:r>
                <a:rPr lang="zh-CN" altLang="en-US" sz="2800" b="1" dirty="0">
                  <a:latin typeface="+mj-lt"/>
                </a:rPr>
                <a:t>为正，否则</a:t>
              </a:r>
              <a:r>
                <a:rPr lang="en-US" altLang="zh-CN" sz="2800" b="1" dirty="0" err="1">
                  <a:latin typeface="+mj-lt"/>
                </a:rPr>
                <a:t>Δ</a:t>
              </a:r>
              <a:r>
                <a:rPr lang="en-US" altLang="zh-CN" sz="2800" b="1" i="1" dirty="0" err="1">
                  <a:latin typeface="+mj-lt"/>
                </a:rPr>
                <a:t>s</a:t>
              </a:r>
              <a:r>
                <a:rPr lang="zh-CN" altLang="en-US" sz="2800" b="1" dirty="0">
                  <a:latin typeface="+mj-lt"/>
                </a:rPr>
                <a:t>为负</a:t>
              </a:r>
              <a:r>
                <a:rPr lang="en-US" altLang="zh-CN" sz="2800" b="1" dirty="0">
                  <a:latin typeface="+mj-lt"/>
                </a:rPr>
                <a:t>)</a:t>
              </a:r>
              <a:r>
                <a:rPr lang="zh-CN" altLang="en-US" sz="2800" b="1" dirty="0">
                  <a:latin typeface="+mj-lt"/>
                </a:rPr>
                <a:t>，从</a:t>
              </a:r>
              <a:r>
                <a:rPr lang="en-US" altLang="zh-CN" sz="2800" b="1" dirty="0">
                  <a:latin typeface="+mj-lt"/>
                </a:rPr>
                <a:t>M</a:t>
              </a:r>
              <a:r>
                <a:rPr lang="zh-CN" altLang="en-US" sz="2800" b="1" dirty="0">
                  <a:latin typeface="+mj-lt"/>
                </a:rPr>
                <a:t>到</a:t>
              </a:r>
              <a:r>
                <a:rPr lang="en-US" altLang="zh-CN" sz="2800" b="1" i="1" dirty="0">
                  <a:latin typeface="+mj-lt"/>
                </a:rPr>
                <a:t>N</a:t>
              </a:r>
              <a:r>
                <a:rPr lang="zh-CN" altLang="en-US" sz="2800" b="1" dirty="0">
                  <a:latin typeface="+mj-lt"/>
                </a:rPr>
                <a:t>，切线转过的角度为</a:t>
              </a:r>
              <a:r>
                <a:rPr lang="en-US" altLang="zh-CN" sz="2800" b="1" dirty="0">
                  <a:latin typeface="+mj-lt"/>
                </a:rPr>
                <a:t>|</a:t>
              </a:r>
              <a:r>
                <a:rPr lang="en-US" altLang="zh-CN" sz="2800" b="1" dirty="0">
                  <a:latin typeface="+mj-lt"/>
                  <a:ea typeface="隶书" panose="02010509060101010101" pitchFamily="49" charset="-122"/>
                </a:rPr>
                <a:t>Δ</a:t>
              </a:r>
              <a:r>
                <a:rPr lang="en-US" altLang="zh-CN" sz="2800" b="1" i="1" dirty="0">
                  <a:latin typeface="+mj-lt"/>
                  <a:ea typeface="隶书" panose="02010509060101010101" pitchFamily="49" charset="-122"/>
                </a:rPr>
                <a:t>α</a:t>
              </a:r>
              <a:r>
                <a:rPr lang="en-US" altLang="zh-CN" sz="2800" b="1" dirty="0">
                  <a:latin typeface="+mj-lt"/>
                </a:rPr>
                <a:t>|</a:t>
              </a:r>
              <a:r>
                <a:rPr lang="zh-CN" altLang="en-US" sz="2800" b="1" dirty="0">
                  <a:latin typeface="+mj-lt"/>
                </a:rPr>
                <a:t>，则称</a:t>
              </a:r>
              <a:endParaRPr lang="zh-CN" altLang="en-US" sz="2800" b="1" dirty="0">
                <a:latin typeface="+mj-lt"/>
              </a:endParaRPr>
            </a:p>
          </p:txBody>
        </p:sp>
        <p:sp>
          <p:nvSpPr>
            <p:cNvPr id="22" name="Text Box 4"/>
            <p:cNvSpPr txBox="1">
              <a:spLocks noChangeArrowheads="1"/>
            </p:cNvSpPr>
            <p:nvPr/>
          </p:nvSpPr>
          <p:spPr bwMode="auto">
            <a:xfrm>
              <a:off x="778" y="-98"/>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2800" b="1" dirty="0">
                  <a:latin typeface="+mj-lt"/>
                </a:rPr>
                <a:t>（</a:t>
              </a:r>
              <a:endParaRPr lang="zh-CN" altLang="en-US" sz="2800" b="1" dirty="0">
                <a:latin typeface="+mj-lt"/>
                <a:ea typeface="楷体_GB2312" pitchFamily="49" charset="-122"/>
              </a:endParaRPr>
            </a:p>
          </p:txBody>
        </p:sp>
        <mc:AlternateContent xmlns:mc="http://schemas.openxmlformats.org/markup-compatibility/2006">
          <mc:Choice xmlns:a14="http://schemas.microsoft.com/office/drawing/2010/main" Requires="a14">
            <p:sp>
              <p:nvSpPr>
                <p:cNvPr id="23" name="Object 6"/>
                <p:cNvSpPr txBox="1"/>
                <p:nvPr/>
              </p:nvSpPr>
              <p:spPr bwMode="auto">
                <a:xfrm>
                  <a:off x="271" y="825"/>
                  <a:ext cx="1068" cy="544"/>
                </a:xfrm>
                <a:prstGeom prst="rect">
                  <a:avLst/>
                </a:prstGeom>
                <a:noFill/>
              </p:spPr>
              <p:txBody>
                <a:bodyPr>
                  <a:normAutofit fontScale="92500"/>
                </a:bodyPr>
                <a:lstStyle/>
                <a:p>
                  <a14:m>
                    <m:oMathPara xmlns:m="http://schemas.openxmlformats.org/officeDocument/2006/math">
                      <m:oMathParaPr>
                        <m:jc m:val="left"/>
                      </m:oMathParaPr>
                      <m:oMath xmlns:m="http://schemas.openxmlformats.org/officeDocument/2006/math">
                        <m:acc>
                          <m:accPr>
                            <m:chr m:val="̄"/>
                            <m:ctrlPr>
                              <a:rPr lang="zh-CN" altLang="en-US" sz="2800" b="1" i="1" smtClean="0">
                                <a:solidFill>
                                  <a:srgbClr val="000000"/>
                                </a:solidFill>
                                <a:latin typeface="Cambria Math" panose="02040503050406030204" pitchFamily="18" charset="0"/>
                              </a:rPr>
                            </m:ctrlPr>
                          </m:accPr>
                          <m:e>
                            <m:r>
                              <a:rPr lang="zh-CN" altLang="en-US" sz="2800" b="1" i="1">
                                <a:solidFill>
                                  <a:srgbClr val="000000"/>
                                </a:solidFill>
                                <a:latin typeface="Cambria Math" panose="02040503050406030204" pitchFamily="18" charset="0"/>
                              </a:rPr>
                              <m:t>𝑲</m:t>
                            </m:r>
                          </m:e>
                        </m:acc>
                        <m:r>
                          <a:rPr lang="zh-CN" altLang="en-US" sz="2800" b="1" i="1">
                            <a:solidFill>
                              <a:srgbClr val="000000"/>
                            </a:solidFill>
                            <a:latin typeface="Cambria Math" panose="02040503050406030204" pitchFamily="18" charset="0"/>
                          </a:rPr>
                          <m:t>=</m:t>
                        </m:r>
                        <m:d>
                          <m:dPr>
                            <m:begChr m:val="|"/>
                            <m:endChr m:val="|"/>
                            <m:ctrlPr>
                              <a:rPr lang="zh-CN" altLang="en-US" sz="2800" b="1" i="1">
                                <a:solidFill>
                                  <a:srgbClr val="000000"/>
                                </a:solidFill>
                                <a:latin typeface="Cambria Math" panose="02040503050406030204" pitchFamily="18" charset="0"/>
                              </a:rPr>
                            </m:ctrlPr>
                          </m:dPr>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𝜟</m:t>
                                </m:r>
                                <m:r>
                                  <a:rPr lang="zh-CN" altLang="en-US" sz="2800" b="1" i="1">
                                    <a:solidFill>
                                      <a:srgbClr val="000000"/>
                                    </a:solidFill>
                                    <a:latin typeface="Cambria Math" panose="02040503050406030204" pitchFamily="18" charset="0"/>
                                  </a:rPr>
                                  <m:t>𝒂</m:t>
                                </m:r>
                              </m:num>
                              <m:den>
                                <m:r>
                                  <a:rPr lang="zh-CN" altLang="en-US" sz="2800" b="1" i="1">
                                    <a:solidFill>
                                      <a:srgbClr val="000000"/>
                                    </a:solidFill>
                                    <a:latin typeface="Cambria Math" panose="02040503050406030204" pitchFamily="18" charset="0"/>
                                  </a:rPr>
                                  <m:t>𝜟</m:t>
                                </m:r>
                                <m:r>
                                  <a:rPr lang="zh-CN" altLang="en-US" sz="2800" b="1" i="1">
                                    <a:solidFill>
                                      <a:srgbClr val="000000"/>
                                    </a:solidFill>
                                    <a:latin typeface="Cambria Math" panose="02040503050406030204" pitchFamily="18" charset="0"/>
                                  </a:rPr>
                                  <m:t>𝒔</m:t>
                                </m:r>
                              </m:den>
                            </m:f>
                          </m:e>
                        </m:d>
                      </m:oMath>
                    </m:oMathPara>
                  </a14:m>
                  <a:endParaRPr lang="zh-CN" altLang="en-US" sz="2800" b="1" dirty="0">
                    <a:latin typeface="+mj-lt"/>
                  </a:endParaRPr>
                </a:p>
              </p:txBody>
            </p:sp>
          </mc:Choice>
          <mc:Fallback>
            <p:sp>
              <p:nvSpPr>
                <p:cNvPr id="23" name="Object 6"/>
                <p:cNvSpPr txBox="1">
                  <a:spLocks noRot="1" noChangeAspect="1" noMove="1" noResize="1" noEditPoints="1" noAdjustHandles="1" noChangeArrowheads="1" noChangeShapeType="1" noTextEdit="1"/>
                </p:cNvSpPr>
                <p:nvPr/>
              </p:nvSpPr>
              <p:spPr bwMode="auto">
                <a:xfrm>
                  <a:off x="271" y="825"/>
                  <a:ext cx="1068" cy="544"/>
                </a:xfrm>
                <a:prstGeom prst="rect">
                  <a:avLst/>
                </a:prstGeom>
                <a:blipFill rotWithShape="1">
                  <a:blip r:embed="rId13"/>
                </a:blipFill>
              </p:spPr>
              <p:txBody>
                <a:bodyPr/>
                <a:lstStyle/>
                <a:p>
                  <a:r>
                    <a:rPr lang="zh-CN" altLang="en-US">
                      <a:noFill/>
                    </a:rPr>
                    <a:t> </a:t>
                  </a:r>
                </a:p>
              </p:txBody>
            </p:sp>
          </mc:Fallback>
        </mc:AlternateContent>
        <p:sp>
          <p:nvSpPr>
            <p:cNvPr id="24" name="Rectangle 7"/>
            <p:cNvSpPr>
              <a:spLocks noChangeArrowheads="1"/>
            </p:cNvSpPr>
            <p:nvPr/>
          </p:nvSpPr>
          <p:spPr bwMode="auto">
            <a:xfrm>
              <a:off x="1387" y="943"/>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dirty="0">
                  <a:latin typeface="+mj-lt"/>
                </a:rPr>
                <a:t>为弧段</a:t>
              </a:r>
              <a:endParaRPr lang="zh-CN" altLang="en-US" sz="2800" b="1" dirty="0">
                <a:latin typeface="+mj-lt"/>
              </a:endParaRPr>
            </a:p>
          </p:txBody>
        </p:sp>
        <p:sp>
          <p:nvSpPr>
            <p:cNvPr id="25" name="Text Box 10"/>
            <p:cNvSpPr txBox="1">
              <a:spLocks noChangeArrowheads="1"/>
            </p:cNvSpPr>
            <p:nvPr/>
          </p:nvSpPr>
          <p:spPr bwMode="auto">
            <a:xfrm>
              <a:off x="2533" y="737"/>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2800" b="1" dirty="0">
                  <a:latin typeface="+mj-lt"/>
                </a:rPr>
                <a:t>（</a:t>
              </a:r>
              <a:endParaRPr lang="zh-CN" altLang="en-US" sz="2800" b="1" dirty="0">
                <a:latin typeface="+mj-lt"/>
                <a:ea typeface="楷体_GB2312" pitchFamily="49" charset="-122"/>
              </a:endParaRPr>
            </a:p>
          </p:txBody>
        </p:sp>
        <p:sp>
          <p:nvSpPr>
            <p:cNvPr id="26" name="Rectangle 12"/>
            <p:cNvSpPr>
              <a:spLocks noChangeArrowheads="1"/>
            </p:cNvSpPr>
            <p:nvPr/>
          </p:nvSpPr>
          <p:spPr bwMode="auto">
            <a:xfrm>
              <a:off x="2455" y="951"/>
              <a:ext cx="168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mj-lt"/>
                </a:rPr>
                <a:t>MN</a:t>
              </a:r>
              <a:r>
                <a:rPr lang="zh-CN" altLang="en-US" sz="2800" b="1" dirty="0">
                  <a:latin typeface="+mj-lt"/>
                </a:rPr>
                <a:t>的平均曲率</a:t>
              </a:r>
              <a:r>
                <a:rPr lang="en-US" altLang="zh-CN" sz="2800" b="1" dirty="0">
                  <a:latin typeface="+mj-lt"/>
                </a:rPr>
                <a:t>.</a:t>
              </a:r>
              <a:endParaRPr lang="en-US" altLang="zh-CN" sz="2800" b="1" dirty="0">
                <a:latin typeface="+mj-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3" name="Group 7"/>
          <p:cNvGrpSpPr/>
          <p:nvPr/>
        </p:nvGrpSpPr>
        <p:grpSpPr bwMode="auto">
          <a:xfrm>
            <a:off x="847726" y="279402"/>
            <a:ext cx="10317164" cy="2289175"/>
            <a:chOff x="-426" y="176"/>
            <a:chExt cx="6499" cy="1442"/>
          </a:xfrm>
        </p:grpSpPr>
        <p:sp>
          <p:nvSpPr>
            <p:cNvPr id="14338" name="Rectangle 2"/>
            <p:cNvSpPr>
              <a:spLocks noChangeArrowheads="1"/>
            </p:cNvSpPr>
            <p:nvPr/>
          </p:nvSpPr>
          <p:spPr bwMode="auto">
            <a:xfrm>
              <a:off x="-426" y="176"/>
              <a:ext cx="6499" cy="1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80000"/>
                </a:lnSpc>
                <a:spcBef>
                  <a:spcPct val="50000"/>
                </a:spcBef>
              </a:pPr>
              <a:r>
                <a:rPr lang="zh-CN" altLang="en-US" sz="2800" b="1" dirty="0">
                  <a:latin typeface="+mj-lt"/>
                  <a:ea typeface="+mj-ea"/>
                </a:rPr>
                <a:t>平均曲率只表示弧段</a:t>
              </a:r>
              <a:r>
                <a:rPr lang="en-US" altLang="zh-CN" sz="2800" b="1" dirty="0">
                  <a:latin typeface="+mj-lt"/>
                  <a:ea typeface="+mj-ea"/>
                </a:rPr>
                <a:t>MN</a:t>
              </a:r>
              <a:r>
                <a:rPr lang="zh-CN" altLang="en-US" sz="2800" b="1" dirty="0">
                  <a:latin typeface="+mj-lt"/>
                  <a:ea typeface="+mj-ea"/>
                </a:rPr>
                <a:t>上单位长弧段上切线转过的角度的大小，它不能反映弧段</a:t>
              </a:r>
              <a:r>
                <a:rPr lang="en-US" altLang="zh-CN" sz="2800" b="1" dirty="0">
                  <a:latin typeface="+mj-lt"/>
                  <a:ea typeface="+mj-ea"/>
                </a:rPr>
                <a:t>MN</a:t>
              </a:r>
              <a:r>
                <a:rPr lang="zh-CN" altLang="en-US" sz="2800" b="1" dirty="0">
                  <a:latin typeface="+mj-lt"/>
                  <a:ea typeface="+mj-ea"/>
                </a:rPr>
                <a:t>在各点附近曲线的弯曲程度</a:t>
              </a:r>
              <a:r>
                <a:rPr lang="en-US" altLang="zh-CN" sz="2800" b="1" dirty="0">
                  <a:latin typeface="+mj-lt"/>
                  <a:ea typeface="+mj-ea"/>
                </a:rPr>
                <a:t>. </a:t>
              </a:r>
              <a:endParaRPr lang="en-US" altLang="zh-CN" sz="2800" b="1" dirty="0">
                <a:latin typeface="+mj-lt"/>
                <a:ea typeface="+mj-ea"/>
              </a:endParaRPr>
            </a:p>
            <a:p>
              <a:pPr>
                <a:spcBef>
                  <a:spcPct val="50000"/>
                </a:spcBef>
              </a:pPr>
              <a:r>
                <a:rPr lang="zh-CN" altLang="en-US" sz="2800" b="1" dirty="0">
                  <a:latin typeface="+mj-lt"/>
                  <a:ea typeface="+mj-ea"/>
                </a:rPr>
                <a:t>仍然运用“逼近法”的思想，我们有如下的定义： </a:t>
              </a:r>
              <a:endParaRPr lang="zh-CN" altLang="en-US" sz="2800" b="1" dirty="0">
                <a:latin typeface="+mj-lt"/>
                <a:ea typeface="+mj-ea"/>
              </a:endParaRPr>
            </a:p>
          </p:txBody>
        </p:sp>
        <p:sp>
          <p:nvSpPr>
            <p:cNvPr id="14339" name="Text Box 3"/>
            <p:cNvSpPr txBox="1">
              <a:spLocks noChangeArrowheads="1"/>
            </p:cNvSpPr>
            <p:nvPr/>
          </p:nvSpPr>
          <p:spPr bwMode="auto">
            <a:xfrm>
              <a:off x="1280" y="62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2800" b="1" dirty="0">
                  <a:latin typeface="+mj-lt"/>
                  <a:ea typeface="+mj-ea"/>
                </a:rPr>
                <a:t>（</a:t>
              </a:r>
              <a:endParaRPr lang="zh-CN" altLang="en-US" sz="2800" b="1" dirty="0">
                <a:latin typeface="+mj-lt"/>
                <a:ea typeface="+mj-ea"/>
              </a:endParaRPr>
            </a:p>
          </p:txBody>
        </p:sp>
        <p:sp>
          <p:nvSpPr>
            <p:cNvPr id="14340" name="Text Box 4"/>
            <p:cNvSpPr txBox="1">
              <a:spLocks noChangeArrowheads="1"/>
            </p:cNvSpPr>
            <p:nvPr/>
          </p:nvSpPr>
          <p:spPr bwMode="auto">
            <a:xfrm>
              <a:off x="1695" y="176"/>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2800" b="1" dirty="0">
                  <a:latin typeface="+mj-lt"/>
                  <a:ea typeface="+mj-ea"/>
                </a:rPr>
                <a:t>（</a:t>
              </a:r>
              <a:endParaRPr lang="zh-CN" altLang="en-US" sz="2800" b="1" dirty="0">
                <a:latin typeface="+mj-lt"/>
                <a:ea typeface="+mj-ea"/>
              </a:endParaRPr>
            </a:p>
          </p:txBody>
        </p:sp>
      </p:grpSp>
      <p:grpSp>
        <p:nvGrpSpPr>
          <p:cNvPr id="14344" name="Group 8"/>
          <p:cNvGrpSpPr/>
          <p:nvPr/>
        </p:nvGrpSpPr>
        <p:grpSpPr bwMode="auto">
          <a:xfrm>
            <a:off x="670276" y="2590008"/>
            <a:ext cx="10068142" cy="1751013"/>
            <a:chOff x="175" y="2376"/>
            <a:chExt cx="5475" cy="1103"/>
          </a:xfrm>
        </p:grpSpPr>
        <p:sp>
          <p:nvSpPr>
            <p:cNvPr id="14341" name="Rectangle 5"/>
            <p:cNvSpPr>
              <a:spLocks noChangeArrowheads="1"/>
            </p:cNvSpPr>
            <p:nvPr/>
          </p:nvSpPr>
          <p:spPr bwMode="auto">
            <a:xfrm>
              <a:off x="175" y="2376"/>
              <a:ext cx="5475" cy="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70000"/>
                </a:lnSpc>
              </a:pPr>
              <a:r>
                <a:rPr lang="zh-CN" altLang="en-US" sz="2800" b="1" dirty="0">
                  <a:latin typeface="+mj-lt"/>
                  <a:ea typeface="+mj-ea"/>
                </a:rPr>
                <a:t>定义</a:t>
              </a:r>
              <a:r>
                <a:rPr lang="en-US" altLang="zh-CN" sz="2800" b="1" dirty="0">
                  <a:latin typeface="+mj-lt"/>
                  <a:ea typeface="+mj-ea"/>
                </a:rPr>
                <a:t>3.5.1  </a:t>
              </a:r>
              <a:r>
                <a:rPr lang="zh-CN" altLang="en-US" sz="2800" b="1" dirty="0">
                  <a:latin typeface="+mj-lt"/>
                  <a:ea typeface="+mj-ea"/>
                </a:rPr>
                <a:t>在曲线</a:t>
              </a:r>
              <a:r>
                <a:rPr lang="en-US" altLang="zh-CN" sz="2800" b="1" dirty="0">
                  <a:latin typeface="+mj-lt"/>
                  <a:ea typeface="+mj-ea"/>
                </a:rPr>
                <a:t>L</a:t>
              </a:r>
              <a:r>
                <a:rPr lang="zh-CN" altLang="en-US" sz="2800" b="1" dirty="0">
                  <a:latin typeface="+mj-lt"/>
                  <a:ea typeface="+mj-ea"/>
                </a:rPr>
                <a:t>上，当点</a:t>
              </a:r>
              <a:r>
                <a:rPr lang="en-US" altLang="zh-CN" sz="2800" b="1" dirty="0">
                  <a:latin typeface="+mj-lt"/>
                  <a:ea typeface="+mj-ea"/>
                </a:rPr>
                <a:t>N</a:t>
              </a:r>
              <a:r>
                <a:rPr lang="zh-CN" altLang="en-US" sz="2800" b="1" dirty="0">
                  <a:latin typeface="+mj-lt"/>
                  <a:ea typeface="+mj-ea"/>
                </a:rPr>
                <a:t>沿曲线</a:t>
              </a:r>
              <a:r>
                <a:rPr lang="en-US" altLang="zh-CN" sz="2800" b="1" dirty="0">
                  <a:latin typeface="+mj-lt"/>
                  <a:ea typeface="+mj-ea"/>
                </a:rPr>
                <a:t>L</a:t>
              </a:r>
              <a:r>
                <a:rPr lang="zh-CN" altLang="en-US" sz="2800" b="1" dirty="0">
                  <a:latin typeface="+mj-lt"/>
                  <a:ea typeface="+mj-ea"/>
                </a:rPr>
                <a:t>趋于点</a:t>
              </a:r>
              <a:r>
                <a:rPr lang="en-US" altLang="zh-CN" sz="2800" b="1" dirty="0">
                  <a:latin typeface="+mj-lt"/>
                  <a:ea typeface="+mj-ea"/>
                </a:rPr>
                <a:t>M</a:t>
              </a:r>
              <a:r>
                <a:rPr lang="zh-CN" altLang="en-US" sz="2800" b="1" dirty="0">
                  <a:latin typeface="+mj-lt"/>
                  <a:ea typeface="+mj-ea"/>
                </a:rPr>
                <a:t>时，</a:t>
              </a:r>
              <a:endParaRPr lang="zh-CN" altLang="en-US" sz="2800" b="1" dirty="0">
                <a:latin typeface="+mj-lt"/>
                <a:ea typeface="+mj-ea"/>
              </a:endParaRPr>
            </a:p>
            <a:p>
              <a:pPr>
                <a:lnSpc>
                  <a:spcPct val="250000"/>
                </a:lnSpc>
              </a:pPr>
              <a:r>
                <a:rPr lang="zh-CN" altLang="en-US" sz="2800" b="1" dirty="0">
                  <a:latin typeface="+mj-lt"/>
                  <a:ea typeface="+mj-ea"/>
                </a:rPr>
                <a:t>如果极限</a:t>
              </a:r>
              <a:endParaRPr lang="zh-CN" altLang="en-US" sz="2800" b="1" dirty="0">
                <a:latin typeface="+mj-lt"/>
                <a:ea typeface="+mj-ea"/>
              </a:endParaRPr>
            </a:p>
          </p:txBody>
        </p:sp>
        <mc:AlternateContent xmlns:mc="http://schemas.openxmlformats.org/markup-compatibility/2006">
          <mc:Choice xmlns:a14="http://schemas.microsoft.com/office/drawing/2010/main" Requires="a14">
            <p:sp>
              <p:nvSpPr>
                <p:cNvPr id="14342" name="Object 6"/>
                <p:cNvSpPr txBox="1"/>
                <p:nvPr/>
              </p:nvSpPr>
              <p:spPr bwMode="auto">
                <a:xfrm>
                  <a:off x="1263" y="2948"/>
                  <a:ext cx="2769" cy="531"/>
                </a:xfrm>
                <a:prstGeom prst="rect">
                  <a:avLst/>
                </a:prstGeom>
                <a:noFill/>
                <a:ln>
                  <a:noFill/>
                </a:ln>
                <a:effectLst/>
              </p:spPr>
              <p:txBody>
                <a:bodyPr>
                  <a:noAutofit/>
                </a:bodyPr>
                <a:lstStyle/>
                <a:p>
                  <a14:m>
                    <m:oMath xmlns:m="http://schemas.openxmlformats.org/officeDocument/2006/math">
                      <m:func>
                        <m:funcPr>
                          <m:ctrlPr>
                            <a:rPr lang="zh-CN" altLang="en-US" sz="2800" b="1" i="1" smtClean="0">
                              <a:solidFill>
                                <a:srgbClr val="000000"/>
                              </a:solidFill>
                              <a:latin typeface="Cambria Math" panose="02040503050406030204" pitchFamily="18" charset="0"/>
                            </a:rPr>
                          </m:ctrlPr>
                        </m:funcPr>
                        <m:fName>
                          <m:limLow>
                            <m:limLowPr>
                              <m:ctrlPr>
                                <a:rPr lang="zh-CN" altLang="en-US" sz="2800" b="1" i="1">
                                  <a:solidFill>
                                    <a:srgbClr val="000000"/>
                                  </a:solidFill>
                                  <a:latin typeface="Cambria Math" panose="02040503050406030204" pitchFamily="18" charset="0"/>
                                </a:rPr>
                              </m:ctrlPr>
                            </m:limLowPr>
                            <m:e>
                              <m:r>
                                <a:rPr lang="zh-CN" altLang="en-US" sz="2800" b="1">
                                  <a:solidFill>
                                    <a:srgbClr val="000000"/>
                                  </a:solidFill>
                                  <a:latin typeface="Cambria Math" panose="02040503050406030204" pitchFamily="18" charset="0"/>
                                </a:rPr>
                                <m:t>𝐥𝐢𝐦</m:t>
                              </m:r>
                            </m:e>
                            <m:lim>
                              <m:r>
                                <a:rPr lang="zh-CN" altLang="en-US" sz="2800" b="1" i="1">
                                  <a:solidFill>
                                    <a:srgbClr val="000000"/>
                                  </a:solidFill>
                                  <a:latin typeface="Cambria Math" panose="02040503050406030204" pitchFamily="18" charset="0"/>
                                </a:rPr>
                                <m:t>𝜟</m:t>
                              </m:r>
                              <m:r>
                                <a:rPr lang="zh-CN" altLang="en-US" sz="2800" b="1" i="1">
                                  <a:solidFill>
                                    <a:srgbClr val="000000"/>
                                  </a:solidFill>
                                  <a:latin typeface="Cambria Math" panose="02040503050406030204" pitchFamily="18" charset="0"/>
                                </a:rPr>
                                <m:t>𝒔</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𝟎</m:t>
                              </m:r>
                            </m:lim>
                          </m:limLow>
                        </m:fName>
                        <m:e>
                          <m:acc>
                            <m:accPr>
                              <m:chr m:val="̄"/>
                              <m:ctrlPr>
                                <a:rPr lang="zh-CN" altLang="en-US" sz="2800" b="1" i="1">
                                  <a:solidFill>
                                    <a:srgbClr val="000000"/>
                                  </a:solidFill>
                                  <a:latin typeface="Cambria Math" panose="02040503050406030204" pitchFamily="18" charset="0"/>
                                </a:rPr>
                              </m:ctrlPr>
                            </m:accPr>
                            <m:e>
                              <m:r>
                                <a:rPr lang="en-US" altLang="zh-CN" sz="2800" b="1" i="1">
                                  <a:solidFill>
                                    <a:srgbClr val="000000"/>
                                  </a:solidFill>
                                  <a:latin typeface="Cambria Math" panose="02040503050406030204" pitchFamily="18" charset="0"/>
                                </a:rPr>
                                <m:t>𝑲</m:t>
                              </m:r>
                            </m:e>
                          </m:acc>
                        </m:e>
                      </m:func>
                      <m:r>
                        <a:rPr lang="zh-CN" altLang="en-US" sz="2800" b="1" i="1">
                          <a:solidFill>
                            <a:srgbClr val="000000"/>
                          </a:solidFill>
                          <a:latin typeface="Cambria Math" panose="02040503050406030204" pitchFamily="18" charset="0"/>
                          <a:ea typeface="+mj-ea"/>
                        </a:rPr>
                        <m:t>=</m:t>
                      </m:r>
                      <m:func>
                        <m:funcPr>
                          <m:ctrlPr>
                            <a:rPr lang="zh-CN" altLang="en-US" sz="2800" b="1" i="1">
                              <a:solidFill>
                                <a:srgbClr val="000000"/>
                              </a:solidFill>
                              <a:latin typeface="Cambria Math" panose="02040503050406030204" pitchFamily="18" charset="0"/>
                              <a:ea typeface="+mj-ea"/>
                            </a:rPr>
                          </m:ctrlPr>
                        </m:funcPr>
                        <m:fName>
                          <m:limLow>
                            <m:limLowPr>
                              <m:ctrlPr>
                                <a:rPr lang="zh-CN" altLang="en-US" sz="2800" b="1" i="1">
                                  <a:solidFill>
                                    <a:srgbClr val="000000"/>
                                  </a:solidFill>
                                  <a:latin typeface="Cambria Math" panose="02040503050406030204" pitchFamily="18" charset="0"/>
                                  <a:ea typeface="+mj-ea"/>
                                </a:rPr>
                              </m:ctrlPr>
                            </m:limLowPr>
                            <m:e>
                              <m:r>
                                <a:rPr lang="zh-CN" altLang="en-US" sz="2800" b="1" i="0">
                                  <a:solidFill>
                                    <a:srgbClr val="000000"/>
                                  </a:solidFill>
                                  <a:latin typeface="Cambria Math" panose="02040503050406030204" pitchFamily="18" charset="0"/>
                                  <a:ea typeface="+mj-ea"/>
                                </a:rPr>
                                <m:t>𝐥𝐢𝐦</m:t>
                              </m:r>
                            </m:e>
                            <m:lim>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𝒔</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lim>
                          </m:limLow>
                        </m:fName>
                        <m:e>
                          <m:r>
                            <a:rPr lang="zh-CN" altLang="en-US" sz="2800" b="1" i="1">
                              <a:solidFill>
                                <a:srgbClr val="000000"/>
                              </a:solidFill>
                              <a:latin typeface="Cambria Math" panose="02040503050406030204" pitchFamily="18" charset="0"/>
                              <a:ea typeface="+mj-ea"/>
                            </a:rPr>
                            <m:t>|</m:t>
                          </m:r>
                        </m:e>
                      </m:func>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𝒂</m:t>
                          </m:r>
                        </m:num>
                        <m:den>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𝒔</m:t>
                          </m:r>
                        </m:den>
                      </m:f>
                      <m:r>
                        <a:rPr lang="zh-CN" altLang="en-US" sz="2800" b="1" i="1">
                          <a:solidFill>
                            <a:srgbClr val="000000"/>
                          </a:solidFill>
                          <a:latin typeface="Cambria Math" panose="02040503050406030204" pitchFamily="18" charset="0"/>
                          <a:ea typeface="+mj-ea"/>
                        </a:rPr>
                        <m:t>|</m:t>
                      </m:r>
                    </m:oMath>
                  </a14:m>
                  <a:r>
                    <a:rPr lang="zh-CN" altLang="en-US" sz="2800" b="1" dirty="0"/>
                    <a:t>     存在，</a:t>
                  </a:r>
                  <a:endParaRPr lang="zh-CN" altLang="en-US" sz="2800" b="1" dirty="0">
                    <a:latin typeface="+mj-lt"/>
                    <a:ea typeface="+mj-ea"/>
                  </a:endParaRPr>
                </a:p>
              </p:txBody>
            </p:sp>
          </mc:Choice>
          <mc:Fallback>
            <p:sp>
              <p:nvSpPr>
                <p:cNvPr id="14342" name="Object 6"/>
                <p:cNvSpPr txBox="1">
                  <a:spLocks noRot="1" noChangeAspect="1" noMove="1" noResize="1" noEditPoints="1" noAdjustHandles="1" noChangeArrowheads="1" noChangeShapeType="1" noTextEdit="1"/>
                </p:cNvSpPr>
                <p:nvPr/>
              </p:nvSpPr>
              <p:spPr bwMode="auto">
                <a:xfrm>
                  <a:off x="1263" y="2948"/>
                  <a:ext cx="2769" cy="531"/>
                </a:xfrm>
                <a:prstGeom prst="rect">
                  <a:avLst/>
                </a:prstGeom>
                <a:blipFill rotWithShape="1">
                  <a:blip r:embed="rId1"/>
                </a:blipFill>
                <a:ln>
                  <a:noFill/>
                </a:ln>
                <a:effectLst/>
              </p:spPr>
              <p:txBody>
                <a:bodyPr/>
                <a:lstStyle/>
                <a:p>
                  <a:r>
                    <a:rPr lang="zh-CN" altLang="en-US">
                      <a:noFill/>
                    </a:rPr>
                    <a:t> </a:t>
                  </a:r>
                </a:p>
              </p:txBody>
            </p:sp>
          </mc:Fallback>
        </mc:AlternateContent>
      </p:grpSp>
      <p:grpSp>
        <p:nvGrpSpPr>
          <p:cNvPr id="9" name="Group 18"/>
          <p:cNvGrpSpPr/>
          <p:nvPr/>
        </p:nvGrpSpPr>
        <p:grpSpPr bwMode="auto">
          <a:xfrm>
            <a:off x="832855" y="4537647"/>
            <a:ext cx="9905563" cy="897996"/>
            <a:chOff x="519" y="25"/>
            <a:chExt cx="4886" cy="602"/>
          </a:xfrm>
        </p:grpSpPr>
        <p:sp>
          <p:nvSpPr>
            <p:cNvPr id="10" name="Rectangle 5"/>
            <p:cNvSpPr>
              <a:spLocks noChangeArrowheads="1"/>
            </p:cNvSpPr>
            <p:nvPr/>
          </p:nvSpPr>
          <p:spPr bwMode="auto">
            <a:xfrm>
              <a:off x="519" y="181"/>
              <a:ext cx="357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dirty="0">
                  <a:latin typeface="+mj-lt"/>
                  <a:ea typeface="+mj-ea"/>
                </a:rPr>
                <a:t>则称此极限值为曲线</a:t>
              </a:r>
              <a:r>
                <a:rPr lang="en-US" altLang="zh-CN" sz="2800" b="1" dirty="0">
                  <a:latin typeface="+mj-lt"/>
                  <a:ea typeface="+mj-ea"/>
                </a:rPr>
                <a:t>L</a:t>
              </a:r>
              <a:r>
                <a:rPr lang="zh-CN" altLang="en-US" sz="2800" b="1" dirty="0">
                  <a:latin typeface="+mj-lt"/>
                  <a:ea typeface="+mj-ea"/>
                </a:rPr>
                <a:t>在点</a:t>
              </a:r>
              <a:r>
                <a:rPr lang="en-US" altLang="zh-CN" sz="2800" b="1" dirty="0">
                  <a:latin typeface="+mj-lt"/>
                  <a:ea typeface="+mj-ea"/>
                </a:rPr>
                <a:t>M</a:t>
              </a:r>
              <a:r>
                <a:rPr lang="zh-CN" altLang="en-US" sz="2800" b="1" dirty="0">
                  <a:latin typeface="+mj-lt"/>
                  <a:ea typeface="+mj-ea"/>
                </a:rPr>
                <a:t>处的曲率，记作</a:t>
              </a:r>
              <a:endParaRPr lang="zh-CN" altLang="en-US" sz="2800" b="1" dirty="0">
                <a:latin typeface="+mj-lt"/>
                <a:ea typeface="+mj-ea"/>
              </a:endParaRPr>
            </a:p>
          </p:txBody>
        </p:sp>
        <mc:AlternateContent xmlns:mc="http://schemas.openxmlformats.org/markup-compatibility/2006">
          <mc:Choice xmlns:a14="http://schemas.microsoft.com/office/drawing/2010/main" Requires="a14">
            <p:sp>
              <p:nvSpPr>
                <p:cNvPr id="11" name="Object 7"/>
                <p:cNvSpPr txBox="1"/>
                <p:nvPr/>
              </p:nvSpPr>
              <p:spPr bwMode="auto">
                <a:xfrm>
                  <a:off x="4107" y="25"/>
                  <a:ext cx="1298" cy="602"/>
                </a:xfrm>
                <a:prstGeom prst="rect">
                  <a:avLst/>
                </a:prstGeom>
                <a:noFill/>
              </p:spPr>
              <p:txBody>
                <a:bodyPr>
                  <a:norm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𝑲</m:t>
                        </m:r>
                        <m:r>
                          <a:rPr lang="zh-CN" altLang="en-US" sz="2800" b="1" i="1">
                            <a:solidFill>
                              <a:srgbClr val="000000"/>
                            </a:solidFill>
                            <a:latin typeface="Cambria Math" panose="02040503050406030204" pitchFamily="18" charset="0"/>
                            <a:ea typeface="+mj-ea"/>
                          </a:rPr>
                          <m:t>=</m:t>
                        </m:r>
                        <m:func>
                          <m:funcPr>
                            <m:ctrlPr>
                              <a:rPr lang="zh-CN" altLang="en-US" sz="2800" b="1" i="1">
                                <a:solidFill>
                                  <a:srgbClr val="000000"/>
                                </a:solidFill>
                                <a:latin typeface="Cambria Math" panose="02040503050406030204" pitchFamily="18" charset="0"/>
                                <a:ea typeface="+mj-ea"/>
                              </a:rPr>
                            </m:ctrlPr>
                          </m:funcPr>
                          <m:fName>
                            <m:limLow>
                              <m:limLowPr>
                                <m:ctrlPr>
                                  <a:rPr lang="zh-CN" altLang="en-US" sz="2800" b="1" i="1">
                                    <a:solidFill>
                                      <a:srgbClr val="000000"/>
                                    </a:solidFill>
                                    <a:latin typeface="Cambria Math" panose="02040503050406030204" pitchFamily="18" charset="0"/>
                                    <a:ea typeface="+mj-ea"/>
                                  </a:rPr>
                                </m:ctrlPr>
                              </m:limLowPr>
                              <m:e>
                                <m:r>
                                  <a:rPr lang="zh-CN" altLang="en-US" sz="2800" b="1" i="0">
                                    <a:solidFill>
                                      <a:srgbClr val="000000"/>
                                    </a:solidFill>
                                    <a:latin typeface="Cambria Math" panose="02040503050406030204" pitchFamily="18" charset="0"/>
                                    <a:ea typeface="+mj-ea"/>
                                  </a:rPr>
                                  <m:t>𝐥𝐢𝐦</m:t>
                                </m:r>
                              </m:e>
                              <m:lim>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𝒔</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lim>
                            </m:limLow>
                          </m:fName>
                          <m:e>
                            <m:r>
                              <a:rPr lang="zh-CN" altLang="en-US" sz="2800" b="1" i="1">
                                <a:solidFill>
                                  <a:srgbClr val="000000"/>
                                </a:solidFill>
                                <a:latin typeface="Cambria Math" panose="02040503050406030204" pitchFamily="18" charset="0"/>
                                <a:ea typeface="+mj-ea"/>
                              </a:rPr>
                              <m:t>|</m:t>
                            </m:r>
                          </m:e>
                        </m:func>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𝒂</m:t>
                            </m:r>
                          </m:num>
                          <m:den>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𝒔</m:t>
                            </m:r>
                          </m:den>
                        </m:f>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p:sp>
              <p:nvSpPr>
                <p:cNvPr id="11" name="Object 7"/>
                <p:cNvSpPr txBox="1">
                  <a:spLocks noRot="1" noChangeAspect="1" noMove="1" noResize="1" noEditPoints="1" noAdjustHandles="1" noChangeArrowheads="1" noChangeShapeType="1" noTextEdit="1"/>
                </p:cNvSpPr>
                <p:nvPr/>
              </p:nvSpPr>
              <p:spPr bwMode="auto">
                <a:xfrm>
                  <a:off x="4107" y="25"/>
                  <a:ext cx="1298" cy="602"/>
                </a:xfrm>
                <a:prstGeom prst="rect">
                  <a:avLst/>
                </a:prstGeom>
                <a:blipFill rotWithShape="1">
                  <a:blip r:embed="rId2"/>
                </a:blipFill>
              </p:spPr>
              <p:txBody>
                <a:bodyPr/>
                <a:lstStyle/>
                <a:p>
                  <a:r>
                    <a:rPr lang="zh-CN" altLang="en-US">
                      <a:noFill/>
                    </a:rPr>
                    <a:t> </a:t>
                  </a:r>
                </a:p>
              </p:txBody>
            </p:sp>
          </mc:Fallback>
        </mc:AlternateContent>
      </p:grpSp>
      <p:grpSp>
        <p:nvGrpSpPr>
          <p:cNvPr id="12" name="Group 19"/>
          <p:cNvGrpSpPr/>
          <p:nvPr/>
        </p:nvGrpSpPr>
        <p:grpSpPr bwMode="auto">
          <a:xfrm>
            <a:off x="737178" y="5815259"/>
            <a:ext cx="10684063" cy="758588"/>
            <a:chOff x="-207" y="1504"/>
            <a:chExt cx="6082" cy="495"/>
          </a:xfrm>
        </p:grpSpPr>
        <mc:AlternateContent xmlns:mc="http://schemas.openxmlformats.org/markup-compatibility/2006">
          <mc:Choice xmlns:a14="http://schemas.microsoft.com/office/drawing/2010/main" Requires="a14">
            <p:sp>
              <p:nvSpPr>
                <p:cNvPr id="13" name="Rectangle 8"/>
                <p:cNvSpPr>
                  <a:spLocks noChangeArrowheads="1"/>
                </p:cNvSpPr>
                <p:nvPr/>
              </p:nvSpPr>
              <p:spPr bwMode="auto">
                <a:xfrm>
                  <a:off x="-207" y="1504"/>
                  <a:ext cx="5847"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2800" b="1" dirty="0">
                      <a:latin typeface="+mj-lt"/>
                      <a:ea typeface="+mj-ea"/>
                    </a:rPr>
                    <a:t>在 </a:t>
                  </a:r>
                  <a14:m>
                    <m:oMath xmlns:m="http://schemas.openxmlformats.org/officeDocument/2006/math">
                      <m:func>
                        <m:funcPr>
                          <m:ctrlPr>
                            <a:rPr lang="zh-CN" altLang="en-US" sz="2800" b="1" i="1" smtClean="0">
                              <a:solidFill>
                                <a:srgbClr val="000000"/>
                              </a:solidFill>
                              <a:latin typeface="Cambria Math" panose="02040503050406030204" pitchFamily="18" charset="0"/>
                              <a:ea typeface="+mj-ea"/>
                            </a:rPr>
                          </m:ctrlPr>
                        </m:funcPr>
                        <m:fName>
                          <m:limLow>
                            <m:limLowPr>
                              <m:ctrlPr>
                                <a:rPr lang="zh-CN" altLang="en-US" sz="2800" b="1" i="1">
                                  <a:solidFill>
                                    <a:srgbClr val="000000"/>
                                  </a:solidFill>
                                  <a:latin typeface="Cambria Math" panose="02040503050406030204" pitchFamily="18" charset="0"/>
                                  <a:ea typeface="+mj-ea"/>
                                </a:rPr>
                              </m:ctrlPr>
                            </m:limLowPr>
                            <m:e>
                              <m:r>
                                <a:rPr lang="zh-CN" altLang="en-US" sz="2800" b="1" i="0">
                                  <a:solidFill>
                                    <a:srgbClr val="000000"/>
                                  </a:solidFill>
                                  <a:latin typeface="Cambria Math" panose="02040503050406030204" pitchFamily="18" charset="0"/>
                                  <a:ea typeface="+mj-ea"/>
                                </a:rPr>
                                <m:t>𝐥𝐢𝐦</m:t>
                              </m:r>
                            </m:e>
                            <m:lim>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lim>
                          </m:limLow>
                        </m:fName>
                        <m:e>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𝒂</m:t>
                              </m:r>
                            </m:num>
                            <m:den>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𝒔</m:t>
                              </m:r>
                            </m:den>
                          </m:f>
                        </m:e>
                      </m:func>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𝒅𝒂</m:t>
                          </m:r>
                        </m:num>
                        <m:den>
                          <m:r>
                            <a:rPr lang="zh-CN" altLang="en-US" sz="2800" b="1" i="1">
                              <a:solidFill>
                                <a:srgbClr val="000000"/>
                              </a:solidFill>
                              <a:latin typeface="Cambria Math" panose="02040503050406030204" pitchFamily="18" charset="0"/>
                              <a:ea typeface="+mj-ea"/>
                            </a:rPr>
                            <m:t>𝒅𝒔</m:t>
                          </m:r>
                        </m:den>
                      </m:f>
                    </m:oMath>
                  </a14:m>
                  <a:r>
                    <a:rPr lang="zh-CN" altLang="en-US" sz="2800" b="1" dirty="0">
                      <a:latin typeface="+mj-lt"/>
                      <a:ea typeface="+mj-ea"/>
                    </a:rPr>
                    <a:t>  存在的条件下，</a:t>
                  </a:r>
                  <a:r>
                    <a:rPr lang="en-US" altLang="zh-CN" sz="2800" b="1" i="1" dirty="0">
                      <a:latin typeface="+mj-lt"/>
                      <a:ea typeface="+mj-ea"/>
                    </a:rPr>
                    <a:t>K</a:t>
                  </a:r>
                  <a:r>
                    <a:rPr lang="zh-CN" altLang="en-US" sz="2800" b="1" dirty="0">
                      <a:latin typeface="+mj-lt"/>
                      <a:ea typeface="+mj-ea"/>
                    </a:rPr>
                    <a:t>也可以表示为</a:t>
                  </a:r>
                  <a14:m>
                    <m:oMath xmlns:m="http://schemas.openxmlformats.org/officeDocument/2006/math">
                      <m:r>
                        <a:rPr lang="zh-CN" altLang="en-US" sz="2800" b="1" i="1">
                          <a:solidFill>
                            <a:srgbClr val="000000"/>
                          </a:solidFill>
                          <a:latin typeface="Cambria Math" panose="02040503050406030204" pitchFamily="18" charset="0"/>
                        </a:rPr>
                        <m:t>𝑲</m:t>
                      </m:r>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𝒅𝒂</m:t>
                          </m:r>
                        </m:num>
                        <m:den>
                          <m:r>
                            <a:rPr lang="zh-CN" altLang="en-US" sz="2800" b="1" i="1">
                              <a:solidFill>
                                <a:srgbClr val="000000"/>
                              </a:solidFill>
                              <a:latin typeface="Cambria Math" panose="02040503050406030204" pitchFamily="18" charset="0"/>
                            </a:rPr>
                            <m:t>𝒅𝒔</m:t>
                          </m:r>
                        </m:den>
                      </m:f>
                      <m:r>
                        <a:rPr lang="zh-CN" altLang="en-US" sz="2800" b="1" i="1">
                          <a:solidFill>
                            <a:srgbClr val="000000"/>
                          </a:solidFill>
                          <a:latin typeface="Cambria Math" panose="02040503050406030204" pitchFamily="18" charset="0"/>
                        </a:rPr>
                        <m:t>|.</m:t>
                      </m:r>
                    </m:oMath>
                  </a14:m>
                  <a:endParaRPr lang="zh-CN" altLang="en-US" sz="2800" b="1" dirty="0"/>
                </a:p>
              </p:txBody>
            </p:sp>
          </mc:Choice>
          <mc:Fallback>
            <p:sp>
              <p:nvSpPr>
                <p:cNvPr id="13" name="Rectangle 8"/>
                <p:cNvSpPr>
                  <a:spLocks noRot="1" noChangeAspect="1" noMove="1" noResize="1" noEditPoints="1" noAdjustHandles="1" noChangeArrowheads="1" noChangeShapeType="1" noTextEdit="1"/>
                </p:cNvSpPr>
                <p:nvPr/>
              </p:nvSpPr>
              <p:spPr bwMode="auto">
                <a:xfrm>
                  <a:off x="-207" y="1504"/>
                  <a:ext cx="5847" cy="495"/>
                </a:xfrm>
                <a:prstGeom prst="rect">
                  <a:avLst/>
                </a:prstGeom>
                <a:blipFill rotWithShape="1">
                  <a:blip r:embed="rId3"/>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4" name="Rectangle 13"/>
            <p:cNvSpPr>
              <a:spLocks noChangeArrowheads="1"/>
            </p:cNvSpPr>
            <p:nvPr/>
          </p:nvSpPr>
          <p:spPr bwMode="auto">
            <a:xfrm>
              <a:off x="5098" y="1581"/>
              <a:ext cx="777"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b="1" dirty="0">
                  <a:latin typeface="+mj-lt"/>
                  <a:ea typeface="+mj-ea"/>
                </a:rPr>
                <a:t>(3.5.3) </a:t>
              </a:r>
              <a:endParaRPr lang="en-US" altLang="zh-CN" sz="2800" b="1" dirty="0">
                <a:latin typeface="+mj-lt"/>
                <a:ea typeface="+mj-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4343"/>
                                        </p:tgtEl>
                                        <p:attrNameLst>
                                          <p:attrName>style.visibility</p:attrName>
                                        </p:attrNameLst>
                                      </p:cBhvr>
                                      <p:to>
                                        <p:strVal val="visible"/>
                                      </p:to>
                                    </p:set>
                                    <p:animEffect transition="in" filter="strips(downRight)">
                                      <p:cBhvr>
                                        <p:cTn id="7" dur="500"/>
                                        <p:tgtEl>
                                          <p:spTgt spid="1434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4344"/>
                                        </p:tgtEl>
                                        <p:attrNameLst>
                                          <p:attrName>style.visibility</p:attrName>
                                        </p:attrNameLst>
                                      </p:cBhvr>
                                      <p:to>
                                        <p:strVal val="visible"/>
                                      </p:to>
                                    </p:set>
                                    <p:animEffect transition="in" filter="strips(downRight)">
                                      <p:cBhvr>
                                        <p:cTn id="12" dur="500"/>
                                        <p:tgtEl>
                                          <p:spTgt spid="1434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Righ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80" name="Group 20"/>
          <p:cNvGrpSpPr/>
          <p:nvPr/>
        </p:nvGrpSpPr>
        <p:grpSpPr bwMode="auto">
          <a:xfrm>
            <a:off x="653882" y="476876"/>
            <a:ext cx="9434961" cy="835025"/>
            <a:chOff x="295" y="2753"/>
            <a:chExt cx="4834" cy="526"/>
          </a:xfrm>
        </p:grpSpPr>
        <p:sp>
          <p:nvSpPr>
            <p:cNvPr id="15374" name="Text Box 14"/>
            <p:cNvSpPr txBox="1">
              <a:spLocks noChangeArrowheads="1"/>
            </p:cNvSpPr>
            <p:nvPr/>
          </p:nvSpPr>
          <p:spPr bwMode="auto">
            <a:xfrm>
              <a:off x="295" y="2886"/>
              <a:ext cx="44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mj-lt"/>
                  <a:ea typeface="+mj-ea"/>
                </a:rPr>
                <a:t>对于直线来说，切线与直线本身重合，转角</a:t>
              </a:r>
              <a:endParaRPr lang="zh-CN" altLang="en-US" sz="2800" b="1">
                <a:latin typeface="+mj-lt"/>
                <a:ea typeface="+mj-ea"/>
              </a:endParaRPr>
            </a:p>
          </p:txBody>
        </p:sp>
        <mc:AlternateContent xmlns:mc="http://schemas.openxmlformats.org/markup-compatibility/2006">
          <mc:Choice xmlns:a14="http://schemas.microsoft.com/office/drawing/2010/main" Requires="a14">
            <p:sp>
              <p:nvSpPr>
                <p:cNvPr id="15376" name="Object 16"/>
                <p:cNvSpPr txBox="1"/>
                <p:nvPr/>
              </p:nvSpPr>
              <p:spPr bwMode="auto">
                <a:xfrm>
                  <a:off x="3792" y="2753"/>
                  <a:ext cx="1337" cy="526"/>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𝒂</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𝒂</m:t>
                            </m:r>
                          </m:num>
                          <m:den>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𝒔</m:t>
                            </m:r>
                          </m:den>
                        </m:f>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oMath>
                    </m:oMathPara>
                  </a14:m>
                  <a:endParaRPr lang="zh-CN" altLang="en-US" sz="2800" b="1" dirty="0">
                    <a:latin typeface="+mj-lt"/>
                    <a:ea typeface="+mj-ea"/>
                  </a:endParaRPr>
                </a:p>
              </p:txBody>
            </p:sp>
          </mc:Choice>
          <mc:Fallback>
            <p:sp>
              <p:nvSpPr>
                <p:cNvPr id="15376" name="Object 16"/>
                <p:cNvSpPr txBox="1">
                  <a:spLocks noRot="1" noChangeAspect="1" noMove="1" noResize="1" noEditPoints="1" noAdjustHandles="1" noChangeArrowheads="1" noChangeShapeType="1" noTextEdit="1"/>
                </p:cNvSpPr>
                <p:nvPr/>
              </p:nvSpPr>
              <p:spPr bwMode="auto">
                <a:xfrm>
                  <a:off x="3792" y="2753"/>
                  <a:ext cx="1337" cy="526"/>
                </a:xfrm>
                <a:prstGeom prst="rect">
                  <a:avLst/>
                </a:prstGeom>
                <a:blipFill rotWithShape="1">
                  <a:blip r:embed="rId1"/>
                </a:blipFill>
              </p:spPr>
              <p:txBody>
                <a:bodyPr/>
                <a:lstStyle/>
                <a:p>
                  <a:r>
                    <a:rPr lang="zh-CN" altLang="en-US">
                      <a:noFill/>
                    </a:rPr>
                    <a:t> </a:t>
                  </a:r>
                </a:p>
              </p:txBody>
            </p:sp>
          </mc:Fallback>
        </mc:AlternateContent>
      </p:grpSp>
      <p:sp>
        <p:nvSpPr>
          <p:cNvPr id="14" name="Rectangle 2"/>
          <p:cNvSpPr>
            <a:spLocks noChangeArrowheads="1"/>
          </p:cNvSpPr>
          <p:nvPr/>
        </p:nvSpPr>
        <p:spPr bwMode="auto">
          <a:xfrm>
            <a:off x="558264" y="1113824"/>
            <a:ext cx="11223057" cy="818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200000"/>
              </a:lnSpc>
              <a:spcBef>
                <a:spcPct val="50000"/>
              </a:spcBef>
            </a:pPr>
            <a:r>
              <a:rPr lang="zh-CN" altLang="en-US" sz="2800" b="1" dirty="0">
                <a:latin typeface="+mj-lt"/>
                <a:ea typeface="+mj-ea"/>
              </a:rPr>
              <a:t>从而</a:t>
            </a:r>
            <a:r>
              <a:rPr lang="en-US" altLang="zh-CN" sz="2800" b="1" dirty="0">
                <a:latin typeface="+mj-lt"/>
                <a:ea typeface="+mj-ea"/>
              </a:rPr>
              <a:t>K=0</a:t>
            </a:r>
            <a:r>
              <a:rPr lang="zh-CN" altLang="en-US" sz="2800" b="1" dirty="0">
                <a:latin typeface="+mj-lt"/>
                <a:ea typeface="+mj-ea"/>
              </a:rPr>
              <a:t>，可见直线的曲率处处为零，这与我们的直观认识相吻合</a:t>
            </a:r>
            <a:r>
              <a:rPr lang="en-US" altLang="zh-CN" sz="2800" b="1" dirty="0">
                <a:latin typeface="+mj-lt"/>
                <a:ea typeface="+mj-ea"/>
              </a:rPr>
              <a:t>. </a:t>
            </a:r>
            <a:endParaRPr lang="en-US" altLang="zh-CN" sz="2800" b="1" dirty="0">
              <a:latin typeface="+mj-lt"/>
              <a:ea typeface="+mj-ea"/>
            </a:endParaRPr>
          </a:p>
        </p:txBody>
      </p:sp>
      <p:grpSp>
        <p:nvGrpSpPr>
          <p:cNvPr id="15" name="Group 27"/>
          <p:cNvGrpSpPr/>
          <p:nvPr/>
        </p:nvGrpSpPr>
        <p:grpSpPr bwMode="auto">
          <a:xfrm>
            <a:off x="889553" y="2041510"/>
            <a:ext cx="8853487" cy="4487861"/>
            <a:chOff x="431" y="1383"/>
            <a:chExt cx="5577" cy="2827"/>
          </a:xfrm>
        </p:grpSpPr>
        <p:sp>
          <p:nvSpPr>
            <p:cNvPr id="16" name="Rectangle 3"/>
            <p:cNvSpPr>
              <a:spLocks noChangeArrowheads="1"/>
            </p:cNvSpPr>
            <p:nvPr/>
          </p:nvSpPr>
          <p:spPr bwMode="auto">
            <a:xfrm>
              <a:off x="431" y="1383"/>
              <a:ext cx="5577" cy="2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200000"/>
                </a:lnSpc>
              </a:pPr>
              <a:r>
                <a:rPr lang="zh-CN" altLang="en-US" sz="2800" b="1" dirty="0">
                  <a:latin typeface="+mj-lt"/>
                  <a:ea typeface="+mj-ea"/>
                </a:rPr>
                <a:t>设有半径为</a:t>
              </a:r>
              <a:r>
                <a:rPr lang="en-US" altLang="zh-CN" sz="2800" b="1" dirty="0">
                  <a:latin typeface="+mj-lt"/>
                  <a:ea typeface="+mj-ea"/>
                </a:rPr>
                <a:t>R</a:t>
              </a:r>
              <a:r>
                <a:rPr lang="zh-CN" altLang="en-US" sz="2800" b="1" dirty="0">
                  <a:latin typeface="+mj-lt"/>
                  <a:ea typeface="+mj-ea"/>
                </a:rPr>
                <a:t>的圆周，在其上任取弧段</a:t>
              </a:r>
              <a:r>
                <a:rPr lang="en-US" altLang="zh-CN" sz="2800" b="1" dirty="0">
                  <a:latin typeface="+mj-lt"/>
                  <a:ea typeface="+mj-ea"/>
                </a:rPr>
                <a:t>MN</a:t>
              </a:r>
              <a:r>
                <a:rPr lang="zh-CN" altLang="en-US" sz="2800" b="1" dirty="0">
                  <a:latin typeface="+mj-lt"/>
                  <a:ea typeface="+mj-ea"/>
                </a:rPr>
                <a:t>，由</a:t>
              </a:r>
              <a:r>
                <a:rPr lang="en-US" altLang="zh-CN" sz="2800" b="1" dirty="0">
                  <a:latin typeface="+mj-lt"/>
                  <a:ea typeface="+mj-ea"/>
                </a:rPr>
                <a:t>M</a:t>
              </a:r>
              <a:r>
                <a:rPr lang="zh-CN" altLang="en-US" sz="2800" b="1" dirty="0">
                  <a:latin typeface="+mj-lt"/>
                  <a:ea typeface="+mj-ea"/>
                </a:rPr>
                <a:t>到</a:t>
              </a:r>
              <a:r>
                <a:rPr lang="en-US" altLang="zh-CN" sz="2800" b="1" dirty="0">
                  <a:latin typeface="+mj-lt"/>
                  <a:ea typeface="+mj-ea"/>
                </a:rPr>
                <a:t>N</a:t>
              </a:r>
              <a:r>
                <a:rPr lang="zh-CN" altLang="en-US" sz="2800" b="1" dirty="0">
                  <a:latin typeface="+mj-lt"/>
                  <a:ea typeface="+mj-ea"/>
                </a:rPr>
                <a:t>，</a:t>
              </a:r>
              <a:endParaRPr lang="zh-CN" altLang="en-US" sz="2800" b="1" dirty="0">
                <a:latin typeface="+mj-lt"/>
                <a:ea typeface="+mj-ea"/>
              </a:endParaRPr>
            </a:p>
            <a:p>
              <a:pPr>
                <a:lnSpc>
                  <a:spcPct val="200000"/>
                </a:lnSpc>
              </a:pPr>
              <a:r>
                <a:rPr lang="zh-CN" altLang="en-US" sz="2800" b="1" dirty="0">
                  <a:latin typeface="+mj-lt"/>
                  <a:ea typeface="+mj-ea"/>
                </a:rPr>
                <a:t>圆弧的切线的转角为</a:t>
              </a:r>
              <a:r>
                <a:rPr lang="en-US" altLang="zh-CN" sz="2800" b="1" dirty="0">
                  <a:latin typeface="+mj-lt"/>
                  <a:ea typeface="+mj-ea"/>
                </a:rPr>
                <a:t>Δα</a:t>
              </a:r>
              <a:r>
                <a:rPr lang="zh-CN" altLang="en-US" sz="2800" b="1" dirty="0">
                  <a:latin typeface="+mj-lt"/>
                  <a:ea typeface="+mj-ea"/>
                </a:rPr>
                <a:t>，</a:t>
              </a:r>
              <a:r>
                <a:rPr lang="en-US" altLang="zh-CN" sz="2800" b="1" dirty="0">
                  <a:latin typeface="+mj-lt"/>
                  <a:ea typeface="+mj-ea"/>
                </a:rPr>
                <a:t>MN</a:t>
              </a:r>
              <a:r>
                <a:rPr lang="zh-CN" altLang="en-US" sz="2800" b="1" dirty="0">
                  <a:latin typeface="+mj-lt"/>
                  <a:ea typeface="+mj-ea"/>
                </a:rPr>
                <a:t>的弧长为</a:t>
              </a:r>
              <a:r>
                <a:rPr lang="en-US" altLang="zh-CN" sz="2800" b="1" dirty="0" err="1">
                  <a:latin typeface="+mj-lt"/>
                  <a:ea typeface="+mj-ea"/>
                </a:rPr>
                <a:t>Δs</a:t>
              </a:r>
              <a:r>
                <a:rPr lang="zh-CN" altLang="en-US" sz="2800" b="1" dirty="0">
                  <a:latin typeface="+mj-lt"/>
                  <a:ea typeface="+mj-ea"/>
                </a:rPr>
                <a:t>，显然</a:t>
              </a:r>
              <a:endParaRPr lang="zh-CN" altLang="en-US" sz="2800" b="1" dirty="0">
                <a:latin typeface="+mj-lt"/>
                <a:ea typeface="+mj-ea"/>
              </a:endParaRPr>
            </a:p>
            <a:p>
              <a:pPr>
                <a:lnSpc>
                  <a:spcPct val="200000"/>
                </a:lnSpc>
              </a:pPr>
              <a:r>
                <a:rPr lang="en-US" altLang="zh-CN" sz="2800" b="1" dirty="0">
                  <a:latin typeface="+mj-lt"/>
                  <a:ea typeface="+mj-ea"/>
                </a:rPr>
                <a:t>Δα</a:t>
              </a:r>
              <a:r>
                <a:rPr lang="zh-CN" altLang="en-US" sz="2800" b="1" dirty="0">
                  <a:latin typeface="+mj-lt"/>
                  <a:ea typeface="+mj-ea"/>
                </a:rPr>
                <a:t>与</a:t>
              </a:r>
              <a:r>
                <a:rPr lang="en-US" altLang="zh-CN" sz="2800" b="1" dirty="0">
                  <a:latin typeface="+mj-lt"/>
                  <a:ea typeface="+mj-ea"/>
                </a:rPr>
                <a:t>MN</a:t>
              </a:r>
              <a:r>
                <a:rPr lang="zh-CN" altLang="en-US" sz="2800" b="1" dirty="0">
                  <a:latin typeface="+mj-lt"/>
                  <a:ea typeface="+mj-ea"/>
                </a:rPr>
                <a:t>所对应的圆心角相等</a:t>
              </a:r>
              <a:endParaRPr lang="zh-CN" altLang="en-US" sz="2800" b="1" dirty="0">
                <a:latin typeface="+mj-lt"/>
                <a:ea typeface="+mj-ea"/>
              </a:endParaRPr>
            </a:p>
            <a:p>
              <a:pPr>
                <a:lnSpc>
                  <a:spcPct val="200000"/>
                </a:lnSpc>
              </a:pPr>
              <a:r>
                <a:rPr lang="en-US" altLang="zh-CN" sz="2800" b="1" dirty="0">
                  <a:latin typeface="+mj-lt"/>
                  <a:ea typeface="+mj-ea"/>
                </a:rPr>
                <a:t>(</a:t>
              </a:r>
              <a:r>
                <a:rPr lang="zh-CN" altLang="en-US" sz="2800" b="1" dirty="0">
                  <a:latin typeface="+mj-lt"/>
                  <a:ea typeface="+mj-ea"/>
                </a:rPr>
                <a:t>图</a:t>
              </a:r>
              <a:r>
                <a:rPr lang="en-US" altLang="zh-CN" sz="2800" b="1" dirty="0">
                  <a:latin typeface="+mj-lt"/>
                  <a:ea typeface="+mj-ea"/>
                </a:rPr>
                <a:t>3.5.5)</a:t>
              </a:r>
              <a:r>
                <a:rPr lang="zh-CN" altLang="en-US" sz="2800" b="1" dirty="0">
                  <a:latin typeface="+mj-lt"/>
                  <a:ea typeface="+mj-ea"/>
                </a:rPr>
                <a:t>，</a:t>
              </a:r>
              <a:endParaRPr lang="zh-CN" altLang="en-US" sz="2800" b="1" dirty="0">
                <a:latin typeface="+mj-lt"/>
                <a:ea typeface="+mj-ea"/>
              </a:endParaRPr>
            </a:p>
          </p:txBody>
        </p:sp>
        <p:sp>
          <p:nvSpPr>
            <p:cNvPr id="17" name="Text Box 4"/>
            <p:cNvSpPr txBox="1">
              <a:spLocks noChangeArrowheads="1"/>
            </p:cNvSpPr>
            <p:nvPr/>
          </p:nvSpPr>
          <p:spPr bwMode="auto">
            <a:xfrm>
              <a:off x="4320" y="1386"/>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2800" b="1" dirty="0">
                  <a:latin typeface="+mj-lt"/>
                  <a:ea typeface="+mj-ea"/>
                </a:rPr>
                <a:t>（</a:t>
              </a:r>
              <a:endParaRPr lang="zh-CN" altLang="en-US" sz="2800" b="1" dirty="0">
                <a:latin typeface="+mj-lt"/>
                <a:ea typeface="+mj-ea"/>
              </a:endParaRPr>
            </a:p>
          </p:txBody>
        </p:sp>
        <p:sp>
          <p:nvSpPr>
            <p:cNvPr id="18" name="Text Box 5"/>
            <p:cNvSpPr txBox="1">
              <a:spLocks noChangeArrowheads="1"/>
            </p:cNvSpPr>
            <p:nvPr/>
          </p:nvSpPr>
          <p:spPr bwMode="auto">
            <a:xfrm>
              <a:off x="3219" y="1898"/>
              <a:ext cx="44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2800" b="1" dirty="0">
                  <a:latin typeface="+mj-lt"/>
                  <a:ea typeface="+mj-ea"/>
                </a:rPr>
                <a:t>（</a:t>
              </a:r>
              <a:endParaRPr lang="zh-CN" altLang="en-US" sz="2800" b="1" dirty="0">
                <a:latin typeface="+mj-lt"/>
                <a:ea typeface="+mj-ea"/>
              </a:endParaRPr>
            </a:p>
          </p:txBody>
        </p:sp>
        <p:sp>
          <p:nvSpPr>
            <p:cNvPr id="19" name="Text Box 6"/>
            <p:cNvSpPr txBox="1">
              <a:spLocks noChangeArrowheads="1"/>
            </p:cNvSpPr>
            <p:nvPr/>
          </p:nvSpPr>
          <p:spPr bwMode="auto">
            <a:xfrm>
              <a:off x="1053" y="2455"/>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2800" b="1" dirty="0">
                  <a:latin typeface="+mj-lt"/>
                  <a:ea typeface="+mj-ea"/>
                </a:rPr>
                <a:t>（</a:t>
              </a:r>
              <a:endParaRPr lang="zh-CN" altLang="en-US" sz="2800" b="1" dirty="0">
                <a:latin typeface="+mj-lt"/>
                <a:ea typeface="+mj-ea"/>
              </a:endParaRPr>
            </a:p>
          </p:txBody>
        </p:sp>
        <p:sp>
          <p:nvSpPr>
            <p:cNvPr id="20" name="Rectangle 7"/>
            <p:cNvSpPr>
              <a:spLocks noChangeArrowheads="1"/>
            </p:cNvSpPr>
            <p:nvPr/>
          </p:nvSpPr>
          <p:spPr bwMode="auto">
            <a:xfrm>
              <a:off x="4156" y="3880"/>
              <a:ext cx="79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800" b="1">
                  <a:latin typeface="+mj-lt"/>
                  <a:ea typeface="+mj-ea"/>
                </a:rPr>
                <a:t>图</a:t>
              </a:r>
              <a:r>
                <a:rPr lang="en-US" altLang="zh-CN" sz="2800" b="1">
                  <a:latin typeface="+mj-lt"/>
                  <a:ea typeface="+mj-ea"/>
                </a:rPr>
                <a:t>3.5.5</a:t>
              </a:r>
              <a:endParaRPr lang="en-US" altLang="zh-CN" sz="2800" b="1">
                <a:latin typeface="+mj-lt"/>
                <a:ea typeface="+mj-ea"/>
              </a:endParaRPr>
            </a:p>
          </p:txBody>
        </p:sp>
        <p:graphicFrame>
          <p:nvGraphicFramePr>
            <p:cNvPr id="21" name="Object 8"/>
            <p:cNvGraphicFramePr>
              <a:graphicFrameLocks noChangeAspect="1"/>
            </p:cNvGraphicFramePr>
            <p:nvPr/>
          </p:nvGraphicFramePr>
          <p:xfrm>
            <a:off x="3737" y="2647"/>
            <a:ext cx="1495" cy="1149"/>
          </p:xfrm>
          <a:graphic>
            <a:graphicData uri="http://schemas.openxmlformats.org/presentationml/2006/ole">
              <mc:AlternateContent xmlns:mc="http://schemas.openxmlformats.org/markup-compatibility/2006">
                <mc:Choice xmlns:v="urn:schemas-microsoft-com:vml" Requires="v">
                  <p:oleObj spid="_x0000_s11274" name="CorelDRAW" r:id="rId2" imgW="2581910" imgH="1993265" progId="CorelDRAW.Graphic.11">
                    <p:embed/>
                  </p:oleObj>
                </mc:Choice>
                <mc:Fallback>
                  <p:oleObj name="CorelDRAW" r:id="rId2" imgW="2581910" imgH="1993265" progId="CorelDRAW.Graphic.11">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7" y="2647"/>
                          <a:ext cx="1495" cy="1149"/>
                        </a:xfrm>
                        <a:prstGeom prst="rect">
                          <a:avLst/>
                        </a:prstGeom>
                        <a:noFill/>
                        <a:ln>
                          <a:noFill/>
                        </a:ln>
                        <a:effectLst/>
                      </p:spPr>
                    </p:pic>
                  </p:oleObj>
                </mc:Fallback>
              </mc:AlternateContent>
            </a:graphicData>
          </a:graphic>
        </p:graphicFrame>
        <mc:AlternateContent xmlns:mc="http://schemas.openxmlformats.org/markup-compatibility/2006">
          <mc:Choice xmlns:a14="http://schemas.microsoft.com/office/drawing/2010/main" Requires="a14">
            <p:sp>
              <p:nvSpPr>
                <p:cNvPr id="22" name="Object 10"/>
                <p:cNvSpPr txBox="1"/>
                <p:nvPr/>
              </p:nvSpPr>
              <p:spPr bwMode="auto">
                <a:xfrm>
                  <a:off x="5193" y="3702"/>
                  <a:ext cx="84" cy="91"/>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𝒙</m:t>
                        </m:r>
                      </m:oMath>
                    </m:oMathPara>
                  </a14:m>
                  <a:endParaRPr lang="zh-CN" altLang="en-US" sz="2800" b="1">
                    <a:latin typeface="+mj-lt"/>
                    <a:ea typeface="+mj-ea"/>
                  </a:endParaRPr>
                </a:p>
              </p:txBody>
            </p:sp>
          </mc:Choice>
          <mc:Fallback>
            <p:sp>
              <p:nvSpPr>
                <p:cNvPr id="22" name="Object 10"/>
                <p:cNvSpPr txBox="1">
                  <a:spLocks noRot="1" noChangeAspect="1" noMove="1" noResize="1" noEditPoints="1" noAdjustHandles="1" noChangeArrowheads="1" noChangeShapeType="1" noTextEdit="1"/>
                </p:cNvSpPr>
                <p:nvPr/>
              </p:nvSpPr>
              <p:spPr bwMode="auto">
                <a:xfrm>
                  <a:off x="5193" y="3702"/>
                  <a:ext cx="84" cy="91"/>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Object 12"/>
                <p:cNvSpPr txBox="1"/>
                <p:nvPr/>
              </p:nvSpPr>
              <p:spPr bwMode="auto">
                <a:xfrm>
                  <a:off x="3913" y="2581"/>
                  <a:ext cx="267" cy="259"/>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𝒚</m:t>
                        </m:r>
                      </m:oMath>
                    </m:oMathPara>
                  </a14:m>
                  <a:endParaRPr lang="zh-CN" altLang="en-US" sz="2800" b="1" dirty="0">
                    <a:latin typeface="+mj-lt"/>
                    <a:ea typeface="+mj-ea"/>
                  </a:endParaRPr>
                </a:p>
              </p:txBody>
            </p:sp>
          </mc:Choice>
          <mc:Fallback>
            <p:sp>
              <p:nvSpPr>
                <p:cNvPr id="23" name="Object 12"/>
                <p:cNvSpPr txBox="1">
                  <a:spLocks noRot="1" noChangeAspect="1" noMove="1" noResize="1" noEditPoints="1" noAdjustHandles="1" noChangeArrowheads="1" noChangeShapeType="1" noTextEdit="1"/>
                </p:cNvSpPr>
                <p:nvPr/>
              </p:nvSpPr>
              <p:spPr bwMode="auto">
                <a:xfrm>
                  <a:off x="3913" y="2581"/>
                  <a:ext cx="267" cy="259"/>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Object 14"/>
                <p:cNvSpPr txBox="1"/>
                <p:nvPr/>
              </p:nvSpPr>
              <p:spPr bwMode="auto">
                <a:xfrm>
                  <a:off x="3803" y="3694"/>
                  <a:ext cx="78" cy="96"/>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𝑶</m:t>
                        </m:r>
                      </m:oMath>
                    </m:oMathPara>
                  </a14:m>
                  <a:endParaRPr lang="zh-CN" altLang="en-US" sz="2800" b="1">
                    <a:latin typeface="+mj-lt"/>
                    <a:ea typeface="+mj-ea"/>
                  </a:endParaRPr>
                </a:p>
              </p:txBody>
            </p:sp>
          </mc:Choice>
          <mc:Fallback>
            <p:sp>
              <p:nvSpPr>
                <p:cNvPr id="24" name="Object 14"/>
                <p:cNvSpPr txBox="1">
                  <a:spLocks noRot="1" noChangeAspect="1" noMove="1" noResize="1" noEditPoints="1" noAdjustHandles="1" noChangeArrowheads="1" noChangeShapeType="1" noTextEdit="1"/>
                </p:cNvSpPr>
                <p:nvPr/>
              </p:nvSpPr>
              <p:spPr bwMode="auto">
                <a:xfrm>
                  <a:off x="3803" y="3694"/>
                  <a:ext cx="78" cy="96"/>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Object 16"/>
                <p:cNvSpPr txBox="1"/>
                <p:nvPr/>
              </p:nvSpPr>
              <p:spPr bwMode="auto">
                <a:xfrm>
                  <a:off x="4851" y="3332"/>
                  <a:ext cx="767" cy="424"/>
                </a:xfrm>
                <a:prstGeom prst="rect">
                  <a:avLst/>
                </a:prstGeom>
                <a:noFill/>
              </p:spPr>
              <p:txBody>
                <a:bodyPr>
                  <a:normAutofit fontScale="85000" lnSpcReduction="1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𝜶</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𝜟𝜶</m:t>
                        </m:r>
                      </m:oMath>
                    </m:oMathPara>
                  </a14:m>
                  <a:endParaRPr lang="zh-CN" altLang="en-US" sz="2800" b="1" dirty="0">
                    <a:latin typeface="+mj-lt"/>
                    <a:ea typeface="+mj-ea"/>
                  </a:endParaRPr>
                </a:p>
              </p:txBody>
            </p:sp>
          </mc:Choice>
          <mc:Fallback>
            <p:sp>
              <p:nvSpPr>
                <p:cNvPr id="25" name="Object 16"/>
                <p:cNvSpPr txBox="1">
                  <a:spLocks noRot="1" noChangeAspect="1" noMove="1" noResize="1" noEditPoints="1" noAdjustHandles="1" noChangeArrowheads="1" noChangeShapeType="1" noTextEdit="1"/>
                </p:cNvSpPr>
                <p:nvPr/>
              </p:nvSpPr>
              <p:spPr bwMode="auto">
                <a:xfrm>
                  <a:off x="4851" y="3332"/>
                  <a:ext cx="767" cy="424"/>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Object 18"/>
                <p:cNvSpPr txBox="1"/>
                <p:nvPr/>
              </p:nvSpPr>
              <p:spPr bwMode="auto">
                <a:xfrm>
                  <a:off x="4536" y="3163"/>
                  <a:ext cx="270" cy="248"/>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𝑴</m:t>
                        </m:r>
                      </m:oMath>
                    </m:oMathPara>
                  </a14:m>
                  <a:endParaRPr lang="zh-CN" altLang="en-US" sz="2800" b="1" dirty="0">
                    <a:latin typeface="+mj-lt"/>
                    <a:ea typeface="+mj-ea"/>
                  </a:endParaRPr>
                </a:p>
              </p:txBody>
            </p:sp>
          </mc:Choice>
          <mc:Fallback>
            <p:sp>
              <p:nvSpPr>
                <p:cNvPr id="26" name="Object 18"/>
                <p:cNvSpPr txBox="1">
                  <a:spLocks noRot="1" noChangeAspect="1" noMove="1" noResize="1" noEditPoints="1" noAdjustHandles="1" noChangeArrowheads="1" noChangeShapeType="1" noTextEdit="1"/>
                </p:cNvSpPr>
                <p:nvPr/>
              </p:nvSpPr>
              <p:spPr bwMode="auto">
                <a:xfrm>
                  <a:off x="4536" y="3163"/>
                  <a:ext cx="270" cy="248"/>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Object 20"/>
                <p:cNvSpPr txBox="1"/>
                <p:nvPr/>
              </p:nvSpPr>
              <p:spPr bwMode="auto">
                <a:xfrm>
                  <a:off x="4952" y="2785"/>
                  <a:ext cx="192" cy="248"/>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𝑵</m:t>
                        </m:r>
                      </m:oMath>
                    </m:oMathPara>
                  </a14:m>
                  <a:endParaRPr lang="zh-CN" altLang="en-US" sz="2800" b="1" dirty="0">
                    <a:latin typeface="+mj-lt"/>
                    <a:ea typeface="+mj-ea"/>
                  </a:endParaRPr>
                </a:p>
              </p:txBody>
            </p:sp>
          </mc:Choice>
          <mc:Fallback>
            <p:sp>
              <p:nvSpPr>
                <p:cNvPr id="27" name="Object 20"/>
                <p:cNvSpPr txBox="1">
                  <a:spLocks noRot="1" noChangeAspect="1" noMove="1" noResize="1" noEditPoints="1" noAdjustHandles="1" noChangeArrowheads="1" noChangeShapeType="1" noTextEdit="1"/>
                </p:cNvSpPr>
                <p:nvPr/>
              </p:nvSpPr>
              <p:spPr bwMode="auto">
                <a:xfrm>
                  <a:off x="4952" y="2785"/>
                  <a:ext cx="192" cy="248"/>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Object 22"/>
                <p:cNvSpPr txBox="1"/>
                <p:nvPr/>
              </p:nvSpPr>
              <p:spPr bwMode="auto">
                <a:xfrm>
                  <a:off x="4616" y="2967"/>
                  <a:ext cx="262" cy="202"/>
                </a:xfrm>
                <a:prstGeom prst="rect">
                  <a:avLst/>
                </a:prstGeom>
                <a:noFill/>
              </p:spPr>
              <p:txBody>
                <a:bodyPr>
                  <a:normAutofit fontScale="550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𝜟𝜶</m:t>
                        </m:r>
                      </m:oMath>
                    </m:oMathPara>
                  </a14:m>
                  <a:endParaRPr lang="zh-CN" altLang="en-US" sz="2800" b="1" dirty="0">
                    <a:latin typeface="+mj-lt"/>
                    <a:ea typeface="+mj-ea"/>
                  </a:endParaRPr>
                </a:p>
              </p:txBody>
            </p:sp>
          </mc:Choice>
          <mc:Fallback>
            <p:sp>
              <p:nvSpPr>
                <p:cNvPr id="28" name="Object 22"/>
                <p:cNvSpPr txBox="1">
                  <a:spLocks noRot="1" noChangeAspect="1" noMove="1" noResize="1" noEditPoints="1" noAdjustHandles="1" noChangeArrowheads="1" noChangeShapeType="1" noTextEdit="1"/>
                </p:cNvSpPr>
                <p:nvPr/>
              </p:nvSpPr>
              <p:spPr bwMode="auto">
                <a:xfrm>
                  <a:off x="4616" y="2967"/>
                  <a:ext cx="262" cy="202"/>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Object 24"/>
                <p:cNvSpPr txBox="1"/>
                <p:nvPr/>
              </p:nvSpPr>
              <p:spPr bwMode="auto">
                <a:xfrm>
                  <a:off x="4605" y="2647"/>
                  <a:ext cx="262" cy="303"/>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𝑹</m:t>
                        </m:r>
                      </m:oMath>
                    </m:oMathPara>
                  </a14:m>
                  <a:endParaRPr lang="zh-CN" altLang="en-US" sz="2800" b="1" dirty="0">
                    <a:latin typeface="+mj-lt"/>
                    <a:ea typeface="+mj-ea"/>
                  </a:endParaRPr>
                </a:p>
              </p:txBody>
            </p:sp>
          </mc:Choice>
          <mc:Fallback>
            <p:sp>
              <p:nvSpPr>
                <p:cNvPr id="29" name="Object 24"/>
                <p:cNvSpPr txBox="1">
                  <a:spLocks noRot="1" noChangeAspect="1" noMove="1" noResize="1" noEditPoints="1" noAdjustHandles="1" noChangeArrowheads="1" noChangeShapeType="1" noTextEdit="1"/>
                </p:cNvSpPr>
                <p:nvPr/>
              </p:nvSpPr>
              <p:spPr bwMode="auto">
                <a:xfrm>
                  <a:off x="4605" y="2647"/>
                  <a:ext cx="262" cy="303"/>
                </a:xfrm>
                <a:prstGeom prst="rect">
                  <a:avLst/>
                </a:prstGeom>
                <a:blipFill rotWithShape="1">
                  <a:blip r:embed="rId1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Object 26"/>
                <p:cNvSpPr txBox="1"/>
                <p:nvPr/>
              </p:nvSpPr>
              <p:spPr bwMode="auto">
                <a:xfrm>
                  <a:off x="4254" y="3566"/>
                  <a:ext cx="90" cy="90"/>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𝜶</m:t>
                        </m:r>
                      </m:oMath>
                    </m:oMathPara>
                  </a14:m>
                  <a:endParaRPr lang="zh-CN" altLang="en-US" sz="2800" b="1">
                    <a:latin typeface="+mj-lt"/>
                    <a:ea typeface="+mj-ea"/>
                  </a:endParaRPr>
                </a:p>
              </p:txBody>
            </p:sp>
          </mc:Choice>
          <mc:Fallback>
            <p:sp>
              <p:nvSpPr>
                <p:cNvPr id="30" name="Object 26"/>
                <p:cNvSpPr txBox="1">
                  <a:spLocks noRot="1" noChangeAspect="1" noMove="1" noResize="1" noEditPoints="1" noAdjustHandles="1" noChangeArrowheads="1" noChangeShapeType="1" noTextEdit="1"/>
                </p:cNvSpPr>
                <p:nvPr/>
              </p:nvSpPr>
              <p:spPr bwMode="auto">
                <a:xfrm>
                  <a:off x="4254" y="3566"/>
                  <a:ext cx="90" cy="90"/>
                </a:xfrm>
                <a:prstGeom prst="rect">
                  <a:avLst/>
                </a:prstGeom>
                <a:blipFill rotWithShape="1">
                  <a:blip r:embed="rId12"/>
                </a:blipFill>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5380"/>
                                        </p:tgtEl>
                                        <p:attrNameLst>
                                          <p:attrName>style.visibility</p:attrName>
                                        </p:attrNameLst>
                                      </p:cBhvr>
                                      <p:to>
                                        <p:strVal val="visible"/>
                                      </p:to>
                                    </p:set>
                                    <p:animEffect transition="in" filter="strips(downRight)">
                                      <p:cBhvr>
                                        <p:cTn id="7" dur="500"/>
                                        <p:tgtEl>
                                          <p:spTgt spid="1538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trips(down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downRight)">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7" name="Group 9"/>
          <p:cNvGrpSpPr/>
          <p:nvPr/>
        </p:nvGrpSpPr>
        <p:grpSpPr bwMode="auto">
          <a:xfrm>
            <a:off x="2782889" y="765176"/>
            <a:ext cx="5831722" cy="1846263"/>
            <a:chOff x="793" y="482"/>
            <a:chExt cx="2450" cy="1163"/>
          </a:xfrm>
        </p:grpSpPr>
        <p:sp>
          <p:nvSpPr>
            <p:cNvPr id="17411" name="Rectangle 3"/>
            <p:cNvSpPr>
              <a:spLocks noChangeArrowheads="1"/>
            </p:cNvSpPr>
            <p:nvPr/>
          </p:nvSpPr>
          <p:spPr bwMode="auto">
            <a:xfrm>
              <a:off x="793" y="569"/>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a:latin typeface="+mj-lt"/>
                  <a:ea typeface="+mj-ea"/>
                </a:rPr>
                <a:t>所以</a:t>
              </a:r>
              <a:endParaRPr lang="zh-CN" altLang="en-US" sz="2800" b="1">
                <a:latin typeface="+mj-lt"/>
                <a:ea typeface="+mj-ea"/>
              </a:endParaRPr>
            </a:p>
          </p:txBody>
        </p:sp>
        <mc:AlternateContent xmlns:mc="http://schemas.openxmlformats.org/markup-compatibility/2006">
          <mc:Choice xmlns:a14="http://schemas.microsoft.com/office/drawing/2010/main" Requires="a14">
            <p:sp>
              <p:nvSpPr>
                <p:cNvPr id="17412" name="Object 4"/>
                <p:cNvSpPr txBox="1"/>
                <p:nvPr/>
              </p:nvSpPr>
              <p:spPr bwMode="auto">
                <a:xfrm>
                  <a:off x="1474" y="482"/>
                  <a:ext cx="1769" cy="519"/>
                </a:xfrm>
                <a:prstGeom prst="rect">
                  <a:avLst/>
                </a:prstGeom>
                <a:noFill/>
              </p:spPr>
              <p:txBody>
                <a:bodyPr>
                  <a:normAutofit fontScale="85000" lnSpcReduction="10000"/>
                </a:bodyPr>
                <a:lstStyle/>
                <a:p>
                  <a14:m>
                    <m:oMathPara xmlns:m="http://schemas.openxmlformats.org/officeDocument/2006/math">
                      <m:oMathParaPr>
                        <m:jc m:val="left"/>
                      </m:oMathParaPr>
                      <m:oMath xmlns:m="http://schemas.openxmlformats.org/officeDocument/2006/math">
                        <m:acc>
                          <m:accPr>
                            <m:chr m:val="̄"/>
                            <m:ctrlPr>
                              <a:rPr lang="zh-CN" altLang="en-US" sz="2800" b="1" i="1">
                                <a:solidFill>
                                  <a:srgbClr val="000000"/>
                                </a:solidFill>
                                <a:latin typeface="Cambria Math" panose="02040503050406030204" pitchFamily="18" charset="0"/>
                                <a:ea typeface="+mj-ea"/>
                              </a:rPr>
                            </m:ctrlPr>
                          </m:accPr>
                          <m:e>
                            <m:r>
                              <a:rPr lang="zh-CN" altLang="en-US" sz="2800" b="1" i="1">
                                <a:solidFill>
                                  <a:srgbClr val="000000"/>
                                </a:solidFill>
                                <a:latin typeface="Cambria Math" panose="02040503050406030204" pitchFamily="18" charset="0"/>
                                <a:ea typeface="+mj-ea"/>
                              </a:rPr>
                              <m:t>𝑲</m:t>
                            </m:r>
                          </m:e>
                        </m:acc>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𝒂</m:t>
                            </m:r>
                          </m:num>
                          <m:den>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𝒔</m:t>
                            </m:r>
                          </m:den>
                        </m:f>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𝒂</m:t>
                            </m:r>
                          </m:num>
                          <m:den>
                            <m:r>
                              <a:rPr lang="zh-CN" altLang="en-US" sz="2800" b="1" i="1">
                                <a:solidFill>
                                  <a:srgbClr val="000000"/>
                                </a:solidFill>
                                <a:latin typeface="Cambria Math" panose="02040503050406030204" pitchFamily="18" charset="0"/>
                                <a:ea typeface="+mj-ea"/>
                              </a:rPr>
                              <m:t>𝑹</m:t>
                            </m:r>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𝒂</m:t>
                            </m:r>
                          </m:den>
                        </m:f>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𝟏</m:t>
                            </m:r>
                          </m:num>
                          <m:den>
                            <m:r>
                              <a:rPr lang="zh-CN" altLang="en-US" sz="2800" b="1" i="1">
                                <a:solidFill>
                                  <a:srgbClr val="000000"/>
                                </a:solidFill>
                                <a:latin typeface="Cambria Math" panose="02040503050406030204" pitchFamily="18" charset="0"/>
                                <a:ea typeface="+mj-ea"/>
                              </a:rPr>
                              <m:t>𝑹</m:t>
                            </m:r>
                          </m:den>
                        </m:f>
                      </m:oMath>
                    </m:oMathPara>
                  </a14:m>
                  <a:endParaRPr lang="zh-CN" altLang="en-US" sz="2800" b="1">
                    <a:latin typeface="+mj-lt"/>
                    <a:ea typeface="+mj-ea"/>
                  </a:endParaRPr>
                </a:p>
              </p:txBody>
            </p:sp>
          </mc:Choice>
          <mc:Fallback>
            <p:sp>
              <p:nvSpPr>
                <p:cNvPr id="17412" name="Object 4"/>
                <p:cNvSpPr txBox="1">
                  <a:spLocks noRot="1" noChangeAspect="1" noMove="1" noResize="1" noEditPoints="1" noAdjustHandles="1" noChangeArrowheads="1" noChangeShapeType="1" noTextEdit="1"/>
                </p:cNvSpPr>
                <p:nvPr/>
              </p:nvSpPr>
              <p:spPr bwMode="auto">
                <a:xfrm>
                  <a:off x="1474" y="482"/>
                  <a:ext cx="1769" cy="519"/>
                </a:xfrm>
                <a:prstGeom prst="rect">
                  <a:avLst/>
                </a:prstGeom>
                <a:blipFill rotWithShape="1">
                  <a:blip r:embed="rId1"/>
                </a:blipFill>
              </p:spPr>
              <p:txBody>
                <a:bodyPr/>
                <a:lstStyle/>
                <a:p>
                  <a:r>
                    <a:rPr lang="zh-CN" altLang="en-US">
                      <a:noFill/>
                    </a:rPr>
                    <a:t> </a:t>
                  </a:r>
                </a:p>
              </p:txBody>
            </p:sp>
          </mc:Fallback>
        </mc:AlternateContent>
        <p:sp>
          <p:nvSpPr>
            <p:cNvPr id="17413" name="Rectangle 5"/>
            <p:cNvSpPr>
              <a:spLocks noChangeArrowheads="1"/>
            </p:cNvSpPr>
            <p:nvPr/>
          </p:nvSpPr>
          <p:spPr bwMode="auto">
            <a:xfrm>
              <a:off x="793" y="1152"/>
              <a:ext cx="6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dirty="0">
                  <a:latin typeface="+mj-lt"/>
                  <a:ea typeface="+mj-ea"/>
                </a:rPr>
                <a:t>从而 </a:t>
              </a:r>
              <a:endParaRPr lang="zh-CN" altLang="en-US" sz="2800" b="1" dirty="0">
                <a:latin typeface="+mj-lt"/>
                <a:ea typeface="+mj-ea"/>
              </a:endParaRPr>
            </a:p>
          </p:txBody>
        </p:sp>
        <mc:AlternateContent xmlns:mc="http://schemas.openxmlformats.org/markup-compatibility/2006">
          <mc:Choice xmlns:a14="http://schemas.microsoft.com/office/drawing/2010/main" Requires="a14">
            <p:sp>
              <p:nvSpPr>
                <p:cNvPr id="17414" name="Object 6"/>
                <p:cNvSpPr txBox="1"/>
                <p:nvPr/>
              </p:nvSpPr>
              <p:spPr bwMode="auto">
                <a:xfrm>
                  <a:off x="1474" y="1077"/>
                  <a:ext cx="1497" cy="568"/>
                </a:xfrm>
                <a:prstGeom prst="rect">
                  <a:avLst/>
                </a:prstGeom>
                <a:noFill/>
              </p:spPr>
              <p:txBody>
                <a:bodyPr>
                  <a:norm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𝑲</m:t>
                        </m:r>
                        <m:r>
                          <a:rPr lang="zh-CN" altLang="en-US" sz="2800" b="1" i="1">
                            <a:solidFill>
                              <a:srgbClr val="000000"/>
                            </a:solidFill>
                            <a:latin typeface="Cambria Math" panose="02040503050406030204" pitchFamily="18" charset="0"/>
                            <a:ea typeface="+mj-ea"/>
                          </a:rPr>
                          <m:t>=</m:t>
                        </m:r>
                        <m:acc>
                          <m:accPr>
                            <m:chr m:val="̄"/>
                            <m:ctrlPr>
                              <a:rPr lang="zh-CN" altLang="en-US" sz="2800" b="1" i="1">
                                <a:solidFill>
                                  <a:srgbClr val="000000"/>
                                </a:solidFill>
                                <a:latin typeface="Cambria Math" panose="02040503050406030204" pitchFamily="18" charset="0"/>
                                <a:ea typeface="+mj-ea"/>
                              </a:rPr>
                            </m:ctrlPr>
                          </m:accPr>
                          <m:e>
                            <m:func>
                              <m:funcPr>
                                <m:ctrlPr>
                                  <a:rPr lang="zh-CN" altLang="en-US" sz="2800" b="1" i="1">
                                    <a:solidFill>
                                      <a:srgbClr val="000000"/>
                                    </a:solidFill>
                                    <a:latin typeface="Cambria Math" panose="02040503050406030204" pitchFamily="18" charset="0"/>
                                    <a:ea typeface="+mj-ea"/>
                                  </a:rPr>
                                </m:ctrlPr>
                              </m:funcPr>
                              <m:fName>
                                <m:limLow>
                                  <m:limLowPr>
                                    <m:ctrlPr>
                                      <a:rPr lang="zh-CN" altLang="en-US" sz="2800" b="1" i="1">
                                        <a:solidFill>
                                          <a:srgbClr val="000000"/>
                                        </a:solidFill>
                                        <a:latin typeface="Cambria Math" panose="02040503050406030204" pitchFamily="18" charset="0"/>
                                        <a:ea typeface="+mj-ea"/>
                                      </a:rPr>
                                    </m:ctrlPr>
                                  </m:limLowPr>
                                  <m:e>
                                    <m:r>
                                      <a:rPr lang="zh-CN" altLang="en-US" sz="2800" b="1" i="0">
                                        <a:solidFill>
                                          <a:srgbClr val="000000"/>
                                        </a:solidFill>
                                        <a:latin typeface="Cambria Math" panose="02040503050406030204" pitchFamily="18" charset="0"/>
                                        <a:ea typeface="+mj-ea"/>
                                      </a:rPr>
                                      <m:t>𝐥𝐢𝐦</m:t>
                                    </m:r>
                                  </m:e>
                                  <m:lim>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𝒔</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lim>
                                </m:limLow>
                              </m:fName>
                              <m:e>
                                <m:r>
                                  <a:rPr lang="zh-CN" altLang="en-US" sz="2800" b="1" i="1">
                                    <a:solidFill>
                                      <a:srgbClr val="000000"/>
                                    </a:solidFill>
                                    <a:latin typeface="Cambria Math" panose="02040503050406030204" pitchFamily="18" charset="0"/>
                                    <a:ea typeface="+mj-ea"/>
                                  </a:rPr>
                                  <m:t>𝑲</m:t>
                                </m:r>
                              </m:e>
                            </m:func>
                          </m:e>
                        </m:acc>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𝟏</m:t>
                            </m:r>
                          </m:num>
                          <m:den>
                            <m:r>
                              <a:rPr lang="zh-CN" altLang="en-US" sz="2800" b="1" i="1">
                                <a:solidFill>
                                  <a:srgbClr val="000000"/>
                                </a:solidFill>
                                <a:latin typeface="Cambria Math" panose="02040503050406030204" pitchFamily="18" charset="0"/>
                                <a:ea typeface="+mj-ea"/>
                              </a:rPr>
                              <m:t>𝑹</m:t>
                            </m:r>
                          </m:den>
                        </m:f>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p:sp>
              <p:nvSpPr>
                <p:cNvPr id="17414" name="Object 6"/>
                <p:cNvSpPr txBox="1">
                  <a:spLocks noRot="1" noChangeAspect="1" noMove="1" noResize="1" noEditPoints="1" noAdjustHandles="1" noChangeArrowheads="1" noChangeShapeType="1" noTextEdit="1"/>
                </p:cNvSpPr>
                <p:nvPr/>
              </p:nvSpPr>
              <p:spPr bwMode="auto">
                <a:xfrm>
                  <a:off x="1474" y="1077"/>
                  <a:ext cx="1497" cy="568"/>
                </a:xfrm>
                <a:prstGeom prst="rect">
                  <a:avLst/>
                </a:prstGeom>
                <a:blipFill rotWithShape="1">
                  <a:blip r:embed="rId2"/>
                </a:blipFill>
              </p:spPr>
              <p:txBody>
                <a:bodyPr/>
                <a:lstStyle/>
                <a:p>
                  <a:r>
                    <a:rPr lang="zh-CN" altLang="en-US">
                      <a:noFill/>
                    </a:rPr>
                    <a:t> </a:t>
                  </a:r>
                </a:p>
              </p:txBody>
            </p:sp>
          </mc:Fallback>
        </mc:AlternateContent>
      </p:grpSp>
      <p:sp>
        <p:nvSpPr>
          <p:cNvPr id="17415" name="Text Box 7"/>
          <p:cNvSpPr txBox="1">
            <a:spLocks noChangeArrowheads="1"/>
          </p:cNvSpPr>
          <p:nvPr/>
        </p:nvSpPr>
        <p:spPr bwMode="auto">
          <a:xfrm>
            <a:off x="1847850" y="3284539"/>
            <a:ext cx="8496300" cy="228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spcBef>
                <a:spcPct val="50000"/>
              </a:spcBef>
            </a:pPr>
            <a:r>
              <a:rPr lang="zh-CN" altLang="en-US" sz="2800" b="1" dirty="0">
                <a:latin typeface="+mj-lt"/>
                <a:ea typeface="+mj-ea"/>
              </a:rPr>
              <a:t>即圆周上各点处的曲率都是一样的，等于半径的倒数</a:t>
            </a:r>
            <a:r>
              <a:rPr lang="en-US" altLang="zh-CN" sz="2800" b="1" dirty="0">
                <a:latin typeface="+mj-lt"/>
                <a:ea typeface="+mj-ea"/>
              </a:rPr>
              <a:t>.</a:t>
            </a:r>
            <a:r>
              <a:rPr lang="zh-CN" altLang="en-US" sz="2800" b="1" dirty="0">
                <a:latin typeface="+mj-lt"/>
                <a:ea typeface="+mj-ea"/>
              </a:rPr>
              <a:t>即圆周上各点弯曲程度到处相同，且半径越小，圆周弯曲得越厉害</a:t>
            </a:r>
            <a:r>
              <a:rPr lang="en-US" altLang="zh-CN" sz="2800" b="1" dirty="0">
                <a:latin typeface="+mj-lt"/>
                <a:ea typeface="+mj-ea"/>
              </a:rPr>
              <a:t>.</a:t>
            </a:r>
            <a:endParaRPr lang="en-US" altLang="zh-CN" sz="2800" b="1" dirty="0">
              <a:latin typeface="+mj-lt"/>
              <a:ea typeface="+mj-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7417"/>
                                        </p:tgtEl>
                                        <p:attrNameLst>
                                          <p:attrName>style.visibility</p:attrName>
                                        </p:attrNameLst>
                                      </p:cBhvr>
                                      <p:to>
                                        <p:strVal val="visible"/>
                                      </p:to>
                                    </p:set>
                                    <p:animEffect transition="in" filter="strips(downRight)">
                                      <p:cBhvr>
                                        <p:cTn id="7" dur="500"/>
                                        <p:tgtEl>
                                          <p:spTgt spid="1741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415"/>
                                        </p:tgtEl>
                                        <p:attrNameLst>
                                          <p:attrName>style.visibility</p:attrName>
                                        </p:attrNameLst>
                                      </p:cBhvr>
                                      <p:to>
                                        <p:strVal val="visible"/>
                                      </p:to>
                                    </p:set>
                                    <p:animEffect transition="in" filter="strips(downRight)">
                                      <p:cBhvr>
                                        <p:cTn id="12"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96766" y="549276"/>
            <a:ext cx="10664792" cy="753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80000"/>
              </a:lnSpc>
              <a:spcBef>
                <a:spcPct val="50000"/>
              </a:spcBef>
            </a:pPr>
            <a:r>
              <a:rPr lang="en-US" altLang="zh-CN" sz="2800" b="1" dirty="0">
                <a:latin typeface="+mj-lt"/>
                <a:ea typeface="+mj-ea"/>
              </a:rPr>
              <a:t>    </a:t>
            </a:r>
            <a:r>
              <a:rPr lang="zh-CN" altLang="en-US" sz="2800" b="1" dirty="0">
                <a:latin typeface="+mj-lt"/>
                <a:ea typeface="+mj-ea"/>
              </a:rPr>
              <a:t>在一般情况下，我们根据</a:t>
            </a:r>
            <a:r>
              <a:rPr lang="en-US" altLang="zh-CN" sz="2800" b="1" dirty="0">
                <a:latin typeface="+mj-lt"/>
                <a:ea typeface="+mj-ea"/>
              </a:rPr>
              <a:t>(3.5.3)</a:t>
            </a:r>
            <a:r>
              <a:rPr lang="zh-CN" altLang="en-US" sz="2800" b="1" dirty="0">
                <a:latin typeface="+mj-lt"/>
                <a:ea typeface="+mj-ea"/>
              </a:rPr>
              <a:t>式导出便于计算曲率的公式</a:t>
            </a:r>
            <a:r>
              <a:rPr lang="en-US" altLang="zh-CN" sz="2800" b="1" dirty="0">
                <a:latin typeface="+mj-lt"/>
                <a:ea typeface="+mj-ea"/>
              </a:rPr>
              <a:t>.</a:t>
            </a:r>
            <a:endParaRPr lang="en-US" altLang="zh-CN" sz="2800" b="1" dirty="0">
              <a:latin typeface="+mj-lt"/>
              <a:ea typeface="+mj-ea"/>
            </a:endParaRPr>
          </a:p>
        </p:txBody>
      </p:sp>
      <p:grpSp>
        <p:nvGrpSpPr>
          <p:cNvPr id="18437" name="Group 5"/>
          <p:cNvGrpSpPr/>
          <p:nvPr/>
        </p:nvGrpSpPr>
        <p:grpSpPr bwMode="auto">
          <a:xfrm>
            <a:off x="1097163" y="1803586"/>
            <a:ext cx="10007153" cy="2849563"/>
            <a:chOff x="249" y="1979"/>
            <a:chExt cx="5128" cy="1795"/>
          </a:xfrm>
        </p:grpSpPr>
        <p:sp>
          <p:nvSpPr>
            <p:cNvPr id="18435" name="Rectangle 3"/>
            <p:cNvSpPr>
              <a:spLocks noChangeArrowheads="1"/>
            </p:cNvSpPr>
            <p:nvPr/>
          </p:nvSpPr>
          <p:spPr bwMode="auto">
            <a:xfrm>
              <a:off x="249" y="1979"/>
              <a:ext cx="5128" cy="1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80000"/>
                </a:lnSpc>
                <a:spcBef>
                  <a:spcPct val="50000"/>
                </a:spcBef>
              </a:pPr>
              <a:r>
                <a:rPr lang="en-US" altLang="zh-CN" sz="2800" b="1" dirty="0">
                  <a:latin typeface="+mj-lt"/>
                  <a:ea typeface="+mj-ea"/>
                </a:rPr>
                <a:t>    </a:t>
              </a:r>
              <a:r>
                <a:rPr lang="zh-CN" altLang="en-US" sz="2800" b="1" dirty="0">
                  <a:latin typeface="+mj-lt"/>
                  <a:ea typeface="+mj-ea"/>
                </a:rPr>
                <a:t>设曲线的直角坐标方程是</a:t>
              </a:r>
              <a:r>
                <a:rPr lang="en-US" altLang="zh-CN" sz="2800" b="1" i="1" dirty="0">
                  <a:latin typeface="+mj-lt"/>
                  <a:ea typeface="+mj-ea"/>
                </a:rPr>
                <a:t>y =f (x),</a:t>
              </a:r>
              <a:r>
                <a:rPr lang="zh-CN" altLang="en-US" sz="2800" b="1" dirty="0">
                  <a:latin typeface="+mj-lt"/>
                  <a:ea typeface="+mj-ea"/>
                </a:rPr>
                <a:t>且</a:t>
              </a:r>
              <a:r>
                <a:rPr lang="en-US" altLang="zh-CN" sz="2800" b="1" i="1" dirty="0">
                  <a:latin typeface="+mj-lt"/>
                  <a:ea typeface="+mj-ea"/>
                </a:rPr>
                <a:t>f (x)</a:t>
              </a:r>
              <a:r>
                <a:rPr lang="zh-CN" altLang="en-US" sz="2800" b="1" dirty="0" smtClean="0">
                  <a:latin typeface="+mj-lt"/>
                  <a:ea typeface="+mj-ea"/>
                </a:rPr>
                <a:t>具有</a:t>
              </a:r>
              <a:r>
                <a:rPr lang="zh-CN" altLang="en-US" sz="2800" b="1" dirty="0">
                  <a:latin typeface="+mj-lt"/>
                  <a:ea typeface="+mj-ea"/>
                </a:rPr>
                <a:t>二阶导数</a:t>
              </a:r>
              <a:r>
                <a:rPr lang="zh-CN" altLang="en-US" sz="2800" b="1" dirty="0" smtClean="0">
                  <a:latin typeface="+mj-lt"/>
                  <a:ea typeface="+mj-ea"/>
                </a:rPr>
                <a:t>，</a:t>
              </a:r>
              <a:endParaRPr lang="en-US" altLang="zh-CN" sz="2800" b="1" dirty="0" smtClean="0">
                <a:latin typeface="+mj-lt"/>
                <a:ea typeface="+mj-ea"/>
              </a:endParaRPr>
            </a:p>
            <a:p>
              <a:pPr>
                <a:lnSpc>
                  <a:spcPct val="180000"/>
                </a:lnSpc>
                <a:spcBef>
                  <a:spcPct val="50000"/>
                </a:spcBef>
              </a:pPr>
              <a:r>
                <a:rPr lang="zh-CN" altLang="en-US" sz="2800" b="1" dirty="0" smtClean="0">
                  <a:latin typeface="+mj-lt"/>
                  <a:ea typeface="+mj-ea"/>
                </a:rPr>
                <a:t>因为  </a:t>
              </a:r>
              <a:r>
                <a:rPr lang="en-US" altLang="zh-CN" sz="2800" b="1" i="1" dirty="0" smtClean="0">
                  <a:latin typeface="+mj-lt"/>
                  <a:ea typeface="+mj-ea"/>
                </a:rPr>
                <a:t>y</a:t>
              </a:r>
              <a:r>
                <a:rPr lang="en-US" altLang="zh-CN" sz="2800" b="1" dirty="0">
                  <a:latin typeface="+mj-lt"/>
                  <a:ea typeface="+mj-ea"/>
                </a:rPr>
                <a:t>′=tanα</a:t>
              </a:r>
              <a:r>
                <a:rPr lang="zh-CN" altLang="en-US" sz="2800" b="1" dirty="0">
                  <a:latin typeface="+mj-lt"/>
                  <a:ea typeface="+mj-ea"/>
                </a:rPr>
                <a:t>，</a:t>
              </a:r>
              <a:r>
                <a:rPr lang="zh-CN" altLang="en-US" sz="2800" b="1" dirty="0" smtClean="0">
                  <a:latin typeface="+mj-lt"/>
                  <a:ea typeface="+mj-ea"/>
                </a:rPr>
                <a:t>所以  </a:t>
              </a:r>
              <a:r>
                <a:rPr lang="en-US" altLang="zh-CN" sz="2800" b="1" dirty="0" smtClean="0">
                  <a:latin typeface="+mj-lt"/>
                  <a:ea typeface="+mj-ea"/>
                </a:rPr>
                <a:t>α=</a:t>
              </a:r>
              <a:r>
                <a:rPr lang="en-US" altLang="zh-CN" sz="2800" b="1" dirty="0" err="1" smtClean="0">
                  <a:latin typeface="+mj-lt"/>
                  <a:ea typeface="+mj-ea"/>
                </a:rPr>
                <a:t>arctan</a:t>
              </a:r>
              <a:r>
                <a:rPr lang="en-US" altLang="zh-CN" sz="2800" b="1" i="1" dirty="0" err="1" smtClean="0">
                  <a:latin typeface="+mj-lt"/>
                  <a:ea typeface="+mj-ea"/>
                </a:rPr>
                <a:t>y</a:t>
              </a:r>
              <a:r>
                <a:rPr lang="en-US" altLang="zh-CN" sz="2800" b="1" dirty="0">
                  <a:latin typeface="+mj-lt"/>
                  <a:ea typeface="+mj-ea"/>
                </a:rPr>
                <a:t>′,</a:t>
              </a:r>
              <a:endParaRPr lang="en-US" altLang="zh-CN" sz="2800" b="1" dirty="0">
                <a:latin typeface="+mj-lt"/>
                <a:ea typeface="+mj-ea"/>
              </a:endParaRPr>
            </a:p>
            <a:p>
              <a:pPr>
                <a:lnSpc>
                  <a:spcPct val="180000"/>
                </a:lnSpc>
                <a:spcBef>
                  <a:spcPct val="50000"/>
                </a:spcBef>
              </a:pPr>
              <a:r>
                <a:rPr lang="zh-CN" altLang="en-US" sz="2800" b="1" dirty="0">
                  <a:latin typeface="+mj-lt"/>
                  <a:ea typeface="+mj-ea"/>
                </a:rPr>
                <a:t>对等式两边微分，得</a:t>
              </a:r>
              <a:endParaRPr lang="zh-CN" altLang="en-US" sz="2800" b="1" dirty="0">
                <a:latin typeface="+mj-lt"/>
                <a:ea typeface="+mj-ea"/>
              </a:endParaRPr>
            </a:p>
          </p:txBody>
        </p:sp>
        <mc:AlternateContent xmlns:mc="http://schemas.openxmlformats.org/markup-compatibility/2006">
          <mc:Choice xmlns:a14="http://schemas.microsoft.com/office/drawing/2010/main" Requires="a14">
            <p:sp>
              <p:nvSpPr>
                <p:cNvPr id="18436" name="Object 4"/>
                <p:cNvSpPr txBox="1"/>
                <p:nvPr/>
              </p:nvSpPr>
              <p:spPr bwMode="auto">
                <a:xfrm>
                  <a:off x="2349" y="3179"/>
                  <a:ext cx="1954" cy="589"/>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𝒅𝒂</m:t>
                        </m:r>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m:t>
                                </m:r>
                              </m:sup>
                            </m:sSup>
                          </m:num>
                          <m:den>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m:t>
                                </m:r>
                              </m:sup>
                            </m:sSup>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m:t>
                                </m:r>
                              </m:e>
                              <m:sup>
                                <m:r>
                                  <a:rPr lang="zh-CN" altLang="en-US" sz="2800" b="1" i="1">
                                    <a:solidFill>
                                      <a:srgbClr val="000000"/>
                                    </a:solidFill>
                                    <a:latin typeface="Cambria Math" panose="02040503050406030204" pitchFamily="18" charset="0"/>
                                    <a:ea typeface="+mj-ea"/>
                                  </a:rPr>
                                  <m:t>𝟐</m:t>
                                </m:r>
                              </m:sup>
                            </m:sSup>
                          </m:den>
                        </m:f>
                        <m:r>
                          <a:rPr lang="zh-CN" altLang="en-US" sz="2800" b="1" i="1">
                            <a:solidFill>
                              <a:srgbClr val="000000"/>
                            </a:solidFill>
                            <a:latin typeface="Cambria Math" panose="02040503050406030204" pitchFamily="18" charset="0"/>
                            <a:ea typeface="+mj-ea"/>
                          </a:rPr>
                          <m:t>𝒅𝒙</m:t>
                        </m:r>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p:sp>
              <p:nvSpPr>
                <p:cNvPr id="18436" name="Object 4"/>
                <p:cNvSpPr txBox="1">
                  <a:spLocks noRot="1" noChangeAspect="1" noMove="1" noResize="1" noEditPoints="1" noAdjustHandles="1" noChangeArrowheads="1" noChangeShapeType="1" noTextEdit="1"/>
                </p:cNvSpPr>
                <p:nvPr/>
              </p:nvSpPr>
              <p:spPr bwMode="auto">
                <a:xfrm>
                  <a:off x="2349" y="3179"/>
                  <a:ext cx="1954" cy="589"/>
                </a:xfrm>
                <a:prstGeom prst="rect">
                  <a:avLst/>
                </a:prstGeom>
                <a:blipFill rotWithShape="1">
                  <a:blip r:embed="rId1"/>
                </a:blipFill>
                <a:ln>
                  <a:noFill/>
                </a:ln>
                <a:effectLst/>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strips(downRight)">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8437"/>
                                        </p:tgtEl>
                                        <p:attrNameLst>
                                          <p:attrName>style.visibility</p:attrName>
                                        </p:attrNameLst>
                                      </p:cBhvr>
                                      <p:to>
                                        <p:strVal val="visible"/>
                                      </p:to>
                                    </p:set>
                                    <p:animEffect transition="in" filter="strips(downRight)">
                                      <p:cBhvr>
                                        <p:cTn id="12"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1847851" y="1125539"/>
            <a:ext cx="8569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mj-lt"/>
                <a:ea typeface="+mj-ea"/>
              </a:rPr>
              <a:t>       </a:t>
            </a:r>
            <a:endParaRPr lang="en-US" altLang="zh-CN" sz="2800" b="1">
              <a:latin typeface="+mj-lt"/>
              <a:ea typeface="+mj-ea"/>
            </a:endParaRPr>
          </a:p>
        </p:txBody>
      </p:sp>
      <p:grpSp>
        <p:nvGrpSpPr>
          <p:cNvPr id="19468" name="Group 12"/>
          <p:cNvGrpSpPr/>
          <p:nvPr/>
        </p:nvGrpSpPr>
        <p:grpSpPr bwMode="auto">
          <a:xfrm>
            <a:off x="1035982" y="778077"/>
            <a:ext cx="8558213" cy="2120899"/>
            <a:chOff x="476" y="478"/>
            <a:chExt cx="5391" cy="1336"/>
          </a:xfrm>
        </p:grpSpPr>
        <p:sp>
          <p:nvSpPr>
            <p:cNvPr id="19460" name="Rectangle 4"/>
            <p:cNvSpPr>
              <a:spLocks noChangeArrowheads="1"/>
            </p:cNvSpPr>
            <p:nvPr/>
          </p:nvSpPr>
          <p:spPr bwMode="auto">
            <a:xfrm>
              <a:off x="476" y="478"/>
              <a:ext cx="359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dirty="0">
                  <a:latin typeface="+mj-lt"/>
                  <a:ea typeface="+mj-ea"/>
                </a:rPr>
                <a:t>由</a:t>
              </a:r>
              <a:r>
                <a:rPr lang="en-US" altLang="zh-CN" sz="2800" b="1" dirty="0">
                  <a:latin typeface="+mj-lt"/>
                  <a:ea typeface="+mj-ea"/>
                </a:rPr>
                <a:t>(3.5.1)</a:t>
              </a:r>
              <a:r>
                <a:rPr lang="zh-CN" altLang="en-US" sz="2800" b="1" dirty="0">
                  <a:latin typeface="+mj-lt"/>
                  <a:ea typeface="+mj-ea"/>
                </a:rPr>
                <a:t>和</a:t>
              </a:r>
              <a:r>
                <a:rPr lang="en-US" altLang="zh-CN" sz="2800" b="1" dirty="0">
                  <a:latin typeface="+mj-lt"/>
                  <a:ea typeface="+mj-ea"/>
                </a:rPr>
                <a:t>(3.5.3)</a:t>
              </a:r>
              <a:r>
                <a:rPr lang="zh-CN" altLang="en-US" sz="2800" b="1" dirty="0">
                  <a:latin typeface="+mj-lt"/>
                  <a:ea typeface="+mj-ea"/>
                </a:rPr>
                <a:t>式，即得曲率公式</a:t>
              </a:r>
              <a:endParaRPr lang="zh-CN" altLang="en-US" sz="2800" b="1" dirty="0">
                <a:latin typeface="+mj-lt"/>
                <a:ea typeface="+mj-ea"/>
              </a:endParaRPr>
            </a:p>
          </p:txBody>
        </p:sp>
        <mc:AlternateContent xmlns:mc="http://schemas.openxmlformats.org/markup-compatibility/2006">
          <mc:Choice xmlns:a14="http://schemas.microsoft.com/office/drawing/2010/main" Requires="a14">
            <p:sp>
              <p:nvSpPr>
                <p:cNvPr id="19461" name="Object 5"/>
                <p:cNvSpPr txBox="1"/>
                <p:nvPr/>
              </p:nvSpPr>
              <p:spPr bwMode="auto">
                <a:xfrm>
                  <a:off x="1460" y="1026"/>
                  <a:ext cx="2145" cy="788"/>
                </a:xfrm>
                <a:prstGeom prst="rect">
                  <a:avLst/>
                </a:prstGeom>
                <a:noFill/>
              </p:spPr>
              <p:txBody>
                <a:bodyPr>
                  <a:norm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𝑲</m:t>
                        </m:r>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m:t>
                                </m:r>
                              </m:sup>
                            </m:sSup>
                            <m:r>
                              <a:rPr lang="zh-CN" altLang="en-US" sz="2800" b="1" i="1">
                                <a:solidFill>
                                  <a:srgbClr val="000000"/>
                                </a:solidFill>
                                <a:latin typeface="Cambria Math" panose="02040503050406030204" pitchFamily="18" charset="0"/>
                                <a:ea typeface="+mj-ea"/>
                              </a:rPr>
                              <m:t>|</m:t>
                            </m:r>
                          </m:num>
                          <m:den>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𝟐</m:t>
                                </m:r>
                              </m:sup>
                            </m:sSup>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m:t>
                                </m:r>
                              </m:e>
                              <m:sup>
                                <m:f>
                                  <m:fPr>
                                    <m:type m:val="lin"/>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𝟑</m:t>
                                    </m:r>
                                  </m:num>
                                  <m:den>
                                    <m:r>
                                      <a:rPr lang="zh-CN" altLang="en-US" sz="2800" b="1" i="1">
                                        <a:solidFill>
                                          <a:srgbClr val="000000"/>
                                        </a:solidFill>
                                        <a:latin typeface="Cambria Math" panose="02040503050406030204" pitchFamily="18" charset="0"/>
                                        <a:ea typeface="+mj-ea"/>
                                      </a:rPr>
                                      <m:t>𝟐</m:t>
                                    </m:r>
                                  </m:den>
                                </m:f>
                              </m:sup>
                            </m:sSup>
                          </m:den>
                        </m:f>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p:sp>
              <p:nvSpPr>
                <p:cNvPr id="19461" name="Object 5"/>
                <p:cNvSpPr txBox="1">
                  <a:spLocks noRot="1" noChangeAspect="1" noMove="1" noResize="1" noEditPoints="1" noAdjustHandles="1" noChangeArrowheads="1" noChangeShapeType="1" noTextEdit="1"/>
                </p:cNvSpPr>
                <p:nvPr/>
              </p:nvSpPr>
              <p:spPr bwMode="auto">
                <a:xfrm>
                  <a:off x="1460" y="1026"/>
                  <a:ext cx="2145" cy="788"/>
                </a:xfrm>
                <a:prstGeom prst="rect">
                  <a:avLst/>
                </a:prstGeom>
                <a:blipFill rotWithShape="1">
                  <a:blip r:embed="rId1"/>
                </a:blipFill>
              </p:spPr>
              <p:txBody>
                <a:bodyPr/>
                <a:lstStyle/>
                <a:p>
                  <a:r>
                    <a:rPr lang="zh-CN" altLang="en-US">
                      <a:noFill/>
                    </a:rPr>
                    <a:t> </a:t>
                  </a:r>
                </a:p>
              </p:txBody>
            </p:sp>
          </mc:Fallback>
        </mc:AlternateContent>
        <p:sp>
          <p:nvSpPr>
            <p:cNvPr id="19462" name="Rectangle 6"/>
            <p:cNvSpPr>
              <a:spLocks noChangeArrowheads="1"/>
            </p:cNvSpPr>
            <p:nvPr/>
          </p:nvSpPr>
          <p:spPr bwMode="auto">
            <a:xfrm>
              <a:off x="5090" y="1127"/>
              <a:ext cx="77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b="1" dirty="0">
                  <a:latin typeface="+mj-lt"/>
                  <a:ea typeface="+mj-ea"/>
                </a:rPr>
                <a:t>(3.5.4) </a:t>
              </a:r>
              <a:endParaRPr lang="en-US" altLang="zh-CN" sz="2800" b="1" dirty="0">
                <a:latin typeface="+mj-lt"/>
                <a:ea typeface="+mj-ea"/>
              </a:endParaRPr>
            </a:p>
          </p:txBody>
        </p:sp>
      </p:grpSp>
      <mc:AlternateContent xmlns:mc="http://schemas.openxmlformats.org/markup-compatibility/2006">
        <mc:Choice xmlns:a14="http://schemas.microsoft.com/office/drawing/2010/main" Requires="a14">
          <p:sp>
            <p:nvSpPr>
              <p:cNvPr id="19463" name="Text Box 7"/>
              <p:cNvSpPr txBox="1">
                <a:spLocks noChangeArrowheads="1"/>
              </p:cNvSpPr>
              <p:nvPr/>
            </p:nvSpPr>
            <p:spPr bwMode="auto">
              <a:xfrm>
                <a:off x="746103" y="2985493"/>
                <a:ext cx="10514334" cy="2180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2800" b="1" dirty="0">
                    <a:latin typeface="+mj-lt"/>
                    <a:ea typeface="+mj-ea"/>
                  </a:rPr>
                  <a:t>若曲线由参数方程 </a:t>
                </a:r>
                <a14:m>
                  <m:oMath xmlns:m="http://schemas.openxmlformats.org/officeDocument/2006/math">
                    <m:d>
                      <m:dPr>
                        <m:begChr m:val="{"/>
                        <m:endChr m:val=""/>
                        <m:ctrlPr>
                          <a:rPr lang="zh-CN" altLang="en-US" sz="2800" b="1" i="1" smtClean="0">
                            <a:solidFill>
                              <a:srgbClr val="000000"/>
                            </a:solidFill>
                            <a:latin typeface="+mj-lt"/>
                            <a:ea typeface="+mj-ea"/>
                          </a:rPr>
                        </m:ctrlPr>
                      </m:dPr>
                      <m:e>
                        <m:eqArr>
                          <m:eqArrPr>
                            <m:ctrlPr>
                              <a:rPr lang="zh-CN" altLang="en-US" sz="2800" b="1" i="1">
                                <a:solidFill>
                                  <a:srgbClr val="000000"/>
                                </a:solidFill>
                                <a:latin typeface="+mj-lt"/>
                                <a:ea typeface="+mj-ea"/>
                              </a:rPr>
                            </m:ctrlPr>
                          </m:eqArrPr>
                          <m:e>
                            <m:r>
                              <a:rPr lang="zh-CN" altLang="en-US" sz="2800" b="1" i="1">
                                <a:solidFill>
                                  <a:srgbClr val="000000"/>
                                </a:solidFill>
                                <a:latin typeface="+mj-lt"/>
                                <a:ea typeface="+mj-ea"/>
                              </a:rPr>
                              <m:t>𝒙</m:t>
                            </m:r>
                            <m:r>
                              <a:rPr lang="zh-CN" altLang="en-US" sz="2800" b="1" i="1">
                                <a:solidFill>
                                  <a:srgbClr val="000000"/>
                                </a:solidFill>
                                <a:latin typeface="+mj-lt"/>
                                <a:ea typeface="+mj-ea"/>
                              </a:rPr>
                              <m:t>=</m:t>
                            </m:r>
                            <m:r>
                              <a:rPr lang="zh-CN" altLang="en-US" sz="2800" b="1" i="1" smtClean="0">
                                <a:solidFill>
                                  <a:srgbClr val="000000"/>
                                </a:solidFill>
                                <a:latin typeface="Cambria Math" panose="02040503050406030204" pitchFamily="18" charset="0"/>
                                <a:ea typeface="+mj-ea"/>
                              </a:rPr>
                              <m:t>𝝋</m:t>
                            </m:r>
                            <m:r>
                              <a:rPr lang="zh-CN" altLang="en-US" sz="2800" b="1" i="1">
                                <a:solidFill>
                                  <a:srgbClr val="000000"/>
                                </a:solidFill>
                                <a:latin typeface="+mj-lt"/>
                                <a:ea typeface="+mj-ea"/>
                              </a:rPr>
                              <m:t>(</m:t>
                            </m:r>
                            <m:r>
                              <a:rPr lang="zh-CN" altLang="en-US" sz="2800" b="1" i="1">
                                <a:solidFill>
                                  <a:srgbClr val="000000"/>
                                </a:solidFill>
                                <a:latin typeface="+mj-lt"/>
                                <a:ea typeface="+mj-ea"/>
                              </a:rPr>
                              <m:t>𝒕</m:t>
                            </m:r>
                            <m:r>
                              <a:rPr lang="zh-CN" altLang="en-US" sz="2800" b="1" i="1">
                                <a:solidFill>
                                  <a:srgbClr val="000000"/>
                                </a:solidFill>
                                <a:latin typeface="+mj-lt"/>
                                <a:ea typeface="+mj-ea"/>
                              </a:rPr>
                              <m:t>)</m:t>
                            </m:r>
                          </m:e>
                          <m:e>
                            <m:r>
                              <a:rPr lang="zh-CN" altLang="en-US" sz="2800" b="1" i="1">
                                <a:solidFill>
                                  <a:srgbClr val="000000"/>
                                </a:solidFill>
                                <a:latin typeface="+mj-lt"/>
                                <a:ea typeface="+mj-ea"/>
                              </a:rPr>
                              <m:t>𝒚</m:t>
                            </m:r>
                            <m:r>
                              <a:rPr lang="zh-CN" altLang="en-US" sz="2800" b="1" i="1">
                                <a:solidFill>
                                  <a:srgbClr val="000000"/>
                                </a:solidFill>
                                <a:latin typeface="+mj-lt"/>
                                <a:ea typeface="+mj-ea"/>
                              </a:rPr>
                              <m:t>=</m:t>
                            </m:r>
                            <m:r>
                              <a:rPr lang="zh-CN" altLang="en-US" sz="2800" b="1" i="1" smtClean="0">
                                <a:solidFill>
                                  <a:srgbClr val="000000"/>
                                </a:solidFill>
                                <a:latin typeface="+mj-lt"/>
                                <a:ea typeface="+mj-ea"/>
                              </a:rPr>
                              <m:t>𝝍</m:t>
                            </m:r>
                            <m:r>
                              <a:rPr lang="zh-CN" altLang="en-US" sz="2800" b="1" i="1">
                                <a:solidFill>
                                  <a:srgbClr val="000000"/>
                                </a:solidFill>
                                <a:latin typeface="+mj-lt"/>
                                <a:ea typeface="+mj-ea"/>
                              </a:rPr>
                              <m:t>(</m:t>
                            </m:r>
                            <m:r>
                              <a:rPr lang="zh-CN" altLang="en-US" sz="2800" b="1" i="1">
                                <a:solidFill>
                                  <a:srgbClr val="000000"/>
                                </a:solidFill>
                                <a:latin typeface="+mj-lt"/>
                                <a:ea typeface="+mj-ea"/>
                              </a:rPr>
                              <m:t>𝒕</m:t>
                            </m:r>
                            <m:r>
                              <a:rPr lang="zh-CN" altLang="en-US" sz="2800" b="1" i="1">
                                <a:solidFill>
                                  <a:srgbClr val="000000"/>
                                </a:solidFill>
                                <a:latin typeface="+mj-lt"/>
                                <a:ea typeface="+mj-ea"/>
                              </a:rPr>
                              <m:t>)</m:t>
                            </m:r>
                          </m:e>
                        </m:eqArr>
                      </m:e>
                    </m:d>
                  </m:oMath>
                </a14:m>
                <a:r>
                  <a:rPr lang="zh-CN" altLang="en-US" sz="2800" b="1" dirty="0">
                    <a:latin typeface="+mj-lt"/>
                    <a:ea typeface="+mj-ea"/>
                  </a:rPr>
                  <a:t>  </a:t>
                </a:r>
                <a:r>
                  <a:rPr lang="en-US" altLang="zh-CN" sz="2800" b="1" dirty="0">
                    <a:latin typeface="+mj-lt"/>
                    <a:ea typeface="+mj-ea"/>
                  </a:rPr>
                  <a:t>(</a:t>
                </a:r>
                <a:r>
                  <a:rPr lang="en-US" altLang="zh-CN" sz="2800" b="1" i="1" dirty="0">
                    <a:latin typeface="+mj-lt"/>
                    <a:ea typeface="+mj-ea"/>
                  </a:rPr>
                  <a:t>α</a:t>
                </a:r>
                <a:r>
                  <a:rPr lang="en-US" altLang="zh-CN" sz="2800" b="1" dirty="0">
                    <a:latin typeface="+mj-lt"/>
                    <a:ea typeface="+mj-ea"/>
                  </a:rPr>
                  <a:t>≤t≤</a:t>
                </a:r>
                <a:r>
                  <a:rPr lang="en-US" altLang="zh-CN" sz="2800" b="1" i="1" dirty="0">
                    <a:latin typeface="+mj-lt"/>
                    <a:ea typeface="+mj-ea"/>
                  </a:rPr>
                  <a:t>β</a:t>
                </a:r>
                <a:r>
                  <a:rPr lang="en-US" altLang="zh-CN" sz="2800" b="1" dirty="0">
                    <a:latin typeface="+mj-lt"/>
                    <a:ea typeface="+mj-ea"/>
                  </a:rPr>
                  <a:t>)</a:t>
                </a:r>
                <a:r>
                  <a:rPr lang="zh-CN" altLang="en-US" sz="2800" b="1" dirty="0">
                    <a:latin typeface="+mj-lt"/>
                    <a:ea typeface="+mj-ea"/>
                  </a:rPr>
                  <a:t>给出，则可利用由参数方程所确定的函数的求导法，求出 </a:t>
                </a:r>
                <a14:m>
                  <m:oMath xmlns:m="http://schemas.openxmlformats.org/officeDocument/2006/math">
                    <m:sSubSup>
                      <m:sSubSupPr>
                        <m:ctrlPr>
                          <a:rPr lang="zh-CN" altLang="en-US" sz="2800" b="1" i="1">
                            <a:solidFill>
                              <a:srgbClr val="000000"/>
                            </a:solidFill>
                            <a:latin typeface="Cambria Math" panose="02040503050406030204" pitchFamily="18" charset="0"/>
                          </a:rPr>
                        </m:ctrlPr>
                      </m:sSubSupPr>
                      <m:e>
                        <m:r>
                          <a:rPr lang="zh-CN" altLang="en-US" sz="2800" b="1" i="1">
                            <a:solidFill>
                              <a:srgbClr val="000000"/>
                            </a:solidFill>
                            <a:latin typeface="Cambria Math" panose="02040503050406030204" pitchFamily="18" charset="0"/>
                          </a:rPr>
                          <m:t>𝒚</m:t>
                        </m:r>
                      </m:e>
                      <m:sub>
                        <m:r>
                          <a:rPr lang="zh-CN" altLang="en-US" sz="2800" b="1" i="1">
                            <a:solidFill>
                              <a:srgbClr val="000000"/>
                            </a:solidFill>
                            <a:latin typeface="Cambria Math" panose="02040503050406030204" pitchFamily="18" charset="0"/>
                          </a:rPr>
                          <m:t>𝒙</m:t>
                        </m:r>
                      </m:sub>
                      <m:sup>
                        <m:r>
                          <a:rPr lang="zh-CN" altLang="en-US" sz="2800" b="1" i="1">
                            <a:solidFill>
                              <a:srgbClr val="000000"/>
                            </a:solidFill>
                            <a:latin typeface="Cambria Math" panose="02040503050406030204" pitchFamily="18" charset="0"/>
                          </a:rPr>
                          <m:t>′</m:t>
                        </m:r>
                      </m:sup>
                    </m:sSubSup>
                  </m:oMath>
                </a14:m>
                <a:r>
                  <a:rPr lang="zh-CN" altLang="en-US" sz="2800" b="1" dirty="0">
                    <a:latin typeface="+mj-lt"/>
                    <a:ea typeface="+mj-ea"/>
                  </a:rPr>
                  <a:t> 及 </a:t>
                </a:r>
                <a14:m>
                  <m:oMath xmlns:m="http://schemas.openxmlformats.org/officeDocument/2006/math">
                    <m:sSubSup>
                      <m:sSubSupPr>
                        <m:ctrlPr>
                          <a:rPr lang="zh-CN" altLang="en-US" sz="2800" b="1" i="1">
                            <a:solidFill>
                              <a:srgbClr val="000000"/>
                            </a:solidFill>
                            <a:latin typeface="Cambria Math" panose="02040503050406030204" pitchFamily="18" charset="0"/>
                          </a:rPr>
                        </m:ctrlPr>
                      </m:sSubSupPr>
                      <m:e>
                        <m:r>
                          <a:rPr lang="zh-CN" altLang="en-US" sz="2800" b="1" i="1">
                            <a:solidFill>
                              <a:srgbClr val="000000"/>
                            </a:solidFill>
                            <a:latin typeface="Cambria Math" panose="02040503050406030204" pitchFamily="18" charset="0"/>
                          </a:rPr>
                          <m:t>𝒚</m:t>
                        </m:r>
                      </m:e>
                      <m:sub>
                        <m:r>
                          <a:rPr lang="zh-CN" altLang="en-US" sz="2800" b="1" i="1">
                            <a:solidFill>
                              <a:srgbClr val="000000"/>
                            </a:solidFill>
                            <a:latin typeface="Cambria Math" panose="02040503050406030204" pitchFamily="18" charset="0"/>
                          </a:rPr>
                          <m:t>𝒙</m:t>
                        </m:r>
                      </m:sub>
                      <m:sup>
                        <m:r>
                          <a:rPr lang="zh-CN" altLang="en-US" sz="2800" b="1" i="1">
                            <a:solidFill>
                              <a:srgbClr val="000000"/>
                            </a:solidFill>
                            <a:latin typeface="Cambria Math" panose="02040503050406030204" pitchFamily="18" charset="0"/>
                          </a:rPr>
                          <m:t>″</m:t>
                        </m:r>
                      </m:sup>
                    </m:sSubSup>
                  </m:oMath>
                </a14:m>
                <a:r>
                  <a:rPr lang="zh-CN" altLang="en-US" sz="2800" b="1" dirty="0">
                    <a:latin typeface="+mj-lt"/>
                    <a:ea typeface="+mj-ea"/>
                  </a:rPr>
                  <a:t> ，代入</a:t>
                </a:r>
                <a:r>
                  <a:rPr lang="en-US" altLang="zh-CN" sz="2800" b="1" dirty="0">
                    <a:latin typeface="+mj-lt"/>
                    <a:ea typeface="+mj-ea"/>
                  </a:rPr>
                  <a:t>(3.5.4)</a:t>
                </a:r>
                <a:r>
                  <a:rPr lang="zh-CN" altLang="en-US" sz="2800" b="1" dirty="0">
                    <a:latin typeface="+mj-lt"/>
                    <a:ea typeface="+mj-ea"/>
                  </a:rPr>
                  <a:t>式即可</a:t>
                </a:r>
                <a:r>
                  <a:rPr lang="en-US" altLang="zh-CN" sz="2800" b="1" dirty="0">
                    <a:latin typeface="+mj-lt"/>
                    <a:ea typeface="+mj-ea"/>
                  </a:rPr>
                  <a:t>.</a:t>
                </a:r>
                <a:endParaRPr lang="en-US" altLang="zh-CN" sz="2800" b="1" dirty="0">
                  <a:latin typeface="+mj-lt"/>
                  <a:ea typeface="+mj-ea"/>
                </a:endParaRPr>
              </a:p>
            </p:txBody>
          </p:sp>
        </mc:Choice>
        <mc:Fallback>
          <p:sp>
            <p:nvSpPr>
              <p:cNvPr id="19463" name="Text Box 7"/>
              <p:cNvSpPr txBox="1">
                <a:spLocks noRot="1" noChangeAspect="1" noMove="1" noResize="1" noEditPoints="1" noAdjustHandles="1" noChangeArrowheads="1" noChangeShapeType="1" noTextEdit="1"/>
              </p:cNvSpPr>
              <p:nvPr/>
            </p:nvSpPr>
            <p:spPr bwMode="auto">
              <a:xfrm>
                <a:off x="746103" y="2985493"/>
                <a:ext cx="10514334" cy="2180405"/>
              </a:xfrm>
              <a:prstGeom prst="rect">
                <a:avLst/>
              </a:prstGeom>
              <a:blipFill rotWithShape="1">
                <a:blip r:embed="rId2"/>
                <a:stretch>
                  <a:fillRect l="-6" t="-16" r="6" b="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9468"/>
                                        </p:tgtEl>
                                        <p:attrNameLst>
                                          <p:attrName>style.visibility</p:attrName>
                                        </p:attrNameLst>
                                      </p:cBhvr>
                                      <p:to>
                                        <p:strVal val="visible"/>
                                      </p:to>
                                    </p:set>
                                    <p:animEffect transition="in" filter="strips(downRight)">
                                      <p:cBhvr>
                                        <p:cTn id="7" dur="500"/>
                                        <p:tgtEl>
                                          <p:spTgt spid="194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902080" y="490538"/>
            <a:ext cx="82814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dirty="0">
                <a:solidFill>
                  <a:srgbClr val="0066FF"/>
                </a:solidFill>
              </a:rPr>
              <a:t>例</a:t>
            </a:r>
            <a:r>
              <a:rPr lang="en-US" altLang="zh-CN" sz="2800" b="1" dirty="0"/>
              <a:t>3.5.1  </a:t>
            </a:r>
            <a:r>
              <a:rPr lang="zh-CN" altLang="en-US" sz="2800" b="1" dirty="0"/>
              <a:t>抛物线</a:t>
            </a:r>
            <a:r>
              <a:rPr lang="en-US" altLang="zh-CN" sz="2800" b="1" i="1" dirty="0"/>
              <a:t>y =ax</a:t>
            </a:r>
            <a:r>
              <a:rPr kumimoji="1" lang="en-US" altLang="zh-CN" sz="2800" b="1" baseline="30000" dirty="0">
                <a:solidFill>
                  <a:schemeClr val="tx2"/>
                </a:solidFill>
                <a:ea typeface="楷体_GB2312" pitchFamily="49" charset="-122"/>
              </a:rPr>
              <a:t>2</a:t>
            </a:r>
            <a:r>
              <a:rPr lang="en-US" altLang="zh-CN" sz="2800" b="1" i="1" dirty="0"/>
              <a:t>+bx+c</a:t>
            </a:r>
            <a:r>
              <a:rPr lang="zh-CN" altLang="en-US" sz="2800" b="1" dirty="0"/>
              <a:t>上哪一点处的曲率最大</a:t>
            </a:r>
            <a:r>
              <a:rPr lang="en-US" altLang="zh-CN" sz="2800" b="1" dirty="0"/>
              <a:t>?</a:t>
            </a:r>
            <a:endParaRPr lang="en-US" altLang="zh-CN" sz="2800" b="1" dirty="0"/>
          </a:p>
        </p:txBody>
      </p:sp>
      <p:sp>
        <p:nvSpPr>
          <p:cNvPr id="20483" name="Rectangle 3"/>
          <p:cNvSpPr>
            <a:spLocks noChangeArrowheads="1"/>
          </p:cNvSpPr>
          <p:nvPr/>
        </p:nvSpPr>
        <p:spPr bwMode="auto">
          <a:xfrm>
            <a:off x="2093913" y="1859541"/>
            <a:ext cx="63336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2800" b="1" dirty="0"/>
              <a:t>解</a:t>
            </a:r>
            <a:r>
              <a:rPr lang="en-US" altLang="zh-CN" sz="2800" b="1" dirty="0"/>
              <a:t>: </a:t>
            </a:r>
            <a:r>
              <a:rPr lang="en-US" altLang="zh-CN" sz="2800" b="1" dirty="0" smtClean="0"/>
              <a:t>  </a:t>
            </a:r>
            <a:r>
              <a:rPr lang="en-US" altLang="zh-CN" sz="2800" b="1" i="1" dirty="0" smtClean="0"/>
              <a:t>y</a:t>
            </a:r>
            <a:r>
              <a:rPr lang="en-US" altLang="zh-CN" sz="2800" b="1" i="1" dirty="0"/>
              <a:t>′=2ax+b,  y′′=2a</a:t>
            </a:r>
            <a:r>
              <a:rPr lang="en-US" altLang="zh-CN" sz="2800" b="1" dirty="0"/>
              <a:t>.</a:t>
            </a:r>
            <a:r>
              <a:rPr lang="zh-CN" altLang="en-US" sz="2800" b="1" dirty="0"/>
              <a:t>代入</a:t>
            </a:r>
            <a:r>
              <a:rPr lang="en-US" altLang="zh-CN" sz="2800" b="1" dirty="0"/>
              <a:t>(3.5.4)</a:t>
            </a:r>
            <a:r>
              <a:rPr lang="zh-CN" altLang="en-US" sz="2800" b="1" dirty="0"/>
              <a:t>式得</a:t>
            </a:r>
            <a:endParaRPr lang="zh-CN" altLang="en-US" sz="2800" b="1" dirty="0"/>
          </a:p>
        </p:txBody>
      </p:sp>
      <mc:AlternateContent xmlns:mc="http://schemas.openxmlformats.org/markup-compatibility/2006">
        <mc:Choice xmlns:a14="http://schemas.microsoft.com/office/drawing/2010/main" Requires="a14">
          <p:sp>
            <p:nvSpPr>
              <p:cNvPr id="20485" name="Object 5"/>
              <p:cNvSpPr txBox="1"/>
              <p:nvPr/>
            </p:nvSpPr>
            <p:spPr bwMode="auto">
              <a:xfrm>
                <a:off x="3245274" y="2785445"/>
                <a:ext cx="4419148" cy="1302871"/>
              </a:xfrm>
              <a:prstGeom prst="rect">
                <a:avLst/>
              </a:prstGeom>
              <a:noFill/>
            </p:spPr>
            <p:txBody>
              <a:bodyPr>
                <a:norm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𝑲</m:t>
                      </m:r>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𝒂</m:t>
                          </m:r>
                          <m:r>
                            <a:rPr lang="zh-CN" altLang="en-US" sz="2800" b="1" i="1">
                              <a:solidFill>
                                <a:srgbClr val="000000"/>
                              </a:solidFill>
                              <a:latin typeface="Cambria Math" panose="02040503050406030204" pitchFamily="18" charset="0"/>
                            </a:rPr>
                            <m:t>|</m:t>
                          </m:r>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𝒂𝒙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𝒃</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f>
                                <m:fPr>
                                  <m:type m:val="lin"/>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𝟑</m:t>
                                  </m:r>
                                </m:num>
                                <m:den>
                                  <m:r>
                                    <a:rPr lang="zh-CN" altLang="en-US" sz="2800" b="1" i="1">
                                      <a:solidFill>
                                        <a:srgbClr val="000000"/>
                                      </a:solidFill>
                                      <a:latin typeface="Cambria Math" panose="02040503050406030204" pitchFamily="18" charset="0"/>
                                    </a:rPr>
                                    <m:t>𝟐</m:t>
                                  </m:r>
                                </m:den>
                              </m:f>
                            </m:sup>
                          </m:sSup>
                        </m:den>
                      </m:f>
                      <m:r>
                        <a:rPr lang="zh-CN" altLang="en-US" sz="2800" b="1" i="1">
                          <a:solidFill>
                            <a:srgbClr val="000000"/>
                          </a:solidFill>
                          <a:latin typeface="Cambria Math" panose="02040503050406030204" pitchFamily="18" charset="0"/>
                        </a:rPr>
                        <m:t>.</m:t>
                      </m:r>
                    </m:oMath>
                  </m:oMathPara>
                </a14:m>
                <a:endParaRPr lang="zh-CN" altLang="en-US" sz="2800" b="1" dirty="0"/>
              </a:p>
            </p:txBody>
          </p:sp>
        </mc:Choice>
        <mc:Fallback>
          <p:sp>
            <p:nvSpPr>
              <p:cNvPr id="20485" name="Object 5"/>
              <p:cNvSpPr txBox="1">
                <a:spLocks noRot="1" noChangeAspect="1" noMove="1" noResize="1" noEditPoints="1" noAdjustHandles="1" noChangeArrowheads="1" noChangeShapeType="1" noTextEdit="1"/>
              </p:cNvSpPr>
              <p:nvPr/>
            </p:nvSpPr>
            <p:spPr bwMode="auto">
              <a:xfrm>
                <a:off x="3245274" y="2785445"/>
                <a:ext cx="4419148" cy="1302871"/>
              </a:xfrm>
              <a:prstGeom prst="rect">
                <a:avLst/>
              </a:prstGeom>
              <a:blipFill rotWithShape="1">
                <a:blip r:embed="rId1"/>
                <a:stretch>
                  <a:fillRect l="-10" t="-26" r="14" b="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486" name="Text Box 6"/>
              <p:cNvSpPr txBox="1">
                <a:spLocks noChangeArrowheads="1"/>
              </p:cNvSpPr>
              <p:nvPr/>
            </p:nvSpPr>
            <p:spPr bwMode="auto">
              <a:xfrm>
                <a:off x="1920081" y="3940404"/>
                <a:ext cx="8524818" cy="2415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2800" b="1" dirty="0"/>
                  <a:t>易知，当 </a:t>
                </a:r>
                <a14:m>
                  <m:oMath xmlns:m="http://schemas.openxmlformats.org/officeDocument/2006/math">
                    <m:r>
                      <a:rPr lang="zh-CN" altLang="en-US" sz="2800" b="1" i="1" smtClean="0">
                        <a:solidFill>
                          <a:srgbClr val="000000"/>
                        </a:solidFill>
                        <a:latin typeface="Cambria Math" panose="02040503050406030204" pitchFamily="18" charset="0"/>
                      </a:rPr>
                      <m:t>𝒙</m:t>
                    </m:r>
                    <m:r>
                      <a:rPr lang="zh-CN" altLang="en-US" sz="2800" b="1" i="1" smtClean="0">
                        <a:solidFill>
                          <a:srgbClr val="000000"/>
                        </a:solidFill>
                        <a:latin typeface="Cambria Math" panose="02040503050406030204" pitchFamily="18" charset="0"/>
                      </a:rPr>
                      <m:t>=−</m:t>
                    </m:r>
                    <m:f>
                      <m:fPr>
                        <m:ctrlPr>
                          <a:rPr lang="zh-CN" altLang="en-US" sz="2800" b="1" i="1">
                            <a:solidFill>
                              <a:srgbClr val="000000"/>
                            </a:solidFill>
                          </a:rPr>
                        </m:ctrlPr>
                      </m:fPr>
                      <m:num>
                        <m:r>
                          <a:rPr lang="zh-CN" altLang="en-US" sz="2800" b="1" i="1">
                            <a:solidFill>
                              <a:srgbClr val="000000"/>
                            </a:solidFill>
                            <a:latin typeface="Cambria Math" panose="02040503050406030204" pitchFamily="18" charset="0"/>
                          </a:rPr>
                          <m:t>𝒃</m:t>
                        </m:r>
                      </m:num>
                      <m:den>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𝒂</m:t>
                        </m:r>
                      </m:den>
                    </m:f>
                  </m:oMath>
                </a14:m>
                <a:r>
                  <a:rPr lang="zh-CN" altLang="en-US" sz="2800" b="1" dirty="0"/>
                  <a:t> 时，</a:t>
                </a:r>
                <a:r>
                  <a:rPr lang="en-US" altLang="zh-CN" sz="2800" b="1" i="1" dirty="0"/>
                  <a:t>K</a:t>
                </a:r>
                <a:r>
                  <a:rPr lang="zh-CN" altLang="en-US" sz="2800" b="1" dirty="0"/>
                  <a:t>最大</a:t>
                </a:r>
                <a:r>
                  <a:rPr lang="en-US" altLang="zh-CN" sz="2800" b="1" dirty="0"/>
                  <a:t>.  </a:t>
                </a:r>
                <a:r>
                  <a:rPr lang="zh-CN" altLang="en-US" sz="2800" b="1" dirty="0"/>
                  <a:t>而 </a:t>
                </a:r>
                <a14:m>
                  <m:oMath xmlns:m="http://schemas.openxmlformats.org/officeDocument/2006/math">
                    <m:r>
                      <a:rPr lang="zh-CN" altLang="en-US" sz="2800" b="1" i="1">
                        <a:solidFill>
                          <a:srgbClr val="000000"/>
                        </a:solidFill>
                        <a:latin typeface="Cambria Math" panose="02040503050406030204" pitchFamily="18" charset="0"/>
                      </a:rPr>
                      <m:t>(−</m:t>
                    </m:r>
                    <m:f>
                      <m:fPr>
                        <m:ctrlPr>
                          <a:rPr lang="zh-CN" altLang="en-US" sz="2800" b="1" i="1">
                            <a:solidFill>
                              <a:srgbClr val="000000"/>
                            </a:solidFill>
                          </a:rPr>
                        </m:ctrlPr>
                      </m:fPr>
                      <m:num>
                        <m:r>
                          <a:rPr lang="zh-CN" altLang="en-US" sz="2800" b="1" i="1">
                            <a:solidFill>
                              <a:srgbClr val="000000"/>
                            </a:solidFill>
                            <a:latin typeface="Cambria Math" panose="02040503050406030204" pitchFamily="18" charset="0"/>
                          </a:rPr>
                          <m:t>𝒃</m:t>
                        </m:r>
                      </m:num>
                      <m:den>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𝒂</m:t>
                        </m:r>
                      </m:den>
                    </m:f>
                    <m:r>
                      <a:rPr lang="zh-CN" altLang="en-US" sz="2800" b="1" i="1">
                        <a:solidFill>
                          <a:srgbClr val="000000"/>
                        </a:solidFill>
                        <a:latin typeface="Cambria Math" panose="02040503050406030204" pitchFamily="18" charset="0"/>
                      </a:rPr>
                      <m:t>,−</m:t>
                    </m:r>
                    <m:f>
                      <m:fPr>
                        <m:ctrlPr>
                          <a:rPr lang="zh-CN" altLang="en-US" sz="2800" b="1" i="1">
                            <a:solidFill>
                              <a:srgbClr val="000000"/>
                            </a:solidFill>
                          </a:rPr>
                        </m:ctrlPr>
                      </m:fPr>
                      <m:num>
                        <m:sSup>
                          <m:sSupPr>
                            <m:ctrlPr>
                              <a:rPr lang="zh-CN" altLang="en-US" sz="2800" b="1" i="1">
                                <a:solidFill>
                                  <a:srgbClr val="000000"/>
                                </a:solidFill>
                              </a:rPr>
                            </m:ctrlPr>
                          </m:sSupPr>
                          <m:e>
                            <m:r>
                              <a:rPr lang="zh-CN" altLang="en-US" sz="2800" b="1" i="1">
                                <a:solidFill>
                                  <a:srgbClr val="000000"/>
                                </a:solidFill>
                                <a:latin typeface="Cambria Math" panose="02040503050406030204" pitchFamily="18" charset="0"/>
                              </a:rPr>
                              <m:t>𝒃</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𝟒</m:t>
                        </m:r>
                        <m:r>
                          <a:rPr lang="zh-CN" altLang="en-US" sz="2800" b="1" i="1">
                            <a:solidFill>
                              <a:srgbClr val="000000"/>
                            </a:solidFill>
                            <a:latin typeface="Cambria Math" panose="02040503050406030204" pitchFamily="18" charset="0"/>
                          </a:rPr>
                          <m:t>𝒂𝒄</m:t>
                        </m:r>
                      </m:num>
                      <m:den>
                        <m:r>
                          <a:rPr lang="zh-CN" altLang="en-US" sz="2800" b="1" i="1">
                            <a:solidFill>
                              <a:srgbClr val="000000"/>
                            </a:solidFill>
                            <a:latin typeface="Cambria Math" panose="02040503050406030204" pitchFamily="18" charset="0"/>
                          </a:rPr>
                          <m:t>𝟒</m:t>
                        </m:r>
                        <m:r>
                          <a:rPr lang="zh-CN" altLang="en-US" sz="2800" b="1" i="1">
                            <a:solidFill>
                              <a:srgbClr val="000000"/>
                            </a:solidFill>
                            <a:latin typeface="Cambria Math" panose="02040503050406030204" pitchFamily="18" charset="0"/>
                          </a:rPr>
                          <m:t>𝒂</m:t>
                        </m:r>
                      </m:den>
                    </m:f>
                    <m:r>
                      <a:rPr lang="zh-CN" altLang="en-US" sz="2800" b="1" i="1">
                        <a:solidFill>
                          <a:srgbClr val="000000"/>
                        </a:solidFill>
                        <a:latin typeface="Cambria Math" panose="02040503050406030204" pitchFamily="18" charset="0"/>
                      </a:rPr>
                      <m:t>)</m:t>
                    </m:r>
                  </m:oMath>
                </a14:m>
                <a:endParaRPr lang="zh-CN" altLang="en-US" sz="2800" b="1" dirty="0"/>
              </a:p>
              <a:p>
                <a:pPr>
                  <a:lnSpc>
                    <a:spcPct val="250000"/>
                  </a:lnSpc>
                  <a:spcBef>
                    <a:spcPct val="50000"/>
                  </a:spcBef>
                </a:pPr>
                <a:r>
                  <a:rPr lang="zh-CN" altLang="en-US" sz="2800" b="1" dirty="0"/>
                  <a:t> 为抛物线的顶点</a:t>
                </a:r>
                <a:r>
                  <a:rPr lang="en-US" altLang="zh-CN" sz="2800" b="1" dirty="0"/>
                  <a:t>.    </a:t>
                </a:r>
                <a:r>
                  <a:rPr lang="zh-CN" altLang="en-US" sz="2800" b="1" dirty="0"/>
                  <a:t>即抛物线在顶点处的曲率最大</a:t>
                </a:r>
                <a:r>
                  <a:rPr lang="en-US" altLang="zh-CN" sz="2800" b="1" dirty="0"/>
                  <a:t>.</a:t>
                </a:r>
                <a:endParaRPr lang="en-US" altLang="zh-CN" sz="2800" b="1" dirty="0"/>
              </a:p>
            </p:txBody>
          </p:sp>
        </mc:Choice>
        <mc:Fallback>
          <p:sp>
            <p:nvSpPr>
              <p:cNvPr id="20486" name="Text Box 6"/>
              <p:cNvSpPr txBox="1">
                <a:spLocks noRot="1" noChangeAspect="1" noMove="1" noResize="1" noEditPoints="1" noAdjustHandles="1" noChangeArrowheads="1" noChangeShapeType="1" noTextEdit="1"/>
              </p:cNvSpPr>
              <p:nvPr/>
            </p:nvSpPr>
            <p:spPr bwMode="auto">
              <a:xfrm>
                <a:off x="1920081" y="3940404"/>
                <a:ext cx="8524818" cy="2415020"/>
              </a:xfrm>
              <a:prstGeom prst="rect">
                <a:avLst/>
              </a:prstGeom>
              <a:blipFill rotWithShape="1">
                <a:blip r:embed="rId2"/>
                <a:stretch>
                  <a:fillRect l="-6" t="-9" r="5" b="1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strips(downRight)">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strips(downRight)">
                                      <p:cBhvr>
                                        <p:cTn id="12" dur="500"/>
                                        <p:tgtEl>
                                          <p:spTgt spid="2048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8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p:bldP spid="20485" grpId="0"/>
      <p:bldP spid="2048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43389" y="74394"/>
            <a:ext cx="42752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800" b="1" dirty="0">
                <a:latin typeface="+mj-lt"/>
                <a:ea typeface="+mj-ea"/>
              </a:rPr>
              <a:t>3. </a:t>
            </a:r>
            <a:r>
              <a:rPr lang="zh-CN" altLang="en-US" sz="2800" b="1" dirty="0">
                <a:latin typeface="+mj-lt"/>
                <a:ea typeface="+mj-ea"/>
              </a:rPr>
              <a:t>曲率圆与曲率半径 </a:t>
            </a:r>
            <a:endParaRPr lang="zh-CN" altLang="en-US" sz="2800" b="1" dirty="0">
              <a:latin typeface="+mj-lt"/>
              <a:ea typeface="+mj-ea"/>
            </a:endParaRPr>
          </a:p>
        </p:txBody>
      </p:sp>
      <mc:AlternateContent xmlns:mc="http://schemas.openxmlformats.org/markup-compatibility/2006">
        <mc:Choice xmlns:a14="http://schemas.microsoft.com/office/drawing/2010/main" Requires="a14">
          <p:sp>
            <p:nvSpPr>
              <p:cNvPr id="21507" name="Text Box 3"/>
              <p:cNvSpPr txBox="1">
                <a:spLocks noChangeArrowheads="1"/>
              </p:cNvSpPr>
              <p:nvPr/>
            </p:nvSpPr>
            <p:spPr bwMode="auto">
              <a:xfrm>
                <a:off x="-19133" y="610651"/>
                <a:ext cx="8931307" cy="114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mj-lt"/>
                    <a:ea typeface="+mj-ea"/>
                  </a:rPr>
                  <a:t>设曲线</a:t>
                </a:r>
                <a:r>
                  <a:rPr lang="en-US" altLang="zh-CN" sz="2800" b="1" i="1" dirty="0">
                    <a:latin typeface="+mj-lt"/>
                    <a:ea typeface="+mj-ea"/>
                  </a:rPr>
                  <a:t>y =f (x)</a:t>
                </a:r>
                <a:r>
                  <a:rPr lang="zh-CN" altLang="en-US" sz="2800" b="1" dirty="0">
                    <a:latin typeface="+mj-lt"/>
                    <a:ea typeface="+mj-ea"/>
                  </a:rPr>
                  <a:t>在点</a:t>
                </a:r>
                <a:r>
                  <a:rPr lang="en-US" altLang="zh-CN" sz="2800" b="1" i="1" dirty="0">
                    <a:latin typeface="+mj-lt"/>
                    <a:ea typeface="+mj-ea"/>
                  </a:rPr>
                  <a:t>M(</a:t>
                </a:r>
                <a:r>
                  <a:rPr lang="en-US" altLang="zh-CN" sz="2800" b="1" i="1" dirty="0" err="1">
                    <a:latin typeface="+mj-lt"/>
                    <a:ea typeface="+mj-ea"/>
                  </a:rPr>
                  <a:t>x,y</a:t>
                </a:r>
                <a:r>
                  <a:rPr lang="en-US" altLang="zh-CN" sz="2800" b="1" i="1" dirty="0">
                    <a:latin typeface="+mj-lt"/>
                    <a:ea typeface="+mj-ea"/>
                  </a:rPr>
                  <a:t>)</a:t>
                </a:r>
                <a:r>
                  <a:rPr lang="zh-CN" altLang="en-US" sz="2800" b="1" dirty="0">
                    <a:latin typeface="+mj-lt"/>
                    <a:ea typeface="+mj-ea"/>
                  </a:rPr>
                  <a:t>处的曲率</a:t>
                </a:r>
                <a:r>
                  <a:rPr lang="en-US" altLang="zh-CN" sz="2800" b="1" i="1" dirty="0">
                    <a:latin typeface="+mj-lt"/>
                    <a:ea typeface="+mj-ea"/>
                  </a:rPr>
                  <a:t>K</a:t>
                </a:r>
                <a:r>
                  <a:rPr lang="en-US" altLang="zh-CN" sz="2800" b="1" dirty="0">
                    <a:latin typeface="+mj-lt"/>
                    <a:ea typeface="+mj-ea"/>
                  </a:rPr>
                  <a:t>(≠0)</a:t>
                </a:r>
                <a:r>
                  <a:rPr lang="zh-CN" altLang="en-US" sz="2800" b="1" dirty="0">
                    <a:latin typeface="+mj-lt"/>
                    <a:ea typeface="+mj-ea"/>
                  </a:rPr>
                  <a:t>，在点</a:t>
                </a:r>
                <a:r>
                  <a:rPr lang="en-US" altLang="zh-CN" sz="2800" b="1" i="1" dirty="0">
                    <a:latin typeface="+mj-lt"/>
                    <a:ea typeface="+mj-ea"/>
                  </a:rPr>
                  <a:t>M</a:t>
                </a:r>
                <a:r>
                  <a:rPr lang="zh-CN" altLang="en-US" sz="2800" b="1" dirty="0">
                    <a:latin typeface="+mj-lt"/>
                    <a:ea typeface="+mj-ea"/>
                  </a:rPr>
                  <a:t>处的曲线的法线上，在凹的一侧取一点</a:t>
                </a:r>
                <a:r>
                  <a:rPr lang="en-US" altLang="zh-CN" sz="2800" b="1" i="1" dirty="0">
                    <a:latin typeface="+mj-lt"/>
                    <a:ea typeface="+mj-ea"/>
                  </a:rPr>
                  <a:t>D</a:t>
                </a:r>
                <a:r>
                  <a:rPr lang="zh-CN" altLang="en-US" sz="2800" b="1" dirty="0">
                    <a:latin typeface="+mj-lt"/>
                    <a:ea typeface="+mj-ea"/>
                  </a:rPr>
                  <a:t>，使 </a:t>
                </a:r>
                <a14:m>
                  <m:oMath xmlns:m="http://schemas.openxmlformats.org/officeDocument/2006/math">
                    <m:r>
                      <a:rPr lang="zh-CN" altLang="en-US" sz="2800" b="1" i="1" smtClean="0">
                        <a:solidFill>
                          <a:srgbClr val="000000"/>
                        </a:solidFill>
                        <a:latin typeface="Cambria Math" panose="02040503050406030204" pitchFamily="18" charset="0"/>
                        <a:ea typeface="+mj-ea"/>
                      </a:rPr>
                      <m:t>|</m:t>
                    </m:r>
                    <m:r>
                      <a:rPr lang="zh-CN" altLang="en-US" sz="2800" b="1" i="1" smtClean="0">
                        <a:solidFill>
                          <a:srgbClr val="000000"/>
                        </a:solidFill>
                        <a:latin typeface="Cambria Math" panose="02040503050406030204" pitchFamily="18" charset="0"/>
                        <a:ea typeface="+mj-ea"/>
                      </a:rPr>
                      <m:t>𝑫𝑴</m:t>
                    </m:r>
                    <m:r>
                      <a:rPr lang="zh-CN" altLang="en-US" sz="2800" b="1" i="1" smtClean="0">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𝟏</m:t>
                        </m:r>
                      </m:num>
                      <m:den>
                        <m:r>
                          <a:rPr lang="zh-CN" altLang="en-US" sz="2800" b="1" i="1">
                            <a:solidFill>
                              <a:srgbClr val="000000"/>
                            </a:solidFill>
                            <a:latin typeface="Cambria Math" panose="02040503050406030204" pitchFamily="18" charset="0"/>
                            <a:ea typeface="+mj-ea"/>
                          </a:rPr>
                          <m:t>𝑲</m:t>
                        </m:r>
                      </m:den>
                    </m:f>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𝑹</m:t>
                    </m:r>
                  </m:oMath>
                </a14:m>
                <a:r>
                  <a:rPr lang="zh-CN" altLang="en-US" sz="2800" b="1" dirty="0">
                    <a:latin typeface="+mj-lt"/>
                    <a:ea typeface="+mj-ea"/>
                  </a:rPr>
                  <a:t> </a:t>
                </a:r>
                <a:r>
                  <a:rPr lang="en-US" altLang="zh-CN" sz="2800" b="1" dirty="0">
                    <a:latin typeface="+mj-lt"/>
                    <a:ea typeface="+mj-ea"/>
                  </a:rPr>
                  <a:t>. </a:t>
                </a:r>
                <a:endParaRPr lang="en-US" altLang="zh-CN" sz="2800" b="1" dirty="0">
                  <a:latin typeface="+mj-lt"/>
                  <a:ea typeface="+mj-ea"/>
                </a:endParaRPr>
              </a:p>
            </p:txBody>
          </p:sp>
        </mc:Choice>
        <mc:Fallback>
          <p:sp>
            <p:nvSpPr>
              <p:cNvPr id="21507" name="Text Box 3"/>
              <p:cNvSpPr txBox="1">
                <a:spLocks noRot="1" noChangeAspect="1" noMove="1" noResize="1" noEditPoints="1" noAdjustHandles="1" noChangeArrowheads="1" noChangeShapeType="1" noTextEdit="1"/>
              </p:cNvSpPr>
              <p:nvPr/>
            </p:nvSpPr>
            <p:spPr bwMode="auto">
              <a:xfrm>
                <a:off x="-19133" y="610651"/>
                <a:ext cx="8931307" cy="1143518"/>
              </a:xfrm>
              <a:prstGeom prst="rect">
                <a:avLst/>
              </a:prstGeom>
              <a:blipFill rotWithShape="1">
                <a:blip r:embed="rId1"/>
                <a:stretch>
                  <a:fillRect l="1" t="-36" r="7" b="2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21525" name="Group 21"/>
          <p:cNvGrpSpPr/>
          <p:nvPr/>
        </p:nvGrpSpPr>
        <p:grpSpPr bwMode="auto">
          <a:xfrm>
            <a:off x="9253102" y="986772"/>
            <a:ext cx="2593976" cy="2489200"/>
            <a:chOff x="3821" y="2687"/>
            <a:chExt cx="1634" cy="1568"/>
          </a:xfrm>
        </p:grpSpPr>
        <p:sp>
          <p:nvSpPr>
            <p:cNvPr id="21509" name="Rectangle 5"/>
            <p:cNvSpPr>
              <a:spLocks noChangeArrowheads="1"/>
            </p:cNvSpPr>
            <p:nvPr/>
          </p:nvSpPr>
          <p:spPr bwMode="auto">
            <a:xfrm>
              <a:off x="4332" y="3925"/>
              <a:ext cx="10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a:latin typeface="+mj-lt"/>
                  <a:ea typeface="+mj-ea"/>
                </a:rPr>
                <a:t>图</a:t>
              </a:r>
              <a:r>
                <a:rPr lang="en-US" altLang="zh-CN" sz="2800" b="1" dirty="0">
                  <a:latin typeface="+mj-lt"/>
                  <a:ea typeface="+mj-ea"/>
                </a:rPr>
                <a:t>3.5.6</a:t>
              </a:r>
              <a:endParaRPr lang="en-US" altLang="zh-CN" sz="2800" b="1" dirty="0">
                <a:latin typeface="+mj-lt"/>
                <a:ea typeface="+mj-ea"/>
              </a:endParaRPr>
            </a:p>
          </p:txBody>
        </p:sp>
        <p:graphicFrame>
          <p:nvGraphicFramePr>
            <p:cNvPr id="21512" name="Object 8"/>
            <p:cNvGraphicFramePr>
              <a:graphicFrameLocks noChangeAspect="1"/>
            </p:cNvGraphicFramePr>
            <p:nvPr/>
          </p:nvGraphicFramePr>
          <p:xfrm>
            <a:off x="3878" y="2795"/>
            <a:ext cx="1497" cy="1142"/>
          </p:xfrm>
          <a:graphic>
            <a:graphicData uri="http://schemas.openxmlformats.org/presentationml/2006/ole">
              <mc:AlternateContent xmlns:mc="http://schemas.openxmlformats.org/markup-compatibility/2006">
                <mc:Choice xmlns:v="urn:schemas-microsoft-com:vml" Requires="v">
                  <p:oleObj spid="_x0000_s7181" name="CorelDRAW" r:id="rId2" imgW="2581910" imgH="1969135" progId="CorelDRAW.Graphic.11">
                    <p:embed/>
                  </p:oleObj>
                </mc:Choice>
                <mc:Fallback>
                  <p:oleObj name="CorelDRAW" r:id="rId2" imgW="2581910" imgH="1969135" progId="CorelDRAW.Graphic.11">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8" y="2795"/>
                          <a:ext cx="1497" cy="1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21514" name="Object 10"/>
                <p:cNvSpPr txBox="1"/>
                <p:nvPr/>
              </p:nvSpPr>
              <p:spPr bwMode="auto">
                <a:xfrm>
                  <a:off x="5329" y="3838"/>
                  <a:ext cx="126" cy="136"/>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𝒙</m:t>
                        </m:r>
                      </m:oMath>
                    </m:oMathPara>
                  </a14:m>
                  <a:endParaRPr lang="zh-CN" altLang="en-US" sz="2800" b="1">
                    <a:latin typeface="+mj-lt"/>
                    <a:ea typeface="+mj-ea"/>
                  </a:endParaRPr>
                </a:p>
              </p:txBody>
            </p:sp>
          </mc:Choice>
          <mc:Fallback>
            <p:sp>
              <p:nvSpPr>
                <p:cNvPr id="21514" name="Object 10"/>
                <p:cNvSpPr txBox="1">
                  <a:spLocks noRot="1" noChangeAspect="1" noMove="1" noResize="1" noEditPoints="1" noAdjustHandles="1" noChangeArrowheads="1" noChangeShapeType="1" noTextEdit="1"/>
                </p:cNvSpPr>
                <p:nvPr/>
              </p:nvSpPr>
              <p:spPr bwMode="auto">
                <a:xfrm>
                  <a:off x="5329" y="3838"/>
                  <a:ext cx="126" cy="136"/>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516" name="Object 12"/>
                <p:cNvSpPr txBox="1"/>
                <p:nvPr/>
              </p:nvSpPr>
              <p:spPr bwMode="auto">
                <a:xfrm>
                  <a:off x="4025" y="2687"/>
                  <a:ext cx="261" cy="269"/>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𝒚</m:t>
                        </m:r>
                      </m:oMath>
                    </m:oMathPara>
                  </a14:m>
                  <a:endParaRPr lang="zh-CN" altLang="en-US" sz="2800" b="1" dirty="0">
                    <a:latin typeface="+mj-lt"/>
                    <a:ea typeface="+mj-ea"/>
                  </a:endParaRPr>
                </a:p>
              </p:txBody>
            </p:sp>
          </mc:Choice>
          <mc:Fallback>
            <p:sp>
              <p:nvSpPr>
                <p:cNvPr id="21516" name="Object 12"/>
                <p:cNvSpPr txBox="1">
                  <a:spLocks noRot="1" noChangeAspect="1" noMove="1" noResize="1" noEditPoints="1" noAdjustHandles="1" noChangeArrowheads="1" noChangeShapeType="1" noTextEdit="1"/>
                </p:cNvSpPr>
                <p:nvPr/>
              </p:nvSpPr>
              <p:spPr bwMode="auto">
                <a:xfrm>
                  <a:off x="4025" y="2687"/>
                  <a:ext cx="261" cy="269"/>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518" name="Object 14"/>
                <p:cNvSpPr txBox="1"/>
                <p:nvPr/>
              </p:nvSpPr>
              <p:spPr bwMode="auto">
                <a:xfrm>
                  <a:off x="3821" y="3769"/>
                  <a:ext cx="236" cy="274"/>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𝑶</m:t>
                        </m:r>
                      </m:oMath>
                    </m:oMathPara>
                  </a14:m>
                  <a:endParaRPr lang="zh-CN" altLang="en-US" sz="2800" b="1" dirty="0">
                    <a:latin typeface="+mj-lt"/>
                    <a:ea typeface="+mj-ea"/>
                  </a:endParaRPr>
                </a:p>
              </p:txBody>
            </p:sp>
          </mc:Choice>
          <mc:Fallback>
            <p:sp>
              <p:nvSpPr>
                <p:cNvPr id="21518" name="Object 14"/>
                <p:cNvSpPr txBox="1">
                  <a:spLocks noRot="1" noChangeAspect="1" noMove="1" noResize="1" noEditPoints="1" noAdjustHandles="1" noChangeArrowheads="1" noChangeShapeType="1" noTextEdit="1"/>
                </p:cNvSpPr>
                <p:nvPr/>
              </p:nvSpPr>
              <p:spPr bwMode="auto">
                <a:xfrm>
                  <a:off x="3821" y="3769"/>
                  <a:ext cx="236" cy="274"/>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520" name="Object 16"/>
                <p:cNvSpPr txBox="1"/>
                <p:nvPr/>
              </p:nvSpPr>
              <p:spPr bwMode="auto">
                <a:xfrm>
                  <a:off x="4876" y="3430"/>
                  <a:ext cx="181" cy="160"/>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𝑴</m:t>
                        </m:r>
                      </m:oMath>
                    </m:oMathPara>
                  </a14:m>
                  <a:endParaRPr lang="zh-CN" altLang="en-US" sz="2800" b="1" dirty="0">
                    <a:latin typeface="+mj-lt"/>
                    <a:ea typeface="+mj-ea"/>
                  </a:endParaRPr>
                </a:p>
              </p:txBody>
            </p:sp>
          </mc:Choice>
          <mc:Fallback>
            <p:sp>
              <p:nvSpPr>
                <p:cNvPr id="21520" name="Object 16"/>
                <p:cNvSpPr txBox="1">
                  <a:spLocks noRot="1" noChangeAspect="1" noMove="1" noResize="1" noEditPoints="1" noAdjustHandles="1" noChangeArrowheads="1" noChangeShapeType="1" noTextEdit="1"/>
                </p:cNvSpPr>
                <p:nvPr/>
              </p:nvSpPr>
              <p:spPr bwMode="auto">
                <a:xfrm>
                  <a:off x="4876" y="3430"/>
                  <a:ext cx="181" cy="160"/>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522" name="Object 18"/>
                <p:cNvSpPr txBox="1"/>
                <p:nvPr/>
              </p:nvSpPr>
              <p:spPr bwMode="auto">
                <a:xfrm>
                  <a:off x="4559" y="3158"/>
                  <a:ext cx="259" cy="178"/>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𝑹</m:t>
                        </m:r>
                      </m:oMath>
                    </m:oMathPara>
                  </a14:m>
                  <a:endParaRPr lang="zh-CN" altLang="en-US" sz="2800" b="1" dirty="0">
                    <a:latin typeface="+mj-lt"/>
                    <a:ea typeface="+mj-ea"/>
                  </a:endParaRPr>
                </a:p>
              </p:txBody>
            </p:sp>
          </mc:Choice>
          <mc:Fallback>
            <p:sp>
              <p:nvSpPr>
                <p:cNvPr id="21522" name="Object 18"/>
                <p:cNvSpPr txBox="1">
                  <a:spLocks noRot="1" noChangeAspect="1" noMove="1" noResize="1" noEditPoints="1" noAdjustHandles="1" noChangeArrowheads="1" noChangeShapeType="1" noTextEdit="1"/>
                </p:cNvSpPr>
                <p:nvPr/>
              </p:nvSpPr>
              <p:spPr bwMode="auto">
                <a:xfrm>
                  <a:off x="4559" y="3158"/>
                  <a:ext cx="259" cy="178"/>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524" name="Object 20"/>
                <p:cNvSpPr txBox="1"/>
                <p:nvPr/>
              </p:nvSpPr>
              <p:spPr bwMode="auto">
                <a:xfrm>
                  <a:off x="4694" y="2864"/>
                  <a:ext cx="363" cy="262"/>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𝑫</m:t>
                        </m:r>
                      </m:oMath>
                    </m:oMathPara>
                  </a14:m>
                  <a:endParaRPr lang="zh-CN" altLang="en-US" sz="2800" b="1" dirty="0">
                    <a:latin typeface="+mj-lt"/>
                    <a:ea typeface="+mj-ea"/>
                  </a:endParaRPr>
                </a:p>
              </p:txBody>
            </p:sp>
          </mc:Choice>
          <mc:Fallback>
            <p:sp>
              <p:nvSpPr>
                <p:cNvPr id="21524" name="Object 20"/>
                <p:cNvSpPr txBox="1">
                  <a:spLocks noRot="1" noChangeAspect="1" noMove="1" noResize="1" noEditPoints="1" noAdjustHandles="1" noChangeArrowheads="1" noChangeShapeType="1" noTextEdit="1"/>
                </p:cNvSpPr>
                <p:nvPr/>
              </p:nvSpPr>
              <p:spPr bwMode="auto">
                <a:xfrm>
                  <a:off x="4694" y="2864"/>
                  <a:ext cx="363" cy="262"/>
                </a:xfrm>
                <a:prstGeom prst="rect">
                  <a:avLst/>
                </a:prstGeom>
                <a:blipFill rotWithShape="1">
                  <a:blip r:embed="rId9"/>
                </a:blipFill>
              </p:spPr>
              <p:txBody>
                <a:bodyPr/>
                <a:lstStyle/>
                <a:p>
                  <a:r>
                    <a:rPr lang="zh-CN" altLang="en-US">
                      <a:noFill/>
                    </a:rPr>
                    <a:t> </a:t>
                  </a:r>
                </a:p>
              </p:txBody>
            </p:sp>
          </mc:Fallback>
        </mc:AlternateContent>
      </p:grpSp>
      <p:sp>
        <p:nvSpPr>
          <p:cNvPr id="21" name="Text Box 3"/>
          <p:cNvSpPr txBox="1">
            <a:spLocks noChangeArrowheads="1"/>
          </p:cNvSpPr>
          <p:nvPr/>
        </p:nvSpPr>
        <p:spPr bwMode="auto">
          <a:xfrm>
            <a:off x="46763" y="1836910"/>
            <a:ext cx="9206339"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mj-lt"/>
                <a:ea typeface="+mj-ea"/>
              </a:rPr>
              <a:t>以</a:t>
            </a:r>
            <a:r>
              <a:rPr lang="en-US" altLang="zh-CN" sz="2800" b="1" i="1" dirty="0">
                <a:latin typeface="+mj-lt"/>
                <a:ea typeface="+mj-ea"/>
              </a:rPr>
              <a:t>D</a:t>
            </a:r>
            <a:r>
              <a:rPr lang="zh-CN" altLang="en-US" sz="2800" b="1" dirty="0">
                <a:latin typeface="+mj-lt"/>
                <a:ea typeface="+mj-ea"/>
              </a:rPr>
              <a:t>为圆心，</a:t>
            </a:r>
            <a:r>
              <a:rPr lang="en-US" altLang="zh-CN" sz="2800" b="1" i="1" dirty="0">
                <a:latin typeface="+mj-lt"/>
                <a:ea typeface="+mj-ea"/>
              </a:rPr>
              <a:t>R</a:t>
            </a:r>
            <a:r>
              <a:rPr lang="zh-CN" altLang="en-US" sz="2800" b="1" dirty="0">
                <a:latin typeface="+mj-lt"/>
                <a:ea typeface="+mj-ea"/>
              </a:rPr>
              <a:t>为半径作圆</a:t>
            </a:r>
            <a:r>
              <a:rPr lang="en-US" altLang="zh-CN" sz="2800" b="1" dirty="0">
                <a:latin typeface="+mj-lt"/>
                <a:ea typeface="+mj-ea"/>
              </a:rPr>
              <a:t>(</a:t>
            </a:r>
            <a:r>
              <a:rPr lang="zh-CN" altLang="en-US" sz="2800" b="1" dirty="0">
                <a:latin typeface="+mj-lt"/>
                <a:ea typeface="+mj-ea"/>
              </a:rPr>
              <a:t>图</a:t>
            </a:r>
            <a:r>
              <a:rPr lang="en-US" altLang="zh-CN" sz="2800" b="1" dirty="0">
                <a:latin typeface="+mj-lt"/>
                <a:ea typeface="+mj-ea"/>
              </a:rPr>
              <a:t>3.5.6)</a:t>
            </a:r>
            <a:r>
              <a:rPr lang="zh-CN" altLang="en-US" sz="2800" b="1" dirty="0">
                <a:latin typeface="+mj-lt"/>
                <a:ea typeface="+mj-ea"/>
              </a:rPr>
              <a:t>，这个圆称为曲线在点</a:t>
            </a:r>
            <a:r>
              <a:rPr lang="en-US" altLang="zh-CN" sz="2800" b="1" i="1" dirty="0">
                <a:latin typeface="+mj-lt"/>
                <a:ea typeface="+mj-ea"/>
              </a:rPr>
              <a:t>M</a:t>
            </a:r>
            <a:r>
              <a:rPr lang="zh-CN" altLang="en-US" sz="2800" b="1" dirty="0">
                <a:latin typeface="+mj-lt"/>
                <a:ea typeface="+mj-ea"/>
              </a:rPr>
              <a:t>处的</a:t>
            </a:r>
            <a:r>
              <a:rPr lang="zh-CN" altLang="en-US" sz="2800" b="1" u="sng" dirty="0">
                <a:latin typeface="+mj-lt"/>
                <a:ea typeface="+mj-ea"/>
              </a:rPr>
              <a:t>曲率圆</a:t>
            </a:r>
            <a:r>
              <a:rPr lang="zh-CN" altLang="en-US" sz="2800" b="1" dirty="0">
                <a:latin typeface="+mj-lt"/>
                <a:ea typeface="+mj-ea"/>
              </a:rPr>
              <a:t>，圆心</a:t>
            </a:r>
            <a:r>
              <a:rPr lang="en-US" altLang="zh-CN" sz="2800" b="1" i="1" dirty="0">
                <a:latin typeface="+mj-lt"/>
                <a:ea typeface="+mj-ea"/>
              </a:rPr>
              <a:t>D</a:t>
            </a:r>
            <a:r>
              <a:rPr lang="zh-CN" altLang="en-US" sz="2800" b="1" dirty="0">
                <a:latin typeface="+mj-lt"/>
                <a:ea typeface="+mj-ea"/>
              </a:rPr>
              <a:t>称为曲线在</a:t>
            </a:r>
            <a:r>
              <a:rPr lang="en-US" altLang="zh-CN" sz="2800" b="1" i="1" dirty="0">
                <a:latin typeface="+mj-lt"/>
                <a:ea typeface="+mj-ea"/>
              </a:rPr>
              <a:t>M</a:t>
            </a:r>
            <a:r>
              <a:rPr lang="zh-CN" altLang="en-US" sz="2800" b="1" dirty="0">
                <a:latin typeface="+mj-lt"/>
                <a:ea typeface="+mj-ea"/>
              </a:rPr>
              <a:t>处的</a:t>
            </a:r>
            <a:r>
              <a:rPr lang="zh-CN" altLang="en-US" sz="2800" b="1" u="sng" dirty="0">
                <a:latin typeface="+mj-lt"/>
                <a:ea typeface="+mj-ea"/>
              </a:rPr>
              <a:t>曲率中心</a:t>
            </a:r>
            <a:r>
              <a:rPr lang="zh-CN" altLang="en-US" sz="2800" b="1" dirty="0">
                <a:latin typeface="+mj-lt"/>
                <a:ea typeface="+mj-ea"/>
              </a:rPr>
              <a:t>，</a:t>
            </a:r>
            <a:r>
              <a:rPr lang="en-US" altLang="zh-CN" sz="2800" b="1" i="1" dirty="0">
                <a:latin typeface="+mj-lt"/>
                <a:ea typeface="+mj-ea"/>
              </a:rPr>
              <a:t>R</a:t>
            </a:r>
            <a:r>
              <a:rPr lang="zh-CN" altLang="en-US" sz="2800" b="1" dirty="0">
                <a:latin typeface="+mj-lt"/>
                <a:ea typeface="+mj-ea"/>
              </a:rPr>
              <a:t>称为</a:t>
            </a:r>
            <a:endParaRPr lang="zh-CN" altLang="en-US" sz="2800" b="1" dirty="0">
              <a:latin typeface="+mj-lt"/>
              <a:ea typeface="+mj-ea"/>
            </a:endParaRPr>
          </a:p>
          <a:p>
            <a:pPr>
              <a:spcBef>
                <a:spcPct val="50000"/>
              </a:spcBef>
            </a:pPr>
            <a:r>
              <a:rPr lang="zh-CN" altLang="en-US" sz="2800" b="1" dirty="0">
                <a:latin typeface="+mj-lt"/>
                <a:ea typeface="+mj-ea"/>
              </a:rPr>
              <a:t>曲线在</a:t>
            </a:r>
            <a:r>
              <a:rPr lang="en-US" altLang="zh-CN" sz="2800" b="1" i="1" dirty="0">
                <a:latin typeface="+mj-lt"/>
                <a:ea typeface="+mj-ea"/>
              </a:rPr>
              <a:t>M</a:t>
            </a:r>
            <a:r>
              <a:rPr lang="zh-CN" altLang="en-US" sz="2800" b="1" dirty="0">
                <a:latin typeface="+mj-lt"/>
                <a:ea typeface="+mj-ea"/>
              </a:rPr>
              <a:t>处的</a:t>
            </a:r>
            <a:r>
              <a:rPr lang="zh-CN" altLang="en-US" sz="2800" b="1" u="sng" dirty="0">
                <a:latin typeface="+mj-lt"/>
                <a:ea typeface="+mj-ea"/>
              </a:rPr>
              <a:t>曲率半径</a:t>
            </a:r>
            <a:r>
              <a:rPr lang="en-US" altLang="zh-CN" sz="2800" b="1" u="sng" dirty="0">
                <a:latin typeface="+mj-lt"/>
                <a:ea typeface="+mj-ea"/>
              </a:rPr>
              <a:t>.</a:t>
            </a:r>
            <a:r>
              <a:rPr lang="en-US" altLang="zh-CN" sz="2800" b="1" dirty="0">
                <a:latin typeface="+mj-lt"/>
                <a:ea typeface="+mj-ea"/>
              </a:rPr>
              <a:t> </a:t>
            </a:r>
            <a:endParaRPr lang="en-US" altLang="zh-CN" sz="2800" b="1" dirty="0">
              <a:latin typeface="+mj-lt"/>
              <a:ea typeface="+mj-ea"/>
            </a:endParaRPr>
          </a:p>
        </p:txBody>
      </p:sp>
      <p:sp>
        <p:nvSpPr>
          <p:cNvPr id="23" name="文本框 22"/>
          <p:cNvSpPr txBox="1"/>
          <p:nvPr/>
        </p:nvSpPr>
        <p:spPr>
          <a:xfrm>
            <a:off x="330467" y="4146732"/>
            <a:ext cx="9966959" cy="523220"/>
          </a:xfrm>
          <a:prstGeom prst="rect">
            <a:avLst/>
          </a:prstGeom>
          <a:noFill/>
        </p:spPr>
        <p:txBody>
          <a:bodyPr wrap="square">
            <a:spAutoFit/>
          </a:bodyPr>
          <a:lstStyle/>
          <a:p>
            <a:r>
              <a:rPr lang="zh-CN" altLang="en-US" sz="2800" b="1" dirty="0">
                <a:latin typeface="宋体" panose="02010600030101010101" pitchFamily="2" charset="-122"/>
              </a:rPr>
              <a:t>显然，曲线上一点的曲率半径</a:t>
            </a:r>
            <a:r>
              <a:rPr lang="en-US" altLang="zh-CN" sz="2800" b="1" i="1" dirty="0">
                <a:latin typeface="+mj-lt"/>
              </a:rPr>
              <a:t>R</a:t>
            </a:r>
            <a:r>
              <a:rPr lang="zh-CN" altLang="en-US" sz="2800" b="1" dirty="0">
                <a:latin typeface="宋体" panose="02010600030101010101" pitchFamily="2" charset="-122"/>
              </a:rPr>
              <a:t>与曲率</a:t>
            </a:r>
            <a:r>
              <a:rPr lang="en-US" altLang="zh-CN" sz="2800" b="1" i="1" dirty="0">
                <a:latin typeface="+mj-lt"/>
              </a:rPr>
              <a:t>K</a:t>
            </a:r>
            <a:r>
              <a:rPr lang="en-US" altLang="zh-CN" sz="2800" b="1" dirty="0">
                <a:latin typeface="+mj-lt"/>
              </a:rPr>
              <a:t>(≠0)</a:t>
            </a:r>
            <a:r>
              <a:rPr lang="zh-CN" altLang="en-US" sz="2800" b="1" dirty="0">
                <a:latin typeface="宋体" panose="02010600030101010101" pitchFamily="2" charset="-122"/>
              </a:rPr>
              <a:t>互为倒数关系</a:t>
            </a:r>
            <a:r>
              <a:rPr lang="en-US" altLang="zh-CN" sz="1800" b="1" dirty="0">
                <a:latin typeface="宋体" panose="02010600030101010101" pitchFamily="2" charset="-122"/>
              </a:rPr>
              <a:t>.</a:t>
            </a:r>
            <a:endParaRPr lang="zh-CN" altLang="en-US" dirty="0"/>
          </a:p>
        </p:txBody>
      </p:sp>
      <p:sp>
        <p:nvSpPr>
          <p:cNvPr id="24" name="Rectangle 3"/>
          <p:cNvSpPr>
            <a:spLocks noChangeArrowheads="1"/>
          </p:cNvSpPr>
          <p:nvPr/>
        </p:nvSpPr>
        <p:spPr bwMode="auto">
          <a:xfrm>
            <a:off x="330467" y="4744892"/>
            <a:ext cx="11299123" cy="195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2800" b="1" dirty="0">
                <a:latin typeface="+mj-lt"/>
              </a:rPr>
              <a:t>因而，曲线上一点处的曲率半径</a:t>
            </a:r>
            <a:r>
              <a:rPr lang="en-US" altLang="zh-CN" sz="2800" b="1" i="1" dirty="0">
                <a:latin typeface="+mj-lt"/>
              </a:rPr>
              <a:t>R</a:t>
            </a:r>
            <a:r>
              <a:rPr lang="zh-CN" altLang="en-US" sz="2800" b="1" dirty="0">
                <a:latin typeface="+mj-lt"/>
              </a:rPr>
              <a:t>越大，曲线在该点处的曲率</a:t>
            </a:r>
            <a:r>
              <a:rPr lang="en-US" altLang="zh-CN" sz="2800" b="1" i="1" dirty="0">
                <a:latin typeface="+mj-lt"/>
              </a:rPr>
              <a:t>K</a:t>
            </a:r>
            <a:r>
              <a:rPr lang="zh-CN" altLang="en-US" sz="2800" b="1" dirty="0">
                <a:latin typeface="+mj-lt"/>
              </a:rPr>
              <a:t>就越小，即曲线在该点附近越平坦；曲率半径</a:t>
            </a:r>
            <a:r>
              <a:rPr lang="en-US" altLang="zh-CN" sz="2800" b="1" i="1" dirty="0">
                <a:latin typeface="+mj-lt"/>
              </a:rPr>
              <a:t>R</a:t>
            </a:r>
            <a:r>
              <a:rPr lang="zh-CN" altLang="en-US" sz="2800" b="1" dirty="0">
                <a:latin typeface="+mj-lt"/>
              </a:rPr>
              <a:t>越小，曲率</a:t>
            </a:r>
            <a:r>
              <a:rPr lang="en-US" altLang="zh-CN" sz="2800" b="1" i="1" dirty="0">
                <a:latin typeface="+mj-lt"/>
              </a:rPr>
              <a:t>K</a:t>
            </a:r>
            <a:r>
              <a:rPr lang="zh-CN" altLang="en-US" sz="2800" b="1" dirty="0">
                <a:latin typeface="+mj-lt"/>
              </a:rPr>
              <a:t>就越大，曲线在该点附近弯得越厉害</a:t>
            </a:r>
            <a:r>
              <a:rPr lang="en-US" altLang="zh-CN" sz="2800" b="1" dirty="0">
                <a:latin typeface="+mj-lt"/>
              </a:rPr>
              <a:t>.       </a:t>
            </a:r>
            <a:endParaRPr lang="en-US" altLang="zh-CN" sz="2800" b="1" dirty="0">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 calcmode="lin" valueType="num">
                                      <p:cBhvr>
                                        <p:cTn id="7" dur="500" fill="hold"/>
                                        <p:tgtEl>
                                          <p:spTgt spid="2150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150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1506">
                                            <p:txEl>
                                              <p:pRg st="0" end="0"/>
                                            </p:txEl>
                                          </p:spTgt>
                                        </p:tgtEl>
                                      </p:cBhvr>
                                    </p:animEffect>
                                  </p:childTnLst>
                                </p:cTn>
                              </p:par>
                              <p:par>
                                <p:cTn id="10" presetID="18" presetClass="entr" presetSubtype="6" fill="hold" nodeType="withEffect">
                                  <p:stCondLst>
                                    <p:cond delay="0"/>
                                  </p:stCondLst>
                                  <p:childTnLst>
                                    <p:set>
                                      <p:cBhvr>
                                        <p:cTn id="11" dur="1" fill="hold">
                                          <p:stCondLst>
                                            <p:cond delay="0"/>
                                          </p:stCondLst>
                                        </p:cTn>
                                        <p:tgtEl>
                                          <p:spTgt spid="21525"/>
                                        </p:tgtEl>
                                        <p:attrNameLst>
                                          <p:attrName>style.visibility</p:attrName>
                                        </p:attrNameLst>
                                      </p:cBhvr>
                                      <p:to>
                                        <p:strVal val="visible"/>
                                      </p:to>
                                    </p:set>
                                    <p:animEffect transition="in" filter="strips(downRight)">
                                      <p:cBhvr>
                                        <p:cTn id="12" dur="500"/>
                                        <p:tgtEl>
                                          <p:spTgt spid="2152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5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 grpId="0"/>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03092" y="961363"/>
            <a:ext cx="8645524"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2800" b="1" dirty="0">
                <a:latin typeface="+mj-lt"/>
              </a:rPr>
              <a:t>曲率圆与曲线在点</a:t>
            </a:r>
            <a:r>
              <a:rPr lang="en-US" altLang="zh-CN" sz="2800" b="1" i="1" dirty="0">
                <a:latin typeface="+mj-lt"/>
              </a:rPr>
              <a:t>M</a:t>
            </a:r>
            <a:r>
              <a:rPr lang="zh-CN" altLang="en-US" sz="2800" b="1" dirty="0">
                <a:latin typeface="+mj-lt"/>
              </a:rPr>
              <a:t>处相切</a:t>
            </a:r>
            <a:r>
              <a:rPr lang="en-US" altLang="zh-CN" sz="2800" b="1" dirty="0">
                <a:latin typeface="+mj-lt"/>
              </a:rPr>
              <a:t>(</a:t>
            </a:r>
            <a:r>
              <a:rPr lang="zh-CN" altLang="en-US" sz="2800" b="1" dirty="0">
                <a:latin typeface="+mj-lt"/>
              </a:rPr>
              <a:t>即有公共切线，导数相同</a:t>
            </a:r>
            <a:r>
              <a:rPr lang="en-US" altLang="zh-CN" sz="2800" b="1" dirty="0">
                <a:latin typeface="+mj-lt"/>
              </a:rPr>
              <a:t>)</a:t>
            </a:r>
            <a:r>
              <a:rPr lang="zh-CN" altLang="en-US" sz="2800" b="1" dirty="0">
                <a:latin typeface="+mj-lt"/>
              </a:rPr>
              <a:t>，且具有相同的凹向，相同的曲率</a:t>
            </a:r>
            <a:r>
              <a:rPr lang="en-US" altLang="zh-CN" sz="2800" b="1" dirty="0">
                <a:latin typeface="+mj-lt"/>
              </a:rPr>
              <a:t>(</a:t>
            </a:r>
            <a:r>
              <a:rPr lang="zh-CN" altLang="en-US" sz="2800" b="1" dirty="0">
                <a:latin typeface="+mj-lt"/>
              </a:rPr>
              <a:t>二阶导数相同</a:t>
            </a:r>
            <a:r>
              <a:rPr lang="en-US" altLang="zh-CN" sz="2800" b="1" dirty="0">
                <a:latin typeface="+mj-lt"/>
              </a:rPr>
              <a:t>).</a:t>
            </a:r>
            <a:endParaRPr lang="en-US" altLang="zh-CN" sz="2800" b="1" dirty="0">
              <a:latin typeface="+mj-lt"/>
            </a:endParaRPr>
          </a:p>
        </p:txBody>
      </p:sp>
      <p:grpSp>
        <p:nvGrpSpPr>
          <p:cNvPr id="4" name="Group 21"/>
          <p:cNvGrpSpPr/>
          <p:nvPr/>
        </p:nvGrpSpPr>
        <p:grpSpPr bwMode="auto">
          <a:xfrm>
            <a:off x="9281978" y="418881"/>
            <a:ext cx="2593976" cy="2489200"/>
            <a:chOff x="3821" y="2687"/>
            <a:chExt cx="1634" cy="1568"/>
          </a:xfrm>
        </p:grpSpPr>
        <p:sp>
          <p:nvSpPr>
            <p:cNvPr id="5" name="Rectangle 5"/>
            <p:cNvSpPr>
              <a:spLocks noChangeArrowheads="1"/>
            </p:cNvSpPr>
            <p:nvPr/>
          </p:nvSpPr>
          <p:spPr bwMode="auto">
            <a:xfrm>
              <a:off x="4332" y="3925"/>
              <a:ext cx="10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a:latin typeface="+mj-lt"/>
                  <a:ea typeface="+mj-ea"/>
                </a:rPr>
                <a:t>图</a:t>
              </a:r>
              <a:r>
                <a:rPr lang="en-US" altLang="zh-CN" sz="2800" b="1" dirty="0">
                  <a:latin typeface="+mj-lt"/>
                  <a:ea typeface="+mj-ea"/>
                </a:rPr>
                <a:t>3.5.6</a:t>
              </a:r>
              <a:endParaRPr lang="en-US" altLang="zh-CN" sz="2800" b="1" dirty="0">
                <a:latin typeface="+mj-lt"/>
                <a:ea typeface="+mj-ea"/>
              </a:endParaRPr>
            </a:p>
          </p:txBody>
        </p:sp>
        <p:graphicFrame>
          <p:nvGraphicFramePr>
            <p:cNvPr id="6" name="Object 8"/>
            <p:cNvGraphicFramePr>
              <a:graphicFrameLocks noChangeAspect="1"/>
            </p:cNvGraphicFramePr>
            <p:nvPr/>
          </p:nvGraphicFramePr>
          <p:xfrm>
            <a:off x="3878" y="2795"/>
            <a:ext cx="1497" cy="1142"/>
          </p:xfrm>
          <a:graphic>
            <a:graphicData uri="http://schemas.openxmlformats.org/presentationml/2006/ole">
              <mc:AlternateContent xmlns:mc="http://schemas.openxmlformats.org/markup-compatibility/2006">
                <mc:Choice xmlns:v="urn:schemas-microsoft-com:vml" Requires="v">
                  <p:oleObj spid="_x0000_s12298" name="CorelDRAW" r:id="rId1" imgW="2581910" imgH="1969135" progId="CorelDRAW.Graphic.11">
                    <p:embed/>
                  </p:oleObj>
                </mc:Choice>
                <mc:Fallback>
                  <p:oleObj name="CorelDRAW" r:id="rId1" imgW="2581910" imgH="1969135" progId="CorelDRAW.Graphic.11">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8" y="2795"/>
                          <a:ext cx="1497" cy="1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7" name="Object 10"/>
                <p:cNvSpPr txBox="1"/>
                <p:nvPr/>
              </p:nvSpPr>
              <p:spPr bwMode="auto">
                <a:xfrm>
                  <a:off x="5329" y="3838"/>
                  <a:ext cx="126" cy="136"/>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𝒙</m:t>
                        </m:r>
                      </m:oMath>
                    </m:oMathPara>
                  </a14:m>
                  <a:endParaRPr lang="zh-CN" altLang="en-US" sz="2800" b="1">
                    <a:latin typeface="+mj-lt"/>
                    <a:ea typeface="+mj-ea"/>
                  </a:endParaRPr>
                </a:p>
              </p:txBody>
            </p:sp>
          </mc:Choice>
          <mc:Fallback>
            <p:sp>
              <p:nvSpPr>
                <p:cNvPr id="7" name="Object 10"/>
                <p:cNvSpPr txBox="1">
                  <a:spLocks noRot="1" noChangeAspect="1" noMove="1" noResize="1" noEditPoints="1" noAdjustHandles="1" noChangeArrowheads="1" noChangeShapeType="1" noTextEdit="1"/>
                </p:cNvSpPr>
                <p:nvPr/>
              </p:nvSpPr>
              <p:spPr bwMode="auto">
                <a:xfrm>
                  <a:off x="5329" y="3838"/>
                  <a:ext cx="126" cy="136"/>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Object 12"/>
                <p:cNvSpPr txBox="1"/>
                <p:nvPr/>
              </p:nvSpPr>
              <p:spPr bwMode="auto">
                <a:xfrm>
                  <a:off x="4025" y="2687"/>
                  <a:ext cx="261" cy="269"/>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𝒚</m:t>
                        </m:r>
                      </m:oMath>
                    </m:oMathPara>
                  </a14:m>
                  <a:endParaRPr lang="zh-CN" altLang="en-US" sz="2800" b="1" dirty="0">
                    <a:latin typeface="+mj-lt"/>
                    <a:ea typeface="+mj-ea"/>
                  </a:endParaRPr>
                </a:p>
              </p:txBody>
            </p:sp>
          </mc:Choice>
          <mc:Fallback>
            <p:sp>
              <p:nvSpPr>
                <p:cNvPr id="8" name="Object 12"/>
                <p:cNvSpPr txBox="1">
                  <a:spLocks noRot="1" noChangeAspect="1" noMove="1" noResize="1" noEditPoints="1" noAdjustHandles="1" noChangeArrowheads="1" noChangeShapeType="1" noTextEdit="1"/>
                </p:cNvSpPr>
                <p:nvPr/>
              </p:nvSpPr>
              <p:spPr bwMode="auto">
                <a:xfrm>
                  <a:off x="4025" y="2687"/>
                  <a:ext cx="261" cy="269"/>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Object 14"/>
                <p:cNvSpPr txBox="1"/>
                <p:nvPr/>
              </p:nvSpPr>
              <p:spPr bwMode="auto">
                <a:xfrm>
                  <a:off x="3821" y="3769"/>
                  <a:ext cx="236" cy="274"/>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𝑶</m:t>
                        </m:r>
                      </m:oMath>
                    </m:oMathPara>
                  </a14:m>
                  <a:endParaRPr lang="zh-CN" altLang="en-US" sz="2800" b="1" dirty="0">
                    <a:latin typeface="+mj-lt"/>
                    <a:ea typeface="+mj-ea"/>
                  </a:endParaRPr>
                </a:p>
              </p:txBody>
            </p:sp>
          </mc:Choice>
          <mc:Fallback>
            <p:sp>
              <p:nvSpPr>
                <p:cNvPr id="9" name="Object 14"/>
                <p:cNvSpPr txBox="1">
                  <a:spLocks noRot="1" noChangeAspect="1" noMove="1" noResize="1" noEditPoints="1" noAdjustHandles="1" noChangeArrowheads="1" noChangeShapeType="1" noTextEdit="1"/>
                </p:cNvSpPr>
                <p:nvPr/>
              </p:nvSpPr>
              <p:spPr bwMode="auto">
                <a:xfrm>
                  <a:off x="3821" y="3769"/>
                  <a:ext cx="236" cy="274"/>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Object 16"/>
                <p:cNvSpPr txBox="1"/>
                <p:nvPr/>
              </p:nvSpPr>
              <p:spPr bwMode="auto">
                <a:xfrm>
                  <a:off x="4876" y="3430"/>
                  <a:ext cx="181" cy="160"/>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𝑴</m:t>
                        </m:r>
                      </m:oMath>
                    </m:oMathPara>
                  </a14:m>
                  <a:endParaRPr lang="zh-CN" altLang="en-US" sz="2800" b="1" dirty="0">
                    <a:latin typeface="+mj-lt"/>
                    <a:ea typeface="+mj-ea"/>
                  </a:endParaRPr>
                </a:p>
              </p:txBody>
            </p:sp>
          </mc:Choice>
          <mc:Fallback>
            <p:sp>
              <p:nvSpPr>
                <p:cNvPr id="10" name="Object 16"/>
                <p:cNvSpPr txBox="1">
                  <a:spLocks noRot="1" noChangeAspect="1" noMove="1" noResize="1" noEditPoints="1" noAdjustHandles="1" noChangeArrowheads="1" noChangeShapeType="1" noTextEdit="1"/>
                </p:cNvSpPr>
                <p:nvPr/>
              </p:nvSpPr>
              <p:spPr bwMode="auto">
                <a:xfrm>
                  <a:off x="4876" y="3430"/>
                  <a:ext cx="181" cy="160"/>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Object 18"/>
                <p:cNvSpPr txBox="1"/>
                <p:nvPr/>
              </p:nvSpPr>
              <p:spPr bwMode="auto">
                <a:xfrm>
                  <a:off x="4559" y="3158"/>
                  <a:ext cx="259" cy="178"/>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𝑹</m:t>
                        </m:r>
                      </m:oMath>
                    </m:oMathPara>
                  </a14:m>
                  <a:endParaRPr lang="zh-CN" altLang="en-US" sz="2800" b="1" dirty="0">
                    <a:latin typeface="+mj-lt"/>
                    <a:ea typeface="+mj-ea"/>
                  </a:endParaRPr>
                </a:p>
              </p:txBody>
            </p:sp>
          </mc:Choice>
          <mc:Fallback>
            <p:sp>
              <p:nvSpPr>
                <p:cNvPr id="11" name="Object 18"/>
                <p:cNvSpPr txBox="1">
                  <a:spLocks noRot="1" noChangeAspect="1" noMove="1" noResize="1" noEditPoints="1" noAdjustHandles="1" noChangeArrowheads="1" noChangeShapeType="1" noTextEdit="1"/>
                </p:cNvSpPr>
                <p:nvPr/>
              </p:nvSpPr>
              <p:spPr bwMode="auto">
                <a:xfrm>
                  <a:off x="4559" y="3158"/>
                  <a:ext cx="259" cy="178"/>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Object 20"/>
                <p:cNvSpPr txBox="1"/>
                <p:nvPr/>
              </p:nvSpPr>
              <p:spPr bwMode="auto">
                <a:xfrm>
                  <a:off x="4694" y="2864"/>
                  <a:ext cx="363" cy="262"/>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𝑫</m:t>
                        </m:r>
                      </m:oMath>
                    </m:oMathPara>
                  </a14:m>
                  <a:endParaRPr lang="zh-CN" altLang="en-US" sz="2800" b="1" dirty="0">
                    <a:latin typeface="+mj-lt"/>
                    <a:ea typeface="+mj-ea"/>
                  </a:endParaRPr>
                </a:p>
              </p:txBody>
            </p:sp>
          </mc:Choice>
          <mc:Fallback>
            <p:sp>
              <p:nvSpPr>
                <p:cNvPr id="12" name="Object 20"/>
                <p:cNvSpPr txBox="1">
                  <a:spLocks noRot="1" noChangeAspect="1" noMove="1" noResize="1" noEditPoints="1" noAdjustHandles="1" noChangeArrowheads="1" noChangeShapeType="1" noTextEdit="1"/>
                </p:cNvSpPr>
                <p:nvPr/>
              </p:nvSpPr>
              <p:spPr bwMode="auto">
                <a:xfrm>
                  <a:off x="4694" y="2864"/>
                  <a:ext cx="363" cy="262"/>
                </a:xfrm>
                <a:prstGeom prst="rect">
                  <a:avLst/>
                </a:prstGeom>
                <a:blipFill rotWithShape="1">
                  <a:blip r:embed="rId8"/>
                </a:blipFill>
              </p:spPr>
              <p:txBody>
                <a:bodyPr/>
                <a:lstStyle/>
                <a:p>
                  <a:r>
                    <a:rPr lang="zh-CN" altLang="en-US">
                      <a:noFill/>
                    </a:rPr>
                    <a:t> </a:t>
                  </a:r>
                </a:p>
              </p:txBody>
            </p:sp>
          </mc:Fallback>
        </mc:AlternateContent>
      </p:grpSp>
      <p:sp>
        <p:nvSpPr>
          <p:cNvPr id="13" name="Rectangle 2"/>
          <p:cNvSpPr>
            <a:spLocks noChangeArrowheads="1"/>
          </p:cNvSpPr>
          <p:nvPr/>
        </p:nvSpPr>
        <p:spPr bwMode="auto">
          <a:xfrm>
            <a:off x="819451" y="2944759"/>
            <a:ext cx="878637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mj-lt"/>
              </a:rPr>
              <a:t>所以曲率圆与曲线在</a:t>
            </a:r>
            <a:r>
              <a:rPr lang="en-US" altLang="zh-CN" sz="2800" b="1" dirty="0">
                <a:latin typeface="+mj-lt"/>
              </a:rPr>
              <a:t>M</a:t>
            </a:r>
            <a:r>
              <a:rPr lang="zh-CN" altLang="en-US" sz="2800" b="1" dirty="0">
                <a:latin typeface="+mj-lt"/>
              </a:rPr>
              <a:t>点密切相切，故也将曲率圆</a:t>
            </a:r>
            <a:endParaRPr lang="zh-CN" altLang="en-US" sz="2800" b="1" dirty="0">
              <a:latin typeface="+mj-lt"/>
            </a:endParaRPr>
          </a:p>
          <a:p>
            <a:pPr>
              <a:spcBef>
                <a:spcPct val="50000"/>
              </a:spcBef>
            </a:pPr>
            <a:r>
              <a:rPr lang="zh-CN" altLang="en-US" sz="2800" b="1" dirty="0">
                <a:latin typeface="+mj-lt"/>
              </a:rPr>
              <a:t>称为</a:t>
            </a:r>
            <a:r>
              <a:rPr lang="zh-CN" altLang="en-US" sz="2800" b="1" u="sng" dirty="0">
                <a:latin typeface="+mj-lt"/>
              </a:rPr>
              <a:t>密切圆</a:t>
            </a:r>
            <a:r>
              <a:rPr lang="en-US" altLang="zh-CN" sz="2800" b="1" dirty="0">
                <a:latin typeface="+mj-lt"/>
              </a:rPr>
              <a:t>.</a:t>
            </a:r>
            <a:endParaRPr lang="en-US" altLang="zh-CN" sz="2800" b="1" dirty="0">
              <a:latin typeface="+mj-lt"/>
            </a:endParaRPr>
          </a:p>
        </p:txBody>
      </p:sp>
      <p:sp>
        <p:nvSpPr>
          <p:cNvPr id="14" name="Rectangle 2"/>
          <p:cNvSpPr>
            <a:spLocks noChangeArrowheads="1"/>
          </p:cNvSpPr>
          <p:nvPr/>
        </p:nvSpPr>
        <p:spPr bwMode="auto">
          <a:xfrm>
            <a:off x="891320" y="4701956"/>
            <a:ext cx="95622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dirty="0">
                <a:latin typeface="+mj-lt"/>
              </a:rPr>
              <a:t>从而可用曲线在一点处的曲率圆弧来近似该点附近的曲线，</a:t>
            </a:r>
            <a:endParaRPr lang="en-US" altLang="zh-CN" sz="2800" b="1" dirty="0">
              <a:latin typeface="+mj-lt"/>
            </a:endParaRPr>
          </a:p>
          <a:p>
            <a:pPr>
              <a:spcBef>
                <a:spcPct val="50000"/>
              </a:spcBef>
            </a:pPr>
            <a:r>
              <a:rPr lang="zh-CN" altLang="en-US" sz="2800" b="1" dirty="0">
                <a:latin typeface="+mj-lt"/>
              </a:rPr>
              <a:t>称为曲线在该点附近的二次近似</a:t>
            </a:r>
            <a:r>
              <a:rPr lang="en-US" altLang="zh-CN" sz="2800" b="1" dirty="0">
                <a:latin typeface="+mj-lt"/>
              </a:rPr>
              <a:t>.</a:t>
            </a:r>
            <a:endParaRPr lang="en-US" altLang="zh-CN" sz="2800" b="1" dirty="0">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53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597685" y="682516"/>
            <a:ext cx="5543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dirty="0">
                <a:latin typeface="+mj-lt"/>
                <a:ea typeface="+mj-ea"/>
              </a:rPr>
              <a:t>对曲率中心</a:t>
            </a:r>
            <a:r>
              <a:rPr lang="en-US" altLang="zh-CN" sz="2800" b="1" i="1" dirty="0">
                <a:latin typeface="+mj-lt"/>
                <a:ea typeface="+mj-ea"/>
              </a:rPr>
              <a:t>D</a:t>
            </a:r>
            <a:r>
              <a:rPr lang="zh-CN" altLang="en-US" sz="2800" b="1" dirty="0">
                <a:latin typeface="+mj-lt"/>
                <a:ea typeface="+mj-ea"/>
              </a:rPr>
              <a:t>的坐标有下面的结论</a:t>
            </a:r>
            <a:r>
              <a:rPr lang="en-US" altLang="zh-CN" sz="2800" b="1" dirty="0">
                <a:latin typeface="+mj-lt"/>
                <a:ea typeface="+mj-ea"/>
              </a:rPr>
              <a:t>.</a:t>
            </a:r>
            <a:endParaRPr lang="en-US" altLang="zh-CN" sz="2800" b="1" dirty="0">
              <a:latin typeface="+mj-lt"/>
              <a:ea typeface="+mj-ea"/>
            </a:endParaRPr>
          </a:p>
        </p:txBody>
      </p:sp>
      <mc:AlternateContent xmlns:mc="http://schemas.openxmlformats.org/markup-compatibility/2006">
        <mc:Choice xmlns:a14="http://schemas.microsoft.com/office/drawing/2010/main" Requires="a14">
          <p:sp>
            <p:nvSpPr>
              <p:cNvPr id="23555" name="Text Box 3"/>
              <p:cNvSpPr txBox="1">
                <a:spLocks noChangeArrowheads="1"/>
              </p:cNvSpPr>
              <p:nvPr/>
            </p:nvSpPr>
            <p:spPr bwMode="auto">
              <a:xfrm>
                <a:off x="995078" y="1430228"/>
                <a:ext cx="82503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en-US" altLang="zh-CN" sz="2800" b="1" dirty="0" smtClean="0">
                    <a:latin typeface="+mj-lt"/>
                    <a:ea typeface="+mj-ea"/>
                  </a:rPr>
                  <a:t>      </a:t>
                </a:r>
                <a:r>
                  <a:rPr lang="zh-CN" altLang="en-US" sz="2800" b="1" dirty="0">
                    <a:latin typeface="+mj-lt"/>
                    <a:ea typeface="+mj-ea"/>
                  </a:rPr>
                  <a:t>设函数</a:t>
                </a:r>
                <a:r>
                  <a:rPr lang="en-US" altLang="zh-CN" sz="2800" b="1" i="1" dirty="0">
                    <a:latin typeface="+mj-lt"/>
                    <a:ea typeface="+mj-ea"/>
                  </a:rPr>
                  <a:t>y =f (x)</a:t>
                </a:r>
                <a:r>
                  <a:rPr lang="zh-CN" altLang="en-US" sz="2800" b="1" dirty="0">
                    <a:latin typeface="+mj-lt"/>
                    <a:ea typeface="+mj-ea"/>
                  </a:rPr>
                  <a:t>二阶可导</a:t>
                </a:r>
                <a:r>
                  <a:rPr lang="en-US" altLang="zh-CN" sz="2800" b="1" dirty="0">
                    <a:latin typeface="+mj-lt"/>
                    <a:ea typeface="+mj-ea"/>
                  </a:rPr>
                  <a:t>,</a:t>
                </a:r>
                <a:r>
                  <a:rPr lang="zh-CN" altLang="en-US" sz="2800" b="1" dirty="0">
                    <a:latin typeface="+mj-lt"/>
                    <a:ea typeface="+mj-ea"/>
                  </a:rPr>
                  <a:t>且</a:t>
                </a:r>
                <a:r>
                  <a:rPr lang="en-US" altLang="zh-CN" sz="2800" b="1" i="1" dirty="0">
                    <a:latin typeface="+mj-lt"/>
                    <a:ea typeface="+mj-ea"/>
                  </a:rPr>
                  <a:t>f</a:t>
                </a:r>
                <a14:m>
                  <m:oMath xmlns:m="http://schemas.openxmlformats.org/officeDocument/2006/math">
                    <m:r>
                      <a:rPr lang="en-US" altLang="zh-CN" sz="2800" b="1" i="1" smtClean="0">
                        <a:solidFill>
                          <a:srgbClr val="000000"/>
                        </a:solidFill>
                        <a:latin typeface="Cambria Math" panose="02040503050406030204" pitchFamily="18" charset="0"/>
                      </a:rPr>
                      <m:t> </m:t>
                    </m:r>
                    <m:r>
                      <a:rPr lang="zh-CN" altLang="en-US" sz="2800" b="1" i="1">
                        <a:solidFill>
                          <a:srgbClr val="000000"/>
                        </a:solidFill>
                        <a:latin typeface="Cambria Math" panose="02040503050406030204" pitchFamily="18" charset="0"/>
                      </a:rPr>
                      <m:t>″</m:t>
                    </m:r>
                  </m:oMath>
                </a14:m>
                <a:r>
                  <a:rPr lang="en-US" altLang="zh-CN" sz="2800" b="1" i="1" dirty="0">
                    <a:latin typeface="+mj-lt"/>
                    <a:ea typeface="+mj-ea"/>
                  </a:rPr>
                  <a:t>(x)≠0</a:t>
                </a:r>
                <a:r>
                  <a:rPr lang="en-US" altLang="zh-CN" sz="2800" b="1" dirty="0">
                    <a:latin typeface="+mj-lt"/>
                    <a:ea typeface="+mj-ea"/>
                  </a:rPr>
                  <a:t>,</a:t>
                </a:r>
                <a:r>
                  <a:rPr lang="zh-CN" altLang="en-US" sz="2800" b="1" dirty="0">
                    <a:latin typeface="+mj-lt"/>
                    <a:ea typeface="+mj-ea"/>
                  </a:rPr>
                  <a:t>则曲线</a:t>
                </a:r>
                <a:r>
                  <a:rPr lang="en-US" altLang="zh-CN" sz="2800" b="1" i="1" dirty="0">
                    <a:latin typeface="+mj-lt"/>
                    <a:ea typeface="+mj-ea"/>
                  </a:rPr>
                  <a:t>y =f(x)</a:t>
                </a:r>
                <a:r>
                  <a:rPr lang="zh-CN" altLang="en-US" sz="2800" b="1" dirty="0">
                    <a:latin typeface="+mj-lt"/>
                    <a:ea typeface="+mj-ea"/>
                  </a:rPr>
                  <a:t>在点</a:t>
                </a:r>
                <a:r>
                  <a:rPr lang="en-US" altLang="zh-CN" sz="2800" b="1" i="1" dirty="0">
                    <a:latin typeface="+mj-lt"/>
                    <a:ea typeface="+mj-ea"/>
                  </a:rPr>
                  <a:t>M(</a:t>
                </a:r>
                <a:r>
                  <a:rPr lang="en-US" altLang="zh-CN" sz="2800" b="1" i="1" dirty="0" err="1">
                    <a:latin typeface="+mj-lt"/>
                    <a:ea typeface="+mj-ea"/>
                  </a:rPr>
                  <a:t>x,y</a:t>
                </a:r>
                <a:r>
                  <a:rPr lang="en-US" altLang="zh-CN" sz="2800" b="1" i="1" dirty="0">
                    <a:latin typeface="+mj-lt"/>
                    <a:ea typeface="+mj-ea"/>
                  </a:rPr>
                  <a:t>)</a:t>
                </a:r>
                <a:r>
                  <a:rPr lang="zh-CN" altLang="en-US" sz="2800" b="1" dirty="0">
                    <a:latin typeface="+mj-lt"/>
                    <a:ea typeface="+mj-ea"/>
                  </a:rPr>
                  <a:t>处的曲率中心</a:t>
                </a:r>
                <a:r>
                  <a:rPr lang="en-US" altLang="zh-CN" sz="2800" b="1" i="1" dirty="0">
                    <a:latin typeface="+mj-lt"/>
                    <a:ea typeface="+mj-ea"/>
                  </a:rPr>
                  <a:t>D(α,β</a:t>
                </a:r>
                <a:r>
                  <a:rPr lang="en-US" altLang="zh-CN" sz="2800" b="1" dirty="0">
                    <a:latin typeface="+mj-lt"/>
                    <a:ea typeface="+mj-ea"/>
                  </a:rPr>
                  <a:t>)</a:t>
                </a:r>
                <a:r>
                  <a:rPr lang="zh-CN" altLang="en-US" sz="2800" b="1" dirty="0">
                    <a:latin typeface="+mj-lt"/>
                    <a:ea typeface="+mj-ea"/>
                  </a:rPr>
                  <a:t>的坐标为</a:t>
                </a:r>
                <a:endParaRPr lang="zh-CN" altLang="en-US" sz="2800" b="1" dirty="0">
                  <a:latin typeface="+mj-lt"/>
                  <a:ea typeface="+mj-ea"/>
                </a:endParaRPr>
              </a:p>
            </p:txBody>
          </p:sp>
        </mc:Choice>
        <mc:Fallback>
          <p:sp>
            <p:nvSpPr>
              <p:cNvPr id="23555" name="Text Box 3"/>
              <p:cNvSpPr txBox="1">
                <a:spLocks noRot="1" noChangeAspect="1" noMove="1" noResize="1" noEditPoints="1" noAdjustHandles="1" noChangeArrowheads="1" noChangeShapeType="1" noTextEdit="1"/>
              </p:cNvSpPr>
              <p:nvPr/>
            </p:nvSpPr>
            <p:spPr bwMode="auto">
              <a:xfrm>
                <a:off x="995078" y="1430228"/>
                <a:ext cx="8250388" cy="1384995"/>
              </a:xfrm>
              <a:prstGeom prst="rect">
                <a:avLst/>
              </a:prstGeom>
              <a:blipFill rotWithShape="1">
                <a:blip r:embed="rId1"/>
                <a:stretch>
                  <a:fillRect t="-15" r="6" b="1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556" name="Object 4"/>
              <p:cNvSpPr txBox="1"/>
              <p:nvPr/>
            </p:nvSpPr>
            <p:spPr bwMode="auto">
              <a:xfrm>
                <a:off x="2536624" y="3336269"/>
                <a:ext cx="6932679" cy="1886721"/>
              </a:xfrm>
              <a:prstGeom prst="rect">
                <a:avLst/>
              </a:prstGeom>
              <a:noFill/>
            </p:spPr>
            <p:txBody>
              <a:bodyPr>
                <a:normAutofit/>
              </a:bodyPr>
              <a:lstStyle/>
              <a:p>
                <a14:m>
                  <m:oMath xmlns:m="http://schemas.openxmlformats.org/officeDocument/2006/math">
                    <m:d>
                      <m:dPr>
                        <m:begChr m:val="{"/>
                        <m:endChr m:val=""/>
                        <m:ctrlPr>
                          <a:rPr lang="zh-CN" altLang="en-US" sz="2800" b="1" i="1">
                            <a:solidFill>
                              <a:srgbClr val="000000"/>
                            </a:solidFill>
                            <a:latin typeface="Cambria Math" panose="02040503050406030204" pitchFamily="18" charset="0"/>
                            <a:ea typeface="+mj-ea"/>
                          </a:rPr>
                        </m:ctrlPr>
                      </m:dPr>
                      <m:e>
                        <m:eqArr>
                          <m:eqArrPr>
                            <m:ctrlPr>
                              <a:rPr lang="zh-CN" altLang="en-US" sz="2800" b="1" i="1">
                                <a:solidFill>
                                  <a:srgbClr val="000000"/>
                                </a:solidFill>
                                <a:latin typeface="Cambria Math" panose="02040503050406030204" pitchFamily="18" charset="0"/>
                                <a:ea typeface="+mj-ea"/>
                              </a:rPr>
                            </m:ctrlPr>
                          </m:eqArrPr>
                          <m:e>
                            <m:r>
                              <a:rPr lang="zh-CN" altLang="en-US" sz="2800" b="1" i="1">
                                <a:solidFill>
                                  <a:srgbClr val="000000"/>
                                </a:solidFill>
                                <a:latin typeface="Cambria Math" panose="02040503050406030204" pitchFamily="18" charset="0"/>
                                <a:ea typeface="+mj-ea"/>
                              </a:rPr>
                              <m:t>𝜶</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m:t>
                                    </m:r>
                                  </m:sup>
                                </m:sSup>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num>
                              <m:den>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m:t>
                                    </m:r>
                                  </m:sup>
                                </m:sSup>
                              </m:den>
                            </m:f>
                            <m:r>
                              <a:rPr lang="zh-CN" altLang="en-US" sz="2800" b="1" i="1">
                                <a:solidFill>
                                  <a:srgbClr val="000000"/>
                                </a:solidFill>
                                <a:latin typeface="Cambria Math" panose="02040503050406030204" pitchFamily="18" charset="0"/>
                                <a:ea typeface="+mj-ea"/>
                              </a:rPr>
                              <m:t>,</m:t>
                            </m:r>
                          </m:e>
                          <m:e>
                            <m:r>
                              <a:rPr lang="zh-CN" altLang="en-US" sz="2800" b="1" i="1">
                                <a:solidFill>
                                  <a:srgbClr val="000000"/>
                                </a:solidFill>
                                <a:latin typeface="Cambria Math" panose="02040503050406030204" pitchFamily="18" charset="0"/>
                                <a:ea typeface="+mj-ea"/>
                              </a:rPr>
                              <m:t>𝜷</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m:t>
                                    </m:r>
                                  </m:sup>
                                </m:sSup>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m:t>
                                    </m:r>
                                  </m:e>
                                  <m:sup>
                                    <m:r>
                                      <a:rPr lang="zh-CN" altLang="en-US" sz="2800" b="1" i="1">
                                        <a:solidFill>
                                          <a:srgbClr val="000000"/>
                                        </a:solidFill>
                                        <a:latin typeface="Cambria Math" panose="02040503050406030204" pitchFamily="18" charset="0"/>
                                        <a:ea typeface="+mj-ea"/>
                                      </a:rPr>
                                      <m:t>𝟐</m:t>
                                    </m:r>
                                  </m:sup>
                                </m:sSup>
                              </m:num>
                              <m:den>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m:t>
                                    </m:r>
                                  </m:sup>
                                </m:sSup>
                              </m:den>
                            </m:f>
                            <m:r>
                              <a:rPr lang="zh-CN" altLang="en-US" sz="2800" b="1" i="1">
                                <a:solidFill>
                                  <a:srgbClr val="000000"/>
                                </a:solidFill>
                                <a:latin typeface="Cambria Math" panose="02040503050406030204" pitchFamily="18" charset="0"/>
                                <a:ea typeface="+mj-ea"/>
                              </a:rPr>
                              <m:t>.</m:t>
                            </m:r>
                          </m:e>
                        </m:eqArr>
                      </m:e>
                    </m:d>
                  </m:oMath>
                </a14:m>
                <a:r>
                  <a:rPr lang="zh-CN" altLang="en-US" sz="2800" b="1" dirty="0">
                    <a:latin typeface="+mj-lt"/>
                    <a:ea typeface="+mj-ea"/>
                  </a:rPr>
                  <a:t>                    </a:t>
                </a:r>
                <a:r>
                  <a:rPr lang="en-US" altLang="zh-CN" sz="2800" b="1" dirty="0"/>
                  <a:t>(3.5.5)</a:t>
                </a:r>
                <a:endParaRPr lang="en-US" altLang="zh-CN" sz="2800" b="1" dirty="0"/>
              </a:p>
            </p:txBody>
          </p:sp>
        </mc:Choice>
        <mc:Fallback>
          <p:sp>
            <p:nvSpPr>
              <p:cNvPr id="23556" name="Object 4"/>
              <p:cNvSpPr txBox="1">
                <a:spLocks noRot="1" noChangeAspect="1" noMove="1" noResize="1" noEditPoints="1" noAdjustHandles="1" noChangeArrowheads="1" noChangeShapeType="1" noTextEdit="1"/>
              </p:cNvSpPr>
              <p:nvPr/>
            </p:nvSpPr>
            <p:spPr bwMode="auto">
              <a:xfrm>
                <a:off x="2536624" y="3336269"/>
                <a:ext cx="6932679" cy="1886721"/>
              </a:xfrm>
              <a:prstGeom prst="rect">
                <a:avLst/>
              </a:prstGeom>
              <a:blipFill rotWithShape="1">
                <a:blip r:embed="rId2"/>
                <a:stretch>
                  <a:fillRect l="-6" t="-33" r="3" b="6"/>
                </a:stretch>
              </a:blipFill>
            </p:spPr>
            <p:txBody>
              <a:bodyPr/>
              <a:lstStyle/>
              <a:p>
                <a:r>
                  <a:rPr lang="zh-CN" altLang="en-US">
                    <a:noFill/>
                  </a:rPr>
                  <a:t> </a:t>
                </a:r>
              </a:p>
            </p:txBody>
          </p:sp>
        </mc:Fallback>
      </mc:AlternateContent>
      <p:sp>
        <p:nvSpPr>
          <p:cNvPr id="23558" name="Rectangle 6"/>
          <p:cNvSpPr>
            <a:spLocks noChangeArrowheads="1"/>
          </p:cNvSpPr>
          <p:nvPr/>
        </p:nvSpPr>
        <p:spPr bwMode="auto">
          <a:xfrm>
            <a:off x="3003602" y="5568358"/>
            <a:ext cx="15969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b="1" dirty="0">
                <a:latin typeface="+mj-lt"/>
                <a:ea typeface="+mj-ea"/>
              </a:rPr>
              <a:t>(</a:t>
            </a:r>
            <a:r>
              <a:rPr lang="zh-CN" altLang="en-US" sz="2800" b="1" dirty="0">
                <a:latin typeface="+mj-lt"/>
                <a:ea typeface="+mj-ea"/>
              </a:rPr>
              <a:t>证明略</a:t>
            </a:r>
            <a:r>
              <a:rPr lang="en-US" altLang="zh-CN" sz="2800" b="1" dirty="0">
                <a:latin typeface="+mj-lt"/>
                <a:ea typeface="+mj-ea"/>
              </a:rPr>
              <a:t>).</a:t>
            </a:r>
            <a:endParaRPr lang="en-US" altLang="zh-CN" sz="2800" b="1" dirty="0">
              <a:latin typeface="+mj-lt"/>
              <a:ea typeface="+mj-ea"/>
            </a:endParaRPr>
          </a:p>
        </p:txBody>
      </p:sp>
      <p:grpSp>
        <p:nvGrpSpPr>
          <p:cNvPr id="7" name="Group 21"/>
          <p:cNvGrpSpPr/>
          <p:nvPr/>
        </p:nvGrpSpPr>
        <p:grpSpPr bwMode="auto">
          <a:xfrm>
            <a:off x="9281978" y="418881"/>
            <a:ext cx="2593976" cy="2489200"/>
            <a:chOff x="3821" y="2687"/>
            <a:chExt cx="1634" cy="1568"/>
          </a:xfrm>
        </p:grpSpPr>
        <p:sp>
          <p:nvSpPr>
            <p:cNvPr id="8" name="Rectangle 5"/>
            <p:cNvSpPr>
              <a:spLocks noChangeArrowheads="1"/>
            </p:cNvSpPr>
            <p:nvPr/>
          </p:nvSpPr>
          <p:spPr bwMode="auto">
            <a:xfrm>
              <a:off x="4332" y="3925"/>
              <a:ext cx="10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a:latin typeface="+mj-lt"/>
                  <a:ea typeface="+mj-ea"/>
                </a:rPr>
                <a:t>图</a:t>
              </a:r>
              <a:r>
                <a:rPr lang="en-US" altLang="zh-CN" sz="2800" b="1" dirty="0">
                  <a:latin typeface="+mj-lt"/>
                  <a:ea typeface="+mj-ea"/>
                </a:rPr>
                <a:t>3.5.6</a:t>
              </a:r>
              <a:endParaRPr lang="en-US" altLang="zh-CN" sz="2800" b="1" dirty="0">
                <a:latin typeface="+mj-lt"/>
                <a:ea typeface="+mj-ea"/>
              </a:endParaRPr>
            </a:p>
          </p:txBody>
        </p:sp>
        <p:graphicFrame>
          <p:nvGraphicFramePr>
            <p:cNvPr id="9" name="Object 8"/>
            <p:cNvGraphicFramePr>
              <a:graphicFrameLocks noChangeAspect="1"/>
            </p:cNvGraphicFramePr>
            <p:nvPr/>
          </p:nvGraphicFramePr>
          <p:xfrm>
            <a:off x="3878" y="2795"/>
            <a:ext cx="1497" cy="1142"/>
          </p:xfrm>
          <a:graphic>
            <a:graphicData uri="http://schemas.openxmlformats.org/presentationml/2006/ole">
              <mc:AlternateContent xmlns:mc="http://schemas.openxmlformats.org/markup-compatibility/2006">
                <mc:Choice xmlns:v="urn:schemas-microsoft-com:vml" Requires="v">
                  <p:oleObj spid="_x0000_s13322" name="CorelDRAW" r:id="rId3" imgW="2581910" imgH="1969135" progId="CorelDRAW.Graphic.11">
                    <p:embed/>
                  </p:oleObj>
                </mc:Choice>
                <mc:Fallback>
                  <p:oleObj name="CorelDRAW" r:id="rId3" imgW="2581910" imgH="1969135" progId="CorelDRAW.Graphic.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 y="2795"/>
                          <a:ext cx="1497" cy="1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10" name="Object 10"/>
                <p:cNvSpPr txBox="1"/>
                <p:nvPr/>
              </p:nvSpPr>
              <p:spPr bwMode="auto">
                <a:xfrm>
                  <a:off x="5329" y="3838"/>
                  <a:ext cx="126" cy="136"/>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𝒙</m:t>
                        </m:r>
                      </m:oMath>
                    </m:oMathPara>
                  </a14:m>
                  <a:endParaRPr lang="zh-CN" altLang="en-US" sz="2800" b="1">
                    <a:latin typeface="+mj-lt"/>
                    <a:ea typeface="+mj-ea"/>
                  </a:endParaRPr>
                </a:p>
              </p:txBody>
            </p:sp>
          </mc:Choice>
          <mc:Fallback>
            <p:sp>
              <p:nvSpPr>
                <p:cNvPr id="10" name="Object 10"/>
                <p:cNvSpPr txBox="1">
                  <a:spLocks noRot="1" noChangeAspect="1" noMove="1" noResize="1" noEditPoints="1" noAdjustHandles="1" noChangeArrowheads="1" noChangeShapeType="1" noTextEdit="1"/>
                </p:cNvSpPr>
                <p:nvPr/>
              </p:nvSpPr>
              <p:spPr bwMode="auto">
                <a:xfrm>
                  <a:off x="5329" y="3838"/>
                  <a:ext cx="126" cy="136"/>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Object 12"/>
                <p:cNvSpPr txBox="1"/>
                <p:nvPr/>
              </p:nvSpPr>
              <p:spPr bwMode="auto">
                <a:xfrm>
                  <a:off x="4025" y="2687"/>
                  <a:ext cx="261" cy="269"/>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𝒚</m:t>
                        </m:r>
                      </m:oMath>
                    </m:oMathPara>
                  </a14:m>
                  <a:endParaRPr lang="zh-CN" altLang="en-US" sz="2800" b="1" dirty="0">
                    <a:latin typeface="+mj-lt"/>
                    <a:ea typeface="+mj-ea"/>
                  </a:endParaRPr>
                </a:p>
              </p:txBody>
            </p:sp>
          </mc:Choice>
          <mc:Fallback>
            <p:sp>
              <p:nvSpPr>
                <p:cNvPr id="11" name="Object 12"/>
                <p:cNvSpPr txBox="1">
                  <a:spLocks noRot="1" noChangeAspect="1" noMove="1" noResize="1" noEditPoints="1" noAdjustHandles="1" noChangeArrowheads="1" noChangeShapeType="1" noTextEdit="1"/>
                </p:cNvSpPr>
                <p:nvPr/>
              </p:nvSpPr>
              <p:spPr bwMode="auto">
                <a:xfrm>
                  <a:off x="4025" y="2687"/>
                  <a:ext cx="261" cy="269"/>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Object 14"/>
                <p:cNvSpPr txBox="1"/>
                <p:nvPr/>
              </p:nvSpPr>
              <p:spPr bwMode="auto">
                <a:xfrm>
                  <a:off x="3821" y="3769"/>
                  <a:ext cx="236" cy="274"/>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𝑶</m:t>
                        </m:r>
                      </m:oMath>
                    </m:oMathPara>
                  </a14:m>
                  <a:endParaRPr lang="zh-CN" altLang="en-US" sz="2800" b="1" dirty="0">
                    <a:latin typeface="+mj-lt"/>
                    <a:ea typeface="+mj-ea"/>
                  </a:endParaRPr>
                </a:p>
              </p:txBody>
            </p:sp>
          </mc:Choice>
          <mc:Fallback>
            <p:sp>
              <p:nvSpPr>
                <p:cNvPr id="12" name="Object 14"/>
                <p:cNvSpPr txBox="1">
                  <a:spLocks noRot="1" noChangeAspect="1" noMove="1" noResize="1" noEditPoints="1" noAdjustHandles="1" noChangeArrowheads="1" noChangeShapeType="1" noTextEdit="1"/>
                </p:cNvSpPr>
                <p:nvPr/>
              </p:nvSpPr>
              <p:spPr bwMode="auto">
                <a:xfrm>
                  <a:off x="3821" y="3769"/>
                  <a:ext cx="236" cy="274"/>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Object 16"/>
                <p:cNvSpPr txBox="1"/>
                <p:nvPr/>
              </p:nvSpPr>
              <p:spPr bwMode="auto">
                <a:xfrm>
                  <a:off x="4876" y="3430"/>
                  <a:ext cx="181" cy="160"/>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𝑴</m:t>
                        </m:r>
                      </m:oMath>
                    </m:oMathPara>
                  </a14:m>
                  <a:endParaRPr lang="zh-CN" altLang="en-US" sz="2800" b="1" dirty="0">
                    <a:latin typeface="+mj-lt"/>
                    <a:ea typeface="+mj-ea"/>
                  </a:endParaRPr>
                </a:p>
              </p:txBody>
            </p:sp>
          </mc:Choice>
          <mc:Fallback>
            <p:sp>
              <p:nvSpPr>
                <p:cNvPr id="13" name="Object 16"/>
                <p:cNvSpPr txBox="1">
                  <a:spLocks noRot="1" noChangeAspect="1" noMove="1" noResize="1" noEditPoints="1" noAdjustHandles="1" noChangeArrowheads="1" noChangeShapeType="1" noTextEdit="1"/>
                </p:cNvSpPr>
                <p:nvPr/>
              </p:nvSpPr>
              <p:spPr bwMode="auto">
                <a:xfrm>
                  <a:off x="4876" y="3430"/>
                  <a:ext cx="181" cy="160"/>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Object 18"/>
                <p:cNvSpPr txBox="1"/>
                <p:nvPr/>
              </p:nvSpPr>
              <p:spPr bwMode="auto">
                <a:xfrm>
                  <a:off x="4559" y="3158"/>
                  <a:ext cx="259" cy="178"/>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𝑹</m:t>
                        </m:r>
                      </m:oMath>
                    </m:oMathPara>
                  </a14:m>
                  <a:endParaRPr lang="zh-CN" altLang="en-US" sz="2800" b="1" dirty="0">
                    <a:latin typeface="+mj-lt"/>
                    <a:ea typeface="+mj-ea"/>
                  </a:endParaRPr>
                </a:p>
              </p:txBody>
            </p:sp>
          </mc:Choice>
          <mc:Fallback>
            <p:sp>
              <p:nvSpPr>
                <p:cNvPr id="14" name="Object 18"/>
                <p:cNvSpPr txBox="1">
                  <a:spLocks noRot="1" noChangeAspect="1" noMove="1" noResize="1" noEditPoints="1" noAdjustHandles="1" noChangeArrowheads="1" noChangeShapeType="1" noTextEdit="1"/>
                </p:cNvSpPr>
                <p:nvPr/>
              </p:nvSpPr>
              <p:spPr bwMode="auto">
                <a:xfrm>
                  <a:off x="4559" y="3158"/>
                  <a:ext cx="259" cy="178"/>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Object 20"/>
                <p:cNvSpPr txBox="1"/>
                <p:nvPr/>
              </p:nvSpPr>
              <p:spPr bwMode="auto">
                <a:xfrm>
                  <a:off x="4694" y="2864"/>
                  <a:ext cx="363" cy="262"/>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𝑫</m:t>
                        </m:r>
                      </m:oMath>
                    </m:oMathPara>
                  </a14:m>
                  <a:endParaRPr lang="zh-CN" altLang="en-US" sz="2800" b="1" dirty="0">
                    <a:latin typeface="+mj-lt"/>
                    <a:ea typeface="+mj-ea"/>
                  </a:endParaRPr>
                </a:p>
              </p:txBody>
            </p:sp>
          </mc:Choice>
          <mc:Fallback>
            <p:sp>
              <p:nvSpPr>
                <p:cNvPr id="15" name="Object 20"/>
                <p:cNvSpPr txBox="1">
                  <a:spLocks noRot="1" noChangeAspect="1" noMove="1" noResize="1" noEditPoints="1" noAdjustHandles="1" noChangeArrowheads="1" noChangeShapeType="1" noTextEdit="1"/>
                </p:cNvSpPr>
                <p:nvPr/>
              </p:nvSpPr>
              <p:spPr bwMode="auto">
                <a:xfrm>
                  <a:off x="4694" y="2864"/>
                  <a:ext cx="363" cy="262"/>
                </a:xfrm>
                <a:prstGeom prst="rect">
                  <a:avLst/>
                </a:prstGeom>
                <a:blipFill rotWithShape="1">
                  <a:blip r:embed="rId10"/>
                </a:blipFill>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355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355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55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p:bldP spid="23556" grpId="0"/>
      <p:bldP spid="2355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2135189" y="333376"/>
            <a:ext cx="25923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mj-lt"/>
                <a:ea typeface="+mj-ea"/>
              </a:rPr>
              <a:t>1. </a:t>
            </a:r>
            <a:r>
              <a:rPr lang="zh-CN" altLang="en-US" sz="2800" b="1">
                <a:latin typeface="+mj-lt"/>
                <a:ea typeface="+mj-ea"/>
              </a:rPr>
              <a:t>弧微分</a:t>
            </a:r>
            <a:endParaRPr lang="zh-CN" altLang="en-US" sz="2800" b="1">
              <a:latin typeface="+mj-lt"/>
              <a:ea typeface="+mj-ea"/>
            </a:endParaRPr>
          </a:p>
        </p:txBody>
      </p:sp>
      <p:sp>
        <p:nvSpPr>
          <p:cNvPr id="4099" name="Rectangle 3"/>
          <p:cNvSpPr>
            <a:spLocks noChangeArrowheads="1"/>
          </p:cNvSpPr>
          <p:nvPr/>
        </p:nvSpPr>
        <p:spPr bwMode="auto">
          <a:xfrm>
            <a:off x="1847851" y="1125538"/>
            <a:ext cx="8640763" cy="230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pPr>
            <a:r>
              <a:rPr lang="en-US" altLang="zh-CN" sz="2800" b="1" dirty="0">
                <a:latin typeface="+mj-lt"/>
                <a:ea typeface="+mj-ea"/>
              </a:rPr>
              <a:t>    </a:t>
            </a:r>
            <a:r>
              <a:rPr lang="zh-CN" altLang="en-US" sz="2800" b="1" dirty="0">
                <a:latin typeface="+mj-lt"/>
                <a:ea typeface="+mj-ea"/>
              </a:rPr>
              <a:t>设函数</a:t>
            </a:r>
            <a:r>
              <a:rPr lang="en-US" altLang="zh-CN" sz="2800" b="1" i="1" dirty="0">
                <a:latin typeface="+mj-lt"/>
                <a:ea typeface="+mj-ea"/>
              </a:rPr>
              <a:t>f</a:t>
            </a:r>
            <a:r>
              <a:rPr lang="en-US" altLang="zh-CN" sz="2800" b="1" dirty="0">
                <a:latin typeface="+mj-lt"/>
                <a:ea typeface="+mj-ea"/>
              </a:rPr>
              <a:t> (</a:t>
            </a:r>
            <a:r>
              <a:rPr lang="en-US" altLang="zh-CN" sz="2800" b="1" i="1" dirty="0">
                <a:latin typeface="+mj-lt"/>
                <a:ea typeface="+mj-ea"/>
              </a:rPr>
              <a:t>x</a:t>
            </a:r>
            <a:r>
              <a:rPr lang="en-US" altLang="zh-CN" sz="2800" b="1" dirty="0">
                <a:latin typeface="+mj-lt"/>
                <a:ea typeface="+mj-ea"/>
              </a:rPr>
              <a:t>)</a:t>
            </a:r>
            <a:r>
              <a:rPr lang="zh-CN" altLang="en-US" sz="2800" b="1" dirty="0">
                <a:latin typeface="+mj-lt"/>
                <a:ea typeface="+mj-ea"/>
              </a:rPr>
              <a:t>在区间</a:t>
            </a:r>
            <a:r>
              <a:rPr lang="en-US" altLang="zh-CN" sz="2800" b="1" dirty="0">
                <a:latin typeface="+mj-lt"/>
                <a:ea typeface="+mj-ea"/>
              </a:rPr>
              <a:t>(</a:t>
            </a:r>
            <a:r>
              <a:rPr lang="en-US" altLang="zh-CN" sz="2800" b="1" i="1" dirty="0" err="1">
                <a:latin typeface="+mj-lt"/>
                <a:ea typeface="+mj-ea"/>
              </a:rPr>
              <a:t>a</a:t>
            </a:r>
            <a:r>
              <a:rPr lang="en-US" altLang="zh-CN" sz="2800" b="1" dirty="0" err="1">
                <a:latin typeface="+mj-lt"/>
                <a:ea typeface="+mj-ea"/>
              </a:rPr>
              <a:t>,</a:t>
            </a:r>
            <a:r>
              <a:rPr lang="en-US" altLang="zh-CN" sz="2800" b="1" i="1" dirty="0" err="1">
                <a:latin typeface="+mj-lt"/>
                <a:ea typeface="+mj-ea"/>
              </a:rPr>
              <a:t>b</a:t>
            </a:r>
            <a:r>
              <a:rPr lang="en-US" altLang="zh-CN" sz="2800" b="1" dirty="0">
                <a:latin typeface="+mj-lt"/>
                <a:ea typeface="+mj-ea"/>
              </a:rPr>
              <a:t>)</a:t>
            </a:r>
            <a:r>
              <a:rPr lang="zh-CN" altLang="en-US" sz="2800" b="1" dirty="0">
                <a:latin typeface="+mj-lt"/>
                <a:ea typeface="+mj-ea"/>
              </a:rPr>
              <a:t>内具有连续导数，在曲线   </a:t>
            </a:r>
            <a:r>
              <a:rPr lang="en-US" altLang="zh-CN" sz="2800" b="1" i="1" dirty="0">
                <a:latin typeface="+mj-lt"/>
                <a:ea typeface="+mj-ea"/>
              </a:rPr>
              <a:t>y</a:t>
            </a:r>
            <a:r>
              <a:rPr lang="en-US" altLang="zh-CN" sz="2800" b="1" dirty="0">
                <a:latin typeface="+mj-lt"/>
                <a:ea typeface="+mj-ea"/>
              </a:rPr>
              <a:t> =</a:t>
            </a:r>
            <a:r>
              <a:rPr lang="en-US" altLang="zh-CN" sz="2800" b="1" i="1" dirty="0">
                <a:latin typeface="+mj-lt"/>
                <a:ea typeface="+mj-ea"/>
              </a:rPr>
              <a:t>f</a:t>
            </a:r>
            <a:r>
              <a:rPr lang="en-US" altLang="zh-CN" sz="2800" b="1" dirty="0">
                <a:latin typeface="+mj-lt"/>
                <a:ea typeface="+mj-ea"/>
              </a:rPr>
              <a:t> (</a:t>
            </a:r>
            <a:r>
              <a:rPr lang="en-US" altLang="zh-CN" sz="2800" b="1" i="1" dirty="0">
                <a:latin typeface="+mj-lt"/>
                <a:ea typeface="+mj-ea"/>
              </a:rPr>
              <a:t>x</a:t>
            </a:r>
            <a:r>
              <a:rPr lang="en-US" altLang="zh-CN" sz="2800" b="1" dirty="0">
                <a:latin typeface="+mj-lt"/>
                <a:ea typeface="+mj-ea"/>
              </a:rPr>
              <a:t>)</a:t>
            </a:r>
            <a:r>
              <a:rPr lang="zh-CN" altLang="en-US" sz="2800" b="1" dirty="0">
                <a:latin typeface="+mj-lt"/>
                <a:ea typeface="+mj-ea"/>
              </a:rPr>
              <a:t>上取定点</a:t>
            </a:r>
            <a:r>
              <a:rPr lang="en-US" altLang="zh-CN" sz="2800" b="1" dirty="0">
                <a:latin typeface="+mj-lt"/>
                <a:ea typeface="+mj-ea"/>
              </a:rPr>
              <a:t>M</a:t>
            </a:r>
            <a:r>
              <a:rPr lang="en-US" altLang="zh-CN" sz="2800" b="1" baseline="-25000" dirty="0">
                <a:latin typeface="+mj-lt"/>
                <a:ea typeface="+mj-ea"/>
              </a:rPr>
              <a:t>0</a:t>
            </a:r>
            <a:r>
              <a:rPr lang="en-US" altLang="zh-CN" sz="2800" b="1" dirty="0">
                <a:latin typeface="+mj-lt"/>
                <a:ea typeface="+mj-ea"/>
              </a:rPr>
              <a:t>(</a:t>
            </a:r>
            <a:r>
              <a:rPr lang="en-US" altLang="zh-CN" sz="2800" b="1" i="1" dirty="0">
                <a:latin typeface="+mj-lt"/>
                <a:ea typeface="+mj-ea"/>
              </a:rPr>
              <a:t>x</a:t>
            </a:r>
            <a:r>
              <a:rPr lang="en-US" altLang="zh-CN" sz="2800" b="1" baseline="-25000" dirty="0">
                <a:latin typeface="+mj-lt"/>
                <a:ea typeface="+mj-ea"/>
              </a:rPr>
              <a:t>0</a:t>
            </a:r>
            <a:r>
              <a:rPr lang="en-US" altLang="zh-CN" sz="2800" b="1" dirty="0">
                <a:latin typeface="+mj-lt"/>
                <a:ea typeface="+mj-ea"/>
              </a:rPr>
              <a:t>, </a:t>
            </a:r>
            <a:r>
              <a:rPr lang="en-US" altLang="zh-CN" sz="2800" b="1" i="1" dirty="0">
                <a:latin typeface="+mj-lt"/>
                <a:ea typeface="+mj-ea"/>
              </a:rPr>
              <a:t>f</a:t>
            </a:r>
            <a:r>
              <a:rPr lang="en-US" altLang="zh-CN" sz="2800" b="1" dirty="0">
                <a:latin typeface="+mj-lt"/>
                <a:ea typeface="+mj-ea"/>
              </a:rPr>
              <a:t> (</a:t>
            </a:r>
            <a:r>
              <a:rPr lang="en-US" altLang="zh-CN" sz="2800" b="1" i="1" dirty="0">
                <a:latin typeface="+mj-lt"/>
                <a:ea typeface="+mj-ea"/>
              </a:rPr>
              <a:t>x</a:t>
            </a:r>
            <a:r>
              <a:rPr lang="en-US" altLang="zh-CN" sz="2800" b="1" baseline="-25000" dirty="0">
                <a:latin typeface="+mj-lt"/>
                <a:ea typeface="+mj-ea"/>
              </a:rPr>
              <a:t>0</a:t>
            </a:r>
            <a:r>
              <a:rPr lang="en-US" altLang="zh-CN" sz="2800" b="1" dirty="0">
                <a:latin typeface="+mj-lt"/>
                <a:ea typeface="+mj-ea"/>
              </a:rPr>
              <a:t>))</a:t>
            </a:r>
            <a:r>
              <a:rPr lang="zh-CN" altLang="en-US" sz="2800" b="1" dirty="0">
                <a:latin typeface="+mj-lt"/>
                <a:ea typeface="+mj-ea"/>
              </a:rPr>
              <a:t>作为计算曲线弧长的基点，</a:t>
            </a:r>
            <a:r>
              <a:rPr lang="en-US" altLang="zh-CN" sz="2800" b="1" dirty="0">
                <a:latin typeface="+mj-lt"/>
                <a:ea typeface="+mj-ea"/>
              </a:rPr>
              <a:t>M(</a:t>
            </a:r>
            <a:r>
              <a:rPr lang="en-US" altLang="zh-CN" sz="2800" b="1" i="1" dirty="0" err="1">
                <a:latin typeface="+mj-lt"/>
                <a:ea typeface="+mj-ea"/>
              </a:rPr>
              <a:t>x</a:t>
            </a:r>
            <a:r>
              <a:rPr lang="en-US" altLang="zh-CN" sz="2800" b="1" dirty="0" err="1">
                <a:latin typeface="+mj-lt"/>
                <a:ea typeface="+mj-ea"/>
              </a:rPr>
              <a:t>,</a:t>
            </a:r>
            <a:r>
              <a:rPr lang="en-US" altLang="zh-CN" sz="2800" b="1" i="1" dirty="0" err="1">
                <a:latin typeface="+mj-lt"/>
                <a:ea typeface="+mj-ea"/>
              </a:rPr>
              <a:t>y</a:t>
            </a:r>
            <a:r>
              <a:rPr lang="en-US" altLang="zh-CN" sz="2800" b="1" dirty="0">
                <a:latin typeface="+mj-lt"/>
                <a:ea typeface="+mj-ea"/>
              </a:rPr>
              <a:t>)</a:t>
            </a:r>
            <a:r>
              <a:rPr lang="zh-CN" altLang="en-US" sz="2800" b="1" dirty="0">
                <a:latin typeface="+mj-lt"/>
                <a:ea typeface="+mj-ea"/>
              </a:rPr>
              <a:t>是曲线上任意一点，</a:t>
            </a:r>
            <a:endParaRPr lang="zh-CN" altLang="en-US" sz="2800" b="1" dirty="0">
              <a:latin typeface="+mj-lt"/>
              <a:ea typeface="+mj-ea"/>
            </a:endParaRPr>
          </a:p>
        </p:txBody>
      </p:sp>
      <p:grpSp>
        <p:nvGrpSpPr>
          <p:cNvPr id="4102" name="Group 6"/>
          <p:cNvGrpSpPr/>
          <p:nvPr/>
        </p:nvGrpSpPr>
        <p:grpSpPr bwMode="auto">
          <a:xfrm>
            <a:off x="8478941" y="2521822"/>
            <a:ext cx="3155711" cy="3359838"/>
            <a:chOff x="4134" y="2418"/>
            <a:chExt cx="1377" cy="1579"/>
          </a:xfrm>
        </p:grpSpPr>
        <p:sp>
          <p:nvSpPr>
            <p:cNvPr id="4103" name="Rectangle 7"/>
            <p:cNvSpPr>
              <a:spLocks noChangeArrowheads="1"/>
            </p:cNvSpPr>
            <p:nvPr/>
          </p:nvSpPr>
          <p:spPr bwMode="auto">
            <a:xfrm>
              <a:off x="4380" y="3671"/>
              <a:ext cx="77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800" b="1">
                  <a:latin typeface="+mj-lt"/>
                  <a:ea typeface="+mj-ea"/>
                </a:rPr>
                <a:t>图</a:t>
              </a:r>
              <a:r>
                <a:rPr lang="en-US" altLang="zh-CN" sz="2800" b="1">
                  <a:latin typeface="+mj-lt"/>
                  <a:ea typeface="+mj-ea"/>
                </a:rPr>
                <a:t>3.5.1</a:t>
              </a:r>
              <a:endParaRPr lang="en-US" altLang="zh-CN" sz="2800" b="1">
                <a:latin typeface="+mj-lt"/>
                <a:ea typeface="+mj-ea"/>
              </a:endParaRPr>
            </a:p>
          </p:txBody>
        </p:sp>
        <p:graphicFrame>
          <p:nvGraphicFramePr>
            <p:cNvPr id="4104" name="Object 8"/>
            <p:cNvGraphicFramePr>
              <a:graphicFrameLocks noChangeAspect="1"/>
            </p:cNvGraphicFramePr>
            <p:nvPr/>
          </p:nvGraphicFramePr>
          <p:xfrm>
            <a:off x="4134" y="2418"/>
            <a:ext cx="1318" cy="1077"/>
          </p:xfrm>
          <a:graphic>
            <a:graphicData uri="http://schemas.openxmlformats.org/presentationml/2006/ole">
              <mc:AlternateContent xmlns:mc="http://schemas.openxmlformats.org/markup-compatibility/2006">
                <mc:Choice xmlns:v="urn:schemas-microsoft-com:vml" Requires="v">
                  <p:oleObj spid="_x0000_s1037" name="CorelDRAW" r:id="rId1" imgW="2494915" imgH="2043430" progId="CorelDRAW.Graphic.11">
                    <p:embed/>
                  </p:oleObj>
                </mc:Choice>
                <mc:Fallback>
                  <p:oleObj name="CorelDRAW" r:id="rId1" imgW="2494915" imgH="2043430" progId="CorelDRAW.Graphic.11">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 y="2418"/>
                          <a:ext cx="1318" cy="1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4105" name="Object 9"/>
                <p:cNvSpPr txBox="1"/>
                <p:nvPr/>
              </p:nvSpPr>
              <p:spPr bwMode="auto">
                <a:xfrm>
                  <a:off x="4793" y="3509"/>
                  <a:ext cx="155" cy="179"/>
                </a:xfrm>
                <a:prstGeom prst="rect">
                  <a:avLst/>
                </a:prstGeom>
                <a:noFill/>
              </p:spPr>
              <p:txBody>
                <a:bodyPr>
                  <a:normAutofit fontScale="62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𝒙</m:t>
                        </m:r>
                      </m:oMath>
                    </m:oMathPara>
                  </a14:m>
                  <a:endParaRPr lang="zh-CN" altLang="en-US" sz="2800" b="1" dirty="0">
                    <a:latin typeface="+mj-lt"/>
                    <a:ea typeface="+mj-ea"/>
                  </a:endParaRPr>
                </a:p>
              </p:txBody>
            </p:sp>
          </mc:Choice>
          <mc:Fallback>
            <p:sp>
              <p:nvSpPr>
                <p:cNvPr id="4105" name="Object 9"/>
                <p:cNvSpPr txBox="1">
                  <a:spLocks noRot="1" noChangeAspect="1" noMove="1" noResize="1" noEditPoints="1" noAdjustHandles="1" noChangeArrowheads="1" noChangeShapeType="1" noTextEdit="1"/>
                </p:cNvSpPr>
                <p:nvPr/>
              </p:nvSpPr>
              <p:spPr bwMode="auto">
                <a:xfrm>
                  <a:off x="4793" y="3509"/>
                  <a:ext cx="155" cy="179"/>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06" name="Object 10"/>
                <p:cNvSpPr txBox="1"/>
                <p:nvPr/>
              </p:nvSpPr>
              <p:spPr bwMode="auto">
                <a:xfrm>
                  <a:off x="4521" y="3497"/>
                  <a:ext cx="126" cy="160"/>
                </a:xfrm>
                <a:prstGeom prst="rect">
                  <a:avLst/>
                </a:prstGeom>
                <a:noFill/>
              </p:spPr>
              <p:txBody>
                <a:bodyPr>
                  <a:normAutofit fontScale="55000" lnSpcReduction="20000"/>
                </a:bodyPr>
                <a:lstStyle/>
                <a:p>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𝒙</m:t>
                            </m:r>
                          </m:e>
                          <m:sub>
                            <m:r>
                              <a:rPr lang="zh-CN" altLang="en-US" sz="2800" b="1" i="1">
                                <a:solidFill>
                                  <a:srgbClr val="000000"/>
                                </a:solidFill>
                                <a:latin typeface="Cambria Math" panose="02040503050406030204" pitchFamily="18" charset="0"/>
                                <a:ea typeface="+mj-ea"/>
                              </a:rPr>
                              <m:t>𝟎</m:t>
                            </m:r>
                          </m:sub>
                        </m:sSub>
                      </m:oMath>
                    </m:oMathPara>
                  </a14:m>
                  <a:endParaRPr lang="zh-CN" altLang="en-US" sz="2800" b="1">
                    <a:latin typeface="+mj-lt"/>
                    <a:ea typeface="+mj-ea"/>
                  </a:endParaRPr>
                </a:p>
              </p:txBody>
            </p:sp>
          </mc:Choice>
          <mc:Fallback>
            <p:sp>
              <p:nvSpPr>
                <p:cNvPr id="4106" name="Object 10"/>
                <p:cNvSpPr txBox="1">
                  <a:spLocks noRot="1" noChangeAspect="1" noMove="1" noResize="1" noEditPoints="1" noAdjustHandles="1" noChangeArrowheads="1" noChangeShapeType="1" noTextEdit="1"/>
                </p:cNvSpPr>
                <p:nvPr/>
              </p:nvSpPr>
              <p:spPr bwMode="auto">
                <a:xfrm>
                  <a:off x="4521" y="3497"/>
                  <a:ext cx="126" cy="160"/>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07" name="Object 11"/>
                <p:cNvSpPr txBox="1"/>
                <p:nvPr/>
              </p:nvSpPr>
              <p:spPr bwMode="auto">
                <a:xfrm>
                  <a:off x="4195" y="3521"/>
                  <a:ext cx="151" cy="160"/>
                </a:xfrm>
                <a:prstGeom prst="rect">
                  <a:avLst/>
                </a:prstGeom>
                <a:noFill/>
              </p:spPr>
              <p:txBody>
                <a:bodyPr>
                  <a:normAutofit fontScale="550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𝑶</m:t>
                        </m:r>
                      </m:oMath>
                    </m:oMathPara>
                  </a14:m>
                  <a:endParaRPr lang="zh-CN" altLang="en-US" sz="2800" b="1" dirty="0">
                    <a:latin typeface="+mj-lt"/>
                    <a:ea typeface="+mj-ea"/>
                  </a:endParaRPr>
                </a:p>
              </p:txBody>
            </p:sp>
          </mc:Choice>
          <mc:Fallback>
            <p:sp>
              <p:nvSpPr>
                <p:cNvPr id="4107" name="Object 11"/>
                <p:cNvSpPr txBox="1">
                  <a:spLocks noRot="1" noChangeAspect="1" noMove="1" noResize="1" noEditPoints="1" noAdjustHandles="1" noChangeArrowheads="1" noChangeShapeType="1" noTextEdit="1"/>
                </p:cNvSpPr>
                <p:nvPr/>
              </p:nvSpPr>
              <p:spPr bwMode="auto">
                <a:xfrm>
                  <a:off x="4195" y="3521"/>
                  <a:ext cx="151" cy="160"/>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08" name="Object 12"/>
                <p:cNvSpPr txBox="1"/>
                <p:nvPr/>
              </p:nvSpPr>
              <p:spPr bwMode="auto">
                <a:xfrm>
                  <a:off x="4967" y="3475"/>
                  <a:ext cx="358" cy="233"/>
                </a:xfrm>
                <a:prstGeom prst="rect">
                  <a:avLst/>
                </a:prstGeom>
                <a:noFill/>
              </p:spPr>
              <p:txBody>
                <a:bodyPr>
                  <a:normAutofit fontScale="550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𝒙</m:t>
                        </m:r>
                      </m:oMath>
                    </m:oMathPara>
                  </a14:m>
                  <a:endParaRPr lang="zh-CN" altLang="en-US" sz="2800" b="1" dirty="0">
                    <a:latin typeface="+mj-lt"/>
                    <a:ea typeface="+mj-ea"/>
                  </a:endParaRPr>
                </a:p>
              </p:txBody>
            </p:sp>
          </mc:Choice>
          <mc:Fallback>
            <p:sp>
              <p:nvSpPr>
                <p:cNvPr id="4108" name="Object 12"/>
                <p:cNvSpPr txBox="1">
                  <a:spLocks noRot="1" noChangeAspect="1" noMove="1" noResize="1" noEditPoints="1" noAdjustHandles="1" noChangeArrowheads="1" noChangeShapeType="1" noTextEdit="1"/>
                </p:cNvSpPr>
                <p:nvPr/>
              </p:nvSpPr>
              <p:spPr bwMode="auto">
                <a:xfrm>
                  <a:off x="4967" y="3475"/>
                  <a:ext cx="358" cy="233"/>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09" name="Object 13"/>
                <p:cNvSpPr txBox="1"/>
                <p:nvPr/>
              </p:nvSpPr>
              <p:spPr bwMode="auto">
                <a:xfrm>
                  <a:off x="5375" y="3521"/>
                  <a:ext cx="126" cy="136"/>
                </a:xfrm>
                <a:prstGeom prst="rect">
                  <a:avLst/>
                </a:prstGeom>
                <a:noFill/>
              </p:spPr>
              <p:txBody>
                <a:bodyPr>
                  <a:normAutofit fontScale="400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𝒙</m:t>
                        </m:r>
                      </m:oMath>
                    </m:oMathPara>
                  </a14:m>
                  <a:endParaRPr lang="zh-CN" altLang="en-US" sz="2800" b="1">
                    <a:latin typeface="+mj-lt"/>
                    <a:ea typeface="+mj-ea"/>
                  </a:endParaRPr>
                </a:p>
              </p:txBody>
            </p:sp>
          </mc:Choice>
          <mc:Fallback>
            <p:sp>
              <p:nvSpPr>
                <p:cNvPr id="4109" name="Object 13"/>
                <p:cNvSpPr txBox="1">
                  <a:spLocks noRot="1" noChangeAspect="1" noMove="1" noResize="1" noEditPoints="1" noAdjustHandles="1" noChangeArrowheads="1" noChangeShapeType="1" noTextEdit="1"/>
                </p:cNvSpPr>
                <p:nvPr/>
              </p:nvSpPr>
              <p:spPr bwMode="auto">
                <a:xfrm>
                  <a:off x="5375" y="3521"/>
                  <a:ext cx="126" cy="136"/>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10" name="Object 14"/>
                <p:cNvSpPr txBox="1"/>
                <p:nvPr/>
              </p:nvSpPr>
              <p:spPr bwMode="auto">
                <a:xfrm>
                  <a:off x="4150" y="2568"/>
                  <a:ext cx="160" cy="182"/>
                </a:xfrm>
                <a:prstGeom prst="rect">
                  <a:avLst/>
                </a:prstGeom>
                <a:noFill/>
              </p:spPr>
              <p:txBody>
                <a:bodyPr>
                  <a:normAutofit fontScale="62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𝒚</m:t>
                        </m:r>
                      </m:oMath>
                    </m:oMathPara>
                  </a14:m>
                  <a:endParaRPr lang="zh-CN" altLang="en-US" sz="2800" b="1">
                    <a:latin typeface="+mj-lt"/>
                    <a:ea typeface="+mj-ea"/>
                  </a:endParaRPr>
                </a:p>
              </p:txBody>
            </p:sp>
          </mc:Choice>
          <mc:Fallback>
            <p:sp>
              <p:nvSpPr>
                <p:cNvPr id="4110" name="Object 14"/>
                <p:cNvSpPr txBox="1">
                  <a:spLocks noRot="1" noChangeAspect="1" noMove="1" noResize="1" noEditPoints="1" noAdjustHandles="1" noChangeArrowheads="1" noChangeShapeType="1" noTextEdit="1"/>
                </p:cNvSpPr>
                <p:nvPr/>
              </p:nvSpPr>
              <p:spPr bwMode="auto">
                <a:xfrm>
                  <a:off x="4150" y="2568"/>
                  <a:ext cx="160" cy="182"/>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11" name="Object 15"/>
                <p:cNvSpPr txBox="1"/>
                <p:nvPr/>
              </p:nvSpPr>
              <p:spPr bwMode="auto">
                <a:xfrm>
                  <a:off x="5103" y="2537"/>
                  <a:ext cx="408" cy="177"/>
                </a:xfrm>
                <a:prstGeom prst="rect">
                  <a:avLst/>
                </a:prstGeom>
                <a:noFill/>
              </p:spPr>
              <p:txBody>
                <a:bodyPr>
                  <a:normAutofit fontScale="550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𝒇</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p:sp>
              <p:nvSpPr>
                <p:cNvPr id="4111" name="Object 15"/>
                <p:cNvSpPr txBox="1">
                  <a:spLocks noRot="1" noChangeAspect="1" noMove="1" noResize="1" noEditPoints="1" noAdjustHandles="1" noChangeArrowheads="1" noChangeShapeType="1" noTextEdit="1"/>
                </p:cNvSpPr>
                <p:nvPr/>
              </p:nvSpPr>
              <p:spPr bwMode="auto">
                <a:xfrm>
                  <a:off x="5103" y="2537"/>
                  <a:ext cx="408" cy="177"/>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12" name="Object 16"/>
                <p:cNvSpPr txBox="1"/>
                <p:nvPr/>
              </p:nvSpPr>
              <p:spPr bwMode="auto">
                <a:xfrm>
                  <a:off x="4513" y="2963"/>
                  <a:ext cx="181" cy="172"/>
                </a:xfrm>
                <a:prstGeom prst="rect">
                  <a:avLst/>
                </a:prstGeom>
                <a:noFill/>
              </p:spPr>
              <p:txBody>
                <a:bodyPr>
                  <a:normAutofit fontScale="62500" lnSpcReduction="20000"/>
                </a:bodyPr>
                <a:lstStyle/>
                <a:p>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𝑴</m:t>
                            </m:r>
                          </m:e>
                          <m:sub>
                            <m:r>
                              <a:rPr lang="zh-CN" altLang="en-US" sz="2800" b="1" i="1">
                                <a:solidFill>
                                  <a:srgbClr val="000000"/>
                                </a:solidFill>
                                <a:latin typeface="Cambria Math" panose="02040503050406030204" pitchFamily="18" charset="0"/>
                                <a:ea typeface="+mj-ea"/>
                              </a:rPr>
                              <m:t>𝟎</m:t>
                            </m:r>
                          </m:sub>
                        </m:sSub>
                      </m:oMath>
                    </m:oMathPara>
                  </a14:m>
                  <a:endParaRPr lang="zh-CN" altLang="en-US" sz="2800" b="1">
                    <a:latin typeface="+mj-lt"/>
                    <a:ea typeface="+mj-ea"/>
                  </a:endParaRPr>
                </a:p>
              </p:txBody>
            </p:sp>
          </mc:Choice>
          <mc:Fallback>
            <p:sp>
              <p:nvSpPr>
                <p:cNvPr id="4112" name="Object 16"/>
                <p:cNvSpPr txBox="1">
                  <a:spLocks noRot="1" noChangeAspect="1" noMove="1" noResize="1" noEditPoints="1" noAdjustHandles="1" noChangeArrowheads="1" noChangeShapeType="1" noTextEdit="1"/>
                </p:cNvSpPr>
                <p:nvPr/>
              </p:nvSpPr>
              <p:spPr bwMode="auto">
                <a:xfrm>
                  <a:off x="4513" y="2963"/>
                  <a:ext cx="181" cy="172"/>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13" name="Object 17"/>
                <p:cNvSpPr txBox="1"/>
                <p:nvPr/>
              </p:nvSpPr>
              <p:spPr bwMode="auto">
                <a:xfrm>
                  <a:off x="4918" y="2686"/>
                  <a:ext cx="139" cy="160"/>
                </a:xfrm>
                <a:prstGeom prst="rect">
                  <a:avLst/>
                </a:prstGeom>
                <a:noFill/>
              </p:spPr>
              <p:txBody>
                <a:bodyPr>
                  <a:normAutofit fontScale="550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𝑵</m:t>
                        </m:r>
                      </m:oMath>
                    </m:oMathPara>
                  </a14:m>
                  <a:endParaRPr lang="zh-CN" altLang="en-US" sz="2800" b="1" dirty="0">
                    <a:latin typeface="+mj-lt"/>
                    <a:ea typeface="+mj-ea"/>
                  </a:endParaRPr>
                </a:p>
              </p:txBody>
            </p:sp>
          </mc:Choice>
          <mc:Fallback>
            <p:sp>
              <p:nvSpPr>
                <p:cNvPr id="4113" name="Object 17"/>
                <p:cNvSpPr txBox="1">
                  <a:spLocks noRot="1" noChangeAspect="1" noMove="1" noResize="1" noEditPoints="1" noAdjustHandles="1" noChangeArrowheads="1" noChangeShapeType="1" noTextEdit="1"/>
                </p:cNvSpPr>
                <p:nvPr/>
              </p:nvSpPr>
              <p:spPr bwMode="auto">
                <a:xfrm>
                  <a:off x="4918" y="2686"/>
                  <a:ext cx="139" cy="160"/>
                </a:xfrm>
                <a:prstGeom prst="rect">
                  <a:avLst/>
                </a:prstGeom>
                <a:blipFill rotWithShape="1">
                  <a:blip r:embed="rId1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14" name="Object 18"/>
                <p:cNvSpPr txBox="1"/>
                <p:nvPr/>
              </p:nvSpPr>
              <p:spPr bwMode="auto">
                <a:xfrm>
                  <a:off x="4735" y="2859"/>
                  <a:ext cx="168" cy="218"/>
                </a:xfrm>
                <a:prstGeom prst="rect">
                  <a:avLst/>
                </a:prstGeom>
                <a:noFill/>
              </p:spPr>
              <p:txBody>
                <a:bodyPr>
                  <a:normAutofit fontScale="85000" lnSpcReduction="1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𝑴</m:t>
                        </m:r>
                      </m:oMath>
                    </m:oMathPara>
                  </a14:m>
                  <a:endParaRPr lang="zh-CN" altLang="en-US" sz="2800" b="1" dirty="0">
                    <a:latin typeface="+mj-lt"/>
                    <a:ea typeface="+mj-ea"/>
                  </a:endParaRPr>
                </a:p>
              </p:txBody>
            </p:sp>
          </mc:Choice>
          <mc:Fallback>
            <p:sp>
              <p:nvSpPr>
                <p:cNvPr id="4114" name="Object 18"/>
                <p:cNvSpPr txBox="1">
                  <a:spLocks noRot="1" noChangeAspect="1" noMove="1" noResize="1" noEditPoints="1" noAdjustHandles="1" noChangeArrowheads="1" noChangeShapeType="1" noTextEdit="1"/>
                </p:cNvSpPr>
                <p:nvPr/>
              </p:nvSpPr>
              <p:spPr bwMode="auto">
                <a:xfrm>
                  <a:off x="4735" y="2859"/>
                  <a:ext cx="168" cy="218"/>
                </a:xfrm>
                <a:prstGeom prst="rect">
                  <a:avLst/>
                </a:prstGeom>
                <a:blipFill rotWithShape="1">
                  <a:blip r:embed="rId1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15" name="Object 19"/>
                <p:cNvSpPr txBox="1"/>
                <p:nvPr/>
              </p:nvSpPr>
              <p:spPr bwMode="auto">
                <a:xfrm>
                  <a:off x="5110" y="2755"/>
                  <a:ext cx="181" cy="172"/>
                </a:xfrm>
                <a:prstGeom prst="rect">
                  <a:avLst/>
                </a:prstGeom>
                <a:noFill/>
              </p:spPr>
              <p:txBody>
                <a:bodyPr>
                  <a:normAutofit fontScale="62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𝑻</m:t>
                        </m:r>
                      </m:oMath>
                    </m:oMathPara>
                  </a14:m>
                  <a:endParaRPr lang="zh-CN" altLang="en-US" sz="2800" b="1" dirty="0">
                    <a:latin typeface="+mj-lt"/>
                    <a:ea typeface="+mj-ea"/>
                  </a:endParaRPr>
                </a:p>
              </p:txBody>
            </p:sp>
          </mc:Choice>
          <mc:Fallback>
            <p:sp>
              <p:nvSpPr>
                <p:cNvPr id="4115" name="Object 19"/>
                <p:cNvSpPr txBox="1">
                  <a:spLocks noRot="1" noChangeAspect="1" noMove="1" noResize="1" noEditPoints="1" noAdjustHandles="1" noChangeArrowheads="1" noChangeShapeType="1" noTextEdit="1"/>
                </p:cNvSpPr>
                <p:nvPr/>
              </p:nvSpPr>
              <p:spPr bwMode="auto">
                <a:xfrm>
                  <a:off x="5110" y="2755"/>
                  <a:ext cx="181" cy="172"/>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16" name="Object 20"/>
                <p:cNvSpPr txBox="1"/>
                <p:nvPr/>
              </p:nvSpPr>
              <p:spPr bwMode="auto">
                <a:xfrm>
                  <a:off x="5063" y="3038"/>
                  <a:ext cx="181" cy="172"/>
                </a:xfrm>
                <a:prstGeom prst="rect">
                  <a:avLst/>
                </a:prstGeom>
                <a:noFill/>
              </p:spPr>
              <p:txBody>
                <a:bodyPr>
                  <a:normAutofit fontScale="62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𝑹</m:t>
                        </m:r>
                      </m:oMath>
                    </m:oMathPara>
                  </a14:m>
                  <a:endParaRPr lang="zh-CN" altLang="en-US" sz="2800" b="1" dirty="0">
                    <a:latin typeface="+mj-lt"/>
                    <a:ea typeface="+mj-ea"/>
                  </a:endParaRPr>
                </a:p>
              </p:txBody>
            </p:sp>
          </mc:Choice>
          <mc:Fallback>
            <p:sp>
              <p:nvSpPr>
                <p:cNvPr id="4116" name="Object 20"/>
                <p:cNvSpPr txBox="1">
                  <a:spLocks noRot="1" noChangeAspect="1" noMove="1" noResize="1" noEditPoints="1" noAdjustHandles="1" noChangeArrowheads="1" noChangeShapeType="1" noTextEdit="1"/>
                </p:cNvSpPr>
                <p:nvPr/>
              </p:nvSpPr>
              <p:spPr bwMode="auto">
                <a:xfrm>
                  <a:off x="5063" y="3038"/>
                  <a:ext cx="181" cy="172"/>
                </a:xfrm>
                <a:prstGeom prst="rect">
                  <a:avLst/>
                </a:prstGeom>
                <a:blipFill rotWithShape="1">
                  <a:blip r:embed="rId1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17" name="Object 21"/>
                <p:cNvSpPr txBox="1"/>
                <p:nvPr/>
              </p:nvSpPr>
              <p:spPr bwMode="auto">
                <a:xfrm>
                  <a:off x="4918" y="3089"/>
                  <a:ext cx="167" cy="160"/>
                </a:xfrm>
                <a:prstGeom prst="rect">
                  <a:avLst/>
                </a:prstGeom>
                <a:noFill/>
              </p:spPr>
              <p:txBody>
                <a:bodyPr>
                  <a:normAutofit fontScale="550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𝒙</m:t>
                        </m:r>
                      </m:oMath>
                    </m:oMathPara>
                  </a14:m>
                  <a:endParaRPr lang="zh-CN" altLang="en-US" sz="2800" b="1" dirty="0">
                    <a:latin typeface="+mj-lt"/>
                    <a:ea typeface="+mj-ea"/>
                  </a:endParaRPr>
                </a:p>
              </p:txBody>
            </p:sp>
          </mc:Choice>
          <mc:Fallback>
            <p:sp>
              <p:nvSpPr>
                <p:cNvPr id="4117" name="Object 21"/>
                <p:cNvSpPr txBox="1">
                  <a:spLocks noRot="1" noChangeAspect="1" noMove="1" noResize="1" noEditPoints="1" noAdjustHandles="1" noChangeArrowheads="1" noChangeShapeType="1" noTextEdit="1"/>
                </p:cNvSpPr>
                <p:nvPr/>
              </p:nvSpPr>
              <p:spPr bwMode="auto">
                <a:xfrm>
                  <a:off x="4918" y="3089"/>
                  <a:ext cx="167" cy="160"/>
                </a:xfrm>
                <a:prstGeom prst="rect">
                  <a:avLst/>
                </a:prstGeom>
                <a:blipFill rotWithShape="1">
                  <a:blip r:embed="rId1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18" name="Object 22"/>
                <p:cNvSpPr txBox="1"/>
                <p:nvPr/>
              </p:nvSpPr>
              <p:spPr bwMode="auto">
                <a:xfrm>
                  <a:off x="5057" y="2904"/>
                  <a:ext cx="187" cy="177"/>
                </a:xfrm>
                <a:prstGeom prst="rect">
                  <a:avLst/>
                </a:prstGeom>
                <a:noFill/>
              </p:spPr>
              <p:txBody>
                <a:bodyPr>
                  <a:normAutofit fontScale="62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𝒚</m:t>
                        </m:r>
                      </m:oMath>
                    </m:oMathPara>
                  </a14:m>
                  <a:endParaRPr lang="zh-CN" altLang="en-US" sz="2800" b="1" dirty="0">
                    <a:latin typeface="+mj-lt"/>
                    <a:ea typeface="+mj-ea"/>
                  </a:endParaRPr>
                </a:p>
              </p:txBody>
            </p:sp>
          </mc:Choice>
          <mc:Fallback>
            <p:sp>
              <p:nvSpPr>
                <p:cNvPr id="4118" name="Object 22"/>
                <p:cNvSpPr txBox="1">
                  <a:spLocks noRot="1" noChangeAspect="1" noMove="1" noResize="1" noEditPoints="1" noAdjustHandles="1" noChangeArrowheads="1" noChangeShapeType="1" noTextEdit="1"/>
                </p:cNvSpPr>
                <p:nvPr/>
              </p:nvSpPr>
              <p:spPr bwMode="auto">
                <a:xfrm>
                  <a:off x="5057" y="2904"/>
                  <a:ext cx="187" cy="177"/>
                </a:xfrm>
                <a:prstGeom prst="rect">
                  <a:avLst/>
                </a:prstGeom>
                <a:blipFill rotWithShape="1">
                  <a:blip r:embed="rId16"/>
                </a:blipFill>
              </p:spPr>
              <p:txBody>
                <a:bodyPr/>
                <a:lstStyle/>
                <a:p>
                  <a:r>
                    <a:rPr lang="zh-CN" altLang="en-US">
                      <a:noFill/>
                    </a:rPr>
                    <a:t> </a:t>
                  </a:r>
                </a:p>
              </p:txBody>
            </p:sp>
          </mc:Fallback>
        </mc:AlternateContent>
      </p:grpSp>
      <p:grpSp>
        <p:nvGrpSpPr>
          <p:cNvPr id="4123" name="Group 27"/>
          <p:cNvGrpSpPr/>
          <p:nvPr/>
        </p:nvGrpSpPr>
        <p:grpSpPr bwMode="auto">
          <a:xfrm>
            <a:off x="1847851" y="3357564"/>
            <a:ext cx="6156325" cy="3165475"/>
            <a:chOff x="204" y="2115"/>
            <a:chExt cx="3878" cy="1994"/>
          </a:xfrm>
        </p:grpSpPr>
        <p:sp>
          <p:nvSpPr>
            <p:cNvPr id="4120" name="Rectangle 24"/>
            <p:cNvSpPr>
              <a:spLocks noChangeArrowheads="1"/>
            </p:cNvSpPr>
            <p:nvPr/>
          </p:nvSpPr>
          <p:spPr bwMode="auto">
            <a:xfrm>
              <a:off x="204" y="2115"/>
              <a:ext cx="3878" cy="1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pPr>
              <a:r>
                <a:rPr lang="zh-CN" altLang="en-US" sz="2800" b="1">
                  <a:latin typeface="+mj-lt"/>
                  <a:ea typeface="+mj-ea"/>
                </a:rPr>
                <a:t>规定：</a:t>
              </a:r>
              <a:endParaRPr lang="zh-CN" altLang="en-US" sz="2800" b="1">
                <a:latin typeface="+mj-lt"/>
                <a:ea typeface="+mj-ea"/>
              </a:endParaRPr>
            </a:p>
            <a:p>
              <a:pPr>
                <a:lnSpc>
                  <a:spcPct val="180000"/>
                </a:lnSpc>
              </a:pPr>
              <a:r>
                <a:rPr lang="en-US" altLang="zh-CN" sz="2800" b="1">
                  <a:latin typeface="+mj-lt"/>
                  <a:ea typeface="+mj-ea"/>
                </a:rPr>
                <a:t>(1)</a:t>
              </a:r>
              <a:r>
                <a:rPr lang="zh-CN" altLang="en-US" sz="2800" b="1">
                  <a:latin typeface="+mj-lt"/>
                  <a:ea typeface="+mj-ea"/>
                </a:rPr>
                <a:t>自变量</a:t>
              </a:r>
              <a:r>
                <a:rPr lang="en-US" altLang="zh-CN" sz="2800" b="1" i="1">
                  <a:latin typeface="+mj-lt"/>
                  <a:ea typeface="+mj-ea"/>
                </a:rPr>
                <a:t>x</a:t>
              </a:r>
              <a:r>
                <a:rPr lang="zh-CN" altLang="en-US" sz="2800" b="1">
                  <a:latin typeface="+mj-lt"/>
                  <a:ea typeface="+mj-ea"/>
                </a:rPr>
                <a:t>增大的方向为曲线的正向；</a:t>
              </a:r>
              <a:endParaRPr lang="zh-CN" altLang="en-US" sz="2800" b="1">
                <a:latin typeface="+mj-lt"/>
                <a:ea typeface="+mj-ea"/>
              </a:endParaRPr>
            </a:p>
            <a:p>
              <a:pPr>
                <a:lnSpc>
                  <a:spcPct val="180000"/>
                </a:lnSpc>
              </a:pPr>
              <a:r>
                <a:rPr lang="en-US" altLang="zh-CN" sz="2800" b="1">
                  <a:latin typeface="+mj-lt"/>
                  <a:ea typeface="+mj-ea"/>
                </a:rPr>
                <a:t>(2)</a:t>
              </a:r>
              <a:r>
                <a:rPr lang="zh-CN" altLang="en-US" sz="2800" b="1">
                  <a:latin typeface="+mj-lt"/>
                  <a:ea typeface="+mj-ea"/>
                </a:rPr>
                <a:t>当弧段</a:t>
              </a:r>
              <a:r>
                <a:rPr lang="en-US" altLang="zh-CN" sz="2800" b="1">
                  <a:latin typeface="+mj-lt"/>
                  <a:ea typeface="+mj-ea"/>
                </a:rPr>
                <a:t>M</a:t>
              </a:r>
              <a:r>
                <a:rPr lang="en-US" altLang="zh-CN" sz="2800" b="1" baseline="-25000">
                  <a:latin typeface="+mj-lt"/>
                  <a:ea typeface="+mj-ea"/>
                </a:rPr>
                <a:t>0</a:t>
              </a:r>
              <a:r>
                <a:rPr lang="en-US" altLang="zh-CN" sz="2800" b="1">
                  <a:latin typeface="+mj-lt"/>
                  <a:ea typeface="+mj-ea"/>
                </a:rPr>
                <a:t>M</a:t>
              </a:r>
              <a:r>
                <a:rPr lang="zh-CN" altLang="en-US" sz="2800" b="1">
                  <a:latin typeface="+mj-lt"/>
                  <a:ea typeface="+mj-ea"/>
                </a:rPr>
                <a:t>的方向与曲线正向一致时，</a:t>
              </a:r>
              <a:r>
                <a:rPr lang="en-US" altLang="zh-CN" sz="2800" b="1">
                  <a:latin typeface="+mj-lt"/>
                  <a:ea typeface="+mj-ea"/>
                </a:rPr>
                <a:t>M</a:t>
              </a:r>
              <a:r>
                <a:rPr lang="en-US" altLang="zh-CN" sz="2800" b="1" baseline="-25000">
                  <a:latin typeface="+mj-lt"/>
                  <a:ea typeface="+mj-ea"/>
                </a:rPr>
                <a:t>0</a:t>
              </a:r>
              <a:r>
                <a:rPr lang="en-US" altLang="zh-CN" sz="2800" b="1">
                  <a:latin typeface="+mj-lt"/>
                  <a:ea typeface="+mj-ea"/>
                </a:rPr>
                <a:t>M</a:t>
              </a:r>
              <a:r>
                <a:rPr lang="zh-CN" altLang="en-US" sz="2800" b="1">
                  <a:latin typeface="+mj-lt"/>
                  <a:ea typeface="+mj-ea"/>
                </a:rPr>
                <a:t>的弧长</a:t>
              </a:r>
              <a:r>
                <a:rPr lang="en-US" altLang="zh-CN" sz="2800" b="1" i="1">
                  <a:latin typeface="+mj-lt"/>
                  <a:ea typeface="+mj-ea"/>
                </a:rPr>
                <a:t>s</a:t>
              </a:r>
              <a:r>
                <a:rPr lang="zh-CN" altLang="en-US" sz="2800" b="1">
                  <a:latin typeface="+mj-lt"/>
                  <a:ea typeface="+mj-ea"/>
                </a:rPr>
                <a:t>＞</a:t>
              </a:r>
              <a:r>
                <a:rPr lang="en-US" altLang="zh-CN" sz="2800" b="1">
                  <a:latin typeface="+mj-lt"/>
                  <a:ea typeface="+mj-ea"/>
                </a:rPr>
                <a:t>0</a:t>
              </a:r>
              <a:r>
                <a:rPr lang="zh-CN" altLang="en-US" sz="2800" b="1">
                  <a:latin typeface="+mj-lt"/>
                  <a:ea typeface="+mj-ea"/>
                </a:rPr>
                <a:t>；相反时，</a:t>
              </a:r>
              <a:r>
                <a:rPr lang="en-US" altLang="zh-CN" sz="2800" b="1" i="1">
                  <a:latin typeface="+mj-lt"/>
                  <a:ea typeface="+mj-ea"/>
                </a:rPr>
                <a:t>s</a:t>
              </a:r>
              <a:r>
                <a:rPr lang="zh-CN" altLang="en-US" sz="2800" b="1">
                  <a:latin typeface="+mj-lt"/>
                  <a:ea typeface="+mj-ea"/>
                </a:rPr>
                <a:t>＜</a:t>
              </a:r>
              <a:r>
                <a:rPr lang="en-US" altLang="zh-CN" sz="2800" b="1">
                  <a:latin typeface="+mj-lt"/>
                  <a:ea typeface="+mj-ea"/>
                </a:rPr>
                <a:t>0.</a:t>
              </a:r>
              <a:endParaRPr lang="en-US" altLang="zh-CN" sz="2800" b="1">
                <a:latin typeface="+mj-lt"/>
                <a:ea typeface="+mj-ea"/>
              </a:endParaRPr>
            </a:p>
          </p:txBody>
        </p:sp>
        <p:sp>
          <p:nvSpPr>
            <p:cNvPr id="4121" name="Text Box 25"/>
            <p:cNvSpPr txBox="1">
              <a:spLocks noChangeArrowheads="1"/>
            </p:cNvSpPr>
            <p:nvPr/>
          </p:nvSpPr>
          <p:spPr bwMode="auto">
            <a:xfrm>
              <a:off x="1338" y="3022"/>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2800" b="1">
                  <a:latin typeface="+mj-lt"/>
                  <a:ea typeface="+mj-ea"/>
                </a:rPr>
                <a:t>（</a:t>
              </a:r>
              <a:endParaRPr lang="zh-CN" altLang="en-US" sz="2800" b="1">
                <a:latin typeface="+mj-lt"/>
                <a:ea typeface="+mj-ea"/>
              </a:endParaRPr>
            </a:p>
          </p:txBody>
        </p:sp>
        <p:sp>
          <p:nvSpPr>
            <p:cNvPr id="4122" name="Text Box 26"/>
            <p:cNvSpPr txBox="1">
              <a:spLocks noChangeArrowheads="1"/>
            </p:cNvSpPr>
            <p:nvPr/>
          </p:nvSpPr>
          <p:spPr bwMode="auto">
            <a:xfrm>
              <a:off x="793" y="3521"/>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2800" b="1">
                  <a:latin typeface="+mj-lt"/>
                  <a:ea typeface="+mj-ea"/>
                </a:rPr>
                <a:t>（</a:t>
              </a:r>
              <a:endParaRPr lang="zh-CN" altLang="en-US" sz="2800" b="1">
                <a:latin typeface="+mj-lt"/>
                <a:ea typeface="+mj-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strips(downRight)">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strips(downRight)">
                                      <p:cBhvr>
                                        <p:cTn id="12" dur="500"/>
                                        <p:tgtEl>
                                          <p:spTgt spid="409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strips(downRight)">
                                      <p:cBhvr>
                                        <p:cTn id="17" dur="500"/>
                                        <p:tgtEl>
                                          <p:spTgt spid="410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123"/>
                                        </p:tgtEl>
                                        <p:attrNameLst>
                                          <p:attrName>style.visibility</p:attrName>
                                        </p:attrNameLst>
                                      </p:cBhvr>
                                      <p:to>
                                        <p:strVal val="visible"/>
                                      </p:to>
                                    </p:set>
                                    <p:animEffect transition="in" filter="strips(downRight)">
                                      <p:cBhvr>
                                        <p:cTn id="22" dur="500"/>
                                        <p:tgtEl>
                                          <p:spTgt spid="4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31525" y="35976"/>
            <a:ext cx="9997726"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50000"/>
              </a:lnSpc>
            </a:pPr>
            <a:r>
              <a:rPr lang="zh-CN" altLang="en-US" sz="2800" b="1" dirty="0">
                <a:solidFill>
                  <a:srgbClr val="0066FF"/>
                </a:solidFill>
                <a:latin typeface="+mj-lt"/>
                <a:ea typeface="+mj-ea"/>
              </a:rPr>
              <a:t>例</a:t>
            </a:r>
            <a:r>
              <a:rPr lang="en-US" altLang="zh-CN" sz="2800" b="1" dirty="0">
                <a:latin typeface="+mj-lt"/>
                <a:ea typeface="+mj-ea"/>
              </a:rPr>
              <a:t>3.5.2  </a:t>
            </a:r>
            <a:r>
              <a:rPr lang="zh-CN" altLang="en-US" sz="2800" b="1" dirty="0">
                <a:latin typeface="+mj-lt"/>
                <a:ea typeface="+mj-ea"/>
              </a:rPr>
              <a:t>设工件内表面的截线为抛物线</a:t>
            </a:r>
            <a:r>
              <a:rPr lang="en-US" altLang="zh-CN" sz="2800" b="1" i="1" dirty="0">
                <a:latin typeface="+mj-lt"/>
                <a:ea typeface="+mj-ea"/>
              </a:rPr>
              <a:t>y =0.4x</a:t>
            </a:r>
            <a:r>
              <a:rPr lang="en-US" altLang="zh-CN" sz="2800" b="1" i="1" baseline="30000" dirty="0">
                <a:latin typeface="+mj-lt"/>
                <a:ea typeface="+mj-ea"/>
              </a:rPr>
              <a:t>2</a:t>
            </a:r>
            <a:r>
              <a:rPr lang="en-US" altLang="zh-CN" sz="2800" b="1" i="1" dirty="0">
                <a:latin typeface="+mj-lt"/>
                <a:ea typeface="+mj-ea"/>
              </a:rPr>
              <a:t>. </a:t>
            </a:r>
            <a:r>
              <a:rPr lang="zh-CN" altLang="en-US" sz="2800" b="1" dirty="0">
                <a:latin typeface="+mj-lt"/>
                <a:ea typeface="+mj-ea"/>
              </a:rPr>
              <a:t>现在要用砂轮磨削其内表面，问用直径多大的砂轮才比较合适</a:t>
            </a:r>
            <a:r>
              <a:rPr lang="en-US" altLang="zh-CN" sz="2800" b="1" dirty="0">
                <a:latin typeface="+mj-lt"/>
                <a:ea typeface="+mj-ea"/>
              </a:rPr>
              <a:t>?</a:t>
            </a:r>
            <a:endParaRPr lang="en-US" altLang="zh-CN" sz="2800" b="1" dirty="0">
              <a:latin typeface="+mj-lt"/>
              <a:ea typeface="+mj-ea"/>
            </a:endParaRPr>
          </a:p>
        </p:txBody>
      </p:sp>
      <p:sp>
        <p:nvSpPr>
          <p:cNvPr id="24582" name="Rectangle 6"/>
          <p:cNvSpPr>
            <a:spLocks noChangeArrowheads="1"/>
          </p:cNvSpPr>
          <p:nvPr/>
        </p:nvSpPr>
        <p:spPr bwMode="auto">
          <a:xfrm>
            <a:off x="487012" y="1528831"/>
            <a:ext cx="82804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800" b="1" dirty="0">
                <a:latin typeface="+mj-lt"/>
                <a:ea typeface="+mj-ea"/>
              </a:rPr>
              <a:t>解</a:t>
            </a:r>
            <a:r>
              <a:rPr lang="en-US" altLang="zh-CN" sz="2800" b="1" dirty="0">
                <a:latin typeface="+mj-lt"/>
                <a:ea typeface="+mj-ea"/>
              </a:rPr>
              <a:t>: </a:t>
            </a:r>
            <a:r>
              <a:rPr lang="zh-CN" altLang="en-US" sz="2800" b="1" dirty="0">
                <a:latin typeface="+mj-lt"/>
                <a:ea typeface="+mj-ea"/>
              </a:rPr>
              <a:t>为了磨削时不使砂轮与工件接触处附近的那部分工件磨去太多，砂轮的半径应不大于抛物线上各点处曲率半径中的最小值</a:t>
            </a:r>
            <a:r>
              <a:rPr lang="en-US" altLang="zh-CN" sz="2800" b="1" dirty="0">
                <a:latin typeface="+mj-lt"/>
                <a:ea typeface="+mj-ea"/>
              </a:rPr>
              <a:t>.</a:t>
            </a:r>
            <a:endParaRPr lang="en-US" altLang="zh-CN" sz="2800" b="1" dirty="0">
              <a:latin typeface="+mj-lt"/>
              <a:ea typeface="+mj-ea"/>
            </a:endParaRPr>
          </a:p>
        </p:txBody>
      </p:sp>
      <p:grpSp>
        <p:nvGrpSpPr>
          <p:cNvPr id="4" name="Group 23"/>
          <p:cNvGrpSpPr/>
          <p:nvPr/>
        </p:nvGrpSpPr>
        <p:grpSpPr bwMode="auto">
          <a:xfrm>
            <a:off x="9298004" y="1049434"/>
            <a:ext cx="3017303" cy="2908301"/>
            <a:chOff x="3833" y="1933"/>
            <a:chExt cx="1940" cy="1832"/>
          </a:xfrm>
        </p:grpSpPr>
        <p:sp>
          <p:nvSpPr>
            <p:cNvPr id="5" name="Rectangle 9"/>
            <p:cNvSpPr>
              <a:spLocks noChangeArrowheads="1"/>
            </p:cNvSpPr>
            <p:nvPr/>
          </p:nvSpPr>
          <p:spPr bwMode="auto">
            <a:xfrm>
              <a:off x="4443" y="3435"/>
              <a:ext cx="79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800" b="1" dirty="0">
                  <a:latin typeface="+mj-lt"/>
                </a:rPr>
                <a:t>图</a:t>
              </a:r>
              <a:r>
                <a:rPr lang="en-US" altLang="zh-CN" sz="2800" b="1" dirty="0">
                  <a:latin typeface="+mj-lt"/>
                </a:rPr>
                <a:t>3.5.7</a:t>
              </a:r>
              <a:endParaRPr lang="en-US" altLang="zh-CN" sz="2800" b="1" dirty="0">
                <a:latin typeface="+mj-lt"/>
              </a:endParaRPr>
            </a:p>
          </p:txBody>
        </p:sp>
        <p:graphicFrame>
          <p:nvGraphicFramePr>
            <p:cNvPr id="6" name="Object 11"/>
            <p:cNvGraphicFramePr>
              <a:graphicFrameLocks noChangeAspect="1"/>
            </p:cNvGraphicFramePr>
            <p:nvPr/>
          </p:nvGraphicFramePr>
          <p:xfrm>
            <a:off x="3833" y="1933"/>
            <a:ext cx="1542" cy="1485"/>
          </p:xfrm>
          <a:graphic>
            <a:graphicData uri="http://schemas.openxmlformats.org/presentationml/2006/ole">
              <mc:AlternateContent xmlns:mc="http://schemas.openxmlformats.org/markup-compatibility/2006">
                <mc:Choice xmlns:v="urn:schemas-microsoft-com:vml" Requires="v">
                  <p:oleObj spid="_x0000_s14345" name="CorelDRAW" r:id="rId1" imgW="2292350" imgH="2206625" progId="CorelDRAW.Graphic.11">
                    <p:embed/>
                  </p:oleObj>
                </mc:Choice>
                <mc:Fallback>
                  <p:oleObj name="CorelDRAW" r:id="rId1" imgW="2292350" imgH="2206625" progId="CorelDRAW.Graphic.11">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 y="1933"/>
                          <a:ext cx="1542" cy="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7" name="Object 13"/>
                <p:cNvSpPr txBox="1"/>
                <p:nvPr/>
              </p:nvSpPr>
              <p:spPr bwMode="auto">
                <a:xfrm>
                  <a:off x="5223" y="3203"/>
                  <a:ext cx="305" cy="297"/>
                </a:xfrm>
                <a:prstGeom prst="rect">
                  <a:avLst/>
                </a:prstGeom>
                <a:noFill/>
              </p:spPr>
              <p:txBody>
                <a:bodyPr>
                  <a:normAutofit fontScale="85000" lnSpcReduction="1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𝒙</m:t>
                        </m:r>
                      </m:oMath>
                    </m:oMathPara>
                  </a14:m>
                  <a:endParaRPr lang="zh-CN" altLang="en-US" sz="2800" b="1" dirty="0">
                    <a:latin typeface="+mj-lt"/>
                  </a:endParaRPr>
                </a:p>
              </p:txBody>
            </p:sp>
          </mc:Choice>
          <mc:Fallback>
            <p:sp>
              <p:nvSpPr>
                <p:cNvPr id="7" name="Object 13"/>
                <p:cNvSpPr txBox="1">
                  <a:spLocks noRot="1" noChangeAspect="1" noMove="1" noResize="1" noEditPoints="1" noAdjustHandles="1" noChangeArrowheads="1" noChangeShapeType="1" noTextEdit="1"/>
                </p:cNvSpPr>
                <p:nvPr/>
              </p:nvSpPr>
              <p:spPr bwMode="auto">
                <a:xfrm>
                  <a:off x="5223" y="3203"/>
                  <a:ext cx="305" cy="297"/>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Object 15"/>
                <p:cNvSpPr txBox="1"/>
                <p:nvPr/>
              </p:nvSpPr>
              <p:spPr bwMode="auto">
                <a:xfrm>
                  <a:off x="4323" y="1942"/>
                  <a:ext cx="179" cy="347"/>
                </a:xfrm>
                <a:prstGeom prst="rect">
                  <a:avLst/>
                </a:prstGeom>
                <a:noFill/>
              </p:spPr>
              <p:txBody>
                <a:bodyPr>
                  <a:normAutofit fontScale="85000" lnSpcReduction="1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𝒚</m:t>
                        </m:r>
                      </m:oMath>
                    </m:oMathPara>
                  </a14:m>
                  <a:endParaRPr lang="zh-CN" altLang="en-US" sz="2800" b="1" dirty="0">
                    <a:latin typeface="+mj-lt"/>
                  </a:endParaRPr>
                </a:p>
              </p:txBody>
            </p:sp>
          </mc:Choice>
          <mc:Fallback>
            <p:sp>
              <p:nvSpPr>
                <p:cNvPr id="8" name="Object 15"/>
                <p:cNvSpPr txBox="1">
                  <a:spLocks noRot="1" noChangeAspect="1" noMove="1" noResize="1" noEditPoints="1" noAdjustHandles="1" noChangeArrowheads="1" noChangeShapeType="1" noTextEdit="1"/>
                </p:cNvSpPr>
                <p:nvPr/>
              </p:nvSpPr>
              <p:spPr bwMode="auto">
                <a:xfrm>
                  <a:off x="4323" y="1942"/>
                  <a:ext cx="179" cy="347"/>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Object 17"/>
                <p:cNvSpPr txBox="1"/>
                <p:nvPr/>
              </p:nvSpPr>
              <p:spPr bwMode="auto">
                <a:xfrm>
                  <a:off x="4412" y="3249"/>
                  <a:ext cx="179" cy="251"/>
                </a:xfrm>
                <a:prstGeom prst="rect">
                  <a:avLst/>
                </a:prstGeom>
                <a:noFill/>
              </p:spPr>
              <p:txBody>
                <a:bodyPr>
                  <a:normAutofit fontScale="700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𝑶</m:t>
                        </m:r>
                      </m:oMath>
                    </m:oMathPara>
                  </a14:m>
                  <a:endParaRPr lang="zh-CN" altLang="en-US" sz="2800" b="1" dirty="0">
                    <a:latin typeface="+mj-lt"/>
                  </a:endParaRPr>
                </a:p>
              </p:txBody>
            </p:sp>
          </mc:Choice>
          <mc:Fallback>
            <p:sp>
              <p:nvSpPr>
                <p:cNvPr id="9" name="Object 17"/>
                <p:cNvSpPr txBox="1">
                  <a:spLocks noRot="1" noChangeAspect="1" noMove="1" noResize="1" noEditPoints="1" noAdjustHandles="1" noChangeArrowheads="1" noChangeShapeType="1" noTextEdit="1"/>
                </p:cNvSpPr>
                <p:nvPr/>
              </p:nvSpPr>
              <p:spPr bwMode="auto">
                <a:xfrm>
                  <a:off x="4412" y="3249"/>
                  <a:ext cx="179" cy="251"/>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Object 19"/>
                <p:cNvSpPr txBox="1"/>
                <p:nvPr/>
              </p:nvSpPr>
              <p:spPr bwMode="auto">
                <a:xfrm>
                  <a:off x="4649" y="2679"/>
                  <a:ext cx="400" cy="354"/>
                </a:xfrm>
                <a:prstGeom prst="rect">
                  <a:avLst/>
                </a:prstGeom>
                <a:noFill/>
              </p:spPr>
              <p:txBody>
                <a:bodyPr>
                  <a:normAutofit fontScale="700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𝟐𝟓</m:t>
                        </m:r>
                      </m:oMath>
                    </m:oMathPara>
                  </a14:m>
                  <a:endParaRPr lang="zh-CN" altLang="en-US" sz="2800" b="1" dirty="0">
                    <a:latin typeface="+mj-lt"/>
                  </a:endParaRPr>
                </a:p>
              </p:txBody>
            </p:sp>
          </mc:Choice>
          <mc:Fallback>
            <p:sp>
              <p:nvSpPr>
                <p:cNvPr id="10" name="Object 19"/>
                <p:cNvSpPr txBox="1">
                  <a:spLocks noRot="1" noChangeAspect="1" noMove="1" noResize="1" noEditPoints="1" noAdjustHandles="1" noChangeArrowheads="1" noChangeShapeType="1" noTextEdit="1"/>
                </p:cNvSpPr>
                <p:nvPr/>
              </p:nvSpPr>
              <p:spPr bwMode="auto">
                <a:xfrm>
                  <a:off x="4649" y="2679"/>
                  <a:ext cx="400" cy="354"/>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Object 21"/>
                <p:cNvSpPr txBox="1"/>
                <p:nvPr/>
              </p:nvSpPr>
              <p:spPr bwMode="auto">
                <a:xfrm>
                  <a:off x="4706" y="2082"/>
                  <a:ext cx="1067" cy="324"/>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𝒚</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𝟎</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𝟒</m:t>
                        </m:r>
                        <m:sSup>
                          <m:sSupPr>
                            <m:ctrlPr>
                              <a:rPr lang="zh-CN" altLang="en-US" sz="2400" b="1" i="1">
                                <a:solidFill>
                                  <a:srgbClr val="000000"/>
                                </a:solidFill>
                                <a:latin typeface="Cambria Math" panose="02040503050406030204" pitchFamily="18" charset="0"/>
                              </a:rPr>
                            </m:ctrlPr>
                          </m:sSupPr>
                          <m:e>
                            <m:r>
                              <a:rPr lang="zh-CN" altLang="en-US" sz="2400" b="1" i="1">
                                <a:solidFill>
                                  <a:srgbClr val="000000"/>
                                </a:solidFill>
                                <a:latin typeface="Cambria Math" panose="02040503050406030204" pitchFamily="18" charset="0"/>
                              </a:rPr>
                              <m:t>𝒙</m:t>
                            </m:r>
                          </m:e>
                          <m:sup>
                            <m:r>
                              <a:rPr lang="zh-CN" altLang="en-US" sz="2400" b="1" i="1">
                                <a:solidFill>
                                  <a:srgbClr val="000000"/>
                                </a:solidFill>
                                <a:latin typeface="Cambria Math" panose="02040503050406030204" pitchFamily="18" charset="0"/>
                              </a:rPr>
                              <m:t>𝟐</m:t>
                            </m:r>
                          </m:sup>
                        </m:sSup>
                      </m:oMath>
                    </m:oMathPara>
                  </a14:m>
                  <a:endParaRPr lang="zh-CN" altLang="en-US" sz="2400" b="1" dirty="0">
                    <a:latin typeface="+mj-lt"/>
                  </a:endParaRPr>
                </a:p>
              </p:txBody>
            </p:sp>
          </mc:Choice>
          <mc:Fallback>
            <p:sp>
              <p:nvSpPr>
                <p:cNvPr id="11" name="Object 21"/>
                <p:cNvSpPr txBox="1">
                  <a:spLocks noRot="1" noChangeAspect="1" noMove="1" noResize="1" noEditPoints="1" noAdjustHandles="1" noChangeArrowheads="1" noChangeShapeType="1" noTextEdit="1"/>
                </p:cNvSpPr>
                <p:nvPr/>
              </p:nvSpPr>
              <p:spPr bwMode="auto">
                <a:xfrm>
                  <a:off x="4706" y="2082"/>
                  <a:ext cx="1067" cy="324"/>
                </a:xfrm>
                <a:prstGeom prst="rect">
                  <a:avLst/>
                </a:prstGeom>
                <a:blipFill rotWithShape="1">
                  <a:blip r:embed="rId7"/>
                </a:blipFill>
              </p:spPr>
              <p:txBody>
                <a:bodyPr/>
                <a:lstStyle/>
                <a:p>
                  <a:r>
                    <a:rPr lang="zh-CN" altLang="en-US">
                      <a:noFill/>
                    </a:rPr>
                    <a:t> </a:t>
                  </a:r>
                </a:p>
              </p:txBody>
            </p:sp>
          </mc:Fallback>
        </mc:AlternateContent>
      </p:grpSp>
      <p:sp>
        <p:nvSpPr>
          <p:cNvPr id="12" name="Rectangle 6"/>
          <p:cNvSpPr>
            <a:spLocks noChangeArrowheads="1"/>
          </p:cNvSpPr>
          <p:nvPr/>
        </p:nvSpPr>
        <p:spPr bwMode="auto">
          <a:xfrm>
            <a:off x="-48801" y="3519717"/>
            <a:ext cx="10358378"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800" b="1" dirty="0">
                <a:latin typeface="+mj-lt"/>
                <a:ea typeface="+mj-ea"/>
              </a:rPr>
              <a:t>由例</a:t>
            </a:r>
            <a:r>
              <a:rPr lang="en-US" altLang="zh-CN" sz="2800" b="1" dirty="0">
                <a:latin typeface="+mj-lt"/>
                <a:ea typeface="+mj-ea"/>
              </a:rPr>
              <a:t>3.5.1</a:t>
            </a:r>
            <a:r>
              <a:rPr lang="zh-CN" altLang="en-US" sz="2800" b="1" dirty="0">
                <a:latin typeface="+mj-lt"/>
                <a:ea typeface="+mj-ea"/>
              </a:rPr>
              <a:t>知，抛物线在其顶点处的曲率最大，即其曲率半径最小</a:t>
            </a:r>
            <a:r>
              <a:rPr lang="en-US" altLang="zh-CN" sz="2800" b="1" dirty="0">
                <a:latin typeface="+mj-lt"/>
                <a:ea typeface="+mj-ea"/>
              </a:rPr>
              <a:t>. </a:t>
            </a:r>
            <a:r>
              <a:rPr lang="zh-CN" altLang="en-US" sz="2800" b="1" dirty="0">
                <a:latin typeface="+mj-lt"/>
                <a:ea typeface="+mj-ea"/>
              </a:rPr>
              <a:t>因此，只要求出抛物线</a:t>
            </a:r>
            <a:r>
              <a:rPr lang="en-US" altLang="zh-CN" sz="2800" b="1" i="1" dirty="0">
                <a:latin typeface="+mj-lt"/>
                <a:ea typeface="+mj-ea"/>
              </a:rPr>
              <a:t>y =0.4x</a:t>
            </a:r>
            <a:r>
              <a:rPr lang="en-US" altLang="zh-CN" sz="2800" b="1" i="1" baseline="30000" dirty="0">
                <a:latin typeface="+mj-lt"/>
                <a:ea typeface="+mj-ea"/>
              </a:rPr>
              <a:t>2</a:t>
            </a:r>
            <a:r>
              <a:rPr lang="zh-CN" altLang="en-US" sz="2800" b="1" dirty="0">
                <a:latin typeface="+mj-lt"/>
                <a:ea typeface="+mj-ea"/>
              </a:rPr>
              <a:t>在顶点</a:t>
            </a:r>
            <a:r>
              <a:rPr lang="en-US" altLang="zh-CN" sz="2800" b="1" dirty="0">
                <a:latin typeface="+mj-lt"/>
                <a:ea typeface="+mj-ea"/>
              </a:rPr>
              <a:t>(0</a:t>
            </a:r>
            <a:r>
              <a:rPr lang="zh-CN" altLang="en-US" sz="2800" b="1" dirty="0">
                <a:latin typeface="+mj-lt"/>
                <a:ea typeface="+mj-ea"/>
              </a:rPr>
              <a:t>，</a:t>
            </a:r>
            <a:r>
              <a:rPr lang="en-US" altLang="zh-CN" sz="2800" b="1" dirty="0">
                <a:latin typeface="+mj-lt"/>
                <a:ea typeface="+mj-ea"/>
              </a:rPr>
              <a:t>0)</a:t>
            </a:r>
            <a:r>
              <a:rPr lang="zh-CN" altLang="en-US" sz="2800" b="1" dirty="0">
                <a:latin typeface="+mj-lt"/>
                <a:ea typeface="+mj-ea"/>
              </a:rPr>
              <a:t>处的曲率半径</a:t>
            </a:r>
            <a:endParaRPr lang="en-US" altLang="zh-CN" sz="2800" b="1" dirty="0">
              <a:latin typeface="+mj-lt"/>
              <a:ea typeface="+mj-ea"/>
            </a:endParaRPr>
          </a:p>
        </p:txBody>
      </p:sp>
      <p:sp>
        <p:nvSpPr>
          <p:cNvPr id="13" name="Rectangle 6"/>
          <p:cNvSpPr>
            <a:spLocks noChangeArrowheads="1"/>
          </p:cNvSpPr>
          <p:nvPr/>
        </p:nvSpPr>
        <p:spPr bwMode="auto">
          <a:xfrm>
            <a:off x="118680" y="4822894"/>
            <a:ext cx="10190897" cy="65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800" b="1" dirty="0">
                <a:latin typeface="+mj-lt"/>
                <a:ea typeface="+mj-ea"/>
              </a:rPr>
              <a:t>由  </a:t>
            </a:r>
            <a:r>
              <a:rPr lang="en-US" altLang="zh-CN" sz="2800" b="1" i="1" dirty="0">
                <a:latin typeface="+mj-lt"/>
                <a:ea typeface="+mj-ea"/>
              </a:rPr>
              <a:t>y′</a:t>
            </a:r>
            <a:r>
              <a:rPr lang="en-US" altLang="zh-CN" sz="2800" b="1" dirty="0">
                <a:latin typeface="+mj-lt"/>
                <a:ea typeface="+mj-ea"/>
              </a:rPr>
              <a:t>=0.8</a:t>
            </a:r>
            <a:r>
              <a:rPr lang="en-US" altLang="zh-CN" sz="2800" b="1" i="1" dirty="0">
                <a:latin typeface="+mj-lt"/>
                <a:ea typeface="+mj-ea"/>
              </a:rPr>
              <a:t>x</a:t>
            </a:r>
            <a:r>
              <a:rPr lang="en-US" altLang="zh-CN" sz="2800" b="1" dirty="0">
                <a:latin typeface="+mj-lt"/>
                <a:ea typeface="+mj-ea"/>
              </a:rPr>
              <a:t>,   </a:t>
            </a:r>
            <a:r>
              <a:rPr lang="en-US" altLang="zh-CN" sz="2800" b="1" i="1" dirty="0">
                <a:latin typeface="+mj-lt"/>
                <a:ea typeface="+mj-ea"/>
              </a:rPr>
              <a:t>y〃</a:t>
            </a:r>
            <a:r>
              <a:rPr lang="en-US" altLang="zh-CN" sz="2800" b="1" dirty="0">
                <a:latin typeface="+mj-lt"/>
                <a:ea typeface="+mj-ea"/>
              </a:rPr>
              <a:t>=0.8</a:t>
            </a:r>
            <a:r>
              <a:rPr lang="en-US" altLang="zh-CN" sz="2800" b="1" i="1" dirty="0">
                <a:latin typeface="+mj-lt"/>
                <a:ea typeface="+mj-ea"/>
              </a:rPr>
              <a:t> </a:t>
            </a:r>
            <a:r>
              <a:rPr lang="zh-CN" altLang="en-US" sz="2800" b="1" dirty="0">
                <a:latin typeface="+mj-lt"/>
                <a:ea typeface="+mj-ea"/>
              </a:rPr>
              <a:t>知</a:t>
            </a:r>
            <a:r>
              <a:rPr lang="zh-CN" altLang="en-US" sz="2800" b="1" i="1" dirty="0">
                <a:latin typeface="+mj-lt"/>
                <a:ea typeface="+mj-ea"/>
              </a:rPr>
              <a:t>  </a:t>
            </a:r>
            <a:r>
              <a:rPr lang="en-US" altLang="zh-CN" sz="2800" b="1" i="1" dirty="0" err="1">
                <a:latin typeface="+mj-lt"/>
                <a:ea typeface="+mj-ea"/>
              </a:rPr>
              <a:t>y</a:t>
            </a:r>
            <a:r>
              <a:rPr lang="en-US" altLang="zh-CN" sz="2800" b="1" dirty="0" err="1">
                <a:latin typeface="+mj-lt"/>
                <a:ea typeface="+mj-ea"/>
              </a:rPr>
              <a:t>′|</a:t>
            </a:r>
            <a:r>
              <a:rPr lang="en-US" altLang="zh-CN" sz="2800" b="1" i="1" baseline="-25000" dirty="0" err="1">
                <a:latin typeface="+mj-lt"/>
                <a:ea typeface="+mj-ea"/>
              </a:rPr>
              <a:t>x</a:t>
            </a:r>
            <a:r>
              <a:rPr lang="en-US" altLang="zh-CN" sz="2800" b="1" i="1" baseline="-25000" dirty="0">
                <a:latin typeface="+mj-lt"/>
                <a:ea typeface="+mj-ea"/>
              </a:rPr>
              <a:t>=0</a:t>
            </a:r>
            <a:r>
              <a:rPr lang="en-US" altLang="zh-CN" sz="2800" b="1" dirty="0">
                <a:latin typeface="+mj-lt"/>
                <a:ea typeface="+mj-ea"/>
              </a:rPr>
              <a:t>=0,  </a:t>
            </a:r>
            <a:r>
              <a:rPr lang="en-US" altLang="zh-CN" sz="2800" b="1" i="1" dirty="0">
                <a:latin typeface="+mj-lt"/>
                <a:ea typeface="+mj-ea"/>
              </a:rPr>
              <a:t>y〃</a:t>
            </a:r>
            <a:r>
              <a:rPr lang="en-US" altLang="zh-CN" sz="2800" b="1" dirty="0">
                <a:latin typeface="+mj-lt"/>
                <a:ea typeface="+mj-ea"/>
              </a:rPr>
              <a:t>|</a:t>
            </a:r>
            <a:r>
              <a:rPr lang="en-US" altLang="zh-CN" sz="2800" b="1" i="1" baseline="-25000" dirty="0">
                <a:latin typeface="+mj-lt"/>
                <a:ea typeface="+mj-ea"/>
              </a:rPr>
              <a:t>x=0</a:t>
            </a:r>
            <a:r>
              <a:rPr lang="en-US" altLang="zh-CN" sz="2800" b="1" dirty="0">
                <a:latin typeface="+mj-lt"/>
                <a:ea typeface="+mj-ea"/>
              </a:rPr>
              <a:t>=0.8.</a:t>
            </a:r>
            <a:endParaRPr lang="en-US" altLang="zh-CN" sz="2800" b="1" dirty="0">
              <a:latin typeface="+mj-lt"/>
              <a:ea typeface="+mj-ea"/>
            </a:endParaRPr>
          </a:p>
        </p:txBody>
      </p:sp>
      <p:grpSp>
        <p:nvGrpSpPr>
          <p:cNvPr id="14" name="Group 22"/>
          <p:cNvGrpSpPr/>
          <p:nvPr/>
        </p:nvGrpSpPr>
        <p:grpSpPr bwMode="auto">
          <a:xfrm>
            <a:off x="118680" y="5564417"/>
            <a:ext cx="11682654" cy="1249363"/>
            <a:chOff x="163" y="488"/>
            <a:chExt cx="5618" cy="787"/>
          </a:xfrm>
        </p:grpSpPr>
        <p:sp>
          <p:nvSpPr>
            <p:cNvPr id="15" name="Rectangle 4"/>
            <p:cNvSpPr>
              <a:spLocks noChangeArrowheads="1"/>
            </p:cNvSpPr>
            <p:nvPr/>
          </p:nvSpPr>
          <p:spPr bwMode="auto">
            <a:xfrm>
              <a:off x="163" y="573"/>
              <a:ext cx="457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dirty="0">
                  <a:latin typeface="+mj-lt"/>
                </a:rPr>
                <a:t>代入公式</a:t>
              </a:r>
              <a:r>
                <a:rPr lang="en-US" altLang="zh-CN" sz="2800" b="1" dirty="0">
                  <a:latin typeface="+mj-lt"/>
                </a:rPr>
                <a:t>(3.5.4)</a:t>
              </a:r>
              <a:r>
                <a:rPr lang="zh-CN" altLang="en-US" sz="2800" b="1" dirty="0">
                  <a:latin typeface="+mj-lt"/>
                </a:rPr>
                <a:t>得</a:t>
              </a:r>
              <a:r>
                <a:rPr lang="en-US" altLang="zh-CN" sz="2800" b="1" i="1" dirty="0">
                  <a:latin typeface="+mj-lt"/>
                </a:rPr>
                <a:t>K</a:t>
              </a:r>
              <a:r>
                <a:rPr lang="en-US" altLang="zh-CN" sz="2800" b="1" dirty="0">
                  <a:latin typeface="+mj-lt"/>
                </a:rPr>
                <a:t>=0.8.  </a:t>
              </a:r>
              <a:r>
                <a:rPr lang="zh-CN" altLang="en-US" sz="2800" b="1" dirty="0">
                  <a:latin typeface="+mj-lt"/>
                </a:rPr>
                <a:t>因而求得抛物线顶点处的曲率半径</a:t>
              </a:r>
              <a:endParaRPr lang="zh-CN" altLang="en-US" sz="2800" b="1" dirty="0">
                <a:latin typeface="+mj-lt"/>
              </a:endParaRPr>
            </a:p>
          </p:txBody>
        </p:sp>
        <mc:AlternateContent xmlns:mc="http://schemas.openxmlformats.org/markup-compatibility/2006">
          <mc:Choice xmlns:a14="http://schemas.microsoft.com/office/drawing/2010/main" Requires="a14">
            <p:sp>
              <p:nvSpPr>
                <p:cNvPr id="16" name="Object 6"/>
                <p:cNvSpPr txBox="1"/>
                <p:nvPr/>
              </p:nvSpPr>
              <p:spPr bwMode="auto">
                <a:xfrm>
                  <a:off x="4688" y="488"/>
                  <a:ext cx="1093" cy="480"/>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𝑹</m:t>
                        </m:r>
                        <m:r>
                          <a:rPr lang="zh-CN" altLang="en-US" sz="2400" b="1" i="1">
                            <a:solidFill>
                              <a:srgbClr val="000000"/>
                            </a:solidFill>
                            <a:latin typeface="Cambria Math" panose="02040503050406030204" pitchFamily="18" charset="0"/>
                          </a:rPr>
                          <m:t>=</m:t>
                        </m:r>
                        <m:f>
                          <m:fPr>
                            <m:ctrlPr>
                              <a:rPr lang="zh-CN" altLang="en-US" sz="2400" b="1" i="1">
                                <a:solidFill>
                                  <a:srgbClr val="000000"/>
                                </a:solidFill>
                                <a:latin typeface="Cambria Math" panose="02040503050406030204" pitchFamily="18" charset="0"/>
                              </a:rPr>
                            </m:ctrlPr>
                          </m:fPr>
                          <m:num>
                            <m:r>
                              <a:rPr lang="zh-CN" altLang="en-US" sz="2400" b="1" i="1">
                                <a:solidFill>
                                  <a:srgbClr val="000000"/>
                                </a:solidFill>
                                <a:latin typeface="Cambria Math" panose="02040503050406030204" pitchFamily="18" charset="0"/>
                              </a:rPr>
                              <m:t>𝟏</m:t>
                            </m:r>
                          </m:num>
                          <m:den>
                            <m:r>
                              <a:rPr lang="zh-CN" altLang="en-US" sz="2400" b="1" i="1">
                                <a:solidFill>
                                  <a:srgbClr val="000000"/>
                                </a:solidFill>
                                <a:latin typeface="Cambria Math" panose="02040503050406030204" pitchFamily="18" charset="0"/>
                              </a:rPr>
                              <m:t>𝑲</m:t>
                            </m:r>
                          </m:den>
                        </m:f>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𝟐𝟓</m:t>
                        </m:r>
                        <m:r>
                          <a:rPr lang="zh-CN" altLang="en-US" sz="2400" b="1" i="1">
                            <a:solidFill>
                              <a:srgbClr val="000000"/>
                            </a:solidFill>
                            <a:latin typeface="Cambria Math" panose="02040503050406030204" pitchFamily="18" charset="0"/>
                          </a:rPr>
                          <m:t>.</m:t>
                        </m:r>
                      </m:oMath>
                    </m:oMathPara>
                  </a14:m>
                  <a:endParaRPr lang="zh-CN" altLang="en-US" sz="2400" b="1" dirty="0">
                    <a:latin typeface="+mj-lt"/>
                  </a:endParaRPr>
                </a:p>
              </p:txBody>
            </p:sp>
          </mc:Choice>
          <mc:Fallback>
            <p:sp>
              <p:nvSpPr>
                <p:cNvPr id="16" name="Object 6"/>
                <p:cNvSpPr txBox="1">
                  <a:spLocks noRot="1" noChangeAspect="1" noMove="1" noResize="1" noEditPoints="1" noAdjustHandles="1" noChangeArrowheads="1" noChangeShapeType="1" noTextEdit="1"/>
                </p:cNvSpPr>
                <p:nvPr/>
              </p:nvSpPr>
              <p:spPr bwMode="auto">
                <a:xfrm>
                  <a:off x="4688" y="488"/>
                  <a:ext cx="1093" cy="480"/>
                </a:xfrm>
                <a:prstGeom prst="rect">
                  <a:avLst/>
                </a:prstGeom>
                <a:blipFill rotWithShape="1">
                  <a:blip r:embed="rId8"/>
                </a:blipFill>
              </p:spPr>
              <p:txBody>
                <a:bodyPr/>
                <a:lstStyle/>
                <a:p>
                  <a:r>
                    <a:rPr lang="zh-CN" altLang="en-US">
                      <a:noFill/>
                    </a:rPr>
                    <a:t> </a:t>
                  </a:r>
                </a:p>
              </p:txBody>
            </p:sp>
          </mc:Fallback>
        </mc:AlternateContent>
        <p:sp>
          <p:nvSpPr>
            <p:cNvPr id="17" name="Rectangle 7"/>
            <p:cNvSpPr>
              <a:spLocks noChangeArrowheads="1"/>
            </p:cNvSpPr>
            <p:nvPr/>
          </p:nvSpPr>
          <p:spPr bwMode="auto">
            <a:xfrm>
              <a:off x="236" y="948"/>
              <a:ext cx="42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dirty="0">
                  <a:latin typeface="+mj-lt"/>
                </a:rPr>
                <a:t>所以选用砂轮的半径不应超过</a:t>
              </a:r>
              <a:r>
                <a:rPr lang="en-US" altLang="zh-CN" sz="2800" b="1" dirty="0">
                  <a:latin typeface="+mj-lt"/>
                </a:rPr>
                <a:t>1.25</a:t>
              </a:r>
              <a:r>
                <a:rPr lang="zh-CN" altLang="en-US" sz="2800" b="1" dirty="0">
                  <a:latin typeface="+mj-lt"/>
                </a:rPr>
                <a:t>单位长</a:t>
              </a:r>
              <a:r>
                <a:rPr lang="en-US" altLang="zh-CN" sz="2800" b="1" dirty="0">
                  <a:latin typeface="+mj-lt"/>
                </a:rPr>
                <a:t>.</a:t>
              </a:r>
              <a:endParaRPr lang="en-US" altLang="zh-CN" sz="2800" b="1" dirty="0">
                <a:latin typeface="+mj-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strips(downRight)">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582"/>
                                        </p:tgtEl>
                                        <p:attrNameLst>
                                          <p:attrName>style.visibility</p:attrName>
                                        </p:attrNameLst>
                                      </p:cBhvr>
                                      <p:to>
                                        <p:strVal val="visible"/>
                                      </p:to>
                                    </p:set>
                                    <p:animEffect transition="in" filter="strips(downRight)">
                                      <p:cBhvr>
                                        <p:cTn id="17" dur="500"/>
                                        <p:tgtEl>
                                          <p:spTgt spid="2458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Righ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trips(downRigh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trips(downRight)">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2"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Text Box 8"/>
          <p:cNvSpPr txBox="1">
            <a:spLocks noChangeArrowheads="1"/>
          </p:cNvSpPr>
          <p:nvPr/>
        </p:nvSpPr>
        <p:spPr bwMode="auto">
          <a:xfrm>
            <a:off x="302328" y="3448421"/>
            <a:ext cx="10128249" cy="65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en-US" altLang="zh-CN" sz="2800" b="1" dirty="0">
                <a:latin typeface="+mj-lt"/>
                <a:ea typeface="楷体_GB2312" pitchFamily="49" charset="-122"/>
              </a:rPr>
              <a:t>           </a:t>
            </a:r>
            <a:r>
              <a:rPr lang="zh-CN" altLang="en-US" sz="2800" b="1" dirty="0">
                <a:latin typeface="+mj-lt"/>
              </a:rPr>
              <a:t>对于用砂轮磨削一般工件的内表面时，也有类似的结论</a:t>
            </a:r>
            <a:endParaRPr lang="en-US" altLang="zh-CN" sz="2800" b="1" dirty="0">
              <a:latin typeface="+mj-lt"/>
            </a:endParaRPr>
          </a:p>
        </p:txBody>
      </p:sp>
      <p:grpSp>
        <p:nvGrpSpPr>
          <p:cNvPr id="21" name="Group 23"/>
          <p:cNvGrpSpPr/>
          <p:nvPr/>
        </p:nvGrpSpPr>
        <p:grpSpPr bwMode="auto">
          <a:xfrm>
            <a:off x="5293895" y="232894"/>
            <a:ext cx="3017303" cy="2908301"/>
            <a:chOff x="3833" y="1933"/>
            <a:chExt cx="1940" cy="1832"/>
          </a:xfrm>
        </p:grpSpPr>
        <p:sp>
          <p:nvSpPr>
            <p:cNvPr id="22" name="Rectangle 9"/>
            <p:cNvSpPr>
              <a:spLocks noChangeArrowheads="1"/>
            </p:cNvSpPr>
            <p:nvPr/>
          </p:nvSpPr>
          <p:spPr bwMode="auto">
            <a:xfrm>
              <a:off x="4443" y="3435"/>
              <a:ext cx="79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800" b="1" dirty="0">
                  <a:latin typeface="+mj-lt"/>
                </a:rPr>
                <a:t>图</a:t>
              </a:r>
              <a:r>
                <a:rPr lang="en-US" altLang="zh-CN" sz="2800" b="1" dirty="0">
                  <a:latin typeface="+mj-lt"/>
                </a:rPr>
                <a:t>3.5.7</a:t>
              </a:r>
              <a:endParaRPr lang="en-US" altLang="zh-CN" sz="2800" b="1" dirty="0">
                <a:latin typeface="+mj-lt"/>
              </a:endParaRPr>
            </a:p>
          </p:txBody>
        </p:sp>
        <p:graphicFrame>
          <p:nvGraphicFramePr>
            <p:cNvPr id="23" name="Object 11"/>
            <p:cNvGraphicFramePr>
              <a:graphicFrameLocks noChangeAspect="1"/>
            </p:cNvGraphicFramePr>
            <p:nvPr/>
          </p:nvGraphicFramePr>
          <p:xfrm>
            <a:off x="3833" y="1933"/>
            <a:ext cx="1542" cy="1485"/>
          </p:xfrm>
          <a:graphic>
            <a:graphicData uri="http://schemas.openxmlformats.org/presentationml/2006/ole">
              <mc:AlternateContent xmlns:mc="http://schemas.openxmlformats.org/markup-compatibility/2006">
                <mc:Choice xmlns:v="urn:schemas-microsoft-com:vml" Requires="v">
                  <p:oleObj spid="_x0000_s8204" name="CorelDRAW" r:id="rId1" imgW="2292350" imgH="2206625" progId="CorelDRAW.Graphic.11">
                    <p:embed/>
                  </p:oleObj>
                </mc:Choice>
                <mc:Fallback>
                  <p:oleObj name="CorelDRAW" r:id="rId1" imgW="2292350" imgH="2206625" progId="CorelDRAW.Graphic.11">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 y="1933"/>
                          <a:ext cx="1542" cy="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24" name="Object 13"/>
                <p:cNvSpPr txBox="1"/>
                <p:nvPr/>
              </p:nvSpPr>
              <p:spPr bwMode="auto">
                <a:xfrm>
                  <a:off x="5223" y="3203"/>
                  <a:ext cx="305" cy="297"/>
                </a:xfrm>
                <a:prstGeom prst="rect">
                  <a:avLst/>
                </a:prstGeom>
                <a:noFill/>
              </p:spPr>
              <p:txBody>
                <a:bodyPr>
                  <a:normAutofit fontScale="85000" lnSpcReduction="1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𝒙</m:t>
                        </m:r>
                      </m:oMath>
                    </m:oMathPara>
                  </a14:m>
                  <a:endParaRPr lang="zh-CN" altLang="en-US" sz="2800" b="1" dirty="0">
                    <a:latin typeface="+mj-lt"/>
                  </a:endParaRPr>
                </a:p>
              </p:txBody>
            </p:sp>
          </mc:Choice>
          <mc:Fallback>
            <p:sp>
              <p:nvSpPr>
                <p:cNvPr id="24" name="Object 13"/>
                <p:cNvSpPr txBox="1">
                  <a:spLocks noRot="1" noChangeAspect="1" noMove="1" noResize="1" noEditPoints="1" noAdjustHandles="1" noChangeArrowheads="1" noChangeShapeType="1" noTextEdit="1"/>
                </p:cNvSpPr>
                <p:nvPr/>
              </p:nvSpPr>
              <p:spPr bwMode="auto">
                <a:xfrm>
                  <a:off x="5223" y="3203"/>
                  <a:ext cx="305" cy="297"/>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Object 15"/>
                <p:cNvSpPr txBox="1"/>
                <p:nvPr/>
              </p:nvSpPr>
              <p:spPr bwMode="auto">
                <a:xfrm>
                  <a:off x="4323" y="1942"/>
                  <a:ext cx="179" cy="347"/>
                </a:xfrm>
                <a:prstGeom prst="rect">
                  <a:avLst/>
                </a:prstGeom>
                <a:noFill/>
              </p:spPr>
              <p:txBody>
                <a:bodyPr>
                  <a:normAutofit fontScale="85000" lnSpcReduction="1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𝒚</m:t>
                        </m:r>
                      </m:oMath>
                    </m:oMathPara>
                  </a14:m>
                  <a:endParaRPr lang="zh-CN" altLang="en-US" sz="2800" b="1" dirty="0">
                    <a:latin typeface="+mj-lt"/>
                  </a:endParaRPr>
                </a:p>
              </p:txBody>
            </p:sp>
          </mc:Choice>
          <mc:Fallback>
            <p:sp>
              <p:nvSpPr>
                <p:cNvPr id="25" name="Object 15"/>
                <p:cNvSpPr txBox="1">
                  <a:spLocks noRot="1" noChangeAspect="1" noMove="1" noResize="1" noEditPoints="1" noAdjustHandles="1" noChangeArrowheads="1" noChangeShapeType="1" noTextEdit="1"/>
                </p:cNvSpPr>
                <p:nvPr/>
              </p:nvSpPr>
              <p:spPr bwMode="auto">
                <a:xfrm>
                  <a:off x="4323" y="1942"/>
                  <a:ext cx="179" cy="347"/>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Object 17"/>
                <p:cNvSpPr txBox="1"/>
                <p:nvPr/>
              </p:nvSpPr>
              <p:spPr bwMode="auto">
                <a:xfrm>
                  <a:off x="4412" y="3249"/>
                  <a:ext cx="179" cy="251"/>
                </a:xfrm>
                <a:prstGeom prst="rect">
                  <a:avLst/>
                </a:prstGeom>
                <a:noFill/>
              </p:spPr>
              <p:txBody>
                <a:bodyPr>
                  <a:normAutofit fontScale="700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𝑶</m:t>
                        </m:r>
                      </m:oMath>
                    </m:oMathPara>
                  </a14:m>
                  <a:endParaRPr lang="zh-CN" altLang="en-US" sz="2800" b="1" dirty="0">
                    <a:latin typeface="+mj-lt"/>
                  </a:endParaRPr>
                </a:p>
              </p:txBody>
            </p:sp>
          </mc:Choice>
          <mc:Fallback>
            <p:sp>
              <p:nvSpPr>
                <p:cNvPr id="26" name="Object 17"/>
                <p:cNvSpPr txBox="1">
                  <a:spLocks noRot="1" noChangeAspect="1" noMove="1" noResize="1" noEditPoints="1" noAdjustHandles="1" noChangeArrowheads="1" noChangeShapeType="1" noTextEdit="1"/>
                </p:cNvSpPr>
                <p:nvPr/>
              </p:nvSpPr>
              <p:spPr bwMode="auto">
                <a:xfrm>
                  <a:off x="4412" y="3249"/>
                  <a:ext cx="179" cy="251"/>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Object 19"/>
                <p:cNvSpPr txBox="1"/>
                <p:nvPr/>
              </p:nvSpPr>
              <p:spPr bwMode="auto">
                <a:xfrm>
                  <a:off x="4649" y="2641"/>
                  <a:ext cx="393" cy="392"/>
                </a:xfrm>
                <a:prstGeom prst="rect">
                  <a:avLst/>
                </a:prstGeom>
                <a:noFill/>
              </p:spPr>
              <p:txBody>
                <a:bodyPr>
                  <a:normAutofit fontScale="62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𝟐𝟓</m:t>
                        </m:r>
                      </m:oMath>
                    </m:oMathPara>
                  </a14:m>
                  <a:endParaRPr lang="zh-CN" altLang="en-US" sz="2800" b="1" dirty="0">
                    <a:latin typeface="+mj-lt"/>
                  </a:endParaRPr>
                </a:p>
              </p:txBody>
            </p:sp>
          </mc:Choice>
          <mc:Fallback>
            <p:sp>
              <p:nvSpPr>
                <p:cNvPr id="27" name="Object 19"/>
                <p:cNvSpPr txBox="1">
                  <a:spLocks noRot="1" noChangeAspect="1" noMove="1" noResize="1" noEditPoints="1" noAdjustHandles="1" noChangeArrowheads="1" noChangeShapeType="1" noTextEdit="1"/>
                </p:cNvSpPr>
                <p:nvPr/>
              </p:nvSpPr>
              <p:spPr bwMode="auto">
                <a:xfrm>
                  <a:off x="4649" y="2641"/>
                  <a:ext cx="393" cy="392"/>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Object 21"/>
                <p:cNvSpPr txBox="1"/>
                <p:nvPr/>
              </p:nvSpPr>
              <p:spPr bwMode="auto">
                <a:xfrm>
                  <a:off x="4706" y="2082"/>
                  <a:ext cx="1067" cy="324"/>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𝒚</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𝟎</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𝟒</m:t>
                        </m:r>
                        <m:sSup>
                          <m:sSupPr>
                            <m:ctrlPr>
                              <a:rPr lang="zh-CN" altLang="en-US" sz="2400" b="1" i="1">
                                <a:solidFill>
                                  <a:srgbClr val="000000"/>
                                </a:solidFill>
                                <a:latin typeface="Cambria Math" panose="02040503050406030204" pitchFamily="18" charset="0"/>
                              </a:rPr>
                            </m:ctrlPr>
                          </m:sSupPr>
                          <m:e>
                            <m:r>
                              <a:rPr lang="zh-CN" altLang="en-US" sz="2400" b="1" i="1">
                                <a:solidFill>
                                  <a:srgbClr val="000000"/>
                                </a:solidFill>
                                <a:latin typeface="Cambria Math" panose="02040503050406030204" pitchFamily="18" charset="0"/>
                              </a:rPr>
                              <m:t>𝒙</m:t>
                            </m:r>
                          </m:e>
                          <m:sup>
                            <m:r>
                              <a:rPr lang="zh-CN" altLang="en-US" sz="2400" b="1" i="1">
                                <a:solidFill>
                                  <a:srgbClr val="000000"/>
                                </a:solidFill>
                                <a:latin typeface="Cambria Math" panose="02040503050406030204" pitchFamily="18" charset="0"/>
                              </a:rPr>
                              <m:t>𝟐</m:t>
                            </m:r>
                          </m:sup>
                        </m:sSup>
                      </m:oMath>
                    </m:oMathPara>
                  </a14:m>
                  <a:endParaRPr lang="zh-CN" altLang="en-US" sz="2400" b="1" dirty="0">
                    <a:latin typeface="+mj-lt"/>
                  </a:endParaRPr>
                </a:p>
              </p:txBody>
            </p:sp>
          </mc:Choice>
          <mc:Fallback>
            <p:sp>
              <p:nvSpPr>
                <p:cNvPr id="28" name="Object 21"/>
                <p:cNvSpPr txBox="1">
                  <a:spLocks noRot="1" noChangeAspect="1" noMove="1" noResize="1" noEditPoints="1" noAdjustHandles="1" noChangeArrowheads="1" noChangeShapeType="1" noTextEdit="1"/>
                </p:cNvSpPr>
                <p:nvPr/>
              </p:nvSpPr>
              <p:spPr bwMode="auto">
                <a:xfrm>
                  <a:off x="4706" y="2082"/>
                  <a:ext cx="1067" cy="324"/>
                </a:xfrm>
                <a:prstGeom prst="rect">
                  <a:avLst/>
                </a:prstGeom>
                <a:blipFill rotWithShape="1">
                  <a:blip r:embed="rId7"/>
                </a:blipFill>
              </p:spPr>
              <p:txBody>
                <a:bodyPr/>
                <a:lstStyle/>
                <a:p>
                  <a:r>
                    <a:rPr lang="zh-CN" altLang="en-US">
                      <a:noFill/>
                    </a:rPr>
                    <a:t> </a:t>
                  </a:r>
                </a:p>
              </p:txBody>
            </p:sp>
          </mc:Fallback>
        </mc:AlternateContent>
      </p:grpSp>
      <p:sp>
        <p:nvSpPr>
          <p:cNvPr id="29" name="Text Box 8"/>
          <p:cNvSpPr txBox="1">
            <a:spLocks noChangeArrowheads="1"/>
          </p:cNvSpPr>
          <p:nvPr/>
        </p:nvSpPr>
        <p:spPr bwMode="auto">
          <a:xfrm>
            <a:off x="1178510" y="4347965"/>
            <a:ext cx="10128249"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2800" b="1" dirty="0">
                <a:latin typeface="+mj-lt"/>
              </a:rPr>
              <a:t>即选用的砂轮半径不应超过这工件内表面的截线上各点处曲率半径中的最小值</a:t>
            </a:r>
            <a:r>
              <a:rPr lang="en-US" altLang="zh-CN" sz="2800" b="1" dirty="0">
                <a:latin typeface="+mj-lt"/>
              </a:rPr>
              <a:t>.</a:t>
            </a:r>
            <a:endParaRPr lang="en-US" altLang="zh-CN" sz="2800" b="1" dirty="0">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trips(downRigh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608"/>
                                        </p:tgtEl>
                                        <p:attrNameLst>
                                          <p:attrName>style.visibility</p:attrName>
                                        </p:attrNameLst>
                                      </p:cBhvr>
                                      <p:to>
                                        <p:strVal val="visible"/>
                                      </p:to>
                                    </p:set>
                                    <p:animEffect transition="in" filter="strips(downRight)">
                                      <p:cBhvr>
                                        <p:cTn id="12" dur="500"/>
                                        <p:tgtEl>
                                          <p:spTgt spid="2560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strips(downRight)">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38" name="Group 14"/>
          <p:cNvGrpSpPr/>
          <p:nvPr/>
        </p:nvGrpSpPr>
        <p:grpSpPr bwMode="auto">
          <a:xfrm>
            <a:off x="1180498" y="508775"/>
            <a:ext cx="9820560" cy="1367648"/>
            <a:chOff x="534" y="382"/>
            <a:chExt cx="5210" cy="715"/>
          </a:xfrm>
        </p:grpSpPr>
        <p:sp>
          <p:nvSpPr>
            <p:cNvPr id="26626" name="Text Box 2"/>
            <p:cNvSpPr txBox="1">
              <a:spLocks noChangeArrowheads="1"/>
            </p:cNvSpPr>
            <p:nvPr/>
          </p:nvSpPr>
          <p:spPr bwMode="auto">
            <a:xfrm>
              <a:off x="534" y="445"/>
              <a:ext cx="505"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kumimoji="1" lang="zh-CN" altLang="zh-CN" sz="2800" b="1" dirty="0">
                  <a:latin typeface="+mj-lt"/>
                  <a:ea typeface="+mj-ea"/>
                </a:rPr>
                <a:t>例</a:t>
              </a:r>
              <a:endParaRPr kumimoji="1" lang="zh-CN" altLang="en-US" sz="2800" b="1" dirty="0">
                <a:latin typeface="+mj-lt"/>
                <a:ea typeface="+mj-ea"/>
              </a:endParaRPr>
            </a:p>
          </p:txBody>
        </p:sp>
        <mc:AlternateContent xmlns:mc="http://schemas.openxmlformats.org/markup-compatibility/2006">
          <mc:Choice xmlns:a14="http://schemas.microsoft.com/office/drawing/2010/main" Requires="a14">
            <p:sp>
              <p:nvSpPr>
                <p:cNvPr id="26627" name="Object 3"/>
                <p:cNvSpPr txBox="1"/>
                <p:nvPr/>
              </p:nvSpPr>
              <p:spPr bwMode="auto">
                <a:xfrm>
                  <a:off x="981" y="382"/>
                  <a:ext cx="4763" cy="715"/>
                </a:xfrm>
                <a:prstGeom prst="rect">
                  <a:avLst/>
                </a:prstGeom>
                <a:noFill/>
                <a:ln>
                  <a:noFill/>
                </a:ln>
                <a:effectLst/>
              </p:spPr>
              <p:txBody>
                <a:bodyPr>
                  <a:normAutofit fontScale="92500"/>
                </a:bodyPr>
                <a:lstStyle/>
                <a:p>
                  <a:pPr>
                    <a:lnSpc>
                      <a:spcPct val="150000"/>
                    </a:lnSpc>
                  </a:pPr>
                  <a14:m>
                    <m:oMathPara xmlns:m="http://schemas.openxmlformats.org/officeDocument/2006/math">
                      <m:oMathParaPr>
                        <m:jc m:val="left"/>
                      </m:oMathParaPr>
                      <m:oMath xmlns:m="http://schemas.openxmlformats.org/officeDocument/2006/math">
                        <m:r>
                          <a:rPr lang="zh-CN" altLang="en-US" sz="2800" b="1" i="1" smtClean="0">
                            <a:solidFill>
                              <a:schemeClr val="tx1"/>
                            </a:solidFill>
                            <a:latin typeface="Cambria Math" panose="02040503050406030204" pitchFamily="18" charset="0"/>
                            <a:ea typeface="+mj-ea"/>
                          </a:rPr>
                          <m:t>设函数</m:t>
                        </m:r>
                        <m:r>
                          <a:rPr lang="zh-CN" altLang="en-US" sz="2800" b="1" i="1" smtClean="0">
                            <a:solidFill>
                              <a:schemeClr val="tx1"/>
                            </a:solidFill>
                            <a:latin typeface="Cambria Math" panose="02040503050406030204" pitchFamily="18" charset="0"/>
                            <a:ea typeface="+mj-ea"/>
                          </a:rPr>
                          <m:t>𝒇</m:t>
                        </m:r>
                        <m:r>
                          <a:rPr lang="zh-CN" altLang="en-US" sz="2800" b="1" i="1" smtClean="0">
                            <a:solidFill>
                              <a:schemeClr val="tx1"/>
                            </a:solidFill>
                            <a:latin typeface="Cambria Math" panose="02040503050406030204" pitchFamily="18" charset="0"/>
                            <a:ea typeface="+mj-ea"/>
                          </a:rPr>
                          <m:t>(</m:t>
                        </m:r>
                        <m:r>
                          <a:rPr lang="zh-CN" altLang="en-US" sz="2800" b="1" i="1" smtClean="0">
                            <a:solidFill>
                              <a:schemeClr val="tx1"/>
                            </a:solidFill>
                            <a:latin typeface="Cambria Math" panose="02040503050406030204" pitchFamily="18" charset="0"/>
                            <a:ea typeface="+mj-ea"/>
                          </a:rPr>
                          <m:t>𝒙</m:t>
                        </m:r>
                        <m:r>
                          <a:rPr lang="zh-CN" altLang="en-US" sz="2800" b="1" i="1" smtClean="0">
                            <a:solidFill>
                              <a:schemeClr val="tx1"/>
                            </a:solidFill>
                            <a:latin typeface="Cambria Math" panose="02040503050406030204" pitchFamily="18" charset="0"/>
                            <a:ea typeface="+mj-ea"/>
                          </a:rPr>
                          <m:t>)</m:t>
                        </m:r>
                        <m:r>
                          <a:rPr lang="zh-CN" altLang="en-US" sz="2800" b="1" i="1" smtClean="0">
                            <a:solidFill>
                              <a:schemeClr val="tx1"/>
                            </a:solidFill>
                            <a:latin typeface="Cambria Math" panose="02040503050406030204" pitchFamily="18" charset="0"/>
                            <a:ea typeface="+mj-ea"/>
                          </a:rPr>
                          <m:t>在</m:t>
                        </m:r>
                        <m:r>
                          <a:rPr lang="zh-CN" altLang="en-US" sz="2800" b="1" i="1" smtClean="0">
                            <a:solidFill>
                              <a:schemeClr val="tx1"/>
                            </a:solidFill>
                            <a:latin typeface="Cambria Math" panose="02040503050406030204" pitchFamily="18" charset="0"/>
                            <a:ea typeface="+mj-ea"/>
                          </a:rPr>
                          <m:t>[</m:t>
                        </m:r>
                        <m:r>
                          <a:rPr lang="zh-CN" altLang="en-US" sz="2800" b="1" i="1" smtClean="0">
                            <a:solidFill>
                              <a:schemeClr val="tx1"/>
                            </a:solidFill>
                            <a:latin typeface="Cambria Math" panose="02040503050406030204" pitchFamily="18" charset="0"/>
                            <a:ea typeface="+mj-ea"/>
                          </a:rPr>
                          <m:t>𝟎</m:t>
                        </m:r>
                        <m:r>
                          <a:rPr lang="zh-CN" altLang="en-US" sz="2800" b="1" i="1" smtClean="0">
                            <a:solidFill>
                              <a:schemeClr val="tx1"/>
                            </a:solidFill>
                            <a:latin typeface="Cambria Math" panose="02040503050406030204" pitchFamily="18" charset="0"/>
                            <a:ea typeface="+mj-ea"/>
                          </a:rPr>
                          <m:t>,</m:t>
                        </m:r>
                        <m:r>
                          <a:rPr lang="zh-CN" altLang="en-US" sz="2800" b="1" i="1" smtClean="0">
                            <a:solidFill>
                              <a:schemeClr val="tx1"/>
                            </a:solidFill>
                            <a:latin typeface="Cambria Math" panose="02040503050406030204" pitchFamily="18" charset="0"/>
                            <a:ea typeface="+mj-ea"/>
                          </a:rPr>
                          <m:t>𝟏</m:t>
                        </m:r>
                        <m:r>
                          <a:rPr lang="zh-CN" altLang="en-US" sz="2800" b="1" i="1" smtClean="0">
                            <a:solidFill>
                              <a:schemeClr val="tx1"/>
                            </a:solidFill>
                            <a:latin typeface="Cambria Math" panose="02040503050406030204" pitchFamily="18" charset="0"/>
                            <a:ea typeface="+mj-ea"/>
                          </a:rPr>
                          <m:t>]</m:t>
                        </m:r>
                        <m:r>
                          <a:rPr lang="zh-CN" altLang="en-US" sz="2800" b="1" i="1" smtClean="0">
                            <a:solidFill>
                              <a:schemeClr val="tx1"/>
                            </a:solidFill>
                            <a:latin typeface="Cambria Math" panose="02040503050406030204" pitchFamily="18" charset="0"/>
                            <a:ea typeface="+mj-ea"/>
                          </a:rPr>
                          <m:t>上连续</m:t>
                        </m:r>
                        <m:r>
                          <a:rPr lang="zh-CN" altLang="en-US" sz="2800" b="1" i="1" smtClean="0">
                            <a:solidFill>
                              <a:schemeClr val="tx1"/>
                            </a:solidFill>
                            <a:latin typeface="Cambria Math" panose="02040503050406030204" pitchFamily="18" charset="0"/>
                            <a:ea typeface="+mj-ea"/>
                          </a:rPr>
                          <m:t>,</m:t>
                        </m:r>
                        <m:r>
                          <a:rPr lang="zh-CN" altLang="en-US" sz="2800" b="1" i="1" smtClean="0">
                            <a:solidFill>
                              <a:schemeClr val="tx1"/>
                            </a:solidFill>
                            <a:latin typeface="Cambria Math" panose="02040503050406030204" pitchFamily="18" charset="0"/>
                            <a:ea typeface="+mj-ea"/>
                          </a:rPr>
                          <m:t>在</m:t>
                        </m:r>
                        <m:r>
                          <a:rPr lang="zh-CN" altLang="en-US" sz="2800" b="1" i="1" smtClean="0">
                            <a:solidFill>
                              <a:schemeClr val="tx1"/>
                            </a:solidFill>
                            <a:latin typeface="Cambria Math" panose="02040503050406030204" pitchFamily="18" charset="0"/>
                            <a:ea typeface="+mj-ea"/>
                          </a:rPr>
                          <m:t>(</m:t>
                        </m:r>
                        <m:r>
                          <a:rPr lang="zh-CN" altLang="en-US" sz="2800" b="1" i="1" smtClean="0">
                            <a:solidFill>
                              <a:schemeClr val="tx1"/>
                            </a:solidFill>
                            <a:latin typeface="Cambria Math" panose="02040503050406030204" pitchFamily="18" charset="0"/>
                            <a:ea typeface="+mj-ea"/>
                          </a:rPr>
                          <m:t>𝟎</m:t>
                        </m:r>
                        <m:r>
                          <a:rPr lang="zh-CN" altLang="en-US" sz="2800" b="1" i="1" smtClean="0">
                            <a:solidFill>
                              <a:schemeClr val="tx1"/>
                            </a:solidFill>
                            <a:latin typeface="Cambria Math" panose="02040503050406030204" pitchFamily="18" charset="0"/>
                            <a:ea typeface="+mj-ea"/>
                          </a:rPr>
                          <m:t>,</m:t>
                        </m:r>
                        <m:r>
                          <a:rPr lang="zh-CN" altLang="en-US" sz="2800" b="1" i="1" smtClean="0">
                            <a:solidFill>
                              <a:schemeClr val="tx1"/>
                            </a:solidFill>
                            <a:latin typeface="Cambria Math" panose="02040503050406030204" pitchFamily="18" charset="0"/>
                            <a:ea typeface="+mj-ea"/>
                          </a:rPr>
                          <m:t>𝟏</m:t>
                        </m:r>
                        <m:r>
                          <a:rPr lang="zh-CN" altLang="en-US" sz="2800" b="1" i="1" smtClean="0">
                            <a:solidFill>
                              <a:schemeClr val="tx1"/>
                            </a:solidFill>
                            <a:latin typeface="Cambria Math" panose="02040503050406030204" pitchFamily="18" charset="0"/>
                            <a:ea typeface="+mj-ea"/>
                          </a:rPr>
                          <m:t>)</m:t>
                        </m:r>
                        <m:r>
                          <a:rPr lang="zh-CN" altLang="en-US" sz="2800" b="1" i="1" smtClean="0">
                            <a:solidFill>
                              <a:schemeClr val="tx1"/>
                            </a:solidFill>
                            <a:latin typeface="Cambria Math" panose="02040503050406030204" pitchFamily="18" charset="0"/>
                            <a:ea typeface="+mj-ea"/>
                          </a:rPr>
                          <m:t>内可导</m:t>
                        </m:r>
                        <m:r>
                          <a:rPr lang="zh-CN" altLang="en-US" sz="2800" b="1" i="1" smtClean="0">
                            <a:solidFill>
                              <a:schemeClr val="tx1"/>
                            </a:solidFill>
                            <a:latin typeface="Cambria Math" panose="02040503050406030204" pitchFamily="18" charset="0"/>
                            <a:ea typeface="+mj-ea"/>
                          </a:rPr>
                          <m:t>,</m:t>
                        </m:r>
                      </m:oMath>
                      <m:oMath xmlns:m="http://schemas.openxmlformats.org/officeDocument/2006/math">
                        <m:r>
                          <a:rPr lang="zh-CN" altLang="en-US" sz="2800" b="1" i="1">
                            <a:solidFill>
                              <a:schemeClr val="tx1"/>
                            </a:solidFill>
                            <a:latin typeface="Cambria Math" panose="02040503050406030204" pitchFamily="18" charset="0"/>
                          </a:rPr>
                          <m:t>证明</m:t>
                        </m:r>
                        <m:r>
                          <a:rPr lang="zh-CN" altLang="en-US" sz="2800" b="1" i="1">
                            <a:solidFill>
                              <a:schemeClr val="tx1"/>
                            </a:solidFill>
                            <a:latin typeface="Cambria Math" panose="02040503050406030204" pitchFamily="18" charset="0"/>
                          </a:rPr>
                          <m:t>:</m:t>
                        </m:r>
                        <m:r>
                          <a:rPr lang="zh-CN" altLang="en-US" sz="2800" b="1" i="1">
                            <a:solidFill>
                              <a:schemeClr val="tx1"/>
                            </a:solidFill>
                            <a:latin typeface="Cambria Math" panose="02040503050406030204" pitchFamily="18" charset="0"/>
                            <a:ea typeface="+mj-ea"/>
                          </a:rPr>
                          <m:t>至少存在一点</m:t>
                        </m:r>
                        <m:r>
                          <a:rPr lang="zh-CN" altLang="en-US" sz="2800" b="1" i="1">
                            <a:solidFill>
                              <a:schemeClr val="tx1"/>
                            </a:solidFill>
                            <a:latin typeface="Cambria Math" panose="02040503050406030204" pitchFamily="18" charset="0"/>
                            <a:ea typeface="+mj-ea"/>
                          </a:rPr>
                          <m:t>𝝃</m:t>
                        </m:r>
                        <m:r>
                          <a:rPr lang="zh-CN" altLang="en-US" sz="2800" b="1" i="1">
                            <a:solidFill>
                              <a:schemeClr val="tx1"/>
                            </a:solidFill>
                            <a:latin typeface="Cambria Math" panose="02040503050406030204" pitchFamily="18" charset="0"/>
                            <a:ea typeface="+mj-ea"/>
                          </a:rPr>
                          <m:t>∈(</m:t>
                        </m:r>
                        <m:r>
                          <a:rPr lang="zh-CN" altLang="en-US" sz="2800" b="1" i="1">
                            <a:solidFill>
                              <a:schemeClr val="tx1"/>
                            </a:solidFill>
                            <a:latin typeface="Cambria Math" panose="02040503050406030204" pitchFamily="18" charset="0"/>
                            <a:ea typeface="+mj-ea"/>
                          </a:rPr>
                          <m:t>𝟎</m:t>
                        </m:r>
                        <m:r>
                          <a:rPr lang="zh-CN" altLang="en-US" sz="2800" b="1" i="1">
                            <a:solidFill>
                              <a:schemeClr val="tx1"/>
                            </a:solidFill>
                            <a:latin typeface="Cambria Math" panose="02040503050406030204" pitchFamily="18" charset="0"/>
                            <a:ea typeface="+mj-ea"/>
                          </a:rPr>
                          <m:t>,</m:t>
                        </m:r>
                        <m:r>
                          <a:rPr lang="zh-CN" altLang="en-US" sz="2800" b="1" i="1">
                            <a:solidFill>
                              <a:schemeClr val="tx1"/>
                            </a:solidFill>
                            <a:latin typeface="Cambria Math" panose="02040503050406030204" pitchFamily="18" charset="0"/>
                            <a:ea typeface="+mj-ea"/>
                          </a:rPr>
                          <m:t>𝟏</m:t>
                        </m:r>
                        <m:r>
                          <a:rPr lang="zh-CN" altLang="en-US" sz="2800" b="1" i="1">
                            <a:solidFill>
                              <a:schemeClr val="tx1"/>
                            </a:solidFill>
                            <a:latin typeface="Cambria Math" panose="02040503050406030204" pitchFamily="18" charset="0"/>
                            <a:ea typeface="+mj-ea"/>
                          </a:rPr>
                          <m:t>),</m:t>
                        </m:r>
                        <m:r>
                          <a:rPr lang="zh-CN" altLang="en-US" sz="2800" b="1" i="1">
                            <a:solidFill>
                              <a:schemeClr val="tx1"/>
                            </a:solidFill>
                            <a:latin typeface="Cambria Math" panose="02040503050406030204" pitchFamily="18" charset="0"/>
                            <a:ea typeface="+mj-ea"/>
                          </a:rPr>
                          <m:t>使</m:t>
                        </m:r>
                        <m:r>
                          <a:rPr lang="zh-CN" altLang="en-US" sz="2800" b="1" i="1">
                            <a:solidFill>
                              <a:schemeClr val="tx1"/>
                            </a:solidFill>
                            <a:latin typeface="Cambria Math" panose="02040503050406030204" pitchFamily="18" charset="0"/>
                            <a:ea typeface="+mj-ea"/>
                          </a:rPr>
                          <m:t> </m:t>
                        </m:r>
                        <m:sSup>
                          <m:sSupPr>
                            <m:ctrlPr>
                              <a:rPr lang="zh-CN" altLang="en-US" sz="2800" b="1" i="1">
                                <a:solidFill>
                                  <a:schemeClr val="tx1"/>
                                </a:solidFill>
                                <a:latin typeface="Cambria Math" panose="02040503050406030204" pitchFamily="18" charset="0"/>
                                <a:ea typeface="+mj-ea"/>
                              </a:rPr>
                            </m:ctrlPr>
                          </m:sSupPr>
                          <m:e>
                            <m:r>
                              <a:rPr lang="zh-CN" altLang="en-US" sz="2800" b="1" i="1">
                                <a:solidFill>
                                  <a:schemeClr val="tx1"/>
                                </a:solidFill>
                                <a:latin typeface="Cambria Math" panose="02040503050406030204" pitchFamily="18" charset="0"/>
                                <a:ea typeface="+mj-ea"/>
                              </a:rPr>
                              <m:t>𝒇</m:t>
                            </m:r>
                          </m:e>
                          <m:sup>
                            <m:r>
                              <a:rPr lang="zh-CN" altLang="en-US" sz="2800" b="1" i="1">
                                <a:solidFill>
                                  <a:schemeClr val="tx1"/>
                                </a:solidFill>
                                <a:latin typeface="Cambria Math" panose="02040503050406030204" pitchFamily="18" charset="0"/>
                                <a:ea typeface="+mj-ea"/>
                              </a:rPr>
                              <m:t>′</m:t>
                            </m:r>
                          </m:sup>
                        </m:sSup>
                        <m:r>
                          <a:rPr lang="zh-CN" altLang="en-US" sz="2800" b="1" i="1">
                            <a:solidFill>
                              <a:schemeClr val="tx1"/>
                            </a:solidFill>
                            <a:latin typeface="Cambria Math" panose="02040503050406030204" pitchFamily="18" charset="0"/>
                            <a:ea typeface="+mj-ea"/>
                          </a:rPr>
                          <m:t>(</m:t>
                        </m:r>
                        <m:r>
                          <a:rPr lang="zh-CN" altLang="en-US" sz="2800" b="1" i="1">
                            <a:solidFill>
                              <a:schemeClr val="tx1"/>
                            </a:solidFill>
                            <a:latin typeface="Cambria Math" panose="02040503050406030204" pitchFamily="18" charset="0"/>
                            <a:ea typeface="+mj-ea"/>
                          </a:rPr>
                          <m:t>𝝃</m:t>
                        </m:r>
                        <m:r>
                          <a:rPr lang="zh-CN" altLang="en-US" sz="2800" b="1" i="1">
                            <a:solidFill>
                              <a:schemeClr val="tx1"/>
                            </a:solidFill>
                            <a:latin typeface="Cambria Math" panose="02040503050406030204" pitchFamily="18" charset="0"/>
                            <a:ea typeface="+mj-ea"/>
                          </a:rPr>
                          <m:t>)=</m:t>
                        </m:r>
                        <m:r>
                          <a:rPr lang="zh-CN" altLang="en-US" sz="2800" b="1" i="1">
                            <a:solidFill>
                              <a:schemeClr val="tx1"/>
                            </a:solidFill>
                            <a:latin typeface="Cambria Math" panose="02040503050406030204" pitchFamily="18" charset="0"/>
                            <a:ea typeface="+mj-ea"/>
                          </a:rPr>
                          <m:t>𝟐</m:t>
                        </m:r>
                        <m:r>
                          <a:rPr lang="zh-CN" altLang="en-US" sz="2800" b="1" i="1">
                            <a:solidFill>
                              <a:schemeClr val="tx1"/>
                            </a:solidFill>
                            <a:latin typeface="Cambria Math" panose="02040503050406030204" pitchFamily="18" charset="0"/>
                            <a:ea typeface="+mj-ea"/>
                          </a:rPr>
                          <m:t>𝝃</m:t>
                        </m:r>
                        <m:r>
                          <a:rPr lang="zh-CN" altLang="en-US" sz="2800" b="1" i="1">
                            <a:solidFill>
                              <a:schemeClr val="tx1"/>
                            </a:solidFill>
                            <a:latin typeface="Cambria Math" panose="02040503050406030204" pitchFamily="18" charset="0"/>
                            <a:ea typeface="+mj-ea"/>
                          </a:rPr>
                          <m:t>[</m:t>
                        </m:r>
                        <m:r>
                          <a:rPr lang="zh-CN" altLang="en-US" sz="2800" b="1" i="1">
                            <a:solidFill>
                              <a:schemeClr val="tx1"/>
                            </a:solidFill>
                            <a:latin typeface="Cambria Math" panose="02040503050406030204" pitchFamily="18" charset="0"/>
                            <a:ea typeface="+mj-ea"/>
                          </a:rPr>
                          <m:t>𝒇</m:t>
                        </m:r>
                        <m:r>
                          <a:rPr lang="zh-CN" altLang="en-US" sz="2800" b="1" i="1">
                            <a:solidFill>
                              <a:schemeClr val="tx1"/>
                            </a:solidFill>
                            <a:latin typeface="Cambria Math" panose="02040503050406030204" pitchFamily="18" charset="0"/>
                            <a:ea typeface="+mj-ea"/>
                          </a:rPr>
                          <m:t>(</m:t>
                        </m:r>
                        <m:r>
                          <a:rPr lang="zh-CN" altLang="en-US" sz="2800" b="1" i="1">
                            <a:solidFill>
                              <a:schemeClr val="tx1"/>
                            </a:solidFill>
                            <a:latin typeface="Cambria Math" panose="02040503050406030204" pitchFamily="18" charset="0"/>
                            <a:ea typeface="+mj-ea"/>
                          </a:rPr>
                          <m:t>𝟏</m:t>
                        </m:r>
                        <m:r>
                          <a:rPr lang="zh-CN" altLang="en-US" sz="2800" b="1" i="1">
                            <a:solidFill>
                              <a:schemeClr val="tx1"/>
                            </a:solidFill>
                            <a:latin typeface="Cambria Math" panose="02040503050406030204" pitchFamily="18" charset="0"/>
                            <a:ea typeface="+mj-ea"/>
                          </a:rPr>
                          <m:t>)−</m:t>
                        </m:r>
                        <m:r>
                          <a:rPr lang="zh-CN" altLang="en-US" sz="2800" b="1" i="1">
                            <a:solidFill>
                              <a:schemeClr val="tx1"/>
                            </a:solidFill>
                            <a:latin typeface="Cambria Math" panose="02040503050406030204" pitchFamily="18" charset="0"/>
                            <a:ea typeface="+mj-ea"/>
                          </a:rPr>
                          <m:t>𝒇</m:t>
                        </m:r>
                        <m:r>
                          <a:rPr lang="zh-CN" altLang="en-US" sz="2800" b="1" i="1">
                            <a:solidFill>
                              <a:schemeClr val="tx1"/>
                            </a:solidFill>
                            <a:latin typeface="Cambria Math" panose="02040503050406030204" pitchFamily="18" charset="0"/>
                            <a:ea typeface="+mj-ea"/>
                          </a:rPr>
                          <m:t>(</m:t>
                        </m:r>
                        <m:r>
                          <a:rPr lang="zh-CN" altLang="en-US" sz="2800" b="1" i="1">
                            <a:solidFill>
                              <a:schemeClr val="tx1"/>
                            </a:solidFill>
                            <a:latin typeface="Cambria Math" panose="02040503050406030204" pitchFamily="18" charset="0"/>
                            <a:ea typeface="+mj-ea"/>
                          </a:rPr>
                          <m:t>𝟎</m:t>
                        </m:r>
                        <m:r>
                          <a:rPr lang="zh-CN" altLang="en-US" sz="2800" b="1" i="1">
                            <a:solidFill>
                              <a:schemeClr val="tx1"/>
                            </a:solidFill>
                            <a:latin typeface="Cambria Math" panose="02040503050406030204" pitchFamily="18" charset="0"/>
                            <a:ea typeface="+mj-ea"/>
                          </a:rPr>
                          <m:t>)].</m:t>
                        </m:r>
                      </m:oMath>
                    </m:oMathPara>
                  </a14:m>
                  <a:endParaRPr lang="zh-CN" altLang="en-US" sz="2800" b="1" dirty="0">
                    <a:solidFill>
                      <a:schemeClr val="tx1"/>
                    </a:solidFill>
                    <a:latin typeface="+mj-lt"/>
                    <a:ea typeface="+mj-ea"/>
                  </a:endParaRPr>
                </a:p>
              </p:txBody>
            </p:sp>
          </mc:Choice>
          <mc:Fallback>
            <p:sp>
              <p:nvSpPr>
                <p:cNvPr id="26627" name="Object 3"/>
                <p:cNvSpPr txBox="1">
                  <a:spLocks noRot="1" noChangeAspect="1" noMove="1" noResize="1" noEditPoints="1" noAdjustHandles="1" noChangeArrowheads="1" noChangeShapeType="1" noTextEdit="1"/>
                </p:cNvSpPr>
                <p:nvPr/>
              </p:nvSpPr>
              <p:spPr bwMode="auto">
                <a:xfrm>
                  <a:off x="981" y="382"/>
                  <a:ext cx="4763" cy="715"/>
                </a:xfrm>
                <a:prstGeom prst="rect">
                  <a:avLst/>
                </a:prstGeom>
                <a:blipFill rotWithShape="1">
                  <a:blip r:embed="rId1"/>
                </a:blipFill>
                <a:ln>
                  <a:noFill/>
                </a:ln>
                <a:effectLst/>
              </p:spPr>
              <p:txBody>
                <a:bodyPr/>
                <a:lstStyle/>
                <a:p>
                  <a:r>
                    <a:rPr lang="zh-CN" altLang="en-US">
                      <a:noFill/>
                    </a:rPr>
                    <a:t> </a:t>
                  </a:r>
                </a:p>
              </p:txBody>
            </p:sp>
          </mc:Fallback>
        </mc:AlternateContent>
      </p:grpSp>
      <p:sp>
        <p:nvSpPr>
          <p:cNvPr id="26628" name="Text Box 4"/>
          <p:cNvSpPr txBox="1">
            <a:spLocks noChangeArrowheads="1"/>
          </p:cNvSpPr>
          <p:nvPr/>
        </p:nvSpPr>
        <p:spPr bwMode="auto">
          <a:xfrm>
            <a:off x="1261783" y="2071180"/>
            <a:ext cx="106277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kumimoji="1" lang="zh-CN" altLang="en-US" sz="2800" b="1" dirty="0">
                <a:latin typeface="+mj-lt"/>
                <a:ea typeface="+mj-ea"/>
              </a:rPr>
              <a:t>证：</a:t>
            </a:r>
            <a:endParaRPr kumimoji="1" lang="zh-CN" altLang="en-US" sz="2800" b="1" dirty="0">
              <a:latin typeface="+mj-lt"/>
              <a:ea typeface="+mj-ea"/>
            </a:endParaRPr>
          </a:p>
        </p:txBody>
      </p:sp>
      <p:sp>
        <p:nvSpPr>
          <p:cNvPr id="26629" name="Text Box 5"/>
          <p:cNvSpPr txBox="1">
            <a:spLocks noChangeArrowheads="1"/>
          </p:cNvSpPr>
          <p:nvPr/>
        </p:nvSpPr>
        <p:spPr bwMode="auto">
          <a:xfrm>
            <a:off x="2563565" y="2015162"/>
            <a:ext cx="342448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kumimoji="1" lang="zh-CN" altLang="en-US" sz="2800" b="1" dirty="0">
                <a:latin typeface="+mj-lt"/>
                <a:ea typeface="+mj-ea"/>
              </a:rPr>
              <a:t>结论可变形为</a:t>
            </a:r>
            <a:endParaRPr kumimoji="1" lang="zh-CN" altLang="en-US" sz="2800" b="1" dirty="0">
              <a:latin typeface="+mj-lt"/>
              <a:ea typeface="+mj-ea"/>
            </a:endParaRPr>
          </a:p>
        </p:txBody>
      </p:sp>
      <mc:AlternateContent xmlns:mc="http://schemas.openxmlformats.org/markup-compatibility/2006">
        <mc:Choice xmlns:a14="http://schemas.microsoft.com/office/drawing/2010/main" Requires="a14">
          <p:sp>
            <p:nvSpPr>
              <p:cNvPr id="26630" name="Object 6"/>
              <p:cNvSpPr txBox="1"/>
              <p:nvPr/>
            </p:nvSpPr>
            <p:spPr bwMode="auto">
              <a:xfrm>
                <a:off x="2445387" y="2577387"/>
                <a:ext cx="3289302" cy="1033248"/>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𝒇</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𝒇</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num>
                        <m:den>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den>
                      </m:f>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𝒇</m:t>
                              </m:r>
                            </m:e>
                            <m:sup>
                              <m:r>
                                <a:rPr lang="zh-CN" altLang="en-US" sz="2800" b="1" i="1">
                                  <a:solidFill>
                                    <a:srgbClr val="000000"/>
                                  </a:solidFill>
                                  <a:latin typeface="Cambria Math" panose="02040503050406030204" pitchFamily="18" charset="0"/>
                                  <a:ea typeface="+mj-ea"/>
                                </a:rPr>
                                <m:t>′</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𝝃</m:t>
                          </m:r>
                          <m:r>
                            <a:rPr lang="zh-CN" altLang="en-US" sz="2800" b="1" i="1">
                              <a:solidFill>
                                <a:srgbClr val="000000"/>
                              </a:solidFill>
                              <a:latin typeface="Cambria Math" panose="02040503050406030204" pitchFamily="18" charset="0"/>
                              <a:ea typeface="+mj-ea"/>
                            </a:rPr>
                            <m:t>)</m:t>
                          </m:r>
                        </m:num>
                        <m:den>
                          <m:r>
                            <a:rPr lang="zh-CN" altLang="en-US" sz="2800" b="1" i="1">
                              <a:solidFill>
                                <a:srgbClr val="000000"/>
                              </a:solidFill>
                              <a:latin typeface="Cambria Math" panose="02040503050406030204" pitchFamily="18" charset="0"/>
                              <a:ea typeface="+mj-ea"/>
                            </a:rPr>
                            <m:t>𝟐</m:t>
                          </m:r>
                          <m:r>
                            <a:rPr lang="zh-CN" altLang="en-US" sz="2800" b="1" i="1">
                              <a:solidFill>
                                <a:srgbClr val="000000"/>
                              </a:solidFill>
                              <a:latin typeface="Cambria Math" panose="02040503050406030204" pitchFamily="18" charset="0"/>
                              <a:ea typeface="+mj-ea"/>
                            </a:rPr>
                            <m:t>𝝃</m:t>
                          </m:r>
                        </m:den>
                      </m:f>
                    </m:oMath>
                  </m:oMathPara>
                </a14:m>
                <a:endParaRPr lang="zh-CN" altLang="en-US" sz="2800" b="1" dirty="0">
                  <a:latin typeface="+mj-lt"/>
                  <a:ea typeface="+mj-ea"/>
                </a:endParaRPr>
              </a:p>
            </p:txBody>
          </p:sp>
        </mc:Choice>
        <mc:Fallback>
          <p:sp>
            <p:nvSpPr>
              <p:cNvPr id="26630" name="Object 6"/>
              <p:cNvSpPr txBox="1">
                <a:spLocks noRot="1" noChangeAspect="1" noMove="1" noResize="1" noEditPoints="1" noAdjustHandles="1" noChangeArrowheads="1" noChangeShapeType="1" noTextEdit="1"/>
              </p:cNvSpPr>
              <p:nvPr/>
            </p:nvSpPr>
            <p:spPr bwMode="auto">
              <a:xfrm>
                <a:off x="2445387" y="2577387"/>
                <a:ext cx="3289302" cy="1033248"/>
              </a:xfrm>
              <a:prstGeom prst="rect">
                <a:avLst/>
              </a:prstGeom>
              <a:blipFill rotWithShape="1">
                <a:blip r:embed="rId2"/>
                <a:stretch>
                  <a:fillRect t="-54" b="2"/>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631" name="Object 7"/>
              <p:cNvSpPr txBox="1"/>
              <p:nvPr/>
            </p:nvSpPr>
            <p:spPr bwMode="auto">
              <a:xfrm>
                <a:off x="5784215" y="2521585"/>
                <a:ext cx="4239895" cy="1105535"/>
              </a:xfrm>
              <a:prstGeom prst="rect">
                <a:avLst/>
              </a:prstGeom>
              <a:noFill/>
              <a:ln>
                <a:noFill/>
              </a:ln>
              <a:effectLst/>
            </p:spPr>
            <p:txBody>
              <a:bodyPr>
                <a:normAutofit fontScale="60000"/>
              </a:bodyPr>
              <a:lstStyle/>
              <a:p>
                <a14:m>
                  <m:oMathPara xmlns:m="http://schemas.openxmlformats.org/officeDocument/2006/math">
                    <m:oMathParaPr>
                      <m:jc m:val="left"/>
                    </m:oMathParaPr>
                    <m:oMath xmlns:m="http://schemas.openxmlformats.org/officeDocument/2006/math">
                      <m:r>
                        <a:rPr lang="zh-CN" altLang="en-US" sz="2800" b="1" i="1" smtClean="0">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𝒇</m:t>
                              </m:r>
                            </m:e>
                            <m:sup>
                              <m:r>
                                <a:rPr lang="zh-CN" altLang="en-US" sz="2800" b="1" i="1">
                                  <a:solidFill>
                                    <a:srgbClr val="000000"/>
                                  </a:solidFill>
                                  <a:latin typeface="Cambria Math" panose="02040503050406030204" pitchFamily="18" charset="0"/>
                                  <a:ea typeface="+mj-ea"/>
                                </a:rPr>
                                <m:t>′</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num>
                        <m:den>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m:t>
                              </m:r>
                            </m:e>
                            <m:sup>
                              <m:r>
                                <a:rPr lang="zh-CN" altLang="en-US" sz="2800" b="1" i="1">
                                  <a:solidFill>
                                    <a:srgbClr val="000000"/>
                                  </a:solidFill>
                                  <a:latin typeface="Cambria Math" panose="02040503050406030204" pitchFamily="18" charset="0"/>
                                  <a:ea typeface="+mj-ea"/>
                                </a:rPr>
                                <m:t>′</m:t>
                              </m:r>
                            </m:sup>
                          </m:sSup>
                        </m:den>
                      </m:f>
                      <m:d>
                        <m:dPr>
                          <m:begChr m:val="|"/>
                          <m:endChr m:val=""/>
                          <m:ctrlPr>
                            <a:rPr lang="zh-CN" altLang="en-US" sz="2800" b="1" i="1">
                              <a:solidFill>
                                <a:srgbClr val="000000"/>
                              </a:solidFill>
                              <a:latin typeface="Cambria Math" panose="02040503050406030204" pitchFamily="18" charset="0"/>
                            </a:rPr>
                          </m:ctrlPr>
                        </m:dPr>
                        <m:e>
                          <m:sSubSup>
                            <m:sSubSupPr>
                              <m:ctrlPr>
                                <a:rPr lang="zh-CN" altLang="en-US" sz="2800" b="1" i="1">
                                  <a:solidFill>
                                    <a:srgbClr val="000000"/>
                                  </a:solidFill>
                                  <a:latin typeface="Cambria Math" panose="02040503050406030204" pitchFamily="18" charset="0"/>
                                </a:rPr>
                              </m:ctrlPr>
                            </m:sSubSupPr>
                            <m:e>
                              <m:r>
                                <a:rPr lang="en-US" altLang="zh-CN" sz="2800" b="1" i="1">
                                  <a:solidFill>
                                    <a:srgbClr val="000000"/>
                                  </a:solidFill>
                                  <a:latin typeface="Cambria Math" panose="02040503050406030204" pitchFamily="18" charset="0"/>
                                </a:rPr>
                                <m:t> </m:t>
                              </m:r>
                            </m:e>
                            <m:sub>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𝝃</m:t>
                              </m:r>
                            </m:sub>
                            <m:sup>
                              <m:eqArr>
                                <m:eqArrPr>
                                  <m:ctrlPr>
                                    <a:rPr lang="zh-CN" altLang="en-US" sz="2800" b="1" i="1">
                                      <a:solidFill>
                                        <a:srgbClr val="000000"/>
                                      </a:solidFill>
                                      <a:latin typeface="Cambria Math" panose="02040503050406030204" pitchFamily="18" charset="0"/>
                                    </a:rPr>
                                  </m:ctrlPr>
                                </m:eqArrPr>
                                <m:e>
                                  <m:r>
                                    <a:rPr lang="en-US" altLang="zh-CN" sz="2800" b="1" i="1" smtClean="0">
                                      <a:solidFill>
                                        <a:srgbClr val="000000"/>
                                      </a:solidFill>
                                      <a:latin typeface="Cambria Math" panose="02040503050406030204" pitchFamily="18" charset="0"/>
                                    </a:rPr>
                                    <m:t> </m:t>
                                  </m:r>
                                </m:e>
                                <m:e>
                                  <m:r>
                                    <a:rPr lang="en-US" altLang="zh-CN" sz="2800" b="1" i="1">
                                      <a:solidFill>
                                        <a:srgbClr val="000000"/>
                                      </a:solidFill>
                                      <a:latin typeface="Cambria Math" panose="02040503050406030204" pitchFamily="18" charset="0"/>
                                    </a:rPr>
                                    <m:t> </m:t>
                                  </m:r>
                                </m:e>
                                <m:e>
                                  <m:r>
                                    <a:rPr lang="en-US" altLang="zh-CN" sz="2800" b="1" i="1">
                                      <a:solidFill>
                                        <a:srgbClr val="000000"/>
                                      </a:solidFill>
                                      <a:latin typeface="Cambria Math" panose="02040503050406030204" pitchFamily="18" charset="0"/>
                                    </a:rPr>
                                    <m:t> </m:t>
                                  </m:r>
                                </m:e>
                              </m:eqArr>
                            </m:sup>
                          </m:sSubSup>
                        </m:e>
                      </m:d>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p:sp>
            <p:nvSpPr>
              <p:cNvPr id="26631" name="Object 7"/>
              <p:cNvSpPr txBox="1">
                <a:spLocks noRot="1" noChangeAspect="1" noMove="1" noResize="1" noEditPoints="1" noAdjustHandles="1" noChangeArrowheads="1" noChangeShapeType="1" noTextEdit="1"/>
              </p:cNvSpPr>
              <p:nvPr/>
            </p:nvSpPr>
            <p:spPr bwMode="auto">
              <a:xfrm>
                <a:off x="5784215" y="2521585"/>
                <a:ext cx="4239895" cy="1105535"/>
              </a:xfrm>
              <a:prstGeom prst="rect">
                <a:avLst/>
              </a:prstGeom>
              <a:blipFill rotWithShape="1">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632" name="Object 8"/>
              <p:cNvSpPr txBox="1"/>
              <p:nvPr/>
            </p:nvSpPr>
            <p:spPr bwMode="auto">
              <a:xfrm>
                <a:off x="8539173" y="2789157"/>
                <a:ext cx="2414880" cy="588707"/>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设</m:t>
                      </m:r>
                      <m:r>
                        <a:rPr lang="zh-CN" altLang="en-US" sz="2800" b="1" i="1">
                          <a:solidFill>
                            <a:srgbClr val="000000"/>
                          </a:solidFill>
                          <a:latin typeface="Cambria Math" panose="02040503050406030204" pitchFamily="18" charset="0"/>
                          <a:ea typeface="+mj-ea"/>
                        </a:rPr>
                        <m:t> </m:t>
                      </m:r>
                      <m:r>
                        <a:rPr lang="zh-CN" altLang="en-US" sz="2800" b="1" i="1">
                          <a:solidFill>
                            <a:srgbClr val="000000"/>
                          </a:solidFill>
                          <a:latin typeface="Cambria Math" panose="02040503050406030204" pitchFamily="18" charset="0"/>
                          <a:ea typeface="+mj-ea"/>
                        </a:rPr>
                        <m:t>𝒈</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p:sp>
            <p:nvSpPr>
              <p:cNvPr id="26632" name="Object 8"/>
              <p:cNvSpPr txBox="1">
                <a:spLocks noRot="1" noChangeAspect="1" noMove="1" noResize="1" noEditPoints="1" noAdjustHandles="1" noChangeArrowheads="1" noChangeShapeType="1" noTextEdit="1"/>
              </p:cNvSpPr>
              <p:nvPr/>
            </p:nvSpPr>
            <p:spPr bwMode="auto">
              <a:xfrm>
                <a:off x="8539173" y="2789157"/>
                <a:ext cx="2414880" cy="588707"/>
              </a:xfrm>
              <a:prstGeom prst="rect">
                <a:avLst/>
              </a:prstGeom>
              <a:blipFill rotWithShape="1">
                <a:blip r:embed="rId4"/>
                <a:stretch>
                  <a:fillRect l="-14" t="-40" r="13" b="51"/>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633" name="Object 9"/>
              <p:cNvSpPr txBox="1"/>
              <p:nvPr/>
            </p:nvSpPr>
            <p:spPr bwMode="auto">
              <a:xfrm>
                <a:off x="2428875" y="3733799"/>
                <a:ext cx="8003993" cy="639789"/>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则</m:t>
                      </m:r>
                      <m:r>
                        <a:rPr lang="zh-CN" altLang="en-US" sz="2800" b="1" i="1">
                          <a:solidFill>
                            <a:srgbClr val="000000"/>
                          </a:solidFill>
                          <a:latin typeface="Cambria Math" panose="02040503050406030204" pitchFamily="18" charset="0"/>
                          <a:ea typeface="+mj-ea"/>
                        </a:rPr>
                        <m:t> </m:t>
                      </m:r>
                      <m:r>
                        <a:rPr lang="zh-CN" altLang="en-US" sz="2800" b="1" i="1">
                          <a:solidFill>
                            <a:srgbClr val="000000"/>
                          </a:solidFill>
                          <a:latin typeface="Cambria Math" panose="02040503050406030204" pitchFamily="18" charset="0"/>
                          <a:ea typeface="+mj-ea"/>
                        </a:rPr>
                        <m:t>𝒇</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𝒈</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) </m:t>
                      </m:r>
                      <m:r>
                        <a:rPr lang="zh-CN" altLang="en-US" sz="2800" b="1" i="1">
                          <a:solidFill>
                            <a:srgbClr val="000000"/>
                          </a:solidFill>
                          <a:latin typeface="Cambria Math" panose="02040503050406030204" pitchFamily="18" charset="0"/>
                          <a:ea typeface="+mj-ea"/>
                        </a:rPr>
                        <m:t>在</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上满足柯西中值定理的条件</m:t>
                      </m:r>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p:sp>
            <p:nvSpPr>
              <p:cNvPr id="26633" name="Object 9"/>
              <p:cNvSpPr txBox="1">
                <a:spLocks noRot="1" noChangeAspect="1" noMove="1" noResize="1" noEditPoints="1" noAdjustHandles="1" noChangeArrowheads="1" noChangeShapeType="1" noTextEdit="1"/>
              </p:cNvSpPr>
              <p:nvPr/>
            </p:nvSpPr>
            <p:spPr bwMode="auto">
              <a:xfrm>
                <a:off x="2428875" y="3733799"/>
                <a:ext cx="8003993" cy="639789"/>
              </a:xfrm>
              <a:prstGeom prst="rect">
                <a:avLst/>
              </a:prstGeom>
              <a:blipFill rotWithShape="1">
                <a:blip r:embed="rId5"/>
                <a:stretch>
                  <a:fillRect t="-99" r="6" b="54"/>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634" name="Object 10"/>
              <p:cNvSpPr txBox="1"/>
              <p:nvPr/>
            </p:nvSpPr>
            <p:spPr bwMode="auto">
              <a:xfrm>
                <a:off x="2498725" y="4471988"/>
                <a:ext cx="5490243" cy="571650"/>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∴ </m:t>
                      </m:r>
                      <m:r>
                        <a:rPr lang="zh-CN" altLang="en-US" sz="2800" b="1" i="1">
                          <a:solidFill>
                            <a:srgbClr val="000000"/>
                          </a:solidFill>
                          <a:latin typeface="Cambria Math" panose="02040503050406030204" pitchFamily="18" charset="0"/>
                          <a:ea typeface="+mj-ea"/>
                        </a:rPr>
                        <m:t>在</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内至少存在一点</m:t>
                      </m:r>
                      <m:r>
                        <a:rPr lang="zh-CN" altLang="en-US" sz="2800" b="1" i="1">
                          <a:solidFill>
                            <a:srgbClr val="000000"/>
                          </a:solidFill>
                          <a:latin typeface="Cambria Math" panose="02040503050406030204" pitchFamily="18" charset="0"/>
                          <a:ea typeface="+mj-ea"/>
                        </a:rPr>
                        <m:t>𝝃</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有</m:t>
                      </m:r>
                    </m:oMath>
                  </m:oMathPara>
                </a14:m>
                <a:endParaRPr lang="zh-CN" altLang="en-US" sz="2800" b="1" dirty="0">
                  <a:latin typeface="+mj-lt"/>
                  <a:ea typeface="+mj-ea"/>
                </a:endParaRPr>
              </a:p>
            </p:txBody>
          </p:sp>
        </mc:Choice>
        <mc:Fallback>
          <p:sp>
            <p:nvSpPr>
              <p:cNvPr id="26634" name="Object 10"/>
              <p:cNvSpPr txBox="1">
                <a:spLocks noRot="1" noChangeAspect="1" noMove="1" noResize="1" noEditPoints="1" noAdjustHandles="1" noChangeArrowheads="1" noChangeShapeType="1" noTextEdit="1"/>
              </p:cNvSpPr>
              <p:nvPr/>
            </p:nvSpPr>
            <p:spPr bwMode="auto">
              <a:xfrm>
                <a:off x="2498725" y="4471988"/>
                <a:ext cx="5490243" cy="571650"/>
              </a:xfrm>
              <a:prstGeom prst="rect">
                <a:avLst/>
              </a:prstGeom>
              <a:blipFill rotWithShape="1">
                <a:blip r:embed="rId6"/>
                <a:stretch>
                  <a:fillRect t="-56" r="1" b="82"/>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635" name="Object 11"/>
              <p:cNvSpPr txBox="1"/>
              <p:nvPr/>
            </p:nvSpPr>
            <p:spPr bwMode="auto">
              <a:xfrm>
                <a:off x="2498725" y="5237164"/>
                <a:ext cx="3235964" cy="1112061"/>
              </a:xfrm>
              <a:prstGeom prst="rect">
                <a:avLst/>
              </a:prstGeom>
              <a:noFill/>
              <a:ln>
                <a:noFill/>
              </a:ln>
              <a:effectLst/>
            </p:spPr>
            <p:txBody>
              <a:bodyPr>
                <a:normAutofit fontScale="92500"/>
              </a:bodyPr>
              <a:lstStyle/>
              <a:p>
                <a14:m>
                  <m:oMathPara xmlns:m="http://schemas.openxmlformats.org/officeDocument/2006/math">
                    <m:oMathParaPr>
                      <m:jc m:val="left"/>
                    </m:oMathParaPr>
                    <m:oMath xmlns:m="http://schemas.openxmlformats.org/officeDocument/2006/math">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𝒇</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𝒇</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num>
                        <m:den>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den>
                      </m:f>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𝒇</m:t>
                              </m:r>
                            </m:e>
                            <m:sup>
                              <m:r>
                                <a:rPr lang="zh-CN" altLang="en-US" sz="2800" b="1" i="1">
                                  <a:solidFill>
                                    <a:srgbClr val="000000"/>
                                  </a:solidFill>
                                  <a:latin typeface="Cambria Math" panose="02040503050406030204" pitchFamily="18" charset="0"/>
                                  <a:ea typeface="+mj-ea"/>
                                </a:rPr>
                                <m:t>′</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𝝃</m:t>
                          </m:r>
                          <m:r>
                            <a:rPr lang="zh-CN" altLang="en-US" sz="2800" b="1" i="1">
                              <a:solidFill>
                                <a:srgbClr val="000000"/>
                              </a:solidFill>
                              <a:latin typeface="Cambria Math" panose="02040503050406030204" pitchFamily="18" charset="0"/>
                              <a:ea typeface="+mj-ea"/>
                            </a:rPr>
                            <m:t>)</m:t>
                          </m:r>
                        </m:num>
                        <m:den>
                          <m:r>
                            <a:rPr lang="zh-CN" altLang="en-US" sz="2800" b="1" i="1">
                              <a:solidFill>
                                <a:srgbClr val="000000"/>
                              </a:solidFill>
                              <a:latin typeface="Cambria Math" panose="02040503050406030204" pitchFamily="18" charset="0"/>
                              <a:ea typeface="+mj-ea"/>
                            </a:rPr>
                            <m:t>𝟐</m:t>
                          </m:r>
                          <m:r>
                            <a:rPr lang="zh-CN" altLang="en-US" sz="2800" b="1" i="1">
                              <a:solidFill>
                                <a:srgbClr val="000000"/>
                              </a:solidFill>
                              <a:latin typeface="Cambria Math" panose="02040503050406030204" pitchFamily="18" charset="0"/>
                              <a:ea typeface="+mj-ea"/>
                            </a:rPr>
                            <m:t>𝝃</m:t>
                          </m:r>
                        </m:den>
                      </m:f>
                    </m:oMath>
                  </m:oMathPara>
                </a14:m>
                <a:endParaRPr lang="zh-CN" altLang="en-US" sz="2800" b="1" dirty="0">
                  <a:latin typeface="+mj-lt"/>
                  <a:ea typeface="+mj-ea"/>
                </a:endParaRPr>
              </a:p>
            </p:txBody>
          </p:sp>
        </mc:Choice>
        <mc:Fallback>
          <p:sp>
            <p:nvSpPr>
              <p:cNvPr id="26635" name="Object 11"/>
              <p:cNvSpPr txBox="1">
                <a:spLocks noRot="1" noChangeAspect="1" noMove="1" noResize="1" noEditPoints="1" noAdjustHandles="1" noChangeArrowheads="1" noChangeShapeType="1" noTextEdit="1"/>
              </p:cNvSpPr>
              <p:nvPr/>
            </p:nvSpPr>
            <p:spPr bwMode="auto">
              <a:xfrm>
                <a:off x="2498725" y="5237164"/>
                <a:ext cx="3235964" cy="1112061"/>
              </a:xfrm>
              <a:prstGeom prst="rect">
                <a:avLst/>
              </a:prstGeom>
              <a:blipFill rotWithShape="1">
                <a:blip r:embed="rId7"/>
                <a:stretch>
                  <a:fillRect t="-29" b="45"/>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636" name="Object 12"/>
              <p:cNvSpPr txBox="1"/>
              <p:nvPr/>
            </p:nvSpPr>
            <p:spPr bwMode="auto">
              <a:xfrm>
                <a:off x="5988048" y="5440364"/>
                <a:ext cx="5490243" cy="908861"/>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即</m:t>
                      </m:r>
                      <m:r>
                        <a:rPr lang="zh-CN" altLang="en-US" sz="2800" b="1" i="1">
                          <a:solidFill>
                            <a:srgbClr val="000000"/>
                          </a:solidFill>
                          <a:latin typeface="Cambria Math" panose="02040503050406030204" pitchFamily="18" charset="0"/>
                          <a:ea typeface="+mj-ea"/>
                        </a:rPr>
                        <m:t> </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𝒇</m:t>
                          </m:r>
                        </m:e>
                        <m:sup>
                          <m:r>
                            <a:rPr lang="zh-CN" altLang="en-US" sz="2800" b="1" i="1">
                              <a:solidFill>
                                <a:srgbClr val="000000"/>
                              </a:solidFill>
                              <a:latin typeface="Cambria Math" panose="02040503050406030204" pitchFamily="18" charset="0"/>
                              <a:ea typeface="+mj-ea"/>
                            </a:rPr>
                            <m:t>′</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𝝃</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𝟐</m:t>
                      </m:r>
                      <m:r>
                        <a:rPr lang="zh-CN" altLang="en-US" sz="2800" b="1" i="1">
                          <a:solidFill>
                            <a:srgbClr val="000000"/>
                          </a:solidFill>
                          <a:latin typeface="Cambria Math" panose="02040503050406030204" pitchFamily="18" charset="0"/>
                          <a:ea typeface="+mj-ea"/>
                        </a:rPr>
                        <m:t>𝝃</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𝒇</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𝒇</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p:sp>
            <p:nvSpPr>
              <p:cNvPr id="26636" name="Object 12"/>
              <p:cNvSpPr txBox="1">
                <a:spLocks noRot="1" noChangeAspect="1" noMove="1" noResize="1" noEditPoints="1" noAdjustHandles="1" noChangeArrowheads="1" noChangeShapeType="1" noTextEdit="1"/>
              </p:cNvSpPr>
              <p:nvPr/>
            </p:nvSpPr>
            <p:spPr bwMode="auto">
              <a:xfrm>
                <a:off x="5988048" y="5440364"/>
                <a:ext cx="5490243" cy="908861"/>
              </a:xfrm>
              <a:prstGeom prst="rect">
                <a:avLst/>
              </a:prstGeom>
              <a:blipFill rotWithShape="1">
                <a:blip r:embed="rId8"/>
                <a:stretch>
                  <a:fillRect l="-12" t="-35" r="1" b="54"/>
                </a:stretch>
              </a:blipFill>
              <a:ln>
                <a:noFill/>
              </a:ln>
              <a:effectLst/>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6638"/>
                                        </p:tgtEl>
                                        <p:attrNameLst>
                                          <p:attrName>style.visibility</p:attrName>
                                        </p:attrNameLst>
                                      </p:cBhvr>
                                      <p:to>
                                        <p:strVal val="visible"/>
                                      </p:to>
                                    </p:set>
                                    <p:animEffect transition="in" filter="strips(downLeft)">
                                      <p:cBhvr>
                                        <p:cTn id="7" dur="500"/>
                                        <p:tgtEl>
                                          <p:spTgt spid="2663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6628"/>
                                        </p:tgtEl>
                                        <p:attrNameLst>
                                          <p:attrName>style.visibility</p:attrName>
                                        </p:attrNameLst>
                                      </p:cBhvr>
                                      <p:to>
                                        <p:strVal val="visible"/>
                                      </p:to>
                                    </p:set>
                                    <p:animEffect transition="in" filter="strips(downRight)">
                                      <p:cBhvr>
                                        <p:cTn id="12" dur="500"/>
                                        <p:tgtEl>
                                          <p:spTgt spid="2662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6629"/>
                                        </p:tgtEl>
                                        <p:attrNameLst>
                                          <p:attrName>style.visibility</p:attrName>
                                        </p:attrNameLst>
                                      </p:cBhvr>
                                      <p:to>
                                        <p:strVal val="visible"/>
                                      </p:to>
                                    </p:set>
                                    <p:animEffect transition="in" filter="strips(downRight)">
                                      <p:cBhvr>
                                        <p:cTn id="17" dur="500"/>
                                        <p:tgtEl>
                                          <p:spTgt spid="2662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663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663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66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663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663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663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6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P spid="26629" grpId="0" autoUpdateAnimBg="0"/>
      <p:bldP spid="26630" grpId="0"/>
      <p:bldP spid="26631" grpId="0" bldLvl="0" animBg="1"/>
      <p:bldP spid="26632" grpId="0"/>
      <p:bldP spid="26633" grpId="0"/>
      <p:bldP spid="26634" grpId="0"/>
      <p:bldP spid="26635" grpId="0"/>
      <p:bldP spid="266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47" name="Group 27"/>
          <p:cNvGrpSpPr/>
          <p:nvPr/>
        </p:nvGrpSpPr>
        <p:grpSpPr bwMode="auto">
          <a:xfrm>
            <a:off x="1524000" y="260351"/>
            <a:ext cx="9144000" cy="3508375"/>
            <a:chOff x="0" y="164"/>
            <a:chExt cx="5760" cy="2210"/>
          </a:xfrm>
        </p:grpSpPr>
        <p:sp>
          <p:nvSpPr>
            <p:cNvPr id="5122" name="Rectangle 2"/>
            <p:cNvSpPr>
              <a:spLocks noChangeArrowheads="1"/>
            </p:cNvSpPr>
            <p:nvPr/>
          </p:nvSpPr>
          <p:spPr bwMode="auto">
            <a:xfrm>
              <a:off x="0" y="164"/>
              <a:ext cx="5760" cy="2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00000"/>
                </a:lnSpc>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显然</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弧长</a:t>
              </a:r>
              <a:r>
                <a:rPr lang="en-US" altLang="zh-CN" sz="2800" b="1" i="1" dirty="0">
                  <a:latin typeface="Times New Roman" panose="02020603050405020304" pitchFamily="18" charset="0"/>
                </a:rPr>
                <a:t>s</a:t>
              </a:r>
              <a:r>
                <a:rPr lang="zh-CN" altLang="en-US" sz="2800" b="1" dirty="0">
                  <a:latin typeface="Times New Roman" panose="02020603050405020304" pitchFamily="18" charset="0"/>
                </a:rPr>
                <a:t>是</a:t>
              </a:r>
              <a:r>
                <a:rPr lang="en-US" altLang="zh-CN" sz="2800" b="1" i="1" dirty="0">
                  <a:latin typeface="Times New Roman" panose="02020603050405020304" pitchFamily="18" charset="0"/>
                </a:rPr>
                <a:t>x</a:t>
              </a:r>
              <a:r>
                <a:rPr lang="zh-CN" altLang="en-US" sz="2800" b="1" dirty="0">
                  <a:latin typeface="Times New Roman" panose="02020603050405020304" pitchFamily="18" charset="0"/>
                </a:rPr>
                <a:t>的单调增函数：</a:t>
              </a:r>
              <a:r>
                <a:rPr lang="en-US" altLang="zh-CN" sz="2800" b="1" i="1" dirty="0">
                  <a:latin typeface="Times New Roman" panose="02020603050405020304" pitchFamily="18" charset="0"/>
                </a:rPr>
                <a:t>s=s(x).</a:t>
              </a:r>
              <a:r>
                <a:rPr lang="zh-CN" altLang="en-US" sz="2800" b="1" dirty="0">
                  <a:latin typeface="Times New Roman" panose="02020603050405020304" pitchFamily="18" charset="0"/>
                </a:rPr>
                <a:t>为求弧长</a:t>
              </a:r>
              <a:r>
                <a:rPr lang="en-US" altLang="zh-CN" sz="2800" b="1" i="1" dirty="0">
                  <a:latin typeface="Times New Roman" panose="02020603050405020304" pitchFamily="18" charset="0"/>
                </a:rPr>
                <a:t>s(x)</a:t>
              </a:r>
              <a:r>
                <a:rPr lang="zh-CN" altLang="en-US" sz="2800" b="1" dirty="0">
                  <a:latin typeface="Times New Roman" panose="02020603050405020304" pitchFamily="18" charset="0"/>
                </a:rPr>
                <a:t>的微分</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在点</a:t>
              </a:r>
              <a:r>
                <a:rPr lang="en-US" altLang="zh-CN" sz="2800" b="1" i="1" dirty="0">
                  <a:latin typeface="Times New Roman" panose="02020603050405020304" pitchFamily="18" charset="0"/>
                </a:rPr>
                <a:t>M</a:t>
              </a:r>
              <a:r>
                <a:rPr lang="en-US" altLang="zh-CN" sz="2800" b="1" dirty="0">
                  <a:latin typeface="Times New Roman" panose="02020603050405020304" pitchFamily="18" charset="0"/>
                </a:rPr>
                <a:t>(</a:t>
              </a:r>
              <a:r>
                <a:rPr lang="en-US" altLang="zh-CN" sz="2800" b="1" i="1" dirty="0" err="1">
                  <a:latin typeface="Times New Roman" panose="02020603050405020304" pitchFamily="18" charset="0"/>
                </a:rPr>
                <a:t>x,y</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的附近另取一点</a:t>
              </a:r>
              <a:r>
                <a:rPr lang="en-US" altLang="zh-CN" sz="2800" b="1" i="1" dirty="0">
                  <a:latin typeface="Times New Roman" panose="02020603050405020304" pitchFamily="18" charset="0"/>
                </a:rPr>
                <a:t>N(</a:t>
              </a:r>
              <a:r>
                <a:rPr lang="en-US" altLang="zh-CN" sz="2800" b="1" i="1" dirty="0" err="1">
                  <a:latin typeface="Times New Roman" panose="02020603050405020304" pitchFamily="18" charset="0"/>
                </a:rPr>
                <a:t>x+Δx,y+Δy</a:t>
              </a:r>
              <a:r>
                <a:rPr lang="en-US" altLang="zh-CN" sz="2800" b="1" i="1" dirty="0">
                  <a:latin typeface="Times New Roman" panose="02020603050405020304" pitchFamily="18" charset="0"/>
                </a:rPr>
                <a:t>)(</a:t>
              </a:r>
              <a:r>
                <a:rPr lang="zh-CN" altLang="en-US" sz="2800" b="1" dirty="0">
                  <a:latin typeface="Times New Roman" panose="02020603050405020304" pitchFamily="18" charset="0"/>
                </a:rPr>
                <a:t>图</a:t>
              </a:r>
              <a:r>
                <a:rPr lang="en-US" altLang="zh-CN" sz="2800" b="1" dirty="0">
                  <a:latin typeface="Times New Roman" panose="02020603050405020304" pitchFamily="18" charset="0"/>
                </a:rPr>
                <a:t>3.5.1)</a:t>
              </a:r>
              <a:r>
                <a:rPr lang="zh-CN" altLang="en-US" sz="2800" b="1" dirty="0">
                  <a:latin typeface="Times New Roman" panose="02020603050405020304" pitchFamily="18" charset="0"/>
                </a:rPr>
                <a:t>，相应于</a:t>
              </a:r>
              <a:r>
                <a:rPr lang="en-US" altLang="zh-CN" sz="2800" b="1" i="1" dirty="0">
                  <a:latin typeface="Times New Roman" panose="02020603050405020304" pitchFamily="18" charset="0"/>
                </a:rPr>
                <a:t>x</a:t>
              </a:r>
              <a:r>
                <a:rPr lang="zh-CN" altLang="en-US" sz="2800" b="1" dirty="0">
                  <a:latin typeface="Times New Roman" panose="02020603050405020304" pitchFamily="18" charset="0"/>
                </a:rPr>
                <a:t>的增量</a:t>
              </a:r>
              <a:r>
                <a:rPr lang="en-US" altLang="zh-CN" sz="2800" b="1" i="1" dirty="0" err="1">
                  <a:latin typeface="Times New Roman" panose="02020603050405020304" pitchFamily="18" charset="0"/>
                </a:rPr>
                <a:t>Δx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弧长</a:t>
              </a:r>
              <a:r>
                <a:rPr lang="en-US" altLang="zh-CN" sz="2800" b="1" i="1" dirty="0">
                  <a:latin typeface="Times New Roman" panose="02020603050405020304" pitchFamily="18" charset="0"/>
                </a:rPr>
                <a:t>s</a:t>
              </a:r>
              <a:r>
                <a:rPr lang="zh-CN" altLang="en-US" sz="2800" b="1" dirty="0">
                  <a:latin typeface="Times New Roman" panose="02020603050405020304" pitchFamily="18" charset="0"/>
                </a:rPr>
                <a:t>的增量为</a:t>
              </a:r>
              <a:r>
                <a:rPr lang="en-US" altLang="zh-CN" sz="2800" b="1" i="1" dirty="0" err="1">
                  <a:latin typeface="Times New Roman" panose="02020603050405020304" pitchFamily="18" charset="0"/>
                </a:rPr>
                <a:t>Δs</a:t>
              </a:r>
              <a:r>
                <a:rPr lang="en-US" altLang="zh-CN" sz="2800" b="1" i="1" dirty="0">
                  <a:latin typeface="Times New Roman" panose="02020603050405020304" pitchFamily="18" charset="0"/>
                </a:rPr>
                <a:t>=MN</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并设弦</a:t>
              </a:r>
              <a:r>
                <a:rPr lang="en-US" altLang="zh-CN" sz="2800" b="1" i="1" dirty="0">
                  <a:latin typeface="Times New Roman" panose="02020603050405020304" pitchFamily="18" charset="0"/>
                </a:rPr>
                <a:t>MN</a:t>
              </a:r>
              <a:r>
                <a:rPr lang="zh-CN" altLang="en-US" sz="2800" b="1" dirty="0">
                  <a:latin typeface="Times New Roman" panose="02020603050405020304" pitchFamily="18" charset="0"/>
                </a:rPr>
                <a:t>的长为</a:t>
              </a:r>
              <a:r>
                <a:rPr lang="en-US" altLang="zh-CN" sz="2800" b="1" i="1" dirty="0">
                  <a:latin typeface="Times New Roman" panose="02020603050405020304" pitchFamily="18" charset="0"/>
                </a:rPr>
                <a:t>|MN|</a:t>
              </a:r>
              <a:r>
                <a:rPr lang="zh-CN" altLang="en-US" sz="2800" b="1" dirty="0">
                  <a:latin typeface="Times New Roman" panose="02020603050405020304" pitchFamily="18" charset="0"/>
                </a:rPr>
                <a:t>，则 </a:t>
              </a:r>
              <a:r>
                <a:rPr lang="en-US" altLang="zh-CN" sz="2800" b="1" i="1" dirty="0">
                  <a:latin typeface="Times New Roman" panose="02020603050405020304" pitchFamily="18" charset="0"/>
                </a:rPr>
                <a:t>|MN|</a:t>
              </a:r>
              <a:r>
                <a:rPr kumimoji="1" lang="en-US" altLang="zh-CN" sz="3200" b="1" baseline="30000" dirty="0">
                  <a:solidFill>
                    <a:schemeClr val="tx2"/>
                  </a:solidFill>
                  <a:latin typeface="Times New Roman" panose="02020603050405020304" pitchFamily="18" charset="0"/>
                  <a:ea typeface="楷体_GB2312" pitchFamily="49" charset="-122"/>
                </a:rPr>
                <a:t>2</a:t>
              </a:r>
              <a:r>
                <a:rPr lang="en-US" altLang="zh-CN" sz="2800" b="1" i="1" dirty="0">
                  <a:latin typeface="Times New Roman" panose="02020603050405020304" pitchFamily="18" charset="0"/>
                </a:rPr>
                <a:t>=(</a:t>
              </a:r>
              <a:r>
                <a:rPr lang="en-US" altLang="zh-CN" sz="2800" b="1" i="1" dirty="0" err="1">
                  <a:latin typeface="Times New Roman" panose="02020603050405020304" pitchFamily="18" charset="0"/>
                </a:rPr>
                <a:t>Δx</a:t>
              </a:r>
              <a:r>
                <a:rPr lang="en-US" altLang="zh-CN" sz="2800" b="1" i="1" dirty="0">
                  <a:latin typeface="Times New Roman" panose="02020603050405020304" pitchFamily="18" charset="0"/>
                </a:rPr>
                <a:t>)</a:t>
              </a:r>
              <a:r>
                <a:rPr kumimoji="1" lang="en-US" altLang="zh-CN" sz="3200" b="1" baseline="30000" dirty="0">
                  <a:solidFill>
                    <a:schemeClr val="tx2"/>
                  </a:solidFill>
                  <a:latin typeface="Times New Roman" panose="02020603050405020304" pitchFamily="18" charset="0"/>
                  <a:ea typeface="楷体_GB2312" pitchFamily="49" charset="-122"/>
                </a:rPr>
                <a:t>2</a:t>
              </a:r>
              <a:r>
                <a:rPr lang="en-US" altLang="zh-CN" sz="2800" b="1" i="1" dirty="0">
                  <a:latin typeface="Times New Roman" panose="02020603050405020304" pitchFamily="18" charset="0"/>
                </a:rPr>
                <a:t>+(</a:t>
              </a:r>
              <a:r>
                <a:rPr lang="en-US" altLang="zh-CN" sz="2800" b="1" i="1" dirty="0" err="1">
                  <a:latin typeface="Times New Roman" panose="02020603050405020304" pitchFamily="18" charset="0"/>
                </a:rPr>
                <a:t>Δy</a:t>
              </a:r>
              <a:r>
                <a:rPr lang="en-US" altLang="zh-CN" sz="2800" b="1" i="1" dirty="0">
                  <a:latin typeface="Times New Roman" panose="02020603050405020304" pitchFamily="18" charset="0"/>
                </a:rPr>
                <a:t>)</a:t>
              </a:r>
              <a:r>
                <a:rPr kumimoji="1" lang="en-US" altLang="zh-CN" sz="3200" b="1" baseline="30000" dirty="0">
                  <a:solidFill>
                    <a:schemeClr val="tx2"/>
                  </a:solidFill>
                  <a:latin typeface="Times New Roman" panose="02020603050405020304" pitchFamily="18" charset="0"/>
                  <a:ea typeface="楷体_GB2312" pitchFamily="49" charset="-122"/>
                </a:rPr>
                <a:t>2</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5141" name="Text Box 21"/>
            <p:cNvSpPr txBox="1">
              <a:spLocks noChangeArrowheads="1"/>
            </p:cNvSpPr>
            <p:nvPr/>
          </p:nvSpPr>
          <p:spPr bwMode="auto">
            <a:xfrm>
              <a:off x="3523" y="1211"/>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3600" dirty="0">
                  <a:latin typeface="Times New Roman" panose="02020603050405020304" pitchFamily="18" charset="0"/>
                </a:rPr>
                <a:t>（</a:t>
              </a:r>
              <a:endParaRPr lang="zh-CN" altLang="en-US" sz="3600" b="1" dirty="0">
                <a:latin typeface="Times New Roman" panose="02020603050405020304" pitchFamily="18" charset="0"/>
                <a:ea typeface="楷体_GB2312" pitchFamily="49" charset="-122"/>
              </a:endParaRPr>
            </a:p>
          </p:txBody>
        </p:sp>
      </p:grpSp>
      <p:grpSp>
        <p:nvGrpSpPr>
          <p:cNvPr id="5146" name="Group 26"/>
          <p:cNvGrpSpPr/>
          <p:nvPr/>
        </p:nvGrpSpPr>
        <p:grpSpPr bwMode="auto">
          <a:xfrm>
            <a:off x="1919289" y="4149725"/>
            <a:ext cx="4943524" cy="1789062"/>
            <a:chOff x="249" y="2614"/>
            <a:chExt cx="2629" cy="1032"/>
          </a:xfrm>
        </p:grpSpPr>
        <mc:AlternateContent xmlns:mc="http://schemas.openxmlformats.org/markup-compatibility/2006">
          <mc:Choice xmlns:a14="http://schemas.microsoft.com/office/drawing/2010/main" Requires="a14">
            <p:sp>
              <p:nvSpPr>
                <p:cNvPr id="5123" name="Object 3"/>
                <p:cNvSpPr txBox="1"/>
                <p:nvPr/>
              </p:nvSpPr>
              <p:spPr bwMode="auto">
                <a:xfrm>
                  <a:off x="295" y="3067"/>
                  <a:ext cx="2583" cy="579"/>
                </a:xfrm>
                <a:prstGeom prst="rect">
                  <a:avLst/>
                </a:prstGeom>
                <a:noFill/>
                <a:ln>
                  <a:noFill/>
                </a:ln>
                <a:effectLst/>
              </p:spPr>
              <p:txBody>
                <a:bodyPr>
                  <a:normAutofit fontScale="92500"/>
                </a:bodyPr>
                <a:lstStyle/>
                <a:p>
                  <a14:m>
                    <m:oMathPara xmlns:m="http://schemas.openxmlformats.org/officeDocument/2006/math">
                      <m:oMathParaPr>
                        <m:jc m:val="left"/>
                      </m:oMathParaPr>
                      <m:oMath xmlns:m="http://schemas.openxmlformats.org/officeDocument/2006/math">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𝑴𝑵</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num>
                          <m:den>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𝜟</m:t>
                            </m:r>
                            <m:r>
                              <a:rPr lang="zh-CN" altLang="en-US" sz="2800" b="1" i="1">
                                <a:solidFill>
                                  <a:srgbClr val="000000"/>
                                </a:solidFill>
                                <a:latin typeface="Cambria Math" panose="02040503050406030204" pitchFamily="18" charset="0"/>
                              </a:rPr>
                              <m:t>𝒔</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den>
                        </m:f>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𝜟</m:t>
                            </m:r>
                            <m:r>
                              <a:rPr lang="zh-CN" altLang="en-US" sz="2800" b="1" i="1">
                                <a:solidFill>
                                  <a:srgbClr val="000000"/>
                                </a:solidFill>
                                <a:latin typeface="Cambria Math" panose="02040503050406030204" pitchFamily="18" charset="0"/>
                              </a:rPr>
                              <m:t>𝒔</m:t>
                            </m:r>
                          </m:num>
                          <m:den>
                            <m:r>
                              <a:rPr lang="zh-CN" altLang="en-US" sz="2800" b="1" i="1">
                                <a:solidFill>
                                  <a:srgbClr val="000000"/>
                                </a:solidFill>
                                <a:latin typeface="Cambria Math" panose="02040503050406030204" pitchFamily="18" charset="0"/>
                              </a:rPr>
                              <m:t>𝜟</m:t>
                            </m:r>
                            <m:r>
                              <a:rPr lang="zh-CN" altLang="en-US" sz="2800" b="1" i="1">
                                <a:solidFill>
                                  <a:srgbClr val="000000"/>
                                </a:solidFill>
                                <a:latin typeface="Cambria Math" panose="02040503050406030204" pitchFamily="18" charset="0"/>
                              </a:rPr>
                              <m:t>𝒙</m:t>
                            </m:r>
                          </m:den>
                        </m:f>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𝜟</m:t>
                            </m:r>
                            <m:r>
                              <a:rPr lang="zh-CN" altLang="en-US" sz="2800" b="1" i="1">
                                <a:solidFill>
                                  <a:srgbClr val="000000"/>
                                </a:solidFill>
                                <a:latin typeface="Cambria Math" panose="02040503050406030204" pitchFamily="18" charset="0"/>
                              </a:rPr>
                              <m:t>𝒚</m:t>
                            </m:r>
                          </m:num>
                          <m:den>
                            <m:r>
                              <a:rPr lang="zh-CN" altLang="en-US" sz="2800" b="1" i="1">
                                <a:solidFill>
                                  <a:srgbClr val="000000"/>
                                </a:solidFill>
                                <a:latin typeface="Cambria Math" panose="02040503050406030204" pitchFamily="18" charset="0"/>
                              </a:rPr>
                              <m:t>𝜟</m:t>
                            </m:r>
                            <m:r>
                              <a:rPr lang="zh-CN" altLang="en-US" sz="2800" b="1" i="1">
                                <a:solidFill>
                                  <a:srgbClr val="000000"/>
                                </a:solidFill>
                                <a:latin typeface="Cambria Math" panose="02040503050406030204" pitchFamily="18" charset="0"/>
                              </a:rPr>
                              <m:t>𝒙</m:t>
                            </m:r>
                          </m:den>
                        </m:f>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oMath>
                    </m:oMathPara>
                  </a14:m>
                  <a:endParaRPr lang="zh-CN" altLang="en-US" sz="2800" b="1" dirty="0"/>
                </a:p>
              </p:txBody>
            </p:sp>
          </mc:Choice>
          <mc:Fallback>
            <p:sp>
              <p:nvSpPr>
                <p:cNvPr id="5123" name="Object 3"/>
                <p:cNvSpPr txBox="1">
                  <a:spLocks noRot="1" noChangeAspect="1" noMove="1" noResize="1" noEditPoints="1" noAdjustHandles="1" noChangeArrowheads="1" noChangeShapeType="1" noTextEdit="1"/>
                </p:cNvSpPr>
                <p:nvPr/>
              </p:nvSpPr>
              <p:spPr bwMode="auto">
                <a:xfrm>
                  <a:off x="295" y="3067"/>
                  <a:ext cx="2583" cy="579"/>
                </a:xfrm>
                <a:prstGeom prst="rect">
                  <a:avLst/>
                </a:prstGeom>
                <a:blipFill rotWithShape="1">
                  <a:blip r:embed="rId1"/>
                </a:blipFill>
                <a:ln>
                  <a:noFill/>
                </a:ln>
                <a:effectLst/>
              </p:spPr>
              <p:txBody>
                <a:bodyPr/>
                <a:lstStyle/>
                <a:p>
                  <a:r>
                    <a:rPr lang="zh-CN" altLang="en-US">
                      <a:noFill/>
                    </a:rPr>
                    <a:t> </a:t>
                  </a:r>
                </a:p>
              </p:txBody>
            </p:sp>
          </mc:Fallback>
        </mc:AlternateContent>
        <p:sp>
          <p:nvSpPr>
            <p:cNvPr id="5145" name="Rectangle 25"/>
            <p:cNvSpPr>
              <a:spLocks noChangeArrowheads="1"/>
            </p:cNvSpPr>
            <p:nvPr/>
          </p:nvSpPr>
          <p:spPr bwMode="auto">
            <a:xfrm>
              <a:off x="249" y="2614"/>
              <a:ext cx="9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anose="02020603050405020304" pitchFamily="18" charset="0"/>
                </a:rPr>
                <a:t>改写为</a:t>
              </a:r>
              <a:endParaRPr lang="zh-CN" altLang="en-US" sz="2800" b="1">
                <a:latin typeface="Times New Roman" panose="02020603050405020304" pitchFamily="18" charset="0"/>
              </a:endParaRPr>
            </a:p>
          </p:txBody>
        </p:sp>
      </p:grpSp>
      <p:grpSp>
        <p:nvGrpSpPr>
          <p:cNvPr id="25" name="Group 6"/>
          <p:cNvGrpSpPr/>
          <p:nvPr/>
        </p:nvGrpSpPr>
        <p:grpSpPr bwMode="auto">
          <a:xfrm>
            <a:off x="8142514" y="3003814"/>
            <a:ext cx="3222171" cy="3330048"/>
            <a:chOff x="4105" y="2432"/>
            <a:chExt cx="1406" cy="1565"/>
          </a:xfrm>
        </p:grpSpPr>
        <p:sp>
          <p:nvSpPr>
            <p:cNvPr id="26" name="Rectangle 7"/>
            <p:cNvSpPr>
              <a:spLocks noChangeArrowheads="1"/>
            </p:cNvSpPr>
            <p:nvPr/>
          </p:nvSpPr>
          <p:spPr bwMode="auto">
            <a:xfrm>
              <a:off x="4380" y="3671"/>
              <a:ext cx="77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800" b="1">
                  <a:latin typeface="+mj-lt"/>
                  <a:ea typeface="+mj-ea"/>
                </a:rPr>
                <a:t>图</a:t>
              </a:r>
              <a:r>
                <a:rPr lang="en-US" altLang="zh-CN" sz="2800" b="1">
                  <a:latin typeface="+mj-lt"/>
                  <a:ea typeface="+mj-ea"/>
                </a:rPr>
                <a:t>3.5.1</a:t>
              </a:r>
              <a:endParaRPr lang="en-US" altLang="zh-CN" sz="2800" b="1">
                <a:latin typeface="+mj-lt"/>
                <a:ea typeface="+mj-ea"/>
              </a:endParaRPr>
            </a:p>
          </p:txBody>
        </p:sp>
        <p:graphicFrame>
          <p:nvGraphicFramePr>
            <p:cNvPr id="27" name="Object 8"/>
            <p:cNvGraphicFramePr>
              <a:graphicFrameLocks noChangeAspect="1"/>
            </p:cNvGraphicFramePr>
            <p:nvPr/>
          </p:nvGraphicFramePr>
          <p:xfrm>
            <a:off x="4105" y="2432"/>
            <a:ext cx="1318" cy="1077"/>
          </p:xfrm>
          <a:graphic>
            <a:graphicData uri="http://schemas.openxmlformats.org/presentationml/2006/ole">
              <mc:AlternateContent xmlns:mc="http://schemas.openxmlformats.org/markup-compatibility/2006">
                <mc:Choice xmlns:v="urn:schemas-microsoft-com:vml" Requires="v">
                  <p:oleObj spid="_x0000_s2061" name="CorelDRAW" r:id="rId2" imgW="2494915" imgH="2043430" progId="CorelDRAW.Graphic.11">
                    <p:embed/>
                  </p:oleObj>
                </mc:Choice>
                <mc:Fallback>
                  <p:oleObj name="CorelDRAW" r:id="rId2" imgW="2494915" imgH="2043430" progId="CorelDRAW.Graphic.11">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 y="2432"/>
                          <a:ext cx="1318" cy="1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28" name="Object 9"/>
                <p:cNvSpPr txBox="1"/>
                <p:nvPr/>
              </p:nvSpPr>
              <p:spPr bwMode="auto">
                <a:xfrm>
                  <a:off x="4793" y="3509"/>
                  <a:ext cx="155" cy="179"/>
                </a:xfrm>
                <a:prstGeom prst="rect">
                  <a:avLst/>
                </a:prstGeom>
                <a:noFill/>
              </p:spPr>
              <p:txBody>
                <a:bodyPr>
                  <a:normAutofit fontScale="62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𝒙</m:t>
                        </m:r>
                      </m:oMath>
                    </m:oMathPara>
                  </a14:m>
                  <a:endParaRPr lang="zh-CN" altLang="en-US" sz="2800" b="1" dirty="0">
                    <a:latin typeface="+mj-lt"/>
                    <a:ea typeface="+mj-ea"/>
                  </a:endParaRPr>
                </a:p>
              </p:txBody>
            </p:sp>
          </mc:Choice>
          <mc:Fallback>
            <p:sp>
              <p:nvSpPr>
                <p:cNvPr id="28" name="Object 9"/>
                <p:cNvSpPr txBox="1">
                  <a:spLocks noRot="1" noChangeAspect="1" noMove="1" noResize="1" noEditPoints="1" noAdjustHandles="1" noChangeArrowheads="1" noChangeShapeType="1" noTextEdit="1"/>
                </p:cNvSpPr>
                <p:nvPr/>
              </p:nvSpPr>
              <p:spPr bwMode="auto">
                <a:xfrm>
                  <a:off x="4793" y="3509"/>
                  <a:ext cx="155" cy="179"/>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Object 10"/>
                <p:cNvSpPr txBox="1"/>
                <p:nvPr/>
              </p:nvSpPr>
              <p:spPr bwMode="auto">
                <a:xfrm>
                  <a:off x="4521" y="3497"/>
                  <a:ext cx="126" cy="160"/>
                </a:xfrm>
                <a:prstGeom prst="rect">
                  <a:avLst/>
                </a:prstGeom>
                <a:noFill/>
              </p:spPr>
              <p:txBody>
                <a:bodyPr>
                  <a:normAutofit fontScale="55000" lnSpcReduction="20000"/>
                </a:bodyPr>
                <a:lstStyle/>
                <a:p>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𝒙</m:t>
                            </m:r>
                          </m:e>
                          <m:sub>
                            <m:r>
                              <a:rPr lang="zh-CN" altLang="en-US" sz="2800" b="1" i="1">
                                <a:solidFill>
                                  <a:srgbClr val="000000"/>
                                </a:solidFill>
                                <a:latin typeface="Cambria Math" panose="02040503050406030204" pitchFamily="18" charset="0"/>
                                <a:ea typeface="+mj-ea"/>
                              </a:rPr>
                              <m:t>𝟎</m:t>
                            </m:r>
                          </m:sub>
                        </m:sSub>
                      </m:oMath>
                    </m:oMathPara>
                  </a14:m>
                  <a:endParaRPr lang="zh-CN" altLang="en-US" sz="2800" b="1">
                    <a:latin typeface="+mj-lt"/>
                    <a:ea typeface="+mj-ea"/>
                  </a:endParaRPr>
                </a:p>
              </p:txBody>
            </p:sp>
          </mc:Choice>
          <mc:Fallback>
            <p:sp>
              <p:nvSpPr>
                <p:cNvPr id="29" name="Object 10"/>
                <p:cNvSpPr txBox="1">
                  <a:spLocks noRot="1" noChangeAspect="1" noMove="1" noResize="1" noEditPoints="1" noAdjustHandles="1" noChangeArrowheads="1" noChangeShapeType="1" noTextEdit="1"/>
                </p:cNvSpPr>
                <p:nvPr/>
              </p:nvSpPr>
              <p:spPr bwMode="auto">
                <a:xfrm>
                  <a:off x="4521" y="3497"/>
                  <a:ext cx="126" cy="160"/>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Object 11"/>
                <p:cNvSpPr txBox="1"/>
                <p:nvPr/>
              </p:nvSpPr>
              <p:spPr bwMode="auto">
                <a:xfrm>
                  <a:off x="4195" y="3521"/>
                  <a:ext cx="151" cy="160"/>
                </a:xfrm>
                <a:prstGeom prst="rect">
                  <a:avLst/>
                </a:prstGeom>
                <a:noFill/>
              </p:spPr>
              <p:txBody>
                <a:bodyPr>
                  <a:normAutofit fontScale="550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𝑶</m:t>
                        </m:r>
                      </m:oMath>
                    </m:oMathPara>
                  </a14:m>
                  <a:endParaRPr lang="zh-CN" altLang="en-US" sz="2800" b="1" dirty="0">
                    <a:latin typeface="+mj-lt"/>
                    <a:ea typeface="+mj-ea"/>
                  </a:endParaRPr>
                </a:p>
              </p:txBody>
            </p:sp>
          </mc:Choice>
          <mc:Fallback>
            <p:sp>
              <p:nvSpPr>
                <p:cNvPr id="30" name="Object 11"/>
                <p:cNvSpPr txBox="1">
                  <a:spLocks noRot="1" noChangeAspect="1" noMove="1" noResize="1" noEditPoints="1" noAdjustHandles="1" noChangeArrowheads="1" noChangeShapeType="1" noTextEdit="1"/>
                </p:cNvSpPr>
                <p:nvPr/>
              </p:nvSpPr>
              <p:spPr bwMode="auto">
                <a:xfrm>
                  <a:off x="4195" y="3521"/>
                  <a:ext cx="151" cy="160"/>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Object 12"/>
                <p:cNvSpPr txBox="1"/>
                <p:nvPr/>
              </p:nvSpPr>
              <p:spPr bwMode="auto">
                <a:xfrm>
                  <a:off x="4967" y="3475"/>
                  <a:ext cx="358" cy="233"/>
                </a:xfrm>
                <a:prstGeom prst="rect">
                  <a:avLst/>
                </a:prstGeom>
                <a:noFill/>
              </p:spPr>
              <p:txBody>
                <a:bodyPr>
                  <a:normAutofit fontScale="550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𝒙</m:t>
                        </m:r>
                      </m:oMath>
                    </m:oMathPara>
                  </a14:m>
                  <a:endParaRPr lang="zh-CN" altLang="en-US" sz="2800" b="1" dirty="0">
                    <a:latin typeface="+mj-lt"/>
                    <a:ea typeface="+mj-ea"/>
                  </a:endParaRPr>
                </a:p>
              </p:txBody>
            </p:sp>
          </mc:Choice>
          <mc:Fallback>
            <p:sp>
              <p:nvSpPr>
                <p:cNvPr id="31" name="Object 12"/>
                <p:cNvSpPr txBox="1">
                  <a:spLocks noRot="1" noChangeAspect="1" noMove="1" noResize="1" noEditPoints="1" noAdjustHandles="1" noChangeArrowheads="1" noChangeShapeType="1" noTextEdit="1"/>
                </p:cNvSpPr>
                <p:nvPr/>
              </p:nvSpPr>
              <p:spPr bwMode="auto">
                <a:xfrm>
                  <a:off x="4967" y="3475"/>
                  <a:ext cx="358" cy="233"/>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Object 13"/>
                <p:cNvSpPr txBox="1"/>
                <p:nvPr/>
              </p:nvSpPr>
              <p:spPr bwMode="auto">
                <a:xfrm>
                  <a:off x="5375" y="3521"/>
                  <a:ext cx="126" cy="136"/>
                </a:xfrm>
                <a:prstGeom prst="rect">
                  <a:avLst/>
                </a:prstGeom>
                <a:noFill/>
              </p:spPr>
              <p:txBody>
                <a:bodyPr>
                  <a:normAutofit fontScale="400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𝒙</m:t>
                        </m:r>
                      </m:oMath>
                    </m:oMathPara>
                  </a14:m>
                  <a:endParaRPr lang="zh-CN" altLang="en-US" sz="2800" b="1">
                    <a:latin typeface="+mj-lt"/>
                    <a:ea typeface="+mj-ea"/>
                  </a:endParaRPr>
                </a:p>
              </p:txBody>
            </p:sp>
          </mc:Choice>
          <mc:Fallback>
            <p:sp>
              <p:nvSpPr>
                <p:cNvPr id="32" name="Object 13"/>
                <p:cNvSpPr txBox="1">
                  <a:spLocks noRot="1" noChangeAspect="1" noMove="1" noResize="1" noEditPoints="1" noAdjustHandles="1" noChangeArrowheads="1" noChangeShapeType="1" noTextEdit="1"/>
                </p:cNvSpPr>
                <p:nvPr/>
              </p:nvSpPr>
              <p:spPr bwMode="auto">
                <a:xfrm>
                  <a:off x="5375" y="3521"/>
                  <a:ext cx="126" cy="136"/>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Object 14"/>
                <p:cNvSpPr txBox="1"/>
                <p:nvPr/>
              </p:nvSpPr>
              <p:spPr bwMode="auto">
                <a:xfrm>
                  <a:off x="4150" y="2568"/>
                  <a:ext cx="160" cy="182"/>
                </a:xfrm>
                <a:prstGeom prst="rect">
                  <a:avLst/>
                </a:prstGeom>
                <a:noFill/>
              </p:spPr>
              <p:txBody>
                <a:bodyPr>
                  <a:normAutofit fontScale="62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𝒚</m:t>
                        </m:r>
                      </m:oMath>
                    </m:oMathPara>
                  </a14:m>
                  <a:endParaRPr lang="zh-CN" altLang="en-US" sz="2800" b="1">
                    <a:latin typeface="+mj-lt"/>
                    <a:ea typeface="+mj-ea"/>
                  </a:endParaRPr>
                </a:p>
              </p:txBody>
            </p:sp>
          </mc:Choice>
          <mc:Fallback>
            <p:sp>
              <p:nvSpPr>
                <p:cNvPr id="33" name="Object 14"/>
                <p:cNvSpPr txBox="1">
                  <a:spLocks noRot="1" noChangeAspect="1" noMove="1" noResize="1" noEditPoints="1" noAdjustHandles="1" noChangeArrowheads="1" noChangeShapeType="1" noTextEdit="1"/>
                </p:cNvSpPr>
                <p:nvPr/>
              </p:nvSpPr>
              <p:spPr bwMode="auto">
                <a:xfrm>
                  <a:off x="4150" y="2568"/>
                  <a:ext cx="160" cy="182"/>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Object 15"/>
                <p:cNvSpPr txBox="1"/>
                <p:nvPr/>
              </p:nvSpPr>
              <p:spPr bwMode="auto">
                <a:xfrm>
                  <a:off x="5085" y="2481"/>
                  <a:ext cx="426" cy="233"/>
                </a:xfrm>
                <a:prstGeom prst="rect">
                  <a:avLst/>
                </a:prstGeom>
                <a:noFill/>
              </p:spPr>
              <p:txBody>
                <a:bodyPr>
                  <a:normAutofit fontScale="550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𝒇</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p:sp>
              <p:nvSpPr>
                <p:cNvPr id="34" name="Object 15"/>
                <p:cNvSpPr txBox="1">
                  <a:spLocks noRot="1" noChangeAspect="1" noMove="1" noResize="1" noEditPoints="1" noAdjustHandles="1" noChangeArrowheads="1" noChangeShapeType="1" noTextEdit="1"/>
                </p:cNvSpPr>
                <p:nvPr/>
              </p:nvSpPr>
              <p:spPr bwMode="auto">
                <a:xfrm>
                  <a:off x="5085" y="2481"/>
                  <a:ext cx="426" cy="233"/>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Object 16"/>
                <p:cNvSpPr txBox="1"/>
                <p:nvPr/>
              </p:nvSpPr>
              <p:spPr bwMode="auto">
                <a:xfrm>
                  <a:off x="4513" y="2963"/>
                  <a:ext cx="181" cy="172"/>
                </a:xfrm>
                <a:prstGeom prst="rect">
                  <a:avLst/>
                </a:prstGeom>
                <a:noFill/>
              </p:spPr>
              <p:txBody>
                <a:bodyPr>
                  <a:normAutofit fontScale="62500" lnSpcReduction="20000"/>
                </a:bodyPr>
                <a:lstStyle/>
                <a:p>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𝑴</m:t>
                            </m:r>
                          </m:e>
                          <m:sub>
                            <m:r>
                              <a:rPr lang="zh-CN" altLang="en-US" sz="2800" b="1" i="1">
                                <a:solidFill>
                                  <a:srgbClr val="000000"/>
                                </a:solidFill>
                                <a:latin typeface="Cambria Math" panose="02040503050406030204" pitchFamily="18" charset="0"/>
                                <a:ea typeface="+mj-ea"/>
                              </a:rPr>
                              <m:t>𝟎</m:t>
                            </m:r>
                          </m:sub>
                        </m:sSub>
                      </m:oMath>
                    </m:oMathPara>
                  </a14:m>
                  <a:endParaRPr lang="zh-CN" altLang="en-US" sz="2800" b="1">
                    <a:latin typeface="+mj-lt"/>
                    <a:ea typeface="+mj-ea"/>
                  </a:endParaRPr>
                </a:p>
              </p:txBody>
            </p:sp>
          </mc:Choice>
          <mc:Fallback>
            <p:sp>
              <p:nvSpPr>
                <p:cNvPr id="35" name="Object 16"/>
                <p:cNvSpPr txBox="1">
                  <a:spLocks noRot="1" noChangeAspect="1" noMove="1" noResize="1" noEditPoints="1" noAdjustHandles="1" noChangeArrowheads="1" noChangeShapeType="1" noTextEdit="1"/>
                </p:cNvSpPr>
                <p:nvPr/>
              </p:nvSpPr>
              <p:spPr bwMode="auto">
                <a:xfrm>
                  <a:off x="4513" y="2963"/>
                  <a:ext cx="181" cy="172"/>
                </a:xfrm>
                <a:prstGeom prst="rect">
                  <a:avLst/>
                </a:prstGeom>
                <a:blipFill rotWithShape="1">
                  <a:blip r:embed="rId1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Object 17"/>
                <p:cNvSpPr txBox="1"/>
                <p:nvPr/>
              </p:nvSpPr>
              <p:spPr bwMode="auto">
                <a:xfrm>
                  <a:off x="4918" y="2652"/>
                  <a:ext cx="139" cy="194"/>
                </a:xfrm>
                <a:prstGeom prst="rect">
                  <a:avLst/>
                </a:prstGeom>
                <a:noFill/>
              </p:spPr>
              <p:txBody>
                <a:bodyPr>
                  <a:normAutofit fontScale="700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𝑵</m:t>
                        </m:r>
                      </m:oMath>
                    </m:oMathPara>
                  </a14:m>
                  <a:endParaRPr lang="zh-CN" altLang="en-US" sz="2800" b="1">
                    <a:latin typeface="+mj-lt"/>
                    <a:ea typeface="+mj-ea"/>
                  </a:endParaRPr>
                </a:p>
              </p:txBody>
            </p:sp>
          </mc:Choice>
          <mc:Fallback>
            <p:sp>
              <p:nvSpPr>
                <p:cNvPr id="36" name="Object 17"/>
                <p:cNvSpPr txBox="1">
                  <a:spLocks noRot="1" noChangeAspect="1" noMove="1" noResize="1" noEditPoints="1" noAdjustHandles="1" noChangeArrowheads="1" noChangeShapeType="1" noTextEdit="1"/>
                </p:cNvSpPr>
                <p:nvPr/>
              </p:nvSpPr>
              <p:spPr bwMode="auto">
                <a:xfrm>
                  <a:off x="4918" y="2652"/>
                  <a:ext cx="139" cy="194"/>
                </a:xfrm>
                <a:prstGeom prst="rect">
                  <a:avLst/>
                </a:prstGeom>
                <a:blipFill rotWithShape="1">
                  <a:blip r:embed="rId1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Object 18"/>
                <p:cNvSpPr txBox="1"/>
                <p:nvPr/>
              </p:nvSpPr>
              <p:spPr bwMode="auto">
                <a:xfrm>
                  <a:off x="4757" y="2895"/>
                  <a:ext cx="163" cy="144"/>
                </a:xfrm>
                <a:prstGeom prst="rect">
                  <a:avLst/>
                </a:prstGeom>
                <a:noFill/>
              </p:spPr>
              <p:txBody>
                <a:bodyPr>
                  <a:normAutofit fontScale="47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𝑴</m:t>
                        </m:r>
                      </m:oMath>
                    </m:oMathPara>
                  </a14:m>
                  <a:endParaRPr lang="zh-CN" altLang="en-US" sz="2800" b="1">
                    <a:latin typeface="+mj-lt"/>
                    <a:ea typeface="+mj-ea"/>
                  </a:endParaRPr>
                </a:p>
              </p:txBody>
            </p:sp>
          </mc:Choice>
          <mc:Fallback>
            <p:sp>
              <p:nvSpPr>
                <p:cNvPr id="37" name="Object 18"/>
                <p:cNvSpPr txBox="1">
                  <a:spLocks noRot="1" noChangeAspect="1" noMove="1" noResize="1" noEditPoints="1" noAdjustHandles="1" noChangeArrowheads="1" noChangeShapeType="1" noTextEdit="1"/>
                </p:cNvSpPr>
                <p:nvPr/>
              </p:nvSpPr>
              <p:spPr bwMode="auto">
                <a:xfrm>
                  <a:off x="4757" y="2895"/>
                  <a:ext cx="163" cy="144"/>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Object 19"/>
                <p:cNvSpPr txBox="1"/>
                <p:nvPr/>
              </p:nvSpPr>
              <p:spPr bwMode="auto">
                <a:xfrm>
                  <a:off x="5102" y="2738"/>
                  <a:ext cx="139" cy="178"/>
                </a:xfrm>
                <a:prstGeom prst="rect">
                  <a:avLst/>
                </a:prstGeom>
                <a:noFill/>
              </p:spPr>
              <p:txBody>
                <a:bodyPr>
                  <a:normAutofit fontScale="62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𝑻</m:t>
                        </m:r>
                      </m:oMath>
                    </m:oMathPara>
                  </a14:m>
                  <a:endParaRPr lang="zh-CN" altLang="en-US" sz="2800" b="1" dirty="0">
                    <a:latin typeface="+mj-lt"/>
                    <a:ea typeface="+mj-ea"/>
                  </a:endParaRPr>
                </a:p>
              </p:txBody>
            </p:sp>
          </mc:Choice>
          <mc:Fallback>
            <p:sp>
              <p:nvSpPr>
                <p:cNvPr id="38" name="Object 19"/>
                <p:cNvSpPr txBox="1">
                  <a:spLocks noRot="1" noChangeAspect="1" noMove="1" noResize="1" noEditPoints="1" noAdjustHandles="1" noChangeArrowheads="1" noChangeShapeType="1" noTextEdit="1"/>
                </p:cNvSpPr>
                <p:nvPr/>
              </p:nvSpPr>
              <p:spPr bwMode="auto">
                <a:xfrm>
                  <a:off x="5102" y="2738"/>
                  <a:ext cx="139" cy="178"/>
                </a:xfrm>
                <a:prstGeom prst="rect">
                  <a:avLst/>
                </a:prstGeom>
                <a:blipFill rotWithShape="1">
                  <a:blip r:embed="rId1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Object 20"/>
                <p:cNvSpPr txBox="1"/>
                <p:nvPr/>
              </p:nvSpPr>
              <p:spPr bwMode="auto">
                <a:xfrm>
                  <a:off x="5102" y="3028"/>
                  <a:ext cx="207" cy="193"/>
                </a:xfrm>
                <a:prstGeom prst="rect">
                  <a:avLst/>
                </a:prstGeom>
                <a:noFill/>
              </p:spPr>
              <p:txBody>
                <a:bodyPr>
                  <a:normAutofit fontScale="700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𝑹</m:t>
                        </m:r>
                      </m:oMath>
                    </m:oMathPara>
                  </a14:m>
                  <a:endParaRPr lang="zh-CN" altLang="en-US" sz="2800" b="1" dirty="0">
                    <a:latin typeface="+mj-lt"/>
                    <a:ea typeface="+mj-ea"/>
                  </a:endParaRPr>
                </a:p>
              </p:txBody>
            </p:sp>
          </mc:Choice>
          <mc:Fallback>
            <p:sp>
              <p:nvSpPr>
                <p:cNvPr id="39" name="Object 20"/>
                <p:cNvSpPr txBox="1">
                  <a:spLocks noRot="1" noChangeAspect="1" noMove="1" noResize="1" noEditPoints="1" noAdjustHandles="1" noChangeArrowheads="1" noChangeShapeType="1" noTextEdit="1"/>
                </p:cNvSpPr>
                <p:nvPr/>
              </p:nvSpPr>
              <p:spPr bwMode="auto">
                <a:xfrm>
                  <a:off x="5102" y="3028"/>
                  <a:ext cx="207" cy="193"/>
                </a:xfrm>
                <a:prstGeom prst="rect">
                  <a:avLst/>
                </a:prstGeom>
                <a:blipFill rotWithShape="1">
                  <a:blip r:embed="rId1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Object 21"/>
                <p:cNvSpPr txBox="1"/>
                <p:nvPr/>
              </p:nvSpPr>
              <p:spPr bwMode="auto">
                <a:xfrm>
                  <a:off x="4918" y="3089"/>
                  <a:ext cx="167" cy="141"/>
                </a:xfrm>
                <a:prstGeom prst="rect">
                  <a:avLst/>
                </a:prstGeom>
                <a:noFill/>
              </p:spPr>
              <p:txBody>
                <a:bodyPr>
                  <a:normAutofit fontScale="47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𝒙</m:t>
                        </m:r>
                      </m:oMath>
                    </m:oMathPara>
                  </a14:m>
                  <a:endParaRPr lang="zh-CN" altLang="en-US" sz="2800" b="1">
                    <a:latin typeface="+mj-lt"/>
                    <a:ea typeface="+mj-ea"/>
                  </a:endParaRPr>
                </a:p>
              </p:txBody>
            </p:sp>
          </mc:Choice>
          <mc:Fallback>
            <p:sp>
              <p:nvSpPr>
                <p:cNvPr id="40" name="Object 21"/>
                <p:cNvSpPr txBox="1">
                  <a:spLocks noRot="1" noChangeAspect="1" noMove="1" noResize="1" noEditPoints="1" noAdjustHandles="1" noChangeArrowheads="1" noChangeShapeType="1" noTextEdit="1"/>
                </p:cNvSpPr>
                <p:nvPr/>
              </p:nvSpPr>
              <p:spPr bwMode="auto">
                <a:xfrm>
                  <a:off x="4918" y="3089"/>
                  <a:ext cx="167" cy="141"/>
                </a:xfrm>
                <a:prstGeom prst="rect">
                  <a:avLst/>
                </a:prstGeom>
                <a:blipFill rotWithShape="1">
                  <a:blip r:embed="rId1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Object 22"/>
                <p:cNvSpPr txBox="1"/>
                <p:nvPr/>
              </p:nvSpPr>
              <p:spPr bwMode="auto">
                <a:xfrm>
                  <a:off x="5057" y="2931"/>
                  <a:ext cx="168" cy="150"/>
                </a:xfrm>
                <a:prstGeom prst="rect">
                  <a:avLst/>
                </a:prstGeom>
                <a:noFill/>
              </p:spPr>
              <p:txBody>
                <a:bodyPr>
                  <a:normAutofit fontScale="47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𝒚</m:t>
                        </m:r>
                      </m:oMath>
                    </m:oMathPara>
                  </a14:m>
                  <a:endParaRPr lang="zh-CN" altLang="en-US" sz="2800" b="1">
                    <a:latin typeface="+mj-lt"/>
                    <a:ea typeface="+mj-ea"/>
                  </a:endParaRPr>
                </a:p>
              </p:txBody>
            </p:sp>
          </mc:Choice>
          <mc:Fallback>
            <p:sp>
              <p:nvSpPr>
                <p:cNvPr id="41" name="Object 22"/>
                <p:cNvSpPr txBox="1">
                  <a:spLocks noRot="1" noChangeAspect="1" noMove="1" noResize="1" noEditPoints="1" noAdjustHandles="1" noChangeArrowheads="1" noChangeShapeType="1" noTextEdit="1"/>
                </p:cNvSpPr>
                <p:nvPr/>
              </p:nvSpPr>
              <p:spPr bwMode="auto">
                <a:xfrm>
                  <a:off x="5057" y="2931"/>
                  <a:ext cx="168" cy="150"/>
                </a:xfrm>
                <a:prstGeom prst="rect">
                  <a:avLst/>
                </a:prstGeom>
                <a:blipFill rotWithShape="1">
                  <a:blip r:embed="rId17"/>
                </a:blipFill>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downRigh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147"/>
                                        </p:tgtEl>
                                        <p:attrNameLst>
                                          <p:attrName>style.visibility</p:attrName>
                                        </p:attrNameLst>
                                      </p:cBhvr>
                                      <p:to>
                                        <p:strVal val="visible"/>
                                      </p:to>
                                    </p:set>
                                    <p:animEffect transition="in" filter="strips(downRight)">
                                      <p:cBhvr>
                                        <p:cTn id="12" dur="500"/>
                                        <p:tgtEl>
                                          <p:spTgt spid="514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5146"/>
                                        </p:tgtEl>
                                        <p:attrNameLst>
                                          <p:attrName>style.visibility</p:attrName>
                                        </p:attrNameLst>
                                      </p:cBhvr>
                                      <p:to>
                                        <p:strVal val="visible"/>
                                      </p:to>
                                    </p:set>
                                    <p:animEffect transition="in" filter="strips(downRight)">
                                      <p:cBhvr>
                                        <p:cTn id="17" dur="500"/>
                                        <p:tgtEl>
                                          <p:spTgt spid="5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1774825" y="1125539"/>
            <a:ext cx="86423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mj-lt"/>
                <a:ea typeface="+mj-ea"/>
              </a:rPr>
              <a:t>           </a:t>
            </a:r>
            <a:endParaRPr lang="en-US" altLang="zh-CN" sz="2800" b="1">
              <a:latin typeface="+mj-lt"/>
              <a:ea typeface="+mj-ea"/>
            </a:endParaRPr>
          </a:p>
        </p:txBody>
      </p:sp>
      <p:grpSp>
        <p:nvGrpSpPr>
          <p:cNvPr id="6160" name="Group 16"/>
          <p:cNvGrpSpPr/>
          <p:nvPr/>
        </p:nvGrpSpPr>
        <p:grpSpPr bwMode="auto">
          <a:xfrm>
            <a:off x="1703389" y="188914"/>
            <a:ext cx="8389937" cy="963613"/>
            <a:chOff x="113" y="119"/>
            <a:chExt cx="5285" cy="607"/>
          </a:xfrm>
        </p:grpSpPr>
        <p:sp>
          <p:nvSpPr>
            <p:cNvPr id="6146" name="Rectangle 2"/>
            <p:cNvSpPr>
              <a:spLocks noChangeArrowheads="1"/>
            </p:cNvSpPr>
            <p:nvPr/>
          </p:nvSpPr>
          <p:spPr bwMode="auto">
            <a:xfrm>
              <a:off x="385" y="396"/>
              <a:ext cx="1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zh-CN" sz="2800" b="1">
                <a:latin typeface="+mj-lt"/>
                <a:ea typeface="+mj-ea"/>
              </a:endParaRPr>
            </a:p>
          </p:txBody>
        </p:sp>
        <p:sp>
          <p:nvSpPr>
            <p:cNvPr id="6150" name="Rectangle 6"/>
            <p:cNvSpPr>
              <a:spLocks noChangeArrowheads="1"/>
            </p:cNvSpPr>
            <p:nvPr/>
          </p:nvSpPr>
          <p:spPr bwMode="auto">
            <a:xfrm>
              <a:off x="113" y="255"/>
              <a:ext cx="40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a:latin typeface="+mj-lt"/>
                  <a:ea typeface="+mj-ea"/>
                </a:rPr>
                <a:t>上式令</a:t>
              </a:r>
              <a:r>
                <a:rPr lang="en-US" altLang="zh-CN" sz="2800" b="1">
                  <a:latin typeface="+mj-lt"/>
                  <a:ea typeface="+mj-ea"/>
                </a:rPr>
                <a:t>Δ</a:t>
              </a:r>
              <a:r>
                <a:rPr lang="en-US" altLang="zh-CN" sz="2800" b="1" i="1">
                  <a:latin typeface="+mj-lt"/>
                  <a:ea typeface="+mj-ea"/>
                </a:rPr>
                <a:t>x</a:t>
              </a:r>
              <a:r>
                <a:rPr lang="en-US" altLang="zh-CN" sz="2800" b="1">
                  <a:latin typeface="+mj-lt"/>
                  <a:ea typeface="+mj-ea"/>
                </a:rPr>
                <a:t>→0</a:t>
              </a:r>
              <a:r>
                <a:rPr lang="zh-CN" altLang="en-US" sz="2800" b="1">
                  <a:latin typeface="+mj-lt"/>
                  <a:ea typeface="+mj-ea"/>
                </a:rPr>
                <a:t>，两端取极限，并注意到 </a:t>
              </a:r>
              <a:endParaRPr lang="zh-CN" altLang="en-US" sz="2800" b="1">
                <a:latin typeface="+mj-lt"/>
                <a:ea typeface="+mj-ea"/>
              </a:endParaRPr>
            </a:p>
          </p:txBody>
        </p:sp>
        <mc:AlternateContent xmlns:mc="http://schemas.openxmlformats.org/markup-compatibility/2006">
          <mc:Choice xmlns:a14="http://schemas.microsoft.com/office/drawing/2010/main" Requires="a14">
            <p:sp>
              <p:nvSpPr>
                <p:cNvPr id="6152" name="Object 8"/>
                <p:cNvSpPr txBox="1"/>
                <p:nvPr/>
              </p:nvSpPr>
              <p:spPr bwMode="auto">
                <a:xfrm>
                  <a:off x="4105" y="119"/>
                  <a:ext cx="1293" cy="578"/>
                </a:xfrm>
                <a:prstGeom prst="rect">
                  <a:avLst/>
                </a:prstGeom>
                <a:noFill/>
              </p:spPr>
              <p:txBody>
                <a:bodyPr>
                  <a:normAutofit fontScale="77500" lnSpcReduction="20000"/>
                </a:bodyPr>
                <a:lstStyle/>
                <a:p>
                  <a14:m>
                    <m:oMathPara xmlns:m="http://schemas.openxmlformats.org/officeDocument/2006/math">
                      <m:oMathParaPr>
                        <m:jc m:val="left"/>
                      </m:oMathParaPr>
                      <m:oMath xmlns:m="http://schemas.openxmlformats.org/officeDocument/2006/math">
                        <m:func>
                          <m:funcPr>
                            <m:ctrlPr>
                              <a:rPr lang="zh-CN" altLang="en-US" sz="2800" b="1" i="1">
                                <a:solidFill>
                                  <a:srgbClr val="000000"/>
                                </a:solidFill>
                                <a:latin typeface="Cambria Math" panose="02040503050406030204" pitchFamily="18" charset="0"/>
                                <a:ea typeface="+mj-ea"/>
                              </a:rPr>
                            </m:ctrlPr>
                          </m:funcPr>
                          <m:fName>
                            <m:limLow>
                              <m:limLowPr>
                                <m:ctrlPr>
                                  <a:rPr lang="zh-CN" altLang="en-US" sz="2800" b="1" i="1">
                                    <a:solidFill>
                                      <a:srgbClr val="000000"/>
                                    </a:solidFill>
                                    <a:latin typeface="Cambria Math" panose="02040503050406030204" pitchFamily="18" charset="0"/>
                                    <a:ea typeface="+mj-ea"/>
                                  </a:rPr>
                                </m:ctrlPr>
                              </m:limLowPr>
                              <m:e>
                                <m:r>
                                  <a:rPr lang="zh-CN" altLang="en-US" sz="2800" b="1" i="0">
                                    <a:solidFill>
                                      <a:srgbClr val="000000"/>
                                    </a:solidFill>
                                    <a:latin typeface="Cambria Math" panose="02040503050406030204" pitchFamily="18" charset="0"/>
                                    <a:ea typeface="+mj-ea"/>
                                  </a:rPr>
                                  <m:t>𝐥𝐢𝐦</m:t>
                                </m:r>
                              </m:e>
                              <m:lim>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lim>
                            </m:limLow>
                          </m:fName>
                          <m:e>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𝑴𝑵</m:t>
                                </m:r>
                                <m:r>
                                  <a:rPr lang="zh-CN" altLang="en-US" sz="2800" b="1" i="1">
                                    <a:solidFill>
                                      <a:srgbClr val="000000"/>
                                    </a:solidFill>
                                    <a:latin typeface="Cambria Math" panose="02040503050406030204" pitchFamily="18" charset="0"/>
                                    <a:ea typeface="+mj-ea"/>
                                  </a:rPr>
                                  <m:t>|</m:t>
                                </m:r>
                              </m:num>
                              <m:den>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𝒔</m:t>
                                </m:r>
                              </m:den>
                            </m:f>
                          </m:e>
                        </m:func>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oMath>
                    </m:oMathPara>
                  </a14:m>
                  <a:endParaRPr lang="zh-CN" altLang="en-US" sz="2800" b="1">
                    <a:latin typeface="+mj-lt"/>
                    <a:ea typeface="+mj-ea"/>
                  </a:endParaRPr>
                </a:p>
              </p:txBody>
            </p:sp>
          </mc:Choice>
          <mc:Fallback>
            <p:sp>
              <p:nvSpPr>
                <p:cNvPr id="6152" name="Object 8"/>
                <p:cNvSpPr txBox="1">
                  <a:spLocks noRot="1" noChangeAspect="1" noMove="1" noResize="1" noEditPoints="1" noAdjustHandles="1" noChangeArrowheads="1" noChangeShapeType="1" noTextEdit="1"/>
                </p:cNvSpPr>
                <p:nvPr/>
              </p:nvSpPr>
              <p:spPr bwMode="auto">
                <a:xfrm>
                  <a:off x="4105" y="119"/>
                  <a:ext cx="1293" cy="578"/>
                </a:xfrm>
                <a:prstGeom prst="rect">
                  <a:avLst/>
                </a:prstGeom>
                <a:blipFill rotWithShape="1">
                  <a:blip r:embed="rId1"/>
                </a:blipFill>
              </p:spPr>
              <p:txBody>
                <a:bodyPr/>
                <a:lstStyle/>
                <a:p>
                  <a:r>
                    <a:rPr lang="zh-CN" altLang="en-US">
                      <a:noFill/>
                    </a:rPr>
                    <a:t> </a:t>
                  </a:r>
                </a:p>
              </p:txBody>
            </p:sp>
          </mc:Fallback>
        </mc:AlternateContent>
      </p:grpSp>
      <p:grpSp>
        <p:nvGrpSpPr>
          <p:cNvPr id="6159" name="Group 15"/>
          <p:cNvGrpSpPr/>
          <p:nvPr/>
        </p:nvGrpSpPr>
        <p:grpSpPr bwMode="auto">
          <a:xfrm>
            <a:off x="1992313" y="1196976"/>
            <a:ext cx="8755062" cy="1152525"/>
            <a:chOff x="249" y="754"/>
            <a:chExt cx="5515" cy="726"/>
          </a:xfrm>
        </p:grpSpPr>
        <p:sp>
          <p:nvSpPr>
            <p:cNvPr id="6153" name="Rectangle 9"/>
            <p:cNvSpPr>
              <a:spLocks noChangeArrowheads="1"/>
            </p:cNvSpPr>
            <p:nvPr/>
          </p:nvSpPr>
          <p:spPr bwMode="auto">
            <a:xfrm>
              <a:off x="249" y="935"/>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a:latin typeface="+mj-lt"/>
                  <a:ea typeface="+mj-ea"/>
                </a:rPr>
                <a:t>所以</a:t>
              </a:r>
              <a:endParaRPr lang="zh-CN" altLang="en-US" sz="2800" b="1">
                <a:latin typeface="+mj-lt"/>
                <a:ea typeface="+mj-ea"/>
              </a:endParaRPr>
            </a:p>
          </p:txBody>
        </p:sp>
        <mc:AlternateContent xmlns:mc="http://schemas.openxmlformats.org/markup-compatibility/2006">
          <mc:Choice xmlns:a14="http://schemas.microsoft.com/office/drawing/2010/main" Requires="a14">
            <p:sp>
              <p:nvSpPr>
                <p:cNvPr id="6154" name="Object 10"/>
                <p:cNvSpPr txBox="1"/>
                <p:nvPr/>
              </p:nvSpPr>
              <p:spPr bwMode="auto">
                <a:xfrm>
                  <a:off x="839" y="754"/>
                  <a:ext cx="3358" cy="648"/>
                </a:xfrm>
                <a:prstGeom prst="rect">
                  <a:avLst/>
                </a:prstGeom>
                <a:noFill/>
              </p:spPr>
              <p:txBody>
                <a:bodyPr>
                  <a:norm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𝒅𝒔</m:t>
                            </m:r>
                          </m:num>
                          <m:den>
                            <m:r>
                              <a:rPr lang="zh-CN" altLang="en-US" sz="2800" b="1" i="1">
                                <a:solidFill>
                                  <a:srgbClr val="000000"/>
                                </a:solidFill>
                                <a:latin typeface="Cambria Math" panose="02040503050406030204" pitchFamily="18" charset="0"/>
                                <a:ea typeface="+mj-ea"/>
                              </a:rPr>
                              <m:t>𝒅𝒙</m:t>
                            </m:r>
                          </m:den>
                        </m:f>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𝒅𝒚</m:t>
                            </m:r>
                          </m:num>
                          <m:den>
                            <m:r>
                              <a:rPr lang="zh-CN" altLang="en-US" sz="2800" b="1" i="1">
                                <a:solidFill>
                                  <a:srgbClr val="000000"/>
                                </a:solidFill>
                                <a:latin typeface="Cambria Math" panose="02040503050406030204" pitchFamily="18" charset="0"/>
                                <a:ea typeface="+mj-ea"/>
                              </a:rPr>
                              <m:t>𝒅𝒙</m:t>
                            </m:r>
                          </m:den>
                        </m:f>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m:t>
                            </m:r>
                          </m:e>
                          <m:sup>
                            <m:r>
                              <a:rPr lang="zh-CN" altLang="en-US" sz="2800" b="1" i="1">
                                <a:solidFill>
                                  <a:srgbClr val="000000"/>
                                </a:solidFill>
                                <a:latin typeface="Cambria Math" panose="02040503050406030204" pitchFamily="18" charset="0"/>
                                <a:ea typeface="+mj-ea"/>
                              </a:rPr>
                              <m:t>𝟐</m:t>
                            </m:r>
                          </m:sup>
                        </m:sSup>
                      </m:oMath>
                    </m:oMathPara>
                  </a14:m>
                  <a:endParaRPr lang="zh-CN" altLang="en-US" sz="2800" b="1">
                    <a:latin typeface="+mj-lt"/>
                    <a:ea typeface="+mj-ea"/>
                  </a:endParaRPr>
                </a:p>
              </p:txBody>
            </p:sp>
          </mc:Choice>
          <mc:Fallback>
            <p:sp>
              <p:nvSpPr>
                <p:cNvPr id="6154" name="Object 10"/>
                <p:cNvSpPr txBox="1">
                  <a:spLocks noRot="1" noChangeAspect="1" noMove="1" noResize="1" noEditPoints="1" noAdjustHandles="1" noChangeArrowheads="1" noChangeShapeType="1" noTextEdit="1"/>
                </p:cNvSpPr>
                <p:nvPr/>
              </p:nvSpPr>
              <p:spPr bwMode="auto">
                <a:xfrm>
                  <a:off x="839" y="754"/>
                  <a:ext cx="3358" cy="648"/>
                </a:xfrm>
                <a:prstGeom prst="rect">
                  <a:avLst/>
                </a:prstGeom>
                <a:blipFill rotWithShape="1">
                  <a:blip r:embed="rId2"/>
                </a:blipFill>
              </p:spPr>
              <p:txBody>
                <a:bodyPr/>
                <a:lstStyle/>
                <a:p>
                  <a:r>
                    <a:rPr lang="zh-CN" altLang="en-US">
                      <a:noFill/>
                    </a:rPr>
                    <a:t> </a:t>
                  </a:r>
                </a:p>
              </p:txBody>
            </p:sp>
          </mc:Fallback>
        </mc:AlternateContent>
        <p:sp>
          <p:nvSpPr>
            <p:cNvPr id="6155" name="Rectangle 11"/>
            <p:cNvSpPr>
              <a:spLocks noChangeArrowheads="1"/>
            </p:cNvSpPr>
            <p:nvPr/>
          </p:nvSpPr>
          <p:spPr bwMode="auto">
            <a:xfrm>
              <a:off x="2925" y="958"/>
              <a:ext cx="4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a:latin typeface="+mj-lt"/>
                  <a:ea typeface="+mj-ea"/>
                </a:rPr>
                <a:t>或</a:t>
              </a:r>
              <a:endParaRPr lang="zh-CN" altLang="en-US" sz="2800" b="1">
                <a:latin typeface="+mj-lt"/>
                <a:ea typeface="+mj-ea"/>
              </a:endParaRPr>
            </a:p>
          </p:txBody>
        </p:sp>
        <mc:AlternateContent xmlns:mc="http://schemas.openxmlformats.org/markup-compatibility/2006">
          <mc:Choice xmlns:a14="http://schemas.microsoft.com/office/drawing/2010/main" Requires="a14">
            <p:sp>
              <p:nvSpPr>
                <p:cNvPr id="6156" name="Object 12"/>
                <p:cNvSpPr txBox="1"/>
                <p:nvPr/>
              </p:nvSpPr>
              <p:spPr bwMode="auto">
                <a:xfrm>
                  <a:off x="3334" y="799"/>
                  <a:ext cx="2430" cy="681"/>
                </a:xfrm>
                <a:prstGeom prst="rect">
                  <a:avLst/>
                </a:prstGeom>
                <a:noFill/>
              </p:spPr>
              <p:txBody>
                <a:bodyPr>
                  <a:normAutofit/>
                </a:bodyPr>
                <a:lstStyle/>
                <a:p>
                  <a14:m>
                    <m:oMathPara xmlns:m="http://schemas.openxmlformats.org/officeDocument/2006/math">
                      <m:oMathParaPr>
                        <m:jc m:val="left"/>
                      </m:oMathParaPr>
                      <m:oMath xmlns:m="http://schemas.openxmlformats.org/officeDocument/2006/math">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𝒅𝒔</m:t>
                            </m:r>
                          </m:num>
                          <m:den>
                            <m:r>
                              <a:rPr lang="zh-CN" altLang="en-US" sz="2800" b="1" i="1">
                                <a:solidFill>
                                  <a:srgbClr val="000000"/>
                                </a:solidFill>
                                <a:latin typeface="Cambria Math" panose="02040503050406030204" pitchFamily="18" charset="0"/>
                                <a:ea typeface="+mj-ea"/>
                              </a:rPr>
                              <m:t>𝒅𝒙</m:t>
                            </m:r>
                          </m:den>
                        </m:f>
                        <m:r>
                          <a:rPr lang="zh-CN" altLang="en-US" sz="2800" b="1" i="1">
                            <a:solidFill>
                              <a:srgbClr val="000000"/>
                            </a:solidFill>
                            <a:latin typeface="Cambria Math" panose="02040503050406030204" pitchFamily="18" charset="0"/>
                            <a:ea typeface="+mj-ea"/>
                          </a:rPr>
                          <m:t>=±</m:t>
                        </m:r>
                        <m:rad>
                          <m:radPr>
                            <m:degHide m:val="on"/>
                            <m:ctrlPr>
                              <a:rPr lang="zh-CN" altLang="en-US" sz="2800" b="1" i="1">
                                <a:solidFill>
                                  <a:srgbClr val="000000"/>
                                </a:solidFill>
                                <a:latin typeface="Cambria Math" panose="02040503050406030204" pitchFamily="18" charset="0"/>
                                <a:ea typeface="+mj-ea"/>
                              </a:rPr>
                            </m:ctrlPr>
                          </m:radPr>
                          <m:deg/>
                          <m:e>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m:t>
                                </m:r>
                              </m:sup>
                            </m:sSup>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m:t>
                                </m:r>
                              </m:e>
                              <m:sup>
                                <m:r>
                                  <a:rPr lang="zh-CN" altLang="en-US" sz="2800" b="1" i="1">
                                    <a:solidFill>
                                      <a:srgbClr val="000000"/>
                                    </a:solidFill>
                                    <a:latin typeface="Cambria Math" panose="02040503050406030204" pitchFamily="18" charset="0"/>
                                    <a:ea typeface="+mj-ea"/>
                                  </a:rPr>
                                  <m:t>𝟐</m:t>
                                </m:r>
                              </m:sup>
                            </m:sSup>
                          </m:e>
                        </m:rad>
                      </m:oMath>
                    </m:oMathPara>
                  </a14:m>
                  <a:endParaRPr lang="zh-CN" altLang="en-US" sz="2800" b="1">
                    <a:latin typeface="+mj-lt"/>
                    <a:ea typeface="+mj-ea"/>
                  </a:endParaRPr>
                </a:p>
              </p:txBody>
            </p:sp>
          </mc:Choice>
          <mc:Fallback>
            <p:sp>
              <p:nvSpPr>
                <p:cNvPr id="6156" name="Object 12"/>
                <p:cNvSpPr txBox="1">
                  <a:spLocks noRot="1" noChangeAspect="1" noMove="1" noResize="1" noEditPoints="1" noAdjustHandles="1" noChangeArrowheads="1" noChangeShapeType="1" noTextEdit="1"/>
                </p:cNvSpPr>
                <p:nvPr/>
              </p:nvSpPr>
              <p:spPr bwMode="auto">
                <a:xfrm>
                  <a:off x="3334" y="799"/>
                  <a:ext cx="2430" cy="681"/>
                </a:xfrm>
                <a:prstGeom prst="rect">
                  <a:avLst/>
                </a:prstGeom>
                <a:blipFill rotWithShape="1">
                  <a:blip r:embed="rId3"/>
                </a:blipFill>
              </p:spPr>
              <p:txBody>
                <a:bodyPr/>
                <a:lstStyle/>
                <a:p>
                  <a:r>
                    <a:rPr lang="zh-CN" altLang="en-US">
                      <a:noFill/>
                    </a:rPr>
                    <a:t> </a:t>
                  </a:r>
                </a:p>
              </p:txBody>
            </p:sp>
          </mc:Fallback>
        </mc:AlternateContent>
      </p:grpSp>
      <p:sp>
        <p:nvSpPr>
          <p:cNvPr id="6157" name="Text Box 13"/>
          <p:cNvSpPr txBox="1">
            <a:spLocks noChangeArrowheads="1"/>
          </p:cNvSpPr>
          <p:nvPr/>
        </p:nvSpPr>
        <p:spPr bwMode="auto">
          <a:xfrm>
            <a:off x="9191625" y="6381751"/>
            <a:ext cx="10810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kumimoji="1" lang="zh-CN" altLang="en-US" sz="2800" b="1">
                <a:effectLst>
                  <a:outerShdw blurRad="38100" dist="38100" dir="2700000" algn="tl">
                    <a:srgbClr val="FFFFFF"/>
                  </a:outerShdw>
                </a:effectLst>
                <a:latin typeface="+mj-lt"/>
                <a:ea typeface="+mj-ea"/>
                <a:hlinkClick r:id="" action="ppaction://noaction"/>
              </a:rPr>
              <a:t>返回</a:t>
            </a:r>
            <a:endParaRPr kumimoji="1" lang="zh-CN" altLang="en-US" sz="2800" b="1">
              <a:effectLst>
                <a:outerShdw blurRad="38100" dist="38100" dir="2700000" algn="tl">
                  <a:srgbClr val="FFFFFF"/>
                </a:outerShdw>
              </a:effectLst>
              <a:latin typeface="+mj-lt"/>
              <a:ea typeface="+mj-ea"/>
            </a:endParaRPr>
          </a:p>
        </p:txBody>
      </p:sp>
      <p:sp>
        <p:nvSpPr>
          <p:cNvPr id="6158" name="Rectangle 14"/>
          <p:cNvSpPr>
            <a:spLocks noChangeArrowheads="1"/>
          </p:cNvSpPr>
          <p:nvPr/>
        </p:nvSpPr>
        <p:spPr bwMode="auto">
          <a:xfrm>
            <a:off x="1847851" y="2565401"/>
            <a:ext cx="782297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a:latin typeface="+mj-lt"/>
                <a:ea typeface="+mj-ea"/>
              </a:rPr>
              <a:t>由于</a:t>
            </a:r>
            <a:r>
              <a:rPr lang="en-US" altLang="zh-CN" sz="2800" b="1" i="1">
                <a:latin typeface="+mj-lt"/>
                <a:ea typeface="+mj-ea"/>
              </a:rPr>
              <a:t>s(x)</a:t>
            </a:r>
            <a:r>
              <a:rPr lang="zh-CN" altLang="en-US" sz="2800" b="1">
                <a:latin typeface="+mj-lt"/>
                <a:ea typeface="+mj-ea"/>
              </a:rPr>
              <a:t>为</a:t>
            </a:r>
            <a:r>
              <a:rPr lang="en-US" altLang="zh-CN" sz="2800" b="1" i="1">
                <a:latin typeface="+mj-lt"/>
                <a:ea typeface="+mj-ea"/>
              </a:rPr>
              <a:t>x</a:t>
            </a:r>
            <a:r>
              <a:rPr lang="zh-CN" altLang="en-US" sz="2800" b="1">
                <a:latin typeface="+mj-lt"/>
                <a:ea typeface="+mj-ea"/>
              </a:rPr>
              <a:t>的单调增函数，所以</a:t>
            </a:r>
            <a:r>
              <a:rPr lang="en-US" altLang="zh-CN" sz="2800" b="1">
                <a:latin typeface="+mj-lt"/>
                <a:ea typeface="+mj-ea"/>
              </a:rPr>
              <a:t>Δs</a:t>
            </a:r>
            <a:r>
              <a:rPr lang="zh-CN" altLang="en-US" sz="2800" b="1">
                <a:latin typeface="+mj-lt"/>
                <a:ea typeface="+mj-ea"/>
              </a:rPr>
              <a:t>与</a:t>
            </a:r>
            <a:r>
              <a:rPr lang="en-US" altLang="zh-CN" sz="2800" b="1">
                <a:latin typeface="+mj-lt"/>
                <a:ea typeface="+mj-ea"/>
              </a:rPr>
              <a:t>Δ</a:t>
            </a:r>
            <a:r>
              <a:rPr lang="en-US" altLang="zh-CN" sz="2800" b="1" i="1">
                <a:latin typeface="+mj-lt"/>
                <a:ea typeface="+mj-ea"/>
              </a:rPr>
              <a:t>x</a:t>
            </a:r>
            <a:r>
              <a:rPr lang="zh-CN" altLang="en-US" sz="2800" b="1">
                <a:latin typeface="+mj-lt"/>
                <a:ea typeface="+mj-ea"/>
              </a:rPr>
              <a:t>同为正或</a:t>
            </a:r>
            <a:endParaRPr lang="zh-CN" altLang="en-US" sz="2800" b="1">
              <a:latin typeface="+mj-lt"/>
              <a:ea typeface="+mj-ea"/>
            </a:endParaRPr>
          </a:p>
          <a:p>
            <a:pPr>
              <a:spcBef>
                <a:spcPct val="50000"/>
              </a:spcBef>
            </a:pPr>
            <a:r>
              <a:rPr lang="zh-CN" altLang="en-US" sz="2800" b="1">
                <a:latin typeface="+mj-lt"/>
                <a:ea typeface="+mj-ea"/>
              </a:rPr>
              <a:t>同为负，根号前应取正号，于是有</a:t>
            </a:r>
            <a:endParaRPr lang="zh-CN" altLang="en-US" sz="2800" b="1">
              <a:latin typeface="+mj-lt"/>
              <a:ea typeface="+mj-ea"/>
            </a:endParaRPr>
          </a:p>
        </p:txBody>
      </p:sp>
      <p:grpSp>
        <p:nvGrpSpPr>
          <p:cNvPr id="6161" name="Group 17"/>
          <p:cNvGrpSpPr/>
          <p:nvPr/>
        </p:nvGrpSpPr>
        <p:grpSpPr bwMode="auto">
          <a:xfrm>
            <a:off x="2135188" y="4005264"/>
            <a:ext cx="6194425" cy="1169987"/>
            <a:chOff x="566" y="300"/>
            <a:chExt cx="3902" cy="737"/>
          </a:xfrm>
        </p:grpSpPr>
        <mc:AlternateContent xmlns:mc="http://schemas.openxmlformats.org/markup-compatibility/2006">
          <mc:Choice xmlns:a14="http://schemas.microsoft.com/office/drawing/2010/main" Requires="a14">
            <p:sp>
              <p:nvSpPr>
                <p:cNvPr id="6162" name="Object 18"/>
                <p:cNvSpPr txBox="1"/>
                <p:nvPr/>
              </p:nvSpPr>
              <p:spPr bwMode="auto">
                <a:xfrm>
                  <a:off x="566" y="300"/>
                  <a:ext cx="2926" cy="737"/>
                </a:xfrm>
                <a:prstGeom prst="rect">
                  <a:avLst/>
                </a:prstGeom>
                <a:noFill/>
              </p:spPr>
              <p:txBody>
                <a:bodyPr>
                  <a:norm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𝒅𝒔</m:t>
                        </m:r>
                        <m:r>
                          <a:rPr lang="zh-CN" altLang="en-US" sz="2800" b="1" i="1">
                            <a:solidFill>
                              <a:srgbClr val="000000"/>
                            </a:solidFill>
                            <a:latin typeface="Cambria Math" panose="02040503050406030204" pitchFamily="18" charset="0"/>
                            <a:ea typeface="+mj-ea"/>
                          </a:rPr>
                          <m:t>=</m:t>
                        </m:r>
                        <m:rad>
                          <m:radPr>
                            <m:degHide m:val="on"/>
                            <m:ctrlPr>
                              <a:rPr lang="zh-CN" altLang="en-US" sz="2800" b="1" i="1">
                                <a:solidFill>
                                  <a:srgbClr val="000000"/>
                                </a:solidFill>
                                <a:latin typeface="Cambria Math" panose="02040503050406030204" pitchFamily="18" charset="0"/>
                                <a:ea typeface="+mj-ea"/>
                              </a:rPr>
                            </m:ctrlPr>
                          </m:radPr>
                          <m:deg/>
                          <m:e>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m:t>
                                </m:r>
                              </m:sup>
                            </m:sSup>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m:t>
                                </m:r>
                              </m:e>
                              <m:sup>
                                <m:r>
                                  <a:rPr lang="zh-CN" altLang="en-US" sz="2800" b="1" i="1">
                                    <a:solidFill>
                                      <a:srgbClr val="000000"/>
                                    </a:solidFill>
                                    <a:latin typeface="Cambria Math" panose="02040503050406030204" pitchFamily="18" charset="0"/>
                                    <a:ea typeface="+mj-ea"/>
                                  </a:rPr>
                                  <m:t>𝟐</m:t>
                                </m:r>
                              </m:sup>
                            </m:sSup>
                          </m:e>
                        </m:rad>
                        <m:r>
                          <a:rPr lang="zh-CN" altLang="en-US" sz="2800" b="1" i="1">
                            <a:solidFill>
                              <a:srgbClr val="000000"/>
                            </a:solidFill>
                            <a:latin typeface="Cambria Math" panose="02040503050406030204" pitchFamily="18" charset="0"/>
                            <a:ea typeface="+mj-ea"/>
                          </a:rPr>
                          <m:t>𝒅𝒙</m:t>
                        </m:r>
                      </m:oMath>
                    </m:oMathPara>
                  </a14:m>
                  <a:endParaRPr lang="zh-CN" altLang="en-US" sz="2800" b="1" dirty="0">
                    <a:latin typeface="+mj-lt"/>
                    <a:ea typeface="+mj-ea"/>
                  </a:endParaRPr>
                </a:p>
              </p:txBody>
            </p:sp>
          </mc:Choice>
          <mc:Fallback>
            <p:sp>
              <p:nvSpPr>
                <p:cNvPr id="6162" name="Object 18"/>
                <p:cNvSpPr txBox="1">
                  <a:spLocks noRot="1" noChangeAspect="1" noMove="1" noResize="1" noEditPoints="1" noAdjustHandles="1" noChangeArrowheads="1" noChangeShapeType="1" noTextEdit="1"/>
                </p:cNvSpPr>
                <p:nvPr/>
              </p:nvSpPr>
              <p:spPr bwMode="auto">
                <a:xfrm>
                  <a:off x="566" y="300"/>
                  <a:ext cx="2926" cy="737"/>
                </a:xfrm>
                <a:prstGeom prst="rect">
                  <a:avLst/>
                </a:prstGeom>
                <a:blipFill rotWithShape="1">
                  <a:blip r:embed="rId4"/>
                </a:blipFill>
              </p:spPr>
              <p:txBody>
                <a:bodyPr/>
                <a:lstStyle/>
                <a:p>
                  <a:r>
                    <a:rPr lang="zh-CN" altLang="en-US">
                      <a:noFill/>
                    </a:rPr>
                    <a:t> </a:t>
                  </a:r>
                </a:p>
              </p:txBody>
            </p:sp>
          </mc:Fallback>
        </mc:AlternateContent>
        <p:sp>
          <p:nvSpPr>
            <p:cNvPr id="6163" name="Rectangle 19"/>
            <p:cNvSpPr>
              <a:spLocks noChangeArrowheads="1"/>
            </p:cNvSpPr>
            <p:nvPr/>
          </p:nvSpPr>
          <p:spPr bwMode="auto">
            <a:xfrm>
              <a:off x="3289" y="461"/>
              <a:ext cx="11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b="1" dirty="0">
                  <a:latin typeface="+mj-lt"/>
                  <a:ea typeface="+mj-ea"/>
                </a:rPr>
                <a:t>(3.5.1) </a:t>
              </a:r>
              <a:endParaRPr lang="en-US" altLang="zh-CN" sz="2800" b="1" dirty="0">
                <a:latin typeface="+mj-lt"/>
                <a:ea typeface="+mj-ea"/>
              </a:endParaRPr>
            </a:p>
          </p:txBody>
        </p:sp>
      </p:grpSp>
      <p:sp>
        <p:nvSpPr>
          <p:cNvPr id="6164" name="Rectangle 20"/>
          <p:cNvSpPr>
            <a:spLocks noChangeArrowheads="1"/>
          </p:cNvSpPr>
          <p:nvPr/>
        </p:nvSpPr>
        <p:spPr bwMode="auto">
          <a:xfrm>
            <a:off x="2208214" y="5445126"/>
            <a:ext cx="32367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800" b="1" dirty="0">
                <a:latin typeface="+mj-lt"/>
                <a:ea typeface="+mj-ea"/>
              </a:rPr>
              <a:t>这就是弧微分公式</a:t>
            </a:r>
            <a:r>
              <a:rPr lang="en-US" altLang="zh-CN" sz="2800" b="1" dirty="0">
                <a:latin typeface="+mj-lt"/>
                <a:ea typeface="+mj-ea"/>
              </a:rPr>
              <a:t>.</a:t>
            </a:r>
            <a:endParaRPr lang="en-US" altLang="zh-CN" sz="2800" b="1" dirty="0">
              <a:latin typeface="+mj-lt"/>
              <a:ea typeface="+mj-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160"/>
                                        </p:tgtEl>
                                        <p:attrNameLst>
                                          <p:attrName>style.visibility</p:attrName>
                                        </p:attrNameLst>
                                      </p:cBhvr>
                                      <p:to>
                                        <p:strVal val="visible"/>
                                      </p:to>
                                    </p:set>
                                    <p:animEffect transition="in" filter="strips(downRight)">
                                      <p:cBhvr>
                                        <p:cTn id="7" dur="500"/>
                                        <p:tgtEl>
                                          <p:spTgt spid="616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159"/>
                                        </p:tgtEl>
                                        <p:attrNameLst>
                                          <p:attrName>style.visibility</p:attrName>
                                        </p:attrNameLst>
                                      </p:cBhvr>
                                      <p:to>
                                        <p:strVal val="visible"/>
                                      </p:to>
                                    </p:set>
                                    <p:animEffect transition="in" filter="strips(downRight)">
                                      <p:cBhvr>
                                        <p:cTn id="12" dur="500"/>
                                        <p:tgtEl>
                                          <p:spTgt spid="615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158"/>
                                        </p:tgtEl>
                                        <p:attrNameLst>
                                          <p:attrName>style.visibility</p:attrName>
                                        </p:attrNameLst>
                                      </p:cBhvr>
                                      <p:to>
                                        <p:strVal val="visible"/>
                                      </p:to>
                                    </p:set>
                                    <p:animEffect transition="in" filter="strips(downRight)">
                                      <p:cBhvr>
                                        <p:cTn id="17" dur="500"/>
                                        <p:tgtEl>
                                          <p:spTgt spid="615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6161"/>
                                        </p:tgtEl>
                                        <p:attrNameLst>
                                          <p:attrName>style.visibility</p:attrName>
                                        </p:attrNameLst>
                                      </p:cBhvr>
                                      <p:to>
                                        <p:strVal val="visible"/>
                                      </p:to>
                                    </p:set>
                                    <p:animEffect transition="in" filter="strips(downRight)">
                                      <p:cBhvr>
                                        <p:cTn id="22" dur="500"/>
                                        <p:tgtEl>
                                          <p:spTgt spid="616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164"/>
                                        </p:tgtEl>
                                        <p:attrNameLst>
                                          <p:attrName>style.visibility</p:attrName>
                                        </p:attrNameLst>
                                      </p:cBhvr>
                                      <p:to>
                                        <p:strVal val="visible"/>
                                      </p:to>
                                    </p:set>
                                    <p:animEffect transition="in" filter="strips(downRight)">
                                      <p:cBhvr>
                                        <p:cTn id="27"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8" grpId="0"/>
      <p:bldP spid="61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2208214" y="765176"/>
            <a:ext cx="685476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200000"/>
              </a:lnSpc>
              <a:spcBef>
                <a:spcPct val="50000"/>
              </a:spcBef>
            </a:pPr>
            <a:r>
              <a:rPr lang="zh-CN" altLang="en-US" sz="2800" b="1" dirty="0">
                <a:latin typeface="宋体" panose="02010600030101010101" pitchFamily="2" charset="-122"/>
              </a:rPr>
              <a:t>若函数以参数方程 </a:t>
            </a:r>
            <a:r>
              <a:rPr lang="en-US" altLang="zh-CN" sz="2800" b="1" i="1" dirty="0">
                <a:latin typeface="Times New Roman" panose="02020603050405020304" pitchFamily="18" charset="0"/>
              </a:rPr>
              <a:t>x =x(t), y=y (t)</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ea typeface="隶书" panose="02010509060101010101" pitchFamily="49" charset="-122"/>
                <a:cs typeface="Times New Roman" panose="02020603050405020304" pitchFamily="18" charset="0"/>
              </a:rPr>
              <a:t>α</a:t>
            </a:r>
            <a:r>
              <a:rPr lang="en-US" altLang="zh-CN" sz="2800" b="1" dirty="0">
                <a:latin typeface="Times New Roman" panose="02020603050405020304" pitchFamily="18" charset="0"/>
                <a:ea typeface="隶书" panose="02010509060101010101" pitchFamily="49" charset="-122"/>
                <a:cs typeface="Times New Roman" panose="02020603050405020304" pitchFamily="18" charset="0"/>
              </a:rPr>
              <a:t>≤</a:t>
            </a:r>
            <a:r>
              <a:rPr lang="en-US" altLang="zh-CN" sz="2800" b="1" i="1" dirty="0">
                <a:latin typeface="Times New Roman" panose="02020603050405020304" pitchFamily="18" charset="0"/>
                <a:ea typeface="隶书" panose="02010509060101010101" pitchFamily="49" charset="-122"/>
                <a:cs typeface="Times New Roman" panose="02020603050405020304" pitchFamily="18" charset="0"/>
              </a:rPr>
              <a:t>t</a:t>
            </a:r>
            <a:r>
              <a:rPr lang="en-US" altLang="zh-CN" sz="2800" b="1" dirty="0">
                <a:latin typeface="Times New Roman" panose="02020603050405020304" pitchFamily="18" charset="0"/>
                <a:ea typeface="隶书" panose="02010509060101010101" pitchFamily="49" charset="-122"/>
                <a:cs typeface="Times New Roman" panose="02020603050405020304" pitchFamily="18" charset="0"/>
              </a:rPr>
              <a:t>≤</a:t>
            </a:r>
            <a:r>
              <a:rPr lang="en-US" altLang="zh-CN" sz="2800" b="1" i="1" dirty="0">
                <a:latin typeface="Times New Roman" panose="02020603050405020304" pitchFamily="18" charset="0"/>
                <a:ea typeface="隶书" panose="02010509060101010101" pitchFamily="49" charset="-122"/>
                <a:cs typeface="Times New Roman" panose="02020603050405020304" pitchFamily="18" charset="0"/>
              </a:rPr>
              <a:t>β</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lnSpc>
                <a:spcPct val="200000"/>
              </a:lnSpc>
              <a:spcBef>
                <a:spcPct val="50000"/>
              </a:spcBef>
            </a:pPr>
            <a:r>
              <a:rPr lang="zh-CN" altLang="en-US" sz="2800" b="1" dirty="0">
                <a:latin typeface="Times New Roman" panose="02020603050405020304" pitchFamily="18" charset="0"/>
              </a:rPr>
              <a:t>给出，</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t</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在</a:t>
            </a:r>
            <a:r>
              <a:rPr lang="en-US" altLang="zh-CN" sz="2800" b="1" dirty="0">
                <a:latin typeface="Times New Roman" panose="02020603050405020304" pitchFamily="18" charset="0"/>
              </a:rPr>
              <a:t>(</a:t>
            </a:r>
            <a:r>
              <a:rPr lang="en-US" altLang="zh-CN" sz="2800" b="1" i="1" dirty="0">
                <a:latin typeface="Times New Roman" panose="02020603050405020304" pitchFamily="18" charset="0"/>
                <a:ea typeface="隶书" panose="02010509060101010101" pitchFamily="49" charset="-122"/>
              </a:rPr>
              <a:t>α</a:t>
            </a:r>
            <a:r>
              <a:rPr lang="en-US" altLang="zh-CN" sz="2800" b="1" dirty="0">
                <a:latin typeface="Times New Roman" panose="02020603050405020304" pitchFamily="18" charset="0"/>
                <a:ea typeface="隶书" panose="02010509060101010101" pitchFamily="49" charset="-122"/>
              </a:rPr>
              <a:t>,</a:t>
            </a:r>
            <a:r>
              <a:rPr lang="en-US" altLang="zh-CN" sz="2800" b="1" i="1" dirty="0">
                <a:latin typeface="Times New Roman" panose="02020603050405020304" pitchFamily="18" charset="0"/>
                <a:ea typeface="隶书" panose="02010509060101010101" pitchFamily="49" charset="-122"/>
              </a:rPr>
              <a:t>β</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内连续，则</a:t>
            </a:r>
            <a:endParaRPr lang="zh-CN" altLang="en-US" sz="2800" b="1" dirty="0">
              <a:latin typeface="Times New Roman" panose="02020603050405020304" pitchFamily="18" charset="0"/>
            </a:endParaRPr>
          </a:p>
        </p:txBody>
      </p:sp>
      <p:grpSp>
        <p:nvGrpSpPr>
          <p:cNvPr id="7177" name="Group 9"/>
          <p:cNvGrpSpPr/>
          <p:nvPr/>
        </p:nvGrpSpPr>
        <p:grpSpPr bwMode="auto">
          <a:xfrm>
            <a:off x="1413462" y="3429000"/>
            <a:ext cx="9120448" cy="1066800"/>
            <a:chOff x="567" y="2341"/>
            <a:chExt cx="4739" cy="672"/>
          </a:xfrm>
        </p:grpSpPr>
        <mc:AlternateContent xmlns:mc="http://schemas.openxmlformats.org/markup-compatibility/2006">
          <mc:Choice xmlns:a14="http://schemas.microsoft.com/office/drawing/2010/main" Requires="a14">
            <p:sp>
              <p:nvSpPr>
                <p:cNvPr id="7174" name="Object 6"/>
                <p:cNvSpPr txBox="1"/>
                <p:nvPr/>
              </p:nvSpPr>
              <p:spPr bwMode="auto">
                <a:xfrm>
                  <a:off x="567" y="2341"/>
                  <a:ext cx="4653" cy="672"/>
                </a:xfrm>
                <a:prstGeom prst="rect">
                  <a:avLst/>
                </a:prstGeom>
                <a:noFill/>
              </p:spPr>
              <p:txBody>
                <a:bodyPr>
                  <a:normAutofit/>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𝒅𝒔</m:t>
                        </m:r>
                        <m:r>
                          <a:rPr lang="zh-CN" altLang="en-US" sz="2800" b="1" i="1">
                            <a:solidFill>
                              <a:srgbClr val="000000"/>
                            </a:solidFill>
                            <a:latin typeface="Cambria Math" panose="02040503050406030204" pitchFamily="18" charset="0"/>
                          </a:rPr>
                          <m:t>=</m:t>
                        </m:r>
                        <m:rad>
                          <m:radPr>
                            <m:degHide m:val="on"/>
                            <m:ctrlPr>
                              <a:rPr lang="zh-CN" altLang="en-US" sz="2800" b="1" i="1">
                                <a:solidFill>
                                  <a:srgbClr val="000000"/>
                                </a:solidFill>
                                <a:latin typeface="Cambria Math" panose="02040503050406030204" pitchFamily="18" charset="0"/>
                              </a:rPr>
                            </m:ctrlPr>
                          </m:radPr>
                          <m:deg/>
                          <m:e>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𝒅𝒙</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𝒅𝒚</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e>
                        </m:rad>
                        <m:r>
                          <a:rPr lang="zh-CN" altLang="en-US" sz="2800" b="1" i="1">
                            <a:solidFill>
                              <a:srgbClr val="000000"/>
                            </a:solidFill>
                            <a:latin typeface="Cambria Math" panose="02040503050406030204" pitchFamily="18" charset="0"/>
                          </a:rPr>
                          <m:t>=</m:t>
                        </m:r>
                        <m:rad>
                          <m:radPr>
                            <m:degHide m:val="on"/>
                            <m:ctrlPr>
                              <a:rPr lang="zh-CN" altLang="en-US" sz="2800" b="1" i="1">
                                <a:solidFill>
                                  <a:srgbClr val="000000"/>
                                </a:solidFill>
                                <a:latin typeface="Cambria Math" panose="02040503050406030204" pitchFamily="18" charset="0"/>
                              </a:rPr>
                            </m:ctrlPr>
                          </m:radPr>
                          <m:deg/>
                          <m:e>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𝒕</m:t>
                            </m:r>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𝒕</m:t>
                            </m:r>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m:t>
                                </m:r>
                              </m:e>
                              <m:sup>
                                <m:r>
                                  <a:rPr lang="zh-CN" altLang="en-US" sz="2800" b="1" i="1">
                                    <a:solidFill>
                                      <a:srgbClr val="000000"/>
                                    </a:solidFill>
                                    <a:latin typeface="Cambria Math" panose="02040503050406030204" pitchFamily="18" charset="0"/>
                                  </a:rPr>
                                  <m:t>𝟐</m:t>
                                </m:r>
                              </m:sup>
                            </m:sSup>
                          </m:e>
                        </m:rad>
                        <m:r>
                          <a:rPr lang="zh-CN" altLang="en-US" sz="2800" b="1" i="1">
                            <a:solidFill>
                              <a:srgbClr val="000000"/>
                            </a:solidFill>
                            <a:latin typeface="Cambria Math" panose="02040503050406030204" pitchFamily="18" charset="0"/>
                          </a:rPr>
                          <m:t>𝒅𝒕</m:t>
                        </m:r>
                        <m:r>
                          <a:rPr lang="zh-CN" altLang="en-US" sz="2800" b="1" i="1">
                            <a:solidFill>
                              <a:srgbClr val="000000"/>
                            </a:solidFill>
                            <a:latin typeface="Cambria Math" panose="02040503050406030204" pitchFamily="18" charset="0"/>
                          </a:rPr>
                          <m:t>.</m:t>
                        </m:r>
                      </m:oMath>
                    </m:oMathPara>
                  </a14:m>
                  <a:endParaRPr lang="zh-CN" altLang="en-US" sz="2800" b="1" dirty="0"/>
                </a:p>
              </p:txBody>
            </p:sp>
          </mc:Choice>
          <mc:Fallback>
            <p:sp>
              <p:nvSpPr>
                <p:cNvPr id="7174" name="Object 6"/>
                <p:cNvSpPr txBox="1">
                  <a:spLocks noRot="1" noChangeAspect="1" noMove="1" noResize="1" noEditPoints="1" noAdjustHandles="1" noChangeArrowheads="1" noChangeShapeType="1" noTextEdit="1"/>
                </p:cNvSpPr>
                <p:nvPr/>
              </p:nvSpPr>
              <p:spPr bwMode="auto">
                <a:xfrm>
                  <a:off x="567" y="2341"/>
                  <a:ext cx="4653" cy="672"/>
                </a:xfrm>
                <a:prstGeom prst="rect">
                  <a:avLst/>
                </a:prstGeom>
                <a:blipFill rotWithShape="1">
                  <a:blip r:embed="rId1"/>
                </a:blipFill>
              </p:spPr>
              <p:txBody>
                <a:bodyPr/>
                <a:lstStyle/>
                <a:p>
                  <a:r>
                    <a:rPr lang="zh-CN" altLang="en-US">
                      <a:noFill/>
                    </a:rPr>
                    <a:t> </a:t>
                  </a:r>
                </a:p>
              </p:txBody>
            </p:sp>
          </mc:Fallback>
        </mc:AlternateContent>
        <p:sp>
          <p:nvSpPr>
            <p:cNvPr id="7175" name="Rectangle 7"/>
            <p:cNvSpPr>
              <a:spLocks noChangeArrowheads="1"/>
            </p:cNvSpPr>
            <p:nvPr/>
          </p:nvSpPr>
          <p:spPr bwMode="auto">
            <a:xfrm>
              <a:off x="4602" y="2466"/>
              <a:ext cx="7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3.5.2</a:t>
              </a:r>
              <a:r>
                <a:rPr lang="en-US" altLang="zh-CN" sz="2800" b="1" dirty="0">
                  <a:latin typeface="宋体" panose="02010600030101010101" pitchFamily="2" charset="-122"/>
                </a:rPr>
                <a:t>)</a:t>
              </a:r>
              <a:r>
                <a:rPr lang="en-US" altLang="zh-CN" sz="2800" b="1" dirty="0">
                  <a:latin typeface="Times New Roman" panose="02020603050405020304" pitchFamily="18" charset="0"/>
                  <a:ea typeface="楷体_GB2312" pitchFamily="49" charset="-122"/>
                </a:rPr>
                <a:t> </a:t>
              </a:r>
              <a:endParaRPr lang="en-US" altLang="zh-CN" sz="2800" b="1" dirty="0">
                <a:latin typeface="Times New Roman" panose="02020603050405020304" pitchFamily="18" charset="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strips(downRight)">
                                      <p:cBhvr>
                                        <p:cTn id="7" dur="500"/>
                                        <p:tgtEl>
                                          <p:spTgt spid="717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strips(downRight)">
                                      <p:cBhvr>
                                        <p:cTn id="12"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774826" y="487364"/>
            <a:ext cx="8569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2800" b="1">
              <a:latin typeface="Times New Roman" panose="02020603050405020304" pitchFamily="18" charset="0"/>
              <a:ea typeface="楷体_GB2312" pitchFamily="49" charset="-122"/>
            </a:endParaRPr>
          </a:p>
        </p:txBody>
      </p:sp>
      <p:sp>
        <p:nvSpPr>
          <p:cNvPr id="8196" name="Rectangle 4"/>
          <p:cNvSpPr>
            <a:spLocks noChangeArrowheads="1"/>
          </p:cNvSpPr>
          <p:nvPr/>
        </p:nvSpPr>
        <p:spPr bwMode="auto">
          <a:xfrm>
            <a:off x="1919289" y="383067"/>
            <a:ext cx="8302273" cy="152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80000"/>
              </a:lnSpc>
            </a:pPr>
            <a:r>
              <a:rPr lang="zh-CN" altLang="en-US" sz="2800" b="1">
                <a:latin typeface="宋体" panose="02010600030101010101" pitchFamily="2" charset="-122"/>
              </a:rPr>
              <a:t>弧长的微分有明显的几何意义</a:t>
            </a:r>
            <a:r>
              <a:rPr lang="en-US" altLang="zh-CN" sz="2800" b="1">
                <a:latin typeface="宋体" panose="02010600030101010101" pitchFamily="2" charset="-122"/>
              </a:rPr>
              <a:t>.</a:t>
            </a:r>
            <a:r>
              <a:rPr lang="zh-CN" altLang="en-US" sz="2800" b="1">
                <a:latin typeface="宋体" panose="02010600030101010101" pitchFamily="2" charset="-122"/>
              </a:rPr>
              <a:t>在图</a:t>
            </a:r>
            <a:r>
              <a:rPr lang="en-US" altLang="zh-CN" sz="2800" b="1">
                <a:latin typeface="宋体" panose="02010600030101010101" pitchFamily="2" charset="-122"/>
              </a:rPr>
              <a:t>3.5.1</a:t>
            </a:r>
            <a:r>
              <a:rPr lang="zh-CN" altLang="en-US" sz="2800" b="1">
                <a:latin typeface="宋体" panose="02010600030101010101" pitchFamily="2" charset="-122"/>
              </a:rPr>
              <a:t>中，</a:t>
            </a:r>
            <a:r>
              <a:rPr lang="en-US" altLang="zh-CN" sz="2800" b="1" i="1">
                <a:latin typeface="Times New Roman" panose="02020603050405020304" pitchFamily="18" charset="0"/>
              </a:rPr>
              <a:t>MT</a:t>
            </a:r>
            <a:r>
              <a:rPr lang="zh-CN" altLang="en-US" sz="2800" b="1">
                <a:latin typeface="宋体" panose="02010600030101010101" pitchFamily="2" charset="-122"/>
              </a:rPr>
              <a:t>是</a:t>
            </a:r>
            <a:endParaRPr lang="zh-CN" altLang="en-US" sz="2800" b="1">
              <a:latin typeface="宋体" panose="02010600030101010101" pitchFamily="2" charset="-122"/>
            </a:endParaRPr>
          </a:p>
          <a:p>
            <a:pPr>
              <a:lnSpc>
                <a:spcPct val="180000"/>
              </a:lnSpc>
            </a:pPr>
            <a:r>
              <a:rPr lang="zh-CN" altLang="en-US" sz="2800" b="1">
                <a:latin typeface="宋体" panose="02010600030101010101" pitchFamily="2" charset="-122"/>
              </a:rPr>
              <a:t>曲线在点</a:t>
            </a:r>
            <a:r>
              <a:rPr lang="en-US" altLang="zh-CN" sz="2800" b="1" i="1">
                <a:latin typeface="Times New Roman" panose="02020603050405020304" pitchFamily="18" charset="0"/>
              </a:rPr>
              <a:t>M</a:t>
            </a:r>
            <a:r>
              <a:rPr lang="zh-CN" altLang="en-US" sz="2800" b="1">
                <a:latin typeface="宋体" panose="02010600030101010101" pitchFamily="2" charset="-122"/>
              </a:rPr>
              <a:t>处的切线，故</a:t>
            </a:r>
            <a:endParaRPr lang="zh-CN" altLang="en-US" sz="2800" b="1">
              <a:latin typeface="宋体" panose="02010600030101010101" pitchFamily="2" charset="-122"/>
            </a:endParaRPr>
          </a:p>
        </p:txBody>
      </p:sp>
      <p:sp>
        <p:nvSpPr>
          <p:cNvPr id="8197" name="Rectangle 5"/>
          <p:cNvSpPr>
            <a:spLocks noChangeArrowheads="1"/>
          </p:cNvSpPr>
          <p:nvPr/>
        </p:nvSpPr>
        <p:spPr bwMode="auto">
          <a:xfrm>
            <a:off x="2135188" y="2654628"/>
            <a:ext cx="57959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MT</a:t>
            </a:r>
            <a:r>
              <a:rPr lang="en-US" altLang="zh-CN" sz="2800" b="1">
                <a:latin typeface="Times New Roman" panose="02020603050405020304" pitchFamily="18" charset="0"/>
              </a:rPr>
              <a:t>|</a:t>
            </a:r>
            <a:r>
              <a:rPr kumimoji="1" lang="en-US" altLang="zh-CN" sz="2800" b="1" baseline="30000">
                <a:solidFill>
                  <a:schemeClr val="tx2"/>
                </a:solidFill>
                <a:latin typeface="Times New Roman" panose="02020603050405020304" pitchFamily="18" charset="0"/>
                <a:ea typeface="楷体_GB2312" pitchFamily="49" charset="-122"/>
              </a:rPr>
              <a:t>2</a:t>
            </a:r>
            <a:r>
              <a:rPr lang="en-US" altLang="zh-CN" sz="2800" b="1">
                <a:latin typeface="Times New Roman" panose="02020603050405020304" pitchFamily="18" charset="0"/>
              </a:rPr>
              <a:t>=|</a:t>
            </a:r>
            <a:r>
              <a:rPr lang="en-US" altLang="zh-CN" sz="2800" b="1" i="1">
                <a:latin typeface="Times New Roman" panose="02020603050405020304" pitchFamily="18" charset="0"/>
              </a:rPr>
              <a:t>MR</a:t>
            </a:r>
            <a:r>
              <a:rPr lang="en-US" altLang="zh-CN" sz="2800" b="1">
                <a:latin typeface="Times New Roman" panose="02020603050405020304" pitchFamily="18" charset="0"/>
              </a:rPr>
              <a:t>|</a:t>
            </a:r>
            <a:r>
              <a:rPr kumimoji="1" lang="en-US" altLang="zh-CN" sz="2800" b="1" baseline="30000">
                <a:solidFill>
                  <a:schemeClr val="tx2"/>
                </a:solidFill>
                <a:latin typeface="Times New Roman" panose="02020603050405020304" pitchFamily="18" charset="0"/>
                <a:ea typeface="楷体_GB2312" pitchFamily="49" charset="-122"/>
              </a:rPr>
              <a:t>2</a:t>
            </a:r>
            <a:r>
              <a:rPr lang="en-US" altLang="zh-CN" sz="2800" b="1">
                <a:latin typeface="Times New Roman" panose="02020603050405020304" pitchFamily="18" charset="0"/>
              </a:rPr>
              <a:t>+|</a:t>
            </a:r>
            <a:r>
              <a:rPr lang="en-US" altLang="zh-CN" sz="2800" b="1" i="1">
                <a:latin typeface="Times New Roman" panose="02020603050405020304" pitchFamily="18" charset="0"/>
              </a:rPr>
              <a:t>RT</a:t>
            </a:r>
            <a:r>
              <a:rPr lang="en-US" altLang="zh-CN" sz="2800" b="1">
                <a:latin typeface="Times New Roman" panose="02020603050405020304" pitchFamily="18" charset="0"/>
              </a:rPr>
              <a:t>|</a:t>
            </a:r>
            <a:r>
              <a:rPr kumimoji="1" lang="en-US" altLang="zh-CN" sz="2800" b="1" baseline="30000">
                <a:solidFill>
                  <a:schemeClr val="tx2"/>
                </a:solidFill>
                <a:latin typeface="Times New Roman" panose="02020603050405020304" pitchFamily="18" charset="0"/>
                <a:ea typeface="楷体_GB2312" pitchFamily="49" charset="-122"/>
              </a:rPr>
              <a:t>2</a:t>
            </a:r>
            <a:r>
              <a:rPr lang="en-US" altLang="zh-CN" sz="2800" b="1">
                <a:latin typeface="Times New Roman" panose="02020603050405020304" pitchFamily="18" charset="0"/>
              </a:rPr>
              <a:t>=(</a:t>
            </a:r>
            <a:r>
              <a:rPr lang="en-US" altLang="zh-CN" sz="2800" b="1" i="1">
                <a:latin typeface="Times New Roman" panose="02020603050405020304" pitchFamily="18" charset="0"/>
              </a:rPr>
              <a:t>dx</a:t>
            </a:r>
            <a:r>
              <a:rPr lang="en-US" altLang="zh-CN" sz="2800" b="1">
                <a:latin typeface="Times New Roman" panose="02020603050405020304" pitchFamily="18" charset="0"/>
              </a:rPr>
              <a:t>)</a:t>
            </a:r>
            <a:r>
              <a:rPr kumimoji="1" lang="en-US" altLang="zh-CN" sz="2800" b="1" baseline="30000">
                <a:solidFill>
                  <a:schemeClr val="tx2"/>
                </a:solidFill>
                <a:latin typeface="Times New Roman" panose="02020603050405020304" pitchFamily="18" charset="0"/>
                <a:ea typeface="楷体_GB2312" pitchFamily="49" charset="-122"/>
              </a:rPr>
              <a:t>2</a:t>
            </a:r>
            <a:r>
              <a:rPr lang="en-US" altLang="zh-CN" sz="2800" b="1">
                <a:latin typeface="Times New Roman" panose="02020603050405020304" pitchFamily="18" charset="0"/>
              </a:rPr>
              <a:t>+(</a:t>
            </a:r>
            <a:r>
              <a:rPr lang="en-US" altLang="zh-CN" sz="2800" b="1" i="1">
                <a:latin typeface="Times New Roman" panose="02020603050405020304" pitchFamily="18" charset="0"/>
              </a:rPr>
              <a:t>dy</a:t>
            </a:r>
            <a:r>
              <a:rPr lang="en-US" altLang="zh-CN" sz="2800" b="1">
                <a:latin typeface="Times New Roman" panose="02020603050405020304" pitchFamily="18" charset="0"/>
              </a:rPr>
              <a:t>)</a:t>
            </a:r>
            <a:r>
              <a:rPr kumimoji="1" lang="en-US" altLang="zh-CN" sz="2800" b="1" baseline="30000">
                <a:solidFill>
                  <a:schemeClr val="tx2"/>
                </a:solidFill>
                <a:latin typeface="Times New Roman" panose="02020603050405020304" pitchFamily="18" charset="0"/>
                <a:ea typeface="楷体_GB2312" pitchFamily="49" charset="-122"/>
              </a:rPr>
              <a:t>2</a:t>
            </a:r>
            <a:endParaRPr lang="en-US" altLang="zh-CN" sz="2800" b="1">
              <a:latin typeface="Times New Roman" panose="02020603050405020304" pitchFamily="18" charset="0"/>
            </a:endParaRPr>
          </a:p>
        </p:txBody>
      </p:sp>
      <p:sp>
        <p:nvSpPr>
          <p:cNvPr id="8199" name="Rectangle 7"/>
          <p:cNvSpPr>
            <a:spLocks noChangeArrowheads="1"/>
          </p:cNvSpPr>
          <p:nvPr/>
        </p:nvSpPr>
        <p:spPr bwMode="auto">
          <a:xfrm>
            <a:off x="2135188" y="3673009"/>
            <a:ext cx="35290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a:latin typeface="Times New Roman" panose="02020603050405020304" pitchFamily="18" charset="0"/>
              </a:rPr>
              <a:t>从而有 </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ds</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MT</a:t>
            </a:r>
            <a:r>
              <a:rPr lang="en-US" altLang="zh-CN" sz="2800" b="1">
                <a:latin typeface="Times New Roman" panose="02020603050405020304" pitchFamily="18" charset="0"/>
                <a:ea typeface="楷体_GB2312" pitchFamily="49" charset="-122"/>
              </a:rPr>
              <a:t>|.</a:t>
            </a:r>
            <a:endParaRPr lang="en-US" altLang="zh-CN" sz="2800" b="1">
              <a:latin typeface="Times New Roman" panose="02020603050405020304" pitchFamily="18" charset="0"/>
              <a:ea typeface="楷体_GB2312" pitchFamily="49" charset="-122"/>
            </a:endParaRPr>
          </a:p>
        </p:txBody>
      </p:sp>
      <p:sp>
        <p:nvSpPr>
          <p:cNvPr id="8200" name="Rectangle 8"/>
          <p:cNvSpPr>
            <a:spLocks noChangeArrowheads="1"/>
          </p:cNvSpPr>
          <p:nvPr/>
        </p:nvSpPr>
        <p:spPr bwMode="auto">
          <a:xfrm>
            <a:off x="1919289" y="4506659"/>
            <a:ext cx="7705725" cy="1661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200000"/>
              </a:lnSpc>
            </a:pPr>
            <a:r>
              <a:rPr lang="zh-CN" altLang="en-US" sz="2800" b="1">
                <a:latin typeface="宋体" panose="02010600030101010101" pitchFamily="2" charset="-122"/>
              </a:rPr>
              <a:t>即弧长的微分等于自变量</a:t>
            </a:r>
            <a:r>
              <a:rPr lang="en-US" altLang="zh-CN" sz="2800" b="1" i="1">
                <a:latin typeface="Times New Roman" panose="02020603050405020304" pitchFamily="18" charset="0"/>
              </a:rPr>
              <a:t>x</a:t>
            </a:r>
            <a:r>
              <a:rPr lang="zh-CN" altLang="en-US" sz="2800" b="1">
                <a:latin typeface="Times New Roman" panose="02020603050405020304" pitchFamily="18" charset="0"/>
              </a:rPr>
              <a:t>的增长</a:t>
            </a:r>
            <a:r>
              <a:rPr lang="en-US" altLang="zh-CN" sz="2800" b="1">
                <a:latin typeface="Times New Roman" panose="02020603050405020304" pitchFamily="18" charset="0"/>
              </a:rPr>
              <a:t>Δ</a:t>
            </a:r>
            <a:r>
              <a:rPr lang="en-US" altLang="zh-CN" sz="2800" b="1" i="1">
                <a:latin typeface="Times New Roman" panose="02020603050405020304" pitchFamily="18" charset="0"/>
              </a:rPr>
              <a:t>x</a:t>
            </a:r>
            <a:r>
              <a:rPr lang="zh-CN" altLang="en-US" sz="2800" b="1">
                <a:latin typeface="宋体" panose="02010600030101010101" pitchFamily="2" charset="-122"/>
              </a:rPr>
              <a:t>相对应的切线段的长度</a:t>
            </a:r>
            <a:r>
              <a:rPr lang="en-US" altLang="zh-CN" sz="2800" b="1">
                <a:latin typeface="宋体" panose="02010600030101010101" pitchFamily="2" charset="-122"/>
              </a:rPr>
              <a:t>.</a:t>
            </a:r>
            <a:endParaRPr lang="en-US" altLang="zh-CN" sz="2800" b="1">
              <a:latin typeface="宋体" panose="02010600030101010101" pitchFamily="2" charset="-122"/>
            </a:endParaRPr>
          </a:p>
        </p:txBody>
      </p:sp>
      <p:grpSp>
        <p:nvGrpSpPr>
          <p:cNvPr id="39" name="Group 6"/>
          <p:cNvGrpSpPr/>
          <p:nvPr/>
        </p:nvGrpSpPr>
        <p:grpSpPr bwMode="auto">
          <a:xfrm>
            <a:off x="8445726" y="1321014"/>
            <a:ext cx="3442177" cy="3585387"/>
            <a:chOff x="4105" y="2432"/>
            <a:chExt cx="1502" cy="1685"/>
          </a:xfrm>
        </p:grpSpPr>
        <p:sp>
          <p:nvSpPr>
            <p:cNvPr id="40" name="Rectangle 7"/>
            <p:cNvSpPr>
              <a:spLocks noChangeArrowheads="1"/>
            </p:cNvSpPr>
            <p:nvPr/>
          </p:nvSpPr>
          <p:spPr bwMode="auto">
            <a:xfrm>
              <a:off x="4513" y="3791"/>
              <a:ext cx="77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800" b="1" dirty="0">
                  <a:latin typeface="+mj-lt"/>
                  <a:ea typeface="+mj-ea"/>
                </a:rPr>
                <a:t>图</a:t>
              </a:r>
              <a:r>
                <a:rPr lang="en-US" altLang="zh-CN" sz="2800" b="1" dirty="0">
                  <a:latin typeface="+mj-lt"/>
                  <a:ea typeface="+mj-ea"/>
                </a:rPr>
                <a:t>3.5.1</a:t>
              </a:r>
              <a:endParaRPr lang="en-US" altLang="zh-CN" sz="2800" b="1" dirty="0">
                <a:latin typeface="+mj-lt"/>
                <a:ea typeface="+mj-ea"/>
              </a:endParaRPr>
            </a:p>
          </p:txBody>
        </p:sp>
        <p:graphicFrame>
          <p:nvGraphicFramePr>
            <p:cNvPr id="41" name="Object 8"/>
            <p:cNvGraphicFramePr>
              <a:graphicFrameLocks noChangeAspect="1"/>
            </p:cNvGraphicFramePr>
            <p:nvPr/>
          </p:nvGraphicFramePr>
          <p:xfrm>
            <a:off x="4105" y="2432"/>
            <a:ext cx="1318" cy="1077"/>
          </p:xfrm>
          <a:graphic>
            <a:graphicData uri="http://schemas.openxmlformats.org/presentationml/2006/ole">
              <mc:AlternateContent xmlns:mc="http://schemas.openxmlformats.org/markup-compatibility/2006">
                <mc:Choice xmlns:v="urn:schemas-microsoft-com:vml" Requires="v">
                  <p:oleObj spid="_x0000_s3084" name="CorelDRAW" r:id="rId1" imgW="2494915" imgH="2043430" progId="CorelDRAW.Graphic.11">
                    <p:embed/>
                  </p:oleObj>
                </mc:Choice>
                <mc:Fallback>
                  <p:oleObj name="CorelDRAW" r:id="rId1" imgW="2494915" imgH="2043430" progId="CorelDRAW.Graphic.11">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5" y="2432"/>
                          <a:ext cx="1318" cy="1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42" name="Object 9"/>
                <p:cNvSpPr txBox="1"/>
                <p:nvPr/>
              </p:nvSpPr>
              <p:spPr bwMode="auto">
                <a:xfrm>
                  <a:off x="4793" y="3509"/>
                  <a:ext cx="155" cy="179"/>
                </a:xfrm>
                <a:prstGeom prst="rect">
                  <a:avLst/>
                </a:prstGeom>
                <a:noFill/>
              </p:spPr>
              <p:txBody>
                <a:bodyPr>
                  <a:normAutofit fontScale="62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𝒙</m:t>
                        </m:r>
                      </m:oMath>
                    </m:oMathPara>
                  </a14:m>
                  <a:endParaRPr lang="zh-CN" altLang="en-US" sz="2800" b="1" dirty="0">
                    <a:latin typeface="+mj-lt"/>
                    <a:ea typeface="+mj-ea"/>
                  </a:endParaRPr>
                </a:p>
              </p:txBody>
            </p:sp>
          </mc:Choice>
          <mc:Fallback>
            <p:sp>
              <p:nvSpPr>
                <p:cNvPr id="42" name="Object 9"/>
                <p:cNvSpPr txBox="1">
                  <a:spLocks noRot="1" noChangeAspect="1" noMove="1" noResize="1" noEditPoints="1" noAdjustHandles="1" noChangeArrowheads="1" noChangeShapeType="1" noTextEdit="1"/>
                </p:cNvSpPr>
                <p:nvPr/>
              </p:nvSpPr>
              <p:spPr bwMode="auto">
                <a:xfrm>
                  <a:off x="4793" y="3509"/>
                  <a:ext cx="155" cy="179"/>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Object 10"/>
                <p:cNvSpPr txBox="1"/>
                <p:nvPr/>
              </p:nvSpPr>
              <p:spPr bwMode="auto">
                <a:xfrm>
                  <a:off x="4444" y="3503"/>
                  <a:ext cx="203" cy="205"/>
                </a:xfrm>
                <a:prstGeom prst="rect">
                  <a:avLst/>
                </a:prstGeom>
                <a:noFill/>
              </p:spPr>
              <p:txBody>
                <a:bodyPr>
                  <a:normAutofit fontScale="62500" lnSpcReduction="20000"/>
                </a:bodyPr>
                <a:lstStyle/>
                <a:p>
                  <a14:m>
                    <m:oMathPara xmlns:m="http://schemas.openxmlformats.org/officeDocument/2006/math">
                      <m:oMathParaPr>
                        <m:jc m:val="left"/>
                      </m:oMathParaPr>
                      <m:oMath xmlns:m="http://schemas.openxmlformats.org/officeDocument/2006/math">
                        <m:sSub>
                          <m:sSubPr>
                            <m:ctrlPr>
                              <a:rPr lang="zh-CN" altLang="en-US" sz="3400" b="1" i="1">
                                <a:solidFill>
                                  <a:srgbClr val="000000"/>
                                </a:solidFill>
                                <a:latin typeface="Cambria Math" panose="02040503050406030204" pitchFamily="18" charset="0"/>
                                <a:ea typeface="+mj-ea"/>
                              </a:rPr>
                            </m:ctrlPr>
                          </m:sSubPr>
                          <m:e>
                            <m:r>
                              <a:rPr lang="zh-CN" altLang="en-US" sz="3400" b="1" i="1">
                                <a:solidFill>
                                  <a:srgbClr val="000000"/>
                                </a:solidFill>
                                <a:latin typeface="Cambria Math" panose="02040503050406030204" pitchFamily="18" charset="0"/>
                                <a:ea typeface="+mj-ea"/>
                              </a:rPr>
                              <m:t>𝒙</m:t>
                            </m:r>
                          </m:e>
                          <m:sub>
                            <m:r>
                              <a:rPr lang="zh-CN" altLang="en-US" sz="3400" b="1" i="1">
                                <a:solidFill>
                                  <a:srgbClr val="000000"/>
                                </a:solidFill>
                                <a:latin typeface="Cambria Math" panose="02040503050406030204" pitchFamily="18" charset="0"/>
                                <a:ea typeface="+mj-ea"/>
                              </a:rPr>
                              <m:t>𝟎</m:t>
                            </m:r>
                          </m:sub>
                        </m:sSub>
                      </m:oMath>
                    </m:oMathPara>
                  </a14:m>
                  <a:endParaRPr lang="zh-CN" altLang="en-US" sz="2800" b="1" dirty="0">
                    <a:latin typeface="+mj-lt"/>
                    <a:ea typeface="+mj-ea"/>
                  </a:endParaRPr>
                </a:p>
              </p:txBody>
            </p:sp>
          </mc:Choice>
          <mc:Fallback>
            <p:sp>
              <p:nvSpPr>
                <p:cNvPr id="43" name="Object 10"/>
                <p:cNvSpPr txBox="1">
                  <a:spLocks noRot="1" noChangeAspect="1" noMove="1" noResize="1" noEditPoints="1" noAdjustHandles="1" noChangeArrowheads="1" noChangeShapeType="1" noTextEdit="1"/>
                </p:cNvSpPr>
                <p:nvPr/>
              </p:nvSpPr>
              <p:spPr bwMode="auto">
                <a:xfrm>
                  <a:off x="4444" y="3503"/>
                  <a:ext cx="203" cy="205"/>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Object 11"/>
                <p:cNvSpPr txBox="1"/>
                <p:nvPr/>
              </p:nvSpPr>
              <p:spPr bwMode="auto">
                <a:xfrm>
                  <a:off x="4195" y="3521"/>
                  <a:ext cx="151" cy="160"/>
                </a:xfrm>
                <a:prstGeom prst="rect">
                  <a:avLst/>
                </a:prstGeom>
                <a:noFill/>
              </p:spPr>
              <p:txBody>
                <a:bodyPr>
                  <a:normAutofit fontScale="550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𝑶</m:t>
                        </m:r>
                      </m:oMath>
                    </m:oMathPara>
                  </a14:m>
                  <a:endParaRPr lang="zh-CN" altLang="en-US" sz="2800" b="1" dirty="0">
                    <a:latin typeface="+mj-lt"/>
                    <a:ea typeface="+mj-ea"/>
                  </a:endParaRPr>
                </a:p>
              </p:txBody>
            </p:sp>
          </mc:Choice>
          <mc:Fallback>
            <p:sp>
              <p:nvSpPr>
                <p:cNvPr id="44" name="Object 11"/>
                <p:cNvSpPr txBox="1">
                  <a:spLocks noRot="1" noChangeAspect="1" noMove="1" noResize="1" noEditPoints="1" noAdjustHandles="1" noChangeArrowheads="1" noChangeShapeType="1" noTextEdit="1"/>
                </p:cNvSpPr>
                <p:nvPr/>
              </p:nvSpPr>
              <p:spPr bwMode="auto">
                <a:xfrm>
                  <a:off x="4195" y="3521"/>
                  <a:ext cx="151" cy="160"/>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Object 12"/>
                <p:cNvSpPr txBox="1"/>
                <p:nvPr/>
              </p:nvSpPr>
              <p:spPr bwMode="auto">
                <a:xfrm>
                  <a:off x="4948" y="3503"/>
                  <a:ext cx="413" cy="205"/>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b="1" i="1">
                            <a:solidFill>
                              <a:srgbClr val="000000"/>
                            </a:solidFill>
                            <a:latin typeface="Cambria Math" panose="02040503050406030204" pitchFamily="18" charset="0"/>
                            <a:ea typeface="+mj-ea"/>
                          </a:rPr>
                          <m:t>𝒙</m:t>
                        </m:r>
                        <m:r>
                          <a:rPr lang="zh-CN" altLang="en-US" b="1" i="1">
                            <a:solidFill>
                              <a:srgbClr val="000000"/>
                            </a:solidFill>
                            <a:latin typeface="Cambria Math" panose="02040503050406030204" pitchFamily="18" charset="0"/>
                            <a:ea typeface="+mj-ea"/>
                          </a:rPr>
                          <m:t>+</m:t>
                        </m:r>
                        <m:r>
                          <a:rPr lang="zh-CN" altLang="en-US" b="1" i="1">
                            <a:solidFill>
                              <a:srgbClr val="000000"/>
                            </a:solidFill>
                            <a:latin typeface="Cambria Math" panose="02040503050406030204" pitchFamily="18" charset="0"/>
                            <a:ea typeface="+mj-ea"/>
                          </a:rPr>
                          <m:t>𝜟</m:t>
                        </m:r>
                        <m:r>
                          <a:rPr lang="zh-CN" altLang="en-US" b="1" i="1">
                            <a:solidFill>
                              <a:srgbClr val="000000"/>
                            </a:solidFill>
                            <a:latin typeface="Cambria Math" panose="02040503050406030204" pitchFamily="18" charset="0"/>
                            <a:ea typeface="+mj-ea"/>
                          </a:rPr>
                          <m:t>𝒙</m:t>
                        </m:r>
                      </m:oMath>
                    </m:oMathPara>
                  </a14:m>
                  <a:endParaRPr lang="zh-CN" altLang="en-US" b="1" dirty="0">
                    <a:latin typeface="+mj-lt"/>
                    <a:ea typeface="+mj-ea"/>
                  </a:endParaRPr>
                </a:p>
              </p:txBody>
            </p:sp>
          </mc:Choice>
          <mc:Fallback>
            <p:sp>
              <p:nvSpPr>
                <p:cNvPr id="45" name="Object 12"/>
                <p:cNvSpPr txBox="1">
                  <a:spLocks noRot="1" noChangeAspect="1" noMove="1" noResize="1" noEditPoints="1" noAdjustHandles="1" noChangeArrowheads="1" noChangeShapeType="1" noTextEdit="1"/>
                </p:cNvSpPr>
                <p:nvPr/>
              </p:nvSpPr>
              <p:spPr bwMode="auto">
                <a:xfrm>
                  <a:off x="4948" y="3503"/>
                  <a:ext cx="413" cy="205"/>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Object 13"/>
                <p:cNvSpPr txBox="1"/>
                <p:nvPr/>
              </p:nvSpPr>
              <p:spPr bwMode="auto">
                <a:xfrm>
                  <a:off x="5297" y="3521"/>
                  <a:ext cx="204" cy="233"/>
                </a:xfrm>
                <a:prstGeom prst="rect">
                  <a:avLst/>
                </a:prstGeom>
                <a:noFill/>
              </p:spPr>
              <p:txBody>
                <a:bodyPr>
                  <a:normAutofit fontScale="925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𝒙</m:t>
                        </m:r>
                      </m:oMath>
                    </m:oMathPara>
                  </a14:m>
                  <a:endParaRPr lang="zh-CN" altLang="en-US" sz="2800" b="1" dirty="0">
                    <a:latin typeface="+mj-lt"/>
                    <a:ea typeface="+mj-ea"/>
                  </a:endParaRPr>
                </a:p>
              </p:txBody>
            </p:sp>
          </mc:Choice>
          <mc:Fallback>
            <p:sp>
              <p:nvSpPr>
                <p:cNvPr id="46" name="Object 13"/>
                <p:cNvSpPr txBox="1">
                  <a:spLocks noRot="1" noChangeAspect="1" noMove="1" noResize="1" noEditPoints="1" noAdjustHandles="1" noChangeArrowheads="1" noChangeShapeType="1" noTextEdit="1"/>
                </p:cNvSpPr>
                <p:nvPr/>
              </p:nvSpPr>
              <p:spPr bwMode="auto">
                <a:xfrm>
                  <a:off x="5297" y="3521"/>
                  <a:ext cx="204" cy="233"/>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Object 14"/>
                <p:cNvSpPr txBox="1"/>
                <p:nvPr/>
              </p:nvSpPr>
              <p:spPr bwMode="auto">
                <a:xfrm>
                  <a:off x="4105" y="2544"/>
                  <a:ext cx="205" cy="206"/>
                </a:xfrm>
                <a:prstGeom prst="rect">
                  <a:avLst/>
                </a:prstGeom>
                <a:noFill/>
              </p:spPr>
              <p:txBody>
                <a:bodyPr>
                  <a:normAutofit fontScale="77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𝒚</m:t>
                        </m:r>
                      </m:oMath>
                    </m:oMathPara>
                  </a14:m>
                  <a:endParaRPr lang="zh-CN" altLang="en-US" sz="2800" b="1" dirty="0">
                    <a:latin typeface="+mj-lt"/>
                    <a:ea typeface="+mj-ea"/>
                  </a:endParaRPr>
                </a:p>
              </p:txBody>
            </p:sp>
          </mc:Choice>
          <mc:Fallback>
            <p:sp>
              <p:nvSpPr>
                <p:cNvPr id="47" name="Object 14"/>
                <p:cNvSpPr txBox="1">
                  <a:spLocks noRot="1" noChangeAspect="1" noMove="1" noResize="1" noEditPoints="1" noAdjustHandles="1" noChangeArrowheads="1" noChangeShapeType="1" noTextEdit="1"/>
                </p:cNvSpPr>
                <p:nvPr/>
              </p:nvSpPr>
              <p:spPr bwMode="auto">
                <a:xfrm>
                  <a:off x="4105" y="2544"/>
                  <a:ext cx="205" cy="206"/>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Object 15"/>
                <p:cNvSpPr txBox="1"/>
                <p:nvPr/>
              </p:nvSpPr>
              <p:spPr bwMode="auto">
                <a:xfrm>
                  <a:off x="5103" y="2471"/>
                  <a:ext cx="504" cy="234"/>
                </a:xfrm>
                <a:prstGeom prst="rect">
                  <a:avLst/>
                </a:prstGeom>
                <a:noFill/>
              </p:spPr>
              <p:txBody>
                <a:bodyPr>
                  <a:normAutofit fontScale="62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𝒇</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p:sp>
              <p:nvSpPr>
                <p:cNvPr id="48" name="Object 15"/>
                <p:cNvSpPr txBox="1">
                  <a:spLocks noRot="1" noChangeAspect="1" noMove="1" noResize="1" noEditPoints="1" noAdjustHandles="1" noChangeArrowheads="1" noChangeShapeType="1" noTextEdit="1"/>
                </p:cNvSpPr>
                <p:nvPr/>
              </p:nvSpPr>
              <p:spPr bwMode="auto">
                <a:xfrm>
                  <a:off x="5103" y="2471"/>
                  <a:ext cx="504" cy="234"/>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Object 16"/>
                <p:cNvSpPr txBox="1"/>
                <p:nvPr/>
              </p:nvSpPr>
              <p:spPr bwMode="auto">
                <a:xfrm>
                  <a:off x="4513" y="2963"/>
                  <a:ext cx="181" cy="172"/>
                </a:xfrm>
                <a:prstGeom prst="rect">
                  <a:avLst/>
                </a:prstGeom>
                <a:noFill/>
              </p:spPr>
              <p:txBody>
                <a:bodyPr>
                  <a:normAutofit fontScale="62500" lnSpcReduction="20000"/>
                </a:bodyPr>
                <a:lstStyle/>
                <a:p>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𝑴</m:t>
                            </m:r>
                          </m:e>
                          <m:sub>
                            <m:r>
                              <a:rPr lang="zh-CN" altLang="en-US" sz="2800" b="1" i="1">
                                <a:solidFill>
                                  <a:srgbClr val="000000"/>
                                </a:solidFill>
                                <a:latin typeface="Cambria Math" panose="02040503050406030204" pitchFamily="18" charset="0"/>
                                <a:ea typeface="+mj-ea"/>
                              </a:rPr>
                              <m:t>𝟎</m:t>
                            </m:r>
                          </m:sub>
                        </m:sSub>
                      </m:oMath>
                    </m:oMathPara>
                  </a14:m>
                  <a:endParaRPr lang="zh-CN" altLang="en-US" sz="2800" b="1">
                    <a:latin typeface="+mj-lt"/>
                    <a:ea typeface="+mj-ea"/>
                  </a:endParaRPr>
                </a:p>
              </p:txBody>
            </p:sp>
          </mc:Choice>
          <mc:Fallback>
            <p:sp>
              <p:nvSpPr>
                <p:cNvPr id="49" name="Object 16"/>
                <p:cNvSpPr txBox="1">
                  <a:spLocks noRot="1" noChangeAspect="1" noMove="1" noResize="1" noEditPoints="1" noAdjustHandles="1" noChangeArrowheads="1" noChangeShapeType="1" noTextEdit="1"/>
                </p:cNvSpPr>
                <p:nvPr/>
              </p:nvSpPr>
              <p:spPr bwMode="auto">
                <a:xfrm>
                  <a:off x="4513" y="2963"/>
                  <a:ext cx="181" cy="172"/>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Object 17"/>
                <p:cNvSpPr txBox="1"/>
                <p:nvPr/>
              </p:nvSpPr>
              <p:spPr bwMode="auto">
                <a:xfrm>
                  <a:off x="4924" y="2669"/>
                  <a:ext cx="179" cy="177"/>
                </a:xfrm>
                <a:prstGeom prst="rect">
                  <a:avLst/>
                </a:prstGeom>
                <a:noFill/>
              </p:spPr>
              <p:txBody>
                <a:bodyPr>
                  <a:normAutofit fontScale="62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𝑵</m:t>
                        </m:r>
                      </m:oMath>
                    </m:oMathPara>
                  </a14:m>
                  <a:endParaRPr lang="zh-CN" altLang="en-US" sz="2800" b="1" dirty="0">
                    <a:latin typeface="+mj-lt"/>
                    <a:ea typeface="+mj-ea"/>
                  </a:endParaRPr>
                </a:p>
              </p:txBody>
            </p:sp>
          </mc:Choice>
          <mc:Fallback>
            <p:sp>
              <p:nvSpPr>
                <p:cNvPr id="50" name="Object 17"/>
                <p:cNvSpPr txBox="1">
                  <a:spLocks noRot="1" noChangeAspect="1" noMove="1" noResize="1" noEditPoints="1" noAdjustHandles="1" noChangeArrowheads="1" noChangeShapeType="1" noTextEdit="1"/>
                </p:cNvSpPr>
                <p:nvPr/>
              </p:nvSpPr>
              <p:spPr bwMode="auto">
                <a:xfrm>
                  <a:off x="4924" y="2669"/>
                  <a:ext cx="179" cy="177"/>
                </a:xfrm>
                <a:prstGeom prst="rect">
                  <a:avLst/>
                </a:prstGeom>
                <a:blipFill rotWithShape="1">
                  <a:blip r:embed="rId1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Object 18"/>
                <p:cNvSpPr txBox="1"/>
                <p:nvPr/>
              </p:nvSpPr>
              <p:spPr bwMode="auto">
                <a:xfrm>
                  <a:off x="4735" y="2872"/>
                  <a:ext cx="168" cy="205"/>
                </a:xfrm>
                <a:prstGeom prst="rect">
                  <a:avLst/>
                </a:prstGeom>
                <a:noFill/>
              </p:spPr>
              <p:txBody>
                <a:bodyPr>
                  <a:normAutofit fontScale="77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𝑴</m:t>
                        </m:r>
                      </m:oMath>
                    </m:oMathPara>
                  </a14:m>
                  <a:endParaRPr lang="zh-CN" altLang="en-US" sz="2800" b="1" dirty="0">
                    <a:latin typeface="+mj-lt"/>
                    <a:ea typeface="+mj-ea"/>
                  </a:endParaRPr>
                </a:p>
              </p:txBody>
            </p:sp>
          </mc:Choice>
          <mc:Fallback>
            <p:sp>
              <p:nvSpPr>
                <p:cNvPr id="51" name="Object 18"/>
                <p:cNvSpPr txBox="1">
                  <a:spLocks noRot="1" noChangeAspect="1" noMove="1" noResize="1" noEditPoints="1" noAdjustHandles="1" noChangeArrowheads="1" noChangeShapeType="1" noTextEdit="1"/>
                </p:cNvSpPr>
                <p:nvPr/>
              </p:nvSpPr>
              <p:spPr bwMode="auto">
                <a:xfrm>
                  <a:off x="4735" y="2872"/>
                  <a:ext cx="168" cy="205"/>
                </a:xfrm>
                <a:prstGeom prst="rect">
                  <a:avLst/>
                </a:prstGeom>
                <a:blipFill rotWithShape="1">
                  <a:blip r:embed="rId1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Object 19"/>
                <p:cNvSpPr txBox="1"/>
                <p:nvPr/>
              </p:nvSpPr>
              <p:spPr bwMode="auto">
                <a:xfrm>
                  <a:off x="5074" y="2913"/>
                  <a:ext cx="198" cy="155"/>
                </a:xfrm>
                <a:prstGeom prst="rect">
                  <a:avLst/>
                </a:prstGeom>
                <a:noFill/>
              </p:spPr>
              <p:txBody>
                <a:bodyPr>
                  <a:normAutofit fontScale="550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𝑻</m:t>
                        </m:r>
                      </m:oMath>
                    </m:oMathPara>
                  </a14:m>
                  <a:endParaRPr lang="zh-CN" altLang="en-US" sz="2800" b="1" dirty="0">
                    <a:latin typeface="+mj-lt"/>
                    <a:ea typeface="+mj-ea"/>
                  </a:endParaRPr>
                </a:p>
              </p:txBody>
            </p:sp>
          </mc:Choice>
          <mc:Fallback>
            <p:sp>
              <p:nvSpPr>
                <p:cNvPr id="52" name="Object 19"/>
                <p:cNvSpPr txBox="1">
                  <a:spLocks noRot="1" noChangeAspect="1" noMove="1" noResize="1" noEditPoints="1" noAdjustHandles="1" noChangeArrowheads="1" noChangeShapeType="1" noTextEdit="1"/>
                </p:cNvSpPr>
                <p:nvPr/>
              </p:nvSpPr>
              <p:spPr bwMode="auto">
                <a:xfrm>
                  <a:off x="5074" y="2913"/>
                  <a:ext cx="198" cy="155"/>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Object 20"/>
                <p:cNvSpPr txBox="1"/>
                <p:nvPr/>
              </p:nvSpPr>
              <p:spPr bwMode="auto">
                <a:xfrm>
                  <a:off x="5085" y="3082"/>
                  <a:ext cx="176" cy="148"/>
                </a:xfrm>
                <a:prstGeom prst="rect">
                  <a:avLst/>
                </a:prstGeom>
                <a:noFill/>
              </p:spPr>
              <p:txBody>
                <a:bodyPr>
                  <a:normAutofit fontScale="47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𝑹</m:t>
                        </m:r>
                      </m:oMath>
                    </m:oMathPara>
                  </a14:m>
                  <a:endParaRPr lang="zh-CN" altLang="en-US" sz="2800" b="1" dirty="0">
                    <a:latin typeface="+mj-lt"/>
                    <a:ea typeface="+mj-ea"/>
                  </a:endParaRPr>
                </a:p>
              </p:txBody>
            </p:sp>
          </mc:Choice>
          <mc:Fallback>
            <p:sp>
              <p:nvSpPr>
                <p:cNvPr id="53" name="Object 20"/>
                <p:cNvSpPr txBox="1">
                  <a:spLocks noRot="1" noChangeAspect="1" noMove="1" noResize="1" noEditPoints="1" noAdjustHandles="1" noChangeArrowheads="1" noChangeShapeType="1" noTextEdit="1"/>
                </p:cNvSpPr>
                <p:nvPr/>
              </p:nvSpPr>
              <p:spPr bwMode="auto">
                <a:xfrm>
                  <a:off x="5085" y="3082"/>
                  <a:ext cx="176" cy="148"/>
                </a:xfrm>
                <a:prstGeom prst="rect">
                  <a:avLst/>
                </a:prstGeom>
                <a:blipFill rotWithShape="1">
                  <a:blip r:embed="rId1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Object 21"/>
                <p:cNvSpPr txBox="1"/>
                <p:nvPr/>
              </p:nvSpPr>
              <p:spPr bwMode="auto">
                <a:xfrm>
                  <a:off x="4918" y="3089"/>
                  <a:ext cx="167" cy="141"/>
                </a:xfrm>
                <a:prstGeom prst="rect">
                  <a:avLst/>
                </a:prstGeom>
                <a:noFill/>
              </p:spPr>
              <p:txBody>
                <a:bodyPr>
                  <a:normAutofit fontScale="47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𝒙</m:t>
                        </m:r>
                      </m:oMath>
                    </m:oMathPara>
                  </a14:m>
                  <a:endParaRPr lang="zh-CN" altLang="en-US" sz="2800" b="1">
                    <a:latin typeface="+mj-lt"/>
                    <a:ea typeface="+mj-ea"/>
                  </a:endParaRPr>
                </a:p>
              </p:txBody>
            </p:sp>
          </mc:Choice>
          <mc:Fallback>
            <p:sp>
              <p:nvSpPr>
                <p:cNvPr id="54" name="Object 21"/>
                <p:cNvSpPr txBox="1">
                  <a:spLocks noRot="1" noChangeAspect="1" noMove="1" noResize="1" noEditPoints="1" noAdjustHandles="1" noChangeArrowheads="1" noChangeShapeType="1" noTextEdit="1"/>
                </p:cNvSpPr>
                <p:nvPr/>
              </p:nvSpPr>
              <p:spPr bwMode="auto">
                <a:xfrm>
                  <a:off x="4918" y="3089"/>
                  <a:ext cx="167" cy="141"/>
                </a:xfrm>
                <a:prstGeom prst="rect">
                  <a:avLst/>
                </a:prstGeom>
                <a:blipFill rotWithShape="1">
                  <a:blip r:embed="rId1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 name="Object 22"/>
                <p:cNvSpPr txBox="1"/>
                <p:nvPr/>
              </p:nvSpPr>
              <p:spPr bwMode="auto">
                <a:xfrm>
                  <a:off x="5103" y="2767"/>
                  <a:ext cx="168" cy="150"/>
                </a:xfrm>
                <a:prstGeom prst="rect">
                  <a:avLst/>
                </a:prstGeom>
                <a:noFill/>
              </p:spPr>
              <p:txBody>
                <a:bodyPr>
                  <a:normAutofit fontScale="47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𝜟</m:t>
                        </m:r>
                        <m:r>
                          <a:rPr lang="zh-CN" altLang="en-US" sz="2800" b="1" i="1">
                            <a:solidFill>
                              <a:srgbClr val="000000"/>
                            </a:solidFill>
                            <a:latin typeface="Cambria Math" panose="02040503050406030204" pitchFamily="18" charset="0"/>
                            <a:ea typeface="+mj-ea"/>
                          </a:rPr>
                          <m:t>𝒚</m:t>
                        </m:r>
                      </m:oMath>
                    </m:oMathPara>
                  </a14:m>
                  <a:endParaRPr lang="zh-CN" altLang="en-US" sz="2800" b="1" dirty="0">
                    <a:latin typeface="+mj-lt"/>
                    <a:ea typeface="+mj-ea"/>
                  </a:endParaRPr>
                </a:p>
              </p:txBody>
            </p:sp>
          </mc:Choice>
          <mc:Fallback>
            <p:sp>
              <p:nvSpPr>
                <p:cNvPr id="55" name="Object 22"/>
                <p:cNvSpPr txBox="1">
                  <a:spLocks noRot="1" noChangeAspect="1" noMove="1" noResize="1" noEditPoints="1" noAdjustHandles="1" noChangeArrowheads="1" noChangeShapeType="1" noTextEdit="1"/>
                </p:cNvSpPr>
                <p:nvPr/>
              </p:nvSpPr>
              <p:spPr bwMode="auto">
                <a:xfrm>
                  <a:off x="5103" y="2767"/>
                  <a:ext cx="168" cy="150"/>
                </a:xfrm>
                <a:prstGeom prst="rect">
                  <a:avLst/>
                </a:prstGeom>
                <a:blipFill rotWithShape="1">
                  <a:blip r:embed="rId16"/>
                </a:blipFill>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strips(downRigh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strips(downRight)">
                                      <p:cBhvr>
                                        <p:cTn id="12" dur="5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197"/>
                                        </p:tgtEl>
                                        <p:attrNameLst>
                                          <p:attrName>style.visibility</p:attrName>
                                        </p:attrNameLst>
                                      </p:cBhvr>
                                      <p:to>
                                        <p:strVal val="visible"/>
                                      </p:to>
                                    </p:set>
                                    <p:animEffect transition="in" filter="strips(downRight)">
                                      <p:cBhvr>
                                        <p:cTn id="17" dur="500"/>
                                        <p:tgtEl>
                                          <p:spTgt spid="819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199"/>
                                        </p:tgtEl>
                                        <p:attrNameLst>
                                          <p:attrName>style.visibility</p:attrName>
                                        </p:attrNameLst>
                                      </p:cBhvr>
                                      <p:to>
                                        <p:strVal val="visible"/>
                                      </p:to>
                                    </p:set>
                                    <p:animEffect transition="in" filter="strips(downRight)">
                                      <p:cBhvr>
                                        <p:cTn id="22" dur="500"/>
                                        <p:tgtEl>
                                          <p:spTgt spid="819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200"/>
                                        </p:tgtEl>
                                        <p:attrNameLst>
                                          <p:attrName>style.visibility</p:attrName>
                                        </p:attrNameLst>
                                      </p:cBhvr>
                                      <p:to>
                                        <p:strVal val="visible"/>
                                      </p:to>
                                    </p:set>
                                    <p:animEffect transition="in" filter="strips(downRight)">
                                      <p:cBhvr>
                                        <p:cTn id="27"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P spid="8199" grpId="0"/>
      <p:bldP spid="82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640013" y="692150"/>
            <a:ext cx="1943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3600" b="1">
                <a:latin typeface="宋体" panose="02010600030101010101" pitchFamily="2" charset="-122"/>
              </a:rPr>
              <a:t>2.</a:t>
            </a:r>
            <a:r>
              <a:rPr lang="zh-CN" altLang="en-US" sz="3600" b="1">
                <a:latin typeface="宋体" panose="02010600030101010101" pitchFamily="2" charset="-122"/>
              </a:rPr>
              <a:t>曲率</a:t>
            </a:r>
            <a:endParaRPr lang="zh-CN" altLang="en-US" sz="3600" b="1">
              <a:latin typeface="宋体" panose="02010600030101010101" pitchFamily="2" charset="-122"/>
            </a:endParaRPr>
          </a:p>
        </p:txBody>
      </p:sp>
      <p:sp>
        <p:nvSpPr>
          <p:cNvPr id="9219" name="Rectangle 3"/>
          <p:cNvSpPr>
            <a:spLocks noChangeArrowheads="1"/>
          </p:cNvSpPr>
          <p:nvPr/>
        </p:nvSpPr>
        <p:spPr bwMode="auto">
          <a:xfrm>
            <a:off x="2479676" y="1443038"/>
            <a:ext cx="7939994" cy="799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200000"/>
              </a:lnSpc>
            </a:pPr>
            <a:r>
              <a:rPr lang="zh-CN" altLang="en-US" sz="2800" b="1" dirty="0">
                <a:latin typeface="宋体" panose="02010600030101010101" pitchFamily="2" charset="-122"/>
              </a:rPr>
              <a:t>在理论和实际应用中，常要研究曲线的弯曲程度</a:t>
            </a:r>
            <a:r>
              <a:rPr lang="en-US" altLang="zh-CN" sz="2800" b="1" dirty="0">
                <a:latin typeface="宋体" panose="02010600030101010101" pitchFamily="2" charset="-122"/>
              </a:rPr>
              <a:t>.</a:t>
            </a:r>
            <a:endParaRPr lang="en-US" altLang="zh-CN" sz="2800" b="1" dirty="0">
              <a:latin typeface="宋体" panose="02010600030101010101" pitchFamily="2" charset="-122"/>
            </a:endParaRPr>
          </a:p>
        </p:txBody>
      </p:sp>
      <p:sp>
        <p:nvSpPr>
          <p:cNvPr id="4" name="Rectangle 3"/>
          <p:cNvSpPr>
            <a:spLocks noChangeArrowheads="1"/>
          </p:cNvSpPr>
          <p:nvPr/>
        </p:nvSpPr>
        <p:spPr bwMode="auto">
          <a:xfrm>
            <a:off x="2354547" y="2242296"/>
            <a:ext cx="8820384" cy="799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200000"/>
              </a:lnSpc>
            </a:pPr>
            <a:r>
              <a:rPr lang="zh-CN" altLang="en-US" sz="2800" b="1" dirty="0">
                <a:latin typeface="宋体" panose="02010600030101010101" pitchFamily="2" charset="-122"/>
              </a:rPr>
              <a:t>例如，铁路转弯时轨道的弯曲程度应确保行车的安全；</a:t>
            </a:r>
            <a:endParaRPr lang="en-US" altLang="zh-CN" sz="2800" b="1" dirty="0">
              <a:latin typeface="宋体" panose="02010600030101010101" pitchFamily="2" charset="-122"/>
            </a:endParaRPr>
          </a:p>
        </p:txBody>
      </p:sp>
      <p:sp>
        <p:nvSpPr>
          <p:cNvPr id="5" name="Rectangle 3"/>
          <p:cNvSpPr>
            <a:spLocks noChangeArrowheads="1"/>
          </p:cNvSpPr>
          <p:nvPr/>
        </p:nvSpPr>
        <p:spPr bwMode="auto">
          <a:xfrm>
            <a:off x="2479676" y="2892155"/>
            <a:ext cx="8840882" cy="1661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200000"/>
              </a:lnSpc>
            </a:pPr>
            <a:r>
              <a:rPr lang="zh-CN" altLang="en-US" sz="2800" b="1" dirty="0">
                <a:latin typeface="宋体" panose="02010600030101010101" pitchFamily="2" charset="-122"/>
              </a:rPr>
              <a:t>钢梁在荷载作用下产生弯曲变形，必须有一定的限制，</a:t>
            </a:r>
            <a:endParaRPr lang="en-US" altLang="zh-CN" sz="2800" b="1" dirty="0">
              <a:latin typeface="宋体" panose="02010600030101010101" pitchFamily="2" charset="-122"/>
            </a:endParaRPr>
          </a:p>
          <a:p>
            <a:pPr>
              <a:lnSpc>
                <a:spcPct val="200000"/>
              </a:lnSpc>
            </a:pPr>
            <a:r>
              <a:rPr lang="zh-CN" altLang="en-US" sz="2800" b="1" dirty="0">
                <a:latin typeface="宋体" panose="02010600030101010101" pitchFamily="2" charset="-122"/>
              </a:rPr>
              <a:t>才会使构件不至于断裂等</a:t>
            </a:r>
            <a:r>
              <a:rPr lang="en-US" altLang="zh-CN" sz="2800" b="1" dirty="0">
                <a:latin typeface="宋体" panose="02010600030101010101" pitchFamily="2" charset="-122"/>
              </a:rPr>
              <a:t>.</a:t>
            </a:r>
            <a:endParaRPr lang="en-US" altLang="zh-CN" sz="2800" b="1" dirty="0">
              <a:latin typeface="宋体" panose="02010600030101010101" pitchFamily="2" charset="-122"/>
            </a:endParaRPr>
          </a:p>
        </p:txBody>
      </p:sp>
      <p:sp>
        <p:nvSpPr>
          <p:cNvPr id="6" name="Rectangle 3"/>
          <p:cNvSpPr>
            <a:spLocks noChangeArrowheads="1"/>
          </p:cNvSpPr>
          <p:nvPr/>
        </p:nvSpPr>
        <p:spPr bwMode="auto">
          <a:xfrm>
            <a:off x="2354547" y="4803417"/>
            <a:ext cx="5775940" cy="799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200000"/>
              </a:lnSpc>
            </a:pPr>
            <a:r>
              <a:rPr lang="zh-CN" altLang="en-US" sz="2800" b="1" dirty="0">
                <a:latin typeface="宋体" panose="02010600030101010101" pitchFamily="2" charset="-122"/>
              </a:rPr>
              <a:t>那末，如何描述曲线的弯曲程度呢</a:t>
            </a:r>
            <a:r>
              <a:rPr lang="en-US" altLang="zh-CN" sz="2800" b="1" dirty="0">
                <a:latin typeface="宋体" panose="02010600030101010101" pitchFamily="2" charset="-122"/>
              </a:rPr>
              <a:t>?</a:t>
            </a:r>
            <a:endParaRPr lang="en-US" altLang="zh-CN" sz="2800" b="1"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p:cTn id="7" dur="500" fill="hold"/>
                                        <p:tgtEl>
                                          <p:spTgt spid="92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2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21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grpId="0" nodeType="clickEffect">
                                  <p:stCondLst>
                                    <p:cond delay="0"/>
                                  </p:stCondLst>
                                  <p:childTnLst>
                                    <p:set>
                                      <p:cBhvr>
                                        <p:cTn id="13" dur="1" fill="hold">
                                          <p:stCondLst>
                                            <p:cond delay="0"/>
                                          </p:stCondLst>
                                        </p:cTn>
                                        <p:tgtEl>
                                          <p:spTgt spid="9219"/>
                                        </p:tgtEl>
                                        <p:attrNameLst>
                                          <p:attrName>style.visibility</p:attrName>
                                        </p:attrNameLst>
                                      </p:cBhvr>
                                      <p:to>
                                        <p:strVal val="visible"/>
                                      </p:to>
                                    </p:set>
                                    <p:animEffect transition="in" filter="barn(outVertical)">
                                      <p:cBhvr>
                                        <p:cTn id="14" dur="500"/>
                                        <p:tgtEl>
                                          <p:spTgt spid="9219"/>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out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outVertic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outVertic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51" name="Group 11"/>
          <p:cNvGrpSpPr/>
          <p:nvPr/>
        </p:nvGrpSpPr>
        <p:grpSpPr bwMode="auto">
          <a:xfrm>
            <a:off x="1106706" y="2791795"/>
            <a:ext cx="8424863" cy="3552825"/>
            <a:chOff x="441" y="210"/>
            <a:chExt cx="5268" cy="2238"/>
          </a:xfrm>
        </p:grpSpPr>
        <p:sp>
          <p:nvSpPr>
            <p:cNvPr id="10242" name="Rectangle 2"/>
            <p:cNvSpPr>
              <a:spLocks noChangeArrowheads="1"/>
            </p:cNvSpPr>
            <p:nvPr/>
          </p:nvSpPr>
          <p:spPr bwMode="auto">
            <a:xfrm>
              <a:off x="441" y="238"/>
              <a:ext cx="5268" cy="2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00000"/>
                </a:lnSpc>
              </a:pPr>
              <a:r>
                <a:rPr lang="zh-CN" altLang="en-US" sz="2800" b="1" dirty="0">
                  <a:latin typeface="宋体" panose="02010600030101010101" pitchFamily="2" charset="-122"/>
                </a:rPr>
                <a:t>在图</a:t>
              </a:r>
              <a:r>
                <a:rPr lang="en-US" altLang="zh-CN" sz="2800" b="1" dirty="0">
                  <a:latin typeface="Times New Roman" panose="02020603050405020304" pitchFamily="18" charset="0"/>
                </a:rPr>
                <a:t>3.5.2</a:t>
              </a:r>
              <a:r>
                <a:rPr lang="zh-CN" altLang="en-US" sz="2800" b="1" dirty="0">
                  <a:latin typeface="宋体" panose="02010600030101010101" pitchFamily="2" charset="-122"/>
                </a:rPr>
                <a:t>中可见，曲线弧</a:t>
              </a:r>
              <a:r>
                <a:rPr lang="en-US" altLang="zh-CN" sz="2800" b="1" i="1" dirty="0">
                  <a:latin typeface="Times New Roman" panose="02020603050405020304" pitchFamily="18" charset="0"/>
                </a:rPr>
                <a:t>M</a:t>
              </a:r>
              <a:r>
                <a:rPr lang="en-US" altLang="zh-CN" sz="2800" b="1" baseline="-25000" dirty="0">
                  <a:latin typeface="Times New Roman" panose="02020603050405020304" pitchFamily="18" charset="0"/>
                </a:rPr>
                <a:t>1</a:t>
              </a:r>
              <a:r>
                <a:rPr lang="en-US" altLang="zh-CN" sz="2800" b="1" i="1" dirty="0">
                  <a:latin typeface="Times New Roman" panose="02020603050405020304" pitchFamily="18" charset="0"/>
                </a:rPr>
                <a:t>M</a:t>
              </a:r>
              <a:r>
                <a:rPr lang="en-US" altLang="zh-CN" sz="2800" b="1" baseline="-25000" dirty="0">
                  <a:latin typeface="Times New Roman" panose="02020603050405020304" pitchFamily="18" charset="0"/>
                </a:rPr>
                <a:t>2</a:t>
              </a:r>
              <a:r>
                <a:rPr lang="zh-CN" altLang="en-US" sz="2800" b="1" dirty="0">
                  <a:latin typeface="宋体" panose="02010600030101010101" pitchFamily="2" charset="-122"/>
                </a:rPr>
                <a:t>和</a:t>
              </a:r>
              <a:r>
                <a:rPr lang="en-US" altLang="zh-CN" sz="2800" b="1" i="1" dirty="0">
                  <a:latin typeface="Times New Roman" panose="02020603050405020304" pitchFamily="18" charset="0"/>
                </a:rPr>
                <a:t>M</a:t>
              </a:r>
              <a:r>
                <a:rPr lang="en-US" altLang="zh-CN" sz="2800" b="1" baseline="-25000" dirty="0">
                  <a:latin typeface="Times New Roman" panose="02020603050405020304" pitchFamily="18" charset="0"/>
                </a:rPr>
                <a:t>2</a:t>
              </a:r>
              <a:r>
                <a:rPr lang="en-US" altLang="zh-CN" sz="2800" b="1" i="1" dirty="0">
                  <a:latin typeface="Times New Roman" panose="02020603050405020304" pitchFamily="18" charset="0"/>
                </a:rPr>
                <a:t>M</a:t>
              </a:r>
              <a:r>
                <a:rPr lang="en-US" altLang="zh-CN" sz="2800" b="1" baseline="-25000" dirty="0">
                  <a:latin typeface="Times New Roman" panose="02020603050405020304" pitchFamily="18" charset="0"/>
                </a:rPr>
                <a:t>3</a:t>
              </a:r>
              <a:r>
                <a:rPr lang="zh-CN" altLang="en-US" sz="2800" b="1" dirty="0">
                  <a:latin typeface="宋体" panose="02010600030101010101" pitchFamily="2" charset="-122"/>
                </a:rPr>
                <a:t>等长，但曲</a:t>
              </a:r>
              <a:endParaRPr lang="zh-CN" altLang="en-US" sz="2800" b="1" dirty="0">
                <a:latin typeface="宋体" panose="02010600030101010101" pitchFamily="2" charset="-122"/>
              </a:endParaRPr>
            </a:p>
            <a:p>
              <a:pPr>
                <a:lnSpc>
                  <a:spcPct val="200000"/>
                </a:lnSpc>
              </a:pPr>
              <a:r>
                <a:rPr lang="zh-CN" altLang="en-US" sz="2800" b="1" dirty="0">
                  <a:latin typeface="宋体" panose="02010600030101010101" pitchFamily="2" charset="-122"/>
                </a:rPr>
                <a:t>线</a:t>
              </a:r>
              <a:r>
                <a:rPr lang="en-US" altLang="zh-CN" sz="2800" b="1" i="1" dirty="0">
                  <a:latin typeface="Times New Roman" panose="02020603050405020304" pitchFamily="18" charset="0"/>
                </a:rPr>
                <a:t>M</a:t>
              </a:r>
              <a:r>
                <a:rPr lang="en-US" altLang="zh-CN" sz="2800" b="1" baseline="-25000" dirty="0">
                  <a:latin typeface="Times New Roman" panose="02020603050405020304" pitchFamily="18" charset="0"/>
                </a:rPr>
                <a:t>1</a:t>
              </a:r>
              <a:r>
                <a:rPr lang="en-US" altLang="zh-CN" sz="2800" b="1" i="1" dirty="0">
                  <a:latin typeface="Times New Roman" panose="02020603050405020304" pitchFamily="18" charset="0"/>
                </a:rPr>
                <a:t>M</a:t>
              </a:r>
              <a:r>
                <a:rPr lang="en-US" altLang="zh-CN" sz="2800" b="1" baseline="-25000" dirty="0">
                  <a:latin typeface="Times New Roman" panose="02020603050405020304" pitchFamily="18" charset="0"/>
                </a:rPr>
                <a:t>2</a:t>
              </a:r>
              <a:r>
                <a:rPr lang="zh-CN" altLang="en-US" sz="2800" b="1" dirty="0">
                  <a:latin typeface="宋体" panose="02010600030101010101" pitchFamily="2" charset="-122"/>
                </a:rPr>
                <a:t>比较平直，当动点沿着弧从</a:t>
              </a:r>
              <a:r>
                <a:rPr lang="en-US" altLang="zh-CN" sz="2800" b="1" i="1" dirty="0">
                  <a:latin typeface="Times New Roman" panose="02020603050405020304" pitchFamily="18" charset="0"/>
                </a:rPr>
                <a:t>M</a:t>
              </a:r>
              <a:r>
                <a:rPr lang="en-US" altLang="zh-CN" sz="2800" b="1" baseline="-25000" dirty="0">
                  <a:latin typeface="宋体" panose="02010600030101010101" pitchFamily="2" charset="-122"/>
                </a:rPr>
                <a:t>1</a:t>
              </a:r>
              <a:r>
                <a:rPr lang="zh-CN" altLang="en-US" sz="2800" b="1" dirty="0">
                  <a:latin typeface="宋体" panose="02010600030101010101" pitchFamily="2" charset="-122"/>
                </a:rPr>
                <a:t>移动到</a:t>
              </a:r>
              <a:r>
                <a:rPr lang="en-US" altLang="zh-CN" sz="2800" b="1" i="1" dirty="0">
                  <a:latin typeface="Times New Roman" panose="02020603050405020304" pitchFamily="18" charset="0"/>
                </a:rPr>
                <a:t>M</a:t>
              </a:r>
              <a:r>
                <a:rPr lang="en-US" altLang="zh-CN" sz="2800" b="1" baseline="-25000" dirty="0">
                  <a:latin typeface="宋体" panose="02010600030101010101" pitchFamily="2" charset="-122"/>
                </a:rPr>
                <a:t>2</a:t>
              </a:r>
              <a:r>
                <a:rPr lang="zh-CN" altLang="en-US" sz="2800" b="1" dirty="0">
                  <a:latin typeface="宋体" panose="02010600030101010101" pitchFamily="2" charset="-122"/>
                </a:rPr>
                <a:t>时，</a:t>
              </a:r>
              <a:endParaRPr lang="zh-CN" altLang="en-US" sz="2800" b="1" dirty="0">
                <a:latin typeface="宋体" panose="02010600030101010101" pitchFamily="2" charset="-122"/>
              </a:endParaRPr>
            </a:p>
            <a:p>
              <a:pPr>
                <a:lnSpc>
                  <a:spcPct val="200000"/>
                </a:lnSpc>
              </a:pPr>
              <a:r>
                <a:rPr lang="zh-CN" altLang="en-US" sz="2800" b="1" dirty="0">
                  <a:latin typeface="宋体" panose="02010600030101010101" pitchFamily="2" charset="-122"/>
                </a:rPr>
                <a:t>切线转过的角度</a:t>
              </a:r>
              <a:r>
                <a:rPr lang="en-US" altLang="zh-CN" sz="2800" b="1" dirty="0">
                  <a:latin typeface="宋体" panose="02010600030101010101" pitchFamily="2" charset="-122"/>
                </a:rPr>
                <a:t>(</a:t>
              </a:r>
              <a:r>
                <a:rPr lang="zh-CN" altLang="en-US" sz="2800" b="1" dirty="0">
                  <a:latin typeface="宋体" panose="02010600030101010101" pitchFamily="2" charset="-122"/>
                </a:rPr>
                <a:t>简称为转角</a:t>
              </a:r>
              <a:r>
                <a:rPr lang="en-US" altLang="zh-CN" sz="2800" b="1" dirty="0">
                  <a:latin typeface="宋体" panose="02010600030101010101" pitchFamily="2" charset="-122"/>
                </a:rPr>
                <a:t>)</a:t>
              </a:r>
              <a:r>
                <a:rPr lang="en-US" altLang="zh-CN" sz="2800" b="1" dirty="0">
                  <a:latin typeface="Times New Roman" panose="02020603050405020304" pitchFamily="18" charset="0"/>
                  <a:ea typeface="隶书" panose="02010509060101010101" pitchFamily="49" charset="-122"/>
                  <a:cs typeface="Times New Roman" panose="02020603050405020304" pitchFamily="18" charset="0"/>
                </a:rPr>
                <a:t>Δ</a:t>
              </a:r>
              <a:r>
                <a:rPr lang="en-US" altLang="zh-CN" sz="2800" b="1" i="1" dirty="0">
                  <a:latin typeface="Times New Roman" panose="02020603050405020304" pitchFamily="18" charset="0"/>
                  <a:ea typeface="隶书" panose="02010509060101010101" pitchFamily="49" charset="-122"/>
                  <a:cs typeface="Times New Roman" panose="02020603050405020304" pitchFamily="18" charset="0"/>
                </a:rPr>
                <a:t>α</a:t>
              </a:r>
              <a:r>
                <a:rPr lang="en-US" altLang="zh-CN" sz="2800" b="1" baseline="-25000" dirty="0">
                  <a:latin typeface="Times New Roman" panose="02020603050405020304" pitchFamily="18" charset="0"/>
                  <a:ea typeface="隶书" panose="02010509060101010101" pitchFamily="49" charset="-122"/>
                  <a:cs typeface="Times New Roman" panose="02020603050405020304" pitchFamily="18" charset="0"/>
                </a:rPr>
                <a:t>1</a:t>
              </a:r>
              <a:r>
                <a:rPr lang="zh-CN" altLang="en-US" sz="2800" b="1" dirty="0">
                  <a:latin typeface="宋体" panose="02010600030101010101" pitchFamily="2" charset="-122"/>
                </a:rPr>
                <a:t>较小</a:t>
              </a:r>
              <a:r>
                <a:rPr lang="en-US" altLang="zh-CN" sz="2800" b="1" dirty="0">
                  <a:latin typeface="宋体" panose="02010600030101010101" pitchFamily="2" charset="-122"/>
                </a:rPr>
                <a:t>; </a:t>
              </a:r>
              <a:r>
                <a:rPr lang="zh-CN" altLang="en-US" sz="2800" b="1" dirty="0">
                  <a:latin typeface="宋体" panose="02010600030101010101" pitchFamily="2" charset="-122"/>
                </a:rPr>
                <a:t>而曲线弧</a:t>
              </a:r>
              <a:endParaRPr lang="zh-CN" altLang="en-US" sz="2800" b="1" dirty="0">
                <a:latin typeface="宋体" panose="02010600030101010101" pitchFamily="2" charset="-122"/>
              </a:endParaRPr>
            </a:p>
            <a:p>
              <a:pPr>
                <a:lnSpc>
                  <a:spcPct val="200000"/>
                </a:lnSpc>
              </a:pPr>
              <a:r>
                <a:rPr lang="zh-CN" altLang="en-US" sz="2800" b="1" i="1" dirty="0">
                  <a:latin typeface="Times New Roman" panose="02020603050405020304" pitchFamily="18" charset="0"/>
                </a:rPr>
                <a:t> </a:t>
              </a:r>
              <a:r>
                <a:rPr lang="en-US" altLang="zh-CN" sz="2800" b="1" i="1" dirty="0">
                  <a:latin typeface="Times New Roman" panose="02020603050405020304" pitchFamily="18" charset="0"/>
                </a:rPr>
                <a:t>M</a:t>
              </a:r>
              <a:r>
                <a:rPr lang="en-US" altLang="zh-CN" sz="2800" b="1" baseline="-25000" dirty="0">
                  <a:latin typeface="宋体" panose="02010600030101010101" pitchFamily="2" charset="-122"/>
                </a:rPr>
                <a:t>2</a:t>
              </a:r>
              <a:r>
                <a:rPr lang="en-US" altLang="zh-CN" sz="2800" b="1" i="1" dirty="0">
                  <a:latin typeface="Times New Roman" panose="02020603050405020304" pitchFamily="18" charset="0"/>
                </a:rPr>
                <a:t>M</a:t>
              </a:r>
              <a:r>
                <a:rPr lang="en-US" altLang="zh-CN" sz="2800" b="1" baseline="-25000" dirty="0">
                  <a:latin typeface="宋体" panose="02010600030101010101" pitchFamily="2" charset="-122"/>
                </a:rPr>
                <a:t>3</a:t>
              </a:r>
              <a:r>
                <a:rPr lang="zh-CN" altLang="en-US" sz="2800" b="1" dirty="0">
                  <a:latin typeface="宋体" panose="02010600030101010101" pitchFamily="2" charset="-122"/>
                </a:rPr>
                <a:t>比</a:t>
              </a:r>
              <a:r>
                <a:rPr lang="en-US" altLang="zh-CN" sz="2800" b="1" i="1" dirty="0">
                  <a:latin typeface="Times New Roman" panose="02020603050405020304" pitchFamily="18" charset="0"/>
                </a:rPr>
                <a:t>M</a:t>
              </a:r>
              <a:r>
                <a:rPr lang="en-US" altLang="zh-CN" sz="2800" b="1" baseline="-25000" dirty="0">
                  <a:latin typeface="Times New Roman" panose="02020603050405020304" pitchFamily="18" charset="0"/>
                </a:rPr>
                <a:t>1</a:t>
              </a:r>
              <a:r>
                <a:rPr lang="en-US" altLang="zh-CN" sz="2800" b="1" i="1" dirty="0">
                  <a:latin typeface="Times New Roman" panose="02020603050405020304" pitchFamily="18" charset="0"/>
                </a:rPr>
                <a:t>M</a:t>
              </a:r>
              <a:r>
                <a:rPr lang="en-US" altLang="zh-CN" sz="2800" b="1" baseline="-25000" dirty="0">
                  <a:latin typeface="宋体" panose="02010600030101010101" pitchFamily="2" charset="-122"/>
                </a:rPr>
                <a:t>2</a:t>
              </a:r>
              <a:r>
                <a:rPr lang="zh-CN" altLang="en-US" sz="2800" b="1" dirty="0">
                  <a:latin typeface="宋体" panose="02010600030101010101" pitchFamily="2" charset="-122"/>
                </a:rPr>
                <a:t>弯曲得多，转角</a:t>
              </a:r>
              <a:r>
                <a:rPr lang="en-US" altLang="zh-CN" sz="2800" b="1" dirty="0">
                  <a:ea typeface="隶书" panose="02010509060101010101" pitchFamily="49" charset="-122"/>
                </a:rPr>
                <a:t>Δ</a:t>
              </a:r>
              <a:r>
                <a:rPr lang="en-US" altLang="zh-CN" sz="2800" b="1" i="1" dirty="0">
                  <a:ea typeface="隶书" panose="02010509060101010101" pitchFamily="49" charset="-122"/>
                </a:rPr>
                <a:t>α</a:t>
              </a:r>
              <a:r>
                <a:rPr lang="en-US" altLang="zh-CN" sz="2800" b="1" baseline="-25000" dirty="0">
                  <a:ea typeface="隶书" panose="02010509060101010101" pitchFamily="49" charset="-122"/>
                </a:rPr>
                <a:t>2</a:t>
              </a:r>
              <a:r>
                <a:rPr lang="zh-CN" altLang="en-US" sz="2800" b="1" dirty="0"/>
                <a:t>就比</a:t>
              </a:r>
              <a:r>
                <a:rPr lang="en-US" altLang="zh-CN" sz="2800" b="1" dirty="0">
                  <a:ea typeface="隶书" panose="02010509060101010101" pitchFamily="49" charset="-122"/>
                </a:rPr>
                <a:t>Δ</a:t>
              </a:r>
              <a:r>
                <a:rPr lang="en-US" altLang="zh-CN" sz="2800" b="1" i="1" dirty="0">
                  <a:ea typeface="隶书" panose="02010509060101010101" pitchFamily="49" charset="-122"/>
                </a:rPr>
                <a:t>α</a:t>
              </a:r>
              <a:r>
                <a:rPr lang="en-US" altLang="zh-CN" sz="2800" b="1" baseline="-25000" dirty="0">
                  <a:ea typeface="隶书" panose="02010509060101010101" pitchFamily="49" charset="-122"/>
                </a:rPr>
                <a:t>1</a:t>
              </a:r>
              <a:r>
                <a:rPr lang="zh-CN" altLang="en-US" sz="2800" b="1" dirty="0">
                  <a:latin typeface="宋体" panose="02010600030101010101" pitchFamily="2" charset="-122"/>
                </a:rPr>
                <a:t>大</a:t>
              </a:r>
              <a:r>
                <a:rPr lang="en-US" altLang="zh-CN" sz="2800" b="1" dirty="0">
                  <a:latin typeface="宋体" panose="02010600030101010101" pitchFamily="2" charset="-122"/>
                </a:rPr>
                <a:t>.</a:t>
              </a:r>
              <a:endParaRPr lang="en-US" altLang="zh-CN" sz="2800" b="1" dirty="0">
                <a:latin typeface="宋体" panose="02010600030101010101" pitchFamily="2" charset="-122"/>
              </a:endParaRPr>
            </a:p>
          </p:txBody>
        </p:sp>
        <p:sp>
          <p:nvSpPr>
            <p:cNvPr id="10243" name="Text Box 3"/>
            <p:cNvSpPr txBox="1">
              <a:spLocks noChangeArrowheads="1"/>
            </p:cNvSpPr>
            <p:nvPr/>
          </p:nvSpPr>
          <p:spPr bwMode="auto">
            <a:xfrm>
              <a:off x="732" y="1797"/>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3600" dirty="0">
                  <a:latin typeface="Times New Roman" panose="02020603050405020304" pitchFamily="18" charset="0"/>
                </a:rPr>
                <a:t>（</a:t>
              </a:r>
              <a:endParaRPr lang="zh-CN" altLang="en-US" sz="3600" b="1" dirty="0">
                <a:latin typeface="Times New Roman" panose="02020603050405020304" pitchFamily="18" charset="0"/>
                <a:ea typeface="楷体_GB2312" pitchFamily="49" charset="-122"/>
              </a:endParaRPr>
            </a:p>
          </p:txBody>
        </p:sp>
        <p:sp>
          <p:nvSpPr>
            <p:cNvPr id="10244" name="Text Box 4"/>
            <p:cNvSpPr txBox="1">
              <a:spLocks noChangeArrowheads="1"/>
            </p:cNvSpPr>
            <p:nvPr/>
          </p:nvSpPr>
          <p:spPr bwMode="auto">
            <a:xfrm>
              <a:off x="1383" y="1797"/>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3600">
                  <a:latin typeface="Times New Roman" panose="02020603050405020304" pitchFamily="18" charset="0"/>
                </a:rPr>
                <a:t>（</a:t>
              </a:r>
              <a:endParaRPr lang="zh-CN" altLang="en-US" sz="3600" b="1">
                <a:latin typeface="Times New Roman" panose="02020603050405020304" pitchFamily="18" charset="0"/>
                <a:ea typeface="楷体_GB2312" pitchFamily="49" charset="-122"/>
              </a:endParaRPr>
            </a:p>
          </p:txBody>
        </p:sp>
        <p:sp>
          <p:nvSpPr>
            <p:cNvPr id="10245" name="Text Box 5"/>
            <p:cNvSpPr txBox="1">
              <a:spLocks noChangeArrowheads="1"/>
            </p:cNvSpPr>
            <p:nvPr/>
          </p:nvSpPr>
          <p:spPr bwMode="auto">
            <a:xfrm>
              <a:off x="3856" y="210"/>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3600" dirty="0">
                  <a:latin typeface="Times New Roman" panose="02020603050405020304" pitchFamily="18" charset="0"/>
                </a:rPr>
                <a:t>（</a:t>
              </a:r>
              <a:endParaRPr lang="zh-CN" altLang="en-US" sz="3600" b="1" dirty="0">
                <a:latin typeface="Times New Roman" panose="02020603050405020304" pitchFamily="18" charset="0"/>
                <a:ea typeface="楷体_GB2312" pitchFamily="49" charset="-122"/>
              </a:endParaRPr>
            </a:p>
          </p:txBody>
        </p:sp>
        <p:sp>
          <p:nvSpPr>
            <p:cNvPr id="10246" name="Text Box 6"/>
            <p:cNvSpPr txBox="1">
              <a:spLocks noChangeArrowheads="1"/>
            </p:cNvSpPr>
            <p:nvPr/>
          </p:nvSpPr>
          <p:spPr bwMode="auto">
            <a:xfrm>
              <a:off x="3104" y="210"/>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3600" dirty="0">
                  <a:latin typeface="Times New Roman" panose="02020603050405020304" pitchFamily="18" charset="0"/>
                </a:rPr>
                <a:t>（</a:t>
              </a:r>
              <a:endParaRPr lang="zh-CN" altLang="en-US" sz="3600" b="1" dirty="0">
                <a:latin typeface="Times New Roman" panose="02020603050405020304" pitchFamily="18" charset="0"/>
                <a:ea typeface="楷体_GB2312" pitchFamily="49" charset="-122"/>
              </a:endParaRPr>
            </a:p>
          </p:txBody>
        </p:sp>
        <p:sp>
          <p:nvSpPr>
            <p:cNvPr id="10247" name="Text Box 7"/>
            <p:cNvSpPr txBox="1">
              <a:spLocks noChangeArrowheads="1"/>
            </p:cNvSpPr>
            <p:nvPr/>
          </p:nvSpPr>
          <p:spPr bwMode="auto">
            <a:xfrm>
              <a:off x="842" y="75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3600">
                  <a:latin typeface="Times New Roman" panose="02020603050405020304" pitchFamily="18" charset="0"/>
                </a:rPr>
                <a:t>（</a:t>
              </a:r>
              <a:endParaRPr lang="zh-CN" altLang="en-US" sz="3600" b="1">
                <a:latin typeface="Times New Roman" panose="02020603050405020304" pitchFamily="18" charset="0"/>
                <a:ea typeface="楷体_GB2312" pitchFamily="49" charset="-122"/>
              </a:endParaRPr>
            </a:p>
          </p:txBody>
        </p:sp>
      </p:grpSp>
      <p:grpSp>
        <p:nvGrpSpPr>
          <p:cNvPr id="29" name="组合 28"/>
          <p:cNvGrpSpPr/>
          <p:nvPr/>
        </p:nvGrpSpPr>
        <p:grpSpPr>
          <a:xfrm>
            <a:off x="3245670" y="197963"/>
            <a:ext cx="2593976" cy="2841482"/>
            <a:chOff x="3287712" y="368300"/>
            <a:chExt cx="2593976" cy="2830859"/>
          </a:xfrm>
        </p:grpSpPr>
        <p:sp>
          <p:nvSpPr>
            <p:cNvPr id="30" name="Rectangle 8"/>
            <p:cNvSpPr>
              <a:spLocks noChangeArrowheads="1"/>
            </p:cNvSpPr>
            <p:nvPr/>
          </p:nvSpPr>
          <p:spPr bwMode="auto">
            <a:xfrm>
              <a:off x="3808494" y="2675939"/>
              <a:ext cx="12634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800" b="1" dirty="0">
                  <a:solidFill>
                    <a:schemeClr val="tx2"/>
                  </a:solidFill>
                  <a:latin typeface="Times New Roman" panose="02020603050405020304" pitchFamily="18" charset="0"/>
                </a:rPr>
                <a:t>图</a:t>
              </a:r>
              <a:r>
                <a:rPr lang="en-US" altLang="zh-CN" sz="2800" b="1" dirty="0">
                  <a:solidFill>
                    <a:schemeClr val="tx2"/>
                  </a:solidFill>
                  <a:latin typeface="Times New Roman" panose="02020603050405020304" pitchFamily="18" charset="0"/>
                  <a:ea typeface="楷体_GB2312" pitchFamily="49" charset="-122"/>
                </a:rPr>
                <a:t>3.5.2</a:t>
              </a:r>
              <a:endParaRPr lang="en-US" altLang="zh-CN" sz="2800" b="1" dirty="0">
                <a:solidFill>
                  <a:schemeClr val="tx2"/>
                </a:solidFill>
                <a:latin typeface="Times New Roman" panose="02020603050405020304" pitchFamily="18" charset="0"/>
                <a:ea typeface="楷体_GB2312" pitchFamily="49" charset="-122"/>
              </a:endParaRPr>
            </a:p>
          </p:txBody>
        </p:sp>
        <p:graphicFrame>
          <p:nvGraphicFramePr>
            <p:cNvPr id="31" name="Object 10"/>
            <p:cNvGraphicFramePr>
              <a:graphicFrameLocks noChangeAspect="1"/>
            </p:cNvGraphicFramePr>
            <p:nvPr/>
          </p:nvGraphicFramePr>
          <p:xfrm>
            <a:off x="3287712" y="477522"/>
            <a:ext cx="2305050" cy="2244725"/>
          </p:xfrm>
          <a:graphic>
            <a:graphicData uri="http://schemas.openxmlformats.org/presentationml/2006/ole">
              <mc:AlternateContent xmlns:mc="http://schemas.openxmlformats.org/markup-compatibility/2006">
                <mc:Choice xmlns:v="urn:schemas-microsoft-com:vml" Requires="v">
                  <p:oleObj spid="_x0000_s9226" name="CorelDRAW" r:id="rId1" imgW="1467485" imgH="1433830" progId="CorelDRAW.Graphic.11">
                    <p:embed/>
                  </p:oleObj>
                </mc:Choice>
                <mc:Fallback>
                  <p:oleObj name="CorelDRAW" r:id="rId1" imgW="1467485" imgH="1433830" progId="CorelDRAW.Graphic.11">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2" y="477522"/>
                          <a:ext cx="2305050"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32" name="Object 23"/>
                <p:cNvSpPr txBox="1"/>
                <p:nvPr/>
              </p:nvSpPr>
              <p:spPr bwMode="auto">
                <a:xfrm>
                  <a:off x="3752806" y="1743075"/>
                  <a:ext cx="293687" cy="344488"/>
                </a:xfrm>
                <a:prstGeom prst="rect">
                  <a:avLst/>
                </a:prstGeom>
                <a:noFill/>
              </p:spPr>
              <p:txBody>
                <a:bodyPr>
                  <a:normAutofit fontScale="47500" lnSpcReduction="20000"/>
                </a:bodyPr>
                <a:lstStyle/>
                <a:p>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𝑴</m:t>
                            </m:r>
                          </m:e>
                          <m:sub>
                            <m:r>
                              <a:rPr lang="zh-CN" altLang="en-US" sz="2800" b="1" i="1">
                                <a:solidFill>
                                  <a:srgbClr val="000000"/>
                                </a:solidFill>
                                <a:latin typeface="Cambria Math" panose="02040503050406030204" pitchFamily="18" charset="0"/>
                              </a:rPr>
                              <m:t>𝟏</m:t>
                            </m:r>
                          </m:sub>
                        </m:sSub>
                      </m:oMath>
                    </m:oMathPara>
                  </a14:m>
                  <a:endParaRPr lang="zh-CN" altLang="en-US" sz="2800" b="1" dirty="0"/>
                </a:p>
              </p:txBody>
            </p:sp>
          </mc:Choice>
          <mc:Fallback>
            <p:sp>
              <p:nvSpPr>
                <p:cNvPr id="32" name="Object 23"/>
                <p:cNvSpPr txBox="1">
                  <a:spLocks noRot="1" noChangeAspect="1" noMove="1" noResize="1" noEditPoints="1" noAdjustHandles="1" noChangeArrowheads="1" noChangeShapeType="1" noTextEdit="1"/>
                </p:cNvSpPr>
                <p:nvPr/>
              </p:nvSpPr>
              <p:spPr bwMode="auto">
                <a:xfrm>
                  <a:off x="3752806" y="1743075"/>
                  <a:ext cx="293687" cy="344488"/>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Object 25"/>
                <p:cNvSpPr txBox="1"/>
                <p:nvPr/>
              </p:nvSpPr>
              <p:spPr bwMode="auto">
                <a:xfrm>
                  <a:off x="4367214" y="1238250"/>
                  <a:ext cx="317500" cy="328613"/>
                </a:xfrm>
                <a:prstGeom prst="rect">
                  <a:avLst/>
                </a:prstGeom>
                <a:noFill/>
              </p:spPr>
              <p:txBody>
                <a:bodyPr>
                  <a:normAutofit fontScale="55000" lnSpcReduction="20000"/>
                </a:bodyPr>
                <a:lstStyle/>
                <a:p>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𝑴</m:t>
                            </m:r>
                          </m:e>
                          <m:sub>
                            <m:r>
                              <a:rPr lang="zh-CN" altLang="en-US" sz="2800" b="1" i="1">
                                <a:solidFill>
                                  <a:srgbClr val="000000"/>
                                </a:solidFill>
                                <a:latin typeface="Cambria Math" panose="02040503050406030204" pitchFamily="18" charset="0"/>
                              </a:rPr>
                              <m:t>𝟐</m:t>
                            </m:r>
                          </m:sub>
                        </m:sSub>
                      </m:oMath>
                    </m:oMathPara>
                  </a14:m>
                  <a:endParaRPr lang="zh-CN" altLang="en-US" sz="2800" b="1"/>
                </a:p>
              </p:txBody>
            </p:sp>
          </mc:Choice>
          <mc:Fallback>
            <p:sp>
              <p:nvSpPr>
                <p:cNvPr id="33" name="Object 25"/>
                <p:cNvSpPr txBox="1">
                  <a:spLocks noRot="1" noChangeAspect="1" noMove="1" noResize="1" noEditPoints="1" noAdjustHandles="1" noChangeArrowheads="1" noChangeShapeType="1" noTextEdit="1"/>
                </p:cNvSpPr>
                <p:nvPr/>
              </p:nvSpPr>
              <p:spPr bwMode="auto">
                <a:xfrm>
                  <a:off x="4367214" y="1238250"/>
                  <a:ext cx="317500" cy="328613"/>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Object 27"/>
                <p:cNvSpPr txBox="1"/>
                <p:nvPr/>
              </p:nvSpPr>
              <p:spPr bwMode="auto">
                <a:xfrm>
                  <a:off x="5375277" y="1743075"/>
                  <a:ext cx="346075" cy="344488"/>
                </a:xfrm>
                <a:prstGeom prst="rect">
                  <a:avLst/>
                </a:prstGeom>
                <a:noFill/>
              </p:spPr>
              <p:txBody>
                <a:bodyPr>
                  <a:normAutofit fontScale="55000" lnSpcReduction="20000"/>
                </a:bodyPr>
                <a:lstStyle/>
                <a:p>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𝑴</m:t>
                            </m:r>
                          </m:e>
                          <m:sub>
                            <m:r>
                              <a:rPr lang="zh-CN" altLang="en-US" sz="2800" b="1" i="1">
                                <a:solidFill>
                                  <a:srgbClr val="000000"/>
                                </a:solidFill>
                                <a:latin typeface="Cambria Math" panose="02040503050406030204" pitchFamily="18" charset="0"/>
                              </a:rPr>
                              <m:t>𝟑</m:t>
                            </m:r>
                          </m:sub>
                        </m:sSub>
                      </m:oMath>
                    </m:oMathPara>
                  </a14:m>
                  <a:endParaRPr lang="zh-CN" altLang="en-US" sz="2800" b="1" dirty="0"/>
                </a:p>
              </p:txBody>
            </p:sp>
          </mc:Choice>
          <mc:Fallback>
            <p:sp>
              <p:nvSpPr>
                <p:cNvPr id="34" name="Object 27"/>
                <p:cNvSpPr txBox="1">
                  <a:spLocks noRot="1" noChangeAspect="1" noMove="1" noResize="1" noEditPoints="1" noAdjustHandles="1" noChangeArrowheads="1" noChangeShapeType="1" noTextEdit="1"/>
                </p:cNvSpPr>
                <p:nvPr/>
              </p:nvSpPr>
              <p:spPr bwMode="auto">
                <a:xfrm>
                  <a:off x="5375277" y="1743075"/>
                  <a:ext cx="346075" cy="344488"/>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Object 29"/>
                <p:cNvSpPr txBox="1"/>
                <p:nvPr/>
              </p:nvSpPr>
              <p:spPr bwMode="auto">
                <a:xfrm>
                  <a:off x="5130801" y="735013"/>
                  <a:ext cx="750887" cy="503238"/>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𝜟</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𝟐</m:t>
                            </m:r>
                          </m:sub>
                        </m:sSub>
                      </m:oMath>
                    </m:oMathPara>
                  </a14:m>
                  <a:endParaRPr lang="zh-CN" altLang="en-US" sz="2800" b="1" dirty="0"/>
                </a:p>
              </p:txBody>
            </p:sp>
          </mc:Choice>
          <mc:Fallback>
            <p:sp>
              <p:nvSpPr>
                <p:cNvPr id="35" name="Object 29"/>
                <p:cNvSpPr txBox="1">
                  <a:spLocks noRot="1" noChangeAspect="1" noMove="1" noResize="1" noEditPoints="1" noAdjustHandles="1" noChangeArrowheads="1" noChangeShapeType="1" noTextEdit="1"/>
                </p:cNvSpPr>
                <p:nvPr/>
              </p:nvSpPr>
              <p:spPr bwMode="auto">
                <a:xfrm>
                  <a:off x="5130801" y="735013"/>
                  <a:ext cx="750887" cy="503238"/>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Object 31"/>
                <p:cNvSpPr txBox="1"/>
                <p:nvPr/>
              </p:nvSpPr>
              <p:spPr bwMode="auto">
                <a:xfrm>
                  <a:off x="4440238" y="368300"/>
                  <a:ext cx="792163" cy="366713"/>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𝜟</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𝟏</m:t>
                            </m:r>
                          </m:sub>
                        </m:sSub>
                      </m:oMath>
                    </m:oMathPara>
                  </a14:m>
                  <a:endParaRPr lang="zh-CN" altLang="en-US" sz="2400" b="1" dirty="0"/>
                </a:p>
              </p:txBody>
            </p:sp>
          </mc:Choice>
          <mc:Fallback>
            <p:sp>
              <p:nvSpPr>
                <p:cNvPr id="36" name="Object 31"/>
                <p:cNvSpPr txBox="1">
                  <a:spLocks noRot="1" noChangeAspect="1" noMove="1" noResize="1" noEditPoints="1" noAdjustHandles="1" noChangeArrowheads="1" noChangeShapeType="1" noTextEdit="1"/>
                </p:cNvSpPr>
                <p:nvPr/>
              </p:nvSpPr>
              <p:spPr bwMode="auto">
                <a:xfrm>
                  <a:off x="4440238" y="368300"/>
                  <a:ext cx="792163" cy="366713"/>
                </a:xfrm>
                <a:prstGeom prst="rect">
                  <a:avLst/>
                </a:prstGeom>
                <a:blipFill rotWithShape="1">
                  <a:blip r:embed="rId7"/>
                </a:blipFill>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nodeType="clickEffect">
                                  <p:stCondLst>
                                    <p:cond delay="0"/>
                                  </p:stCondLst>
                                  <p:childTnLst>
                                    <p:set>
                                      <p:cBhvr>
                                        <p:cTn id="10" dur="1" fill="hold">
                                          <p:stCondLst>
                                            <p:cond delay="0"/>
                                          </p:stCondLst>
                                        </p:cTn>
                                        <p:tgtEl>
                                          <p:spTgt spid="10251"/>
                                        </p:tgtEl>
                                        <p:attrNameLst>
                                          <p:attrName>style.visibility</p:attrName>
                                        </p:attrNameLst>
                                      </p:cBhvr>
                                      <p:to>
                                        <p:strVal val="visible"/>
                                      </p:to>
                                    </p:set>
                                    <p:animEffect transition="in" filter="barn(outVertical)">
                                      <p:cBhvr>
                                        <p:cTn id="11" dur="500"/>
                                        <p:tgtEl>
                                          <p:spTgt spid="10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96" name="Group 32"/>
          <p:cNvGrpSpPr/>
          <p:nvPr/>
        </p:nvGrpSpPr>
        <p:grpSpPr bwMode="auto">
          <a:xfrm>
            <a:off x="763850" y="2607558"/>
            <a:ext cx="8280400" cy="1901826"/>
            <a:chOff x="204" y="300"/>
            <a:chExt cx="5307" cy="1198"/>
          </a:xfrm>
        </p:grpSpPr>
        <p:sp>
          <p:nvSpPr>
            <p:cNvPr id="11269" name="Text Box 5"/>
            <p:cNvSpPr txBox="1">
              <a:spLocks noChangeArrowheads="1"/>
            </p:cNvSpPr>
            <p:nvPr/>
          </p:nvSpPr>
          <p:spPr bwMode="auto">
            <a:xfrm>
              <a:off x="204" y="300"/>
              <a:ext cx="5307" cy="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00000"/>
                </a:lnSpc>
              </a:pPr>
              <a:r>
                <a:rPr lang="zh-CN" altLang="en-US" sz="2800" b="1" dirty="0">
                  <a:latin typeface="宋体" panose="02010600030101010101" pitchFamily="2" charset="-122"/>
                </a:rPr>
                <a:t>尽管它们的转角</a:t>
              </a:r>
              <a:r>
                <a:rPr lang="en-US" altLang="zh-CN" sz="2800" b="1" dirty="0">
                  <a:latin typeface="Times New Roman" panose="02020603050405020304" pitchFamily="18" charset="0"/>
                  <a:ea typeface="隶书" panose="02010509060101010101" pitchFamily="49" charset="-122"/>
                  <a:cs typeface="Times New Roman" panose="02020603050405020304" pitchFamily="18" charset="0"/>
                </a:rPr>
                <a:t>Δα</a:t>
              </a:r>
              <a:r>
                <a:rPr lang="zh-CN" altLang="en-US" sz="2800" b="1" dirty="0">
                  <a:latin typeface="宋体" panose="02010600030101010101" pitchFamily="2" charset="-122"/>
                </a:rPr>
                <a:t>相同</a:t>
              </a:r>
              <a:r>
                <a:rPr lang="en-US" altLang="zh-CN" sz="2800" b="1" dirty="0">
                  <a:latin typeface="宋体" panose="02010600030101010101" pitchFamily="2" charset="-122"/>
                </a:rPr>
                <a:t>,</a:t>
              </a:r>
              <a:r>
                <a:rPr lang="zh-CN" altLang="en-US" sz="2800" b="1" dirty="0">
                  <a:latin typeface="宋体" panose="02010600030101010101" pitchFamily="2" charset="-122"/>
                </a:rPr>
                <a:t>然而它们的弯曲程度并不 </a:t>
              </a:r>
              <a:endParaRPr lang="zh-CN" altLang="en-US" sz="2800" b="1" dirty="0">
                <a:latin typeface="宋体" panose="02010600030101010101" pitchFamily="2" charset="-122"/>
              </a:endParaRPr>
            </a:p>
            <a:p>
              <a:pPr>
                <a:lnSpc>
                  <a:spcPct val="220000"/>
                </a:lnSpc>
              </a:pPr>
              <a:r>
                <a:rPr lang="zh-CN" altLang="en-US" sz="2800" b="1" dirty="0">
                  <a:latin typeface="宋体" panose="02010600030101010101" pitchFamily="2" charset="-122"/>
                </a:rPr>
                <a:t> 相同</a:t>
              </a:r>
              <a:r>
                <a:rPr lang="en-US" altLang="zh-CN" sz="2800" b="1" dirty="0">
                  <a:latin typeface="宋体" panose="02010600030101010101" pitchFamily="2" charset="-122"/>
                </a:rPr>
                <a:t>,</a:t>
              </a:r>
              <a:r>
                <a:rPr lang="zh-CN" altLang="en-US" sz="2800" b="1" dirty="0">
                  <a:latin typeface="宋体" panose="02010600030101010101" pitchFamily="2" charset="-122"/>
                </a:rPr>
                <a:t>短弧</a:t>
              </a:r>
              <a:r>
                <a:rPr lang="en-US" altLang="zh-CN" sz="2800" b="1" i="1" dirty="0">
                  <a:latin typeface="Times New Roman" panose="02020603050405020304" pitchFamily="18" charset="0"/>
                </a:rPr>
                <a:t>M</a:t>
              </a:r>
              <a:r>
                <a:rPr lang="en-US" altLang="zh-CN" sz="2800" b="1" baseline="-25000" dirty="0">
                  <a:latin typeface="Times New Roman" panose="02020603050405020304" pitchFamily="18" charset="0"/>
                </a:rPr>
                <a:t>3</a:t>
              </a:r>
              <a:r>
                <a:rPr lang="en-US" altLang="zh-CN" sz="2800" b="1" i="1" dirty="0">
                  <a:latin typeface="Times New Roman" panose="02020603050405020304" pitchFamily="18" charset="0"/>
                </a:rPr>
                <a:t>M</a:t>
              </a:r>
              <a:r>
                <a:rPr lang="en-US" altLang="zh-CN" sz="2800" b="1" baseline="-25000" dirty="0">
                  <a:latin typeface="宋体" panose="02010600030101010101" pitchFamily="2" charset="-122"/>
                </a:rPr>
                <a:t>4</a:t>
              </a:r>
              <a:r>
                <a:rPr lang="zh-CN" altLang="en-US" sz="2800" b="1" dirty="0">
                  <a:latin typeface="宋体" panose="02010600030101010101" pitchFamily="2" charset="-122"/>
                </a:rPr>
                <a:t>比长弧</a:t>
              </a:r>
              <a:r>
                <a:rPr lang="en-US" altLang="zh-CN" sz="2800" b="1" i="1" dirty="0">
                  <a:latin typeface="Times New Roman" panose="02020603050405020304" pitchFamily="18" charset="0"/>
                </a:rPr>
                <a:t>M</a:t>
              </a:r>
              <a:r>
                <a:rPr lang="en-US" altLang="zh-CN" sz="2800" b="1" baseline="-25000" dirty="0">
                  <a:latin typeface="Times New Roman" panose="02020603050405020304" pitchFamily="18" charset="0"/>
                </a:rPr>
                <a:t>1</a:t>
              </a:r>
              <a:r>
                <a:rPr lang="en-US" altLang="zh-CN" sz="2800" b="1" i="1" dirty="0">
                  <a:latin typeface="Times New Roman" panose="02020603050405020304" pitchFamily="18" charset="0"/>
                </a:rPr>
                <a:t>M</a:t>
              </a:r>
              <a:r>
                <a:rPr lang="en-US" altLang="zh-CN" sz="2800" b="1" baseline="-25000" dirty="0">
                  <a:latin typeface="宋体" panose="02010600030101010101" pitchFamily="2" charset="-122"/>
                </a:rPr>
                <a:t>2</a:t>
              </a:r>
              <a:r>
                <a:rPr lang="zh-CN" altLang="en-US" sz="2800" b="1" dirty="0">
                  <a:latin typeface="宋体" panose="02010600030101010101" pitchFamily="2" charset="-122"/>
                </a:rPr>
                <a:t>弯曲得厉害</a:t>
              </a:r>
              <a:r>
                <a:rPr lang="en-US" altLang="zh-CN" sz="2800" b="1" dirty="0">
                  <a:latin typeface="宋体" panose="02010600030101010101" pitchFamily="2" charset="-122"/>
                </a:rPr>
                <a:t>.</a:t>
              </a:r>
              <a:endParaRPr lang="en-US" altLang="zh-CN" sz="2800" b="1" dirty="0">
                <a:latin typeface="宋体" panose="02010600030101010101" pitchFamily="2" charset="-122"/>
              </a:endParaRPr>
            </a:p>
          </p:txBody>
        </p:sp>
        <p:sp>
          <p:nvSpPr>
            <p:cNvPr id="11270" name="Text Box 6"/>
            <p:cNvSpPr txBox="1">
              <a:spLocks noChangeArrowheads="1"/>
            </p:cNvSpPr>
            <p:nvPr/>
          </p:nvSpPr>
          <p:spPr bwMode="auto">
            <a:xfrm>
              <a:off x="1556" y="890"/>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3200" dirty="0">
                  <a:latin typeface="Times New Roman" panose="02020603050405020304" pitchFamily="18" charset="0"/>
                </a:rPr>
                <a:t>（</a:t>
              </a:r>
              <a:endParaRPr lang="zh-CN" altLang="en-US" sz="3200" b="1" dirty="0">
                <a:latin typeface="Times New Roman" panose="02020603050405020304" pitchFamily="18" charset="0"/>
                <a:ea typeface="楷体_GB2312" pitchFamily="49" charset="-122"/>
              </a:endParaRPr>
            </a:p>
          </p:txBody>
        </p:sp>
        <p:sp>
          <p:nvSpPr>
            <p:cNvPr id="11271" name="Text Box 7"/>
            <p:cNvSpPr txBox="1">
              <a:spLocks noChangeArrowheads="1"/>
            </p:cNvSpPr>
            <p:nvPr/>
          </p:nvSpPr>
          <p:spPr bwMode="auto">
            <a:xfrm>
              <a:off x="2774" y="890"/>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3200" dirty="0">
                  <a:latin typeface="Times New Roman" panose="02020603050405020304" pitchFamily="18" charset="0"/>
                </a:rPr>
                <a:t>（</a:t>
              </a:r>
              <a:endParaRPr lang="zh-CN" altLang="en-US" sz="3200" b="1" dirty="0">
                <a:latin typeface="Times New Roman" panose="02020603050405020304" pitchFamily="18" charset="0"/>
                <a:ea typeface="楷体_GB2312" pitchFamily="49" charset="-122"/>
              </a:endParaRPr>
            </a:p>
          </p:txBody>
        </p:sp>
      </p:grpSp>
      <p:grpSp>
        <p:nvGrpSpPr>
          <p:cNvPr id="3" name="组合 2"/>
          <p:cNvGrpSpPr/>
          <p:nvPr/>
        </p:nvGrpSpPr>
        <p:grpSpPr>
          <a:xfrm>
            <a:off x="8709258" y="1067430"/>
            <a:ext cx="2310676" cy="3292147"/>
            <a:chOff x="7130764" y="368300"/>
            <a:chExt cx="2310676" cy="3292147"/>
          </a:xfrm>
        </p:grpSpPr>
        <p:graphicFrame>
          <p:nvGraphicFramePr>
            <p:cNvPr id="11275" name="Object 11"/>
            <p:cNvGraphicFramePr>
              <a:graphicFrameLocks noChangeAspect="1"/>
            </p:cNvGraphicFramePr>
            <p:nvPr/>
          </p:nvGraphicFramePr>
          <p:xfrm>
            <a:off x="7507289" y="368300"/>
            <a:ext cx="1655762" cy="2547938"/>
          </p:xfrm>
          <a:graphic>
            <a:graphicData uri="http://schemas.openxmlformats.org/presentationml/2006/ole">
              <mc:AlternateContent xmlns:mc="http://schemas.openxmlformats.org/markup-compatibility/2006">
                <mc:Choice xmlns:v="urn:schemas-microsoft-com:vml" Requires="v">
                  <p:oleObj spid="_x0000_s4113" name="CorelDRAW" r:id="rId1" imgW="1162685" imgH="1783715" progId="CorelDRAW.Graphic.11">
                    <p:embed/>
                  </p:oleObj>
                </mc:Choice>
                <mc:Fallback>
                  <p:oleObj name="CorelDRAW" r:id="rId1" imgW="1162685" imgH="1783715" progId="CorelDRAW.Graphic.11">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7289" y="368300"/>
                          <a:ext cx="1655762" cy="2547938"/>
                        </a:xfrm>
                        <a:prstGeom prst="rect">
                          <a:avLst/>
                        </a:prstGeom>
                        <a:noFill/>
                        <a:ln>
                          <a:noFill/>
                        </a:ln>
                        <a:effectLst/>
                      </p:spPr>
                    </p:pic>
                  </p:oleObj>
                </mc:Fallback>
              </mc:AlternateContent>
            </a:graphicData>
          </a:graphic>
        </p:graphicFrame>
        <mc:AlternateContent xmlns:mc="http://schemas.openxmlformats.org/markup-compatibility/2006">
          <mc:Choice xmlns:a14="http://schemas.microsoft.com/office/drawing/2010/main" Requires="a14">
            <p:sp>
              <p:nvSpPr>
                <p:cNvPr id="11277" name="Object 13"/>
                <p:cNvSpPr txBox="1"/>
                <p:nvPr/>
              </p:nvSpPr>
              <p:spPr bwMode="auto">
                <a:xfrm>
                  <a:off x="7130764" y="422130"/>
                  <a:ext cx="454602" cy="579005"/>
                </a:xfrm>
                <a:prstGeom prst="rect">
                  <a:avLst/>
                </a:prstGeom>
                <a:noFill/>
              </p:spPr>
              <p:txBody>
                <a:bodyPr>
                  <a:normAutofit fontScale="70000" lnSpcReduction="20000"/>
                </a:bodyPr>
                <a:lstStyle/>
                <a:p>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𝑴</m:t>
                            </m:r>
                          </m:e>
                          <m:sub>
                            <m:r>
                              <a:rPr lang="zh-CN" altLang="en-US" sz="2800" b="1" i="1">
                                <a:solidFill>
                                  <a:srgbClr val="000000"/>
                                </a:solidFill>
                                <a:latin typeface="Cambria Math" panose="02040503050406030204" pitchFamily="18" charset="0"/>
                              </a:rPr>
                              <m:t>𝟏</m:t>
                            </m:r>
                          </m:sub>
                        </m:sSub>
                      </m:oMath>
                    </m:oMathPara>
                  </a14:m>
                  <a:endParaRPr lang="zh-CN" altLang="en-US" sz="2800" b="1" dirty="0"/>
                </a:p>
              </p:txBody>
            </p:sp>
          </mc:Choice>
          <mc:Fallback>
            <p:sp>
              <p:nvSpPr>
                <p:cNvPr id="11277" name="Object 13"/>
                <p:cNvSpPr txBox="1">
                  <a:spLocks noRot="1" noChangeAspect="1" noMove="1" noResize="1" noEditPoints="1" noAdjustHandles="1" noChangeArrowheads="1" noChangeShapeType="1" noTextEdit="1"/>
                </p:cNvSpPr>
                <p:nvPr/>
              </p:nvSpPr>
              <p:spPr bwMode="auto">
                <a:xfrm>
                  <a:off x="7130764" y="422130"/>
                  <a:ext cx="454602" cy="579005"/>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279" name="Object 15"/>
                <p:cNvSpPr txBox="1"/>
                <p:nvPr/>
              </p:nvSpPr>
              <p:spPr bwMode="auto">
                <a:xfrm>
                  <a:off x="8975727" y="519113"/>
                  <a:ext cx="465713" cy="446060"/>
                </a:xfrm>
                <a:prstGeom prst="rect">
                  <a:avLst/>
                </a:prstGeom>
                <a:noFill/>
              </p:spPr>
              <p:txBody>
                <a:bodyPr>
                  <a:normAutofit fontScale="77500" lnSpcReduction="20000"/>
                </a:bodyPr>
                <a:lstStyle/>
                <a:p>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𝑴</m:t>
                            </m:r>
                          </m:e>
                          <m:sub>
                            <m:r>
                              <a:rPr lang="zh-CN" altLang="en-US" sz="2800" b="1" i="1">
                                <a:solidFill>
                                  <a:srgbClr val="000000"/>
                                </a:solidFill>
                                <a:latin typeface="Cambria Math" panose="02040503050406030204" pitchFamily="18" charset="0"/>
                              </a:rPr>
                              <m:t>𝟐</m:t>
                            </m:r>
                          </m:sub>
                        </m:sSub>
                      </m:oMath>
                    </m:oMathPara>
                  </a14:m>
                  <a:endParaRPr lang="zh-CN" altLang="en-US" sz="2800" b="1" dirty="0"/>
                </a:p>
              </p:txBody>
            </p:sp>
          </mc:Choice>
          <mc:Fallback>
            <p:sp>
              <p:nvSpPr>
                <p:cNvPr id="11279" name="Object 15"/>
                <p:cNvSpPr txBox="1">
                  <a:spLocks noRot="1" noChangeAspect="1" noMove="1" noResize="1" noEditPoints="1" noAdjustHandles="1" noChangeArrowheads="1" noChangeShapeType="1" noTextEdit="1"/>
                </p:cNvSpPr>
                <p:nvPr/>
              </p:nvSpPr>
              <p:spPr bwMode="auto">
                <a:xfrm>
                  <a:off x="8975727" y="519113"/>
                  <a:ext cx="465713" cy="446060"/>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281" name="Object 17"/>
                <p:cNvSpPr txBox="1"/>
                <p:nvPr/>
              </p:nvSpPr>
              <p:spPr bwMode="auto">
                <a:xfrm>
                  <a:off x="7465757" y="1401762"/>
                  <a:ext cx="505102" cy="506665"/>
                </a:xfrm>
                <a:prstGeom prst="rect">
                  <a:avLst/>
                </a:prstGeom>
                <a:noFill/>
              </p:spPr>
              <p:txBody>
                <a:bodyPr>
                  <a:normAutofit fontScale="85000" lnSpcReduction="10000"/>
                </a:bodyPr>
                <a:lstStyle/>
                <a:p>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𝑴</m:t>
                            </m:r>
                          </m:e>
                          <m:sub>
                            <m:r>
                              <a:rPr lang="zh-CN" altLang="en-US" sz="2800" b="1" i="1">
                                <a:solidFill>
                                  <a:srgbClr val="000000"/>
                                </a:solidFill>
                                <a:latin typeface="Cambria Math" panose="02040503050406030204" pitchFamily="18" charset="0"/>
                              </a:rPr>
                              <m:t>𝟑</m:t>
                            </m:r>
                          </m:sub>
                        </m:sSub>
                      </m:oMath>
                    </m:oMathPara>
                  </a14:m>
                  <a:endParaRPr lang="zh-CN" altLang="en-US" sz="2800" b="1" dirty="0"/>
                </a:p>
              </p:txBody>
            </p:sp>
          </mc:Choice>
          <mc:Fallback>
            <p:sp>
              <p:nvSpPr>
                <p:cNvPr id="11281" name="Object 17"/>
                <p:cNvSpPr txBox="1">
                  <a:spLocks noRot="1" noChangeAspect="1" noMove="1" noResize="1" noEditPoints="1" noAdjustHandles="1" noChangeArrowheads="1" noChangeShapeType="1" noTextEdit="1"/>
                </p:cNvSpPr>
                <p:nvPr/>
              </p:nvSpPr>
              <p:spPr bwMode="auto">
                <a:xfrm>
                  <a:off x="7465757" y="1401762"/>
                  <a:ext cx="505102" cy="506665"/>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283" name="Object 19"/>
                <p:cNvSpPr txBox="1"/>
                <p:nvPr/>
              </p:nvSpPr>
              <p:spPr bwMode="auto">
                <a:xfrm>
                  <a:off x="8759827" y="1238250"/>
                  <a:ext cx="552448" cy="447928"/>
                </a:xfrm>
                <a:prstGeom prst="rect">
                  <a:avLst/>
                </a:prstGeom>
                <a:noFill/>
              </p:spPr>
              <p:txBody>
                <a:bodyPr>
                  <a:normAutofit fontScale="77500" lnSpcReduction="20000"/>
                </a:bodyPr>
                <a:lstStyle/>
                <a:p>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𝑴</m:t>
                            </m:r>
                          </m:e>
                          <m:sub>
                            <m:r>
                              <a:rPr lang="zh-CN" altLang="en-US" sz="2800" b="1" i="1">
                                <a:solidFill>
                                  <a:srgbClr val="000000"/>
                                </a:solidFill>
                                <a:latin typeface="Cambria Math" panose="02040503050406030204" pitchFamily="18" charset="0"/>
                              </a:rPr>
                              <m:t>𝟒</m:t>
                            </m:r>
                          </m:sub>
                        </m:sSub>
                      </m:oMath>
                    </m:oMathPara>
                  </a14:m>
                  <a:endParaRPr lang="zh-CN" altLang="en-US" sz="2800" b="1" dirty="0"/>
                </a:p>
              </p:txBody>
            </p:sp>
          </mc:Choice>
          <mc:Fallback>
            <p:sp>
              <p:nvSpPr>
                <p:cNvPr id="11283" name="Object 19"/>
                <p:cNvSpPr txBox="1">
                  <a:spLocks noRot="1" noChangeAspect="1" noMove="1" noResize="1" noEditPoints="1" noAdjustHandles="1" noChangeArrowheads="1" noChangeShapeType="1" noTextEdit="1"/>
                </p:cNvSpPr>
                <p:nvPr/>
              </p:nvSpPr>
              <p:spPr bwMode="auto">
                <a:xfrm>
                  <a:off x="8759827" y="1238250"/>
                  <a:ext cx="552448" cy="447928"/>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285" name="Object 21"/>
                <p:cNvSpPr txBox="1"/>
                <p:nvPr/>
              </p:nvSpPr>
              <p:spPr bwMode="auto">
                <a:xfrm>
                  <a:off x="8543927" y="1743074"/>
                  <a:ext cx="431800" cy="395263"/>
                </a:xfrm>
                <a:prstGeom prst="rect">
                  <a:avLst/>
                </a:prstGeom>
                <a:noFill/>
              </p:spPr>
              <p:txBody>
                <a:bodyPr>
                  <a:normAutofit fontScale="62500" lnSpcReduction="20000"/>
                </a:bodyPr>
                <a:lstStyle/>
                <a:p>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𝜟𝜶</m:t>
                        </m:r>
                      </m:oMath>
                    </m:oMathPara>
                  </a14:m>
                  <a:endParaRPr lang="zh-CN" altLang="en-US" sz="2800" b="1" dirty="0"/>
                </a:p>
              </p:txBody>
            </p:sp>
          </mc:Choice>
          <mc:Fallback>
            <p:sp>
              <p:nvSpPr>
                <p:cNvPr id="11285" name="Object 21"/>
                <p:cNvSpPr txBox="1">
                  <a:spLocks noRot="1" noChangeAspect="1" noMove="1" noResize="1" noEditPoints="1" noAdjustHandles="1" noChangeArrowheads="1" noChangeShapeType="1" noTextEdit="1"/>
                </p:cNvSpPr>
                <p:nvPr/>
              </p:nvSpPr>
              <p:spPr bwMode="auto">
                <a:xfrm>
                  <a:off x="8543927" y="1743074"/>
                  <a:ext cx="431800" cy="395263"/>
                </a:xfrm>
                <a:prstGeom prst="rect">
                  <a:avLst/>
                </a:prstGeom>
                <a:blipFill rotWithShape="1">
                  <a:blip r:embed="rId7"/>
                </a:blipFill>
              </p:spPr>
              <p:txBody>
                <a:bodyPr/>
                <a:lstStyle/>
                <a:p>
                  <a:r>
                    <a:rPr lang="zh-CN" altLang="en-US">
                      <a:noFill/>
                    </a:rPr>
                    <a:t> </a:t>
                  </a:r>
                </a:p>
              </p:txBody>
            </p:sp>
          </mc:Fallback>
        </mc:AlternateContent>
        <p:sp>
          <p:nvSpPr>
            <p:cNvPr id="26" name="Rectangle 8"/>
            <p:cNvSpPr>
              <a:spLocks noChangeArrowheads="1"/>
            </p:cNvSpPr>
            <p:nvPr/>
          </p:nvSpPr>
          <p:spPr bwMode="auto">
            <a:xfrm>
              <a:off x="8068552" y="3137227"/>
              <a:ext cx="12634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800" b="1" dirty="0">
                  <a:solidFill>
                    <a:schemeClr val="tx2"/>
                  </a:solidFill>
                  <a:latin typeface="Times New Roman" panose="02020603050405020304" pitchFamily="18" charset="0"/>
                </a:rPr>
                <a:t>图</a:t>
              </a:r>
              <a:r>
                <a:rPr lang="en-US" altLang="zh-CN" sz="2800" b="1" dirty="0">
                  <a:solidFill>
                    <a:schemeClr val="tx2"/>
                  </a:solidFill>
                  <a:latin typeface="Times New Roman" panose="02020603050405020304" pitchFamily="18" charset="0"/>
                  <a:ea typeface="楷体_GB2312" pitchFamily="49" charset="-122"/>
                </a:rPr>
                <a:t>3.5.3</a:t>
              </a:r>
              <a:endParaRPr lang="en-US" altLang="zh-CN" sz="2800" b="1" dirty="0">
                <a:solidFill>
                  <a:schemeClr val="tx2"/>
                </a:solidFill>
                <a:latin typeface="Times New Roman" panose="02020603050405020304" pitchFamily="18" charset="0"/>
                <a:ea typeface="楷体_GB2312" pitchFamily="49" charset="-122"/>
              </a:endParaRPr>
            </a:p>
          </p:txBody>
        </p:sp>
      </p:grpSp>
      <p:grpSp>
        <p:nvGrpSpPr>
          <p:cNvPr id="29" name="Group 12"/>
          <p:cNvGrpSpPr/>
          <p:nvPr/>
        </p:nvGrpSpPr>
        <p:grpSpPr bwMode="auto">
          <a:xfrm>
            <a:off x="541423" y="1128008"/>
            <a:ext cx="7854948" cy="1257300"/>
            <a:chOff x="431" y="2704"/>
            <a:chExt cx="4948" cy="792"/>
          </a:xfrm>
        </p:grpSpPr>
        <p:sp>
          <p:nvSpPr>
            <p:cNvPr id="30" name="Rectangle 8"/>
            <p:cNvSpPr>
              <a:spLocks noChangeArrowheads="1"/>
            </p:cNvSpPr>
            <p:nvPr/>
          </p:nvSpPr>
          <p:spPr bwMode="auto">
            <a:xfrm>
              <a:off x="431" y="2704"/>
              <a:ext cx="4948" cy="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800" b="1" dirty="0">
                  <a:latin typeface="Coronet" pitchFamily="66" charset="0"/>
                </a:rPr>
                <a:t>仅有转角的大小还不能完全刻画曲线的弯曲程度</a:t>
              </a:r>
              <a:r>
                <a:rPr lang="en-US" altLang="zh-CN" sz="2800" b="1" dirty="0">
                  <a:latin typeface="Coronet" pitchFamily="66" charset="0"/>
                </a:rPr>
                <a:t>.</a:t>
              </a:r>
              <a:endParaRPr lang="en-US" altLang="zh-CN" sz="2800" b="1" dirty="0">
                <a:latin typeface="Coronet" pitchFamily="66" charset="0"/>
              </a:endParaRPr>
            </a:p>
            <a:p>
              <a:pPr eaLnBrk="0" hangingPunct="0">
                <a:lnSpc>
                  <a:spcPct val="200000"/>
                </a:lnSpc>
              </a:pPr>
              <a:r>
                <a:rPr lang="en-US" altLang="zh-CN" sz="2800" b="1" dirty="0">
                  <a:latin typeface="Coronet" pitchFamily="66" charset="0"/>
                </a:rPr>
                <a:t> </a:t>
              </a:r>
              <a:r>
                <a:rPr lang="zh-CN" altLang="en-US" sz="2800" b="1" dirty="0">
                  <a:latin typeface="Coronet" pitchFamily="66" charset="0"/>
                </a:rPr>
                <a:t>例如在图</a:t>
              </a:r>
              <a:r>
                <a:rPr lang="en-US" altLang="zh-CN" sz="2800" b="1" dirty="0">
                  <a:latin typeface="Times New Roman" panose="02020603050405020304" pitchFamily="18" charset="0"/>
                </a:rPr>
                <a:t>3.5.3</a:t>
              </a:r>
              <a:r>
                <a:rPr lang="zh-CN" altLang="en-US" sz="2800" b="1" dirty="0">
                  <a:latin typeface="Coronet" pitchFamily="66" charset="0"/>
                </a:rPr>
                <a:t>中</a:t>
              </a:r>
              <a:r>
                <a:rPr lang="en-US" altLang="zh-CN" sz="2800" b="1" dirty="0">
                  <a:latin typeface="Coronet" pitchFamily="66" charset="0"/>
                </a:rPr>
                <a:t>, </a:t>
              </a:r>
              <a:r>
                <a:rPr lang="zh-CN" altLang="en-US" sz="2800" b="1" dirty="0">
                  <a:latin typeface="Coronet" pitchFamily="66" charset="0"/>
                </a:rPr>
                <a:t>两段弧</a:t>
              </a:r>
              <a:r>
                <a:rPr lang="en-US" altLang="zh-CN" sz="2800" b="1" i="1" dirty="0">
                  <a:latin typeface="Times New Roman" panose="02020603050405020304" pitchFamily="18" charset="0"/>
                </a:rPr>
                <a:t>M</a:t>
              </a:r>
              <a:r>
                <a:rPr lang="en-US" altLang="zh-CN" sz="2800" b="1" baseline="-25000" dirty="0">
                  <a:latin typeface="Times New Roman" panose="02020603050405020304" pitchFamily="18" charset="0"/>
                </a:rPr>
                <a:t>1</a:t>
              </a:r>
              <a:r>
                <a:rPr lang="en-US" altLang="zh-CN" sz="2800" b="1" i="1" dirty="0">
                  <a:latin typeface="Times New Roman" panose="02020603050405020304" pitchFamily="18" charset="0"/>
                </a:rPr>
                <a:t>M</a:t>
              </a:r>
              <a:r>
                <a:rPr lang="en-US" altLang="zh-CN" sz="2800" b="1" baseline="-25000" dirty="0">
                  <a:latin typeface="宋体" panose="02010600030101010101" pitchFamily="2" charset="-122"/>
                </a:rPr>
                <a:t>2</a:t>
              </a:r>
              <a:r>
                <a:rPr lang="zh-CN" altLang="en-US" sz="2800" b="1" dirty="0">
                  <a:latin typeface="Coronet" pitchFamily="66" charset="0"/>
                </a:rPr>
                <a:t>与</a:t>
              </a:r>
              <a:r>
                <a:rPr lang="en-US" altLang="zh-CN" sz="2800" b="1" i="1" dirty="0">
                  <a:latin typeface="Times New Roman" panose="02020603050405020304" pitchFamily="18" charset="0"/>
                </a:rPr>
                <a:t>M</a:t>
              </a:r>
              <a:r>
                <a:rPr lang="en-US" altLang="zh-CN" sz="2800" b="1" baseline="-25000" dirty="0">
                  <a:latin typeface="Times New Roman" panose="02020603050405020304" pitchFamily="18" charset="0"/>
                </a:rPr>
                <a:t>3</a:t>
              </a:r>
              <a:r>
                <a:rPr lang="en-US" altLang="zh-CN" sz="2800" b="1" i="1" dirty="0">
                  <a:latin typeface="Times New Roman" panose="02020603050405020304" pitchFamily="18" charset="0"/>
                </a:rPr>
                <a:t>M</a:t>
              </a:r>
              <a:r>
                <a:rPr lang="en-US" altLang="zh-CN" sz="2800" b="1" baseline="-25000" dirty="0">
                  <a:latin typeface="宋体" panose="02010600030101010101" pitchFamily="2" charset="-122"/>
                </a:rPr>
                <a:t>4</a:t>
              </a:r>
              <a:r>
                <a:rPr lang="zh-CN" altLang="en-US" sz="2800" b="1" dirty="0">
                  <a:latin typeface="Coronet" pitchFamily="66" charset="0"/>
                </a:rPr>
                <a:t>，</a:t>
              </a:r>
              <a:endParaRPr lang="zh-CN" altLang="en-US" sz="2800" b="1" dirty="0">
                <a:latin typeface="Coronet" pitchFamily="66" charset="0"/>
              </a:endParaRPr>
            </a:p>
          </p:txBody>
        </p:sp>
        <p:sp>
          <p:nvSpPr>
            <p:cNvPr id="31" name="Text Box 9"/>
            <p:cNvSpPr txBox="1">
              <a:spLocks noChangeArrowheads="1"/>
            </p:cNvSpPr>
            <p:nvPr/>
          </p:nvSpPr>
          <p:spPr bwMode="auto">
            <a:xfrm>
              <a:off x="3028" y="29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3600" dirty="0">
                  <a:latin typeface="Times New Roman" panose="02020603050405020304" pitchFamily="18" charset="0"/>
                </a:rPr>
                <a:t>（</a:t>
              </a:r>
              <a:endParaRPr lang="zh-CN" altLang="en-US" sz="3600" b="1" dirty="0">
                <a:latin typeface="Times New Roman" panose="02020603050405020304" pitchFamily="18" charset="0"/>
                <a:ea typeface="楷体_GB2312" pitchFamily="49" charset="-122"/>
              </a:endParaRPr>
            </a:p>
          </p:txBody>
        </p:sp>
        <p:sp>
          <p:nvSpPr>
            <p:cNvPr id="32" name="Text Box 10"/>
            <p:cNvSpPr txBox="1">
              <a:spLocks noChangeArrowheads="1"/>
            </p:cNvSpPr>
            <p:nvPr/>
          </p:nvSpPr>
          <p:spPr bwMode="auto">
            <a:xfrm>
              <a:off x="3805" y="2925"/>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3600" dirty="0">
                  <a:latin typeface="Times New Roman" panose="02020603050405020304" pitchFamily="18" charset="0"/>
                </a:rPr>
                <a:t>（</a:t>
              </a:r>
              <a:endParaRPr lang="zh-CN" altLang="en-US" sz="3600" b="1" dirty="0">
                <a:latin typeface="Times New Roman" panose="02020603050405020304" pitchFamily="18" charset="0"/>
                <a:ea typeface="楷体_GB2312" pitchFamily="49" charset="-122"/>
              </a:endParaRPr>
            </a:p>
          </p:txBody>
        </p:sp>
      </p:grpSp>
      <p:sp>
        <p:nvSpPr>
          <p:cNvPr id="35" name="Text Box 5"/>
          <p:cNvSpPr txBox="1">
            <a:spLocks noChangeArrowheads="1"/>
          </p:cNvSpPr>
          <p:nvPr/>
        </p:nvSpPr>
        <p:spPr bwMode="auto">
          <a:xfrm>
            <a:off x="914921" y="4849531"/>
            <a:ext cx="8280400" cy="79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00000"/>
              </a:lnSpc>
            </a:pPr>
            <a:r>
              <a:rPr lang="zh-CN" altLang="en-US" sz="2800" b="1" dirty="0">
                <a:latin typeface="宋体" panose="02010600030101010101" pitchFamily="2" charset="-122"/>
              </a:rPr>
              <a:t>由此可见，曲线弧的弯曲程度还与弧长有关</a:t>
            </a:r>
            <a:r>
              <a:rPr lang="en-US" altLang="zh-CN" sz="2800" b="1" dirty="0">
                <a:latin typeface="宋体" panose="02010600030101010101" pitchFamily="2" charset="-122"/>
              </a:rPr>
              <a:t>.</a:t>
            </a:r>
            <a:endParaRPr lang="en-US" altLang="zh-CN" sz="2800" b="1"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barn(outVertical)">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11296"/>
                                        </p:tgtEl>
                                        <p:attrNameLst>
                                          <p:attrName>style.visibility</p:attrName>
                                        </p:attrNameLst>
                                      </p:cBhvr>
                                      <p:to>
                                        <p:strVal val="visible"/>
                                      </p:to>
                                    </p:set>
                                    <p:animEffect transition="in" filter="strips(downRight)">
                                      <p:cBhvr>
                                        <p:cTn id="16" dur="500"/>
                                        <p:tgtEl>
                                          <p:spTgt spid="1129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ags/tag1.xml><?xml version="1.0" encoding="utf-8"?>
<p:tagLst xmlns:p="http://schemas.openxmlformats.org/presentationml/2006/main">
  <p:tag name="KSO_WPP_MARK_KEY" val="d2d1a702-e590-4ce4-89b8-99fa364dca40"/>
  <p:tag name="COMMONDATA" val="eyJoZGlkIjoiMzQ5NWIwNzUwNTVhNzk3MmE2ZThiMDYxY2JmZTFjNzE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4332</Words>
  <Application>WPS 演示</Application>
  <PresentationFormat>宽屏</PresentationFormat>
  <Paragraphs>500</Paragraphs>
  <Slides>22</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12</vt:i4>
      </vt:variant>
      <vt:variant>
        <vt:lpstr>幻灯片标题</vt:lpstr>
      </vt:variant>
      <vt:variant>
        <vt:i4>22</vt:i4>
      </vt:variant>
    </vt:vector>
  </HeadingPairs>
  <TitlesOfParts>
    <vt:vector size="48" baseType="lpstr">
      <vt:lpstr>Arial</vt:lpstr>
      <vt:lpstr>宋体</vt:lpstr>
      <vt:lpstr>Wingdings</vt:lpstr>
      <vt:lpstr>Times New Roman</vt:lpstr>
      <vt:lpstr>楷体_GB2312</vt:lpstr>
      <vt:lpstr>新宋体</vt:lpstr>
      <vt:lpstr>Cambria Math</vt:lpstr>
      <vt:lpstr>隶书</vt:lpstr>
      <vt:lpstr>Coronet</vt:lpstr>
      <vt:lpstr>微软雅黑</vt:lpstr>
      <vt:lpstr>Arial Unicode MS</vt:lpstr>
      <vt:lpstr>Calibri</vt:lpstr>
      <vt:lpstr>Segoe Print</vt:lpstr>
      <vt:lpstr>默认设计模板</vt:lpstr>
      <vt:lpstr>CorelDRAW.Graphic.11</vt:lpstr>
      <vt:lpstr>CorelDRAW.Graphic.11</vt:lpstr>
      <vt:lpstr>CorelDRAW.Graphic.11</vt:lpstr>
      <vt:lpstr>CorelDRAW.Graphic.11</vt:lpstr>
      <vt:lpstr>CorelDRAW.Graphic.11</vt:lpstr>
      <vt:lpstr>CorelDRAW.Graphic.11</vt:lpstr>
      <vt:lpstr>CorelDRAW.Graphic.11</vt:lpstr>
      <vt:lpstr>CorelDRAW.Graphic.11</vt:lpstr>
      <vt:lpstr>CorelDRAW.Graphic.11</vt:lpstr>
      <vt:lpstr>CorelDRAW.Graphic.11</vt:lpstr>
      <vt:lpstr>CorelDRAW.Graphic.11</vt:lpstr>
      <vt:lpstr>CorelDRAW.Graphic.11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aa</dc:creator>
  <cp:lastModifiedBy>不起名字了</cp:lastModifiedBy>
  <cp:revision>475</cp:revision>
  <dcterms:created xsi:type="dcterms:W3CDTF">2020-02-21T07:30:00Z</dcterms:created>
  <dcterms:modified xsi:type="dcterms:W3CDTF">2023-01-15T11:03:49Z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16544976BAF148D68E51820F77AC485E</vt:lpwstr>
  </property>
  <property fmtid="{D5CDD505-2E9C-101B-9397-08002B2CF9AE}" pid="3" name="KSOProductBuildVer">
    <vt:lpwstr>2052-11.1.0.13703</vt:lpwstr>
  </property>
</Properties>
</file>