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91" r:id="rId3"/>
    <p:sldId id="292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95" r:id="rId13"/>
    <p:sldId id="304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6366" autoAdjust="0"/>
  </p:normalViewPr>
  <p:slideViewPr>
    <p:cSldViewPr snapToGrid="0">
      <p:cViewPr varScale="1">
        <p:scale>
          <a:sx n="99" d="100"/>
          <a:sy n="99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EA8C07A6-5E5F-4A01-B808-B2600C52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49239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一、微分中值定理</a:t>
            </a:r>
          </a:p>
        </p:txBody>
      </p:sp>
      <p:grpSp>
        <p:nvGrpSpPr>
          <p:cNvPr id="2111" name="Group 63">
            <a:extLst>
              <a:ext uri="{FF2B5EF4-FFF2-40B4-BE49-F238E27FC236}">
                <a16:creationId xmlns:a16="http://schemas.microsoft.com/office/drawing/2014/main" id="{2B098106-D237-4644-B4AA-73319198B30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838201"/>
            <a:ext cx="1763713" cy="544513"/>
            <a:chOff x="624" y="528"/>
            <a:chExt cx="1111" cy="343"/>
          </a:xfrm>
        </p:grpSpPr>
        <p:sp>
          <p:nvSpPr>
            <p:cNvPr id="2053" name="Line 5">
              <a:extLst>
                <a:ext uri="{FF2B5EF4-FFF2-40B4-BE49-F238E27FC236}">
                  <a16:creationId xmlns:a16="http://schemas.microsoft.com/office/drawing/2014/main" id="{4352C277-5F1D-4906-8212-B3ACF9797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10" name="Group 62">
              <a:extLst>
                <a:ext uri="{FF2B5EF4-FFF2-40B4-BE49-F238E27FC236}">
                  <a16:creationId xmlns:a16="http://schemas.microsoft.com/office/drawing/2014/main" id="{4808CD5B-048D-42C3-A140-CC24FA090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528"/>
              <a:ext cx="1063" cy="343"/>
              <a:chOff x="576" y="528"/>
              <a:chExt cx="1063" cy="343"/>
            </a:xfrm>
          </p:grpSpPr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93E90547-FBEC-4DFD-8128-9941937DD3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541"/>
                <a:ext cx="102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罗尔定理</a:t>
                </a:r>
              </a:p>
            </p:txBody>
          </p:sp>
          <p:sp>
            <p:nvSpPr>
              <p:cNvPr id="2052" name="Line 4">
                <a:extLst>
                  <a:ext uri="{FF2B5EF4-FFF2-40B4-BE49-F238E27FC236}">
                    <a16:creationId xmlns:a16="http://schemas.microsoft.com/office/drawing/2014/main" id="{1A4C6609-5579-4DDE-B8D8-A106DB81F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52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4" name="Line 6">
                <a:extLst>
                  <a:ext uri="{FF2B5EF4-FFF2-40B4-BE49-F238E27FC236}">
                    <a16:creationId xmlns:a16="http://schemas.microsoft.com/office/drawing/2014/main" id="{89AB3BDA-50D5-4625-AAA1-CFF0BA356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86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5" name="Line 7">
                <a:extLst>
                  <a:ext uri="{FF2B5EF4-FFF2-40B4-BE49-F238E27FC236}">
                    <a16:creationId xmlns:a16="http://schemas.microsoft.com/office/drawing/2014/main" id="{A26CA13C-8004-4CAA-BA16-2543064D4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5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114" name="Group 66">
            <a:extLst>
              <a:ext uri="{FF2B5EF4-FFF2-40B4-BE49-F238E27FC236}">
                <a16:creationId xmlns:a16="http://schemas.microsoft.com/office/drawing/2014/main" id="{251D0055-7E5A-41F5-B720-BFF33D5B1911}"/>
              </a:ext>
            </a:extLst>
          </p:cNvPr>
          <p:cNvGrpSpPr>
            <a:grpSpLocks/>
          </p:cNvGrpSpPr>
          <p:nvPr/>
        </p:nvGrpSpPr>
        <p:grpSpPr bwMode="auto">
          <a:xfrm>
            <a:off x="1996544" y="2133600"/>
            <a:ext cx="2562756" cy="685800"/>
            <a:chOff x="396" y="1344"/>
            <a:chExt cx="1516" cy="432"/>
          </a:xfrm>
        </p:grpSpPr>
        <p:sp>
          <p:nvSpPr>
            <p:cNvPr id="2056" name="Text Box 8">
              <a:extLst>
                <a:ext uri="{FF2B5EF4-FFF2-40B4-BE49-F238E27FC236}">
                  <a16:creationId xmlns:a16="http://schemas.microsoft.com/office/drawing/2014/main" id="{CB2894DD-527E-45DB-9C99-B22612838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1392"/>
              <a:ext cx="15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拉格朗日定理</a:t>
              </a:r>
            </a:p>
          </p:txBody>
        </p:sp>
        <p:grpSp>
          <p:nvGrpSpPr>
            <p:cNvPr id="2113" name="Group 65">
              <a:extLst>
                <a:ext uri="{FF2B5EF4-FFF2-40B4-BE49-F238E27FC236}">
                  <a16:creationId xmlns:a16="http://schemas.microsoft.com/office/drawing/2014/main" id="{274BF360-0DF7-4F6B-9D98-1F4591ED8E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344"/>
              <a:ext cx="1296" cy="432"/>
              <a:chOff x="432" y="1344"/>
              <a:chExt cx="1296" cy="432"/>
            </a:xfrm>
          </p:grpSpPr>
          <p:grpSp>
            <p:nvGrpSpPr>
              <p:cNvPr id="2112" name="Group 64">
                <a:extLst>
                  <a:ext uri="{FF2B5EF4-FFF2-40B4-BE49-F238E27FC236}">
                    <a16:creationId xmlns:a16="http://schemas.microsoft.com/office/drawing/2014/main" id="{57246599-7730-443D-9A1C-E93F9FB4D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344"/>
                <a:ext cx="1296" cy="432"/>
                <a:chOff x="432" y="1344"/>
                <a:chExt cx="1296" cy="432"/>
              </a:xfrm>
            </p:grpSpPr>
            <p:sp>
              <p:nvSpPr>
                <p:cNvPr id="2058" name="Line 10">
                  <a:extLst>
                    <a:ext uri="{FF2B5EF4-FFF2-40B4-BE49-F238E27FC236}">
                      <a16:creationId xmlns:a16="http://schemas.microsoft.com/office/drawing/2014/main" id="{F1E131C1-038B-4C2B-BC43-571AB47C1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344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9" name="Line 11">
                  <a:extLst>
                    <a:ext uri="{FF2B5EF4-FFF2-40B4-BE49-F238E27FC236}">
                      <a16:creationId xmlns:a16="http://schemas.microsoft.com/office/drawing/2014/main" id="{F127EE22-22B3-40CA-84DB-6E8E96321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34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0" name="Line 12">
                  <a:extLst>
                    <a:ext uri="{FF2B5EF4-FFF2-40B4-BE49-F238E27FC236}">
                      <a16:creationId xmlns:a16="http://schemas.microsoft.com/office/drawing/2014/main" id="{7CB032AC-1E5C-4541-A960-A489D07A59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72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061" name="Line 13">
                <a:extLst>
                  <a:ext uri="{FF2B5EF4-FFF2-40B4-BE49-F238E27FC236}">
                    <a16:creationId xmlns:a16="http://schemas.microsoft.com/office/drawing/2014/main" id="{3810F9C3-59A6-40B2-A063-B0975D72F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102" name="Group 54">
            <a:extLst>
              <a:ext uri="{FF2B5EF4-FFF2-40B4-BE49-F238E27FC236}">
                <a16:creationId xmlns:a16="http://schemas.microsoft.com/office/drawing/2014/main" id="{D555739B-F073-4955-9C43-F7CBDD0CA50D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1371600"/>
            <a:ext cx="906463" cy="762000"/>
            <a:chOff x="336" y="864"/>
            <a:chExt cx="571" cy="480"/>
          </a:xfrm>
        </p:grpSpPr>
        <p:sp>
          <p:nvSpPr>
            <p:cNvPr id="2062" name="Line 14">
              <a:extLst>
                <a:ext uri="{FF2B5EF4-FFF2-40B4-BE49-F238E27FC236}">
                  <a16:creationId xmlns:a16="http://schemas.microsoft.com/office/drawing/2014/main" id="{23A15D0C-540E-4254-8494-3787027AD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3" name="Text Box 15">
              <a:extLst>
                <a:ext uri="{FF2B5EF4-FFF2-40B4-BE49-F238E27FC236}">
                  <a16:creationId xmlns:a16="http://schemas.microsoft.com/office/drawing/2014/main" id="{A7B970A9-59F9-4E4E-8418-7A6B83CFC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008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推广</a:t>
              </a:r>
            </a:p>
          </p:txBody>
        </p:sp>
      </p:grpSp>
      <p:grpSp>
        <p:nvGrpSpPr>
          <p:cNvPr id="2103" name="Group 55">
            <a:extLst>
              <a:ext uri="{FF2B5EF4-FFF2-40B4-BE49-F238E27FC236}">
                <a16:creationId xmlns:a16="http://schemas.microsoft.com/office/drawing/2014/main" id="{F0C190CC-01C7-4E25-A92C-3948B5EDB8A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371600"/>
            <a:ext cx="1854201" cy="762000"/>
            <a:chOff x="1008" y="864"/>
            <a:chExt cx="1168" cy="480"/>
          </a:xfrm>
        </p:grpSpPr>
        <p:sp>
          <p:nvSpPr>
            <p:cNvPr id="2064" name="Line 16">
              <a:extLst>
                <a:ext uri="{FF2B5EF4-FFF2-40B4-BE49-F238E27FC236}">
                  <a16:creationId xmlns:a16="http://schemas.microsoft.com/office/drawing/2014/main" id="{B4371457-E5FA-423F-B6CD-EAA78C84E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8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5" name="Object 17">
                  <a:extLst>
                    <a:ext uri="{FF2B5EF4-FFF2-40B4-BE49-F238E27FC236}">
                      <a16:creationId xmlns:a16="http://schemas.microsoft.com/office/drawing/2014/main" id="{C8455D4F-BD59-421D-9102-EB0D9A6E7772}"/>
                    </a:ext>
                  </a:extLst>
                </p:cNvPr>
                <p:cNvSpPr txBox="1"/>
                <p:nvPr/>
              </p:nvSpPr>
              <p:spPr bwMode="auto">
                <a:xfrm>
                  <a:off x="1104" y="912"/>
                  <a:ext cx="1072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65" name="Object 17">
                  <a:extLst>
                    <a:ext uri="{FF2B5EF4-FFF2-40B4-BE49-F238E27FC236}">
                      <a16:creationId xmlns:a16="http://schemas.microsoft.com/office/drawing/2014/main" id="{C8455D4F-BD59-421D-9102-EB0D9A6E7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912"/>
                  <a:ext cx="1072" cy="359"/>
                </a:xfrm>
                <a:prstGeom prst="rect">
                  <a:avLst/>
                </a:prstGeom>
                <a:blipFill>
                  <a:blip r:embed="rId2"/>
                  <a:stretch>
                    <a:fillRect l="-2509" r="-35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8" name="Group 70">
            <a:extLst>
              <a:ext uri="{FF2B5EF4-FFF2-40B4-BE49-F238E27FC236}">
                <a16:creationId xmlns:a16="http://schemas.microsoft.com/office/drawing/2014/main" id="{8143A090-8E04-4FF3-AB09-3216CAA8EAE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05200"/>
            <a:ext cx="1627188" cy="762000"/>
            <a:chOff x="624" y="2160"/>
            <a:chExt cx="1025" cy="480"/>
          </a:xfrm>
        </p:grpSpPr>
        <p:sp>
          <p:nvSpPr>
            <p:cNvPr id="2066" name="Text Box 18">
              <a:extLst>
                <a:ext uri="{FF2B5EF4-FFF2-40B4-BE49-F238E27FC236}">
                  <a16:creationId xmlns:a16="http://schemas.microsoft.com/office/drawing/2014/main" id="{2AEA864A-5386-47FE-9DBE-F18B4EA40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208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柯西定理</a:t>
              </a:r>
            </a:p>
          </p:txBody>
        </p:sp>
        <p:sp>
          <p:nvSpPr>
            <p:cNvPr id="2068" name="Line 20">
              <a:extLst>
                <a:ext uri="{FF2B5EF4-FFF2-40B4-BE49-F238E27FC236}">
                  <a16:creationId xmlns:a16="http://schemas.microsoft.com/office/drawing/2014/main" id="{40B64712-E141-41B3-8C11-F4134B5AC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0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9" name="Line 21">
              <a:extLst>
                <a:ext uri="{FF2B5EF4-FFF2-40B4-BE49-F238E27FC236}">
                  <a16:creationId xmlns:a16="http://schemas.microsoft.com/office/drawing/2014/main" id="{BAA1C769-EAF1-4D53-ADDB-6242F6A09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72" name="Line 24">
              <a:extLst>
                <a:ext uri="{FF2B5EF4-FFF2-40B4-BE49-F238E27FC236}">
                  <a16:creationId xmlns:a16="http://schemas.microsoft.com/office/drawing/2014/main" id="{CFDFCC42-93A9-426E-B97D-A7E0A10FB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73" name="Line 25">
              <a:extLst>
                <a:ext uri="{FF2B5EF4-FFF2-40B4-BE49-F238E27FC236}">
                  <a16:creationId xmlns:a16="http://schemas.microsoft.com/office/drawing/2014/main" id="{39775E10-E5A0-45BA-AF75-0E479F768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05" name="Group 57">
            <a:extLst>
              <a:ext uri="{FF2B5EF4-FFF2-40B4-BE49-F238E27FC236}">
                <a16:creationId xmlns:a16="http://schemas.microsoft.com/office/drawing/2014/main" id="{3A1CE719-0E77-43F2-ACCC-DE53288F1F42}"/>
              </a:ext>
            </a:extLst>
          </p:cNvPr>
          <p:cNvGrpSpPr>
            <a:grpSpLocks/>
          </p:cNvGrpSpPr>
          <p:nvPr/>
        </p:nvGrpSpPr>
        <p:grpSpPr bwMode="auto">
          <a:xfrm>
            <a:off x="2117726" y="2743200"/>
            <a:ext cx="906463" cy="762000"/>
            <a:chOff x="374" y="1728"/>
            <a:chExt cx="571" cy="480"/>
          </a:xfrm>
        </p:grpSpPr>
        <p:sp>
          <p:nvSpPr>
            <p:cNvPr id="2077" name="Line 29">
              <a:extLst>
                <a:ext uri="{FF2B5EF4-FFF2-40B4-BE49-F238E27FC236}">
                  <a16:creationId xmlns:a16="http://schemas.microsoft.com/office/drawing/2014/main" id="{29DAC664-9C73-409C-A695-76B050DDE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7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79" name="Text Box 31">
              <a:extLst>
                <a:ext uri="{FF2B5EF4-FFF2-40B4-BE49-F238E27FC236}">
                  <a16:creationId xmlns:a16="http://schemas.microsoft.com/office/drawing/2014/main" id="{572F1D44-86E2-4634-A4E1-BAFAA8F12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837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推广</a:t>
              </a:r>
            </a:p>
          </p:txBody>
        </p:sp>
      </p:grpSp>
      <p:grpSp>
        <p:nvGrpSpPr>
          <p:cNvPr id="2104" name="Group 56">
            <a:extLst>
              <a:ext uri="{FF2B5EF4-FFF2-40B4-BE49-F238E27FC236}">
                <a16:creationId xmlns:a16="http://schemas.microsoft.com/office/drawing/2014/main" id="{C97C667F-781A-4053-93AF-C482E8A06513}"/>
              </a:ext>
            </a:extLst>
          </p:cNvPr>
          <p:cNvGrpSpPr>
            <a:grpSpLocks/>
          </p:cNvGrpSpPr>
          <p:nvPr/>
        </p:nvGrpSpPr>
        <p:grpSpPr bwMode="auto">
          <a:xfrm>
            <a:off x="3200401" y="2743200"/>
            <a:ext cx="1506538" cy="762000"/>
            <a:chOff x="1056" y="1728"/>
            <a:chExt cx="949" cy="480"/>
          </a:xfrm>
        </p:grpSpPr>
        <p:sp>
          <p:nvSpPr>
            <p:cNvPr id="2078" name="Line 30">
              <a:extLst>
                <a:ext uri="{FF2B5EF4-FFF2-40B4-BE49-F238E27FC236}">
                  <a16:creationId xmlns:a16="http://schemas.microsoft.com/office/drawing/2014/main" id="{5FC87D94-6933-4D93-A813-A655A06C0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7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1" name="Object 33">
                  <a:extLst>
                    <a:ext uri="{FF2B5EF4-FFF2-40B4-BE49-F238E27FC236}">
                      <a16:creationId xmlns:a16="http://schemas.microsoft.com/office/drawing/2014/main" id="{3762B1AF-5CAC-40D4-A863-919D77BD2748}"/>
                    </a:ext>
                  </a:extLst>
                </p:cNvPr>
                <p:cNvSpPr txBox="1"/>
                <p:nvPr/>
              </p:nvSpPr>
              <p:spPr bwMode="auto">
                <a:xfrm>
                  <a:off x="1104" y="1817"/>
                  <a:ext cx="901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81" name="Object 33">
                  <a:extLst>
                    <a:ext uri="{FF2B5EF4-FFF2-40B4-BE49-F238E27FC236}">
                      <a16:creationId xmlns:a16="http://schemas.microsoft.com/office/drawing/2014/main" id="{3762B1AF-5CAC-40D4-A863-919D77BD2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1817"/>
                  <a:ext cx="901" cy="270"/>
                </a:xfrm>
                <a:prstGeom prst="rect">
                  <a:avLst/>
                </a:prstGeom>
                <a:blipFill>
                  <a:blip r:embed="rId3"/>
                  <a:stretch>
                    <a:fillRect l="-855" b="-1857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7" name="Group 69">
            <a:extLst>
              <a:ext uri="{FF2B5EF4-FFF2-40B4-BE49-F238E27FC236}">
                <a16:creationId xmlns:a16="http://schemas.microsoft.com/office/drawing/2014/main" id="{DF420C9A-B2F8-43D2-A482-B7AF2016BCCF}"/>
              </a:ext>
            </a:extLst>
          </p:cNvPr>
          <p:cNvGrpSpPr>
            <a:grpSpLocks/>
          </p:cNvGrpSpPr>
          <p:nvPr/>
        </p:nvGrpSpPr>
        <p:grpSpPr bwMode="auto">
          <a:xfrm>
            <a:off x="6400802" y="2209802"/>
            <a:ext cx="1687513" cy="544513"/>
            <a:chOff x="3312" y="1392"/>
            <a:chExt cx="1063" cy="343"/>
          </a:xfrm>
        </p:grpSpPr>
        <p:sp>
          <p:nvSpPr>
            <p:cNvPr id="2084" name="Line 36">
              <a:extLst>
                <a:ext uri="{FF2B5EF4-FFF2-40B4-BE49-F238E27FC236}">
                  <a16:creationId xmlns:a16="http://schemas.microsoft.com/office/drawing/2014/main" id="{ED7FF1D4-6177-406E-9C7B-C71DE3486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16" name="Group 68">
              <a:extLst>
                <a:ext uri="{FF2B5EF4-FFF2-40B4-BE49-F238E27FC236}">
                  <a16:creationId xmlns:a16="http://schemas.microsoft.com/office/drawing/2014/main" id="{8E2D4440-779E-46A1-9049-ED406E675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392"/>
              <a:ext cx="1063" cy="343"/>
              <a:chOff x="3072" y="1392"/>
              <a:chExt cx="1063" cy="343"/>
            </a:xfrm>
          </p:grpSpPr>
          <p:sp>
            <p:nvSpPr>
              <p:cNvPr id="2082" name="Text Box 34">
                <a:extLst>
                  <a:ext uri="{FF2B5EF4-FFF2-40B4-BE49-F238E27FC236}">
                    <a16:creationId xmlns:a16="http://schemas.microsoft.com/office/drawing/2014/main" id="{ECC2CD06-9C3A-4F28-AA5F-77DB71ADF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1405"/>
                <a:ext cx="102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泰勒定理</a:t>
                </a:r>
              </a:p>
            </p:txBody>
          </p:sp>
          <p:grpSp>
            <p:nvGrpSpPr>
              <p:cNvPr id="2115" name="Group 67">
                <a:extLst>
                  <a:ext uri="{FF2B5EF4-FFF2-40B4-BE49-F238E27FC236}">
                    <a16:creationId xmlns:a16="http://schemas.microsoft.com/office/drawing/2014/main" id="{04FAF18D-E8E1-47D2-8ADD-B4A1E5964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1392"/>
                <a:ext cx="960" cy="336"/>
                <a:chOff x="3072" y="1392"/>
                <a:chExt cx="960" cy="336"/>
              </a:xfrm>
            </p:grpSpPr>
            <p:sp>
              <p:nvSpPr>
                <p:cNvPr id="2083" name="Line 35">
                  <a:extLst>
                    <a:ext uri="{FF2B5EF4-FFF2-40B4-BE49-F238E27FC236}">
                      <a16:creationId xmlns:a16="http://schemas.microsoft.com/office/drawing/2014/main" id="{FA0E13C5-3F92-4CCF-B7BE-50357C5211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39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85" name="Line 37">
                  <a:extLst>
                    <a:ext uri="{FF2B5EF4-FFF2-40B4-BE49-F238E27FC236}">
                      <a16:creationId xmlns:a16="http://schemas.microsoft.com/office/drawing/2014/main" id="{6E12D74F-CD4D-40AB-BDB0-70F6248A1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86" name="Line 38">
                  <a:extLst>
                    <a:ext uri="{FF2B5EF4-FFF2-40B4-BE49-F238E27FC236}">
                      <a16:creationId xmlns:a16="http://schemas.microsoft.com/office/drawing/2014/main" id="{2D5BA8DB-6C49-4ADD-A525-6515DDE9A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39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2106" name="Group 58">
            <a:extLst>
              <a:ext uri="{FF2B5EF4-FFF2-40B4-BE49-F238E27FC236}">
                <a16:creationId xmlns:a16="http://schemas.microsoft.com/office/drawing/2014/main" id="{AB62476D-4BFB-4C71-865D-FA4A01D8802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849436"/>
            <a:ext cx="2133600" cy="523874"/>
            <a:chOff x="1728" y="1165"/>
            <a:chExt cx="1344" cy="330"/>
          </a:xfrm>
        </p:grpSpPr>
        <p:sp>
          <p:nvSpPr>
            <p:cNvPr id="2087" name="Line 39">
              <a:extLst>
                <a:ext uri="{FF2B5EF4-FFF2-40B4-BE49-F238E27FC236}">
                  <a16:creationId xmlns:a16="http://schemas.microsoft.com/office/drawing/2014/main" id="{65440A4A-1C5E-4AAE-A983-BAE63353E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8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89" name="Text Box 41">
              <a:extLst>
                <a:ext uri="{FF2B5EF4-FFF2-40B4-BE49-F238E27FC236}">
                  <a16:creationId xmlns:a16="http://schemas.microsoft.com/office/drawing/2014/main" id="{D253332A-F047-4E71-8B1E-1998F253D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1165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推广</a:t>
              </a:r>
            </a:p>
          </p:txBody>
        </p:sp>
      </p:grpSp>
      <p:grpSp>
        <p:nvGrpSpPr>
          <p:cNvPr id="2107" name="Group 59">
            <a:extLst>
              <a:ext uri="{FF2B5EF4-FFF2-40B4-BE49-F238E27FC236}">
                <a16:creationId xmlns:a16="http://schemas.microsoft.com/office/drawing/2014/main" id="{40653084-0BDE-45FC-BF76-122A04DAEB2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514602"/>
            <a:ext cx="2133600" cy="512763"/>
            <a:chOff x="1728" y="1584"/>
            <a:chExt cx="1344" cy="323"/>
          </a:xfrm>
        </p:grpSpPr>
        <p:sp>
          <p:nvSpPr>
            <p:cNvPr id="2088" name="Line 40">
              <a:extLst>
                <a:ext uri="{FF2B5EF4-FFF2-40B4-BE49-F238E27FC236}">
                  <a16:creationId xmlns:a16="http://schemas.microsoft.com/office/drawing/2014/main" id="{BEAEFFE3-110F-4D34-827A-2AF4A8DD4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58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0" name="Object 42">
                  <a:extLst>
                    <a:ext uri="{FF2B5EF4-FFF2-40B4-BE49-F238E27FC236}">
                      <a16:creationId xmlns:a16="http://schemas.microsoft.com/office/drawing/2014/main" id="{0CAEE277-7EF2-4FBE-8232-E258DB0358D3}"/>
                    </a:ext>
                  </a:extLst>
                </p:cNvPr>
                <p:cNvSpPr txBox="1"/>
                <p:nvPr/>
              </p:nvSpPr>
              <p:spPr bwMode="auto">
                <a:xfrm>
                  <a:off x="1978" y="1632"/>
                  <a:ext cx="542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90" name="Object 42">
                  <a:extLst>
                    <a:ext uri="{FF2B5EF4-FFF2-40B4-BE49-F238E27FC236}">
                      <a16:creationId xmlns:a16="http://schemas.microsoft.com/office/drawing/2014/main" id="{0CAEE277-7EF2-4FBE-8232-E258DB0358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8" y="1632"/>
                  <a:ext cx="542" cy="2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91" name="Text Box 43">
            <a:extLst>
              <a:ext uri="{FF2B5EF4-FFF2-40B4-BE49-F238E27FC236}">
                <a16:creationId xmlns:a16="http://schemas.microsoft.com/office/drawing/2014/main" id="{C4079C79-2B7A-4600-9C90-04BE63A85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068639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记：几个常用的展开式</a:t>
            </a:r>
          </a:p>
        </p:txBody>
      </p:sp>
      <p:sp>
        <p:nvSpPr>
          <p:cNvPr id="2092" name="Text Box 44">
            <a:extLst>
              <a:ext uri="{FF2B5EF4-FFF2-40B4-BE49-F238E27FC236}">
                <a16:creationId xmlns:a16="http://schemas.microsoft.com/office/drawing/2014/main" id="{EE6AE81D-19EC-417D-8059-EB2964C33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749" y="4527551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涉及到的题型：</a:t>
            </a:r>
          </a:p>
        </p:txBody>
      </p:sp>
      <p:grpSp>
        <p:nvGrpSpPr>
          <p:cNvPr id="2108" name="Group 60">
            <a:extLst>
              <a:ext uri="{FF2B5EF4-FFF2-40B4-BE49-F238E27FC236}">
                <a16:creationId xmlns:a16="http://schemas.microsoft.com/office/drawing/2014/main" id="{32E70493-46AB-403F-98E6-E8DCC96B3887}"/>
              </a:ext>
            </a:extLst>
          </p:cNvPr>
          <p:cNvGrpSpPr>
            <a:grpSpLocks/>
          </p:cNvGrpSpPr>
          <p:nvPr/>
        </p:nvGrpSpPr>
        <p:grpSpPr bwMode="auto">
          <a:xfrm>
            <a:off x="4869498" y="4267200"/>
            <a:ext cx="6973888" cy="1036636"/>
            <a:chOff x="1877" y="2749"/>
            <a:chExt cx="4393" cy="653"/>
          </a:xfrm>
        </p:grpSpPr>
        <p:sp>
          <p:nvSpPr>
            <p:cNvPr id="2094" name="Text Box 46">
              <a:extLst>
                <a:ext uri="{FF2B5EF4-FFF2-40B4-BE49-F238E27FC236}">
                  <a16:creationId xmlns:a16="http://schemas.microsoft.com/office/drawing/2014/main" id="{6174C799-A0B2-4BE8-8CF9-484260387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2749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证明题：</a:t>
              </a:r>
            </a:p>
          </p:txBody>
        </p:sp>
        <p:sp>
          <p:nvSpPr>
            <p:cNvPr id="2095" name="Text Box 47">
              <a:extLst>
                <a:ext uri="{FF2B5EF4-FFF2-40B4-BE49-F238E27FC236}">
                  <a16:creationId xmlns:a16="http://schemas.microsoft.com/office/drawing/2014/main" id="{FBE5CAB9-B031-4F0C-B8D0-FA989FAC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072"/>
              <a:ext cx="42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计算题：求展开式（直接法、间接法）。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6" name="Object 48">
                  <a:extLst>
                    <a:ext uri="{FF2B5EF4-FFF2-40B4-BE49-F238E27FC236}">
                      <a16:creationId xmlns:a16="http://schemas.microsoft.com/office/drawing/2014/main" id="{6E41432C-E5FD-4725-9BA1-00322CD56CF7}"/>
                    </a:ext>
                  </a:extLst>
                </p:cNvPr>
                <p:cNvSpPr txBox="1"/>
                <p:nvPr/>
              </p:nvSpPr>
              <p:spPr bwMode="auto">
                <a:xfrm>
                  <a:off x="1877" y="2849"/>
                  <a:ext cx="208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96" name="Object 48">
                  <a:extLst>
                    <a:ext uri="{FF2B5EF4-FFF2-40B4-BE49-F238E27FC236}">
                      <a16:creationId xmlns:a16="http://schemas.microsoft.com/office/drawing/2014/main" id="{6E41432C-E5FD-4725-9BA1-00322CD56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7" y="2849"/>
                  <a:ext cx="208" cy="5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1" name="Text Box 53">
            <a:extLst>
              <a:ext uri="{FF2B5EF4-FFF2-40B4-BE49-F238E27FC236}">
                <a16:creationId xmlns:a16="http://schemas.microsoft.com/office/drawing/2014/main" id="{6776B567-A10C-4091-8C80-7A21BE29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3581401"/>
            <a:ext cx="23423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洛必达法则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75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75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75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91" grpId="0" autoUpdateAnimBg="0"/>
      <p:bldP spid="2092" grpId="0" autoUpdateAnimBg="0"/>
      <p:bldP spid="2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C0B8BF6E-C3C4-4D55-9080-7B2A1DC08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95" y="177823"/>
                <a:ext cx="11360902" cy="1153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8.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试确定常数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 ，使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zh-CN" altLang="en-US" sz="2800" b="1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   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的图形关于原点对称，且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 时取极小值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C0B8BF6E-C3C4-4D55-9080-7B2A1DC0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095" y="177823"/>
                <a:ext cx="11360902" cy="1153264"/>
              </a:xfrm>
              <a:prstGeom prst="rect">
                <a:avLst/>
              </a:prstGeom>
              <a:blipFill>
                <a:blip r:embed="rId3"/>
                <a:stretch>
                  <a:fillRect l="-1127" t="-6349" b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E9FBD8A6-D75E-4275-8BC2-4F0EF509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95" y="1515996"/>
                <a:ext cx="532280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解</a:t>
                </a:r>
                <a14:m>
                  <m:oMath xmlns:m="http://schemas.openxmlformats.org/officeDocument/2006/math">
                    <m:r>
                      <a:rPr kumimoji="1" lang="zh-CN" altLang="en-US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E9FBD8A6-D75E-4275-8BC2-4F0EF509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095" y="1515996"/>
                <a:ext cx="5322808" cy="523220"/>
              </a:xfrm>
              <a:prstGeom prst="rect">
                <a:avLst/>
              </a:prstGeom>
              <a:blipFill>
                <a:blip r:embed="rId4"/>
                <a:stretch>
                  <a:fillRect l="-2405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3">
            <a:extLst>
              <a:ext uri="{FF2B5EF4-FFF2-40B4-BE49-F238E27FC236}">
                <a16:creationId xmlns:a16="http://schemas.microsoft.com/office/drawing/2014/main" id="{415EF7A6-6079-4EBF-A1C3-BC0C233DF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889" y="1646697"/>
            <a:ext cx="3569615" cy="53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关于原点对称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>
                <a:extLst>
                  <a:ext uri="{FF2B5EF4-FFF2-40B4-BE49-F238E27FC236}">
                    <a16:creationId xmlns:a16="http://schemas.microsoft.com/office/drawing/2014/main" id="{D75F3597-42A6-40B7-8D48-64044781F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6016" y="2484555"/>
                <a:ext cx="532280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所以，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Text Box 13">
                <a:extLst>
                  <a:ext uri="{FF2B5EF4-FFF2-40B4-BE49-F238E27FC236}">
                    <a16:creationId xmlns:a16="http://schemas.microsoft.com/office/drawing/2014/main" id="{D75F3597-42A6-40B7-8D48-64044781F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6016" y="2484555"/>
                <a:ext cx="5322808" cy="523220"/>
              </a:xfrm>
              <a:prstGeom prst="rect">
                <a:avLst/>
              </a:prstGeom>
              <a:blipFill>
                <a:blip r:embed="rId5"/>
                <a:stretch>
                  <a:fillRect l="-2291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>
                <a:extLst>
                  <a:ext uri="{FF2B5EF4-FFF2-40B4-BE49-F238E27FC236}">
                    <a16:creationId xmlns:a16="http://schemas.microsoft.com/office/drawing/2014/main" id="{079065C9-129F-42DE-BAB3-A543FE54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2484555"/>
                <a:ext cx="31635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所以，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Text Box 13">
                <a:extLst>
                  <a:ext uri="{FF2B5EF4-FFF2-40B4-BE49-F238E27FC236}">
                    <a16:creationId xmlns:a16="http://schemas.microsoft.com/office/drawing/2014/main" id="{079065C9-129F-42DE-BAB3-A543FE543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2484555"/>
                <a:ext cx="3163504" cy="523220"/>
              </a:xfrm>
              <a:prstGeom prst="rect">
                <a:avLst/>
              </a:prstGeom>
              <a:blipFill>
                <a:blip r:embed="rId6"/>
                <a:stretch>
                  <a:fillRect l="-3854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94042170-1724-42F6-8296-D00A67C5C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6016" y="3453114"/>
                <a:ext cx="5322808" cy="7126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又，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94042170-1724-42F6-8296-D00A67C5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6016" y="3453114"/>
                <a:ext cx="5322808" cy="712631"/>
              </a:xfrm>
              <a:prstGeom prst="rect">
                <a:avLst/>
              </a:prstGeom>
              <a:blipFill>
                <a:blip r:embed="rId7"/>
                <a:stretch>
                  <a:fillRect l="-2291" b="-9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>
                <a:extLst>
                  <a:ext uri="{FF2B5EF4-FFF2-40B4-BE49-F238E27FC236}">
                    <a16:creationId xmlns:a16="http://schemas.microsoft.com/office/drawing/2014/main" id="{6B8B3267-153F-4E40-8518-15C3A33BD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0779" y="4611084"/>
                <a:ext cx="5322808" cy="7126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Text Box 13">
                <a:extLst>
                  <a:ext uri="{FF2B5EF4-FFF2-40B4-BE49-F238E27FC236}">
                    <a16:creationId xmlns:a16="http://schemas.microsoft.com/office/drawing/2014/main" id="{6B8B3267-153F-4E40-8518-15C3A33B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0779" y="4611084"/>
                <a:ext cx="5322808" cy="712631"/>
              </a:xfrm>
              <a:prstGeom prst="rect">
                <a:avLst/>
              </a:prstGeom>
              <a:blipFill>
                <a:blip r:embed="rId8"/>
                <a:stretch>
                  <a:fillRect b="-9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F46F4CAB-81B7-49CB-881C-4BACB89B6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0779" y="5769054"/>
                <a:ext cx="532280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所以，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,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F46F4CAB-81B7-49CB-881C-4BACB89B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0779" y="5769054"/>
                <a:ext cx="5322808" cy="523220"/>
              </a:xfrm>
              <a:prstGeom prst="rect">
                <a:avLst/>
              </a:prstGeom>
              <a:blipFill>
                <a:blip r:embed="rId9"/>
                <a:stretch>
                  <a:fillRect l="-2405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8988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 autoUpdateAnimBg="0"/>
      <p:bldP spid="23" grpId="0" build="p" autoUpdateAnimBg="0"/>
      <p:bldP spid="24" grpId="0" build="p" autoUpdateAnimBg="0"/>
      <p:bldP spid="25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3">
            <a:extLst>
              <a:ext uri="{FF2B5EF4-FFF2-40B4-BE49-F238E27FC236}">
                <a16:creationId xmlns:a16="http://schemas.microsoft.com/office/drawing/2014/main" id="{C0B8BF6E-C3C4-4D55-9080-7B2A1DC08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95" y="405927"/>
            <a:ext cx="11360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</a:rPr>
              <a:t>9. 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试求内接于半径为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R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的球的圆柱体的最大体积。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E9FBD8A6-D75E-4275-8BC2-4F0EF509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95" y="1515996"/>
                <a:ext cx="356961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解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: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圆柱体的高为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E9FBD8A6-D75E-4275-8BC2-4F0EF509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095" y="1515996"/>
                <a:ext cx="3569615" cy="523220"/>
              </a:xfrm>
              <a:prstGeom prst="rect">
                <a:avLst/>
              </a:prstGeom>
              <a:blipFill>
                <a:blip r:embed="rId3"/>
                <a:stretch>
                  <a:fillRect l="-3590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415EF7A6-6079-4EBF-A1C3-BC0C233DF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2763" y="1491961"/>
                <a:ext cx="521094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体积为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415EF7A6-6079-4EBF-A1C3-BC0C233D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2763" y="1491961"/>
                <a:ext cx="5210940" cy="523220"/>
              </a:xfrm>
              <a:prstGeom prst="rect">
                <a:avLst/>
              </a:prstGeom>
              <a:blipFill>
                <a:blip r:embed="rId4"/>
                <a:stretch>
                  <a:fillRect l="-2459"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>
                <a:extLst>
                  <a:ext uri="{FF2B5EF4-FFF2-40B4-BE49-F238E27FC236}">
                    <a16:creationId xmlns:a16="http://schemas.microsoft.com/office/drawing/2014/main" id="{079065C9-129F-42DE-BAB3-A543FE54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679" y="2445615"/>
                <a:ext cx="565014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所以，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Text Box 13">
                <a:extLst>
                  <a:ext uri="{FF2B5EF4-FFF2-40B4-BE49-F238E27FC236}">
                    <a16:creationId xmlns:a16="http://schemas.microsoft.com/office/drawing/2014/main" id="{079065C9-129F-42DE-BAB3-A543FE543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679" y="2445615"/>
                <a:ext cx="5650145" cy="523220"/>
              </a:xfrm>
              <a:prstGeom prst="rect">
                <a:avLst/>
              </a:prstGeom>
              <a:blipFill>
                <a:blip r:embed="rId5"/>
                <a:stretch>
                  <a:fillRect l="-2268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94042170-1724-42F6-8296-D00A67C5C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6016" y="3453114"/>
                <a:ext cx="532280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令，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94042170-1724-42F6-8296-D00A67C5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6016" y="3453114"/>
                <a:ext cx="5322808" cy="523220"/>
              </a:xfrm>
              <a:prstGeom prst="rect">
                <a:avLst/>
              </a:prstGeom>
              <a:blipFill>
                <a:blip r:embed="rId6"/>
                <a:stretch>
                  <a:fillRect l="-2291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>
                <a:extLst>
                  <a:ext uri="{FF2B5EF4-FFF2-40B4-BE49-F238E27FC236}">
                    <a16:creationId xmlns:a16="http://schemas.microsoft.com/office/drawing/2014/main" id="{6B8B3267-153F-4E40-8518-15C3A33BD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0779" y="4611084"/>
                <a:ext cx="5322808" cy="733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得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驻点，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Text Box 13">
                <a:extLst>
                  <a:ext uri="{FF2B5EF4-FFF2-40B4-BE49-F238E27FC236}">
                    <a16:creationId xmlns:a16="http://schemas.microsoft.com/office/drawing/2014/main" id="{6B8B3267-153F-4E40-8518-15C3A33B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0779" y="4611084"/>
                <a:ext cx="5322808" cy="733727"/>
              </a:xfrm>
              <a:prstGeom prst="rect">
                <a:avLst/>
              </a:prstGeom>
              <a:blipFill>
                <a:blip r:embed="rId7"/>
                <a:stretch>
                  <a:fillRect b="-24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F46F4CAB-81B7-49CB-881C-4BACB89B6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0778" y="5769054"/>
                <a:ext cx="8678549" cy="721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所以，最大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体积为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zh-CN" sz="2800" b="1" dirty="0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F46F4CAB-81B7-49CB-881C-4BACB89B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0778" y="5769054"/>
                <a:ext cx="8678549" cy="721608"/>
              </a:xfrm>
              <a:prstGeom prst="rect">
                <a:avLst/>
              </a:prstGeom>
              <a:blipFill>
                <a:blip r:embed="rId8"/>
                <a:stretch>
                  <a:fillRect l="-1475" t="-840" b="-25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6F711444-B54D-4382-AE95-A341F3697821}"/>
              </a:ext>
            </a:extLst>
          </p:cNvPr>
          <p:cNvGrpSpPr/>
          <p:nvPr/>
        </p:nvGrpSpPr>
        <p:grpSpPr>
          <a:xfrm>
            <a:off x="9396549" y="1874293"/>
            <a:ext cx="1562745" cy="1933608"/>
            <a:chOff x="9715933" y="1874293"/>
            <a:chExt cx="1243361" cy="1272957"/>
          </a:xfrm>
        </p:grpSpPr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3DC80C4F-E74B-4D16-A973-C40F7533A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15933" y="1874293"/>
              <a:ext cx="1243361" cy="1272957"/>
              <a:chOff x="4272" y="745"/>
              <a:chExt cx="768" cy="720"/>
            </a:xfrm>
          </p:grpSpPr>
          <p:sp>
            <p:nvSpPr>
              <p:cNvPr id="18" name="Oval 18">
                <a:extLst>
                  <a:ext uri="{FF2B5EF4-FFF2-40B4-BE49-F238E27FC236}">
                    <a16:creationId xmlns:a16="http://schemas.microsoft.com/office/drawing/2014/main" id="{6BE94F15-777E-4F4D-B4AC-F4558CD1C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745"/>
                <a:ext cx="768" cy="7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1B47EFEC-A252-4F25-96F0-8EEE015F7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9" y="897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sp>
          <p:nvSpPr>
            <p:cNvPr id="2" name="Line 16">
              <a:extLst>
                <a:ext uri="{FF2B5EF4-FFF2-40B4-BE49-F238E27FC236}">
                  <a16:creationId xmlns:a16="http://schemas.microsoft.com/office/drawing/2014/main" id="{8C1C37D5-1335-4A40-A5AD-425F76FE3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3019" y="2901071"/>
              <a:ext cx="10280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" name="Line 16">
              <a:extLst>
                <a:ext uri="{FF2B5EF4-FFF2-40B4-BE49-F238E27FC236}">
                  <a16:creationId xmlns:a16="http://schemas.microsoft.com/office/drawing/2014/main" id="{625C2DC8-5EF1-4E11-8A41-B369791FE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81649" y="2123844"/>
              <a:ext cx="413087" cy="503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" name="Line 16">
              <a:extLst>
                <a:ext uri="{FF2B5EF4-FFF2-40B4-BE49-F238E27FC236}">
                  <a16:creationId xmlns:a16="http://schemas.microsoft.com/office/drawing/2014/main" id="{776EC5E3-8067-4674-800F-6C06A0D23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4401" y="2143029"/>
              <a:ext cx="10280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" name="Line 16">
              <a:extLst>
                <a:ext uri="{FF2B5EF4-FFF2-40B4-BE49-F238E27FC236}">
                  <a16:creationId xmlns:a16="http://schemas.microsoft.com/office/drawing/2014/main" id="{280508E6-E684-4D2D-8557-D97828139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04868" y="2143027"/>
              <a:ext cx="72" cy="758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E5D4BDF3-54C2-4C22-B80D-F94B54090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56519" y="2143028"/>
              <a:ext cx="6665" cy="707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4E93AB28-ABE1-4772-BF24-DBA952C63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48606" y="2135776"/>
              <a:ext cx="40229" cy="491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E322474-80DA-4D67-A0E4-D765608E6520}"/>
                </a:ext>
              </a:extLst>
            </p:cNvPr>
            <p:cNvSpPr txBox="1"/>
            <p:nvPr/>
          </p:nvSpPr>
          <p:spPr>
            <a:xfrm>
              <a:off x="10548355" y="2319013"/>
              <a:ext cx="220467" cy="263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000" b="1" i="1" dirty="0">
                  <a:solidFill>
                    <a:srgbClr val="000000"/>
                  </a:solidFill>
                </a:rPr>
                <a:t>R</a:t>
              </a:r>
              <a:endParaRPr lang="zh-CN" altLang="en-US" sz="2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B534BBC-92A4-4F57-AF9F-310FC48E7ACB}"/>
                </a:ext>
              </a:extLst>
            </p:cNvPr>
            <p:cNvSpPr txBox="1"/>
            <p:nvPr/>
          </p:nvSpPr>
          <p:spPr>
            <a:xfrm>
              <a:off x="10019328" y="2089857"/>
              <a:ext cx="2256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</a:rPr>
                <a:t>x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032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23" grpId="0" build="p" autoUpdateAnimBg="0"/>
      <p:bldP spid="24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7" name="Group 27">
            <a:extLst>
              <a:ext uri="{FF2B5EF4-FFF2-40B4-BE49-F238E27FC236}">
                <a16:creationId xmlns:a16="http://schemas.microsoft.com/office/drawing/2014/main" id="{1666BDC8-5A2A-45C2-8F7D-CBA2C4079EBD}"/>
              </a:ext>
            </a:extLst>
          </p:cNvPr>
          <p:cNvGrpSpPr>
            <a:grpSpLocks/>
          </p:cNvGrpSpPr>
          <p:nvPr/>
        </p:nvGrpSpPr>
        <p:grpSpPr bwMode="auto">
          <a:xfrm>
            <a:off x="255622" y="514108"/>
            <a:ext cx="8313756" cy="745736"/>
            <a:chOff x="240" y="1872"/>
            <a:chExt cx="3827" cy="378"/>
          </a:xfrm>
        </p:grpSpPr>
        <p:sp>
          <p:nvSpPr>
            <p:cNvPr id="5137" name="Text Box 17">
              <a:extLst>
                <a:ext uri="{FF2B5EF4-FFF2-40B4-BE49-F238E27FC236}">
                  <a16:creationId xmlns:a16="http://schemas.microsoft.com/office/drawing/2014/main" id="{FE26E5E1-A0E7-44B5-BD88-20CFE3611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920"/>
              <a:ext cx="7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+mj-lt"/>
                  <a:ea typeface="+mj-ea"/>
                </a:rPr>
                <a:t>10.  </a:t>
              </a: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+mj-ea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8" name="Object 18">
                  <a:extLst>
                    <a:ext uri="{FF2B5EF4-FFF2-40B4-BE49-F238E27FC236}">
                      <a16:creationId xmlns:a16="http://schemas.microsoft.com/office/drawing/2014/main" id="{F08E5EAC-E6F1-45B4-B8F4-4C7B06BA8120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1920"/>
                  <a:ext cx="1016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8" name="Object 18">
                  <a:extLst>
                    <a:ext uri="{FF2B5EF4-FFF2-40B4-BE49-F238E27FC236}">
                      <a16:creationId xmlns:a16="http://schemas.microsoft.com/office/drawing/2014/main" id="{F08E5EAC-E6F1-45B4-B8F4-4C7B06BA8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1920"/>
                  <a:ext cx="1016" cy="255"/>
                </a:xfrm>
                <a:prstGeom prst="rect">
                  <a:avLst/>
                </a:prstGeom>
                <a:blipFill>
                  <a:blip r:embed="rId2"/>
                  <a:stretch>
                    <a:fillRect l="-552" b="-365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9" name="Text Box 19">
              <a:extLst>
                <a:ext uri="{FF2B5EF4-FFF2-40B4-BE49-F238E27FC236}">
                  <a16:creationId xmlns:a16="http://schemas.microsoft.com/office/drawing/2014/main" id="{449256ED-D51E-4A51-9826-F276016C0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224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+mj-ea"/>
                </a:rPr>
                <a:t>的凹凸区间与拐点。解（略）</a:t>
              </a:r>
            </a:p>
          </p:txBody>
        </p:sp>
      </p:grpSp>
      <p:sp>
        <p:nvSpPr>
          <p:cNvPr id="5140" name="Text Box 20">
            <a:extLst>
              <a:ext uri="{FF2B5EF4-FFF2-40B4-BE49-F238E27FC236}">
                <a16:creationId xmlns:a16="http://schemas.microsoft.com/office/drawing/2014/main" id="{963ECEE9-026B-463F-9156-D7ADEAF4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45" y="2038072"/>
            <a:ext cx="5527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11. 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求下列函数的渐近线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1" name="Object 21">
                <a:extLst>
                  <a:ext uri="{FF2B5EF4-FFF2-40B4-BE49-F238E27FC236}">
                    <a16:creationId xmlns:a16="http://schemas.microsoft.com/office/drawing/2014/main" id="{CB2595EE-6534-4FB1-860D-6E960308EA2D}"/>
                  </a:ext>
                </a:extLst>
              </p:cNvPr>
              <p:cNvSpPr txBox="1"/>
              <p:nvPr/>
            </p:nvSpPr>
            <p:spPr bwMode="auto">
              <a:xfrm>
                <a:off x="719115" y="2966652"/>
                <a:ext cx="6882146" cy="1041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141" name="Object 21">
                <a:extLst>
                  <a:ext uri="{FF2B5EF4-FFF2-40B4-BE49-F238E27FC236}">
                    <a16:creationId xmlns:a16="http://schemas.microsoft.com/office/drawing/2014/main" id="{CB2595EE-6534-4FB1-860D-6E960308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115" y="2966652"/>
                <a:ext cx="6882146" cy="1041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21">
                <a:extLst>
                  <a:ext uri="{FF2B5EF4-FFF2-40B4-BE49-F238E27FC236}">
                    <a16:creationId xmlns:a16="http://schemas.microsoft.com/office/drawing/2014/main" id="{035F8F9A-A91F-46F7-8152-16D903BA0DC1}"/>
                  </a:ext>
                </a:extLst>
              </p:cNvPr>
              <p:cNvSpPr txBox="1"/>
              <p:nvPr/>
            </p:nvSpPr>
            <p:spPr bwMode="auto">
              <a:xfrm>
                <a:off x="852265" y="4283709"/>
                <a:ext cx="6882146" cy="7503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) 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𝒚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   水平  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  垂直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8" name="Object 21">
                <a:extLst>
                  <a:ext uri="{FF2B5EF4-FFF2-40B4-BE49-F238E27FC236}">
                    <a16:creationId xmlns:a16="http://schemas.microsoft.com/office/drawing/2014/main" id="{035F8F9A-A91F-46F7-8152-16D903BA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265" y="4283709"/>
                <a:ext cx="6882146" cy="750304"/>
              </a:xfrm>
              <a:prstGeom prst="rect">
                <a:avLst/>
              </a:prstGeom>
              <a:blipFill>
                <a:blip r:embed="rId4"/>
                <a:stretch>
                  <a:fillRect t="-1138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21">
                <a:extLst>
                  <a:ext uri="{FF2B5EF4-FFF2-40B4-BE49-F238E27FC236}">
                    <a16:creationId xmlns:a16="http://schemas.microsoft.com/office/drawing/2014/main" id="{E37DA088-8538-4C84-B57A-F0C36BDA1A22}"/>
                  </a:ext>
                </a:extLst>
              </p:cNvPr>
              <p:cNvSpPr txBox="1"/>
              <p:nvPr/>
            </p:nvSpPr>
            <p:spPr bwMode="auto">
              <a:xfrm>
                <a:off x="919642" y="5220948"/>
                <a:ext cx="6882146" cy="5871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) 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zh-CN" altLang="en-US" sz="2800" b="1" dirty="0"/>
                        <m:t>   水平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9" name="Object 21">
                <a:extLst>
                  <a:ext uri="{FF2B5EF4-FFF2-40B4-BE49-F238E27FC236}">
                    <a16:creationId xmlns:a16="http://schemas.microsoft.com/office/drawing/2014/main" id="{E37DA088-8538-4C84-B57A-F0C36BDA1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642" y="5220948"/>
                <a:ext cx="6882146" cy="587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" grpId="0"/>
      <p:bldP spid="5141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9" name="Group 29">
            <a:extLst>
              <a:ext uri="{FF2B5EF4-FFF2-40B4-BE49-F238E27FC236}">
                <a16:creationId xmlns:a16="http://schemas.microsoft.com/office/drawing/2014/main" id="{9059ADE5-0E14-473A-A7F6-10F2FBA4F0D3}"/>
              </a:ext>
            </a:extLst>
          </p:cNvPr>
          <p:cNvGrpSpPr>
            <a:grpSpLocks/>
          </p:cNvGrpSpPr>
          <p:nvPr/>
        </p:nvGrpSpPr>
        <p:grpSpPr bwMode="auto">
          <a:xfrm>
            <a:off x="169277" y="268701"/>
            <a:ext cx="9925672" cy="2114889"/>
            <a:chOff x="288" y="2976"/>
            <a:chExt cx="4569" cy="1072"/>
          </a:xfrm>
        </p:grpSpPr>
        <p:grpSp>
          <p:nvGrpSpPr>
            <p:cNvPr id="5148" name="Group 28">
              <a:extLst>
                <a:ext uri="{FF2B5EF4-FFF2-40B4-BE49-F238E27FC236}">
                  <a16:creationId xmlns:a16="http://schemas.microsoft.com/office/drawing/2014/main" id="{6E40A9D0-F546-4243-A799-67F59C9D9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3024" cy="1072"/>
              <a:chOff x="288" y="2976"/>
              <a:chExt cx="3024" cy="1072"/>
            </a:xfrm>
          </p:grpSpPr>
          <p:sp>
            <p:nvSpPr>
              <p:cNvPr id="5142" name="Text Box 22">
                <a:extLst>
                  <a:ext uri="{FF2B5EF4-FFF2-40B4-BE49-F238E27FC236}">
                    <a16:creationId xmlns:a16="http://schemas.microsoft.com/office/drawing/2014/main" id="{EF05E61A-9B8C-421D-BAD7-D73CF5B77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360"/>
                <a:ext cx="96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+mj-lt"/>
                    <a:ea typeface="+mj-ea"/>
                  </a:rPr>
                  <a:t>12.  </a:t>
                </a:r>
                <a:r>
                  <a:rPr kumimoji="1" lang="zh-CN" altLang="en-US" sz="2800" b="1">
                    <a:solidFill>
                      <a:srgbClr val="000000"/>
                    </a:solidFill>
                    <a:latin typeface="+mj-lt"/>
                    <a:ea typeface="+mj-ea"/>
                  </a:rPr>
                  <a:t>讨论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43" name="Object 23">
                    <a:extLst>
                      <a:ext uri="{FF2B5EF4-FFF2-40B4-BE49-F238E27FC236}">
                        <a16:creationId xmlns:a16="http://schemas.microsoft.com/office/drawing/2014/main" id="{2871536D-83EC-4940-9F13-944FDFA6DCD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248" y="2976"/>
                    <a:ext cx="2064" cy="10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[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(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𝒙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𝒆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]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, 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&gt;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     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  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  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≤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5143" name="Object 23">
                    <a:extLst>
                      <a:ext uri="{FF2B5EF4-FFF2-40B4-BE49-F238E27FC236}">
                        <a16:creationId xmlns:a16="http://schemas.microsoft.com/office/drawing/2014/main" id="{2871536D-83EC-4940-9F13-944FDFA6DC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48" y="2976"/>
                    <a:ext cx="2064" cy="107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44" name="Text Box 24">
              <a:extLst>
                <a:ext uri="{FF2B5EF4-FFF2-40B4-BE49-F238E27FC236}">
                  <a16:creationId xmlns:a16="http://schemas.microsoft.com/office/drawing/2014/main" id="{AD23AA74-6DAD-4DF5-8A6E-71A59BE19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3386"/>
              <a:ext cx="150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+mj-ea"/>
                </a:rPr>
                <a:t>在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+mj-lt"/>
                  <a:ea typeface="+mj-ea"/>
                </a:rPr>
                <a:t>x=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+mj-lt"/>
                  <a:ea typeface="+mj-ea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+mj-ea"/>
                </a:rPr>
                <a:t>处的连续性。</a:t>
              </a:r>
            </a:p>
          </p:txBody>
        </p:sp>
      </p:grpSp>
      <p:sp>
        <p:nvSpPr>
          <p:cNvPr id="13" name="Text Box 23">
            <a:extLst>
              <a:ext uri="{FF2B5EF4-FFF2-40B4-BE49-F238E27FC236}">
                <a16:creationId xmlns:a16="http://schemas.microsoft.com/office/drawing/2014/main" id="{52EC4172-95E4-4AF5-89E8-DA679749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06" y="2674786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1F5990E7-8554-4D24-A495-24CCDD105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3108" y="2582230"/>
                <a:ext cx="7380260" cy="846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800" b="1" dirty="0"/>
                  <a:t>(0+)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unc>
                          <m:funcPr>
                            <m:ctrlPr>
                              <a:rPr lang="pt-BR" altLang="zh-CN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 sz="28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altLang="zh-CN" sz="2800" b="1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—1]</m:t>
                            </m:r>
                          </m:e>
                        </m:func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Text Box 48">
                <a:extLst>
                  <a:ext uri="{FF2B5EF4-FFF2-40B4-BE49-F238E27FC236}">
                    <a16:creationId xmlns:a16="http://schemas.microsoft.com/office/drawing/2014/main" id="{1F5990E7-8554-4D24-A495-24CCDD10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108" y="2582230"/>
                <a:ext cx="7380260" cy="846770"/>
              </a:xfrm>
              <a:prstGeom prst="rect">
                <a:avLst/>
              </a:prstGeom>
              <a:blipFill>
                <a:blip r:embed="rId3"/>
                <a:stretch>
                  <a:fillRect b="-194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3AE70A05-97CB-4683-AE87-0A2D914FC06C}"/>
                  </a:ext>
                </a:extLst>
              </p:cNvPr>
              <p:cNvSpPr txBox="1"/>
              <p:nvPr/>
            </p:nvSpPr>
            <p:spPr bwMode="auto">
              <a:xfrm>
                <a:off x="1677113" y="3849189"/>
                <a:ext cx="3165009" cy="12618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unc>
                            <m:funcPr>
                              <m:ctrlPr>
                                <a:rPr lang="pt-BR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28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5" name="Object 62">
                <a:extLst>
                  <a:ext uri="{FF2B5EF4-FFF2-40B4-BE49-F238E27FC236}">
                    <a16:creationId xmlns:a16="http://schemas.microsoft.com/office/drawing/2014/main" id="{3AE70A05-97CB-4683-AE87-0A2D914FC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113" y="3849189"/>
                <a:ext cx="3165009" cy="126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BB6CA074-7D88-4C86-B24E-A183A30F3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3355" y="2582230"/>
                <a:ext cx="4928135" cy="7881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unc>
                            <m:func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28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—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BB6CA074-7D88-4C86-B24E-A183A30F3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3355" y="2582230"/>
                <a:ext cx="4928135" cy="788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E3BCB231-0C34-4C8B-A4E7-363E3CE0EE29}"/>
                  </a:ext>
                </a:extLst>
              </p:cNvPr>
              <p:cNvSpPr txBox="1"/>
              <p:nvPr/>
            </p:nvSpPr>
            <p:spPr bwMode="auto">
              <a:xfrm>
                <a:off x="4060944" y="3937458"/>
                <a:ext cx="3288936" cy="915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unc>
                            <m:funcPr>
                              <m:ctrlPr>
                                <a:rPr lang="pt-BR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28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altLang="zh-CN" sz="2800" b="1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E3BCB231-0C34-4C8B-A4E7-363E3CE0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0944" y="3937458"/>
                <a:ext cx="3288936" cy="915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62">
                <a:extLst>
                  <a:ext uri="{FF2B5EF4-FFF2-40B4-BE49-F238E27FC236}">
                    <a16:creationId xmlns:a16="http://schemas.microsoft.com/office/drawing/2014/main" id="{13D2983F-EEF5-4394-AC9B-27F56B0F2ADC}"/>
                  </a:ext>
                </a:extLst>
              </p:cNvPr>
              <p:cNvSpPr txBox="1"/>
              <p:nvPr/>
            </p:nvSpPr>
            <p:spPr bwMode="auto">
              <a:xfrm>
                <a:off x="6920563" y="3849189"/>
                <a:ext cx="3094293" cy="915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800" b="1" dirty="0"/>
                  <a:t>(0-)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0" name="Object 62">
                <a:extLst>
                  <a:ext uri="{FF2B5EF4-FFF2-40B4-BE49-F238E27FC236}">
                    <a16:creationId xmlns:a16="http://schemas.microsoft.com/office/drawing/2014/main" id="{13D2983F-EEF5-4394-AC9B-27F56B0F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0563" y="3849189"/>
                <a:ext cx="3094293" cy="9155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096E841D-FA1D-4C8B-B335-FE1C82BF12F3}"/>
                  </a:ext>
                </a:extLst>
              </p:cNvPr>
              <p:cNvSpPr txBox="1"/>
              <p:nvPr/>
            </p:nvSpPr>
            <p:spPr bwMode="auto">
              <a:xfrm>
                <a:off x="2186412" y="5338098"/>
                <a:ext cx="4821237" cy="562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所以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1" lang="zh-CN" altLang="en-US" sz="2800" b="1" dirty="0">
                        <a:solidFill>
                          <a:srgbClr val="000000"/>
                        </a:solidFill>
                      </a:rPr>
                      <m:t>在</m:t>
                    </m:r>
                    <m:r>
                      <m:rPr>
                        <m:nor/>
                      </m:rPr>
                      <a:rPr kumimoji="1" lang="en-US" altLang="zh-CN" sz="2800" b="1" i="1" dirty="0">
                        <a:solidFill>
                          <a:srgbClr val="00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kumimoji="1" lang="en-US" altLang="zh-CN" sz="2800" b="1" i="1" dirty="0">
                        <a:solidFill>
                          <a:srgbClr val="000000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sz="2800" b="1" dirty="0">
                        <a:solidFill>
                          <a:srgbClr val="000000"/>
                        </a:solidFill>
                      </a:rPr>
                      <m:t>0</m:t>
                    </m:r>
                    <m:r>
                      <m:rPr>
                        <m:nor/>
                      </m:rPr>
                      <a:rPr kumimoji="1" lang="zh-CN" altLang="en-US" sz="2800" b="1" dirty="0">
                        <a:solidFill>
                          <a:srgbClr val="000000"/>
                        </a:solidFill>
                      </a:rPr>
                      <m:t>处连续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096E841D-FA1D-4C8B-B335-FE1C82BF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6412" y="5338098"/>
                <a:ext cx="4821237" cy="562750"/>
              </a:xfrm>
              <a:prstGeom prst="rect">
                <a:avLst/>
              </a:prstGeom>
              <a:blipFill>
                <a:blip r:embed="rId8"/>
                <a:stretch>
                  <a:fillRect l="-2655" t="-15217" b="-195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88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  <p:bldP spid="15" grpId="0"/>
      <p:bldP spid="16" grpId="0"/>
      <p:bldP spid="17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465" y="444089"/>
                <a:ext cx="812827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latin typeface="+mn-lt"/>
                  </a:rPr>
                  <a:t>*</a:t>
                </a:r>
                <a:r>
                  <a:rPr lang="zh-CN" altLang="en-US" sz="2800" b="1" dirty="0">
                    <a:latin typeface="+mn-lt"/>
                  </a:rPr>
                  <a:t>例</a:t>
                </a:r>
                <a:r>
                  <a:rPr lang="en-US" altLang="zh-CN" sz="2800" b="1" dirty="0">
                    <a:latin typeface="+mn-lt"/>
                  </a:rPr>
                  <a:t>14. </a:t>
                </a:r>
                <a:r>
                  <a:rPr lang="zh-CN" altLang="en-US" sz="2800" b="1" dirty="0">
                    <a:latin typeface="+mn-lt"/>
                  </a:rPr>
                  <a:t>证明</a:t>
                </a:r>
                <a:r>
                  <a:rPr lang="en-US" altLang="zh-CN" sz="2800" b="1" i="1" dirty="0">
                    <a:latin typeface="+mn-lt"/>
                  </a:rPr>
                  <a:t>f</a:t>
                </a:r>
                <a:r>
                  <a:rPr lang="en-US" altLang="zh-CN" sz="2800" b="1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="1" dirty="0">
                    <a:latin typeface="+mn-lt"/>
                  </a:rPr>
                  <a:t>)</a:t>
                </a:r>
                <a:r>
                  <a:rPr lang="en-US" altLang="zh-CN" sz="2800" b="1" i="1" dirty="0">
                    <a:latin typeface="+mn-lt"/>
                  </a:rPr>
                  <a:t> </a:t>
                </a:r>
                <a:r>
                  <a:rPr lang="en-US" altLang="zh-CN" sz="2800" b="1" dirty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n-lt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+mn-lt"/>
                      </a:rPr>
                      <m:t>2</m:t>
                    </m:r>
                    <m:r>
                      <a:rPr lang="zh-CN" altLang="en-US" sz="2800" b="1" i="1" baseline="30000" dirty="0" smtClean="0">
                        <a:latin typeface="+mn-lt"/>
                      </a:rPr>
                      <m:t>𝒙</m:t>
                    </m:r>
                    <m:r>
                      <a:rPr lang="en-US" altLang="zh-CN" sz="2800" b="1" i="1" dirty="0">
                        <a:latin typeface="+mn-lt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n-lt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+mn-lt"/>
                      </a:rPr>
                      <m:t>2</m:t>
                    </m:r>
                    <m:r>
                      <a:rPr lang="zh-CN" altLang="en-US" sz="2800" b="1" i="1" dirty="0" smtClean="0">
                        <a:latin typeface="+mn-lt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b="1" baseline="30000" dirty="0">
                        <a:latin typeface="+mn-lt"/>
                      </a:rPr>
                      <m:t>2</m:t>
                    </m:r>
                    <m:r>
                      <a:rPr lang="en-US" altLang="zh-CN" sz="2800" b="1" i="1" dirty="0" smtClean="0">
                        <a:latin typeface="+mn-lt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1" i="1" dirty="0">
                        <a:latin typeface="+mn-lt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b="1" i="1" dirty="0">
                    <a:latin typeface="+mn-lt"/>
                  </a:rPr>
                  <a:t> </a:t>
                </a:r>
                <a:r>
                  <a:rPr lang="en-US" altLang="zh-CN" sz="2800" b="1" dirty="0">
                    <a:latin typeface="+mn-lt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="1" dirty="0">
                    <a:latin typeface="+mn-lt"/>
                    <a:ea typeface="Cambria Math" panose="02040503050406030204" pitchFamily="18" charset="0"/>
                  </a:rPr>
                  <a:t>∊</a:t>
                </a:r>
                <a:r>
                  <a:rPr lang="en-US" altLang="zh-CN" sz="2800" b="1" dirty="0">
                    <a:latin typeface="+mn-lt"/>
                  </a:rPr>
                  <a:t>[0, 1]</a:t>
                </a:r>
                <a:endParaRPr lang="zh-CN" altLang="en-US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465" y="444089"/>
                <a:ext cx="8128273" cy="523220"/>
              </a:xfrm>
              <a:prstGeom prst="rect">
                <a:avLst/>
              </a:prstGeom>
              <a:blipFill>
                <a:blip r:embed="rId2"/>
                <a:stretch>
                  <a:fillRect l="-1499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8" name="Text Box 10">
            <a:extLst>
              <a:ext uri="{FF2B5EF4-FFF2-40B4-BE49-F238E27FC236}">
                <a16:creationId xmlns:a16="http://schemas.microsoft.com/office/drawing/2014/main" id="{53E056CC-46E5-4343-8D51-287B6DF97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66" y="1410972"/>
            <a:ext cx="10788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</a:rPr>
              <a:t>证明：</a:t>
            </a:r>
            <a:endParaRPr lang="en-US" altLang="zh-CN" sz="28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0">
                <a:extLst>
                  <a:ext uri="{FF2B5EF4-FFF2-40B4-BE49-F238E27FC236}">
                    <a16:creationId xmlns:a16="http://schemas.microsoft.com/office/drawing/2014/main" id="{FC4CD969-B5B5-4320-ABE4-F55598703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9900" y="1339813"/>
                <a:ext cx="278658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′′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+mn-lt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latin typeface="+mn-lt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latin typeface="+mn-lt"/>
                        </a:rPr>
                        <m:t>2</m:t>
                      </m:r>
                      <m:r>
                        <a:rPr lang="zh-CN" altLang="en-US" sz="2800" b="1" i="1" baseline="30000" dirty="0" smtClean="0">
                          <a:latin typeface="+mn-lt"/>
                        </a:rPr>
                        <m:t>𝒙</m:t>
                      </m:r>
                      <m:r>
                        <a:rPr lang="en-US" altLang="zh-CN" sz="2800" b="1" i="1" dirty="0">
                          <a:latin typeface="+mn-lt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+mn-lt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latin typeface="+mn-lt"/>
                        </a:rPr>
                        <m:t>2</m:t>
                      </m:r>
                    </m:oMath>
                  </m:oMathPara>
                </a14:m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16" name="Text Box 10">
                <a:extLst>
                  <a:ext uri="{FF2B5EF4-FFF2-40B4-BE49-F238E27FC236}">
                    <a16:creationId xmlns:a16="http://schemas.microsoft.com/office/drawing/2014/main" id="{FC4CD969-B5B5-4320-ABE4-F5559870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9900" y="1339813"/>
                <a:ext cx="278658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0">
                <a:extLst>
                  <a:ext uri="{FF2B5EF4-FFF2-40B4-BE49-F238E27FC236}">
                    <a16:creationId xmlns:a16="http://schemas.microsoft.com/office/drawing/2014/main" id="{033F848E-CF91-46EF-930E-FDFEAE2B0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6688" y="1281917"/>
                <a:ext cx="278658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latin typeface="+mn-lt"/>
                        </a:rPr>
                        <m:t>′′′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n-lt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latin typeface="+mn-lt"/>
                        </a:rPr>
                        <m:t>8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latin typeface="+mn-lt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sz="2800" b="1" baseline="30000" dirty="0" smtClean="0">
                          <a:latin typeface="+mn-lt"/>
                        </a:rPr>
                        <m:t>2</m:t>
                      </m:r>
                      <m:r>
                        <a:rPr lang="zh-CN" altLang="en-US" sz="2800" b="1" i="1" baseline="30000" dirty="0" smtClean="0">
                          <a:latin typeface="+mn-lt"/>
                        </a:rPr>
                        <m:t>𝒙</m:t>
                      </m:r>
                      <m:r>
                        <a:rPr lang="en-US" altLang="zh-CN" sz="2800" b="1" i="1" dirty="0" smtClean="0">
                          <a:latin typeface="+mn-lt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 dirty="0" smtClean="0">
                          <a:latin typeface="+mn-lt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17" name="Text Box 10">
                <a:extLst>
                  <a:ext uri="{FF2B5EF4-FFF2-40B4-BE49-F238E27FC236}">
                    <a16:creationId xmlns:a16="http://schemas.microsoft.com/office/drawing/2014/main" id="{033F848E-CF91-46EF-930E-FDFEAE2B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6688" y="1281917"/>
                <a:ext cx="27865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3FB20CD6-7D3F-45A0-9D27-9D91FA06C5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7604" y="1859038"/>
                <a:ext cx="10501651" cy="898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dirty="0" smtClean="0">
                          <a:latin typeface="+mn-lt"/>
                        </a:rPr>
                        <m:t>令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′′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+mn-lt"/>
                        </a:rPr>
                        <m:t>=4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latin typeface="+mn-lt"/>
                        </a:rPr>
                        <m:t>2</m:t>
                      </m:r>
                      <m:r>
                        <a:rPr lang="zh-CN" altLang="en-US" sz="2800" b="1" i="1" baseline="30000" dirty="0" smtClean="0">
                          <a:latin typeface="+mn-lt"/>
                        </a:rPr>
                        <m:t>𝒙</m:t>
                      </m:r>
                      <m:r>
                        <a:rPr lang="en-US" altLang="zh-CN" sz="2800" b="1" i="1" dirty="0">
                          <a:latin typeface="+mn-lt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+mn-lt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latin typeface="+mn-lt"/>
                        </a:rPr>
                        <m:t>2</m:t>
                      </m:r>
                      <m:r>
                        <a:rPr lang="en-US" altLang="zh-CN" sz="2800" b="1" i="1" dirty="0">
                          <a:latin typeface="+mn-lt"/>
                        </a:rPr>
                        <m:t>=0</m:t>
                      </m:r>
                      <m:r>
                        <a:rPr lang="zh-CN" altLang="en-US" sz="2800" b="1" i="1" dirty="0">
                          <a:latin typeface="+mn-lt"/>
                        </a:rPr>
                        <m:t>，得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′ </m:t>
                      </m:r>
                      <m:r>
                        <a:rPr lang="zh-CN" altLang="en-US" sz="2800" b="1" i="1" dirty="0" smtClean="0">
                          <a:latin typeface="+mn-lt"/>
                        </a:rPr>
                        <m:t>唯一</m:t>
                      </m:r>
                      <m:r>
                        <a:rPr lang="zh-CN" altLang="en-US" sz="2800" b="1" i="1" dirty="0">
                          <a:latin typeface="+mn-lt"/>
                        </a:rPr>
                        <m:t>极值点且极小</m:t>
                      </m:r>
                      <m:r>
                        <a:rPr lang="zh-CN" alt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sz="2800" b="1" baseline="-25000" dirty="0" smtClean="0">
                          <a:latin typeface="+mn-lt"/>
                        </a:rPr>
                        <m:t>0</m:t>
                      </m:r>
                      <m:r>
                        <a:rPr lang="en-US" altLang="zh-CN" sz="2800" b="1" i="1" dirty="0" smtClean="0">
                          <a:latin typeface="+mn-lt"/>
                        </a:rPr>
                        <m:t>=</m:t>
                      </m:r>
                      <m:r>
                        <a:rPr lang="en-US" altLang="zh-CN" sz="2800" b="1" i="1" dirty="0" smtClean="0">
                          <a:latin typeface="+mn-lt"/>
                        </a:rPr>
                        <m:t>𝟏</m:t>
                      </m:r>
                      <m:r>
                        <a:rPr lang="en-US" altLang="zh-CN" sz="2800" b="1" i="1" dirty="0" smtClean="0">
                          <a:latin typeface="+mn-lt"/>
                        </a:rPr>
                        <m:t>−</m:t>
                      </m:r>
                      <m:f>
                        <m:fPr>
                          <m:ctrlP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+mn-lt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dirty="0" smtClean="0">
                              <a:latin typeface="+mn-lt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dirty="0" smtClean="0">
                          <a:latin typeface="+mn-lt"/>
                        </a:rPr>
                        <m:t>𝒍𝒏</m:t>
                      </m:r>
                      <m:r>
                        <a:rPr lang="en-US" altLang="zh-CN" sz="2800" b="1" i="1" dirty="0" smtClean="0">
                          <a:latin typeface="+mn-lt"/>
                        </a:rPr>
                        <m:t>𝟐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ea typeface="Cambria Math" panose="02040503050406030204" pitchFamily="18" charset="0"/>
                        </a:rPr>
                        <m:t>∊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sz="2800" b="1" dirty="0"/>
                        <m:t>0, 1</m:t>
                      </m:r>
                      <m:r>
                        <m:rPr>
                          <m:nor/>
                        </m:rPr>
                        <a:rPr lang="en-US" altLang="zh-CN" sz="2800" b="1" i="0" dirty="0" smtClean="0"/>
                        <m:t>)</m:t>
                      </m:r>
                    </m:oMath>
                  </m:oMathPara>
                </a14:m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3FB20CD6-7D3F-45A0-9D27-9D91FA06C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7604" y="1859038"/>
                <a:ext cx="10501651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2DD57D1C-E6F9-42D3-8C73-5B203281F6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239" y="1330402"/>
                <a:ext cx="32035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latin typeface="+mn-lt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n-lt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latin typeface="+mn-lt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latin typeface="+mn-lt"/>
                        </a:rPr>
                        <m:t>2</m:t>
                      </m:r>
                      <m:r>
                        <a:rPr lang="zh-CN" altLang="en-US" sz="2800" b="1" i="1" baseline="30000" dirty="0" smtClean="0">
                          <a:latin typeface="+mn-lt"/>
                        </a:rPr>
                        <m:t>𝒙</m:t>
                      </m:r>
                      <m:r>
                        <a:rPr lang="en-US" altLang="zh-CN" sz="2800" b="1" i="1" dirty="0">
                          <a:latin typeface="+mn-lt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800" b="1" dirty="0" smtClean="0">
                          <a:latin typeface="+mn-lt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latin typeface="+mn-lt"/>
                        </a:rPr>
                        <m:t>2</m:t>
                      </m:r>
                      <m:r>
                        <a:rPr lang="zh-CN" altLang="en-US" sz="2800" b="1" i="1" dirty="0" smtClean="0">
                          <a:latin typeface="+mn-lt"/>
                        </a:rPr>
                        <m:t>𝒙</m:t>
                      </m:r>
                    </m:oMath>
                  </m:oMathPara>
                </a14:m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2DD57D1C-E6F9-42D3-8C73-5B20328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7239" y="1330402"/>
                <a:ext cx="320357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0">
                <a:extLst>
                  <a:ext uri="{FF2B5EF4-FFF2-40B4-BE49-F238E27FC236}">
                    <a16:creationId xmlns:a16="http://schemas.microsoft.com/office/drawing/2014/main" id="{D7A5E6D6-9728-45D4-8881-6C356B8114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0267" y="2709517"/>
                <a:ext cx="5965541" cy="1060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i="1" dirty="0"/>
                        <m:t>f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latin typeface="+mn-lt"/>
                        </a:rPr>
                        <m:t>′</m:t>
                      </m:r>
                      <m:d>
                        <m:dPr>
                          <m:ctrlPr>
                            <a:rPr lang="en-US" altLang="zh-CN" sz="2800" b="1" i="1" dirty="0" smtClean="0">
                              <a:latin typeface="+mn-lt"/>
                            </a:rPr>
                          </m:ctrlPr>
                        </m:dPr>
                        <m:e>
                          <m:r>
                            <a:rPr lang="en-US" altLang="zh-CN" sz="2800" b="1" i="1" dirty="0">
                              <a:latin typeface="+mn-lt"/>
                            </a:rPr>
                            <m:t>𝟏</m:t>
                          </m:r>
                          <m:r>
                            <a:rPr lang="en-US" altLang="zh-CN" sz="2800" b="1" i="1" dirty="0">
                              <a:latin typeface="+mn-lt"/>
                            </a:rPr>
                            <m:t>−</m:t>
                          </m:r>
                          <m:f>
                            <m:fPr>
                              <m:ctrlPr>
                                <a:rPr lang="el-GR" altLang="zh-CN" sz="2800" b="1" i="1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dirty="0">
                                  <a:latin typeface="+mn-lt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800" b="1" i="1" dirty="0">
                              <a:latin typeface="+mn-lt"/>
                            </a:rPr>
                            <m:t>𝒍𝒏</m:t>
                          </m:r>
                          <m:r>
                            <a:rPr lang="en-US" altLang="zh-CN" sz="2800" b="1" i="1" dirty="0">
                              <a:latin typeface="+mn-lt"/>
                            </a:rPr>
                            <m:t>𝟐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800" b="1" dirty="0">
                          <a:latin typeface="+mn-lt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latin typeface="+mn-lt"/>
                        </a:rPr>
                        <m:t>e</m:t>
                      </m:r>
                      <m:r>
                        <m:rPr>
                          <m:nor/>
                        </m:rPr>
                        <a:rPr lang="en-US" altLang="zh-CN" sz="2800" b="1" baseline="30000" dirty="0">
                          <a:latin typeface="+mn-lt"/>
                        </a:rPr>
                        <m:t>2</m:t>
                      </m:r>
                      <m:d>
                        <m:dPr>
                          <m:ctrlPr>
                            <a:rPr lang="en-US" altLang="zh-CN" sz="2800" b="1" i="1" dirty="0" smtClean="0">
                              <a:latin typeface="+mn-lt"/>
                            </a:rPr>
                          </m:ctrlPr>
                        </m:dPr>
                        <m:e>
                          <m:r>
                            <a:rPr lang="en-US" altLang="zh-CN" sz="2800" b="1" i="1" dirty="0" smtClean="0">
                              <a:latin typeface="+mn-lt"/>
                            </a:rPr>
                            <m:t>𝒍𝒏</m:t>
                          </m:r>
                          <m:r>
                            <a:rPr lang="en-US" altLang="zh-CN" sz="2800" b="1" i="1" dirty="0" smtClean="0">
                              <a:latin typeface="+mn-lt"/>
                            </a:rPr>
                            <m:t>𝟐</m:t>
                          </m:r>
                          <m:r>
                            <a:rPr lang="en-US" altLang="zh-CN" sz="2800" b="1" i="1" dirty="0" smtClean="0">
                              <a:latin typeface="+mn-lt"/>
                            </a:rPr>
                            <m:t>−</m:t>
                          </m:r>
                          <m:r>
                            <a:rPr lang="en-US" altLang="zh-CN" sz="2800" b="1" i="1" dirty="0" smtClean="0">
                              <a:latin typeface="+mn-lt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dirty="0" smtClean="0">
                          <a:latin typeface="+mn-lt"/>
                        </a:rPr>
                        <m:t>&lt;</m:t>
                      </m:r>
                      <m:r>
                        <a:rPr lang="en-US" altLang="zh-CN" sz="2800" b="1" i="1" dirty="0" smtClean="0">
                          <a:latin typeface="+mn-lt"/>
                        </a:rPr>
                        <m:t>𝟎</m:t>
                      </m:r>
                    </m:oMath>
                  </m:oMathPara>
                </a14:m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13" name="Text Box 10">
                <a:extLst>
                  <a:ext uri="{FF2B5EF4-FFF2-40B4-BE49-F238E27FC236}">
                    <a16:creationId xmlns:a16="http://schemas.microsoft.com/office/drawing/2014/main" id="{D7A5E6D6-9728-45D4-8881-6C356B81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267" y="2709517"/>
                <a:ext cx="5965541" cy="10604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68C9FBD9-79E7-4D0C-9C37-45CF903E4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303" y="3770000"/>
                <a:ext cx="683325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+mn-lt"/>
                      </a:rPr>
                      <m:t>又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n-lt"/>
                      </a:rPr>
                      <m:t>′</m:t>
                    </m:r>
                    <m:d>
                      <m:dPr>
                        <m:ctrlPr>
                          <a:rPr lang="en-US" altLang="zh-CN" sz="2800" b="1" i="1" dirty="0">
                            <a:latin typeface="+mn-lt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+mn-lt"/>
                          </a:rPr>
                          <m:t>𝟎</m:t>
                        </m:r>
                      </m:e>
                    </m:d>
                    <m:r>
                      <m:rPr>
                        <m:nor/>
                      </m:rPr>
                      <a:rPr lang="en-US" altLang="zh-CN" sz="2800" b="1" dirty="0">
                        <a:latin typeface="+mn-lt"/>
                      </a:rPr>
                      <m:t>=</m:t>
                    </m:r>
                    <m:r>
                      <a:rPr lang="en-US" altLang="zh-CN" sz="2800" b="1" i="1" dirty="0" smtClean="0">
                        <a:latin typeface="+mn-lt"/>
                      </a:rPr>
                      <m:t>𝟐</m:t>
                    </m:r>
                    <m:r>
                      <a:rPr lang="en-US" altLang="zh-CN" sz="2800" b="1" i="0" dirty="0" smtClean="0">
                        <a:latin typeface="+mn-lt"/>
                      </a:rPr>
                      <m:t>&gt;</m:t>
                    </m:r>
                    <m:r>
                      <a:rPr lang="en-US" altLang="zh-CN" sz="2800" b="1" i="0" dirty="0" smtClean="0">
                        <a:latin typeface="+mn-lt"/>
                      </a:rPr>
                      <m:t>𝟎</m:t>
                    </m:r>
                  </m:oMath>
                </a14:m>
                <a:r>
                  <a:rPr lang="en-US" altLang="zh-CN" sz="2800" b="1" dirty="0">
                    <a:latin typeface="+mn-lt"/>
                  </a:rPr>
                  <a:t>,</a:t>
                </a:r>
                <a:r>
                  <a:rPr lang="en-US" altLang="zh-CN" sz="2800" b="1" i="1" dirty="0"/>
                  <a:t>f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+mn-lt"/>
                      </a:rPr>
                      <m:t>′</m:t>
                    </m:r>
                    <m:d>
                      <m:dPr>
                        <m:ctrlPr>
                          <a:rPr lang="en-US" altLang="zh-CN" sz="2800" b="1" i="1" dirty="0">
                            <a:latin typeface="+mn-lt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latin typeface="+mn-lt"/>
                          </a:rPr>
                          <m:t>𝟏</m:t>
                        </m:r>
                      </m:e>
                    </m:d>
                    <m:r>
                      <a:rPr lang="en-US" altLang="zh-CN" sz="2800" b="1" i="1" dirty="0" smtClean="0">
                        <a:latin typeface="+mn-lt"/>
                      </a:rPr>
                      <m:t>=</m:t>
                    </m:r>
                    <m:r>
                      <a:rPr lang="en-US" altLang="zh-CN" sz="2800" b="1" i="1" dirty="0">
                        <a:latin typeface="+mn-lt"/>
                      </a:rPr>
                      <m:t>𝟎</m:t>
                    </m:r>
                  </m:oMath>
                </a14:m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68C9FBD9-79E7-4D0C-9C37-45CF903E4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303" y="3770000"/>
                <a:ext cx="6833252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CCE0AF4C-65BE-4856-89C4-D5C0957CB5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303" y="4445662"/>
                <a:ext cx="57131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+mn-lt"/>
                      </a:rPr>
                      <m:t>又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n-lt"/>
                      </a:rPr>
                      <m:t>′</m:t>
                    </m:r>
                  </m:oMath>
                </a14:m>
                <a:r>
                  <a:rPr lang="zh-CN" altLang="en-US" sz="2800" b="1" dirty="0">
                    <a:latin typeface="+mn-lt"/>
                  </a:rPr>
                  <a:t>在</a:t>
                </a:r>
                <a:r>
                  <a:rPr lang="en-US" altLang="zh-CN" sz="2800" b="1" dirty="0">
                    <a:latin typeface="+mn-lt"/>
                  </a:rPr>
                  <a:t>(0,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n-lt"/>
                      </a:rPr>
                      <m:t>0</m:t>
                    </m:r>
                  </m:oMath>
                </a14:m>
                <a:r>
                  <a:rPr lang="en-US" altLang="zh-CN" sz="2800" b="1" dirty="0">
                    <a:latin typeface="+mn-lt"/>
                  </a:rPr>
                  <a:t>)</a:t>
                </a:r>
                <a:r>
                  <a:rPr lang="zh-CN" altLang="en-US" sz="2800" b="1" dirty="0">
                    <a:latin typeface="+mn-lt"/>
                  </a:rPr>
                  <a:t>单调减，</a:t>
                </a:r>
                <a:r>
                  <a:rPr lang="en-US" altLang="zh-CN" sz="2800" b="1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n-lt"/>
                      </a:rPr>
                      <m:t>0</m:t>
                    </m:r>
                  </m:oMath>
                </a14:m>
                <a:r>
                  <a:rPr lang="en-US" altLang="zh-CN" sz="2800" b="1" dirty="0">
                    <a:latin typeface="+mn-lt"/>
                  </a:rPr>
                  <a:t>, 1)</a:t>
                </a:r>
                <a:r>
                  <a:rPr lang="zh-CN" altLang="en-US" sz="2800" b="1" dirty="0">
                    <a:latin typeface="+mn-lt"/>
                  </a:rPr>
                  <a:t>单调增</a:t>
                </a:r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CCE0AF4C-65BE-4856-89C4-D5C0957C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303" y="4445662"/>
                <a:ext cx="5713172" cy="523220"/>
              </a:xfrm>
              <a:prstGeom prst="rect">
                <a:avLst/>
              </a:prstGeom>
              <a:blipFill>
                <a:blip r:embed="rId9"/>
                <a:stretch>
                  <a:fillRect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EF04D6C8-701B-421D-812F-B11625EFD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7186" y="3742303"/>
                <a:ext cx="610075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+mn-lt"/>
                      </a:rPr>
                      <m:t>由</m:t>
                    </m:r>
                    <m:r>
                      <a:rPr lang="zh-CN" altLang="en-US" sz="2800" b="1" i="1" dirty="0" smtClean="0">
                        <a:latin typeface="+mn-lt"/>
                      </a:rPr>
                      <m:t>介值定理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n-lt"/>
                      </a:rPr>
                      <m:t>′</m:t>
                    </m:r>
                  </m:oMath>
                </a14:m>
                <a:r>
                  <a:rPr lang="zh-CN" altLang="en-US" sz="2800" b="1" dirty="0">
                    <a:latin typeface="+mn-lt"/>
                  </a:rPr>
                  <a:t>在</a:t>
                </a:r>
                <a:r>
                  <a:rPr lang="en-US" altLang="zh-CN" sz="2800" b="1" dirty="0">
                    <a:latin typeface="+mn-lt"/>
                  </a:rPr>
                  <a:t>(0,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+mn-lt"/>
                      </a:rPr>
                      <m:t>0</m:t>
                    </m:r>
                  </m:oMath>
                </a14:m>
                <a:r>
                  <a:rPr lang="en-US" altLang="zh-CN" sz="2800" b="1" dirty="0">
                    <a:latin typeface="+mn-lt"/>
                  </a:rPr>
                  <a:t>)</a:t>
                </a:r>
                <a:r>
                  <a:rPr lang="zh-CN" altLang="en-US" sz="2800" b="1" dirty="0">
                    <a:latin typeface="+mn-lt"/>
                  </a:rPr>
                  <a:t>存在唯一零点</a:t>
                </a:r>
                <a:r>
                  <a:rPr lang="el-GR" altLang="zh-CN" sz="2800" b="1" dirty="0">
                    <a:latin typeface="+mn-lt"/>
                  </a:rPr>
                  <a:t>ξ</a:t>
                </a:r>
                <a:r>
                  <a:rPr lang="zh-CN" altLang="en-US" sz="2800" b="1" dirty="0">
                    <a:latin typeface="+mn-lt"/>
                  </a:rPr>
                  <a:t>。</a:t>
                </a:r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EF04D6C8-701B-421D-812F-B11625EF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7186" y="3742303"/>
                <a:ext cx="6100753" cy="523220"/>
              </a:xfrm>
              <a:prstGeom prst="rect">
                <a:avLst/>
              </a:prstGeom>
              <a:blipFill>
                <a:blip r:embed="rId10"/>
                <a:stretch>
                  <a:fillRect t="-16279" r="-109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0">
                <a:extLst>
                  <a:ext uri="{FF2B5EF4-FFF2-40B4-BE49-F238E27FC236}">
                    <a16:creationId xmlns:a16="http://schemas.microsoft.com/office/drawing/2014/main" id="{605B8E52-160B-4D8D-901D-BBF5AF75D3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5390" y="5106240"/>
                <a:ext cx="50692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n-lt"/>
                  </a:rPr>
                  <a:t>于是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+mn-lt"/>
                      </a:rPr>
                      <m:t>′</m:t>
                    </m:r>
                  </m:oMath>
                </a14:m>
                <a:r>
                  <a:rPr lang="zh-CN" altLang="en-US" sz="2800" b="1" dirty="0">
                    <a:latin typeface="+mn-lt"/>
                  </a:rPr>
                  <a:t>在</a:t>
                </a:r>
                <a:r>
                  <a:rPr lang="en-US" altLang="zh-CN" sz="2800" b="1" dirty="0">
                    <a:latin typeface="+mn-lt"/>
                  </a:rPr>
                  <a:t>(0,</a:t>
                </a:r>
                <a:r>
                  <a:rPr lang="el-GR" altLang="zh-CN" sz="2800" b="1" dirty="0">
                    <a:latin typeface="+mn-lt"/>
                  </a:rPr>
                  <a:t>ξ</a:t>
                </a:r>
                <a:r>
                  <a:rPr lang="en-US" altLang="zh-CN" sz="2800" b="1" dirty="0">
                    <a:latin typeface="+mn-lt"/>
                  </a:rPr>
                  <a:t>)</a:t>
                </a:r>
                <a:r>
                  <a:rPr lang="zh-CN" altLang="en-US" sz="2800" b="1" dirty="0">
                    <a:latin typeface="+mn-lt"/>
                  </a:rPr>
                  <a:t>大于</a:t>
                </a:r>
                <a:r>
                  <a:rPr lang="en-US" altLang="zh-CN" sz="2800" b="1" dirty="0">
                    <a:latin typeface="+mn-lt"/>
                  </a:rPr>
                  <a:t>0,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800" b="1" dirty="0">
                        <a:latin typeface="+mn-lt"/>
                      </a:rPr>
                      <m:t>ξ</m:t>
                    </m:r>
                  </m:oMath>
                </a14:m>
                <a:r>
                  <a:rPr lang="en-US" altLang="zh-CN" sz="2800" b="1" dirty="0">
                    <a:latin typeface="+mn-lt"/>
                  </a:rPr>
                  <a:t>, 1)</a:t>
                </a:r>
                <a:r>
                  <a:rPr lang="zh-CN" altLang="en-US" sz="2800" b="1" dirty="0">
                    <a:latin typeface="+mn-lt"/>
                  </a:rPr>
                  <a:t>小于</a:t>
                </a:r>
                <a:r>
                  <a:rPr lang="en-US" altLang="zh-CN" sz="2800" b="1" dirty="0">
                    <a:latin typeface="+mn-lt"/>
                  </a:rPr>
                  <a:t>0</a:t>
                </a:r>
              </a:p>
            </p:txBody>
          </p:sp>
        </mc:Choice>
        <mc:Fallback>
          <p:sp>
            <p:nvSpPr>
              <p:cNvPr id="15" name="Text Box 10">
                <a:extLst>
                  <a:ext uri="{FF2B5EF4-FFF2-40B4-BE49-F238E27FC236}">
                    <a16:creationId xmlns:a16="http://schemas.microsoft.com/office/drawing/2014/main" id="{605B8E52-160B-4D8D-901D-BBF5AF75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5390" y="5106240"/>
                <a:ext cx="5069204" cy="523220"/>
              </a:xfrm>
              <a:prstGeom prst="rect">
                <a:avLst/>
              </a:prstGeom>
              <a:blipFill>
                <a:blip r:embed="rId11"/>
                <a:stretch>
                  <a:fillRect l="-2527" t="-16471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0">
                <a:extLst>
                  <a:ext uri="{FF2B5EF4-FFF2-40B4-BE49-F238E27FC236}">
                    <a16:creationId xmlns:a16="http://schemas.microsoft.com/office/drawing/2014/main" id="{4EBB1862-D13C-4238-917F-078DEDBFA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6083" y="5111279"/>
                <a:ext cx="57131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n-lt"/>
                  </a:rPr>
                  <a:t>于是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</m:oMath>
                </a14:m>
                <a:r>
                  <a:rPr lang="zh-CN" altLang="en-US" sz="2800" b="1" dirty="0">
                    <a:latin typeface="+mn-lt"/>
                  </a:rPr>
                  <a:t>在</a:t>
                </a:r>
                <a:r>
                  <a:rPr lang="en-US" altLang="zh-CN" sz="2800" b="1" dirty="0">
                    <a:latin typeface="+mn-lt"/>
                  </a:rPr>
                  <a:t>(0,</a:t>
                </a:r>
                <a:r>
                  <a:rPr lang="el-GR" altLang="zh-CN" sz="2800" b="1" dirty="0">
                    <a:latin typeface="+mn-lt"/>
                  </a:rPr>
                  <a:t>ξ</a:t>
                </a:r>
                <a:r>
                  <a:rPr lang="en-US" altLang="zh-CN" sz="2800" b="1" dirty="0">
                    <a:latin typeface="+mn-lt"/>
                  </a:rPr>
                  <a:t>)</a:t>
                </a:r>
                <a:r>
                  <a:rPr lang="zh-CN" altLang="en-US" sz="2800" b="1" dirty="0">
                    <a:latin typeface="+mn-lt"/>
                  </a:rPr>
                  <a:t>单调增</a:t>
                </a:r>
                <a:r>
                  <a:rPr lang="en-US" altLang="zh-CN" sz="2800" b="1" dirty="0">
                    <a:latin typeface="+mn-lt"/>
                  </a:rPr>
                  <a:t>,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800" b="1" dirty="0">
                        <a:latin typeface="+mn-lt"/>
                      </a:rPr>
                      <m:t>ξ</m:t>
                    </m:r>
                  </m:oMath>
                </a14:m>
                <a:r>
                  <a:rPr lang="en-US" altLang="zh-CN" sz="2800" b="1" dirty="0">
                    <a:latin typeface="+mn-lt"/>
                  </a:rPr>
                  <a:t>, 1)</a:t>
                </a:r>
                <a:r>
                  <a:rPr lang="zh-CN" altLang="en-US" sz="2800" b="1" dirty="0">
                    <a:latin typeface="+mn-lt"/>
                  </a:rPr>
                  <a:t>单调减</a:t>
                </a:r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19" name="Text Box 10">
                <a:extLst>
                  <a:ext uri="{FF2B5EF4-FFF2-40B4-BE49-F238E27FC236}">
                    <a16:creationId xmlns:a16="http://schemas.microsoft.com/office/drawing/2014/main" id="{4EBB1862-D13C-4238-917F-078DEDBF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6083" y="5111279"/>
                <a:ext cx="5713172" cy="523220"/>
              </a:xfrm>
              <a:prstGeom prst="rect">
                <a:avLst/>
              </a:prstGeom>
              <a:blipFill>
                <a:blip r:embed="rId12"/>
                <a:stretch>
                  <a:fillRect l="-2241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0">
                <a:extLst>
                  <a:ext uri="{FF2B5EF4-FFF2-40B4-BE49-F238E27FC236}">
                    <a16:creationId xmlns:a16="http://schemas.microsoft.com/office/drawing/2014/main" id="{FC2B67D4-E5BA-4A91-AF23-A69198629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6929" y="5698385"/>
                <a:ext cx="53043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+mn-lt"/>
                  </a:rPr>
                  <a:t>于是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</m:oMath>
                </a14:m>
                <a:r>
                  <a:rPr lang="zh-CN" altLang="en-US" sz="2800" b="1" dirty="0">
                    <a:latin typeface="+mn-lt"/>
                  </a:rPr>
                  <a:t>在</a:t>
                </a:r>
                <a:r>
                  <a:rPr lang="en-US" altLang="zh-CN" sz="2800" b="1" dirty="0">
                    <a:latin typeface="+mn-lt"/>
                  </a:rPr>
                  <a:t>[0,</a:t>
                </a:r>
                <a:r>
                  <a:rPr lang="el-GR" altLang="zh-CN" sz="2800" b="1" dirty="0">
                    <a:latin typeface="+mn-lt"/>
                  </a:rPr>
                  <a:t> </a:t>
                </a:r>
                <a:r>
                  <a:rPr lang="en-US" altLang="zh-CN" sz="2800" b="1" dirty="0">
                    <a:latin typeface="+mn-lt"/>
                  </a:rPr>
                  <a:t>1]</a:t>
                </a:r>
                <a:r>
                  <a:rPr lang="zh-CN" altLang="en-US" sz="2800" b="1" dirty="0">
                    <a:latin typeface="+mn-lt"/>
                  </a:rPr>
                  <a:t>最小值为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d>
                      <m:dPr>
                        <m:ctrlPr>
                          <a:rPr lang="en-US" altLang="zh-CN" sz="2800" b="1" i="1" dirty="0">
                            <a:latin typeface="+mn-lt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latin typeface="+mn-lt"/>
                          </a:rPr>
                          <m:t>𝟏</m:t>
                        </m:r>
                      </m:e>
                    </m:d>
                    <m:r>
                      <a:rPr lang="en-US" altLang="zh-CN" sz="2800" b="1" i="1" dirty="0">
                        <a:latin typeface="+mn-lt"/>
                      </a:rPr>
                      <m:t>=</m:t>
                    </m:r>
                    <m:r>
                      <a:rPr lang="en-US" altLang="zh-CN" sz="2800" b="1" i="1" dirty="0">
                        <a:latin typeface="+mn-lt"/>
                      </a:rPr>
                      <m:t>𝟎</m:t>
                    </m:r>
                  </m:oMath>
                </a14:m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20" name="Text Box 10">
                <a:extLst>
                  <a:ext uri="{FF2B5EF4-FFF2-40B4-BE49-F238E27FC236}">
                    <a16:creationId xmlns:a16="http://schemas.microsoft.com/office/drawing/2014/main" id="{FC2B67D4-E5BA-4A91-AF23-A69198629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6929" y="5698385"/>
                <a:ext cx="5304351" cy="523220"/>
              </a:xfrm>
              <a:prstGeom prst="rect">
                <a:avLst/>
              </a:prstGeom>
              <a:blipFill>
                <a:blip r:embed="rId13"/>
                <a:stretch>
                  <a:fillRect l="-2414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10">
                <a:extLst>
                  <a:ext uri="{FF2B5EF4-FFF2-40B4-BE49-F238E27FC236}">
                    <a16:creationId xmlns:a16="http://schemas.microsoft.com/office/drawing/2014/main" id="{73D11EA8-EBBC-4234-8EF9-859573F93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5390" y="5698385"/>
                <a:ext cx="35109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+mn-lt"/>
                      </a:rPr>
                      <m:t>又</m:t>
                    </m:r>
                    <m:r>
                      <m:rPr>
                        <m:nor/>
                      </m:rPr>
                      <a:rPr lang="en-US" altLang="zh-CN" sz="2800" b="1" i="1" dirty="0"/>
                      <m:t>f</m:t>
                    </m:r>
                    <m:d>
                      <m:dPr>
                        <m:ctrlPr>
                          <a:rPr lang="en-US" altLang="zh-CN" sz="2800" b="1" i="1" dirty="0">
                            <a:latin typeface="+mn-lt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+mn-lt"/>
                          </a:rPr>
                          <m:t>𝟎</m:t>
                        </m:r>
                      </m:e>
                    </m:d>
                    <m:r>
                      <m:rPr>
                        <m:nor/>
                      </m:rPr>
                      <a:rPr lang="en-US" altLang="zh-CN" sz="2800" b="1" dirty="0">
                        <a:latin typeface="+mn-lt"/>
                      </a:rPr>
                      <m:t>=</m:t>
                    </m:r>
                    <m:r>
                      <a:rPr lang="en-US" altLang="zh-CN" sz="2800" b="1" i="1" dirty="0" smtClean="0">
                        <a:latin typeface="+mn-lt"/>
                      </a:rPr>
                      <m:t>𝟏</m:t>
                    </m:r>
                  </m:oMath>
                </a14:m>
                <a:r>
                  <a:rPr lang="en-US" altLang="zh-CN" sz="2800" b="1" dirty="0">
                    <a:latin typeface="+mn-lt"/>
                  </a:rPr>
                  <a:t>, </a:t>
                </a:r>
                <a:r>
                  <a:rPr lang="en-US" altLang="zh-CN" sz="2800" b="1" i="1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>
                            <a:latin typeface="+mn-lt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latin typeface="+mn-lt"/>
                          </a:rPr>
                          <m:t>𝟏</m:t>
                        </m:r>
                      </m:e>
                    </m:d>
                    <m:r>
                      <a:rPr lang="en-US" altLang="zh-CN" sz="2800" b="1" i="1" dirty="0" smtClean="0">
                        <a:latin typeface="+mn-lt"/>
                      </a:rPr>
                      <m:t>=</m:t>
                    </m:r>
                    <m:r>
                      <a:rPr lang="en-US" altLang="zh-CN" sz="2800" b="1" i="1" dirty="0">
                        <a:latin typeface="+mn-lt"/>
                      </a:rPr>
                      <m:t>𝟎</m:t>
                    </m:r>
                  </m:oMath>
                </a14:m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21" name="Text Box 10">
                <a:extLst>
                  <a:ext uri="{FF2B5EF4-FFF2-40B4-BE49-F238E27FC236}">
                    <a16:creationId xmlns:a16="http://schemas.microsoft.com/office/drawing/2014/main" id="{73D11EA8-EBBC-4234-8EF9-859573F9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5390" y="5698385"/>
                <a:ext cx="3510960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10">
            <a:extLst>
              <a:ext uri="{FF2B5EF4-FFF2-40B4-BE49-F238E27FC236}">
                <a16:creationId xmlns:a16="http://schemas.microsoft.com/office/drawing/2014/main" id="{69B62DDE-736B-4B6B-B934-DFA59E55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241" y="5698385"/>
            <a:ext cx="1701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</a:rPr>
              <a:t>结论成立</a:t>
            </a:r>
            <a:r>
              <a:rPr lang="en-US" altLang="zh-CN" sz="2800" b="1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00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8" grpId="0" autoUpdateAnimBg="0"/>
      <p:bldP spid="16" grpId="0" autoUpdateAnimBg="0"/>
      <p:bldP spid="17" grpId="0" autoUpdateAnimBg="0"/>
      <p:bldP spid="18" grpId="0" autoUpdateAnimBg="0"/>
      <p:bldP spid="11" grpId="0" autoUpdateAnimBg="0"/>
      <p:bldP spid="13" grpId="0" autoUpdateAnimBg="0"/>
      <p:bldP spid="14" grpId="0" autoUpdateAnimBg="0"/>
      <p:bldP spid="10" grpId="0" autoUpdateAnimBg="0"/>
      <p:bldP spid="12" grpId="0" autoUpdateAnimBg="0"/>
      <p:bldP spid="15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6443132E-48D9-447E-B2B0-D2C9CA933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060" y="996113"/>
            <a:ext cx="30806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单调性判别法；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C4358F8D-D234-44E1-B60F-5A303C593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341" y="1325678"/>
            <a:ext cx="688552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极值的判定：判别法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、判别法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最大值、最小值的求法。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E675C52B-AAFE-4D09-833A-B0D37070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27" y="2558583"/>
            <a:ext cx="30785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凹凸性与拐点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F3357C1-59B7-47C7-A10D-C9BA0867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253" y="2945049"/>
            <a:ext cx="5270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凹凸性判别法；    拐点的判定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D8143CBC-7B84-4B13-A8B4-EB559A77B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60" y="3762402"/>
            <a:ext cx="1861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渐近线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D5B135D6-068D-4EDC-84E8-84A7D5C3A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82" y="4411743"/>
            <a:ext cx="7135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水平渐近线；垂直渐近线；斜渐近线。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5BED6121-7C96-4A82-96E6-E5E726B4A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74" y="5050807"/>
            <a:ext cx="1539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曲率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0460210D-B255-476E-ADEA-42045DAE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59" y="5689872"/>
            <a:ext cx="30806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涉及到的题型：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4E05D80F-AFFA-4AF3-B0BE-B005E8D5F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603" y="5384783"/>
            <a:ext cx="80109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证明题：不等式、方程的根等。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计算题：单调性、极值；凹凸性、拐点；最值。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3" name="Object 11">
                <a:extLst>
                  <a:ext uri="{FF2B5EF4-FFF2-40B4-BE49-F238E27FC236}">
                    <a16:creationId xmlns:a16="http://schemas.microsoft.com/office/drawing/2014/main" id="{AE949E8F-C265-4250-8118-D7D47BADE82A}"/>
                  </a:ext>
                </a:extLst>
              </p:cNvPr>
              <p:cNvSpPr txBox="1"/>
              <p:nvPr/>
            </p:nvSpPr>
            <p:spPr bwMode="auto">
              <a:xfrm>
                <a:off x="2932244" y="5384783"/>
                <a:ext cx="395893" cy="13190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083" name="Object 11">
                <a:extLst>
                  <a:ext uri="{FF2B5EF4-FFF2-40B4-BE49-F238E27FC236}">
                    <a16:creationId xmlns:a16="http://schemas.microsoft.com/office/drawing/2014/main" id="{AE949E8F-C265-4250-8118-D7D47BADE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2244" y="5384783"/>
                <a:ext cx="395893" cy="1319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4" name="Text Box 12">
            <a:extLst>
              <a:ext uri="{FF2B5EF4-FFF2-40B4-BE49-F238E27FC236}">
                <a16:creationId xmlns:a16="http://schemas.microsoft.com/office/drawing/2014/main" id="{B6734374-DE27-4864-9C99-2D663F68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604" y="6176642"/>
            <a:ext cx="20760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函数作图。</a:t>
            </a:r>
          </a:p>
        </p:txBody>
      </p:sp>
      <p:sp>
        <p:nvSpPr>
          <p:cNvPr id="15" name="Text Box 50">
            <a:extLst>
              <a:ext uri="{FF2B5EF4-FFF2-40B4-BE49-F238E27FC236}">
                <a16:creationId xmlns:a16="http://schemas.microsoft.com/office/drawing/2014/main" id="{3EDC1AF9-2240-4883-A70C-B4A6665B7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68" y="4832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二、函数性态的研究</a:t>
            </a:r>
          </a:p>
        </p:txBody>
      </p:sp>
      <p:sp>
        <p:nvSpPr>
          <p:cNvPr id="16" name="Text Box 51">
            <a:extLst>
              <a:ext uri="{FF2B5EF4-FFF2-40B4-BE49-F238E27FC236}">
                <a16:creationId xmlns:a16="http://schemas.microsoft.com/office/drawing/2014/main" id="{77DC06DD-B1A8-4072-A904-A3FD8CF2C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64" y="467209"/>
            <a:ext cx="2707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单调性与极值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3075" grpId="0" build="p" autoUpdateAnimBg="0"/>
      <p:bldP spid="3076" grpId="0" build="p" autoUpdateAnimBg="0"/>
      <p:bldP spid="3077" grpId="0" build="p" autoUpdateAnimBg="0"/>
      <p:bldP spid="3078" grpId="0" build="p" autoUpdateAnimBg="0"/>
      <p:bldP spid="3079" grpId="0" build="p" autoUpdateAnimBg="0"/>
      <p:bldP spid="3080" grpId="0" build="p" autoUpdateAnimBg="0"/>
      <p:bldP spid="3081" grpId="0" build="p" autoUpdateAnimBg="0"/>
      <p:bldP spid="3082" grpId="0" build="p" autoUpdateAnimBg="0"/>
      <p:bldP spid="3083" grpId="0"/>
      <p:bldP spid="3084" grpId="0" build="p" autoUpdateAnimBg="0"/>
      <p:bldP spid="15" grpId="0" autoUpdateAnimBg="0"/>
      <p:bldP spid="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961809E-6D96-4589-9BE1-88D21120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64" y="604401"/>
            <a:ext cx="2254750" cy="53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3">
                <a:extLst>
                  <a:ext uri="{FF2B5EF4-FFF2-40B4-BE49-F238E27FC236}">
                    <a16:creationId xmlns:a16="http://schemas.microsoft.com/office/drawing/2014/main" id="{74F32AB0-F81D-4A9B-BD41-4371E8A6E503}"/>
                  </a:ext>
                </a:extLst>
              </p:cNvPr>
              <p:cNvSpPr txBox="1"/>
              <p:nvPr/>
            </p:nvSpPr>
            <p:spPr bwMode="auto">
              <a:xfrm>
                <a:off x="2216216" y="385011"/>
                <a:ext cx="8390824" cy="995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47" name="Object 3">
                <a:extLst>
                  <a:ext uri="{FF2B5EF4-FFF2-40B4-BE49-F238E27FC236}">
                    <a16:creationId xmlns:a16="http://schemas.microsoft.com/office/drawing/2014/main" id="{74F32AB0-F81D-4A9B-BD41-4371E8A6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6216" y="385011"/>
                <a:ext cx="8390824" cy="995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Text Box 4">
            <a:extLst>
              <a:ext uri="{FF2B5EF4-FFF2-40B4-BE49-F238E27FC236}">
                <a16:creationId xmlns:a16="http://schemas.microsoft.com/office/drawing/2014/main" id="{63D41FF0-2B71-4959-9A0D-0550CA827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17" y="1558120"/>
            <a:ext cx="1847178" cy="53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5">
                <a:extLst>
                  <a:ext uri="{FF2B5EF4-FFF2-40B4-BE49-F238E27FC236}">
                    <a16:creationId xmlns:a16="http://schemas.microsoft.com/office/drawing/2014/main" id="{0D2E699E-B658-4725-9239-983713B14E2D}"/>
                  </a:ext>
                </a:extLst>
              </p:cNvPr>
              <p:cNvSpPr txBox="1"/>
              <p:nvPr/>
            </p:nvSpPr>
            <p:spPr bwMode="auto">
              <a:xfrm>
                <a:off x="2773714" y="1397000"/>
                <a:ext cx="7554193" cy="995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𝐚𝐫𝐜𝐬𝐢𝐧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49" name="Object 5">
                <a:extLst>
                  <a:ext uri="{FF2B5EF4-FFF2-40B4-BE49-F238E27FC236}">
                    <a16:creationId xmlns:a16="http://schemas.microsoft.com/office/drawing/2014/main" id="{0D2E699E-B658-4725-9239-983713B1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3714" y="1397000"/>
                <a:ext cx="7554193" cy="995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Object 6">
                <a:extLst>
                  <a:ext uri="{FF2B5EF4-FFF2-40B4-BE49-F238E27FC236}">
                    <a16:creationId xmlns:a16="http://schemas.microsoft.com/office/drawing/2014/main" id="{5A314789-DA41-446D-A944-B74025201156}"/>
                  </a:ext>
                </a:extLst>
              </p:cNvPr>
              <p:cNvSpPr txBox="1"/>
              <p:nvPr/>
            </p:nvSpPr>
            <p:spPr bwMode="auto">
              <a:xfrm>
                <a:off x="1963554" y="2535023"/>
                <a:ext cx="9817767" cy="17773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50" name="Object 6">
                <a:extLst>
                  <a:ext uri="{FF2B5EF4-FFF2-40B4-BE49-F238E27FC236}">
                    <a16:creationId xmlns:a16="http://schemas.microsoft.com/office/drawing/2014/main" id="{5A314789-DA41-446D-A944-B7402520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3554" y="2535023"/>
                <a:ext cx="9817767" cy="1777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Object 7">
            <a:extLst>
              <a:ext uri="{FF2B5EF4-FFF2-40B4-BE49-F238E27FC236}">
                <a16:creationId xmlns:a16="http://schemas.microsoft.com/office/drawing/2014/main" id="{EF3AF7CE-02D6-430E-B94F-8826EB1AF18E}"/>
              </a:ext>
            </a:extLst>
          </p:cNvPr>
          <p:cNvSpPr txBox="1"/>
          <p:nvPr/>
        </p:nvSpPr>
        <p:spPr bwMode="auto">
          <a:xfrm>
            <a:off x="4886392" y="4267655"/>
            <a:ext cx="269857" cy="5185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2" name="Object 8">
                <a:extLst>
                  <a:ext uri="{FF2B5EF4-FFF2-40B4-BE49-F238E27FC236}">
                    <a16:creationId xmlns:a16="http://schemas.microsoft.com/office/drawing/2014/main" id="{4EBC04A0-0B36-41C8-9675-F36E2C515588}"/>
                  </a:ext>
                </a:extLst>
              </p:cNvPr>
              <p:cNvSpPr txBox="1"/>
              <p:nvPr/>
            </p:nvSpPr>
            <p:spPr bwMode="auto">
              <a:xfrm>
                <a:off x="1444208" y="4454487"/>
                <a:ext cx="6184817" cy="6437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52" name="Object 8">
                <a:extLst>
                  <a:ext uri="{FF2B5EF4-FFF2-40B4-BE49-F238E27FC236}">
                    <a16:creationId xmlns:a16="http://schemas.microsoft.com/office/drawing/2014/main" id="{4EBC04A0-0B36-41C8-9675-F36E2C51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4208" y="4454487"/>
                <a:ext cx="6184817" cy="643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3" name="Text Box 9">
            <a:extLst>
              <a:ext uri="{FF2B5EF4-FFF2-40B4-BE49-F238E27FC236}">
                <a16:creationId xmlns:a16="http://schemas.microsoft.com/office/drawing/2014/main" id="{6872E80F-4671-42C9-963B-1C672D9DB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206" y="4472206"/>
            <a:ext cx="835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4" name="Object 10">
                <a:extLst>
                  <a:ext uri="{FF2B5EF4-FFF2-40B4-BE49-F238E27FC236}">
                    <a16:creationId xmlns:a16="http://schemas.microsoft.com/office/drawing/2014/main" id="{60E0455D-4D6A-4E08-B379-1B6BD2678E0D}"/>
                  </a:ext>
                </a:extLst>
              </p:cNvPr>
              <p:cNvSpPr txBox="1"/>
              <p:nvPr/>
            </p:nvSpPr>
            <p:spPr bwMode="auto">
              <a:xfrm>
                <a:off x="6961479" y="4439873"/>
                <a:ext cx="3014612" cy="5878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54" name="Object 10">
                <a:extLst>
                  <a:ext uri="{FF2B5EF4-FFF2-40B4-BE49-F238E27FC236}">
                    <a16:creationId xmlns:a16="http://schemas.microsoft.com/office/drawing/2014/main" id="{60E0455D-4D6A-4E08-B379-1B6BD2678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1479" y="4439873"/>
                <a:ext cx="3014612" cy="58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5" name="Text Box 11">
            <a:extLst>
              <a:ext uri="{FF2B5EF4-FFF2-40B4-BE49-F238E27FC236}">
                <a16:creationId xmlns:a16="http://schemas.microsoft.com/office/drawing/2014/main" id="{986BBE70-C360-4164-AB80-50CC2C5E7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206" y="5572114"/>
            <a:ext cx="41492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于是命题得证。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/>
      <p:bldP spid="6148" grpId="0"/>
      <p:bldP spid="6149" grpId="0"/>
      <p:bldP spid="6150" grpId="0"/>
      <p:bldP spid="6152" grpId="0"/>
      <p:bldP spid="6153" grpId="0"/>
      <p:bldP spid="6154" grpId="0"/>
      <p:bldP spid="6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ext Box 13">
            <a:extLst>
              <a:ext uri="{FF2B5EF4-FFF2-40B4-BE49-F238E27FC236}">
                <a16:creationId xmlns:a16="http://schemas.microsoft.com/office/drawing/2014/main" id="{ADDE8D22-B3F8-4D1F-98C4-17EBCC78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09" y="576711"/>
            <a:ext cx="10560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[0,1]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上连续，在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内可导，且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f(1)=0,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8" name="Text Box 14">
                <a:extLst>
                  <a:ext uri="{FF2B5EF4-FFF2-40B4-BE49-F238E27FC236}">
                    <a16:creationId xmlns:a16="http://schemas.microsoft.com/office/drawing/2014/main" id="{F1D52CB3-9FEB-4244-BB5C-E83B214CE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709" y="1089474"/>
                <a:ext cx="3809999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至少存在一点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，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58" name="Text Box 14">
                <a:extLst>
                  <a:ext uri="{FF2B5EF4-FFF2-40B4-BE49-F238E27FC236}">
                    <a16:creationId xmlns:a16="http://schemas.microsoft.com/office/drawing/2014/main" id="{F1D52CB3-9FEB-4244-BB5C-E83B214C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709" y="1089474"/>
                <a:ext cx="3809999" cy="1169551"/>
              </a:xfrm>
              <a:prstGeom prst="rect">
                <a:avLst/>
              </a:prstGeom>
              <a:blipFill>
                <a:blip r:embed="rId3"/>
                <a:stretch>
                  <a:fillRect l="-3360" r="-124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60" name="Text Box 16">
                <a:extLst>
                  <a:ext uri="{FF2B5EF4-FFF2-40B4-BE49-F238E27FC236}">
                    <a16:creationId xmlns:a16="http://schemas.microsoft.com/office/drawing/2014/main" id="{5FEEE805-CA95-4BA4-99A7-B5989C2E5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8214" y="1055814"/>
                <a:ext cx="4299180" cy="7749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使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60" name="Text Box 16">
                <a:extLst>
                  <a:ext uri="{FF2B5EF4-FFF2-40B4-BE49-F238E27FC236}">
                    <a16:creationId xmlns:a16="http://schemas.microsoft.com/office/drawing/2014/main" id="{5FEEE805-CA95-4BA4-99A7-B5989C2E5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8214" y="1055814"/>
                <a:ext cx="4299180" cy="774956"/>
              </a:xfrm>
              <a:prstGeom prst="rect">
                <a:avLst/>
              </a:prstGeom>
              <a:blipFill>
                <a:blip r:embed="rId4"/>
                <a:stretch>
                  <a:fillRect l="-8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2" name="Text Box 18">
            <a:extLst>
              <a:ext uri="{FF2B5EF4-FFF2-40B4-BE49-F238E27FC236}">
                <a16:creationId xmlns:a16="http://schemas.microsoft.com/office/drawing/2014/main" id="{D7DD6902-80A5-4D07-B554-91328D9A5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03" y="2036478"/>
            <a:ext cx="1895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63" name="Object 19">
                <a:extLst>
                  <a:ext uri="{FF2B5EF4-FFF2-40B4-BE49-F238E27FC236}">
                    <a16:creationId xmlns:a16="http://schemas.microsoft.com/office/drawing/2014/main" id="{116ED1DB-9AE8-459B-BDBD-042C9093CC73}"/>
                  </a:ext>
                </a:extLst>
              </p:cNvPr>
              <p:cNvSpPr txBox="1"/>
              <p:nvPr/>
            </p:nvSpPr>
            <p:spPr bwMode="auto">
              <a:xfrm>
                <a:off x="2026301" y="2063163"/>
                <a:ext cx="5472619" cy="8052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令 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63" name="Object 19">
                <a:extLst>
                  <a:ext uri="{FF2B5EF4-FFF2-40B4-BE49-F238E27FC236}">
                    <a16:creationId xmlns:a16="http://schemas.microsoft.com/office/drawing/2014/main" id="{116ED1DB-9AE8-459B-BDBD-042C9093C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6301" y="2063163"/>
                <a:ext cx="5472619" cy="805257"/>
              </a:xfrm>
              <a:prstGeom prst="rect">
                <a:avLst/>
              </a:prstGeom>
              <a:blipFill>
                <a:blip r:embed="rId5"/>
                <a:stretch>
                  <a:fillRect l="-2227" t="-90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4" name="Text Box 20">
            <a:extLst>
              <a:ext uri="{FF2B5EF4-FFF2-40B4-BE49-F238E27FC236}">
                <a16:creationId xmlns:a16="http://schemas.microsoft.com/office/drawing/2014/main" id="{A5D63D9F-343B-4B01-8E93-B3CDC4D6C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397" y="2894576"/>
            <a:ext cx="7157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1]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上连续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内可导，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A389743B-CF42-4482-8B22-F7445AB0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841" y="3689807"/>
            <a:ext cx="4017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(0)=0,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(1)=0.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9408899C-29DE-4D2B-85C3-41B81C8C8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885" y="4286295"/>
                <a:ext cx="8505814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由罗尔定理，至少存在一点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9408899C-29DE-4D2B-85C3-41B81C8C8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9885" y="4286295"/>
                <a:ext cx="8505814" cy="954107"/>
              </a:xfrm>
              <a:prstGeom prst="rect">
                <a:avLst/>
              </a:prstGeom>
              <a:blipFill>
                <a:blip r:embed="rId6"/>
                <a:stretch>
                  <a:fillRect l="-1433" t="-82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5">
            <a:extLst>
              <a:ext uri="{FF2B5EF4-FFF2-40B4-BE49-F238E27FC236}">
                <a16:creationId xmlns:a16="http://schemas.microsoft.com/office/drawing/2014/main" id="{8B517BC1-D019-4DD4-A4EA-54F24B272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878" y="5289668"/>
            <a:ext cx="1142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F24FEFBA-0871-4D30-A4C5-BCEC7AC8C36C}"/>
                  </a:ext>
                </a:extLst>
              </p:cNvPr>
              <p:cNvSpPr txBox="1"/>
              <p:nvPr/>
            </p:nvSpPr>
            <p:spPr bwMode="auto">
              <a:xfrm>
                <a:off x="3364603" y="5245305"/>
                <a:ext cx="2087262" cy="523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，</a:t>
                </a:r>
              </a:p>
            </p:txBody>
          </p:sp>
        </mc:Choice>
        <mc:Fallback xmlns="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F24FEFBA-0871-4D30-A4C5-BCEC7AC8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4603" y="5245305"/>
                <a:ext cx="2087262" cy="523221"/>
              </a:xfrm>
              <a:prstGeom prst="rect">
                <a:avLst/>
              </a:prstGeom>
              <a:blipFill>
                <a:blip r:embed="rId7"/>
                <a:stretch>
                  <a:fillRect t="-15116" r="-3216" b="-2790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7">
            <a:extLst>
              <a:ext uri="{FF2B5EF4-FFF2-40B4-BE49-F238E27FC236}">
                <a16:creationId xmlns:a16="http://schemas.microsoft.com/office/drawing/2014/main" id="{1DE21EE7-035A-4260-A51B-7729816B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649" y="5262953"/>
            <a:ext cx="1142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8">
                <a:extLst>
                  <a:ext uri="{FF2B5EF4-FFF2-40B4-BE49-F238E27FC236}">
                    <a16:creationId xmlns:a16="http://schemas.microsoft.com/office/drawing/2014/main" id="{2E05D30D-A0E5-446A-9026-FC3929A6FEF5}"/>
                  </a:ext>
                </a:extLst>
              </p:cNvPr>
              <p:cNvSpPr txBox="1"/>
              <p:nvPr/>
            </p:nvSpPr>
            <p:spPr bwMode="auto">
              <a:xfrm>
                <a:off x="6830250" y="5060666"/>
                <a:ext cx="2943727" cy="14157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6" name="Object 8">
                <a:extLst>
                  <a:ext uri="{FF2B5EF4-FFF2-40B4-BE49-F238E27FC236}">
                    <a16:creationId xmlns:a16="http://schemas.microsoft.com/office/drawing/2014/main" id="{2E05D30D-A0E5-446A-9026-FC3929A6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0250" y="5060666"/>
                <a:ext cx="2943727" cy="1415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06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build="p" autoUpdateAnimBg="0"/>
      <p:bldP spid="6158" grpId="0" build="p" autoUpdateAnimBg="0"/>
      <p:bldP spid="6160" grpId="0" build="p" autoUpdateAnimBg="0"/>
      <p:bldP spid="6162" grpId="0" build="p" autoUpdateAnimBg="0"/>
      <p:bldP spid="6163" grpId="0"/>
      <p:bldP spid="6164" grpId="0" build="p" autoUpdateAnimBg="0"/>
      <p:bldP spid="6165" grpId="0" build="p" autoUpdateAnimBg="0"/>
      <p:bldP spid="21" grpId="0" build="p" autoUpdateAnimBg="0"/>
      <p:bldP spid="23" grpId="0" build="p" autoUpdateAnimBg="0"/>
      <p:bldP spid="24" grpId="0"/>
      <p:bldP spid="25" grpId="0" build="p" autoUpdateAnimBg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57" name="Text Box 13">
                <a:extLst>
                  <a:ext uri="{FF2B5EF4-FFF2-40B4-BE49-F238E27FC236}">
                    <a16:creationId xmlns:a16="http://schemas.microsoft.com/office/drawing/2014/main" id="{ADDE8D22-B3F8-4D1F-98C4-17EBCC78A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909" y="576711"/>
                <a:ext cx="11182784" cy="5568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1.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设 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f 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)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在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[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a, b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]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上有三阶导数，且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57" name="Text Box 13">
                <a:extLst>
                  <a:ext uri="{FF2B5EF4-FFF2-40B4-BE49-F238E27FC236}">
                    <a16:creationId xmlns:a16="http://schemas.microsoft.com/office/drawing/2014/main" id="{ADDE8D22-B3F8-4D1F-98C4-17EBCC78A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909" y="576711"/>
                <a:ext cx="11182784" cy="556884"/>
              </a:xfrm>
              <a:prstGeom prst="rect">
                <a:avLst/>
              </a:prstGeom>
              <a:blipFill>
                <a:blip r:embed="rId3"/>
                <a:stretch>
                  <a:fillRect l="-1090" t="-9890" b="-3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8" name="Text Box 14">
                <a:extLst>
                  <a:ext uri="{FF2B5EF4-FFF2-40B4-BE49-F238E27FC236}">
                    <a16:creationId xmlns:a16="http://schemas.microsoft.com/office/drawing/2014/main" id="{F1D52CB3-9FEB-4244-BB5C-E83B214CE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3644" y="1076167"/>
                <a:ext cx="5356216" cy="656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证明：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至少存在一点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，</a:t>
                </a:r>
              </a:p>
            </p:txBody>
          </p:sp>
        </mc:Choice>
        <mc:Fallback xmlns="">
          <p:sp>
            <p:nvSpPr>
              <p:cNvPr id="6158" name="Text Box 14">
                <a:extLst>
                  <a:ext uri="{FF2B5EF4-FFF2-40B4-BE49-F238E27FC236}">
                    <a16:creationId xmlns:a16="http://schemas.microsoft.com/office/drawing/2014/main" id="{F1D52CB3-9FEB-4244-BB5C-E83B214C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644" y="1076167"/>
                <a:ext cx="5356216" cy="656846"/>
              </a:xfrm>
              <a:prstGeom prst="rect">
                <a:avLst/>
              </a:prstGeom>
              <a:blipFill>
                <a:blip r:embed="rId4"/>
                <a:stretch>
                  <a:fillRect l="-2392" r="-228" b="-233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60" name="Text Box 16">
                <a:extLst>
                  <a:ext uri="{FF2B5EF4-FFF2-40B4-BE49-F238E27FC236}">
                    <a16:creationId xmlns:a16="http://schemas.microsoft.com/office/drawing/2014/main" id="{5FEEE805-CA95-4BA4-99A7-B5989C2E5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1239512"/>
                <a:ext cx="455264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‴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60" name="Text Box 16">
                <a:extLst>
                  <a:ext uri="{FF2B5EF4-FFF2-40B4-BE49-F238E27FC236}">
                    <a16:creationId xmlns:a16="http://schemas.microsoft.com/office/drawing/2014/main" id="{5FEEE805-CA95-4BA4-99A7-B5989C2E5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1239512"/>
                <a:ext cx="4552645" cy="523220"/>
              </a:xfrm>
              <a:prstGeom prst="rect">
                <a:avLst/>
              </a:prstGeom>
              <a:blipFill>
                <a:blip r:embed="rId5"/>
                <a:stretch>
                  <a:fillRect l="-2677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2" name="Text Box 18">
            <a:extLst>
              <a:ext uri="{FF2B5EF4-FFF2-40B4-BE49-F238E27FC236}">
                <a16:creationId xmlns:a16="http://schemas.microsoft.com/office/drawing/2014/main" id="{D7DD6902-80A5-4D07-B554-91328D9A5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03" y="2036478"/>
            <a:ext cx="2007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证明：</a:t>
            </a:r>
          </a:p>
        </p:txBody>
      </p:sp>
      <p:sp>
        <p:nvSpPr>
          <p:cNvPr id="6163" name="Object 19">
            <a:extLst>
              <a:ext uri="{FF2B5EF4-FFF2-40B4-BE49-F238E27FC236}">
                <a16:creationId xmlns:a16="http://schemas.microsoft.com/office/drawing/2014/main" id="{116ED1DB-9AE8-459B-BDBD-042C9093CC73}"/>
              </a:ext>
            </a:extLst>
          </p:cNvPr>
          <p:cNvSpPr txBox="1"/>
          <p:nvPr/>
        </p:nvSpPr>
        <p:spPr bwMode="auto">
          <a:xfrm>
            <a:off x="1987800" y="2036001"/>
            <a:ext cx="5134895" cy="65684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kumimoji="1"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kumimoji="1"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a, b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上满足罗尔定理</a:t>
            </a:r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9408899C-29DE-4D2B-85C3-41B81C8C8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765" y="2697708"/>
                <a:ext cx="624185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所以，至少存在一点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9408899C-29DE-4D2B-85C3-41B81C8C8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2765" y="2697708"/>
                <a:ext cx="6241852" cy="523220"/>
              </a:xfrm>
              <a:prstGeom prst="rect">
                <a:avLst/>
              </a:prstGeom>
              <a:blipFill>
                <a:blip r:embed="rId6"/>
                <a:stretch>
                  <a:fillRect l="-1953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5">
            <a:extLst>
              <a:ext uri="{FF2B5EF4-FFF2-40B4-BE49-F238E27FC236}">
                <a16:creationId xmlns:a16="http://schemas.microsoft.com/office/drawing/2014/main" id="{8B517BC1-D019-4DD4-A4EA-54F24B272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4328" y="2700700"/>
            <a:ext cx="1209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F24FEFBA-0871-4D30-A4C5-BCEC7AC8C36C}"/>
                  </a:ext>
                </a:extLst>
              </p:cNvPr>
              <p:cNvSpPr txBox="1"/>
              <p:nvPr/>
            </p:nvSpPr>
            <p:spPr bwMode="auto">
              <a:xfrm>
                <a:off x="8444054" y="2656337"/>
                <a:ext cx="2210320" cy="523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，</a:t>
                </a:r>
              </a:p>
            </p:txBody>
          </p:sp>
        </mc:Choice>
        <mc:Fallback xmlns="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F24FEFBA-0871-4D30-A4C5-BCEC7AC8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4054" y="2656337"/>
                <a:ext cx="2210320" cy="523221"/>
              </a:xfrm>
              <a:prstGeom prst="rect">
                <a:avLst/>
              </a:prstGeom>
              <a:blipFill>
                <a:blip r:embed="rId7"/>
                <a:stretch>
                  <a:fillRect t="-10465" r="-1653" b="-337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2">
            <a:extLst>
              <a:ext uri="{FF2B5EF4-FFF2-40B4-BE49-F238E27FC236}">
                <a16:creationId xmlns:a16="http://schemas.microsoft.com/office/drawing/2014/main" id="{683D1B01-30D4-43CD-919F-2A4B5DCAE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549" y="-52426"/>
            <a:ext cx="17233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练习题：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9">
                <a:extLst>
                  <a:ext uri="{FF2B5EF4-FFF2-40B4-BE49-F238E27FC236}">
                    <a16:creationId xmlns:a16="http://schemas.microsoft.com/office/drawing/2014/main" id="{A1A91AE5-FF49-45AB-9689-77490ABA7CA9}"/>
                  </a:ext>
                </a:extLst>
              </p:cNvPr>
              <p:cNvSpPr txBox="1"/>
              <p:nvPr/>
            </p:nvSpPr>
            <p:spPr bwMode="auto">
              <a:xfrm>
                <a:off x="1682661" y="3304043"/>
                <a:ext cx="5134895" cy="6568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在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[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sz="2800" b="1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, b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]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上满足罗尔定理</a:t>
                </a:r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Object 19">
                <a:extLst>
                  <a:ext uri="{FF2B5EF4-FFF2-40B4-BE49-F238E27FC236}">
                    <a16:creationId xmlns:a16="http://schemas.microsoft.com/office/drawing/2014/main" id="{A1A91AE5-FF49-45AB-9689-77490ABA7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661" y="3304043"/>
                <a:ext cx="5134895" cy="656846"/>
              </a:xfrm>
              <a:prstGeom prst="rect">
                <a:avLst/>
              </a:prstGeom>
              <a:blipFill>
                <a:blip r:embed="rId8"/>
                <a:stretch>
                  <a:fillRect t="-12037" b="-55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3">
                <a:extLst>
                  <a:ext uri="{FF2B5EF4-FFF2-40B4-BE49-F238E27FC236}">
                    <a16:creationId xmlns:a16="http://schemas.microsoft.com/office/drawing/2014/main" id="{37D86A62-1964-449B-894E-0F4FE8BE1A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7626" y="3965750"/>
                <a:ext cx="624185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所以，至少存在一点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Text Box 3">
                <a:extLst>
                  <a:ext uri="{FF2B5EF4-FFF2-40B4-BE49-F238E27FC236}">
                    <a16:creationId xmlns:a16="http://schemas.microsoft.com/office/drawing/2014/main" id="{37D86A62-1964-449B-894E-0F4FE8BE1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7626" y="3965750"/>
                <a:ext cx="6241852" cy="523220"/>
              </a:xfrm>
              <a:prstGeom prst="rect">
                <a:avLst/>
              </a:prstGeom>
              <a:blipFill>
                <a:blip r:embed="rId9"/>
                <a:stretch>
                  <a:fillRect l="-1953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5">
            <a:extLst>
              <a:ext uri="{FF2B5EF4-FFF2-40B4-BE49-F238E27FC236}">
                <a16:creationId xmlns:a16="http://schemas.microsoft.com/office/drawing/2014/main" id="{A35215C9-7F97-431F-B215-C0E787718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89" y="3968742"/>
            <a:ext cx="1209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9679EFB6-BD6A-4F43-AEA2-D53BAACE857C}"/>
                  </a:ext>
                </a:extLst>
              </p:cNvPr>
              <p:cNvSpPr txBox="1"/>
              <p:nvPr/>
            </p:nvSpPr>
            <p:spPr bwMode="auto">
              <a:xfrm>
                <a:off x="8138915" y="3924379"/>
                <a:ext cx="2210320" cy="523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，</a:t>
                </a:r>
              </a:p>
            </p:txBody>
          </p:sp>
        </mc:Choice>
        <mc:Fallback xmlns="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9679EFB6-BD6A-4F43-AEA2-D53BAACE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8915" y="3924379"/>
                <a:ext cx="2210320" cy="523221"/>
              </a:xfrm>
              <a:prstGeom prst="rect">
                <a:avLst/>
              </a:prstGeom>
              <a:blipFill>
                <a:blip r:embed="rId10"/>
                <a:stretch>
                  <a:fillRect t="-10465" r="-4683" b="-337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9">
                <a:extLst>
                  <a:ext uri="{FF2B5EF4-FFF2-40B4-BE49-F238E27FC236}">
                    <a16:creationId xmlns:a16="http://schemas.microsoft.com/office/drawing/2014/main" id="{7CAB994F-546E-4F42-A619-856CA44D6DB1}"/>
                  </a:ext>
                </a:extLst>
              </p:cNvPr>
              <p:cNvSpPr txBox="1"/>
              <p:nvPr/>
            </p:nvSpPr>
            <p:spPr bwMode="auto">
              <a:xfrm>
                <a:off x="1682660" y="4705234"/>
                <a:ext cx="5134895" cy="6568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在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[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zh-CN" sz="2800" b="1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, b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]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上满足罗尔定理</a:t>
                </a:r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Object 19">
                <a:extLst>
                  <a:ext uri="{FF2B5EF4-FFF2-40B4-BE49-F238E27FC236}">
                    <a16:creationId xmlns:a16="http://schemas.microsoft.com/office/drawing/2014/main" id="{7CAB994F-546E-4F42-A619-856CA44D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2660" y="4705234"/>
                <a:ext cx="5134895" cy="656846"/>
              </a:xfrm>
              <a:prstGeom prst="rect">
                <a:avLst/>
              </a:prstGeom>
              <a:blipFill>
                <a:blip r:embed="rId11"/>
                <a:stretch>
                  <a:fillRect t="-12963" b="-55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">
                <a:extLst>
                  <a:ext uri="{FF2B5EF4-FFF2-40B4-BE49-F238E27FC236}">
                    <a16:creationId xmlns:a16="http://schemas.microsoft.com/office/drawing/2014/main" id="{22C61E3A-1071-4C86-BB97-B42B27FA4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7624" y="5366941"/>
                <a:ext cx="674140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所以，至少存在一点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)⊂(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" name="Text Box 3">
                <a:extLst>
                  <a:ext uri="{FF2B5EF4-FFF2-40B4-BE49-F238E27FC236}">
                    <a16:creationId xmlns:a16="http://schemas.microsoft.com/office/drawing/2014/main" id="{22C61E3A-1071-4C86-BB97-B42B27FA4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7624" y="5366941"/>
                <a:ext cx="6741409" cy="523220"/>
              </a:xfrm>
              <a:prstGeom prst="rect">
                <a:avLst/>
              </a:prstGeom>
              <a:blipFill>
                <a:blip r:embed="rId12"/>
                <a:stretch>
                  <a:fillRect l="-1808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5">
            <a:extLst>
              <a:ext uri="{FF2B5EF4-FFF2-40B4-BE49-F238E27FC236}">
                <a16:creationId xmlns:a16="http://schemas.microsoft.com/office/drawing/2014/main" id="{91C09B1A-9C9E-4EEE-A024-23F682F65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235" y="5355254"/>
            <a:ext cx="1209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使得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6">
                <a:extLst>
                  <a:ext uri="{FF2B5EF4-FFF2-40B4-BE49-F238E27FC236}">
                    <a16:creationId xmlns:a16="http://schemas.microsoft.com/office/drawing/2014/main" id="{CDFFF639-CF42-4C95-A1D9-04FF9828EBB9}"/>
                  </a:ext>
                </a:extLst>
              </p:cNvPr>
              <p:cNvSpPr txBox="1"/>
              <p:nvPr/>
            </p:nvSpPr>
            <p:spPr bwMode="auto">
              <a:xfrm>
                <a:off x="9813709" y="5355253"/>
                <a:ext cx="2210320" cy="523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，</a:t>
                </a:r>
              </a:p>
            </p:txBody>
          </p:sp>
        </mc:Choice>
        <mc:Fallback xmlns="">
          <p:sp>
            <p:nvSpPr>
              <p:cNvPr id="37" name="Object 6">
                <a:extLst>
                  <a:ext uri="{FF2B5EF4-FFF2-40B4-BE49-F238E27FC236}">
                    <a16:creationId xmlns:a16="http://schemas.microsoft.com/office/drawing/2014/main" id="{CDFFF639-CF42-4C95-A1D9-04FF9828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13709" y="5355253"/>
                <a:ext cx="2210320" cy="523221"/>
              </a:xfrm>
              <a:prstGeom prst="rect">
                <a:avLst/>
              </a:prstGeom>
              <a:blipFill>
                <a:blip r:embed="rId13"/>
                <a:stretch>
                  <a:fillRect t="-9302" r="-1105" b="-337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152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build="p" autoUpdateAnimBg="0"/>
      <p:bldP spid="6158" grpId="0" build="p" autoUpdateAnimBg="0"/>
      <p:bldP spid="6160" grpId="0" build="p" autoUpdateAnimBg="0"/>
      <p:bldP spid="6162" grpId="0" build="p" autoUpdateAnimBg="0"/>
      <p:bldP spid="6163" grpId="0"/>
      <p:bldP spid="21" grpId="0" build="p" autoUpdateAnimBg="0"/>
      <p:bldP spid="23" grpId="0" build="p" autoUpdateAnimBg="0"/>
      <p:bldP spid="24" grpId="0"/>
      <p:bldP spid="29" grpId="0"/>
      <p:bldP spid="30" grpId="0" build="p" autoUpdateAnimBg="0"/>
      <p:bldP spid="31" grpId="0" build="p" autoUpdateAnimBg="0"/>
      <p:bldP spid="32" grpId="0"/>
      <p:bldP spid="34" grpId="0"/>
      <p:bldP spid="35" grpId="0" build="p" autoUpdateAnimBg="0"/>
      <p:bldP spid="36" grpId="0" build="p" autoUpdateAnimBg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57" name="Text Box 13">
                <a:extLst>
                  <a:ext uri="{FF2B5EF4-FFF2-40B4-BE49-F238E27FC236}">
                    <a16:creationId xmlns:a16="http://schemas.microsoft.com/office/drawing/2014/main" id="{ADDE8D22-B3F8-4D1F-98C4-17EBCC78A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909" y="576711"/>
                <a:ext cx="11182784" cy="1113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2.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在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[0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1]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上满足拉格朗日定理，则定理中的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</m:e>
                    </m:ba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 .</m:t>
                    </m:r>
                  </m:oMath>
                </a14:m>
                <a:endParaRPr lang="zh-CN" altLang="en-US" sz="2800" b="1" dirty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57" name="Text Box 13">
                <a:extLst>
                  <a:ext uri="{FF2B5EF4-FFF2-40B4-BE49-F238E27FC236}">
                    <a16:creationId xmlns:a16="http://schemas.microsoft.com/office/drawing/2014/main" id="{ADDE8D22-B3F8-4D1F-98C4-17EBCC78A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909" y="576711"/>
                <a:ext cx="11182784" cy="1113831"/>
              </a:xfrm>
              <a:prstGeom prst="rect">
                <a:avLst/>
              </a:prstGeom>
              <a:blipFill>
                <a:blip r:embed="rId3"/>
                <a:stretch>
                  <a:fillRect l="-1090" t="-32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2" name="Text Box 18">
            <a:extLst>
              <a:ext uri="{FF2B5EF4-FFF2-40B4-BE49-F238E27FC236}">
                <a16:creationId xmlns:a16="http://schemas.microsoft.com/office/drawing/2014/main" id="{D7DD6902-80A5-4D07-B554-91328D9A5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92" y="1604331"/>
            <a:ext cx="1003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63" name="Object 19">
                <a:extLst>
                  <a:ext uri="{FF2B5EF4-FFF2-40B4-BE49-F238E27FC236}">
                    <a16:creationId xmlns:a16="http://schemas.microsoft.com/office/drawing/2014/main" id="{116ED1DB-9AE8-459B-BDBD-042C9093CC73}"/>
                  </a:ext>
                </a:extLst>
              </p:cNvPr>
              <p:cNvSpPr txBox="1"/>
              <p:nvPr/>
            </p:nvSpPr>
            <p:spPr bwMode="auto">
              <a:xfrm>
                <a:off x="1842765" y="1562535"/>
                <a:ext cx="2122187" cy="6568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163" name="Object 19">
                <a:extLst>
                  <a:ext uri="{FF2B5EF4-FFF2-40B4-BE49-F238E27FC236}">
                    <a16:creationId xmlns:a16="http://schemas.microsoft.com/office/drawing/2014/main" id="{116ED1DB-9AE8-459B-BDBD-042C9093C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2765" y="1562535"/>
                <a:ext cx="2122187" cy="656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5">
            <a:extLst>
              <a:ext uri="{FF2B5EF4-FFF2-40B4-BE49-F238E27FC236}">
                <a16:creationId xmlns:a16="http://schemas.microsoft.com/office/drawing/2014/main" id="{8B517BC1-D019-4DD4-A4EA-54F24B272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602" y="1537064"/>
            <a:ext cx="1209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F24FEFBA-0871-4D30-A4C5-BCEC7AC8C36C}"/>
                  </a:ext>
                </a:extLst>
              </p:cNvPr>
              <p:cNvSpPr txBox="1"/>
              <p:nvPr/>
            </p:nvSpPr>
            <p:spPr bwMode="auto">
              <a:xfrm>
                <a:off x="4921141" y="1583178"/>
                <a:ext cx="2210320" cy="523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>
                    <a:latin typeface="+mj-lt"/>
                  </a:rPr>
                  <a:t>=1</a:t>
                </a:r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F24FEFBA-0871-4D30-A4C5-BCEC7AC8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1141" y="1583178"/>
                <a:ext cx="2210320" cy="523221"/>
              </a:xfrm>
              <a:prstGeom prst="rect">
                <a:avLst/>
              </a:prstGeom>
              <a:blipFill>
                <a:blip r:embed="rId5"/>
                <a:stretch>
                  <a:fillRect t="-10465" b="-337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5">
            <a:extLst>
              <a:ext uri="{FF2B5EF4-FFF2-40B4-BE49-F238E27FC236}">
                <a16:creationId xmlns:a16="http://schemas.microsoft.com/office/drawing/2014/main" id="{A35215C9-7F97-431F-B215-C0E787718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632" y="1647437"/>
            <a:ext cx="1209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9679EFB6-BD6A-4F43-AEA2-D53BAACE857C}"/>
                  </a:ext>
                </a:extLst>
              </p:cNvPr>
              <p:cNvSpPr txBox="1"/>
              <p:nvPr/>
            </p:nvSpPr>
            <p:spPr bwMode="auto">
              <a:xfrm>
                <a:off x="7593251" y="1426443"/>
                <a:ext cx="1772130" cy="1027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Object 6">
                <a:extLst>
                  <a:ext uri="{FF2B5EF4-FFF2-40B4-BE49-F238E27FC236}">
                    <a16:creationId xmlns:a16="http://schemas.microsoft.com/office/drawing/2014/main" id="{9679EFB6-BD6A-4F43-AEA2-D53BAACE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3251" y="1426443"/>
                <a:ext cx="1772130" cy="1027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6">
                <a:extLst>
                  <a:ext uri="{FF2B5EF4-FFF2-40B4-BE49-F238E27FC236}">
                    <a16:creationId xmlns:a16="http://schemas.microsoft.com/office/drawing/2014/main" id="{DA7C72F3-202A-4B3E-AED0-1C8600280CE2}"/>
                  </a:ext>
                </a:extLst>
              </p:cNvPr>
              <p:cNvSpPr txBox="1"/>
              <p:nvPr/>
            </p:nvSpPr>
            <p:spPr bwMode="auto">
              <a:xfrm>
                <a:off x="9469916" y="182594"/>
                <a:ext cx="984462" cy="6823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Object 6">
                <a:extLst>
                  <a:ext uri="{FF2B5EF4-FFF2-40B4-BE49-F238E27FC236}">
                    <a16:creationId xmlns:a16="http://schemas.microsoft.com/office/drawing/2014/main" id="{DA7C72F3-202A-4B3E-AED0-1C860028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9916" y="182594"/>
                <a:ext cx="984462" cy="682317"/>
              </a:xfrm>
              <a:prstGeom prst="rect">
                <a:avLst/>
              </a:prstGeom>
              <a:blipFill>
                <a:blip r:embed="rId7"/>
                <a:stretch>
                  <a:fillRect b="-348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13">
            <a:extLst>
              <a:ext uri="{FF2B5EF4-FFF2-40B4-BE49-F238E27FC236}">
                <a16:creationId xmlns:a16="http://schemas.microsoft.com/office/drawing/2014/main" id="{C0B8BF6E-C3C4-4D55-9080-7B2A1DC08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61" y="2543019"/>
            <a:ext cx="11360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在[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上连续，在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内可导，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FED1354C-BFB0-4F53-B52B-F37D82757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909" y="3276165"/>
                <a:ext cx="10846594" cy="7228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证明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kumimoji="1" lang="zh-CN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至少存在一点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，使得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FED1354C-BFB0-4F53-B52B-F37D82757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909" y="3276165"/>
                <a:ext cx="10846594" cy="722827"/>
              </a:xfrm>
              <a:prstGeom prst="rect">
                <a:avLst/>
              </a:prstGeom>
              <a:blipFill>
                <a:blip r:embed="rId8"/>
                <a:stretch>
                  <a:fillRect l="-1124" b="-5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18">
            <a:extLst>
              <a:ext uri="{FF2B5EF4-FFF2-40B4-BE49-F238E27FC236}">
                <a16:creationId xmlns:a16="http://schemas.microsoft.com/office/drawing/2014/main" id="{1EA249AB-57F3-4B4C-81E5-F4F177FF3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2" y="4173356"/>
            <a:ext cx="2007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19">
                <a:extLst>
                  <a:ext uri="{FF2B5EF4-FFF2-40B4-BE49-F238E27FC236}">
                    <a16:creationId xmlns:a16="http://schemas.microsoft.com/office/drawing/2014/main" id="{4F84DE83-5E20-4867-9B7B-7B50BADDD7C5}"/>
                  </a:ext>
                </a:extLst>
              </p:cNvPr>
              <p:cNvSpPr txBox="1"/>
              <p:nvPr/>
            </p:nvSpPr>
            <p:spPr bwMode="auto">
              <a:xfrm>
                <a:off x="1657293" y="4110185"/>
                <a:ext cx="7708088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令 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1" lang="zh-CN" altLang="zh-CN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m:rPr>
                        <m:nor/>
                      </m:rPr>
                      <a:rPr kumimoji="1" lang="en-US" altLang="zh-CN" sz="2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m:rPr>
                        <m:nor/>
                      </m:rPr>
                      <a:rPr kumimoji="1" lang="en-US" altLang="zh-CN" sz="2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m:rPr>
                        <m:nor/>
                      </m:rPr>
                      <a:rPr kumimoji="1" lang="en-US" altLang="zh-CN" sz="28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b</m:t>
                    </m:r>
                    <m:r>
                      <m:rPr>
                        <m:nor/>
                      </m:rPr>
                      <a:rPr kumimoji="1" lang="en-US" altLang="zh-CN" sz="28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Object 19">
                <a:extLst>
                  <a:ext uri="{FF2B5EF4-FFF2-40B4-BE49-F238E27FC236}">
                    <a16:creationId xmlns:a16="http://schemas.microsoft.com/office/drawing/2014/main" id="{4F84DE83-5E20-4867-9B7B-7B50BADD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7293" y="4110185"/>
                <a:ext cx="7708088" cy="523220"/>
              </a:xfrm>
              <a:prstGeom prst="rect">
                <a:avLst/>
              </a:prstGeom>
              <a:blipFill>
                <a:blip r:embed="rId9"/>
                <a:stretch>
                  <a:fillRect l="-1661" t="-15116" b="-2790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">
            <a:extLst>
              <a:ext uri="{FF2B5EF4-FFF2-40B4-BE49-F238E27FC236}">
                <a16:creationId xmlns:a16="http://schemas.microsoft.com/office/drawing/2014/main" id="{793BEBD0-085C-4846-8E36-35565DDC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660" y="4906502"/>
            <a:ext cx="6241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kumimoji="1"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a, b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上满足罗尔定理</a:t>
            </a:r>
            <a:endParaRPr kumimoji="1" lang="zh-CN" altLang="en-US" sz="2800" b="1" dirty="0">
              <a:solidFill>
                <a:srgbClr val="000000"/>
              </a:solidFill>
              <a:latin typeface="+mj-lt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6">
                <a:extLst>
                  <a:ext uri="{FF2B5EF4-FFF2-40B4-BE49-F238E27FC236}">
                    <a16:creationId xmlns:a16="http://schemas.microsoft.com/office/drawing/2014/main" id="{D52C7382-ED76-4D50-9291-25BC86115306}"/>
                  </a:ext>
                </a:extLst>
              </p:cNvPr>
              <p:cNvSpPr txBox="1"/>
              <p:nvPr/>
            </p:nvSpPr>
            <p:spPr bwMode="auto">
              <a:xfrm>
                <a:off x="6891413" y="4906025"/>
                <a:ext cx="3754402" cy="523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，</a:t>
                </a:r>
              </a:p>
            </p:txBody>
          </p:sp>
        </mc:Choice>
        <mc:Fallback xmlns="">
          <p:sp>
            <p:nvSpPr>
              <p:cNvPr id="43" name="Object 6">
                <a:extLst>
                  <a:ext uri="{FF2B5EF4-FFF2-40B4-BE49-F238E27FC236}">
                    <a16:creationId xmlns:a16="http://schemas.microsoft.com/office/drawing/2014/main" id="{D52C7382-ED76-4D50-9291-25BC8611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1413" y="4906025"/>
                <a:ext cx="3754402" cy="523221"/>
              </a:xfrm>
              <a:prstGeom prst="rect">
                <a:avLst/>
              </a:prstGeom>
              <a:blipFill>
                <a:blip r:embed="rId10"/>
                <a:stretch>
                  <a:fillRect t="-10465" r="-12987" b="-337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bject 19">
            <a:extLst>
              <a:ext uri="{FF2B5EF4-FFF2-40B4-BE49-F238E27FC236}">
                <a16:creationId xmlns:a16="http://schemas.microsoft.com/office/drawing/2014/main" id="{A76BFF1F-F198-4DF8-BFA5-5E08D22F0B26}"/>
              </a:ext>
            </a:extLst>
          </p:cNvPr>
          <p:cNvSpPr txBox="1"/>
          <p:nvPr/>
        </p:nvSpPr>
        <p:spPr bwMode="auto">
          <a:xfrm>
            <a:off x="1756518" y="5820997"/>
            <a:ext cx="5134895" cy="65684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应用罗尔定理即得。</a:t>
            </a:r>
            <a:endParaRPr lang="zh-CN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523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build="p" autoUpdateAnimBg="0"/>
      <p:bldP spid="6162" grpId="0" build="p" autoUpdateAnimBg="0"/>
      <p:bldP spid="6163" grpId="0"/>
      <p:bldP spid="23" grpId="0" build="p" autoUpdateAnimBg="0"/>
      <p:bldP spid="24" grpId="0"/>
      <p:bldP spid="31" grpId="0" build="p" autoUpdateAnimBg="0"/>
      <p:bldP spid="32" grpId="0"/>
      <p:bldP spid="27" grpId="0"/>
      <p:bldP spid="28" grpId="0" build="p" autoUpdateAnimBg="0"/>
      <p:bldP spid="33" grpId="0" build="p" autoUpdateAnimBg="0"/>
      <p:bldP spid="39" grpId="0" build="p" autoUpdateAnimBg="0"/>
      <p:bldP spid="40" grpId="0"/>
      <p:bldP spid="41" grpId="0" build="p" autoUpdateAnimBg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C0B8BF6E-C3C4-4D55-9080-7B2A1DC08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462" y="540964"/>
                <a:ext cx="113609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4.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设 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f(x)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二阶可导，且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C0B8BF6E-C3C4-4D55-9080-7B2A1DC0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462" y="540964"/>
                <a:ext cx="11360902" cy="523220"/>
              </a:xfrm>
              <a:prstGeom prst="rect">
                <a:avLst/>
              </a:prstGeom>
              <a:blipFill>
                <a:blip r:embed="rId3"/>
                <a:stretch>
                  <a:fillRect l="-1073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FED1354C-BFB0-4F53-B52B-F37D82757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410" y="1274110"/>
                <a:ext cx="10846594" cy="7228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证明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)+⋯+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)]≥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FED1354C-BFB0-4F53-B52B-F37D82757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410" y="1274110"/>
                <a:ext cx="10846594" cy="722827"/>
              </a:xfrm>
              <a:prstGeom prst="rect">
                <a:avLst/>
              </a:prstGeom>
              <a:blipFill>
                <a:blip r:embed="rId4"/>
                <a:stretch>
                  <a:fillRect l="-1180" b="-42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18">
            <a:extLst>
              <a:ext uri="{FF2B5EF4-FFF2-40B4-BE49-F238E27FC236}">
                <a16:creationId xmlns:a16="http://schemas.microsoft.com/office/drawing/2014/main" id="{1EA249AB-57F3-4B4C-81E5-F4F177FF3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33" y="2171301"/>
            <a:ext cx="2007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19">
                <a:extLst>
                  <a:ext uri="{FF2B5EF4-FFF2-40B4-BE49-F238E27FC236}">
                    <a16:creationId xmlns:a16="http://schemas.microsoft.com/office/drawing/2014/main" id="{4F84DE83-5E20-4867-9B7B-7B50BADDD7C5}"/>
                  </a:ext>
                </a:extLst>
              </p:cNvPr>
              <p:cNvSpPr txBox="1"/>
              <p:nvPr/>
            </p:nvSpPr>
            <p:spPr bwMode="auto">
              <a:xfrm>
                <a:off x="1721161" y="2290354"/>
                <a:ext cx="3942110" cy="6436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Object 19">
                <a:extLst>
                  <a:ext uri="{FF2B5EF4-FFF2-40B4-BE49-F238E27FC236}">
                    <a16:creationId xmlns:a16="http://schemas.microsoft.com/office/drawing/2014/main" id="{4F84DE83-5E20-4867-9B7B-7B50BADD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1161" y="2290354"/>
                <a:ext cx="3942110" cy="643646"/>
              </a:xfrm>
              <a:prstGeom prst="rect">
                <a:avLst/>
              </a:prstGeom>
              <a:blipFill>
                <a:blip r:embed="rId5"/>
                <a:stretch>
                  <a:fillRect l="-3091" t="-3810" b="-142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">
            <a:extLst>
              <a:ext uri="{FF2B5EF4-FFF2-40B4-BE49-F238E27FC236}">
                <a16:creationId xmlns:a16="http://schemas.microsoft.com/office/drawing/2014/main" id="{793BEBD0-085C-4846-8E36-35565DDC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752" y="3042342"/>
            <a:ext cx="2100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由泰勒定理</a:t>
            </a:r>
            <a:endParaRPr kumimoji="1" lang="zh-CN" altLang="en-US" sz="2800" b="1" dirty="0">
              <a:solidFill>
                <a:srgbClr val="000000"/>
              </a:solidFill>
              <a:latin typeface="+mj-lt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6">
                <a:extLst>
                  <a:ext uri="{FF2B5EF4-FFF2-40B4-BE49-F238E27FC236}">
                    <a16:creationId xmlns:a16="http://schemas.microsoft.com/office/drawing/2014/main" id="{D52C7382-ED76-4D50-9291-25BC86115306}"/>
                  </a:ext>
                </a:extLst>
              </p:cNvPr>
              <p:cNvSpPr txBox="1"/>
              <p:nvPr/>
            </p:nvSpPr>
            <p:spPr bwMode="auto">
              <a:xfrm>
                <a:off x="3264820" y="2918136"/>
                <a:ext cx="8628797" cy="7228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3" name="Object 6">
                <a:extLst>
                  <a:ext uri="{FF2B5EF4-FFF2-40B4-BE49-F238E27FC236}">
                    <a16:creationId xmlns:a16="http://schemas.microsoft.com/office/drawing/2014/main" id="{D52C7382-ED76-4D50-9291-25BC8611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4820" y="2918136"/>
                <a:ext cx="8628797" cy="722827"/>
              </a:xfrm>
              <a:prstGeom prst="rect">
                <a:avLst/>
              </a:prstGeom>
              <a:blipFill>
                <a:blip r:embed="rId6"/>
                <a:stretch>
                  <a:fillRect b="-17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19">
                <a:extLst>
                  <a:ext uri="{FF2B5EF4-FFF2-40B4-BE49-F238E27FC236}">
                    <a16:creationId xmlns:a16="http://schemas.microsoft.com/office/drawing/2014/main" id="{A76BFF1F-F198-4DF8-BFA5-5E08D22F0B26}"/>
                  </a:ext>
                </a:extLst>
              </p:cNvPr>
              <p:cNvSpPr txBox="1"/>
              <p:nvPr/>
            </p:nvSpPr>
            <p:spPr bwMode="auto">
              <a:xfrm>
                <a:off x="1463135" y="3929133"/>
                <a:ext cx="2602098" cy="6568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00"/>
                    </a:solidFill>
                  </a:rPr>
                  <a:t>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4" name="Object 19">
                <a:extLst>
                  <a:ext uri="{FF2B5EF4-FFF2-40B4-BE49-F238E27FC236}">
                    <a16:creationId xmlns:a16="http://schemas.microsoft.com/office/drawing/2014/main" id="{A76BFF1F-F198-4DF8-BFA5-5E08D22F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3135" y="3929133"/>
                <a:ext cx="2602098" cy="656846"/>
              </a:xfrm>
              <a:prstGeom prst="rect">
                <a:avLst/>
              </a:prstGeom>
              <a:blipFill>
                <a:blip r:embed="rId7"/>
                <a:stretch>
                  <a:fillRect l="-4684" t="-13084" b="-28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3061A4CB-EBDA-4F61-B5B8-84E67556D5E1}"/>
                  </a:ext>
                </a:extLst>
              </p:cNvPr>
              <p:cNvSpPr txBox="1"/>
              <p:nvPr/>
            </p:nvSpPr>
            <p:spPr bwMode="auto">
              <a:xfrm>
                <a:off x="4065233" y="3967674"/>
                <a:ext cx="6264481" cy="7228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，</a:t>
                </a:r>
              </a:p>
            </p:txBody>
          </p:sp>
        </mc:Choice>
        <mc:Fallback xmlns=""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3061A4CB-EBDA-4F61-B5B8-84E67556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233" y="3967674"/>
                <a:ext cx="6264481" cy="722827"/>
              </a:xfrm>
              <a:prstGeom prst="rect">
                <a:avLst/>
              </a:prstGeom>
              <a:blipFill>
                <a:blip r:embed="rId8"/>
                <a:stretch>
                  <a:fillRect l="-2043" t="-118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FCA9FE16-AEFF-4144-909D-267189F8E9D9}"/>
                  </a:ext>
                </a:extLst>
              </p:cNvPr>
              <p:cNvSpPr txBox="1"/>
              <p:nvPr/>
            </p:nvSpPr>
            <p:spPr bwMode="auto">
              <a:xfrm>
                <a:off x="4065233" y="4717732"/>
                <a:ext cx="6264481" cy="7228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，</a:t>
                </a:r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FCA9FE16-AEFF-4144-909D-267189F8E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233" y="4717732"/>
                <a:ext cx="6264481" cy="722827"/>
              </a:xfrm>
              <a:prstGeom prst="rect">
                <a:avLst/>
              </a:prstGeom>
              <a:blipFill>
                <a:blip r:embed="rId9"/>
                <a:stretch>
                  <a:fillRect l="-2043" t="-118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B374D106-F2C0-48DC-A1A7-7B79ED8DFCF3}"/>
                  </a:ext>
                </a:extLst>
              </p:cNvPr>
              <p:cNvSpPr txBox="1"/>
              <p:nvPr/>
            </p:nvSpPr>
            <p:spPr bwMode="auto">
              <a:xfrm>
                <a:off x="1898294" y="5343923"/>
                <a:ext cx="7996826" cy="7228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各式相加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)+⋯+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B374D106-F2C0-48DC-A1A7-7B79ED8D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8294" y="5343923"/>
                <a:ext cx="7996826" cy="722827"/>
              </a:xfrm>
              <a:prstGeom prst="rect">
                <a:avLst/>
              </a:prstGeom>
              <a:blipFill>
                <a:blip r:embed="rId10"/>
                <a:stretch>
                  <a:fillRect l="-1524" t="-118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B3355FE2-232E-49CE-8291-8472E840F4B5}"/>
                  </a:ext>
                </a:extLst>
              </p:cNvPr>
              <p:cNvSpPr txBox="1"/>
              <p:nvPr/>
            </p:nvSpPr>
            <p:spPr bwMode="auto">
              <a:xfrm>
                <a:off x="1589936" y="6050334"/>
                <a:ext cx="9616539" cy="7228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)+⋯+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)]≥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B3355FE2-232E-49CE-8291-8472E840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9936" y="6050334"/>
                <a:ext cx="9616539" cy="722827"/>
              </a:xfrm>
              <a:prstGeom prst="rect">
                <a:avLst/>
              </a:prstGeom>
              <a:blipFill>
                <a:blip r:embed="rId11"/>
                <a:stretch>
                  <a:fillRect l="-1332" b="-50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783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33" grpId="0" build="p" autoUpdateAnimBg="0"/>
      <p:bldP spid="39" grpId="0" build="p" autoUpdateAnimBg="0"/>
      <p:bldP spid="40" grpId="0"/>
      <p:bldP spid="41" grpId="0" build="p" autoUpdateAnimBg="0"/>
      <p:bldP spid="43" grpId="0"/>
      <p:bldP spid="44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C0B8BF6E-C3C4-4D55-9080-7B2A1DC08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462" y="540964"/>
                <a:ext cx="6969113" cy="539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5.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时，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C0B8BF6E-C3C4-4D55-9080-7B2A1DC0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462" y="540964"/>
                <a:ext cx="6969113" cy="539443"/>
              </a:xfrm>
              <a:prstGeom prst="rect">
                <a:avLst/>
              </a:prstGeom>
              <a:blipFill>
                <a:blip r:embed="rId3"/>
                <a:stretch>
                  <a:fillRect l="-1750" t="-13636" b="-318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18">
            <a:extLst>
              <a:ext uri="{FF2B5EF4-FFF2-40B4-BE49-F238E27FC236}">
                <a16:creationId xmlns:a16="http://schemas.microsoft.com/office/drawing/2014/main" id="{1EA249AB-57F3-4B4C-81E5-F4F177FF3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67" y="1576741"/>
            <a:ext cx="2007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证明：</a:t>
            </a: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4F84DE83-5E20-4867-9B7B-7B50BADDD7C5}"/>
              </a:ext>
            </a:extLst>
          </p:cNvPr>
          <p:cNvSpPr txBox="1"/>
          <p:nvPr/>
        </p:nvSpPr>
        <p:spPr bwMode="auto">
          <a:xfrm>
            <a:off x="1750037" y="1575573"/>
            <a:ext cx="4246502" cy="60048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只要证明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ln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ln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sz="28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793BEBD0-085C-4846-8E36-35565DDC19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1804" y="1491058"/>
                <a:ext cx="4367541" cy="7736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只要证明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800" b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ln</m:t>
                        </m:r>
                        <m:r>
                          <m:rPr>
                            <m:nor/>
                          </m:rPr>
                          <a:rPr kumimoji="1" lang="en-US" altLang="zh-CN" sz="2800" b="1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a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&lt;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800" b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ln</m:t>
                        </m:r>
                        <m:r>
                          <m:rPr>
                            <m:nor/>
                          </m:rPr>
                          <a:rPr kumimoji="1" lang="en-US" altLang="zh-CN" sz="2800" b="1" i="1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b</m:t>
                        </m:r>
                      </m:num>
                      <m:den>
                        <m:r>
                          <a:rPr kumimoji="1" lang="en-US" altLang="zh-CN" sz="2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</m:t>
                        </m:r>
                      </m:den>
                    </m:f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793BEBD0-085C-4846-8E36-35565DDC1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804" y="1491058"/>
                <a:ext cx="4367541" cy="773610"/>
              </a:xfrm>
              <a:prstGeom prst="rect">
                <a:avLst/>
              </a:prstGeom>
              <a:blipFill>
                <a:blip r:embed="rId4"/>
                <a:stretch>
                  <a:fillRect l="-2789" b="-94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6">
                <a:extLst>
                  <a:ext uri="{FF2B5EF4-FFF2-40B4-BE49-F238E27FC236}">
                    <a16:creationId xmlns:a16="http://schemas.microsoft.com/office/drawing/2014/main" id="{D52C7382-ED76-4D50-9291-25BC86115306}"/>
                  </a:ext>
                </a:extLst>
              </p:cNvPr>
              <p:cNvSpPr txBox="1"/>
              <p:nvPr/>
            </p:nvSpPr>
            <p:spPr bwMode="auto">
              <a:xfrm>
                <a:off x="1750037" y="2415765"/>
                <a:ext cx="2602098" cy="9876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800" b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ln</m:t>
                        </m:r>
                        <m:r>
                          <a:rPr kumimoji="1" lang="en-US" altLang="zh-CN" sz="2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num>
                      <m:den>
                        <m:r>
                          <a:rPr kumimoji="1" lang="en-US" altLang="zh-CN" sz="2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den>
                    </m:f>
                  </m:oMath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3" name="Object 6">
                <a:extLst>
                  <a:ext uri="{FF2B5EF4-FFF2-40B4-BE49-F238E27FC236}">
                    <a16:creationId xmlns:a16="http://schemas.microsoft.com/office/drawing/2014/main" id="{D52C7382-ED76-4D50-9291-25BC8611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0037" y="2415765"/>
                <a:ext cx="2602098" cy="987627"/>
              </a:xfrm>
              <a:prstGeom prst="rect">
                <a:avLst/>
              </a:prstGeom>
              <a:blipFill>
                <a:blip r:embed="rId5"/>
                <a:stretch>
                  <a:fillRect l="-46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3061A4CB-EBDA-4F61-B5B8-84E67556D5E1}"/>
                  </a:ext>
                </a:extLst>
              </p:cNvPr>
              <p:cNvSpPr txBox="1"/>
              <p:nvPr/>
            </p:nvSpPr>
            <p:spPr bwMode="auto">
              <a:xfrm>
                <a:off x="4177482" y="2498395"/>
                <a:ext cx="6264481" cy="7228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CN" sz="2800" b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ln</m:t>
                        </m:r>
                        <m:r>
                          <a:rPr kumimoji="1"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num>
                      <m:den>
                        <m:r>
                          <a:rPr kumimoji="1" lang="en-US" altLang="zh-CN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  <m:r>
                          <a:rPr kumimoji="1" lang="en-US" altLang="zh-CN" sz="2800" b="1" i="1" baseline="300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den>
                    </m:f>
                    <m:r>
                      <a:rPr kumimoji="1" lang="en-US" altLang="zh-CN" sz="28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r>
                      <a:rPr kumimoji="1" lang="en-US" altLang="zh-CN" sz="28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，</a:t>
                </a:r>
                <a:r>
                  <a:rPr lang="en-US" altLang="zh-CN" sz="2800" b="1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altLang="zh-CN" sz="2800" b="1" dirty="0">
                    <a:latin typeface="+mj-lt"/>
                  </a:rPr>
                  <a:t>)</a:t>
                </a:r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3061A4CB-EBDA-4F61-B5B8-84E67556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7482" y="2498395"/>
                <a:ext cx="6264481" cy="722827"/>
              </a:xfrm>
              <a:prstGeom prst="rect">
                <a:avLst/>
              </a:prstGeom>
              <a:blipFill>
                <a:blip r:embed="rId6"/>
                <a:stretch>
                  <a:fillRect l="-1946" b="-169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FCA9FE16-AEFF-4144-909D-267189F8E9D9}"/>
                  </a:ext>
                </a:extLst>
              </p:cNvPr>
              <p:cNvSpPr txBox="1"/>
              <p:nvPr/>
            </p:nvSpPr>
            <p:spPr bwMode="auto">
              <a:xfrm>
                <a:off x="1898295" y="3517027"/>
                <a:ext cx="4030868" cy="7228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+mj-lt"/>
                  </a:rPr>
                  <a:t>单调减少，</a:t>
                </a:r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FCA9FE16-AEFF-4144-909D-267189F8E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8295" y="3517027"/>
                <a:ext cx="4030868" cy="722827"/>
              </a:xfrm>
              <a:prstGeom prst="rect">
                <a:avLst/>
              </a:prstGeom>
              <a:blipFill>
                <a:blip r:embed="rId7"/>
                <a:stretch>
                  <a:fillRect l="-3021" t="-117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6">
            <a:extLst>
              <a:ext uri="{FF2B5EF4-FFF2-40B4-BE49-F238E27FC236}">
                <a16:creationId xmlns:a16="http://schemas.microsoft.com/office/drawing/2014/main" id="{B374D106-F2C0-48DC-A1A7-7B79ED8DFCF3}"/>
              </a:ext>
            </a:extLst>
          </p:cNvPr>
          <p:cNvSpPr txBox="1"/>
          <p:nvPr/>
        </p:nvSpPr>
        <p:spPr bwMode="auto">
          <a:xfrm>
            <a:off x="5324887" y="3517026"/>
            <a:ext cx="1980687" cy="72282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结论成立</a:t>
            </a:r>
            <a:endParaRPr lang="zh-CN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886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39" grpId="0" build="p" autoUpdateAnimBg="0"/>
      <p:bldP spid="40" grpId="0"/>
      <p:bldP spid="41" grpId="0" build="p" autoUpdateAnimBg="0"/>
      <p:bldP spid="43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3">
            <a:extLst>
              <a:ext uri="{FF2B5EF4-FFF2-40B4-BE49-F238E27FC236}">
                <a16:creationId xmlns:a16="http://schemas.microsoft.com/office/drawing/2014/main" id="{C0B8BF6E-C3C4-4D55-9080-7B2A1DC08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62" y="540964"/>
            <a:ext cx="11360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求下列函数的单调区间与极值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FED1354C-BFB0-4F53-B52B-F37D82757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410" y="1274110"/>
                <a:ext cx="9296232" cy="790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(𝟏) 𝒚=𝒙+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altLang="zh-CN" sz="28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(𝟐) 𝒚=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zh-CN" altLang="en-US" sz="2800" b="1" baseline="30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FED1354C-BFB0-4F53-B52B-F37D82757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410" y="1274110"/>
                <a:ext cx="9296232" cy="790088"/>
              </a:xfrm>
              <a:prstGeom prst="rect">
                <a:avLst/>
              </a:prstGeom>
              <a:blipFill>
                <a:blip r:embed="rId3"/>
                <a:stretch>
                  <a:fillRect l="-1377" b="-61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18">
            <a:extLst>
              <a:ext uri="{FF2B5EF4-FFF2-40B4-BE49-F238E27FC236}">
                <a16:creationId xmlns:a16="http://schemas.microsoft.com/office/drawing/2014/main" id="{1EA249AB-57F3-4B4C-81E5-F4F177FF3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33" y="2171301"/>
            <a:ext cx="2007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证明：</a:t>
            </a: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4F84DE83-5E20-4867-9B7B-7B50BADDD7C5}"/>
              </a:ext>
            </a:extLst>
          </p:cNvPr>
          <p:cNvSpPr txBox="1"/>
          <p:nvPr/>
        </p:nvSpPr>
        <p:spPr bwMode="auto">
          <a:xfrm>
            <a:off x="1721161" y="2181559"/>
            <a:ext cx="916161" cy="52322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+mj-lt"/>
              </a:rPr>
              <a:t>（略）</a:t>
            </a:r>
            <a:endParaRPr lang="zh-CN" altLang="en-US" sz="2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3DDE3AC1-3000-4451-9CBE-748771E3C5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61" y="3099335"/>
                <a:ext cx="10145027" cy="963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7.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若点（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1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，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2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+mj-ea"/>
                  </a:rPr>
                  <a:t>）是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𝒇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)=(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𝒂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𝒃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，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对应图形的拐点，则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3DDE3AC1-3000-4451-9CBE-748771E3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261" y="3099335"/>
                <a:ext cx="10145027" cy="963854"/>
              </a:xfrm>
              <a:prstGeom prst="rect">
                <a:avLst/>
              </a:prstGeom>
              <a:blipFill>
                <a:blip r:embed="rId4"/>
                <a:stretch>
                  <a:fillRect l="-1201" t="-75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5">
            <a:extLst>
              <a:ext uri="{FF2B5EF4-FFF2-40B4-BE49-F238E27FC236}">
                <a16:creationId xmlns:a16="http://schemas.microsoft.com/office/drawing/2014/main" id="{3259D8C2-25F9-47B1-A003-E4E27844B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449" y="3739917"/>
            <a:ext cx="47452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+mj-ea"/>
              </a:rPr>
              <a:t>a=</a:t>
            </a:r>
            <a:r>
              <a:rPr kumimoji="1" lang="en-US" altLang="zh-CN" sz="2800" b="1" u="sng" dirty="0">
                <a:solidFill>
                  <a:srgbClr val="000000"/>
                </a:solidFill>
                <a:latin typeface="+mj-lt"/>
                <a:ea typeface="+mj-ea"/>
              </a:rPr>
              <a:t>   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 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+mj-ea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=</a:t>
            </a:r>
            <a:r>
              <a:rPr kumimoji="1" lang="en-US" altLang="zh-CN" sz="2800" b="1" u="sng" dirty="0">
                <a:solidFill>
                  <a:srgbClr val="000000"/>
                </a:solidFill>
                <a:latin typeface="+mj-lt"/>
                <a:ea typeface="+mj-ea"/>
              </a:rPr>
              <a:t>    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E9FBD8A6-D75E-4275-8BC2-4F0EF509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95" y="4565360"/>
                <a:ext cx="4468148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解</a:t>
                </a:r>
                <a14:m>
                  <m:oMath xmlns:m="http://schemas.openxmlformats.org/officeDocument/2006/math">
                    <m:r>
                      <a:rPr kumimoji="1" lang="zh-CN" altLang="en-US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″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E9FBD8A6-D75E-4275-8BC2-4F0EF509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095" y="4565360"/>
                <a:ext cx="4468148" cy="532966"/>
              </a:xfrm>
              <a:prstGeom prst="rect">
                <a:avLst/>
              </a:prstGeom>
              <a:blipFill>
                <a:blip r:embed="rId5"/>
                <a:stretch>
                  <a:fillRect l="-2865" t="-14943" b="-275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415EF7A6-6079-4EBF-A1C3-BC0C233DF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516" y="5400549"/>
                <a:ext cx="8439997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kumimoji="1" lang="zh-CN" altLang="en-US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0=3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415EF7A6-6079-4EBF-A1C3-BC0C233D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4516" y="5400549"/>
                <a:ext cx="8439997" cy="532966"/>
              </a:xfrm>
              <a:prstGeom prst="rect">
                <a:avLst/>
              </a:prstGeom>
              <a:blipFill>
                <a:blip r:embed="rId6"/>
                <a:stretch>
                  <a:fillRect l="-1517" t="-14943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>
                <a:extLst>
                  <a:ext uri="{FF2B5EF4-FFF2-40B4-BE49-F238E27FC236}">
                    <a16:creationId xmlns:a16="http://schemas.microsoft.com/office/drawing/2014/main" id="{D75F3597-42A6-40B7-8D48-64044781F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9645" y="6325034"/>
                <a:ext cx="3973875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kumimoji="1" lang="zh-CN" altLang="en-US" sz="2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Text Box 13">
                <a:extLst>
                  <a:ext uri="{FF2B5EF4-FFF2-40B4-BE49-F238E27FC236}">
                    <a16:creationId xmlns:a16="http://schemas.microsoft.com/office/drawing/2014/main" id="{D75F3597-42A6-40B7-8D48-64044781F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9645" y="6325034"/>
                <a:ext cx="3973875" cy="532966"/>
              </a:xfrm>
              <a:prstGeom prst="rect">
                <a:avLst/>
              </a:prstGeom>
              <a:blipFill>
                <a:blip r:embed="rId7"/>
                <a:stretch>
                  <a:fillRect l="-3067" t="-16092" b="-264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8526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  <p:bldP spid="33" grpId="0" build="p" autoUpdateAnimBg="0"/>
      <p:bldP spid="39" grpId="0" build="p" autoUpdateAnimBg="0"/>
      <p:bldP spid="40" grpId="0"/>
      <p:bldP spid="2" grpId="0"/>
      <p:bldP spid="5" grpId="0"/>
      <p:bldP spid="23" grpId="0" build="p" autoUpdateAnimBg="0"/>
      <p:bldP spid="24" grpId="0" build="p" autoUpdateAnimBg="0"/>
      <p:bldP spid="25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6438</TotalTime>
  <Words>1572</Words>
  <Application>Microsoft Office PowerPoint</Application>
  <PresentationFormat>宽屏</PresentationFormat>
  <Paragraphs>163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468</cp:revision>
  <dcterms:created xsi:type="dcterms:W3CDTF">2020-02-21T07:30:31Z</dcterms:created>
  <dcterms:modified xsi:type="dcterms:W3CDTF">2020-11-04T00:45:38Z</dcterms:modified>
</cp:coreProperties>
</file>