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103" d="100"/>
          <a:sy n="103" d="100"/>
        </p:scale>
        <p:origin x="150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0.png"/><Relationship Id="rId3" Type="http://schemas.openxmlformats.org/officeDocument/2006/relationships/image" Target="../media/image59.wmf"/><Relationship Id="rId2" Type="http://schemas.openxmlformats.org/officeDocument/2006/relationships/oleObject" Target="../embeddings/oleObject3.bin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5.png"/><Relationship Id="rId1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3.png"/><Relationship Id="rId6" Type="http://schemas.openxmlformats.org/officeDocument/2006/relationships/image" Target="../media/image102.png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0" Type="http://schemas.openxmlformats.org/officeDocument/2006/relationships/vmlDrawing" Target="../drawings/vmlDrawing5.vml"/><Relationship Id="rId1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25.png"/><Relationship Id="rId6" Type="http://schemas.openxmlformats.org/officeDocument/2006/relationships/image" Target="../media/image124.png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22.wmf"/><Relationship Id="rId2" Type="http://schemas.openxmlformats.org/officeDocument/2006/relationships/oleObject" Target="../embeddings/oleObject8.bin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png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351089" y="2492375"/>
            <a:ext cx="72739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4400" b="1" dirty="0">
                <a:solidFill>
                  <a:schemeClr val="tx2"/>
                </a:solidFill>
                <a:latin typeface="宋体" panose="02010600030101010101" pitchFamily="2" charset="-122"/>
              </a:rPr>
              <a:t>介绍定积分的概念</a:t>
            </a:r>
            <a:r>
              <a:rPr lang="zh-CN" altLang="zh-CN" sz="4400" b="1" dirty="0">
                <a:solidFill>
                  <a:schemeClr val="tx2"/>
                </a:solidFill>
              </a:rPr>
              <a:t>、性质、计算方法以及</a:t>
            </a:r>
            <a:r>
              <a:rPr lang="zh-CN" altLang="zh-CN" sz="4400" b="1" dirty="0">
                <a:solidFill>
                  <a:schemeClr val="tx2"/>
                </a:solidFill>
                <a:latin typeface="宋体" panose="02010600030101010101" pitchFamily="2" charset="-122"/>
              </a:rPr>
              <a:t>定积分的应用</a:t>
            </a:r>
            <a:endParaRPr lang="zh-CN" altLang="zh-CN" sz="4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295776" y="482601"/>
            <a:ext cx="41767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8800" b="1">
                <a:latin typeface="宋体" panose="02010600030101010101" pitchFamily="2" charset="-122"/>
              </a:rPr>
              <a:t>定积分</a:t>
            </a:r>
            <a:endParaRPr lang="zh-CN" altLang="zh-CN" sz="8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 build="p"/>
      <p:bldP spid="307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290" name="Object 2"/>
              <p:cNvSpPr txBox="1"/>
              <p:nvPr/>
            </p:nvSpPr>
            <p:spPr bwMode="auto">
              <a:xfrm>
                <a:off x="2651125" y="1139031"/>
                <a:ext cx="2895600" cy="668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29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1125" y="1139031"/>
                <a:ext cx="2895600" cy="668338"/>
              </a:xfrm>
              <a:prstGeom prst="rect">
                <a:avLst/>
              </a:prstGeom>
              <a:blipFill rotWithShape="1">
                <a:blip r:embed="rId1"/>
                <a:stretch>
                  <a:fillRect t="-71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198689" y="1949451"/>
          <a:ext cx="55403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" r:id="rId2" imgW="2261870" imgH="228600" progId="Equation.3">
                  <p:embed/>
                </p:oleObj>
              </mc:Choice>
              <mc:Fallback>
                <p:oleObj name="" r:id="rId2" imgW="226187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9" y="1949451"/>
                        <a:ext cx="55403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292" name="Object 4"/>
              <p:cNvSpPr txBox="1"/>
              <p:nvPr/>
            </p:nvSpPr>
            <p:spPr bwMode="auto">
              <a:xfrm>
                <a:off x="2222500" y="487362"/>
                <a:ext cx="6648450" cy="652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在每个小区间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上任取一点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2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0" y="487362"/>
                <a:ext cx="6648450" cy="652463"/>
              </a:xfrm>
              <a:prstGeom prst="rect">
                <a:avLst/>
              </a:prstGeom>
              <a:blipFill rotWithShape="1">
                <a:blip r:embed="rId4"/>
                <a:stretch>
                  <a:fillRect t="-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166938" y="2571750"/>
          <a:ext cx="571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" r:id="rId5" imgW="1943735" imgH="228600" progId="Equation.3">
                  <p:embed/>
                </p:oleObj>
              </mc:Choice>
              <mc:Fallback>
                <p:oleObj name="" r:id="rId5" imgW="1943735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571750"/>
                        <a:ext cx="5715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294" name="Object 6"/>
              <p:cNvSpPr txBox="1"/>
              <p:nvPr/>
            </p:nvSpPr>
            <p:spPr bwMode="auto">
              <a:xfrm>
                <a:off x="2222500" y="3174206"/>
                <a:ext cx="4105275" cy="1214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并作和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29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0" y="3174206"/>
                <a:ext cx="4105275" cy="1214438"/>
              </a:xfrm>
              <a:prstGeom prst="rect">
                <a:avLst/>
              </a:prstGeom>
              <a:blipFill rotWithShape="1">
                <a:blip r:embed="rId7"/>
                <a:stretch>
                  <a:fillRect t="-39" b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5" name="Object 7"/>
              <p:cNvSpPr txBox="1"/>
              <p:nvPr/>
            </p:nvSpPr>
            <p:spPr bwMode="auto">
              <a:xfrm>
                <a:off x="2438400" y="5105400"/>
                <a:ext cx="4865688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如果不论对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怎样分法，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29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105400"/>
                <a:ext cx="4865688" cy="609600"/>
              </a:xfrm>
              <a:prstGeom prst="rect">
                <a:avLst/>
              </a:prstGeom>
              <a:blipFill rotWithShape="1">
                <a:blip r:embed="rId8"/>
                <a:stretch>
                  <a:fillRect r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6" name="Object 8"/>
              <p:cNvSpPr txBox="1"/>
              <p:nvPr/>
            </p:nvSpPr>
            <p:spPr bwMode="auto">
              <a:xfrm>
                <a:off x="2438401" y="5821363"/>
                <a:ext cx="7432675" cy="608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也不论小区间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上点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怎样取法，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29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1" y="5821363"/>
                <a:ext cx="7432675" cy="608012"/>
              </a:xfrm>
              <a:prstGeom prst="rect">
                <a:avLst/>
              </a:prstGeom>
              <a:blipFill rotWithShape="1">
                <a:blip r:embed="rId9"/>
                <a:stretch>
                  <a:fillRect t="-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7" name="Object 9"/>
              <p:cNvSpPr txBox="1"/>
              <p:nvPr/>
            </p:nvSpPr>
            <p:spPr bwMode="auto">
              <a:xfrm>
                <a:off x="2514600" y="4419600"/>
                <a:ext cx="48768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29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419600"/>
                <a:ext cx="4876800" cy="6096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/>
      <p:bldP spid="12294" grpId="0"/>
      <p:bldP spid="12295" grpId="0"/>
      <p:bldP spid="12296" grpId="0"/>
      <p:bldP spid="122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Object 2"/>
              <p:cNvSpPr txBox="1"/>
              <p:nvPr/>
            </p:nvSpPr>
            <p:spPr bwMode="auto">
              <a:xfrm>
                <a:off x="3374390" y="2836545"/>
                <a:ext cx="535940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积分号，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1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4390" y="2836545"/>
                <a:ext cx="5359400" cy="9906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Object 3"/>
              <p:cNvSpPr txBox="1"/>
              <p:nvPr/>
            </p:nvSpPr>
            <p:spPr bwMode="auto">
              <a:xfrm>
                <a:off x="2590801" y="3786188"/>
                <a:ext cx="2968625" cy="557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积分变量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1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1" y="3786188"/>
                <a:ext cx="2968625" cy="557212"/>
              </a:xfrm>
              <a:prstGeom prst="rect">
                <a:avLst/>
              </a:prstGeom>
              <a:blipFill rotWithShape="1">
                <a:blip r:embed="rId2"/>
                <a:stretch>
                  <a:fillRect t="-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Object 4"/>
              <p:cNvSpPr txBox="1"/>
              <p:nvPr/>
            </p:nvSpPr>
            <p:spPr bwMode="auto">
              <a:xfrm>
                <a:off x="6096000" y="3008315"/>
                <a:ext cx="3143250" cy="563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被积函数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1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008315"/>
                <a:ext cx="3143250" cy="563562"/>
              </a:xfrm>
              <a:prstGeom prst="rect">
                <a:avLst/>
              </a:prstGeom>
              <a:blipFill rotWithShape="1">
                <a:blip r:embed="rId3"/>
                <a:stretch>
                  <a:fillRect t="-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7" name="Object 5"/>
              <p:cNvSpPr txBox="1"/>
              <p:nvPr/>
            </p:nvSpPr>
            <p:spPr bwMode="auto">
              <a:xfrm>
                <a:off x="2438400" y="2928938"/>
                <a:ext cx="1003300" cy="538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1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928938"/>
                <a:ext cx="1003300" cy="538162"/>
              </a:xfrm>
              <a:prstGeom prst="rect">
                <a:avLst/>
              </a:prstGeom>
              <a:blipFill rotWithShape="1">
                <a:blip r:embed="rId4"/>
                <a:stretch>
                  <a:fillRect t="-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8" name="Object 6"/>
              <p:cNvSpPr txBox="1"/>
              <p:nvPr/>
            </p:nvSpPr>
            <p:spPr bwMode="auto">
              <a:xfrm>
                <a:off x="5334000" y="3786188"/>
                <a:ext cx="3905250" cy="584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被积表达式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1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786188"/>
                <a:ext cx="3905250" cy="584200"/>
              </a:xfrm>
              <a:prstGeom prst="rect">
                <a:avLst/>
              </a:prstGeom>
              <a:blipFill rotWithShape="1">
                <a:blip r:embed="rId5"/>
                <a:stretch>
                  <a:fillRect t="-54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9" name="Object 7"/>
              <p:cNvSpPr txBox="1"/>
              <p:nvPr/>
            </p:nvSpPr>
            <p:spPr bwMode="auto">
              <a:xfrm>
                <a:off x="5087937" y="1676400"/>
                <a:ext cx="5527812" cy="1233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1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937" y="1676400"/>
                <a:ext cx="5527812" cy="1233488"/>
              </a:xfrm>
              <a:prstGeom prst="rect">
                <a:avLst/>
              </a:prstGeom>
              <a:blipFill rotWithShape="1">
                <a:blip r:embed="rId6"/>
                <a:stretch>
                  <a:fillRect l="-6" r="8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20" name="Object 8"/>
              <p:cNvSpPr txBox="1"/>
              <p:nvPr/>
            </p:nvSpPr>
            <p:spPr bwMode="auto">
              <a:xfrm>
                <a:off x="2362201" y="1795463"/>
                <a:ext cx="2614613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记作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2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1" y="1795463"/>
                <a:ext cx="2614613" cy="990600"/>
              </a:xfrm>
              <a:prstGeom prst="rect">
                <a:avLst/>
              </a:prstGeom>
              <a:blipFill rotWithShape="1">
                <a:blip r:embed="rId7"/>
                <a:stretch>
                  <a:fillRect t="-32" r="12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21" name="Object 9"/>
              <p:cNvSpPr txBox="1"/>
              <p:nvPr/>
            </p:nvSpPr>
            <p:spPr bwMode="auto">
              <a:xfrm>
                <a:off x="2244817" y="1295401"/>
                <a:ext cx="6643687" cy="500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在区间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上的定积分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32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4817" y="1295401"/>
                <a:ext cx="6643687" cy="500062"/>
              </a:xfrm>
              <a:prstGeom prst="rect">
                <a:avLst/>
              </a:prstGeom>
              <a:blipFill rotWithShape="1">
                <a:blip r:embed="rId8"/>
                <a:stretch>
                  <a:fillRect l="-1" r="6" b="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620964" y="4584699"/>
            <a:ext cx="6113461" cy="102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zh-CN" sz="2800" b="1" i="1" dirty="0">
                <a:latin typeface="宋体" panose="02010600030101010101" pitchFamily="2" charset="-122"/>
              </a:rPr>
              <a:t>→ </a:t>
            </a:r>
            <a:r>
              <a:rPr lang="zh-CN" altLang="zh-CN" sz="2800" b="1" dirty="0"/>
              <a:t>积分下限,  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zh-CN" sz="2800" b="1" i="1" dirty="0">
                <a:latin typeface="宋体" panose="02010600030101010101" pitchFamily="2" charset="-122"/>
              </a:rPr>
              <a:t>→ </a:t>
            </a:r>
            <a:r>
              <a:rPr lang="zh-CN" altLang="zh-CN" sz="2800" b="1" dirty="0"/>
              <a:t>积分上限</a:t>
            </a:r>
            <a:endParaRPr lang="zh-CN" altLang="zh-CN" sz="2800" b="1" dirty="0"/>
          </a:p>
          <a:p>
            <a:pPr eaLnBrk="1" hangingPunct="1">
              <a:lnSpc>
                <a:spcPct val="130000"/>
              </a:lnSpc>
            </a:pPr>
            <a:r>
              <a:rPr lang="zh-CN" altLang="zh-CN" sz="2800" b="1" dirty="0">
                <a:latin typeface="Times New Roman" panose="02020603050405020304" pitchFamily="18" charset="0"/>
              </a:rPr>
              <a:t>[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a, b</a:t>
            </a:r>
            <a:r>
              <a:rPr lang="zh-CN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zh-CN" sz="2800" b="1" i="1" dirty="0">
                <a:latin typeface="宋体" panose="02010600030101010101" pitchFamily="2" charset="-122"/>
              </a:rPr>
              <a:t>→ </a:t>
            </a:r>
            <a:r>
              <a:rPr lang="zh-CN" altLang="zh-CN" sz="2800" b="1" dirty="0"/>
              <a:t>积分区间</a:t>
            </a:r>
            <a:endParaRPr lang="zh-CN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9"/>
              <p:cNvSpPr txBox="1"/>
              <p:nvPr/>
            </p:nvSpPr>
            <p:spPr bwMode="auto">
              <a:xfrm>
                <a:off x="2237582" y="665163"/>
                <a:ext cx="6643687" cy="500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b="1" dirty="0"/>
                  <a:t>若当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时，和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800" b="1" dirty="0"/>
                  <a:t>总趋于确定的极限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7582" y="665163"/>
                <a:ext cx="6643687" cy="500062"/>
              </a:xfrm>
              <a:prstGeom prst="rect">
                <a:avLst/>
              </a:prstGeom>
              <a:blipFill rotWithShape="1">
                <a:blip r:embed="rId9"/>
                <a:stretch>
                  <a:fillRect l="-7" t="-64" r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nimBg="1"/>
      <p:bldP spid="13315" grpId="0"/>
      <p:bldP spid="13316" grpId="0"/>
      <p:bldP spid="13317" grpId="0"/>
      <p:bldP spid="13318" grpId="0"/>
      <p:bldP spid="13319" grpId="0"/>
      <p:bldP spid="13320" grpId="0"/>
      <p:bldP spid="13321" grpId="0"/>
      <p:bldP spid="13323" grpId="0" autoUpdateAnimBg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34290" y="3154153"/>
            <a:ext cx="280747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曲边梯形的面积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Object 3"/>
              <p:cNvSpPr txBox="1"/>
              <p:nvPr/>
            </p:nvSpPr>
            <p:spPr bwMode="auto">
              <a:xfrm>
                <a:off x="5041763" y="2982325"/>
                <a:ext cx="3031788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43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763" y="2982325"/>
                <a:ext cx="3031788" cy="990600"/>
              </a:xfrm>
              <a:prstGeom prst="rect">
                <a:avLst/>
              </a:prstGeom>
              <a:blipFill rotWithShape="1">
                <a:blip r:embed="rId1"/>
                <a:stretch>
                  <a:fillRect l="-16" t="-37" r="5" b="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66917" y="4182814"/>
            <a:ext cx="294222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变速运动的路程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1" name="Object 5"/>
              <p:cNvSpPr txBox="1"/>
              <p:nvPr/>
            </p:nvSpPr>
            <p:spPr bwMode="auto">
              <a:xfrm>
                <a:off x="5041763" y="4029663"/>
                <a:ext cx="262953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434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763" y="4029663"/>
                <a:ext cx="2629530" cy="990600"/>
              </a:xfrm>
              <a:prstGeom prst="rect">
                <a:avLst/>
              </a:prstGeom>
              <a:blipFill rotWithShape="1">
                <a:blip r:embed="rId2"/>
                <a:stretch>
                  <a:fillRect l="-19" t="-59" r="19" b="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84699" y="5524498"/>
            <a:ext cx="10936741" cy="116955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</a:rPr>
              <a:t>定理1.  设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宋体" panose="02010600030101010101" pitchFamily="2" charset="-122"/>
              </a:rPr>
              <a:t>在区间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dirty="0">
                <a:latin typeface="宋体" panose="02010600030101010101" pitchFamily="2" charset="-122"/>
              </a:rPr>
              <a:t>[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zh-CN" sz="2800" b="1" dirty="0">
                <a:latin typeface="宋体" panose="02010600030101010101" pitchFamily="2" charset="-122"/>
              </a:rPr>
              <a:t>]上有界,且至多有有限个第一类间断点,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         </a:t>
            </a:r>
            <a:r>
              <a:rPr lang="zh-CN" altLang="zh-CN" sz="2800" b="1" dirty="0">
                <a:latin typeface="宋体" panose="02010600030101010101" pitchFamily="2" charset="-122"/>
              </a:rPr>
              <a:t>则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dirty="0">
                <a:latin typeface="宋体" panose="02010600030101010101" pitchFamily="2" charset="-122"/>
              </a:rPr>
              <a:t>[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zh-CN" sz="2800" b="1" dirty="0">
                <a:latin typeface="宋体" panose="02010600030101010101" pitchFamily="2" charset="-122"/>
              </a:rPr>
              <a:t>]上可积.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74982" y="151606"/>
            <a:ext cx="61555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注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235862" y="146050"/>
            <a:ext cx="646781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</a:rPr>
              <a:t>(1)定积分是一个数值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5" name="Object 9"/>
              <p:cNvSpPr txBox="1"/>
              <p:nvPr/>
            </p:nvSpPr>
            <p:spPr bwMode="auto">
              <a:xfrm>
                <a:off x="2023094" y="1990725"/>
                <a:ext cx="7012743" cy="982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434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3094" y="1990725"/>
                <a:ext cx="7012743" cy="982665"/>
              </a:xfrm>
              <a:prstGeom prst="rect">
                <a:avLst/>
              </a:prstGeom>
              <a:blipFill rotWithShape="1">
                <a:blip r:embed="rId3"/>
                <a:stretch>
                  <a:fillRect l="-9" r="6" b="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213570" y="709613"/>
            <a:ext cx="572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</a:rPr>
              <a:t>(2)定积分的值与区间的分法无关,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85095" y="4739015"/>
            <a:ext cx="6172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latin typeface="+mj-lt"/>
              </a:rPr>
              <a:t>2.定积分存在的充分条件</a:t>
            </a:r>
            <a:endParaRPr lang="zh-CN" altLang="zh-CN" sz="3200" b="1" dirty="0">
              <a:latin typeface="+mj-lt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235861" y="1366838"/>
            <a:ext cx="865426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宋体" panose="02010600030101010101" pitchFamily="2" charset="-122"/>
              </a:rPr>
              <a:t>(3)定积分的值只与积分区间及被积函数有关。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6936182" y="680244"/>
            <a:ext cx="3269575" cy="531813"/>
            <a:chOff x="118" y="41"/>
            <a:chExt cx="1650" cy="3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69" name="Object 14"/>
                <p:cNvSpPr txBox="1"/>
                <p:nvPr/>
              </p:nvSpPr>
              <p:spPr bwMode="auto">
                <a:xfrm>
                  <a:off x="347" y="48"/>
                  <a:ext cx="262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>
            <p:sp>
              <p:nvSpPr>
                <p:cNvPr id="11269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" y="48"/>
                  <a:ext cx="262" cy="328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118" y="41"/>
              <a:ext cx="16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 dirty="0">
                  <a:latin typeface="宋体" panose="02010600030101010101" pitchFamily="2" charset="-122"/>
                </a:rPr>
                <a:t>与   的取法无关</a:t>
              </a:r>
              <a:endParaRPr lang="zh-CN" altLang="zh-CN" sz="28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/>
      <p:bldP spid="14340" grpId="0" autoUpdateAnimBg="0"/>
      <p:bldP spid="14341" grpId="0"/>
      <p:bldP spid="14342" grpId="0" animBg="1" autoUpdateAnimBg="0"/>
      <p:bldP spid="14343" grpId="0" autoUpdateAnimBg="0"/>
      <p:bldP spid="14344" grpId="0" autoUpdateAnimBg="0"/>
      <p:bldP spid="14345" grpId="0"/>
      <p:bldP spid="14346" grpId="0" autoUpdateAnimBg="0"/>
      <p:bldP spid="14347" grpId="0" autoUpdateAnimBg="0"/>
      <p:bldP spid="1434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Object 2"/>
              <p:cNvSpPr txBox="1"/>
              <p:nvPr/>
            </p:nvSpPr>
            <p:spPr bwMode="auto">
              <a:xfrm>
                <a:off x="2072913" y="3116040"/>
                <a:ext cx="5102947" cy="12382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800" b="1" dirty="0">
                          <a:latin typeface="Cambria Math" panose="02040503050406030204" pitchFamily="18" charset="0"/>
                        </a:rPr>
                        <m:t>在几何上表示为</m:t>
                      </m:r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53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2913" y="3116040"/>
                <a:ext cx="5102947" cy="1238246"/>
              </a:xfrm>
              <a:prstGeom prst="rect">
                <a:avLst/>
              </a:prstGeom>
              <a:blipFill rotWithShape="1">
                <a:blip r:embed="rId1"/>
                <a:stretch>
                  <a:fillRect l="-5" t="-8" r="7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Object 3"/>
              <p:cNvSpPr txBox="1"/>
              <p:nvPr/>
            </p:nvSpPr>
            <p:spPr bwMode="auto">
              <a:xfrm>
                <a:off x="1805126" y="1375916"/>
                <a:ext cx="6616700" cy="1011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536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126" y="1375916"/>
                <a:ext cx="6616700" cy="1011238"/>
              </a:xfrm>
              <a:prstGeom prst="rect">
                <a:avLst/>
              </a:prstGeom>
              <a:blipFill rotWithShape="1">
                <a:blip r:embed="rId2"/>
                <a:stretch>
                  <a:fillRect l="-7" t="-50" r="7" b="-8180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328876" y="395223"/>
            <a:ext cx="378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3.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定积分的几何意义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8524875" y="1577638"/>
            <a:ext cx="2899259" cy="3131226"/>
            <a:chOff x="134" y="-144"/>
            <a:chExt cx="1487" cy="17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2" name="Object 7"/>
                <p:cNvSpPr txBox="1"/>
                <p:nvPr/>
              </p:nvSpPr>
              <p:spPr bwMode="auto">
                <a:xfrm>
                  <a:off x="1294" y="671"/>
                  <a:ext cx="306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292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4" y="671"/>
                  <a:ext cx="306" cy="264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3" name="Object 8"/>
                <p:cNvSpPr txBox="1"/>
                <p:nvPr/>
              </p:nvSpPr>
              <p:spPr bwMode="auto">
                <a:xfrm flipH="1">
                  <a:off x="715" y="640"/>
                  <a:ext cx="363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293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H="1">
                  <a:off x="715" y="640"/>
                  <a:ext cx="363" cy="303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00" name="Arc 10"/>
            <p:cNvSpPr/>
            <p:nvPr/>
          </p:nvSpPr>
          <p:spPr bwMode="auto">
            <a:xfrm flipH="1">
              <a:off x="432" y="144"/>
              <a:ext cx="1020" cy="1443"/>
            </a:xfrm>
            <a:custGeom>
              <a:avLst/>
              <a:gdLst>
                <a:gd name="T0" fmla="*/ 0 w 20860"/>
                <a:gd name="T1" fmla="*/ 0 h 21558"/>
                <a:gd name="T2" fmla="*/ 0 w 20860"/>
                <a:gd name="T3" fmla="*/ 0 h 21558"/>
                <a:gd name="T4" fmla="*/ 0 w 20860"/>
                <a:gd name="T5" fmla="*/ 0 h 21558"/>
                <a:gd name="T6" fmla="*/ 0 60000 65536"/>
                <a:gd name="T7" fmla="*/ 0 60000 65536"/>
                <a:gd name="T8" fmla="*/ 0 60000 65536"/>
                <a:gd name="T9" fmla="*/ 0 w 20860"/>
                <a:gd name="T10" fmla="*/ 0 h 21558"/>
                <a:gd name="T11" fmla="*/ 20860 w 20860"/>
                <a:gd name="T12" fmla="*/ 21558 h 215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60" h="21558" fill="none" extrusionOk="0">
                  <a:moveTo>
                    <a:pt x="1341" y="-1"/>
                  </a:moveTo>
                  <a:cubicBezTo>
                    <a:pt x="10597" y="575"/>
                    <a:pt x="18452" y="6995"/>
                    <a:pt x="20859" y="15952"/>
                  </a:cubicBezTo>
                </a:path>
                <a:path w="20860" h="21558" stroke="0" extrusionOk="0">
                  <a:moveTo>
                    <a:pt x="1341" y="-1"/>
                  </a:moveTo>
                  <a:cubicBezTo>
                    <a:pt x="10597" y="575"/>
                    <a:pt x="18452" y="6995"/>
                    <a:pt x="20859" y="15952"/>
                  </a:cubicBezTo>
                  <a:lnTo>
                    <a:pt x="0" y="21558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134" y="663"/>
              <a:ext cx="1466" cy="1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 flipH="1">
              <a:off x="846" y="0"/>
              <a:ext cx="6" cy="1213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>
              <a:off x="1373" y="144"/>
              <a:ext cx="0" cy="52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4" name="Object 14"/>
                <p:cNvSpPr txBox="1"/>
                <p:nvPr/>
              </p:nvSpPr>
              <p:spPr bwMode="auto">
                <a:xfrm>
                  <a:off x="846" y="-144"/>
                  <a:ext cx="775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294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6" y="-144"/>
                  <a:ext cx="775" cy="336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5" name="Object 15"/>
                <p:cNvSpPr txBox="1"/>
                <p:nvPr/>
              </p:nvSpPr>
              <p:spPr bwMode="auto">
                <a:xfrm>
                  <a:off x="568" y="392"/>
                  <a:ext cx="237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295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" y="392"/>
                  <a:ext cx="237" cy="332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426" y="673"/>
              <a:ext cx="0" cy="53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H="1">
              <a:off x="900" y="241"/>
              <a:ext cx="189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1089" y="144"/>
              <a:ext cx="190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H="1">
              <a:off x="1279" y="337"/>
              <a:ext cx="9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H="1">
              <a:off x="710" y="433"/>
              <a:ext cx="9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 flipH="1">
              <a:off x="426" y="673"/>
              <a:ext cx="142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 flipH="1">
              <a:off x="426" y="673"/>
              <a:ext cx="9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 flipH="1">
              <a:off x="805" y="337"/>
              <a:ext cx="14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 flipH="1">
              <a:off x="994" y="192"/>
              <a:ext cx="190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 flipH="1">
              <a:off x="1184" y="192"/>
              <a:ext cx="142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96" name="Object 26"/>
                <p:cNvSpPr txBox="1"/>
                <p:nvPr/>
              </p:nvSpPr>
              <p:spPr bwMode="auto">
                <a:xfrm>
                  <a:off x="263" y="392"/>
                  <a:ext cx="255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296" name="Object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3" y="392"/>
                  <a:ext cx="255" cy="28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024062" y="4929189"/>
            <a:ext cx="7889019" cy="1076961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由曲线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zh-CN" sz="2800" b="1" dirty="0">
                <a:latin typeface="Times New Roman" panose="02020603050405020304" pitchFamily="18" charset="0"/>
              </a:rPr>
              <a:t>=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</a:rPr>
              <a:t>),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直线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x=a, x=b</a:t>
            </a:r>
            <a:r>
              <a:rPr lang="zh-CN" altLang="zh-CN" sz="2800" b="1" dirty="0">
                <a:latin typeface="Times New Roman" panose="02020603050405020304" pitchFamily="18" charset="0"/>
              </a:rPr>
              <a:t>及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zh-CN" sz="2800" b="1" dirty="0">
                <a:latin typeface="Times New Roman" panose="02020603050405020304" pitchFamily="18" charset="0"/>
              </a:rPr>
              <a:t>轴所围平面图形的面积的代数和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4" grpId="0" autoUpdateAnimBg="0"/>
      <p:bldP spid="1538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386" name="Text Box 2"/>
              <p:cNvSpPr txBox="1">
                <a:spLocks noChangeArrowheads="1"/>
              </p:cNvSpPr>
              <p:nvPr/>
            </p:nvSpPr>
            <p:spPr bwMode="auto">
              <a:xfrm>
                <a:off x="1541554" y="589018"/>
                <a:ext cx="7602446" cy="1071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sz="2800" b="1" dirty="0">
                          <a:latin typeface="宋体" panose="02010600030101010101" pitchFamily="2" charset="-122"/>
                        </a:rPr>
                        <m:t>例</m:t>
                      </m:r>
                      <m:r>
                        <m:rPr>
                          <m:nor/>
                        </m:rPr>
                        <a:rPr lang="zh-CN" altLang="zh-CN" sz="2800" b="1" dirty="0">
                          <a:latin typeface="+mn-lt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zh-CN" sz="2800" b="1" dirty="0">
                          <a:latin typeface="宋体" panose="02010600030101010101" pitchFamily="2" charset="-122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zh-CN" sz="2800" b="1" dirty="0">
                          <a:latin typeface="宋体" panose="02010600030101010101" pitchFamily="2" charset="-122"/>
                        </a:rPr>
                        <m:t>利用定积分的定义计算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zh-CN" sz="28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38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1554" y="589018"/>
                <a:ext cx="7602446" cy="1071512"/>
              </a:xfrm>
              <a:prstGeom prst="rect">
                <a:avLst/>
              </a:prstGeom>
              <a:blipFill rotWithShape="1">
                <a:blip r:embed="rId1"/>
                <a:stretch>
                  <a:fillRect l="-5" t="-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Object 4"/>
              <p:cNvSpPr txBox="1"/>
              <p:nvPr/>
            </p:nvSpPr>
            <p:spPr bwMode="auto">
              <a:xfrm>
                <a:off x="2208214" y="4868863"/>
                <a:ext cx="5832475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取近似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38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4" y="4868863"/>
                <a:ext cx="5832475" cy="1066800"/>
              </a:xfrm>
              <a:prstGeom prst="rect">
                <a:avLst/>
              </a:prstGeom>
              <a:blipFill rotWithShape="1">
                <a:blip r:embed="rId2"/>
                <a:stretch>
                  <a:fillRect l="-5" t="-30" r="5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89" name="Object 5"/>
              <p:cNvSpPr txBox="1"/>
              <p:nvPr/>
            </p:nvSpPr>
            <p:spPr bwMode="auto">
              <a:xfrm>
                <a:off x="3648075" y="3573463"/>
                <a:ext cx="373380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取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38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8075" y="3573463"/>
                <a:ext cx="3733800" cy="990600"/>
              </a:xfrm>
              <a:prstGeom prst="rect">
                <a:avLst/>
              </a:prstGeom>
              <a:blipFill rotWithShape="1">
                <a:blip r:embed="rId3"/>
                <a:stretch>
                  <a:fillRect t="-32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90" name="Object 6"/>
              <p:cNvSpPr txBox="1"/>
              <p:nvPr/>
            </p:nvSpPr>
            <p:spPr bwMode="auto">
              <a:xfrm>
                <a:off x="2351088" y="3792540"/>
                <a:ext cx="1541642" cy="6159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39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088" y="3792540"/>
                <a:ext cx="1541642" cy="615949"/>
              </a:xfrm>
              <a:prstGeom prst="rect">
                <a:avLst/>
              </a:prstGeom>
              <a:blipFill rotWithShape="1">
                <a:blip r:embed="rId4"/>
                <a:stretch>
                  <a:fillRect l="-21" t="-52" r="12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351088" y="1773239"/>
            <a:ext cx="8031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</a:rPr>
              <a:t>因为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800" b="1" baseline="300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zh-CN" sz="2800" b="1" dirty="0">
                <a:latin typeface="宋体" panose="02010600030101010101" pitchFamily="2" charset="-122"/>
              </a:rPr>
              <a:t>在</a:t>
            </a:r>
            <a:r>
              <a:rPr lang="zh-CN" altLang="zh-CN" sz="2800" b="1" dirty="0">
                <a:latin typeface="Times New Roman" panose="02020603050405020304" pitchFamily="18" charset="0"/>
              </a:rPr>
              <a:t>[0,1]</a:t>
            </a:r>
            <a:r>
              <a:rPr lang="zh-CN" altLang="zh-CN" sz="2800" b="1" dirty="0">
                <a:latin typeface="宋体" panose="02010600030101010101" pitchFamily="2" charset="-122"/>
              </a:rPr>
              <a:t>上连续,则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宋体" panose="02010600030101010101" pitchFamily="2" charset="-122"/>
              </a:rPr>
              <a:t>在</a:t>
            </a:r>
            <a:r>
              <a:rPr lang="zh-CN" altLang="zh-CN" sz="2800" b="1" dirty="0">
                <a:latin typeface="Times New Roman" panose="02020603050405020304" pitchFamily="18" charset="0"/>
              </a:rPr>
              <a:t>[0,1]</a:t>
            </a:r>
            <a:r>
              <a:rPr lang="zh-CN" altLang="zh-CN" sz="2800" b="1" dirty="0">
                <a:latin typeface="宋体" panose="02010600030101010101" pitchFamily="2" charset="-122"/>
              </a:rPr>
              <a:t>上可积.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208214" y="2636838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+mn-lt"/>
              </a:rPr>
              <a:t>1</a:t>
            </a:r>
            <a:r>
              <a:rPr lang="zh-CN" altLang="zh-CN" sz="2800" b="1" baseline="30000" dirty="0">
                <a:latin typeface="+mn-lt"/>
                <a:ea typeface="楷体_GB2312" pitchFamily="1" charset="-122"/>
              </a:rPr>
              <a:t>0 </a:t>
            </a:r>
            <a:r>
              <a:rPr lang="zh-CN" altLang="zh-CN" sz="2800" b="1" baseline="30000" dirty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zh-CN" altLang="zh-CN" sz="2800" b="1" dirty="0">
                <a:latin typeface="宋体" panose="02010600030101010101" pitchFamily="2" charset="-122"/>
              </a:rPr>
              <a:t>把区间</a:t>
            </a:r>
            <a:r>
              <a:rPr lang="zh-CN" altLang="zh-CN" sz="2800" b="1" dirty="0">
                <a:latin typeface="Times New Roman" panose="02020603050405020304" pitchFamily="18" charset="0"/>
              </a:rPr>
              <a:t>[0,1]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zh-CN" sz="2800" b="1" dirty="0">
                <a:latin typeface="宋体" panose="02010600030101010101" pitchFamily="2" charset="-122"/>
              </a:rPr>
              <a:t>等分,则</a:t>
            </a:r>
            <a:r>
              <a:rPr lang="zh-CN" altLang="zh-CN" sz="2800" b="1" dirty="0">
                <a:latin typeface="Times New Roman" panose="02020603050405020304" pitchFamily="18" charset="0"/>
              </a:rPr>
              <a:t>每个小区间的长都相等</a:t>
            </a:r>
            <a:r>
              <a:rPr lang="zh-CN" altLang="zh-CN" sz="2800" b="1" dirty="0">
                <a:latin typeface="宋体" panose="02010600030101010101" pitchFamily="2" charset="-122"/>
              </a:rPr>
              <a:t>.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/>
      <p:bldP spid="16389" grpId="0"/>
      <p:bldP spid="16391" grpId="0" autoUpdateAnimBg="0"/>
      <p:bldP spid="163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Object 2"/>
              <p:cNvSpPr txBox="1"/>
              <p:nvPr/>
            </p:nvSpPr>
            <p:spPr bwMode="auto">
              <a:xfrm>
                <a:off x="3992496" y="1472719"/>
                <a:ext cx="4869622" cy="10255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2496" y="1472719"/>
                <a:ext cx="4869622" cy="1025523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Object 3"/>
              <p:cNvSpPr txBox="1"/>
              <p:nvPr/>
            </p:nvSpPr>
            <p:spPr bwMode="auto">
              <a:xfrm>
                <a:off x="4079875" y="2405230"/>
                <a:ext cx="4316412" cy="1135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875" y="2405230"/>
                <a:ext cx="4316412" cy="1135063"/>
              </a:xfrm>
              <a:prstGeom prst="rect">
                <a:avLst/>
              </a:prstGeom>
              <a:blipFill rotWithShape="1">
                <a:blip r:embed="rId2"/>
                <a:stretch>
                  <a:fillRect t="-43" r="7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2" name="Object 4"/>
              <p:cNvSpPr txBox="1"/>
              <p:nvPr/>
            </p:nvSpPr>
            <p:spPr bwMode="auto">
              <a:xfrm>
                <a:off x="2078808" y="356135"/>
                <a:ext cx="1617293" cy="7745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8808" y="356135"/>
                <a:ext cx="1617293" cy="774574"/>
              </a:xfrm>
              <a:prstGeom prst="rect">
                <a:avLst/>
              </a:prstGeom>
              <a:blipFill rotWithShape="1">
                <a:blip r:embed="rId3"/>
                <a:stretch>
                  <a:fillRect l="-28" t="-69" r="25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3" name="Object 5"/>
              <p:cNvSpPr txBox="1"/>
              <p:nvPr/>
            </p:nvSpPr>
            <p:spPr bwMode="auto">
              <a:xfrm>
                <a:off x="4267200" y="76200"/>
                <a:ext cx="3714750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76200"/>
                <a:ext cx="3714750" cy="1295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4" name="Object 6"/>
              <p:cNvSpPr txBox="1"/>
              <p:nvPr/>
            </p:nvSpPr>
            <p:spPr bwMode="auto">
              <a:xfrm>
                <a:off x="4079875" y="4748212"/>
                <a:ext cx="5776394" cy="11997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875" y="4748212"/>
                <a:ext cx="5776394" cy="1199742"/>
              </a:xfrm>
              <a:prstGeom prst="rect">
                <a:avLst/>
              </a:prstGeom>
              <a:blipFill rotWithShape="1">
                <a:blip r:embed="rId5"/>
                <a:stretch>
                  <a:fillRect t="-26" r="8" b="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5" name="Object 7"/>
              <p:cNvSpPr txBox="1"/>
              <p:nvPr/>
            </p:nvSpPr>
            <p:spPr bwMode="auto">
              <a:xfrm>
                <a:off x="4156962" y="5760414"/>
                <a:ext cx="2928937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6962" y="5760414"/>
                <a:ext cx="2928937" cy="1066800"/>
              </a:xfrm>
              <a:prstGeom prst="rect">
                <a:avLst/>
              </a:prstGeom>
              <a:blipFill rotWithShape="1">
                <a:blip r:embed="rId6"/>
                <a:stretch>
                  <a:fillRect l="-9" t="-31" r="19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6" name="Object 8"/>
              <p:cNvSpPr txBox="1"/>
              <p:nvPr/>
            </p:nvSpPr>
            <p:spPr bwMode="auto">
              <a:xfrm>
                <a:off x="4079875" y="3495674"/>
                <a:ext cx="3467100" cy="12953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875" y="3495674"/>
                <a:ext cx="3467100" cy="1295399"/>
              </a:xfrm>
              <a:prstGeom prst="rect">
                <a:avLst/>
              </a:prstGeom>
              <a:blipFill rotWithShape="1">
                <a:blip r:embed="rId7"/>
                <a:stretch>
                  <a:fillRect t="-49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7" name="Object 9"/>
              <p:cNvSpPr txBox="1"/>
              <p:nvPr/>
            </p:nvSpPr>
            <p:spPr bwMode="auto">
              <a:xfrm>
                <a:off x="1930358" y="3776660"/>
                <a:ext cx="1914191" cy="10096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取极限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41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358" y="3776660"/>
                <a:ext cx="1914191" cy="1009651"/>
              </a:xfrm>
              <a:prstGeom prst="rect">
                <a:avLst/>
              </a:prstGeom>
              <a:blipFill rotWithShape="1">
                <a:blip r:embed="rId8"/>
                <a:stretch>
                  <a:fillRect l="-31" t="-31" r="14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  <p:bldP spid="17413" grpId="0"/>
      <p:bldP spid="17414" grpId="0"/>
      <p:bldP spid="17415" grpId="0"/>
      <p:bldP spid="17416" grpId="0"/>
      <p:bldP spid="174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85788" y="25131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+mj-lt"/>
                <a:ea typeface="+mn-ea"/>
              </a:rPr>
              <a:t>三.定积分的性质</a:t>
            </a:r>
            <a:endParaRPr lang="zh-CN" altLang="zh-CN" sz="2800" b="1">
              <a:latin typeface="+mj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Object 3"/>
              <p:cNvSpPr txBox="1"/>
              <p:nvPr/>
            </p:nvSpPr>
            <p:spPr bwMode="auto">
              <a:xfrm>
                <a:off x="1488975" y="905274"/>
                <a:ext cx="5079233" cy="1100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𝒌𝒇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843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975" y="905274"/>
                <a:ext cx="5079233" cy="1100224"/>
              </a:xfrm>
              <a:prstGeom prst="rect">
                <a:avLst/>
              </a:prstGeom>
              <a:blipFill rotWithShape="1">
                <a:blip r:embed="rId1"/>
                <a:stretch>
                  <a:fillRect l="-11" t="-36" r="8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6" name="Object 4"/>
              <p:cNvSpPr txBox="1"/>
              <p:nvPr/>
            </p:nvSpPr>
            <p:spPr bwMode="auto">
              <a:xfrm>
                <a:off x="1438176" y="1994300"/>
                <a:ext cx="7522944" cy="1100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)±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84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176" y="1994300"/>
                <a:ext cx="7522944" cy="1100224"/>
              </a:xfrm>
              <a:prstGeom prst="rect">
                <a:avLst/>
              </a:prstGeom>
              <a:blipFill rotWithShape="1">
                <a:blip r:embed="rId2"/>
                <a:stretch>
                  <a:fillRect l="-7" t="-36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Object 5"/>
              <p:cNvSpPr txBox="1"/>
              <p:nvPr/>
            </p:nvSpPr>
            <p:spPr bwMode="auto">
              <a:xfrm>
                <a:off x="1614170" y="4093845"/>
                <a:ext cx="13536930" cy="11595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±⋯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84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170" y="4093845"/>
                <a:ext cx="13536930" cy="11595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97333" y="3166807"/>
          <a:ext cx="1166847" cy="62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" r:id="rId4" imgW="304800" imgH="177800" progId="Equation.3">
                  <p:embed/>
                </p:oleObj>
              </mc:Choice>
              <mc:Fallback>
                <p:oleObj name="" r:id="rId4" imgW="304800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33" y="3166807"/>
                        <a:ext cx="1166847" cy="626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Object 7"/>
              <p:cNvSpPr txBox="1"/>
              <p:nvPr/>
            </p:nvSpPr>
            <p:spPr bwMode="auto">
              <a:xfrm>
                <a:off x="1907205" y="2991162"/>
                <a:ext cx="5644043" cy="1100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)+⋯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843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205" y="2991162"/>
                <a:ext cx="5644043" cy="1100224"/>
              </a:xfrm>
              <a:prstGeom prst="rect">
                <a:avLst/>
              </a:prstGeom>
              <a:blipFill rotWithShape="1">
                <a:blip r:embed="rId6"/>
                <a:stretch>
                  <a:fillRect l="-5" t="-28" r="8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0" name="Object 8"/>
              <p:cNvSpPr txBox="1"/>
              <p:nvPr/>
            </p:nvSpPr>
            <p:spPr bwMode="auto">
              <a:xfrm>
                <a:off x="1420664" y="5255765"/>
                <a:ext cx="6027754" cy="11668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844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0664" y="5255765"/>
                <a:ext cx="6027754" cy="1166849"/>
              </a:xfrm>
              <a:prstGeom prst="rect">
                <a:avLst/>
              </a:prstGeom>
              <a:blipFill rotWithShape="1">
                <a:blip r:embed="rId7"/>
                <a:stretch>
                  <a:fillRect l="-3" t="-43" r="8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7737860" y="5253193"/>
            <a:ext cx="3686474" cy="1100224"/>
          </a:xfrm>
          <a:prstGeom prst="wedgeEllipseCallout">
            <a:avLst>
              <a:gd name="adj1" fmla="val -9666"/>
              <a:gd name="adj2" fmla="val -40204"/>
            </a:avLst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j-lt"/>
              </a:rPr>
              <a:t>对于</a:t>
            </a:r>
            <a:r>
              <a:rPr lang="zh-CN" altLang="zh-CN" sz="2800" b="1" dirty="0">
                <a:solidFill>
                  <a:srgbClr val="0000FF"/>
                </a:solidFill>
                <a:latin typeface="+mj-lt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</a:rPr>
              <a:t>在区间</a:t>
            </a:r>
            <a:r>
              <a:rPr lang="zh-CN" altLang="zh-CN" sz="2800" b="1" dirty="0">
                <a:solidFill>
                  <a:srgbClr val="0000FF"/>
                </a:solidFill>
                <a:latin typeface="+mj-lt"/>
              </a:rPr>
              <a:t>[a,b]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</a:rPr>
              <a:t>之内</a:t>
            </a:r>
            <a:endParaRPr lang="zh-CN" altLang="en-US" sz="2800" b="1" dirty="0">
              <a:solidFill>
                <a:srgbClr val="0000FF"/>
              </a:solidFill>
              <a:latin typeface="+mj-lt"/>
            </a:endParaRPr>
          </a:p>
          <a:p>
            <a:pPr algn="ctr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j-lt"/>
              </a:rPr>
              <a:t>或之外</a:t>
            </a:r>
            <a:r>
              <a:rPr lang="zh-CN" altLang="zh-CN" sz="2800" b="1" dirty="0">
                <a:solidFill>
                  <a:srgbClr val="0000FF"/>
                </a:solidFill>
                <a:latin typeface="+mj-lt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</a:rPr>
              <a:t>结论同样成立</a:t>
            </a:r>
            <a:endParaRPr lang="zh-CN" altLang="en-US" sz="28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/>
      <p:bldP spid="18436" grpId="0"/>
      <p:bldP spid="18437" grpId="0" bldLvl="0" animBg="1"/>
      <p:bldP spid="18439" grpId="0"/>
      <p:bldP spid="18440" grpId="0"/>
      <p:bldP spid="1844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458" name="Object 2"/>
              <p:cNvSpPr txBox="1"/>
              <p:nvPr/>
            </p:nvSpPr>
            <p:spPr bwMode="auto">
              <a:xfrm>
                <a:off x="2135189" y="3573463"/>
                <a:ext cx="8353425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分别是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上的最大值与最小值，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5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9" y="3573463"/>
                <a:ext cx="8353425" cy="647700"/>
              </a:xfrm>
              <a:prstGeom prst="rect">
                <a:avLst/>
              </a:prstGeom>
              <a:blipFill rotWithShape="1">
                <a:blip r:embed="rId1"/>
                <a:stretch>
                  <a:fillRect l="-4" t="-49" r="4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Object 3"/>
              <p:cNvSpPr txBox="1"/>
              <p:nvPr/>
            </p:nvSpPr>
            <p:spPr bwMode="auto">
              <a:xfrm>
                <a:off x="2166939" y="142875"/>
                <a:ext cx="3805237" cy="1047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5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6939" y="142875"/>
                <a:ext cx="3805237" cy="1047750"/>
              </a:xfrm>
              <a:prstGeom prst="rect">
                <a:avLst/>
              </a:prstGeom>
              <a:blipFill rotWithShape="1">
                <a:blip r:embed="rId2"/>
                <a:stretch>
                  <a:fillRect l="-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Object 4"/>
              <p:cNvSpPr txBox="1"/>
              <p:nvPr/>
            </p:nvSpPr>
            <p:spPr bwMode="auto">
              <a:xfrm>
                <a:off x="5591175" y="1052513"/>
                <a:ext cx="4267200" cy="1063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175" y="1052513"/>
                <a:ext cx="4267200" cy="1063625"/>
              </a:xfrm>
              <a:prstGeom prst="rect">
                <a:avLst/>
              </a:prstGeom>
              <a:blipFill rotWithShape="1">
                <a:blip r:embed="rId3"/>
                <a:stretch>
                  <a:fillRect t="-30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1" name="Object 5"/>
              <p:cNvSpPr txBox="1"/>
              <p:nvPr/>
            </p:nvSpPr>
            <p:spPr bwMode="auto">
              <a:xfrm>
                <a:off x="2135505" y="2214880"/>
                <a:ext cx="7894955" cy="1063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4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05" y="2214880"/>
                <a:ext cx="7894955" cy="1063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166938" y="1328738"/>
          <a:ext cx="29860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" r:id="rId5" imgW="862965" imgH="215900" progId="Equation.3">
                  <p:embed/>
                </p:oleObj>
              </mc:Choice>
              <mc:Fallback>
                <p:oleObj name="" r:id="rId5" imgW="8629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1328738"/>
                        <a:ext cx="29860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386013" y="4430713"/>
          <a:ext cx="64087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" r:id="rId7" imgW="2233930" imgH="355600" progId="Equation.3">
                  <p:embed/>
                </p:oleObj>
              </mc:Choice>
              <mc:Fallback>
                <p:oleObj name="" r:id="rId7" imgW="223393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430713"/>
                        <a:ext cx="64087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Object 2"/>
              <p:cNvSpPr txBox="1"/>
              <p:nvPr/>
            </p:nvSpPr>
            <p:spPr bwMode="auto">
              <a:xfrm>
                <a:off x="2192337" y="4071367"/>
                <a:ext cx="1023938" cy="541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2337" y="4071367"/>
                <a:ext cx="1023938" cy="541338"/>
              </a:xfrm>
              <a:prstGeom prst="rect">
                <a:avLst/>
              </a:prstGeom>
              <a:blipFill rotWithShape="1">
                <a:blip r:embed="rId1"/>
                <a:stretch>
                  <a:fillRect l="-31" t="-71" b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Object 3"/>
              <p:cNvSpPr txBox="1"/>
              <p:nvPr/>
            </p:nvSpPr>
            <p:spPr bwMode="auto">
              <a:xfrm>
                <a:off x="3197226" y="3846686"/>
                <a:ext cx="5504012" cy="10581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7226" y="3846686"/>
                <a:ext cx="5504012" cy="1058119"/>
              </a:xfrm>
              <a:prstGeom prst="rect">
                <a:avLst/>
              </a:prstGeom>
              <a:blipFill rotWithShape="1">
                <a:blip r:embed="rId2"/>
                <a:stretch>
                  <a:fillRect t="-46" r="9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4" name="Object 4"/>
              <p:cNvSpPr txBox="1"/>
              <p:nvPr/>
            </p:nvSpPr>
            <p:spPr bwMode="auto">
              <a:xfrm>
                <a:off x="2909886" y="4718751"/>
                <a:ext cx="4665395" cy="11147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9886" y="4718751"/>
                <a:ext cx="4665395" cy="1114741"/>
              </a:xfrm>
              <a:prstGeom prst="rect">
                <a:avLst/>
              </a:prstGeom>
              <a:blipFill rotWithShape="1">
                <a:blip r:embed="rId3"/>
                <a:stretch>
                  <a:fillRect l="-7" t="-6" r="8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Object 5"/>
              <p:cNvSpPr txBox="1"/>
              <p:nvPr/>
            </p:nvSpPr>
            <p:spPr bwMode="auto">
              <a:xfrm>
                <a:off x="1993900" y="2042316"/>
                <a:ext cx="5581382" cy="9286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3900" y="2042316"/>
                <a:ext cx="5581382" cy="928689"/>
              </a:xfrm>
              <a:prstGeom prst="rect">
                <a:avLst/>
              </a:prstGeom>
              <a:blipFill rotWithShape="1">
                <a:blip r:embed="rId4"/>
                <a:stretch>
                  <a:fillRect t="-17" r="7" b="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6" name="Object 6"/>
              <p:cNvSpPr txBox="1"/>
              <p:nvPr/>
            </p:nvSpPr>
            <p:spPr bwMode="auto">
              <a:xfrm>
                <a:off x="2535102" y="5833492"/>
                <a:ext cx="4498977" cy="928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4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102" y="5833492"/>
                <a:ext cx="4498977" cy="928687"/>
              </a:xfrm>
              <a:prstGeom prst="rect">
                <a:avLst/>
              </a:prstGeom>
              <a:blipFill rotWithShape="1">
                <a:blip r:embed="rId5"/>
                <a:stretch>
                  <a:fillRect l="-4" t="-41" r="4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346199" y="256379"/>
            <a:ext cx="4387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宋体" panose="02010600030101010101" pitchFamily="2" charset="-122"/>
              </a:rPr>
              <a:t>8</a:t>
            </a:r>
            <a:r>
              <a:rPr lang="zh-CN" altLang="zh-CN" sz="2800" b="1" baseline="30000">
                <a:latin typeface="Times New Roman" panose="02020603050405020304" pitchFamily="18" charset="0"/>
                <a:ea typeface="楷体_GB2312" pitchFamily="1" charset="-122"/>
              </a:rPr>
              <a:t>0   </a:t>
            </a:r>
            <a:r>
              <a:rPr lang="zh-CN" altLang="zh-CN" sz="2800" b="1">
                <a:latin typeface="宋体" panose="02010600030101010101" pitchFamily="2" charset="-122"/>
              </a:rPr>
              <a:t>定积分中值定理</a:t>
            </a:r>
            <a:endParaRPr lang="zh-CN" altLang="zh-CN" sz="2800" b="1">
              <a:latin typeface="宋体" panose="02010600030101010101" pitchFamily="2" charset="-122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993900" y="962606"/>
            <a:ext cx="77057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设函数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f(x) </a:t>
            </a:r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</a:rPr>
              <a:t>[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上连续,则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f(x) </a:t>
            </a:r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</a:rPr>
              <a:t>[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上至少存在一点 </a:t>
            </a:r>
            <a:r>
              <a:rPr lang="el-GR" altLang="en-US" sz="2800" b="1" i="1" dirty="0">
                <a:latin typeface="Times New Roman" panose="02020603050405020304" pitchFamily="18" charset="0"/>
              </a:rPr>
              <a:t>ξ</a:t>
            </a:r>
            <a:r>
              <a:rPr lang="zh-CN" altLang="en-US" sz="2800" b="1" dirty="0">
                <a:latin typeface="宋体" panose="02010600030101010101" pitchFamily="2" charset="-122"/>
              </a:rPr>
              <a:t>,使下列等式成立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108151" y="3119530"/>
            <a:ext cx="10336062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证明:  函数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f(x )</a:t>
            </a:r>
            <a:r>
              <a:rPr lang="zh-CN" altLang="zh-CN" sz="2800" b="1" dirty="0">
                <a:latin typeface="宋体" panose="02010600030101010101" pitchFamily="2" charset="-122"/>
              </a:rPr>
              <a:t>在</a:t>
            </a:r>
            <a:r>
              <a:rPr lang="zh-CN" altLang="zh-CN" sz="2800" b="1" dirty="0">
                <a:latin typeface="Times New Roman" panose="02020603050405020304" pitchFamily="18" charset="0"/>
              </a:rPr>
              <a:t>[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zh-CN" sz="2800" b="1" dirty="0">
                <a:latin typeface="宋体" panose="02010600030101010101" pitchFamily="2" charset="-122"/>
              </a:rPr>
              <a:t>上连续,则</a:t>
            </a:r>
            <a:r>
              <a:rPr lang="zh-CN" altLang="zh-CN" sz="2800" b="1" dirty="0">
                <a:latin typeface="Times New Roman" panose="02020603050405020304" pitchFamily="18" charset="0"/>
              </a:rPr>
              <a:t>一定存在最大值 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zh-CN" sz="2800" b="1" dirty="0">
                <a:latin typeface="Times New Roman" panose="02020603050405020304" pitchFamily="18" charset="0"/>
              </a:rPr>
              <a:t>与最小值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m </a:t>
            </a:r>
            <a:r>
              <a:rPr lang="zh-CN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10"/>
              <p:cNvSpPr txBox="1"/>
              <p:nvPr/>
            </p:nvSpPr>
            <p:spPr bwMode="auto">
              <a:xfrm>
                <a:off x="7282212" y="5847850"/>
                <a:ext cx="1832911" cy="5339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结论成立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2212" y="5847850"/>
                <a:ext cx="1832911" cy="533982"/>
              </a:xfrm>
              <a:prstGeom prst="rect">
                <a:avLst/>
              </a:prstGeom>
              <a:blipFill rotWithShape="1">
                <a:blip r:embed="rId6"/>
                <a:stretch>
                  <a:fillRect l="-2" t="-25" r="18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4" grpId="0"/>
      <p:bldP spid="20485" grpId="0"/>
      <p:bldP spid="20486" grpId="0"/>
      <p:bldP spid="20487" grpId="0" autoUpdateAnimBg="0"/>
      <p:bldP spid="20488" grpId="0" autoUpdateAnimBg="0"/>
      <p:bldP spid="20489" grpId="0" autoUpdateAnimBg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6" name="Object 2"/>
              <p:cNvSpPr txBox="1"/>
              <p:nvPr/>
            </p:nvSpPr>
            <p:spPr bwMode="auto">
              <a:xfrm>
                <a:off x="2595563" y="269507"/>
                <a:ext cx="6417807" cy="1169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的几何解释：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50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5563" y="269507"/>
                <a:ext cx="6417807" cy="1169550"/>
              </a:xfrm>
              <a:prstGeom prst="rect">
                <a:avLst/>
              </a:prstGeom>
              <a:blipFill rotWithShape="1">
                <a:blip r:embed="rId1"/>
                <a:stretch>
                  <a:fillRect l="-5" t="-23" r="3" b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"/>
          <p:cNvGrpSpPr/>
          <p:nvPr/>
        </p:nvGrpSpPr>
        <p:grpSpPr bwMode="auto">
          <a:xfrm>
            <a:off x="3583706" y="3738325"/>
            <a:ext cx="4100513" cy="2428875"/>
            <a:chOff x="0" y="0"/>
            <a:chExt cx="1584" cy="1056"/>
          </a:xfrm>
        </p:grpSpPr>
        <p:sp>
          <p:nvSpPr>
            <p:cNvPr id="18441" name="Line 4"/>
            <p:cNvSpPr>
              <a:spLocks noChangeShapeType="1"/>
            </p:cNvSpPr>
            <p:nvPr/>
          </p:nvSpPr>
          <p:spPr bwMode="auto">
            <a:xfrm>
              <a:off x="288" y="384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18442" name="Group 5"/>
            <p:cNvGrpSpPr/>
            <p:nvPr/>
          </p:nvGrpSpPr>
          <p:grpSpPr bwMode="auto">
            <a:xfrm>
              <a:off x="0" y="0"/>
              <a:ext cx="1584" cy="1056"/>
              <a:chOff x="0" y="0"/>
              <a:chExt cx="1584" cy="1056"/>
            </a:xfrm>
          </p:grpSpPr>
          <p:sp>
            <p:nvSpPr>
              <p:cNvPr id="18443" name="Line 6"/>
              <p:cNvSpPr>
                <a:spLocks noChangeShapeType="1"/>
              </p:cNvSpPr>
              <p:nvPr/>
            </p:nvSpPr>
            <p:spPr bwMode="auto">
              <a:xfrm>
                <a:off x="768" y="3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grpSp>
            <p:nvGrpSpPr>
              <p:cNvPr id="18444" name="Group 7"/>
              <p:cNvGrpSpPr/>
              <p:nvPr/>
            </p:nvGrpSpPr>
            <p:grpSpPr bwMode="auto">
              <a:xfrm>
                <a:off x="0" y="0"/>
                <a:ext cx="1584" cy="1056"/>
                <a:chOff x="0" y="0"/>
                <a:chExt cx="1584" cy="1056"/>
              </a:xfrm>
            </p:grpSpPr>
            <p:sp>
              <p:nvSpPr>
                <p:cNvPr id="18445" name="Line 8"/>
                <p:cNvSpPr>
                  <a:spLocks noChangeShapeType="1"/>
                </p:cNvSpPr>
                <p:nvPr/>
              </p:nvSpPr>
              <p:spPr bwMode="auto">
                <a:xfrm>
                  <a:off x="1344" y="336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grpSp>
              <p:nvGrpSpPr>
                <p:cNvPr id="18446" name="Group 9"/>
                <p:cNvGrpSpPr/>
                <p:nvPr/>
              </p:nvGrpSpPr>
              <p:grpSpPr bwMode="auto">
                <a:xfrm>
                  <a:off x="0" y="0"/>
                  <a:ext cx="1584" cy="1056"/>
                  <a:chOff x="0" y="0"/>
                  <a:chExt cx="1584" cy="1056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435" name="Object 10"/>
                      <p:cNvSpPr txBox="1"/>
                      <p:nvPr/>
                    </p:nvSpPr>
                    <p:spPr bwMode="auto">
                      <a:xfrm>
                        <a:off x="700" y="864"/>
                        <a:ext cx="114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 fontScale="77500" lnSpcReduction="20000"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>
                  <p:sp>
                    <p:nvSpPr>
                      <p:cNvPr id="18435" name="Object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0" y="864"/>
                        <a:ext cx="114" cy="192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436" name="Object 11"/>
                      <p:cNvSpPr txBox="1"/>
                      <p:nvPr/>
                    </p:nvSpPr>
                    <p:spPr bwMode="auto">
                      <a:xfrm>
                        <a:off x="192" y="864"/>
                        <a:ext cx="272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 fontScale="77500" lnSpcReduction="20000"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>
                  <p:sp>
                    <p:nvSpPr>
                      <p:cNvPr id="18436" name="Object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92" y="864"/>
                        <a:ext cx="272" cy="192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437" name="Object 12"/>
                      <p:cNvSpPr txBox="1"/>
                      <p:nvPr/>
                    </p:nvSpPr>
                    <p:spPr bwMode="auto">
                      <a:xfrm>
                        <a:off x="1248" y="864"/>
                        <a:ext cx="232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 fontScale="77500" lnSpcReduction="20000"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>
                  <p:sp>
                    <p:nvSpPr>
                      <p:cNvPr id="18437" name="Object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248" y="864"/>
                        <a:ext cx="232" cy="192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438" name="Object 13"/>
                      <p:cNvSpPr txBox="1"/>
                      <p:nvPr/>
                    </p:nvSpPr>
                    <p:spPr bwMode="auto">
                      <a:xfrm>
                        <a:off x="760" y="144"/>
                        <a:ext cx="600" cy="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txBody>
                      <a:bodyPr>
                        <a:norm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zh-CN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zh-CN" altLang="en-US" sz="2800" b="1" dirty="0"/>
                      </a:p>
                    </p:txBody>
                  </p:sp>
                </mc:Choice>
                <mc:Fallback>
                  <p:sp>
                    <p:nvSpPr>
                      <p:cNvPr id="18438" name="Object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0" y="144"/>
                        <a:ext cx="600" cy="240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8447" name="Group 14"/>
                  <p:cNvGrpSpPr/>
                  <p:nvPr/>
                </p:nvGrpSpPr>
                <p:grpSpPr bwMode="auto">
                  <a:xfrm>
                    <a:off x="0" y="0"/>
                    <a:ext cx="1584" cy="1008"/>
                    <a:chOff x="0" y="0"/>
                    <a:chExt cx="1584" cy="1008"/>
                  </a:xfrm>
                </p:grpSpPr>
                <p:sp>
                  <p:nvSpPr>
                    <p:cNvPr id="18448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864"/>
                      <a:ext cx="158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49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" y="0"/>
                      <a:ext cx="0" cy="10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50" name="未知"/>
                    <p:cNvSpPr/>
                    <p:nvPr/>
                  </p:nvSpPr>
                  <p:spPr bwMode="auto">
                    <a:xfrm>
                      <a:off x="288" y="48"/>
                      <a:ext cx="1037" cy="628"/>
                    </a:xfrm>
                    <a:custGeom>
                      <a:avLst/>
                      <a:gdLst>
                        <a:gd name="T0" fmla="*/ 0 w 1037"/>
                        <a:gd name="T1" fmla="*/ 373 h 628"/>
                        <a:gd name="T2" fmla="*/ 55 w 1037"/>
                        <a:gd name="T3" fmla="*/ 209 h 628"/>
                        <a:gd name="T4" fmla="*/ 128 w 1037"/>
                        <a:gd name="T5" fmla="*/ 73 h 628"/>
                        <a:gd name="T6" fmla="*/ 218 w 1037"/>
                        <a:gd name="T7" fmla="*/ 0 h 628"/>
                        <a:gd name="T8" fmla="*/ 291 w 1037"/>
                        <a:gd name="T9" fmla="*/ 18 h 628"/>
                        <a:gd name="T10" fmla="*/ 355 w 1037"/>
                        <a:gd name="T11" fmla="*/ 73 h 628"/>
                        <a:gd name="T12" fmla="*/ 428 w 1037"/>
                        <a:gd name="T13" fmla="*/ 173 h 628"/>
                        <a:gd name="T14" fmla="*/ 437 w 1037"/>
                        <a:gd name="T15" fmla="*/ 200 h 628"/>
                        <a:gd name="T16" fmla="*/ 455 w 1037"/>
                        <a:gd name="T17" fmla="*/ 228 h 628"/>
                        <a:gd name="T18" fmla="*/ 537 w 1037"/>
                        <a:gd name="T19" fmla="*/ 428 h 628"/>
                        <a:gd name="T20" fmla="*/ 573 w 1037"/>
                        <a:gd name="T21" fmla="*/ 509 h 628"/>
                        <a:gd name="T22" fmla="*/ 709 w 1037"/>
                        <a:gd name="T23" fmla="*/ 628 h 628"/>
                        <a:gd name="T24" fmla="*/ 800 w 1037"/>
                        <a:gd name="T25" fmla="*/ 618 h 628"/>
                        <a:gd name="T26" fmla="*/ 855 w 1037"/>
                        <a:gd name="T27" fmla="*/ 600 h 628"/>
                        <a:gd name="T28" fmla="*/ 946 w 1037"/>
                        <a:gd name="T29" fmla="*/ 509 h 628"/>
                        <a:gd name="T30" fmla="*/ 991 w 1037"/>
                        <a:gd name="T31" fmla="*/ 428 h 628"/>
                        <a:gd name="T32" fmla="*/ 1018 w 1037"/>
                        <a:gd name="T33" fmla="*/ 337 h 628"/>
                        <a:gd name="T34" fmla="*/ 1027 w 1037"/>
                        <a:gd name="T35" fmla="*/ 309 h 628"/>
                        <a:gd name="T36" fmla="*/ 1037 w 1037"/>
                        <a:gd name="T37" fmla="*/ 282 h 628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037"/>
                        <a:gd name="T58" fmla="*/ 0 h 628"/>
                        <a:gd name="T59" fmla="*/ 1037 w 1037"/>
                        <a:gd name="T60" fmla="*/ 628 h 628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037" h="628">
                          <a:moveTo>
                            <a:pt x="0" y="373"/>
                          </a:moveTo>
                          <a:cubicBezTo>
                            <a:pt x="18" y="318"/>
                            <a:pt x="37" y="264"/>
                            <a:pt x="55" y="209"/>
                          </a:cubicBezTo>
                          <a:cubicBezTo>
                            <a:pt x="74" y="150"/>
                            <a:pt x="74" y="108"/>
                            <a:pt x="128" y="73"/>
                          </a:cubicBezTo>
                          <a:cubicBezTo>
                            <a:pt x="153" y="35"/>
                            <a:pt x="175" y="14"/>
                            <a:pt x="218" y="0"/>
                          </a:cubicBezTo>
                          <a:cubicBezTo>
                            <a:pt x="227" y="2"/>
                            <a:pt x="278" y="10"/>
                            <a:pt x="291" y="18"/>
                          </a:cubicBezTo>
                          <a:cubicBezTo>
                            <a:pt x="313" y="32"/>
                            <a:pt x="332" y="58"/>
                            <a:pt x="355" y="73"/>
                          </a:cubicBezTo>
                          <a:cubicBezTo>
                            <a:pt x="379" y="109"/>
                            <a:pt x="397" y="144"/>
                            <a:pt x="428" y="173"/>
                          </a:cubicBezTo>
                          <a:cubicBezTo>
                            <a:pt x="431" y="182"/>
                            <a:pt x="433" y="191"/>
                            <a:pt x="437" y="200"/>
                          </a:cubicBezTo>
                          <a:cubicBezTo>
                            <a:pt x="442" y="210"/>
                            <a:pt x="451" y="218"/>
                            <a:pt x="455" y="228"/>
                          </a:cubicBezTo>
                          <a:cubicBezTo>
                            <a:pt x="485" y="298"/>
                            <a:pt x="494" y="364"/>
                            <a:pt x="537" y="428"/>
                          </a:cubicBezTo>
                          <a:cubicBezTo>
                            <a:pt x="558" y="492"/>
                            <a:pt x="544" y="466"/>
                            <a:pt x="573" y="509"/>
                          </a:cubicBezTo>
                          <a:cubicBezTo>
                            <a:pt x="588" y="557"/>
                            <a:pt x="659" y="610"/>
                            <a:pt x="709" y="628"/>
                          </a:cubicBezTo>
                          <a:cubicBezTo>
                            <a:pt x="739" y="625"/>
                            <a:pt x="770" y="624"/>
                            <a:pt x="800" y="618"/>
                          </a:cubicBezTo>
                          <a:cubicBezTo>
                            <a:pt x="819" y="614"/>
                            <a:pt x="855" y="600"/>
                            <a:pt x="855" y="600"/>
                          </a:cubicBezTo>
                          <a:cubicBezTo>
                            <a:pt x="894" y="574"/>
                            <a:pt x="914" y="541"/>
                            <a:pt x="946" y="509"/>
                          </a:cubicBezTo>
                          <a:cubicBezTo>
                            <a:pt x="956" y="480"/>
                            <a:pt x="991" y="428"/>
                            <a:pt x="991" y="428"/>
                          </a:cubicBezTo>
                          <a:cubicBezTo>
                            <a:pt x="1032" y="303"/>
                            <a:pt x="992" y="429"/>
                            <a:pt x="1018" y="337"/>
                          </a:cubicBezTo>
                          <a:cubicBezTo>
                            <a:pt x="1021" y="328"/>
                            <a:pt x="1024" y="318"/>
                            <a:pt x="1027" y="309"/>
                          </a:cubicBezTo>
                          <a:cubicBezTo>
                            <a:pt x="1030" y="300"/>
                            <a:pt x="1037" y="282"/>
                            <a:pt x="1037" y="28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FF0066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2800"/>
                    </a:p>
                  </p:txBody>
                </p:sp>
                <p:sp>
                  <p:nvSpPr>
                    <p:cNvPr id="18451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384"/>
                      <a:ext cx="10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52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" y="384"/>
                      <a:ext cx="144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53" name="Line 20"/>
                    <p:cNvSpPr>
                      <a:spLocks noChangeShapeType="1"/>
                    </p:cNvSpPr>
                    <p:nvPr/>
                  </p:nvSpPr>
                  <p:spPr bwMode="auto">
                    <a:xfrm rot="20928965" flipH="1">
                      <a:off x="288" y="432"/>
                      <a:ext cx="384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54" name="Line 21"/>
                    <p:cNvSpPr>
                      <a:spLocks noChangeShapeType="1"/>
                    </p:cNvSpPr>
                    <p:nvPr/>
                  </p:nvSpPr>
                  <p:spPr bwMode="auto">
                    <a:xfrm rot="21411844" flipH="1">
                      <a:off x="288" y="384"/>
                      <a:ext cx="528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55" name="Line 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2" y="384"/>
                      <a:ext cx="67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dirty="0"/>
                    </a:p>
                  </p:txBody>
                </p:sp>
                <p:sp>
                  <p:nvSpPr>
                    <p:cNvPr id="18456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432"/>
                      <a:ext cx="624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57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76" y="384"/>
                      <a:ext cx="67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58" name="Line 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" y="384"/>
                      <a:ext cx="672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59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64" y="528"/>
                      <a:ext cx="48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60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08" y="624"/>
                      <a:ext cx="336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61" name="Line 28"/>
                    <p:cNvSpPr>
                      <a:spLocks noChangeShapeType="1"/>
                    </p:cNvSpPr>
                    <p:nvPr/>
                  </p:nvSpPr>
                  <p:spPr bwMode="auto">
                    <a:xfrm rot="20636389" flipH="1">
                      <a:off x="288" y="432"/>
                      <a:ext cx="284" cy="1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62" name="Line 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52" y="720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8463" name="Line 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8" y="768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/>
                    </a:p>
                  </p:txBody>
                </p:sp>
              </p:grpSp>
            </p:grpSp>
          </p:grpSp>
        </p:grpSp>
      </p:grp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2355927" y="1920808"/>
            <a:ext cx="7384838" cy="1169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在[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上至少存在一点,使曲边梯形的面积等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于以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(</a:t>
            </a:r>
            <a:r>
              <a:rPr lang="el-GR" altLang="en-US" sz="2800" b="1" i="1" dirty="0">
                <a:latin typeface="Times New Roman" panose="02020603050405020304" pitchFamily="18" charset="0"/>
              </a:rPr>
              <a:t>ξ</a:t>
            </a:r>
            <a:r>
              <a:rPr lang="zh-CN" altLang="en-US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宋体" panose="02010600030101010101" pitchFamily="2" charset="-122"/>
              </a:rPr>
              <a:t>为高的一个矩形面积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3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8" name="Object 2"/>
              <p:cNvSpPr txBox="1"/>
              <p:nvPr/>
            </p:nvSpPr>
            <p:spPr bwMode="auto">
              <a:xfrm>
                <a:off x="2051051" y="1500189"/>
                <a:ext cx="4919663" cy="676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一</m:t>
                      </m:r>
                      <m:r>
                        <a:rPr lang="zh-CN" altLang="en-US" sz="28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定积分问题举例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0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1" y="1500189"/>
                <a:ext cx="4919663" cy="676275"/>
              </a:xfrm>
              <a:prstGeom prst="rect">
                <a:avLst/>
              </a:prstGeom>
              <a:blipFill rotWithShape="1">
                <a:blip r:embed="rId1"/>
                <a:stretch>
                  <a:fillRect t="-47" r="6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Object 3"/>
              <p:cNvSpPr txBox="1"/>
              <p:nvPr/>
            </p:nvSpPr>
            <p:spPr bwMode="auto">
              <a:xfrm>
                <a:off x="2568576" y="2857500"/>
                <a:ext cx="5260975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上非负连续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0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8576" y="2857500"/>
                <a:ext cx="5260975" cy="60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Object 4"/>
              <p:cNvSpPr txBox="1"/>
              <p:nvPr/>
            </p:nvSpPr>
            <p:spPr bwMode="auto">
              <a:xfrm>
                <a:off x="2495550" y="3463925"/>
                <a:ext cx="5486400" cy="614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求由直线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0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0" y="3463925"/>
                <a:ext cx="5486400" cy="614363"/>
              </a:xfrm>
              <a:prstGeom prst="rect">
                <a:avLst/>
              </a:prstGeom>
              <a:blipFill rotWithShape="1">
                <a:blip r:embed="rId3"/>
                <a:stretch>
                  <a:fillRect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Object 5"/>
              <p:cNvSpPr txBox="1"/>
              <p:nvPr/>
            </p:nvSpPr>
            <p:spPr bwMode="auto">
              <a:xfrm>
                <a:off x="2424114" y="4113214"/>
                <a:ext cx="6911975" cy="541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及曲线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所围成的图形的面积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114" y="4113214"/>
                <a:ext cx="6911975" cy="541337"/>
              </a:xfrm>
              <a:prstGeom prst="rect">
                <a:avLst/>
              </a:prstGeom>
              <a:blipFill rotWithShape="1">
                <a:blip r:embed="rId4"/>
                <a:stretch>
                  <a:fillRect l="-5" t="-59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2" name="Object 6"/>
              <p:cNvSpPr txBox="1"/>
              <p:nvPr/>
            </p:nvSpPr>
            <p:spPr bwMode="auto">
              <a:xfrm>
                <a:off x="2259013" y="2220913"/>
                <a:ext cx="3694112" cy="565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曲边梯形的面积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10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9013" y="2220913"/>
                <a:ext cx="3694112" cy="565150"/>
              </a:xfrm>
              <a:prstGeom prst="rect">
                <a:avLst/>
              </a:prstGeom>
              <a:blipFill rotWithShape="1">
                <a:blip r:embed="rId5"/>
                <a:stretch>
                  <a:fillRect l="-9" t="-56" b="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"/>
          <p:cNvGrpSpPr/>
          <p:nvPr/>
        </p:nvGrpSpPr>
        <p:grpSpPr bwMode="auto">
          <a:xfrm>
            <a:off x="3579643" y="4612222"/>
            <a:ext cx="3730795" cy="2198336"/>
            <a:chOff x="-1" y="29"/>
            <a:chExt cx="2123" cy="15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1" name="Object 8"/>
                <p:cNvSpPr txBox="1"/>
                <p:nvPr/>
              </p:nvSpPr>
              <p:spPr bwMode="auto">
                <a:xfrm>
                  <a:off x="960" y="233"/>
                  <a:ext cx="699" cy="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31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233"/>
                  <a:ext cx="699" cy="423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8" name="Group 9"/>
            <p:cNvGrpSpPr/>
            <p:nvPr/>
          </p:nvGrpSpPr>
          <p:grpSpPr bwMode="auto">
            <a:xfrm>
              <a:off x="-1" y="29"/>
              <a:ext cx="2123" cy="1585"/>
              <a:chOff x="-1" y="29"/>
              <a:chExt cx="2123" cy="1585"/>
            </a:xfrm>
          </p:grpSpPr>
          <p:grpSp>
            <p:nvGrpSpPr>
              <p:cNvPr id="1039" name="Group 10"/>
              <p:cNvGrpSpPr/>
              <p:nvPr/>
            </p:nvGrpSpPr>
            <p:grpSpPr bwMode="auto">
              <a:xfrm>
                <a:off x="638" y="768"/>
                <a:ext cx="1186" cy="486"/>
                <a:chOff x="14" y="0"/>
                <a:chExt cx="1186" cy="486"/>
              </a:xfrm>
            </p:grpSpPr>
            <p:sp>
              <p:nvSpPr>
                <p:cNvPr id="1045" name="Line 11"/>
                <p:cNvSpPr>
                  <a:spLocks noChangeShapeType="1"/>
                </p:cNvSpPr>
                <p:nvPr/>
              </p:nvSpPr>
              <p:spPr bwMode="auto">
                <a:xfrm>
                  <a:off x="14" y="144"/>
                  <a:ext cx="1" cy="342"/>
                </a:xfrm>
                <a:prstGeom prst="line">
                  <a:avLst/>
                </a:prstGeom>
                <a:noFill/>
                <a:ln w="15875">
                  <a:solidFill>
                    <a:srgbClr val="FF0066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6" name="Line 12"/>
                <p:cNvSpPr>
                  <a:spLocks noChangeShapeType="1"/>
                </p:cNvSpPr>
                <p:nvPr/>
              </p:nvSpPr>
              <p:spPr bwMode="auto">
                <a:xfrm>
                  <a:off x="1200" y="0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rgbClr val="FF0066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040" name="Group 13"/>
              <p:cNvGrpSpPr/>
              <p:nvPr/>
            </p:nvGrpSpPr>
            <p:grpSpPr bwMode="auto">
              <a:xfrm>
                <a:off x="-1" y="29"/>
                <a:ext cx="2123" cy="1585"/>
                <a:chOff x="-1" y="29"/>
                <a:chExt cx="2123" cy="1585"/>
              </a:xfrm>
            </p:grpSpPr>
            <p:sp>
              <p:nvSpPr>
                <p:cNvPr id="1041" name="Line 14"/>
                <p:cNvSpPr>
                  <a:spLocks noChangeShapeType="1"/>
                </p:cNvSpPr>
                <p:nvPr/>
              </p:nvSpPr>
              <p:spPr bwMode="auto">
                <a:xfrm>
                  <a:off x="-1" y="1200"/>
                  <a:ext cx="1991" cy="1"/>
                </a:xfrm>
                <a:prstGeom prst="line">
                  <a:avLst/>
                </a:prstGeom>
                <a:noFill/>
                <a:ln w="15875">
                  <a:solidFill>
                    <a:srgbClr val="FF0066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042" name="Line 15"/>
                <p:cNvSpPr>
                  <a:spLocks noChangeShapeType="1"/>
                </p:cNvSpPr>
                <p:nvPr/>
              </p:nvSpPr>
              <p:spPr bwMode="auto">
                <a:xfrm>
                  <a:off x="483" y="144"/>
                  <a:ext cx="1" cy="1368"/>
                </a:xfrm>
                <a:prstGeom prst="line">
                  <a:avLst/>
                </a:prstGeom>
                <a:noFill/>
                <a:ln w="15875">
                  <a:solidFill>
                    <a:srgbClr val="FF0066"/>
                  </a:solidFill>
                  <a:round/>
                  <a:head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2" name="Object 16"/>
                    <p:cNvSpPr txBox="1"/>
                    <p:nvPr/>
                  </p:nvSpPr>
                  <p:spPr bwMode="auto">
                    <a:xfrm>
                      <a:off x="1992" y="1176"/>
                      <a:ext cx="130" cy="1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sz="2800" b="1"/>
                    </a:p>
                  </p:txBody>
                </p:sp>
              </mc:Choice>
              <mc:Fallback>
                <p:sp>
                  <p:nvSpPr>
                    <p:cNvPr id="1032" name="Object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992" y="1176"/>
                      <a:ext cx="130" cy="128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3" name="未知"/>
                <p:cNvSpPr/>
                <p:nvPr/>
              </p:nvSpPr>
              <p:spPr bwMode="auto">
                <a:xfrm>
                  <a:off x="626" y="648"/>
                  <a:ext cx="1208" cy="308"/>
                </a:xfrm>
                <a:custGeom>
                  <a:avLst/>
                  <a:gdLst>
                    <a:gd name="T0" fmla="*/ 0 w 1200"/>
                    <a:gd name="T1" fmla="*/ 199 h 346"/>
                    <a:gd name="T2" fmla="*/ 45 w 1200"/>
                    <a:gd name="T3" fmla="*/ 103 h 346"/>
                    <a:gd name="T4" fmla="*/ 85 w 1200"/>
                    <a:gd name="T5" fmla="*/ 77 h 346"/>
                    <a:gd name="T6" fmla="*/ 130 w 1200"/>
                    <a:gd name="T7" fmla="*/ 52 h 346"/>
                    <a:gd name="T8" fmla="*/ 270 w 1200"/>
                    <a:gd name="T9" fmla="*/ 0 h 346"/>
                    <a:gd name="T10" fmla="*/ 391 w 1200"/>
                    <a:gd name="T11" fmla="*/ 20 h 346"/>
                    <a:gd name="T12" fmla="*/ 473 w 1200"/>
                    <a:gd name="T13" fmla="*/ 52 h 346"/>
                    <a:gd name="T14" fmla="*/ 548 w 1200"/>
                    <a:gd name="T15" fmla="*/ 97 h 346"/>
                    <a:gd name="T16" fmla="*/ 769 w 1200"/>
                    <a:gd name="T17" fmla="*/ 218 h 346"/>
                    <a:gd name="T18" fmla="*/ 854 w 1200"/>
                    <a:gd name="T19" fmla="*/ 244 h 346"/>
                    <a:gd name="T20" fmla="*/ 1003 w 1200"/>
                    <a:gd name="T21" fmla="*/ 238 h 346"/>
                    <a:gd name="T22" fmla="*/ 1057 w 1200"/>
                    <a:gd name="T23" fmla="*/ 225 h 346"/>
                    <a:gd name="T24" fmla="*/ 1121 w 1200"/>
                    <a:gd name="T25" fmla="*/ 192 h 346"/>
                    <a:gd name="T26" fmla="*/ 1160 w 1200"/>
                    <a:gd name="T27" fmla="*/ 155 h 346"/>
                    <a:gd name="T28" fmla="*/ 1169 w 1200"/>
                    <a:gd name="T29" fmla="*/ 134 h 346"/>
                    <a:gd name="T30" fmla="*/ 1197 w 1200"/>
                    <a:gd name="T31" fmla="*/ 122 h 346"/>
                    <a:gd name="T32" fmla="*/ 1224 w 1200"/>
                    <a:gd name="T33" fmla="*/ 90 h 3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200"/>
                    <a:gd name="T52" fmla="*/ 0 h 346"/>
                    <a:gd name="T53" fmla="*/ 1200 w 1200"/>
                    <a:gd name="T54" fmla="*/ 346 h 3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200" h="346">
                      <a:moveTo>
                        <a:pt x="0" y="282"/>
                      </a:moveTo>
                      <a:cubicBezTo>
                        <a:pt x="15" y="237"/>
                        <a:pt x="30" y="191"/>
                        <a:pt x="45" y="146"/>
                      </a:cubicBezTo>
                      <a:cubicBezTo>
                        <a:pt x="51" y="129"/>
                        <a:pt x="71" y="123"/>
                        <a:pt x="82" y="109"/>
                      </a:cubicBezTo>
                      <a:cubicBezTo>
                        <a:pt x="111" y="72"/>
                        <a:pt x="85" y="87"/>
                        <a:pt x="127" y="73"/>
                      </a:cubicBezTo>
                      <a:cubicBezTo>
                        <a:pt x="156" y="30"/>
                        <a:pt x="214" y="12"/>
                        <a:pt x="264" y="0"/>
                      </a:cubicBezTo>
                      <a:cubicBezTo>
                        <a:pt x="306" y="7"/>
                        <a:pt x="341" y="18"/>
                        <a:pt x="382" y="28"/>
                      </a:cubicBezTo>
                      <a:cubicBezTo>
                        <a:pt x="408" y="46"/>
                        <a:pt x="440" y="52"/>
                        <a:pt x="464" y="73"/>
                      </a:cubicBezTo>
                      <a:cubicBezTo>
                        <a:pt x="553" y="151"/>
                        <a:pt x="473" y="95"/>
                        <a:pt x="536" y="137"/>
                      </a:cubicBezTo>
                      <a:cubicBezTo>
                        <a:pt x="587" y="213"/>
                        <a:pt x="679" y="259"/>
                        <a:pt x="754" y="309"/>
                      </a:cubicBezTo>
                      <a:cubicBezTo>
                        <a:pt x="809" y="346"/>
                        <a:pt x="793" y="317"/>
                        <a:pt x="836" y="346"/>
                      </a:cubicBezTo>
                      <a:cubicBezTo>
                        <a:pt x="885" y="343"/>
                        <a:pt x="934" y="344"/>
                        <a:pt x="982" y="337"/>
                      </a:cubicBezTo>
                      <a:cubicBezTo>
                        <a:pt x="1001" y="334"/>
                        <a:pt x="1036" y="319"/>
                        <a:pt x="1036" y="319"/>
                      </a:cubicBezTo>
                      <a:cubicBezTo>
                        <a:pt x="1058" y="296"/>
                        <a:pt x="1069" y="283"/>
                        <a:pt x="1100" y="273"/>
                      </a:cubicBezTo>
                      <a:cubicBezTo>
                        <a:pt x="1112" y="255"/>
                        <a:pt x="1129" y="240"/>
                        <a:pt x="1136" y="219"/>
                      </a:cubicBezTo>
                      <a:cubicBezTo>
                        <a:pt x="1139" y="210"/>
                        <a:pt x="1139" y="199"/>
                        <a:pt x="1145" y="191"/>
                      </a:cubicBezTo>
                      <a:cubicBezTo>
                        <a:pt x="1152" y="182"/>
                        <a:pt x="1164" y="179"/>
                        <a:pt x="1173" y="173"/>
                      </a:cubicBezTo>
                      <a:cubicBezTo>
                        <a:pt x="1192" y="115"/>
                        <a:pt x="1178" y="106"/>
                        <a:pt x="1200" y="128"/>
                      </a:cubicBezTo>
                    </a:path>
                  </a:pathLst>
                </a:custGeom>
                <a:noFill/>
                <a:ln w="31750">
                  <a:solidFill>
                    <a:srgbClr val="FF0066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/>
                </a:p>
              </p:txBody>
            </p:sp>
            <p:sp>
              <p:nvSpPr>
                <p:cNvPr id="104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0" y="1168"/>
                  <a:ext cx="223" cy="3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zh-CN" sz="2800" b="1" dirty="0">
                      <a:latin typeface="Times New Roman" panose="02020603050405020304" pitchFamily="18" charset="0"/>
                    </a:rPr>
                    <a:t>0</a:t>
                  </a:r>
                  <a:endParaRPr lang="zh-CN" altLang="zh-CN" sz="2800" b="1" dirty="0">
                    <a:latin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3" name="Object 19"/>
                    <p:cNvSpPr txBox="1"/>
                    <p:nvPr/>
                  </p:nvSpPr>
                  <p:spPr bwMode="auto">
                    <a:xfrm>
                      <a:off x="528" y="1248"/>
                      <a:ext cx="221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>
                <p:sp>
                  <p:nvSpPr>
                    <p:cNvPr id="1033" name="Object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28" y="1248"/>
                      <a:ext cx="221" cy="287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4" name="Object 20"/>
                    <p:cNvSpPr txBox="1"/>
                    <p:nvPr/>
                  </p:nvSpPr>
                  <p:spPr bwMode="auto">
                    <a:xfrm>
                      <a:off x="1768" y="1245"/>
                      <a:ext cx="221" cy="3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>
                <p:sp>
                  <p:nvSpPr>
                    <p:cNvPr id="1034" name="Object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768" y="1245"/>
                      <a:ext cx="221" cy="36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aphicFrame>
              <p:nvGraphicFramePr>
                <p:cNvPr id="1035" name="Object 21"/>
                <p:cNvGraphicFramePr>
                  <a:graphicFrameLocks noChangeAspect="1"/>
                </p:cNvGraphicFramePr>
                <p:nvPr/>
              </p:nvGraphicFramePr>
              <p:xfrm>
                <a:off x="496" y="29"/>
                <a:ext cx="354" cy="4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" name="" r:id="rId10" imgW="177800" imgH="228600" progId="Equation.3">
                        <p:embed/>
                      </p:oleObj>
                    </mc:Choice>
                    <mc:Fallback>
                      <p:oleObj name="" r:id="rId10" imgW="177800" imgH="228600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6" y="29"/>
                              <a:ext cx="354" cy="4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667001" y="428625"/>
            <a:ext cx="6315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zh-CN" sz="4400" b="1">
                <a:latin typeface="华文宋体" panose="02010600040101010101" pitchFamily="2" charset="-122"/>
                <a:ea typeface="华文宋体" panose="02010600040101010101" pitchFamily="2" charset="-122"/>
              </a:rPr>
              <a:t>定积分概念与性质</a:t>
            </a:r>
            <a:endParaRPr lang="zh-CN" altLang="zh-CN" sz="4400" b="1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4101" grpId="0"/>
      <p:bldP spid="4102" grpId="0"/>
      <p:bldP spid="411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Object 2"/>
              <p:cNvSpPr txBox="1"/>
              <p:nvPr/>
            </p:nvSpPr>
            <p:spPr bwMode="auto">
              <a:xfrm>
                <a:off x="5956015" y="1391514"/>
                <a:ext cx="4458519" cy="10461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3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6015" y="1391514"/>
                <a:ext cx="4458519" cy="1046161"/>
              </a:xfrm>
              <a:prstGeom prst="rect">
                <a:avLst/>
              </a:prstGeom>
              <a:blipFill rotWithShape="1">
                <a:blip r:embed="rId1"/>
                <a:stretch>
                  <a:fillRect l="-8" t="-22" r="12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71813" y="4868863"/>
          <a:ext cx="469582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" r:id="rId2" imgW="1410335" imgH="469900" progId="Equation.3">
                  <p:embed/>
                </p:oleObj>
              </mc:Choice>
              <mc:Fallback>
                <p:oleObj name="" r:id="rId2" imgW="1410335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868863"/>
                        <a:ext cx="4695825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063750" y="347663"/>
          <a:ext cx="508793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4" imgW="2120900" imgH="457200" progId="Equation.3">
                  <p:embed/>
                </p:oleObj>
              </mc:Choice>
              <mc:Fallback>
                <p:oleObj name="公式" r:id="rId4" imgW="2120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7663"/>
                        <a:ext cx="5087938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Object 5"/>
              <p:cNvSpPr txBox="1"/>
              <p:nvPr/>
            </p:nvSpPr>
            <p:spPr bwMode="auto">
              <a:xfrm>
                <a:off x="2154522" y="1457462"/>
                <a:ext cx="3529013" cy="917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4522" y="1457462"/>
                <a:ext cx="3529013" cy="917575"/>
              </a:xfrm>
              <a:prstGeom prst="rect">
                <a:avLst/>
              </a:prstGeom>
              <a:blipFill rotWithShape="1">
                <a:blip r:embed="rId6"/>
                <a:stretch>
                  <a:fillRect l="-17" t="-15" r="8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4" name="Object 6"/>
              <p:cNvSpPr txBox="1"/>
              <p:nvPr/>
            </p:nvSpPr>
            <p:spPr bwMode="auto">
              <a:xfrm>
                <a:off x="2738438" y="2500313"/>
                <a:ext cx="7762724" cy="857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,∵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单调减少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253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8438" y="2500313"/>
                <a:ext cx="7762724" cy="857250"/>
              </a:xfrm>
              <a:prstGeom prst="rect">
                <a:avLst/>
              </a:prstGeom>
              <a:blipFill rotWithShape="1">
                <a:blip r:embed="rId7"/>
                <a:stretch>
                  <a:fillRect l="-4" t="-37" r="2" b="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351089" y="3443425"/>
          <a:ext cx="7890191" cy="119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" r:id="rId8" imgW="2943860" imgH="405765" progId="Equation.3">
                  <p:embed/>
                </p:oleObj>
              </mc:Choice>
              <mc:Fallback>
                <p:oleObj name="" r:id="rId8" imgW="2943860" imgH="4057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443425"/>
                        <a:ext cx="7890191" cy="119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3" grpId="0"/>
      <p:bldP spid="225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Object 2"/>
              <p:cNvSpPr txBox="1"/>
              <p:nvPr/>
            </p:nvSpPr>
            <p:spPr bwMode="auto">
              <a:xfrm>
                <a:off x="3019353" y="2117908"/>
                <a:ext cx="40386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把区间分成个小区间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2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9353" y="2117908"/>
                <a:ext cx="4038600" cy="609600"/>
              </a:xfrm>
              <a:prstGeom prst="rect">
                <a:avLst/>
              </a:prstGeom>
              <a:blipFill rotWithShape="1">
                <a:blip r:embed="rId1"/>
                <a:stretch>
                  <a:fillRect l="-14" t="-30" r="14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Object 3"/>
              <p:cNvSpPr txBox="1"/>
              <p:nvPr/>
            </p:nvSpPr>
            <p:spPr bwMode="auto">
              <a:xfrm>
                <a:off x="2914579" y="4130859"/>
                <a:ext cx="4117975" cy="5794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第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个小区间长度为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2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4579" y="4130859"/>
                <a:ext cx="4117975" cy="579437"/>
              </a:xfrm>
              <a:prstGeom prst="rect">
                <a:avLst/>
              </a:prstGeom>
              <a:blipFill rotWithShape="1">
                <a:blip r:embed="rId2"/>
                <a:stretch>
                  <a:fillRect l="-14" t="-32" r="14" b="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/>
          <p:cNvGrpSpPr/>
          <p:nvPr/>
        </p:nvGrpSpPr>
        <p:grpSpPr bwMode="auto">
          <a:xfrm>
            <a:off x="7664440" y="426733"/>
            <a:ext cx="3922677" cy="3002267"/>
            <a:chOff x="0" y="0"/>
            <a:chExt cx="1920" cy="1498"/>
          </a:xfrm>
        </p:grpSpPr>
        <p:grpSp>
          <p:nvGrpSpPr>
            <p:cNvPr id="2064" name="Group 5"/>
            <p:cNvGrpSpPr/>
            <p:nvPr/>
          </p:nvGrpSpPr>
          <p:grpSpPr bwMode="auto">
            <a:xfrm>
              <a:off x="0" y="0"/>
              <a:ext cx="1920" cy="1498"/>
              <a:chOff x="0" y="0"/>
              <a:chExt cx="1920" cy="1498"/>
            </a:xfrm>
          </p:grpSpPr>
          <p:graphicFrame>
            <p:nvGraphicFramePr>
              <p:cNvPr id="2056" name="Object 6"/>
              <p:cNvGraphicFramePr>
                <a:graphicFrameLocks noChangeAspect="1"/>
              </p:cNvGraphicFramePr>
              <p:nvPr/>
            </p:nvGraphicFramePr>
            <p:xfrm>
              <a:off x="85" y="0"/>
              <a:ext cx="299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7" name="" r:id="rId3" imgW="177800" imgH="228600" progId="Equation.3">
                      <p:embed/>
                    </p:oleObj>
                  </mc:Choice>
                  <mc:Fallback>
                    <p:oleObj name="" r:id="rId3" imgW="17780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" y="0"/>
                            <a:ext cx="299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7" name="Object 7"/>
                  <p:cNvSpPr txBox="1"/>
                  <p:nvPr/>
                </p:nvSpPr>
                <p:spPr bwMode="auto">
                  <a:xfrm>
                    <a:off x="1769" y="1296"/>
                    <a:ext cx="151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2057" name="Object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69" y="1296"/>
                    <a:ext cx="151" cy="20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8" name="未知"/>
              <p:cNvSpPr/>
              <p:nvPr/>
            </p:nvSpPr>
            <p:spPr bwMode="auto">
              <a:xfrm>
                <a:off x="384" y="470"/>
                <a:ext cx="1200" cy="346"/>
              </a:xfrm>
              <a:custGeom>
                <a:avLst/>
                <a:gdLst>
                  <a:gd name="T0" fmla="*/ 0 w 1200"/>
                  <a:gd name="T1" fmla="*/ 282 h 346"/>
                  <a:gd name="T2" fmla="*/ 45 w 1200"/>
                  <a:gd name="T3" fmla="*/ 146 h 346"/>
                  <a:gd name="T4" fmla="*/ 82 w 1200"/>
                  <a:gd name="T5" fmla="*/ 109 h 346"/>
                  <a:gd name="T6" fmla="*/ 127 w 1200"/>
                  <a:gd name="T7" fmla="*/ 73 h 346"/>
                  <a:gd name="T8" fmla="*/ 264 w 1200"/>
                  <a:gd name="T9" fmla="*/ 0 h 346"/>
                  <a:gd name="T10" fmla="*/ 382 w 1200"/>
                  <a:gd name="T11" fmla="*/ 28 h 346"/>
                  <a:gd name="T12" fmla="*/ 464 w 1200"/>
                  <a:gd name="T13" fmla="*/ 73 h 346"/>
                  <a:gd name="T14" fmla="*/ 536 w 1200"/>
                  <a:gd name="T15" fmla="*/ 137 h 346"/>
                  <a:gd name="T16" fmla="*/ 754 w 1200"/>
                  <a:gd name="T17" fmla="*/ 309 h 346"/>
                  <a:gd name="T18" fmla="*/ 836 w 1200"/>
                  <a:gd name="T19" fmla="*/ 346 h 346"/>
                  <a:gd name="T20" fmla="*/ 982 w 1200"/>
                  <a:gd name="T21" fmla="*/ 337 h 346"/>
                  <a:gd name="T22" fmla="*/ 1036 w 1200"/>
                  <a:gd name="T23" fmla="*/ 319 h 346"/>
                  <a:gd name="T24" fmla="*/ 1100 w 1200"/>
                  <a:gd name="T25" fmla="*/ 273 h 346"/>
                  <a:gd name="T26" fmla="*/ 1136 w 1200"/>
                  <a:gd name="T27" fmla="*/ 219 h 346"/>
                  <a:gd name="T28" fmla="*/ 1145 w 1200"/>
                  <a:gd name="T29" fmla="*/ 191 h 346"/>
                  <a:gd name="T30" fmla="*/ 1173 w 1200"/>
                  <a:gd name="T31" fmla="*/ 173 h 346"/>
                  <a:gd name="T32" fmla="*/ 1200 w 1200"/>
                  <a:gd name="T33" fmla="*/ 128 h 3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00"/>
                  <a:gd name="T52" fmla="*/ 0 h 346"/>
                  <a:gd name="T53" fmla="*/ 1200 w 1200"/>
                  <a:gd name="T54" fmla="*/ 346 h 3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00" h="346">
                    <a:moveTo>
                      <a:pt x="0" y="282"/>
                    </a:moveTo>
                    <a:cubicBezTo>
                      <a:pt x="15" y="237"/>
                      <a:pt x="30" y="191"/>
                      <a:pt x="45" y="146"/>
                    </a:cubicBezTo>
                    <a:cubicBezTo>
                      <a:pt x="51" y="129"/>
                      <a:pt x="71" y="123"/>
                      <a:pt x="82" y="109"/>
                    </a:cubicBezTo>
                    <a:cubicBezTo>
                      <a:pt x="111" y="72"/>
                      <a:pt x="85" y="87"/>
                      <a:pt x="127" y="73"/>
                    </a:cubicBezTo>
                    <a:cubicBezTo>
                      <a:pt x="156" y="30"/>
                      <a:pt x="214" y="12"/>
                      <a:pt x="264" y="0"/>
                    </a:cubicBezTo>
                    <a:cubicBezTo>
                      <a:pt x="306" y="7"/>
                      <a:pt x="341" y="18"/>
                      <a:pt x="382" y="28"/>
                    </a:cubicBezTo>
                    <a:cubicBezTo>
                      <a:pt x="408" y="46"/>
                      <a:pt x="440" y="52"/>
                      <a:pt x="464" y="73"/>
                    </a:cubicBezTo>
                    <a:cubicBezTo>
                      <a:pt x="553" y="151"/>
                      <a:pt x="473" y="95"/>
                      <a:pt x="536" y="137"/>
                    </a:cubicBezTo>
                    <a:cubicBezTo>
                      <a:pt x="587" y="213"/>
                      <a:pt x="679" y="259"/>
                      <a:pt x="754" y="309"/>
                    </a:cubicBezTo>
                    <a:cubicBezTo>
                      <a:pt x="809" y="346"/>
                      <a:pt x="793" y="317"/>
                      <a:pt x="836" y="346"/>
                    </a:cubicBezTo>
                    <a:cubicBezTo>
                      <a:pt x="885" y="343"/>
                      <a:pt x="934" y="344"/>
                      <a:pt x="982" y="337"/>
                    </a:cubicBezTo>
                    <a:cubicBezTo>
                      <a:pt x="1001" y="334"/>
                      <a:pt x="1036" y="319"/>
                      <a:pt x="1036" y="319"/>
                    </a:cubicBezTo>
                    <a:cubicBezTo>
                      <a:pt x="1058" y="296"/>
                      <a:pt x="1069" y="283"/>
                      <a:pt x="1100" y="273"/>
                    </a:cubicBezTo>
                    <a:cubicBezTo>
                      <a:pt x="1112" y="255"/>
                      <a:pt x="1129" y="240"/>
                      <a:pt x="1136" y="219"/>
                    </a:cubicBezTo>
                    <a:cubicBezTo>
                      <a:pt x="1139" y="210"/>
                      <a:pt x="1139" y="199"/>
                      <a:pt x="1145" y="191"/>
                    </a:cubicBezTo>
                    <a:cubicBezTo>
                      <a:pt x="1152" y="182"/>
                      <a:pt x="1164" y="179"/>
                      <a:pt x="1173" y="173"/>
                    </a:cubicBezTo>
                    <a:cubicBezTo>
                      <a:pt x="1192" y="115"/>
                      <a:pt x="1178" y="106"/>
                      <a:pt x="1200" y="128"/>
                    </a:cubicBezTo>
                  </a:path>
                </a:pathLst>
              </a:custGeom>
              <a:noFill/>
              <a:ln w="2857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/>
              </a:p>
            </p:txBody>
          </p:sp>
          <p:sp>
            <p:nvSpPr>
              <p:cNvPr id="2069" name="Line 9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1872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0" name="Line 10"/>
              <p:cNvSpPr>
                <a:spLocks noChangeShapeType="1"/>
              </p:cNvSpPr>
              <p:nvPr/>
            </p:nvSpPr>
            <p:spPr bwMode="auto">
              <a:xfrm>
                <a:off x="192" y="144"/>
                <a:ext cx="0" cy="1344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1" name="Line 11"/>
              <p:cNvSpPr>
                <a:spLocks noChangeShapeType="1"/>
              </p:cNvSpPr>
              <p:nvPr/>
            </p:nvSpPr>
            <p:spPr bwMode="auto">
              <a:xfrm>
                <a:off x="1584" y="57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2" name="Line 12"/>
              <p:cNvSpPr>
                <a:spLocks noChangeShapeType="1"/>
              </p:cNvSpPr>
              <p:nvPr/>
            </p:nvSpPr>
            <p:spPr bwMode="auto">
              <a:xfrm>
                <a:off x="384" y="72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3" name="Line 13"/>
              <p:cNvSpPr>
                <a:spLocks noChangeShapeType="1"/>
              </p:cNvSpPr>
              <p:nvPr/>
            </p:nvSpPr>
            <p:spPr bwMode="auto">
              <a:xfrm>
                <a:off x="576" y="480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4" name="Line 14"/>
              <p:cNvSpPr>
                <a:spLocks noChangeShapeType="1"/>
              </p:cNvSpPr>
              <p:nvPr/>
            </p:nvSpPr>
            <p:spPr bwMode="auto">
              <a:xfrm>
                <a:off x="672" y="480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5" name="Line 15"/>
              <p:cNvSpPr>
                <a:spLocks noChangeShapeType="1"/>
              </p:cNvSpPr>
              <p:nvPr/>
            </p:nvSpPr>
            <p:spPr bwMode="auto">
              <a:xfrm>
                <a:off x="1488" y="72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6" name="Line 16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7" name="Line 17"/>
              <p:cNvSpPr>
                <a:spLocks noChangeShapeType="1"/>
              </p:cNvSpPr>
              <p:nvPr/>
            </p:nvSpPr>
            <p:spPr bwMode="auto">
              <a:xfrm>
                <a:off x="1296" y="81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8" name="Line 18"/>
              <p:cNvSpPr>
                <a:spLocks noChangeShapeType="1"/>
              </p:cNvSpPr>
              <p:nvPr/>
            </p:nvSpPr>
            <p:spPr bwMode="auto">
              <a:xfrm>
                <a:off x="816" y="528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79" name="Line 19"/>
              <p:cNvSpPr>
                <a:spLocks noChangeShapeType="1"/>
              </p:cNvSpPr>
              <p:nvPr/>
            </p:nvSpPr>
            <p:spPr bwMode="auto">
              <a:xfrm>
                <a:off x="480" y="576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80" name="Line 20"/>
              <p:cNvSpPr>
                <a:spLocks noChangeShapeType="1"/>
              </p:cNvSpPr>
              <p:nvPr/>
            </p:nvSpPr>
            <p:spPr bwMode="auto">
              <a:xfrm>
                <a:off x="1008" y="672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81" name="Line 21"/>
              <p:cNvSpPr>
                <a:spLocks noChangeShapeType="1"/>
              </p:cNvSpPr>
              <p:nvPr/>
            </p:nvSpPr>
            <p:spPr bwMode="auto">
              <a:xfrm>
                <a:off x="1104" y="768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082" name="Line 22"/>
              <p:cNvSpPr>
                <a:spLocks noChangeShapeType="1"/>
              </p:cNvSpPr>
              <p:nvPr/>
            </p:nvSpPr>
            <p:spPr bwMode="auto">
              <a:xfrm>
                <a:off x="1200" y="81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8" name="Object 23"/>
                  <p:cNvSpPr txBox="1"/>
                  <p:nvPr/>
                </p:nvSpPr>
                <p:spPr bwMode="auto">
                  <a:xfrm>
                    <a:off x="960" y="1296"/>
                    <a:ext cx="259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2058" name="Object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60" y="1296"/>
                    <a:ext cx="259" cy="20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9" name="Object 24"/>
                  <p:cNvSpPr txBox="1"/>
                  <p:nvPr/>
                </p:nvSpPr>
                <p:spPr bwMode="auto">
                  <a:xfrm>
                    <a:off x="303" y="1245"/>
                    <a:ext cx="218" cy="1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625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2059" name="Object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3" y="1245"/>
                    <a:ext cx="218" cy="195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60" name="Object 25"/>
                  <p:cNvSpPr txBox="1"/>
                  <p:nvPr/>
                </p:nvSpPr>
                <p:spPr bwMode="auto">
                  <a:xfrm>
                    <a:off x="1522" y="1296"/>
                    <a:ext cx="151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2060" name="Object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22" y="1296"/>
                    <a:ext cx="151" cy="20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61" name="Object 26"/>
                  <p:cNvSpPr txBox="1"/>
                  <p:nvPr/>
                </p:nvSpPr>
                <p:spPr bwMode="auto">
                  <a:xfrm>
                    <a:off x="670" y="1289"/>
                    <a:ext cx="357" cy="2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00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2061" name="Object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0" y="1289"/>
                    <a:ext cx="357" cy="209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65" name="Line 27"/>
            <p:cNvSpPr>
              <a:spLocks noChangeShapeType="1"/>
            </p:cNvSpPr>
            <p:nvPr/>
          </p:nvSpPr>
          <p:spPr bwMode="auto">
            <a:xfrm>
              <a:off x="816" y="5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66" name="Line 28"/>
            <p:cNvSpPr>
              <a:spLocks noChangeShapeType="1"/>
            </p:cNvSpPr>
            <p:nvPr/>
          </p:nvSpPr>
          <p:spPr bwMode="auto">
            <a:xfrm>
              <a:off x="1008" y="7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67" name="未知"/>
            <p:cNvSpPr/>
            <p:nvPr/>
          </p:nvSpPr>
          <p:spPr bwMode="auto">
            <a:xfrm>
              <a:off x="813" y="540"/>
              <a:ext cx="191" cy="163"/>
            </a:xfrm>
            <a:custGeom>
              <a:avLst/>
              <a:gdLst>
                <a:gd name="T0" fmla="*/ 0 w 191"/>
                <a:gd name="T1" fmla="*/ 0 h 163"/>
                <a:gd name="T2" fmla="*/ 28 w 191"/>
                <a:gd name="T3" fmla="*/ 9 h 163"/>
                <a:gd name="T4" fmla="*/ 82 w 191"/>
                <a:gd name="T5" fmla="*/ 45 h 163"/>
                <a:gd name="T6" fmla="*/ 155 w 191"/>
                <a:gd name="T7" fmla="*/ 127 h 163"/>
                <a:gd name="T8" fmla="*/ 164 w 191"/>
                <a:gd name="T9" fmla="*/ 154 h 163"/>
                <a:gd name="T10" fmla="*/ 191 w 191"/>
                <a:gd name="T11" fmla="*/ 163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163"/>
                <a:gd name="T20" fmla="*/ 191 w 191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163">
                  <a:moveTo>
                    <a:pt x="0" y="0"/>
                  </a:moveTo>
                  <a:cubicBezTo>
                    <a:pt x="9" y="3"/>
                    <a:pt x="19" y="4"/>
                    <a:pt x="28" y="9"/>
                  </a:cubicBezTo>
                  <a:cubicBezTo>
                    <a:pt x="47" y="19"/>
                    <a:pt x="82" y="45"/>
                    <a:pt x="82" y="45"/>
                  </a:cubicBezTo>
                  <a:cubicBezTo>
                    <a:pt x="95" y="85"/>
                    <a:pt x="121" y="104"/>
                    <a:pt x="155" y="127"/>
                  </a:cubicBezTo>
                  <a:cubicBezTo>
                    <a:pt x="158" y="136"/>
                    <a:pt x="157" y="147"/>
                    <a:pt x="164" y="154"/>
                  </a:cubicBezTo>
                  <a:cubicBezTo>
                    <a:pt x="171" y="161"/>
                    <a:pt x="191" y="163"/>
                    <a:pt x="191" y="1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50" name="Object 30"/>
              <p:cNvSpPr txBox="1"/>
              <p:nvPr/>
            </p:nvSpPr>
            <p:spPr bwMode="auto">
              <a:xfrm>
                <a:off x="2524054" y="589145"/>
                <a:ext cx="5457825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在区间中任意插入若干个分点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5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054" y="589145"/>
                <a:ext cx="5457825" cy="603250"/>
              </a:xfrm>
              <a:prstGeom prst="rect">
                <a:avLst/>
              </a:prstGeom>
              <a:blipFill rotWithShape="1">
                <a:blip r:embed="rId10"/>
                <a:stretch>
                  <a:fillRect l="-10" t="-83" r="10" b="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720806" y="606140"/>
            <a:ext cx="1544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分割</a:t>
            </a:r>
            <a:endParaRPr lang="zh-CN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52" name="Object 32"/>
              <p:cNvSpPr txBox="1"/>
              <p:nvPr/>
            </p:nvSpPr>
            <p:spPr bwMode="auto">
              <a:xfrm>
                <a:off x="2564261" y="5201977"/>
                <a:ext cx="6496050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152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261" y="5201977"/>
                <a:ext cx="6496050" cy="647700"/>
              </a:xfrm>
              <a:prstGeom prst="rect">
                <a:avLst/>
              </a:prstGeom>
              <a:blipFill rotWithShape="1">
                <a:blip r:embed="rId11"/>
                <a:stretch>
                  <a:fillRect l="-2" t="-9" r="2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0"/>
              <p:cNvSpPr txBox="1"/>
              <p:nvPr/>
            </p:nvSpPr>
            <p:spPr bwMode="auto">
              <a:xfrm>
                <a:off x="2344162" y="1279518"/>
                <a:ext cx="5457825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⋯&lt;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5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4162" y="1279518"/>
                <a:ext cx="5457825" cy="603250"/>
              </a:xfrm>
              <a:prstGeom prst="rect">
                <a:avLst/>
              </a:prstGeom>
              <a:blipFill rotWithShape="1">
                <a:blip r:embed="rId12"/>
                <a:stretch>
                  <a:fillRect l="-7" t="-104" r="7" b="1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30"/>
              <p:cNvSpPr txBox="1"/>
              <p:nvPr/>
            </p:nvSpPr>
            <p:spPr bwMode="auto">
              <a:xfrm>
                <a:off x="2242986" y="3086266"/>
                <a:ext cx="5457825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⋯[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6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2986" y="3086266"/>
                <a:ext cx="5457825" cy="603250"/>
              </a:xfrm>
              <a:prstGeom prst="rect">
                <a:avLst/>
              </a:prstGeom>
              <a:blipFill rotWithShape="1">
                <a:blip r:embed="rId13"/>
                <a:stretch>
                  <a:fillRect l="-3" t="-28" r="3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50" grpId="0"/>
      <p:bldP spid="5151" grpId="0" autoUpdateAnimBg="0"/>
      <p:bldP spid="5152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Object 2"/>
              <p:cNvSpPr txBox="1"/>
              <p:nvPr/>
            </p:nvSpPr>
            <p:spPr bwMode="auto">
              <a:xfrm>
                <a:off x="3141664" y="5181600"/>
                <a:ext cx="5545137" cy="7381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4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1664" y="5181600"/>
                <a:ext cx="5545137" cy="738188"/>
              </a:xfrm>
              <a:prstGeom prst="rect">
                <a:avLst/>
              </a:prstGeom>
              <a:blipFill rotWithShape="1">
                <a:blip r:embed="rId1"/>
                <a:stretch>
                  <a:fillRect l="-6" b="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3"/>
              <p:cNvSpPr txBox="1"/>
              <p:nvPr/>
            </p:nvSpPr>
            <p:spPr bwMode="auto">
              <a:xfrm>
                <a:off x="2082800" y="1447800"/>
                <a:ext cx="47752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在每个小区间上任取一点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800" y="1447800"/>
                <a:ext cx="4775200" cy="60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8" name="Object 4"/>
              <p:cNvSpPr txBox="1"/>
              <p:nvPr/>
            </p:nvSpPr>
            <p:spPr bwMode="auto">
              <a:xfrm>
                <a:off x="2238375" y="2214563"/>
                <a:ext cx="4529138" cy="660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,⋯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mr>
                      </m:m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8375" y="2214563"/>
                <a:ext cx="4529138" cy="660400"/>
              </a:xfrm>
              <a:prstGeom prst="rect">
                <a:avLst/>
              </a:prstGeom>
              <a:blipFill rotWithShape="1">
                <a:blip r:embed="rId3"/>
                <a:stretch>
                  <a:fillRect t="-48" r="7" b="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981200" y="533401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  <a:latin typeface="隶书" panose="02010509060101010101" pitchFamily="49" charset="-122"/>
              </a:rPr>
              <a:t>取近似</a:t>
            </a:r>
            <a:endParaRPr lang="zh-CN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8458200" y="304800"/>
            <a:ext cx="838200" cy="2667000"/>
            <a:chOff x="0" y="0"/>
            <a:chExt cx="528" cy="1680"/>
          </a:xfrm>
        </p:grpSpPr>
        <p:grpSp>
          <p:nvGrpSpPr>
            <p:cNvPr id="3093" name="Group 7"/>
            <p:cNvGrpSpPr/>
            <p:nvPr/>
          </p:nvGrpSpPr>
          <p:grpSpPr bwMode="auto">
            <a:xfrm>
              <a:off x="0" y="0"/>
              <a:ext cx="528" cy="1680"/>
              <a:chOff x="0" y="0"/>
              <a:chExt cx="528" cy="1680"/>
            </a:xfrm>
          </p:grpSpPr>
          <p:grpSp>
            <p:nvGrpSpPr>
              <p:cNvPr id="3095" name="Group 8"/>
              <p:cNvGrpSpPr/>
              <p:nvPr/>
            </p:nvGrpSpPr>
            <p:grpSpPr bwMode="auto">
              <a:xfrm>
                <a:off x="0" y="0"/>
                <a:ext cx="528" cy="1680"/>
                <a:chOff x="0" y="0"/>
                <a:chExt cx="528" cy="1680"/>
              </a:xfrm>
            </p:grpSpPr>
            <p:grpSp>
              <p:nvGrpSpPr>
                <p:cNvPr id="3099" name="Group 9"/>
                <p:cNvGrpSpPr/>
                <p:nvPr/>
              </p:nvGrpSpPr>
              <p:grpSpPr bwMode="auto">
                <a:xfrm>
                  <a:off x="0" y="0"/>
                  <a:ext cx="528" cy="1680"/>
                  <a:chOff x="0" y="0"/>
                  <a:chExt cx="528" cy="1680"/>
                </a:xfrm>
              </p:grpSpPr>
              <p:sp>
                <p:nvSpPr>
                  <p:cNvPr id="310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0" cy="168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10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384"/>
                    <a:ext cx="0" cy="12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108" name="未知"/>
                  <p:cNvSpPr/>
                  <p:nvPr/>
                </p:nvSpPr>
                <p:spPr bwMode="auto">
                  <a:xfrm>
                    <a:off x="0" y="0"/>
                    <a:ext cx="528" cy="384"/>
                  </a:xfrm>
                  <a:custGeom>
                    <a:avLst/>
                    <a:gdLst>
                      <a:gd name="T0" fmla="*/ 0 w 528"/>
                      <a:gd name="T1" fmla="*/ 0 h 384"/>
                      <a:gd name="T2" fmla="*/ 144 w 528"/>
                      <a:gd name="T3" fmla="*/ 144 h 384"/>
                      <a:gd name="T4" fmla="*/ 336 w 528"/>
                      <a:gd name="T5" fmla="*/ 288 h 384"/>
                      <a:gd name="T6" fmla="*/ 528 w 528"/>
                      <a:gd name="T7" fmla="*/ 384 h 3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28"/>
                      <a:gd name="T13" fmla="*/ 0 h 384"/>
                      <a:gd name="T14" fmla="*/ 528 w 528"/>
                      <a:gd name="T15" fmla="*/ 384 h 3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28" h="384">
                        <a:moveTo>
                          <a:pt x="0" y="0"/>
                        </a:moveTo>
                        <a:cubicBezTo>
                          <a:pt x="44" y="48"/>
                          <a:pt x="88" y="96"/>
                          <a:pt x="144" y="144"/>
                        </a:cubicBezTo>
                        <a:cubicBezTo>
                          <a:pt x="200" y="192"/>
                          <a:pt x="272" y="248"/>
                          <a:pt x="336" y="288"/>
                        </a:cubicBezTo>
                        <a:cubicBezTo>
                          <a:pt x="400" y="328"/>
                          <a:pt x="496" y="368"/>
                          <a:pt x="528" y="384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2800" b="1"/>
                  </a:p>
                </p:txBody>
              </p:sp>
              <p:sp>
                <p:nvSpPr>
                  <p:cNvPr id="310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40" y="240"/>
                    <a:ext cx="0" cy="14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110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96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111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192"/>
                    <a:ext cx="192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3112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240"/>
                    <a:ext cx="288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</p:grpSp>
            <p:sp>
              <p:nvSpPr>
                <p:cNvPr id="310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0" y="336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10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0" y="432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102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0" y="576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10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0" y="76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10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0" y="960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10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0" y="1152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096" name="Group 23"/>
              <p:cNvGrpSpPr/>
              <p:nvPr/>
            </p:nvGrpSpPr>
            <p:grpSpPr bwMode="auto">
              <a:xfrm>
                <a:off x="0" y="1344"/>
                <a:ext cx="528" cy="336"/>
                <a:chOff x="0" y="0"/>
                <a:chExt cx="528" cy="336"/>
              </a:xfrm>
            </p:grpSpPr>
            <p:sp>
              <p:nvSpPr>
                <p:cNvPr id="3097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92" y="0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3098" name="Line 25"/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</p:grpSp>
        <p:sp>
          <p:nvSpPr>
            <p:cNvPr id="3094" name="Line 26"/>
            <p:cNvSpPr>
              <a:spLocks noChangeShapeType="1"/>
            </p:cNvSpPr>
            <p:nvPr/>
          </p:nvSpPr>
          <p:spPr bwMode="auto">
            <a:xfrm flipH="1">
              <a:off x="336" y="14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7" name="Group 27"/>
          <p:cNvGrpSpPr/>
          <p:nvPr/>
        </p:nvGrpSpPr>
        <p:grpSpPr bwMode="auto">
          <a:xfrm>
            <a:off x="8077200" y="71438"/>
            <a:ext cx="1563688" cy="3429000"/>
            <a:chOff x="0" y="-99"/>
            <a:chExt cx="985" cy="2160"/>
          </a:xfrm>
        </p:grpSpPr>
        <p:sp>
          <p:nvSpPr>
            <p:cNvPr id="3087" name="Line 28"/>
            <p:cNvSpPr>
              <a:spLocks noChangeShapeType="1"/>
            </p:cNvSpPr>
            <p:nvPr/>
          </p:nvSpPr>
          <p:spPr bwMode="auto">
            <a:xfrm>
              <a:off x="240" y="288"/>
              <a:ext cx="5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088" name="Line 29"/>
            <p:cNvSpPr>
              <a:spLocks noChangeShapeType="1"/>
            </p:cNvSpPr>
            <p:nvPr/>
          </p:nvSpPr>
          <p:spPr bwMode="auto">
            <a:xfrm>
              <a:off x="240" y="1728"/>
              <a:ext cx="5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pSp>
          <p:nvGrpSpPr>
            <p:cNvPr id="3089" name="Group 30"/>
            <p:cNvGrpSpPr/>
            <p:nvPr/>
          </p:nvGrpSpPr>
          <p:grpSpPr bwMode="auto">
            <a:xfrm>
              <a:off x="0" y="-99"/>
              <a:ext cx="985" cy="2160"/>
              <a:chOff x="0" y="-99"/>
              <a:chExt cx="985" cy="216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0" name="Object 31"/>
                  <p:cNvSpPr txBox="1"/>
                  <p:nvPr/>
                </p:nvSpPr>
                <p:spPr bwMode="auto">
                  <a:xfrm>
                    <a:off x="289" y="-99"/>
                    <a:ext cx="6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3080" name="Object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9" y="-99"/>
                    <a:ext cx="623" cy="288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91" name="Line 32"/>
              <p:cNvSpPr>
                <a:spLocks noChangeShapeType="1"/>
              </p:cNvSpPr>
              <p:nvPr/>
            </p:nvSpPr>
            <p:spPr bwMode="auto">
              <a:xfrm>
                <a:off x="768" y="288"/>
                <a:ext cx="0" cy="14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3092" name="Line 33"/>
              <p:cNvSpPr>
                <a:spLocks noChangeShapeType="1"/>
              </p:cNvSpPr>
              <p:nvPr/>
            </p:nvSpPr>
            <p:spPr bwMode="auto">
              <a:xfrm>
                <a:off x="240" y="288"/>
                <a:ext cx="0" cy="14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1" name="Object 34"/>
                  <p:cNvSpPr txBox="1"/>
                  <p:nvPr/>
                </p:nvSpPr>
                <p:spPr bwMode="auto">
                  <a:xfrm>
                    <a:off x="0" y="1632"/>
                    <a:ext cx="384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3081" name="Object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1632"/>
                    <a:ext cx="384" cy="336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2" name="Object 35"/>
                  <p:cNvSpPr txBox="1"/>
                  <p:nvPr/>
                </p:nvSpPr>
                <p:spPr bwMode="auto">
                  <a:xfrm>
                    <a:off x="743" y="1632"/>
                    <a:ext cx="242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>
              <p:sp>
                <p:nvSpPr>
                  <p:cNvPr id="3082" name="Object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3" y="1632"/>
                    <a:ext cx="242" cy="336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3" name="Object 36"/>
                  <p:cNvSpPr txBox="1"/>
                  <p:nvPr/>
                </p:nvSpPr>
                <p:spPr bwMode="auto">
                  <a:xfrm>
                    <a:off x="422" y="1762"/>
                    <a:ext cx="298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3083" name="Object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2" y="1762"/>
                    <a:ext cx="298" cy="2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90" name="Line 37"/>
            <p:cNvSpPr>
              <a:spLocks noChangeShapeType="1"/>
            </p:cNvSpPr>
            <p:nvPr/>
          </p:nvSpPr>
          <p:spPr bwMode="auto">
            <a:xfrm>
              <a:off x="480" y="288"/>
              <a:ext cx="0" cy="14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82" name="Object 38"/>
              <p:cNvSpPr txBox="1"/>
              <p:nvPr/>
            </p:nvSpPr>
            <p:spPr bwMode="auto">
              <a:xfrm>
                <a:off x="2209800" y="3175000"/>
                <a:ext cx="5638800" cy="635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用第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个小矩形的面积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82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175000"/>
                <a:ext cx="5638800" cy="635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83" name="Object 39"/>
              <p:cNvSpPr txBox="1"/>
              <p:nvPr/>
            </p:nvSpPr>
            <p:spPr bwMode="auto">
              <a:xfrm>
                <a:off x="2362200" y="5181600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83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181600"/>
                <a:ext cx="609600" cy="6096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84" name="Object 40"/>
              <p:cNvSpPr txBox="1"/>
              <p:nvPr/>
            </p:nvSpPr>
            <p:spPr bwMode="auto">
              <a:xfrm>
                <a:off x="1919288" y="4221164"/>
                <a:ext cx="7200900" cy="636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近似代替第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个小曲边梯形的面积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184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88" y="4221164"/>
                <a:ext cx="7200900" cy="636587"/>
              </a:xfrm>
              <a:prstGeom prst="rect">
                <a:avLst/>
              </a:prstGeom>
              <a:blipFill rotWithShape="1">
                <a:blip r:embed="rId10"/>
                <a:stretch>
                  <a:fillRect l="-4" t="-50" r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  <p:bldP spid="6149" grpId="0" autoUpdateAnimBg="0"/>
      <p:bldP spid="6182" grpId="0"/>
      <p:bldP spid="6183" grpId="0"/>
      <p:bldP spid="61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133600" y="381000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求和</a:t>
            </a:r>
            <a:endParaRPr lang="zh-CN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Object 3"/>
              <p:cNvSpPr txBox="1"/>
              <p:nvPr/>
            </p:nvSpPr>
            <p:spPr bwMode="auto">
              <a:xfrm>
                <a:off x="3309938" y="190501"/>
                <a:ext cx="6483350" cy="10953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求小矩形面积和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7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938" y="190501"/>
                <a:ext cx="6483350" cy="1095376"/>
              </a:xfrm>
              <a:prstGeom prst="rect">
                <a:avLst/>
              </a:prstGeom>
              <a:blipFill rotWithShape="1">
                <a:blip r:embed="rId1"/>
                <a:stretch>
                  <a:fillRect l="-5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057400" y="14478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取极限</a:t>
            </a:r>
            <a:endParaRPr lang="zh-CN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3" name="Object 5"/>
              <p:cNvSpPr txBox="1"/>
              <p:nvPr/>
            </p:nvSpPr>
            <p:spPr bwMode="auto">
              <a:xfrm>
                <a:off x="3863976" y="1465918"/>
                <a:ext cx="358140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当区间长度中最大值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7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3976" y="1465918"/>
                <a:ext cx="358140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65" b="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Object 6"/>
              <p:cNvSpPr txBox="1"/>
              <p:nvPr/>
            </p:nvSpPr>
            <p:spPr bwMode="auto">
              <a:xfrm>
                <a:off x="4151313" y="1989137"/>
                <a:ext cx="3581400" cy="11836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7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1313" y="1989137"/>
                <a:ext cx="3581400" cy="1183673"/>
              </a:xfrm>
              <a:prstGeom prst="rect">
                <a:avLst/>
              </a:prstGeom>
              <a:blipFill rotWithShape="1">
                <a:blip r:embed="rId3"/>
                <a:stretch>
                  <a:fillRect l="-9" t="-27" r="9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526056" y="3429000"/>
            <a:ext cx="472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+mn-lt"/>
              </a:rPr>
              <a:t>2.</a:t>
            </a:r>
            <a:r>
              <a:rPr lang="zh-CN" altLang="zh-CN" sz="2800" b="1" dirty="0">
                <a:latin typeface="宋体" panose="02010600030101010101" pitchFamily="2" charset="-122"/>
              </a:rPr>
              <a:t>变速直线运动的路程</a:t>
            </a:r>
            <a:endParaRPr lang="zh-CN" altLang="zh-CN" sz="2800" b="1" dirty="0">
              <a:solidFill>
                <a:srgbClr val="996633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6" name="Object 8"/>
              <p:cNvSpPr txBox="1"/>
              <p:nvPr/>
            </p:nvSpPr>
            <p:spPr bwMode="auto">
              <a:xfrm>
                <a:off x="7445375" y="1417967"/>
                <a:ext cx="3806557" cy="7092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li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lim>
                      </m:limLow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17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5375" y="1417967"/>
                <a:ext cx="3806557" cy="709216"/>
              </a:xfrm>
              <a:prstGeom prst="rect">
                <a:avLst/>
              </a:prstGeom>
              <a:blipFill rotWithShape="1">
                <a:blip r:embed="rId4"/>
                <a:stretch>
                  <a:fillRect t="-2" r="10" b="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808097" y="4181751"/>
            <a:ext cx="7386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</a:rPr>
              <a:t>设物体</a:t>
            </a:r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zh-CN" altLang="zh-CN" sz="2800" b="1" dirty="0">
                <a:latin typeface="宋体" panose="02010600030101010101" pitchFamily="2" charset="-122"/>
              </a:rPr>
              <a:t>时间间隔[</a:t>
            </a:r>
            <a:r>
              <a:rPr lang="zh-CN" altLang="zh-CN" sz="2800" b="1" dirty="0">
                <a:latin typeface="Times New Roman" panose="02020603050405020304" pitchFamily="18" charset="0"/>
              </a:rPr>
              <a:t>T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</a:rPr>
              <a:t>,T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宋体" panose="02010600030101010101" pitchFamily="2" charset="-122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内</a:t>
            </a:r>
            <a:r>
              <a:rPr lang="zh-CN" altLang="zh-CN" sz="2800" b="1" dirty="0">
                <a:latin typeface="宋体" panose="02010600030101010101" pitchFamily="2" charset="-122"/>
              </a:rPr>
              <a:t>作变速直线运动,</a:t>
            </a:r>
            <a:endParaRPr lang="zh-CN" altLang="zh-CN" sz="2800" b="1" dirty="0">
              <a:solidFill>
                <a:srgbClr val="996633"/>
              </a:solidFill>
              <a:latin typeface="宋体" panose="02010600030101010101" pitchFamily="2" charset="-122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879534" y="4902476"/>
            <a:ext cx="69857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</a:rPr>
              <a:t>已知速度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宋体" panose="02010600030101010101" pitchFamily="2" charset="-122"/>
              </a:rPr>
              <a:t>是时间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+mn-lt"/>
              </a:rPr>
              <a:t>t </a:t>
            </a:r>
            <a:r>
              <a:rPr lang="zh-CN" altLang="zh-CN" sz="2800" b="1" dirty="0">
                <a:latin typeface="宋体" panose="02010600030101010101" pitchFamily="2" charset="-122"/>
              </a:rPr>
              <a:t>的非负连续函数,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979546" y="5535889"/>
            <a:ext cx="612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</a:rPr>
              <a:t>求物体在这段内所经过的路程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S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/>
      <p:bldP spid="7172" grpId="0" autoUpdateAnimBg="0"/>
      <p:bldP spid="7173" grpId="0"/>
      <p:bldP spid="7174" grpId="0"/>
      <p:bldP spid="7175" grpId="0" autoUpdateAnimBg="0"/>
      <p:bldP spid="7176" grpId="0"/>
      <p:bldP spid="7177" grpId="0" autoUpdateAnimBg="0"/>
      <p:bldP spid="7178" grpId="0" autoUpdateAnimBg="0"/>
      <p:bldP spid="71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28800" y="160020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分割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Object 3"/>
              <p:cNvSpPr txBox="1"/>
              <p:nvPr/>
            </p:nvSpPr>
            <p:spPr bwMode="auto">
              <a:xfrm>
                <a:off x="2495550" y="2357438"/>
                <a:ext cx="7416800" cy="627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在时间间隔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内任意插入若干个分点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0" y="2357438"/>
                <a:ext cx="7416800" cy="627062"/>
              </a:xfrm>
              <a:prstGeom prst="rect">
                <a:avLst/>
              </a:prstGeom>
              <a:blipFill rotWithShape="1">
                <a:blip r:embed="rId1"/>
                <a:stretch>
                  <a:fillRect t="-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Object 4"/>
              <p:cNvSpPr txBox="1"/>
              <p:nvPr/>
            </p:nvSpPr>
            <p:spPr bwMode="auto">
              <a:xfrm>
                <a:off x="2424113" y="5661025"/>
                <a:ext cx="69342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每个小时间段的长度分别为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113" y="5661025"/>
                <a:ext cx="6934200" cy="609600"/>
              </a:xfrm>
              <a:prstGeom prst="rect">
                <a:avLst/>
              </a:prstGeom>
              <a:blipFill rotWithShape="1">
                <a:blip r:embed="rId2"/>
                <a:stretch>
                  <a:fillRect l="-5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7" name="Object 5"/>
              <p:cNvSpPr txBox="1"/>
              <p:nvPr/>
            </p:nvSpPr>
            <p:spPr bwMode="auto">
              <a:xfrm>
                <a:off x="2362201" y="976314"/>
                <a:ext cx="2581275" cy="547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变量，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1" y="976314"/>
                <a:ext cx="2581275" cy="547687"/>
              </a:xfrm>
              <a:prstGeom prst="rect">
                <a:avLst/>
              </a:prstGeom>
              <a:blipFill rotWithShape="1">
                <a:blip r:embed="rId3"/>
                <a:stretch>
                  <a:fillRect t="-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8" name="Object 6"/>
              <p:cNvSpPr txBox="1"/>
              <p:nvPr/>
            </p:nvSpPr>
            <p:spPr bwMode="auto">
              <a:xfrm>
                <a:off x="4634707" y="320675"/>
                <a:ext cx="5423693" cy="73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则路程为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4707" y="320675"/>
                <a:ext cx="5423693" cy="733425"/>
              </a:xfrm>
              <a:prstGeom prst="rect">
                <a:avLst/>
              </a:prstGeom>
              <a:blipFill rotWithShape="1">
                <a:blip r:embed="rId4"/>
                <a:stretch>
                  <a:fillRect l="-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9" name="Object 7"/>
              <p:cNvSpPr txBox="1"/>
              <p:nvPr/>
            </p:nvSpPr>
            <p:spPr bwMode="auto">
              <a:xfrm>
                <a:off x="2411414" y="3886200"/>
                <a:ext cx="6046787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个小时间段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1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414" y="3886200"/>
                <a:ext cx="6046787" cy="609600"/>
              </a:xfrm>
              <a:prstGeom prst="rect">
                <a:avLst/>
              </a:prstGeom>
              <a:blipFill rotWithShape="1">
                <a:blip r:embed="rId5"/>
                <a:stretch>
                  <a:fillRect l="-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02" name="Object 10"/>
              <p:cNvSpPr txBox="1"/>
              <p:nvPr/>
            </p:nvSpPr>
            <p:spPr bwMode="auto">
              <a:xfrm>
                <a:off x="2286000" y="304800"/>
                <a:ext cx="27305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常量，</m:t>
                    </m:r>
                  </m:oMath>
                </a14:m>
                <a:r>
                  <a:rPr lang="zh-CN" altLang="en-US" sz="2800" b="1" dirty="0"/>
                  <a:t> 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820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04800"/>
                <a:ext cx="2730500" cy="533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03" name="Object 11"/>
              <p:cNvSpPr txBox="1"/>
              <p:nvPr/>
            </p:nvSpPr>
            <p:spPr bwMode="auto">
              <a:xfrm>
                <a:off x="5024439" y="1000126"/>
                <a:ext cx="3724275" cy="500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则可通过下面的步骤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20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4439" y="1000126"/>
                <a:ext cx="3724275" cy="500063"/>
              </a:xfrm>
              <a:prstGeom prst="rect">
                <a:avLst/>
              </a:prstGeom>
              <a:blipFill rotWithShape="1">
                <a:blip r:embed="rId7"/>
                <a:stretch>
                  <a:fillRect l="-9" r="9" b="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30"/>
              <p:cNvSpPr txBox="1"/>
              <p:nvPr/>
            </p:nvSpPr>
            <p:spPr bwMode="auto">
              <a:xfrm>
                <a:off x="2312469" y="2983644"/>
                <a:ext cx="5457825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⋯&lt;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2469" y="2983644"/>
                <a:ext cx="5457825" cy="603250"/>
              </a:xfrm>
              <a:prstGeom prst="rect">
                <a:avLst/>
              </a:prstGeom>
              <a:blipFill rotWithShape="1">
                <a:blip r:embed="rId8"/>
                <a:stretch>
                  <a:fillRect l="-8" t="-69" r="8" b="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30"/>
              <p:cNvSpPr txBox="1"/>
              <p:nvPr/>
            </p:nvSpPr>
            <p:spPr bwMode="auto">
              <a:xfrm>
                <a:off x="2618371" y="4710113"/>
                <a:ext cx="5457825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⋯,[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3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8371" y="4710113"/>
                <a:ext cx="5457825" cy="603250"/>
              </a:xfrm>
              <a:prstGeom prst="rect">
                <a:avLst/>
              </a:prstGeom>
              <a:blipFill rotWithShape="1">
                <a:blip r:embed="rId9"/>
                <a:stretch>
                  <a:fillRect l="-5" t="-53" r="5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3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/>
      <p:bldP spid="8196" grpId="0"/>
      <p:bldP spid="8197" grpId="0"/>
      <p:bldP spid="8198" grpId="0"/>
      <p:bldP spid="8199" grpId="0"/>
      <p:bldP spid="8202" grpId="0"/>
      <p:bldP spid="8203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457200"/>
            <a:ext cx="3505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latin typeface="+mj-lt"/>
              </a:rPr>
              <a:t>(2)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取近似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Object 3"/>
              <p:cNvSpPr txBox="1"/>
              <p:nvPr/>
            </p:nvSpPr>
            <p:spPr bwMode="auto">
              <a:xfrm>
                <a:off x="2424114" y="1412875"/>
                <a:ext cx="6556375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在每个小时间段上任取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1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114" y="1412875"/>
                <a:ext cx="6556375" cy="609600"/>
              </a:xfrm>
              <a:prstGeom prst="rect">
                <a:avLst/>
              </a:prstGeom>
              <a:blipFill rotWithShape="1">
                <a:blip r:embed="rId1"/>
                <a:stretch>
                  <a:fillRect l="-5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1" name="Object 5"/>
              <p:cNvSpPr txBox="1"/>
              <p:nvPr/>
            </p:nvSpPr>
            <p:spPr bwMode="auto">
              <a:xfrm>
                <a:off x="3238500" y="3786189"/>
                <a:ext cx="4897438" cy="727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b/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2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0" y="3786189"/>
                <a:ext cx="4897438" cy="727075"/>
              </a:xfrm>
              <a:prstGeom prst="rect">
                <a:avLst/>
              </a:prstGeom>
              <a:blipFill rotWithShape="1">
                <a:blip r:embed="rId2"/>
                <a:stretch>
                  <a:fillRect t="-44" r="6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2" name="Object 6"/>
              <p:cNvSpPr txBox="1"/>
              <p:nvPr/>
            </p:nvSpPr>
            <p:spPr bwMode="auto">
              <a:xfrm>
                <a:off x="2495550" y="2205039"/>
                <a:ext cx="7348538" cy="581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以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时的速度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来近似代替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上各点的速度</m:t>
                      </m:r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>
          <p:sp>
            <p:nvSpPr>
              <p:cNvPr id="922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0" y="2205039"/>
                <a:ext cx="7348538" cy="581025"/>
              </a:xfrm>
              <a:prstGeom prst="rect">
                <a:avLst/>
              </a:prstGeom>
              <a:blipFill rotWithShape="1">
                <a:blip r:embed="rId3"/>
                <a:stretch>
                  <a:fillRect t="-55" r="4" b="-199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3" name="Object 7"/>
              <p:cNvSpPr txBox="1"/>
              <p:nvPr/>
            </p:nvSpPr>
            <p:spPr bwMode="auto">
              <a:xfrm>
                <a:off x="2690813" y="3047997"/>
                <a:ext cx="51054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则第个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小时间段的路程为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22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813" y="3047997"/>
                <a:ext cx="5105400" cy="685800"/>
              </a:xfrm>
              <a:prstGeom prst="rect">
                <a:avLst/>
              </a:prstGeom>
              <a:blipFill rotWithShape="1">
                <a:blip r:embed="rId4"/>
                <a:stretch>
                  <a:fillRect l="-6" t="-92" r="6" b="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1" grpId="0"/>
      <p:bldP spid="9222" grpId="0"/>
      <p:bldP spid="9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656138" y="5157789"/>
            <a:ext cx="4873625" cy="1352043"/>
            <a:chOff x="0" y="0"/>
            <a:chExt cx="3070" cy="644"/>
          </a:xfrm>
        </p:grpSpPr>
        <p:sp>
          <p:nvSpPr>
            <p:cNvPr id="7177" name="WordArt 3" descr="窄竖线"/>
            <p:cNvSpPr>
              <a:spLocks noChangeArrowheads="1" noChangeShapeType="1"/>
            </p:cNvSpPr>
            <p:nvPr/>
          </p:nvSpPr>
          <p:spPr bwMode="auto">
            <a:xfrm>
              <a:off x="624" y="0"/>
              <a:ext cx="960" cy="336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40356"/>
                </a:avLst>
              </a:prstTxWarp>
            </a:bodyPr>
            <a:lstStyle/>
            <a:p>
              <a:pPr algn="ctr"/>
              <a:r>
                <a:rPr lang="zh-CN" altLang="en-US" sz="2800" b="1" kern="10" dirty="0">
                  <a:ln w="12700">
                    <a:solidFill>
                      <a:srgbClr val="0000FF"/>
                    </a:solidFill>
                    <a:round/>
                  </a:ln>
                  <a:blipFill dpi="0" rotWithShape="0">
                    <a:blip r:embed="rId1"/>
                    <a:srcRect/>
                    <a:tile tx="0" ty="0" sx="100000" sy="100000" flip="none" algn="tl"/>
                  </a:blipFill>
                  <a:effectLst>
                    <a:outerShdw dist="45791" dir="2021404" algn="ctr" rotWithShape="0">
                      <a:srgbClr val="808080"/>
                    </a:outerShdw>
                  </a:effectLst>
                  <a:latin typeface="宋体" panose="02010600030101010101" pitchFamily="2" charset="-122"/>
                </a:rPr>
                <a:t>共同特性</a:t>
              </a:r>
              <a:endParaRPr lang="zh-CN" altLang="en-US" sz="2800" b="1" kern="10" dirty="0">
                <a:ln w="12700">
                  <a:solidFill>
                    <a:srgbClr val="0000FF"/>
                  </a:solidFill>
                  <a:round/>
                </a:ln>
                <a:blipFill dpi="0" rotWithShape="0">
                  <a:blip r:embed="rId1"/>
                  <a:srcRect/>
                  <a:tile tx="0" ty="0" sx="100000" sy="100000" flip="none" algn="tl"/>
                </a:blipFill>
                <a:effectLst>
                  <a:outerShdw dist="45791" dir="2021404" algn="ctr" rotWithShape="0">
                    <a:srgbClr val="80808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0" y="395"/>
              <a:ext cx="3070" cy="249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rgbClr val="0000FF"/>
              </a:solidFill>
              <a:miter lim="800000"/>
            </a:ln>
            <a:effectLst>
              <a:outerShdw sy="50000" kx="-2453608" rotWithShape="0">
                <a:srgbClr val="808080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分割，取近似，求和，取极限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314576" y="176213"/>
            <a:ext cx="2409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zh-CN" sz="3200" b="1" dirty="0">
                <a:solidFill>
                  <a:schemeClr val="accent2"/>
                </a:solidFill>
                <a:latin typeface="宋体" panose="02010600030101010101" pitchFamily="2" charset="-122"/>
              </a:rPr>
              <a:t>求和</a:t>
            </a:r>
            <a:endParaRPr lang="zh-CN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133600" y="3367088"/>
            <a:ext cx="365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</a:rPr>
              <a:t>(4) </a:t>
            </a:r>
            <a:r>
              <a:rPr lang="zh-CN" altLang="zh-CN" sz="3200" b="1" dirty="0">
                <a:solidFill>
                  <a:schemeClr val="accent2"/>
                </a:solidFill>
                <a:latin typeface="宋体" panose="02010600030101010101" pitchFamily="2" charset="-122"/>
              </a:rPr>
              <a:t>取极限</a:t>
            </a:r>
            <a:endParaRPr lang="zh-CN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9" name="Object 9"/>
              <p:cNvSpPr txBox="1"/>
              <p:nvPr/>
            </p:nvSpPr>
            <p:spPr bwMode="auto">
              <a:xfrm>
                <a:off x="2133599" y="994797"/>
                <a:ext cx="8963025" cy="7554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将每个小时间段所走的路程相加，得路程的近似值</m:t>
                      </m:r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>
          <p:sp>
            <p:nvSpPr>
              <p:cNvPr id="1024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599" y="994797"/>
                <a:ext cx="8963025" cy="755423"/>
              </a:xfrm>
              <a:prstGeom prst="rect">
                <a:avLst/>
              </a:prstGeom>
              <a:blipFill rotWithShape="1">
                <a:blip r:embed="rId2"/>
                <a:stretch>
                  <a:fillRect l="-7" t="-51" r="7" b="-209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30"/>
              <p:cNvSpPr txBox="1"/>
              <p:nvPr/>
            </p:nvSpPr>
            <p:spPr bwMode="auto">
              <a:xfrm>
                <a:off x="2531744" y="1750220"/>
                <a:ext cx="5033713" cy="1260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b/>
                          </m:sSub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1744" y="1750220"/>
                <a:ext cx="5033713" cy="1260475"/>
              </a:xfrm>
              <a:prstGeom prst="rect">
                <a:avLst/>
              </a:prstGeom>
              <a:blipFill rotWithShape="1">
                <a:blip r:embed="rId3"/>
                <a:stretch>
                  <a:fillRect l="-13" t="-13" r="1" b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0"/>
              <p:cNvSpPr txBox="1"/>
              <p:nvPr/>
            </p:nvSpPr>
            <p:spPr bwMode="auto">
              <a:xfrm>
                <a:off x="2818896" y="4054710"/>
                <a:ext cx="7355007" cy="1260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l-GR" altLang="zh-CN" sz="28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𝛌</m:t>
                              </m:r>
                              <m:r>
                                <a:rPr lang="el-GR" altLang="zh-CN" sz="28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sub/>
                              </m:sSub>
                            </m:e>
                          </m:nary>
                        </m:e>
                      </m:func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l-GR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𝛌</m:t>
                      </m:r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sub/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8896" y="4054710"/>
                <a:ext cx="7355007" cy="1260475"/>
              </a:xfrm>
              <a:prstGeom prst="rect">
                <a:avLst/>
              </a:prstGeom>
              <a:blipFill rotWithShape="1">
                <a:blip r:embed="rId4"/>
                <a:stretch>
                  <a:fillRect l="-2" t="-19" r="8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7" grpId="0" autoUpdateAnimBg="0"/>
      <p:bldP spid="1024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38375" y="142875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 dirty="0">
                <a:latin typeface="宋体" panose="02010600030101010101" pitchFamily="2" charset="-122"/>
              </a:rPr>
              <a:t>二.定积分的定义</a:t>
            </a:r>
            <a:endParaRPr lang="zh-CN" altLang="zh-CN" sz="3200" b="1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Object 3"/>
              <p:cNvSpPr txBox="1"/>
              <p:nvPr/>
            </p:nvSpPr>
            <p:spPr bwMode="auto">
              <a:xfrm>
                <a:off x="2895601" y="3276600"/>
                <a:ext cx="5668963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把区间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分成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个小区间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6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1" y="3276600"/>
                <a:ext cx="5668963" cy="609600"/>
              </a:xfrm>
              <a:prstGeom prst="rect">
                <a:avLst/>
              </a:prstGeom>
              <a:blipFill rotWithShape="1">
                <a:blip r:embed="rId1"/>
                <a:stretch>
                  <a:fillRect r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Object 4"/>
              <p:cNvSpPr txBox="1"/>
              <p:nvPr/>
            </p:nvSpPr>
            <p:spPr bwMode="auto">
              <a:xfrm>
                <a:off x="2895600" y="4724400"/>
                <a:ext cx="47244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各个小区间的长度依次为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4724400"/>
                <a:ext cx="4724400" cy="60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70" name="Object 6"/>
              <p:cNvSpPr txBox="1"/>
              <p:nvPr/>
            </p:nvSpPr>
            <p:spPr bwMode="auto">
              <a:xfrm>
                <a:off x="1774825" y="5373688"/>
                <a:ext cx="8662988" cy="1065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7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5" y="5373688"/>
                <a:ext cx="8662988" cy="1065212"/>
              </a:xfrm>
              <a:prstGeom prst="rect">
                <a:avLst/>
              </a:prstGeom>
              <a:blipFill rotWithShape="1">
                <a:blip r:embed="rId3"/>
                <a:stretch>
                  <a:fillRect t="-30" r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71" name="Object 7"/>
              <p:cNvSpPr txBox="1"/>
              <p:nvPr/>
            </p:nvSpPr>
            <p:spPr bwMode="auto">
              <a:xfrm>
                <a:off x="2911477" y="3978274"/>
                <a:ext cx="5668964" cy="822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27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477" y="3978274"/>
                <a:ext cx="5668964" cy="822325"/>
              </a:xfrm>
              <a:prstGeom prst="rect">
                <a:avLst/>
              </a:prstGeom>
              <a:blipFill rotWithShape="1">
                <a:blip r:embed="rId4"/>
                <a:stretch>
                  <a:fillRect t="-77" r="6" b="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166938" y="714375"/>
            <a:ext cx="1916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宋体" panose="02010600030101010101" pitchFamily="2" charset="-122"/>
              </a:rPr>
              <a:t>1.定义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0"/>
              <p:cNvSpPr txBox="1"/>
              <p:nvPr/>
            </p:nvSpPr>
            <p:spPr bwMode="auto">
              <a:xfrm>
                <a:off x="2849880" y="2537476"/>
                <a:ext cx="5457825" cy="60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⋯&lt;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9880" y="2537476"/>
                <a:ext cx="5457825" cy="603250"/>
              </a:xfrm>
              <a:prstGeom prst="rect">
                <a:avLst/>
              </a:prstGeom>
              <a:blipFill rotWithShape="1">
                <a:blip r:embed="rId5"/>
                <a:stretch>
                  <a:fillRect t="-3" b="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67000" y="122005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</a:rPr>
              <a:t>设函数</a:t>
            </a:r>
            <a:r>
              <a:rPr lang="en-US" altLang="zh-CN" sz="2800" b="1" i="1" dirty="0">
                <a:latin typeface="+mn-lt"/>
              </a:rPr>
              <a:t>f</a:t>
            </a:r>
            <a:r>
              <a:rPr lang="en-US" altLang="zh-CN" sz="2800" b="1" dirty="0">
                <a:latin typeface="+mn-lt"/>
              </a:rPr>
              <a:t>(</a:t>
            </a:r>
            <a:r>
              <a:rPr lang="en-US" altLang="zh-CN" sz="2800" b="1" i="1" dirty="0">
                <a:latin typeface="+mn-lt"/>
              </a:rPr>
              <a:t>x</a:t>
            </a:r>
            <a:r>
              <a:rPr lang="en-US" altLang="zh-CN" sz="2800" b="1" dirty="0">
                <a:latin typeface="+mn-lt"/>
              </a:rPr>
              <a:t>)</a:t>
            </a:r>
            <a:r>
              <a:rPr lang="zh-CN" altLang="en-US" sz="2800" b="1" dirty="0">
                <a:latin typeface="+mn-lt"/>
              </a:rPr>
              <a:t>在</a:t>
            </a:r>
            <a:r>
              <a:rPr lang="en-US" altLang="zh-CN" sz="2800" b="1" dirty="0">
                <a:latin typeface="+mn-lt"/>
              </a:rPr>
              <a:t>[</a:t>
            </a:r>
            <a:r>
              <a:rPr lang="en-US" altLang="zh-CN" sz="2800" b="1" i="1" dirty="0" err="1">
                <a:latin typeface="+mn-lt"/>
              </a:rPr>
              <a:t>a</a:t>
            </a:r>
            <a:r>
              <a:rPr lang="en-US" altLang="zh-CN" sz="2800" b="1" dirty="0" err="1">
                <a:latin typeface="+mn-lt"/>
              </a:rPr>
              <a:t>,</a:t>
            </a:r>
            <a:r>
              <a:rPr lang="en-US" altLang="zh-CN" sz="2800" b="1" i="1" dirty="0" err="1">
                <a:latin typeface="+mn-lt"/>
              </a:rPr>
              <a:t>b</a:t>
            </a:r>
            <a:r>
              <a:rPr lang="en-US" altLang="zh-CN" sz="2800" b="1" dirty="0">
                <a:latin typeface="+mn-lt"/>
              </a:rPr>
              <a:t>]</a:t>
            </a:r>
            <a:r>
              <a:rPr lang="zh-CN" altLang="en-US" sz="2800" b="1" dirty="0">
                <a:latin typeface="+mn-lt"/>
              </a:rPr>
              <a:t>上有界</a:t>
            </a:r>
            <a:endParaRPr lang="zh-CN" altLang="zh-CN" sz="2800" b="1" dirty="0">
              <a:latin typeface="+mn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667000" y="1899438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</a:rPr>
              <a:t>在</a:t>
            </a:r>
            <a:r>
              <a:rPr lang="en-US" altLang="zh-CN" sz="2800" b="1" dirty="0">
                <a:latin typeface="+mn-lt"/>
              </a:rPr>
              <a:t>[</a:t>
            </a:r>
            <a:r>
              <a:rPr lang="en-US" altLang="zh-CN" sz="2800" b="1" i="1" dirty="0" err="1">
                <a:latin typeface="+mn-lt"/>
              </a:rPr>
              <a:t>a</a:t>
            </a:r>
            <a:r>
              <a:rPr lang="en-US" altLang="zh-CN" sz="2800" b="1" dirty="0" err="1">
                <a:latin typeface="+mn-lt"/>
              </a:rPr>
              <a:t>,</a:t>
            </a:r>
            <a:r>
              <a:rPr lang="en-US" altLang="zh-CN" sz="2800" b="1" i="1" dirty="0" err="1">
                <a:latin typeface="+mn-lt"/>
              </a:rPr>
              <a:t>b</a:t>
            </a:r>
            <a:r>
              <a:rPr lang="en-US" altLang="zh-CN" sz="2800" b="1" dirty="0">
                <a:latin typeface="+mn-lt"/>
              </a:rPr>
              <a:t>]</a:t>
            </a:r>
            <a:r>
              <a:rPr lang="zh-CN" altLang="en-US" sz="2800" b="1" dirty="0">
                <a:latin typeface="+mn-lt"/>
              </a:rPr>
              <a:t>中任意插入若干个分点</a:t>
            </a:r>
            <a:endParaRPr lang="zh-CN" altLang="zh-CN" sz="2800" b="1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/>
      <p:bldP spid="11268" grpId="0"/>
      <p:bldP spid="11270" grpId="0"/>
      <p:bldP spid="11271" grpId="0"/>
      <p:bldP spid="11274" grpId="0" autoUpdateAnimBg="0"/>
      <p:bldP spid="11" grpId="0"/>
      <p:bldP spid="12" grpId="0" autoUpdateAnimBg="0"/>
      <p:bldP spid="13" grpId="0" autoUpdateAnimBg="0"/>
    </p:bldLst>
  </p:timing>
</p:sld>
</file>

<file path=ppt/tags/tag1.xml><?xml version="1.0" encoding="utf-8"?>
<p:tagLst xmlns:p="http://schemas.openxmlformats.org/presentationml/2006/main">
  <p:tag name="KSO_WPP_MARK_KEY" val="f81265c7-2cc4-4029-a399-0e74009c6071"/>
  <p:tag name="COMMONDATA" val="eyJoZGlkIjoiMzQ5NWIwNzUwNTVhNzk3MmE2ZThiMDYxY2JmZTFjN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4009</Words>
  <Application>WPS 演示</Application>
  <PresentationFormat>宽屏</PresentationFormat>
  <Paragraphs>322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20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Cambria Math</vt:lpstr>
      <vt:lpstr>隶书</vt:lpstr>
      <vt:lpstr>华文宋体</vt:lpstr>
      <vt:lpstr>微软雅黑</vt:lpstr>
      <vt:lpstr>Arial Unicode MS</vt:lpstr>
      <vt:lpstr>Calibri</vt:lpstr>
      <vt:lpstr>楷体_GB2312</vt:lpstr>
      <vt:lpstr>新宋体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不起名字了</cp:lastModifiedBy>
  <cp:revision>483</cp:revision>
  <dcterms:created xsi:type="dcterms:W3CDTF">2020-02-21T07:30:00Z</dcterms:created>
  <dcterms:modified xsi:type="dcterms:W3CDTF">2023-01-17T01:01:19Z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E26981FFE7B04259BE7D6209AC23AABA</vt:lpwstr>
  </property>
  <property fmtid="{D5CDD505-2E9C-101B-9397-08002B2CF9AE}" pid="3" name="KSOProductBuildVer">
    <vt:lpwstr>2052-11.1.0.13703</vt:lpwstr>
  </property>
</Properties>
</file>