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8" r:id="rId3"/>
    <p:sldId id="287" r:id="rId4"/>
    <p:sldId id="288" r:id="rId6"/>
    <p:sldId id="319" r:id="rId7"/>
    <p:sldId id="289" r:id="rId8"/>
    <p:sldId id="284" r:id="rId9"/>
    <p:sldId id="320" r:id="rId10"/>
    <p:sldId id="324" r:id="rId11"/>
    <p:sldId id="325" r:id="rId12"/>
    <p:sldId id="326" r:id="rId13"/>
    <p:sldId id="327" r:id="rId14"/>
    <p:sldId id="293" r:id="rId15"/>
    <p:sldId id="334" r:id="rId16"/>
    <p:sldId id="294" r:id="rId17"/>
    <p:sldId id="328" r:id="rId18"/>
    <p:sldId id="322" r:id="rId19"/>
    <p:sldId id="330" r:id="rId20"/>
    <p:sldId id="323" r:id="rId21"/>
    <p:sldId id="331" r:id="rId22"/>
    <p:sldId id="332" r:id="rId23"/>
    <p:sldId id="333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026A2-49B7-4570-993D-3CFA13DF33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A0A9D-D8EA-4609-84D0-03196EEB97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396BC2-5844-471D-8CF3-F99D516F76D5}" type="slidenum">
              <a:rPr lang="en-US" altLang="zh-CN"/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8BE447-BE32-4408-9695-BDB018FB3A88}" type="slidenum">
              <a:rPr lang="en-US" altLang="zh-CN"/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6A21592-A59D-4C72-B0A3-332BBABD045D}" type="slidenum">
              <a:rPr lang="en-US" altLang="zh-CN"/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678FEDB-4DD0-47DF-8012-66AE16062D1F}" type="slidenum">
              <a:rPr lang="en-US" altLang="zh-CN"/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12.png"/><Relationship Id="rId12" Type="http://schemas.openxmlformats.org/officeDocument/2006/relationships/image" Target="../media/image111.png"/><Relationship Id="rId11" Type="http://schemas.openxmlformats.org/officeDocument/2006/relationships/image" Target="../media/image110.png"/><Relationship Id="rId10" Type="http://schemas.openxmlformats.org/officeDocument/2006/relationships/image" Target="../media/image109.png"/><Relationship Id="rId1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2.png"/><Relationship Id="rId1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130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2.png"/><Relationship Id="rId1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png"/><Relationship Id="rId8" Type="http://schemas.openxmlformats.org/officeDocument/2006/relationships/image" Target="../media/image140.png"/><Relationship Id="rId7" Type="http://schemas.openxmlformats.org/officeDocument/2006/relationships/image" Target="../media/image139.png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45.png"/><Relationship Id="rId12" Type="http://schemas.openxmlformats.org/officeDocument/2006/relationships/image" Target="../media/image144.png"/><Relationship Id="rId11" Type="http://schemas.openxmlformats.org/officeDocument/2006/relationships/image" Target="../media/image143.png"/><Relationship Id="rId10" Type="http://schemas.openxmlformats.org/officeDocument/2006/relationships/image" Target="../media/image142.png"/><Relationship Id="rId1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8" Type="http://schemas.openxmlformats.org/officeDocument/2006/relationships/image" Target="../media/image153.png"/><Relationship Id="rId7" Type="http://schemas.openxmlformats.org/officeDocument/2006/relationships/image" Target="../media/image152.png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7.png"/><Relationship Id="rId11" Type="http://schemas.openxmlformats.org/officeDocument/2006/relationships/image" Target="../media/image156.png"/><Relationship Id="rId10" Type="http://schemas.openxmlformats.org/officeDocument/2006/relationships/image" Target="../media/image155.png"/><Relationship Id="rId1" Type="http://schemas.openxmlformats.org/officeDocument/2006/relationships/image" Target="../media/image14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png"/><Relationship Id="rId8" Type="http://schemas.openxmlformats.org/officeDocument/2006/relationships/image" Target="../media/image165.png"/><Relationship Id="rId7" Type="http://schemas.openxmlformats.org/officeDocument/2006/relationships/image" Target="../media/image164.png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9.png"/><Relationship Id="rId11" Type="http://schemas.openxmlformats.org/officeDocument/2006/relationships/image" Target="../media/image168.png"/><Relationship Id="rId10" Type="http://schemas.openxmlformats.org/officeDocument/2006/relationships/image" Target="../media/image167.png"/><Relationship Id="rId1" Type="http://schemas.openxmlformats.org/officeDocument/2006/relationships/image" Target="../media/image158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image" Target="../media/image17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/>
          <p:nvPr/>
        </p:nvGrpSpPr>
        <p:grpSpPr bwMode="auto">
          <a:xfrm>
            <a:off x="8103960" y="1992968"/>
            <a:ext cx="3572691" cy="2503714"/>
            <a:chOff x="3600" y="1104"/>
            <a:chExt cx="1584" cy="1248"/>
          </a:xfrm>
        </p:grpSpPr>
        <p:sp>
          <p:nvSpPr>
            <p:cNvPr id="80899" name="Freeform 3"/>
            <p:cNvSpPr/>
            <p:nvPr/>
          </p:nvSpPr>
          <p:spPr bwMode="auto">
            <a:xfrm>
              <a:off x="4128" y="1344"/>
              <a:ext cx="816" cy="400"/>
            </a:xfrm>
            <a:custGeom>
              <a:avLst/>
              <a:gdLst>
                <a:gd name="T0" fmla="*/ 0 w 816"/>
                <a:gd name="T1" fmla="*/ 384 h 400"/>
                <a:gd name="T2" fmla="*/ 192 w 816"/>
                <a:gd name="T3" fmla="*/ 96 h 400"/>
                <a:gd name="T4" fmla="*/ 432 w 816"/>
                <a:gd name="T5" fmla="*/ 384 h 400"/>
                <a:gd name="T6" fmla="*/ 816 w 816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400">
                  <a:moveTo>
                    <a:pt x="0" y="384"/>
                  </a:moveTo>
                  <a:cubicBezTo>
                    <a:pt x="60" y="240"/>
                    <a:pt x="120" y="96"/>
                    <a:pt x="192" y="96"/>
                  </a:cubicBezTo>
                  <a:cubicBezTo>
                    <a:pt x="264" y="96"/>
                    <a:pt x="328" y="400"/>
                    <a:pt x="432" y="384"/>
                  </a:cubicBezTo>
                  <a:cubicBezTo>
                    <a:pt x="536" y="368"/>
                    <a:pt x="752" y="64"/>
                    <a:pt x="81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80900" name="Group 4"/>
            <p:cNvGrpSpPr/>
            <p:nvPr/>
          </p:nvGrpSpPr>
          <p:grpSpPr bwMode="auto">
            <a:xfrm>
              <a:off x="3600" y="1104"/>
              <a:ext cx="1584" cy="1248"/>
              <a:chOff x="3600" y="1104"/>
              <a:chExt cx="1584" cy="1248"/>
            </a:xfrm>
          </p:grpSpPr>
          <p:sp>
            <p:nvSpPr>
              <p:cNvPr id="80901" name="Line 5"/>
              <p:cNvSpPr>
                <a:spLocks noChangeShapeType="1"/>
              </p:cNvSpPr>
              <p:nvPr/>
            </p:nvSpPr>
            <p:spPr bwMode="auto">
              <a:xfrm flipH="1">
                <a:off x="4128" y="1680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02" name="Line 6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03" name="Line 7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04" name="Line 8"/>
              <p:cNvSpPr>
                <a:spLocks noChangeShapeType="1"/>
              </p:cNvSpPr>
              <p:nvPr/>
            </p:nvSpPr>
            <p:spPr bwMode="auto">
              <a:xfrm>
                <a:off x="4128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05" name="Line 9"/>
              <p:cNvSpPr>
                <a:spLocks noChangeShapeType="1"/>
              </p:cNvSpPr>
              <p:nvPr/>
            </p:nvSpPr>
            <p:spPr bwMode="auto">
              <a:xfrm>
                <a:off x="4944" y="134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06" name="Line 10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07" name="Line 11"/>
              <p:cNvSpPr>
                <a:spLocks noChangeShapeType="1"/>
              </p:cNvSpPr>
              <p:nvPr/>
            </p:nvSpPr>
            <p:spPr bwMode="auto">
              <a:xfrm flipH="1">
                <a:off x="4176" y="1488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08" name="Line 12"/>
              <p:cNvSpPr>
                <a:spLocks noChangeShapeType="1"/>
              </p:cNvSpPr>
              <p:nvPr/>
            </p:nvSpPr>
            <p:spPr bwMode="auto">
              <a:xfrm flipH="1">
                <a:off x="4128" y="1584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09" name="Line 13"/>
              <p:cNvSpPr>
                <a:spLocks noChangeShapeType="1"/>
              </p:cNvSpPr>
              <p:nvPr/>
            </p:nvSpPr>
            <p:spPr bwMode="auto">
              <a:xfrm flipH="1">
                <a:off x="4128" y="1776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10" name="Line 14"/>
              <p:cNvSpPr>
                <a:spLocks noChangeShapeType="1"/>
              </p:cNvSpPr>
              <p:nvPr/>
            </p:nvSpPr>
            <p:spPr bwMode="auto">
              <a:xfrm flipH="1">
                <a:off x="4128" y="1872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911" name="Line 15"/>
              <p:cNvSpPr>
                <a:spLocks noChangeShapeType="1"/>
              </p:cNvSpPr>
              <p:nvPr/>
            </p:nvSpPr>
            <p:spPr bwMode="auto">
              <a:xfrm flipH="1">
                <a:off x="4272" y="1968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912" name="Object 16"/>
                  <p:cNvSpPr txBox="1"/>
                  <p:nvPr/>
                </p:nvSpPr>
                <p:spPr bwMode="auto">
                  <a:xfrm>
                    <a:off x="4368" y="2064"/>
                    <a:ext cx="240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80912" name="Object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68" y="2064"/>
                    <a:ext cx="240" cy="204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913" name="Object 17"/>
                  <p:cNvSpPr txBox="1"/>
                  <p:nvPr/>
                </p:nvSpPr>
                <p:spPr bwMode="auto">
                  <a:xfrm>
                    <a:off x="4032" y="2064"/>
                    <a:ext cx="218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80913" name="Object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32" y="2064"/>
                    <a:ext cx="218" cy="204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914" name="Object 18"/>
                  <p:cNvSpPr txBox="1"/>
                  <p:nvPr/>
                </p:nvSpPr>
                <p:spPr bwMode="auto">
                  <a:xfrm>
                    <a:off x="4848" y="2080"/>
                    <a:ext cx="13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625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80914" name="Object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48" y="2080"/>
                    <a:ext cx="132" cy="19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915" name="Object 19"/>
                  <p:cNvSpPr txBox="1"/>
                  <p:nvPr/>
                </p:nvSpPr>
                <p:spPr bwMode="auto">
                  <a:xfrm>
                    <a:off x="4032" y="1200"/>
                    <a:ext cx="56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625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80915" name="Object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32" y="1200"/>
                    <a:ext cx="568" cy="19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1065848" y="331606"/>
            <a:ext cx="9539292" cy="5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微积分基本定理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定积分与原函数的关系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1508760" y="1088845"/>
            <a:ext cx="6896124" cy="5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变上限的定积分及其导数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918" name="Object 22"/>
              <p:cNvSpPr txBox="1"/>
              <p:nvPr/>
            </p:nvSpPr>
            <p:spPr bwMode="auto">
              <a:xfrm>
                <a:off x="1813559" y="2975982"/>
                <a:ext cx="5000729" cy="14653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的函数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091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3559" y="2975982"/>
                <a:ext cx="5000729" cy="1465389"/>
              </a:xfrm>
              <a:prstGeom prst="rect">
                <a:avLst/>
              </a:prstGeom>
              <a:blipFill rotWithShape="1">
                <a:blip r:embed="rId5"/>
                <a:stretch>
                  <a:fillRect l="-13" t="-25" r="2" b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919" name="Object 23"/>
              <p:cNvSpPr txBox="1"/>
              <p:nvPr/>
            </p:nvSpPr>
            <p:spPr bwMode="auto">
              <a:xfrm>
                <a:off x="1813559" y="1834242"/>
                <a:ext cx="6646867" cy="6259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在区间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上连续，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0919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3559" y="1834242"/>
                <a:ext cx="6646867" cy="625929"/>
              </a:xfrm>
              <a:prstGeom prst="rect">
                <a:avLst/>
              </a:prstGeom>
              <a:blipFill rotWithShape="1">
                <a:blip r:embed="rId6"/>
                <a:stretch>
                  <a:fillRect l="-10" t="-58" r="5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920" name="Object 24"/>
              <p:cNvSpPr txBox="1"/>
              <p:nvPr/>
            </p:nvSpPr>
            <p:spPr bwMode="auto">
              <a:xfrm>
                <a:off x="1781809" y="2596158"/>
                <a:ext cx="7096915" cy="6291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现在考察变上限的定积分，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0920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1809" y="2596158"/>
                <a:ext cx="7096915" cy="629189"/>
              </a:xfrm>
              <a:prstGeom prst="rect">
                <a:avLst/>
              </a:prstGeom>
              <a:blipFill rotWithShape="1">
                <a:blip r:embed="rId7"/>
                <a:stretch>
                  <a:fillRect l="-9" t="-44" r="2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923" name="Object 27"/>
              <p:cNvSpPr txBox="1"/>
              <p:nvPr/>
            </p:nvSpPr>
            <p:spPr bwMode="auto">
              <a:xfrm>
                <a:off x="914402" y="4443831"/>
                <a:ext cx="5614475" cy="8932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3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定理</m:t>
                      </m:r>
                      <m:r>
                        <a:rPr lang="zh-CN" altLang="en-US" sz="33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3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上连续，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0923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2" y="4443831"/>
                <a:ext cx="5614475" cy="893251"/>
              </a:xfrm>
              <a:prstGeom prst="rect">
                <a:avLst/>
              </a:prstGeom>
              <a:blipFill rotWithShape="1">
                <a:blip r:embed="rId8"/>
                <a:stretch>
                  <a:fillRect t="-11" r="8" b="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925" name="Object 29"/>
              <p:cNvSpPr txBox="1"/>
              <p:nvPr/>
            </p:nvSpPr>
            <p:spPr bwMode="auto">
              <a:xfrm>
                <a:off x="1813559" y="5036460"/>
                <a:ext cx="6808802" cy="14653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则函数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在上可导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0925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3559" y="5036460"/>
                <a:ext cx="6808802" cy="1465389"/>
              </a:xfrm>
              <a:prstGeom prst="rect">
                <a:avLst/>
              </a:prstGeom>
              <a:blipFill rotWithShape="1">
                <a:blip r:embed="rId9"/>
                <a:stretch>
                  <a:fillRect l="-9" t="-19" r="5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40"/>
              <p:cNvSpPr txBox="1"/>
              <p:nvPr/>
            </p:nvSpPr>
            <p:spPr bwMode="auto">
              <a:xfrm>
                <a:off x="8404885" y="5313397"/>
                <a:ext cx="3020302" cy="7888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04885" y="5313397"/>
                <a:ext cx="3020302" cy="788895"/>
              </a:xfrm>
              <a:prstGeom prst="rect">
                <a:avLst/>
              </a:prstGeom>
              <a:blipFill rotWithShape="1">
                <a:blip r:embed="rId10"/>
                <a:stretch>
                  <a:fillRect l="-1" t="-45" r="9" b="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6" grpId="0" autoUpdateAnimBg="0"/>
      <p:bldP spid="80917" grpId="0" autoUpdateAnimBg="0"/>
      <p:bldP spid="80918" grpId="0"/>
      <p:bldP spid="80919" grpId="0"/>
      <p:bldP spid="80920" grpId="0"/>
      <p:bldP spid="80923" grpId="0"/>
      <p:bldP spid="80925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18" name="Object 18"/>
              <p:cNvSpPr txBox="1"/>
              <p:nvPr/>
            </p:nvSpPr>
            <p:spPr bwMode="auto">
              <a:xfrm>
                <a:off x="1799925" y="394636"/>
                <a:ext cx="4872340" cy="11420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计算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2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9925" y="394636"/>
                <a:ext cx="4872340" cy="1142065"/>
              </a:xfrm>
              <a:prstGeom prst="rect">
                <a:avLst/>
              </a:prstGeom>
              <a:blipFill rotWithShape="1">
                <a:blip r:embed="rId1"/>
                <a:stretch>
                  <a:fillRect l="-7" t="-26" r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19" name="Object 19"/>
              <p:cNvSpPr txBox="1"/>
              <p:nvPr/>
            </p:nvSpPr>
            <p:spPr bwMode="auto">
              <a:xfrm>
                <a:off x="1272875" y="1634143"/>
                <a:ext cx="7766352" cy="7026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2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2875" y="1634143"/>
                <a:ext cx="7766352" cy="702657"/>
              </a:xfrm>
              <a:prstGeom prst="rect">
                <a:avLst/>
              </a:prstGeom>
              <a:blipFill rotWithShape="1">
                <a:blip r:embed="rId2"/>
                <a:stretch>
                  <a:fillRect l="-4" t="-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21" name="Object 21"/>
              <p:cNvSpPr txBox="1"/>
              <p:nvPr/>
            </p:nvSpPr>
            <p:spPr bwMode="auto">
              <a:xfrm>
                <a:off x="1800475" y="2319733"/>
                <a:ext cx="6240213" cy="12410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2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475" y="2319733"/>
                <a:ext cx="6240213" cy="1241032"/>
              </a:xfrm>
              <a:prstGeom prst="rect">
                <a:avLst/>
              </a:prstGeom>
              <a:blipFill rotWithShape="1">
                <a:blip r:embed="rId3"/>
                <a:stretch>
                  <a:fillRect l="-4" t="-6" r="5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22" name="Object 22"/>
              <p:cNvSpPr txBox="1"/>
              <p:nvPr/>
            </p:nvSpPr>
            <p:spPr bwMode="auto">
              <a:xfrm>
                <a:off x="2691171" y="4813259"/>
                <a:ext cx="5691933" cy="12410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/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2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1171" y="4813259"/>
                <a:ext cx="5691933" cy="1241032"/>
              </a:xfrm>
              <a:prstGeom prst="rect">
                <a:avLst/>
              </a:prstGeom>
              <a:blipFill rotWithShape="1">
                <a:blip r:embed="rId4"/>
                <a:stretch>
                  <a:fillRect l="-1" t="-48" r="8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23" name="Object 23"/>
              <p:cNvSpPr txBox="1"/>
              <p:nvPr/>
            </p:nvSpPr>
            <p:spPr bwMode="auto">
              <a:xfrm>
                <a:off x="2115841" y="3291355"/>
                <a:ext cx="4700884" cy="14251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于是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2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841" y="3291355"/>
                <a:ext cx="4700884" cy="1425108"/>
              </a:xfrm>
              <a:prstGeom prst="rect">
                <a:avLst/>
              </a:prstGeom>
              <a:blipFill rotWithShape="1">
                <a:blip r:embed="rId5"/>
                <a:stretch>
                  <a:fillRect t="-11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/>
      <p:bldP spid="51219" grpId="0"/>
      <p:bldP spid="51221" grpId="0"/>
      <p:bldP spid="51222" grpId="0"/>
      <p:bldP spid="512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2228" name="Object 4"/>
              <p:cNvSpPr txBox="1"/>
              <p:nvPr/>
            </p:nvSpPr>
            <p:spPr bwMode="auto">
              <a:xfrm>
                <a:off x="1008074" y="152817"/>
                <a:ext cx="6509257" cy="9907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计算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22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074" y="152817"/>
                <a:ext cx="6509257" cy="990733"/>
              </a:xfrm>
              <a:prstGeom prst="rect">
                <a:avLst/>
              </a:prstGeom>
              <a:blipFill rotWithShape="1">
                <a:blip r:embed="rId1"/>
                <a:stretch>
                  <a:fillRect l="-5" t="-42" r="3" b="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29" name="Object 5"/>
              <p:cNvSpPr txBox="1"/>
              <p:nvPr/>
            </p:nvSpPr>
            <p:spPr bwMode="auto">
              <a:xfrm>
                <a:off x="856648" y="1268414"/>
                <a:ext cx="8801702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22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648" y="1268414"/>
                <a:ext cx="8801702" cy="1008062"/>
              </a:xfrm>
              <a:prstGeom prst="rect">
                <a:avLst/>
              </a:prstGeom>
              <a:blipFill rotWithShape="1">
                <a:blip r:embed="rId2"/>
                <a:stretch>
                  <a:fillRect t="-32" r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30" name="Object 6"/>
              <p:cNvSpPr txBox="1"/>
              <p:nvPr/>
            </p:nvSpPr>
            <p:spPr bwMode="auto">
              <a:xfrm>
                <a:off x="1616949" y="2180081"/>
                <a:ext cx="4161556" cy="1047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22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6949" y="2180081"/>
                <a:ext cx="4161556" cy="1047566"/>
              </a:xfrm>
              <a:prstGeom prst="rect">
                <a:avLst/>
              </a:prstGeom>
              <a:blipFill rotWithShape="1">
                <a:blip r:embed="rId3"/>
                <a:stretch>
                  <a:fillRect l="-6" t="-12" b="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31" name="Object 7"/>
              <p:cNvSpPr txBox="1"/>
              <p:nvPr/>
            </p:nvSpPr>
            <p:spPr bwMode="auto">
              <a:xfrm>
                <a:off x="1787747" y="3172948"/>
                <a:ext cx="4625750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22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7747" y="3172948"/>
                <a:ext cx="4625750" cy="1008062"/>
              </a:xfrm>
              <a:prstGeom prst="rect">
                <a:avLst/>
              </a:prstGeom>
              <a:blipFill rotWithShape="1">
                <a:blip r:embed="rId4"/>
                <a:stretch>
                  <a:fillRect l="-5" t="-48" r="14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33" name="Object 9"/>
              <p:cNvSpPr txBox="1"/>
              <p:nvPr/>
            </p:nvSpPr>
            <p:spPr bwMode="auto">
              <a:xfrm>
                <a:off x="1469885" y="5407729"/>
                <a:ext cx="6881953" cy="1428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eqArr>
                                    <m:eqArr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  <m:e/>
                                  </m:eqAr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e/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223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9885" y="5407729"/>
                <a:ext cx="6881953" cy="1428425"/>
              </a:xfrm>
              <a:prstGeom prst="rect">
                <a:avLst/>
              </a:prstGeom>
              <a:blipFill rotWithShape="1">
                <a:blip r:embed="rId5"/>
                <a:stretch>
                  <a:fillRect l="-7" t="-5" r="5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40" name="Object 16"/>
              <p:cNvSpPr txBox="1"/>
              <p:nvPr/>
            </p:nvSpPr>
            <p:spPr bwMode="auto">
              <a:xfrm>
                <a:off x="1262573" y="4285875"/>
                <a:ext cx="10355119" cy="1428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故有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2240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2573" y="4285875"/>
                <a:ext cx="10355119" cy="1428425"/>
              </a:xfrm>
              <a:prstGeom prst="rect">
                <a:avLst/>
              </a:prstGeom>
              <a:blipFill rotWithShape="1">
                <a:blip r:embed="rId6"/>
                <a:stretch>
                  <a:fillRect l="-2" t="-18" r="4" b="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41" name="Object 17"/>
              <p:cNvSpPr txBox="1"/>
              <p:nvPr/>
            </p:nvSpPr>
            <p:spPr bwMode="auto">
              <a:xfrm>
                <a:off x="6189196" y="3125529"/>
                <a:ext cx="4325284" cy="8313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224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9196" y="3125529"/>
                <a:ext cx="4325284" cy="831318"/>
              </a:xfrm>
              <a:prstGeom prst="rect">
                <a:avLst/>
              </a:prstGeom>
              <a:blipFill rotWithShape="1">
                <a:blip r:embed="rId7"/>
                <a:stretch>
                  <a:fillRect l="-11" t="-7" r="3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0" grpId="0"/>
      <p:bldP spid="52231" grpId="0"/>
      <p:bldP spid="52233" grpId="0"/>
      <p:bldP spid="52240" grpId="0"/>
      <p:bldP spid="522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251" name="Object 3"/>
              <p:cNvSpPr txBox="1"/>
              <p:nvPr/>
            </p:nvSpPr>
            <p:spPr bwMode="auto">
              <a:xfrm>
                <a:off x="593746" y="106394"/>
                <a:ext cx="3622119" cy="15694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Pre>
                        <m:sPre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计</m:t>
                          </m:r>
                        </m:e>
                      </m:sPre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算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46" y="106394"/>
                <a:ext cx="3622119" cy="1569422"/>
              </a:xfrm>
              <a:prstGeom prst="rect">
                <a:avLst/>
              </a:prstGeom>
              <a:blipFill rotWithShape="1">
                <a:blip r:embed="rId1"/>
                <a:stretch>
                  <a:fillRect l="-1" t="-22" r="3" b="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52" name="Object 4"/>
              <p:cNvSpPr txBox="1"/>
              <p:nvPr/>
            </p:nvSpPr>
            <p:spPr bwMode="auto">
              <a:xfrm>
                <a:off x="927150" y="1694609"/>
                <a:ext cx="2556364" cy="8753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7150" y="1694609"/>
                <a:ext cx="2556364" cy="875340"/>
              </a:xfrm>
              <a:prstGeom prst="rect">
                <a:avLst/>
              </a:prstGeom>
              <a:blipFill rotWithShape="1">
                <a:blip r:embed="rId2"/>
                <a:stretch>
                  <a:fillRect l="-2" t="-49" r="21" b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53" name="Object 5"/>
              <p:cNvSpPr txBox="1"/>
              <p:nvPr/>
            </p:nvSpPr>
            <p:spPr bwMode="auto">
              <a:xfrm>
                <a:off x="1363964" y="2472139"/>
                <a:ext cx="3310189" cy="7913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5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3964" y="2472139"/>
                <a:ext cx="3310189" cy="791342"/>
              </a:xfrm>
              <a:prstGeom prst="rect">
                <a:avLst/>
              </a:prstGeom>
              <a:blipFill rotWithShape="1">
                <a:blip r:embed="rId3"/>
                <a:stretch>
                  <a:fillRect l="-19" t="-11" r="17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55" name="Object 7"/>
              <p:cNvSpPr txBox="1"/>
              <p:nvPr/>
            </p:nvSpPr>
            <p:spPr bwMode="auto">
              <a:xfrm>
                <a:off x="5239326" y="5955440"/>
                <a:ext cx="2683039" cy="811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5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9326" y="5955440"/>
                <a:ext cx="2683039" cy="811237"/>
              </a:xfrm>
              <a:prstGeom prst="rect">
                <a:avLst/>
              </a:prstGeom>
              <a:blipFill rotWithShape="1">
                <a:blip r:embed="rId4"/>
                <a:stretch>
                  <a:fillRect l="-21" t="-51" r="4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63" name="Object 15"/>
          <p:cNvSpPr txBox="1"/>
          <p:nvPr/>
        </p:nvSpPr>
        <p:spPr bwMode="auto">
          <a:xfrm>
            <a:off x="7431875" y="4345196"/>
            <a:ext cx="147443" cy="2984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271" name="Object 23"/>
              <p:cNvSpPr txBox="1"/>
              <p:nvPr/>
            </p:nvSpPr>
            <p:spPr bwMode="auto">
              <a:xfrm>
                <a:off x="2279110" y="3185173"/>
                <a:ext cx="4493883" cy="1488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71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110" y="3185173"/>
                <a:ext cx="4493883" cy="1488861"/>
              </a:xfrm>
              <a:prstGeom prst="rect">
                <a:avLst/>
              </a:prstGeom>
              <a:blipFill rotWithShape="1">
                <a:blip r:embed="rId5"/>
                <a:stretch>
                  <a:fillRect l="-2" t="-1" r="2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72" name="Object 24"/>
              <p:cNvSpPr txBox="1"/>
              <p:nvPr/>
            </p:nvSpPr>
            <p:spPr bwMode="auto">
              <a:xfrm>
                <a:off x="1888664" y="4642637"/>
                <a:ext cx="7110469" cy="1488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eqArr>
                                    <m:eqArr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/>
                                  </m:eqAr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72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8664" y="4642637"/>
                <a:ext cx="7110469" cy="1488861"/>
              </a:xfrm>
              <a:prstGeom prst="rect">
                <a:avLst/>
              </a:prstGeom>
              <a:blipFill rotWithShape="1">
                <a:blip r:embed="rId6"/>
                <a:stretch>
                  <a:fillRect l="-2" t="-10" r="8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73" name="Object 25"/>
              <p:cNvSpPr txBox="1"/>
              <p:nvPr/>
            </p:nvSpPr>
            <p:spPr bwMode="auto">
              <a:xfrm>
                <a:off x="3644455" y="1763251"/>
                <a:ext cx="3189743" cy="7603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𝒕𝒅𝒕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73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4455" y="1763251"/>
                <a:ext cx="3189743" cy="760396"/>
              </a:xfrm>
              <a:prstGeom prst="rect">
                <a:avLst/>
              </a:prstGeom>
              <a:blipFill rotWithShape="1">
                <a:blip r:embed="rId7"/>
                <a:stretch>
                  <a:fillRect l="-6" t="-65" r="10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74" name="Object 26"/>
              <p:cNvSpPr txBox="1"/>
              <p:nvPr/>
            </p:nvSpPr>
            <p:spPr bwMode="auto">
              <a:xfrm>
                <a:off x="4674153" y="2546287"/>
                <a:ext cx="3511625" cy="8488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74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153" y="2546287"/>
                <a:ext cx="3511625" cy="848814"/>
              </a:xfrm>
              <a:prstGeom prst="rect">
                <a:avLst/>
              </a:prstGeom>
              <a:blipFill rotWithShape="1">
                <a:blip r:embed="rId8"/>
                <a:stretch>
                  <a:fillRect l="-16" t="-67" r="18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75" name="Object 27"/>
              <p:cNvSpPr txBox="1"/>
              <p:nvPr/>
            </p:nvSpPr>
            <p:spPr bwMode="auto">
              <a:xfrm>
                <a:off x="751673" y="3434767"/>
                <a:ext cx="1453659" cy="884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75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673" y="3434767"/>
                <a:ext cx="1453659" cy="884181"/>
              </a:xfrm>
              <a:prstGeom prst="rect">
                <a:avLst/>
              </a:prstGeom>
              <a:blipFill rotWithShape="1">
                <a:blip r:embed="rId9"/>
                <a:stretch>
                  <a:fillRect l="-32" t="-6" r="42" b="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  <p:bldP spid="53253" grpId="0"/>
      <p:bldP spid="53255" grpId="0"/>
      <p:bldP spid="53271" grpId="0"/>
      <p:bldP spid="53272" grpId="0"/>
      <p:bldP spid="53273" grpId="0"/>
      <p:bldP spid="53274" grpId="0"/>
      <p:bldP spid="532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264" name="Object 16"/>
              <p:cNvSpPr txBox="1"/>
              <p:nvPr/>
            </p:nvSpPr>
            <p:spPr bwMode="auto">
              <a:xfrm>
                <a:off x="146130" y="144184"/>
                <a:ext cx="3328590" cy="7581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64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130" y="144184"/>
                <a:ext cx="3328590" cy="758185"/>
              </a:xfrm>
              <a:prstGeom prst="rect">
                <a:avLst/>
              </a:prstGeom>
              <a:blipFill rotWithShape="1">
                <a:blip r:embed="rId1"/>
                <a:stretch>
                  <a:fillRect l="-2" t="-5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65" name="Object 17"/>
              <p:cNvSpPr txBox="1"/>
              <p:nvPr/>
            </p:nvSpPr>
            <p:spPr bwMode="auto">
              <a:xfrm>
                <a:off x="1810425" y="177277"/>
                <a:ext cx="6583425" cy="6919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上连续且为偶函数，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6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0425" y="177277"/>
                <a:ext cx="6583425" cy="691997"/>
              </a:xfrm>
              <a:prstGeom prst="rect">
                <a:avLst/>
              </a:prstGeom>
              <a:blipFill rotWithShape="1">
                <a:blip r:embed="rId2"/>
                <a:stretch>
                  <a:fillRect l="-1" t="-16" r="6" b="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66" name="Object 18"/>
              <p:cNvSpPr txBox="1"/>
              <p:nvPr/>
            </p:nvSpPr>
            <p:spPr bwMode="auto">
              <a:xfrm>
                <a:off x="2604335" y="1201978"/>
                <a:ext cx="606383" cy="6852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6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4335" y="1201978"/>
                <a:ext cx="606383" cy="685241"/>
              </a:xfrm>
              <a:prstGeom prst="rect">
                <a:avLst/>
              </a:prstGeom>
              <a:blipFill rotWithShape="1">
                <a:blip r:embed="rId3"/>
                <a:stretch>
                  <a:fillRect l="-33" t="-81" r="26" b="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67" name="Object 19"/>
              <p:cNvSpPr txBox="1"/>
              <p:nvPr/>
            </p:nvSpPr>
            <p:spPr bwMode="auto">
              <a:xfrm>
                <a:off x="3541977" y="732900"/>
                <a:ext cx="4784615" cy="13996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3267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1977" y="732900"/>
                <a:ext cx="4784615" cy="1399693"/>
              </a:xfrm>
              <a:prstGeom prst="rect">
                <a:avLst/>
              </a:prstGeom>
              <a:blipFill rotWithShape="1">
                <a:blip r:embed="rId4"/>
                <a:stretch>
                  <a:fillRect l="-12" t="-8" r="10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/>
              <p:nvPr/>
            </p:nvSpPr>
            <p:spPr bwMode="auto">
              <a:xfrm>
                <a:off x="1877578" y="1998465"/>
                <a:ext cx="6929153" cy="922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/>
                        <m:lim/>
                      </m:limLow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上连续且为奇函数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578" y="1998465"/>
                <a:ext cx="6929153" cy="922338"/>
              </a:xfrm>
              <a:prstGeom prst="rect">
                <a:avLst/>
              </a:prstGeom>
              <a:blipFill rotWithShape="1">
                <a:blip r:embed="rId5"/>
                <a:stretch>
                  <a:fillRect l="-7" t="-13" r="8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4"/>
              <p:cNvSpPr txBox="1"/>
              <p:nvPr/>
            </p:nvSpPr>
            <p:spPr bwMode="auto">
              <a:xfrm>
                <a:off x="8032395" y="1691610"/>
                <a:ext cx="4254505" cy="10856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2395" y="1691610"/>
                <a:ext cx="4254505" cy="1085633"/>
              </a:xfrm>
              <a:prstGeom prst="rect">
                <a:avLst/>
              </a:prstGeom>
              <a:blipFill rotWithShape="1">
                <a:blip r:embed="rId6"/>
                <a:stretch>
                  <a:fillRect l="-7" t="-56" r="7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824284" y="2777503"/>
                <a:ext cx="751838" cy="6073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284" y="2777503"/>
                <a:ext cx="751838" cy="607329"/>
              </a:xfrm>
              <a:prstGeom prst="rect">
                <a:avLst/>
              </a:prstGeom>
              <a:blipFill rotWithShape="1">
                <a:blip r:embed="rId7"/>
                <a:stretch>
                  <a:fillRect l="-7" t="-2" r="7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9"/>
              <p:cNvSpPr txBox="1"/>
              <p:nvPr/>
            </p:nvSpPr>
            <p:spPr bwMode="auto">
              <a:xfrm>
                <a:off x="1652534" y="2570549"/>
                <a:ext cx="7379243" cy="11595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因为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534" y="2570549"/>
                <a:ext cx="7379243" cy="1159559"/>
              </a:xfrm>
              <a:prstGeom prst="rect">
                <a:avLst/>
              </a:prstGeom>
              <a:blipFill rotWithShape="1">
                <a:blip r:embed="rId8"/>
                <a:stretch>
                  <a:fillRect l="-4" t="-6" r="2" b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6"/>
              <p:cNvSpPr txBox="1"/>
              <p:nvPr/>
            </p:nvSpPr>
            <p:spPr bwMode="auto">
              <a:xfrm>
                <a:off x="2534038" y="3724314"/>
                <a:ext cx="6148020" cy="10361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对积分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作代换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则得</m:t>
                      </m:r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>
          <p:sp>
            <p:nvSpPr>
              <p:cNvPr id="3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4038" y="3724314"/>
                <a:ext cx="6148020" cy="1036104"/>
              </a:xfrm>
              <a:prstGeom prst="rect">
                <a:avLst/>
              </a:prstGeom>
              <a:blipFill rotWithShape="1">
                <a:blip r:embed="rId9"/>
                <a:stretch>
                  <a:fillRect l="-6" t="-4" r="5" b="-286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10"/>
              <p:cNvSpPr txBox="1"/>
              <p:nvPr/>
            </p:nvSpPr>
            <p:spPr bwMode="auto">
              <a:xfrm>
                <a:off x="2237074" y="4501413"/>
                <a:ext cx="9496192" cy="11546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5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7074" y="4501413"/>
                <a:ext cx="9496192" cy="1154609"/>
              </a:xfrm>
              <a:prstGeom prst="rect">
                <a:avLst/>
              </a:prstGeom>
              <a:blipFill rotWithShape="1">
                <a:blip r:embed="rId10"/>
                <a:stretch>
                  <a:fillRect l="-6" t="-46" r="4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8"/>
              <p:cNvSpPr txBox="1"/>
              <p:nvPr/>
            </p:nvSpPr>
            <p:spPr bwMode="auto">
              <a:xfrm>
                <a:off x="2237073" y="5644352"/>
                <a:ext cx="5435177" cy="1447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7073" y="5644352"/>
                <a:ext cx="5435177" cy="1447800"/>
              </a:xfrm>
              <a:prstGeom prst="rect">
                <a:avLst/>
              </a:prstGeom>
              <a:blipFill rotWithShape="1">
                <a:blip r:embed="rId11"/>
                <a:stretch>
                  <a:fillRect l="-11" t="-33" r="3" b="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9"/>
              <p:cNvSpPr txBox="1"/>
              <p:nvPr/>
            </p:nvSpPr>
            <p:spPr bwMode="auto">
              <a:xfrm>
                <a:off x="7390700" y="5625302"/>
                <a:ext cx="3322218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0700" y="5625302"/>
                <a:ext cx="3322218" cy="1295400"/>
              </a:xfrm>
              <a:prstGeom prst="rect">
                <a:avLst/>
              </a:prstGeom>
              <a:blipFill rotWithShape="1">
                <a:blip r:embed="rId12"/>
                <a:stretch>
                  <a:fillRect l="-17" t="-36" r="-158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bject 19"/>
              <p:cNvSpPr txBox="1"/>
              <p:nvPr/>
            </p:nvSpPr>
            <p:spPr bwMode="auto">
              <a:xfrm>
                <a:off x="1226020" y="5884983"/>
                <a:ext cx="876300" cy="466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于是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8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6020" y="5884983"/>
                <a:ext cx="876300" cy="466725"/>
              </a:xfrm>
              <a:prstGeom prst="rect">
                <a:avLst/>
              </a:prstGeom>
              <a:blipFill rotWithShape="1">
                <a:blip r:embed="rId13"/>
                <a:stretch>
                  <a:fillRect l="-54" t="-94" r="54" b="-43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4" grpId="0"/>
      <p:bldP spid="53265" grpId="0"/>
      <p:bldP spid="53266" grpId="0"/>
      <p:bldP spid="53267" grpId="0"/>
      <p:bldP spid="2" grpId="0"/>
      <p:bldP spid="3" grpId="0"/>
      <p:bldP spid="9" grpId="0"/>
      <p:bldP spid="10" grpId="0"/>
      <p:bldP spid="34" grpId="0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274" name="Object 2"/>
              <p:cNvSpPr txBox="1"/>
              <p:nvPr/>
            </p:nvSpPr>
            <p:spPr bwMode="auto">
              <a:xfrm>
                <a:off x="5026795" y="5124450"/>
                <a:ext cx="3019425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从而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6795" y="5124450"/>
                <a:ext cx="3019425" cy="1295400"/>
              </a:xfrm>
              <a:prstGeom prst="rect">
                <a:avLst/>
              </a:prstGeom>
              <a:blipFill rotWithShape="1">
                <a:blip r:embed="rId1"/>
                <a:stretch>
                  <a:fillRect l="-4" r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80" name="Object 8"/>
              <p:cNvSpPr txBox="1"/>
              <p:nvPr/>
            </p:nvSpPr>
            <p:spPr bwMode="auto">
              <a:xfrm>
                <a:off x="1887356" y="219075"/>
                <a:ext cx="5196590" cy="1447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8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7356" y="219075"/>
                <a:ext cx="5196590" cy="1447800"/>
              </a:xfrm>
              <a:prstGeom prst="rect">
                <a:avLst/>
              </a:prstGeom>
              <a:blipFill rotWithShape="1">
                <a:blip r:embed="rId2"/>
                <a:stretch>
                  <a:fillRect l="-3" r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82" name="Object 10"/>
              <p:cNvSpPr txBox="1"/>
              <p:nvPr/>
            </p:nvSpPr>
            <p:spPr bwMode="auto">
              <a:xfrm>
                <a:off x="1216793" y="1847304"/>
                <a:ext cx="3663158" cy="10387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/>
                        <m:lim/>
                      </m:limLow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为偶函数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8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6793" y="1847304"/>
                <a:ext cx="3663158" cy="1038771"/>
              </a:xfrm>
              <a:prstGeom prst="rect">
                <a:avLst/>
              </a:prstGeom>
              <a:blipFill rotWithShape="1">
                <a:blip r:embed="rId3"/>
                <a:stretch>
                  <a:fillRect l="-4" t="-9" r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83" name="Object 11"/>
              <p:cNvSpPr txBox="1"/>
              <p:nvPr/>
            </p:nvSpPr>
            <p:spPr bwMode="auto">
              <a:xfrm>
                <a:off x="1445394" y="3299818"/>
                <a:ext cx="821613" cy="6197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8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5394" y="3299818"/>
                <a:ext cx="821613" cy="619721"/>
              </a:xfrm>
              <a:prstGeom prst="rect">
                <a:avLst/>
              </a:prstGeom>
              <a:blipFill rotWithShape="1">
                <a:blip r:embed="rId4"/>
                <a:stretch>
                  <a:fillRect l="-16" t="-58" r="7" b="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84" name="Object 12"/>
              <p:cNvSpPr txBox="1"/>
              <p:nvPr/>
            </p:nvSpPr>
            <p:spPr bwMode="auto">
              <a:xfrm>
                <a:off x="1978794" y="3291840"/>
                <a:ext cx="3271837" cy="6610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8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794" y="3291840"/>
                <a:ext cx="3271837" cy="661035"/>
              </a:xfrm>
              <a:prstGeom prst="rect">
                <a:avLst/>
              </a:prstGeom>
              <a:blipFill rotWithShape="1">
                <a:blip r:embed="rId5"/>
                <a:stretch>
                  <a:fillRect l="-4" r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85" name="Object 13"/>
              <p:cNvSpPr txBox="1"/>
              <p:nvPr/>
            </p:nvSpPr>
            <p:spPr bwMode="auto">
              <a:xfrm>
                <a:off x="5250631" y="2886075"/>
                <a:ext cx="4355382" cy="160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从而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8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0631" y="2886075"/>
                <a:ext cx="4355382" cy="1600200"/>
              </a:xfrm>
              <a:prstGeom prst="rect">
                <a:avLst/>
              </a:prstGeom>
              <a:blipFill rotWithShape="1">
                <a:blip r:embed="rId6"/>
                <a:stretch>
                  <a:fillRect l="-10" r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86" name="Object 14"/>
              <p:cNvSpPr txBox="1"/>
              <p:nvPr/>
            </p:nvSpPr>
            <p:spPr bwMode="auto">
              <a:xfrm>
                <a:off x="1285251" y="4457199"/>
                <a:ext cx="6400800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/>
                        <m:lim/>
                      </m:limLow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为奇函数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86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5251" y="4457199"/>
                <a:ext cx="6400800" cy="838200"/>
              </a:xfrm>
              <a:prstGeom prst="rect">
                <a:avLst/>
              </a:prstGeom>
              <a:blipFill rotWithShape="1">
                <a:blip r:embed="rId7"/>
                <a:stretch>
                  <a:fillRect t="-16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87" name="Object 15"/>
              <p:cNvSpPr txBox="1"/>
              <p:nvPr/>
            </p:nvSpPr>
            <p:spPr bwMode="auto">
              <a:xfrm>
                <a:off x="1597794" y="5505450"/>
                <a:ext cx="592138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8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7794" y="5505450"/>
                <a:ext cx="592138" cy="533400"/>
              </a:xfrm>
              <a:prstGeom prst="rect">
                <a:avLst/>
              </a:prstGeom>
              <a:blipFill rotWithShape="1">
                <a:blip r:embed="rId8"/>
                <a:stretch>
                  <a:fillRect l="-23" r="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88" name="Object 16"/>
              <p:cNvSpPr txBox="1"/>
              <p:nvPr/>
            </p:nvSpPr>
            <p:spPr bwMode="auto">
              <a:xfrm>
                <a:off x="2194694" y="5581650"/>
                <a:ext cx="2603500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8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4694" y="5581650"/>
                <a:ext cx="2603500" cy="508000"/>
              </a:xfrm>
              <a:prstGeom prst="rect">
                <a:avLst/>
              </a:prstGeom>
              <a:blipFill rotWithShape="1">
                <a:blip r:embed="rId9"/>
                <a:stretch>
                  <a:fillRect l="-5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89" name="Object 17"/>
              <p:cNvSpPr txBox="1"/>
              <p:nvPr/>
            </p:nvSpPr>
            <p:spPr bwMode="auto">
              <a:xfrm>
                <a:off x="5102994" y="2020457"/>
                <a:ext cx="3507279" cy="6846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28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2994" y="2020457"/>
                <a:ext cx="3507279" cy="684643"/>
              </a:xfrm>
              <a:prstGeom prst="rect">
                <a:avLst/>
              </a:prstGeom>
              <a:blipFill rotWithShape="1">
                <a:blip r:embed="rId10"/>
                <a:stretch>
                  <a:fillRect l="-4" t="-76" r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80" grpId="0"/>
      <p:bldP spid="54282" grpId="0"/>
      <p:bldP spid="54283" grpId="0"/>
      <p:bldP spid="54284" grpId="0"/>
      <p:bldP spid="54285" grpId="0"/>
      <p:bldP spid="54286" grpId="0"/>
      <p:bldP spid="54287" grpId="0"/>
      <p:bldP spid="54288" grpId="0"/>
      <p:bldP spid="542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5300" name="Object 1028"/>
              <p:cNvSpPr txBox="1"/>
              <p:nvPr/>
            </p:nvSpPr>
            <p:spPr bwMode="auto">
              <a:xfrm>
                <a:off x="1123157" y="147639"/>
                <a:ext cx="4825256" cy="922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/>
                        <m:lim/>
                      </m:limLow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上连续，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300" name="Object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157" y="147639"/>
                <a:ext cx="4825256" cy="922337"/>
              </a:xfrm>
              <a:prstGeom prst="rect">
                <a:avLst/>
              </a:prstGeom>
              <a:blipFill rotWithShape="1">
                <a:blip r:embed="rId1"/>
                <a:stretch>
                  <a:fillRect l="-10" t="-35" r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301" name="Object 1029"/>
              <p:cNvSpPr txBox="1"/>
              <p:nvPr/>
            </p:nvSpPr>
            <p:spPr bwMode="auto">
              <a:xfrm>
                <a:off x="5698958" y="141288"/>
                <a:ext cx="1844842" cy="544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301" name="Object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8958" y="141288"/>
                <a:ext cx="1844842" cy="544512"/>
              </a:xfrm>
              <a:prstGeom prst="rect">
                <a:avLst/>
              </a:prstGeom>
              <a:blipFill rotWithShape="1">
                <a:blip r:embed="rId2"/>
                <a:stretch>
                  <a:fillRect l="-25" t="-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302" name="Object 1030"/>
              <p:cNvSpPr txBox="1"/>
              <p:nvPr/>
            </p:nvSpPr>
            <p:spPr bwMode="auto">
              <a:xfrm>
                <a:off x="1767288" y="759350"/>
                <a:ext cx="5259388" cy="1079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302" name="Object 10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7288" y="759350"/>
                <a:ext cx="5259388" cy="1079500"/>
              </a:xfrm>
              <a:prstGeom prst="rect">
                <a:avLst/>
              </a:prstGeom>
              <a:blipFill rotWithShape="1">
                <a:blip r:embed="rId3"/>
                <a:stretch>
                  <a:fillRect l="-2" t="-49" r="8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303" name="Object 1031"/>
              <p:cNvSpPr txBox="1"/>
              <p:nvPr/>
            </p:nvSpPr>
            <p:spPr bwMode="auto">
              <a:xfrm>
                <a:off x="1725930" y="1889760"/>
                <a:ext cx="4930775" cy="1079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303" name="Object 10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5930" y="1889760"/>
                <a:ext cx="4930775" cy="1079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304" name="Object 1032"/>
              <p:cNvSpPr txBox="1"/>
              <p:nvPr/>
            </p:nvSpPr>
            <p:spPr bwMode="auto">
              <a:xfrm>
                <a:off x="6983245" y="2065305"/>
                <a:ext cx="1925638" cy="544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由此计算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304" name="Object 10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245" y="2065305"/>
                <a:ext cx="1925638" cy="544512"/>
              </a:xfrm>
              <a:prstGeom prst="rect">
                <a:avLst/>
              </a:prstGeom>
              <a:blipFill rotWithShape="1">
                <a:blip r:embed="rId5"/>
                <a:stretch>
                  <a:fillRect l="-8" t="-52" r="24" b="1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305" name="Object 1033"/>
              <p:cNvSpPr txBox="1"/>
              <p:nvPr/>
            </p:nvSpPr>
            <p:spPr bwMode="auto">
              <a:xfrm>
                <a:off x="8689340" y="1545590"/>
                <a:ext cx="5224145" cy="1423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305" name="Object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9340" y="1545590"/>
                <a:ext cx="5224145" cy="14236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306" name="Object 1034"/>
              <p:cNvSpPr txBox="1"/>
              <p:nvPr/>
            </p:nvSpPr>
            <p:spPr bwMode="auto">
              <a:xfrm>
                <a:off x="1123157" y="2904548"/>
                <a:ext cx="5691857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/>
                        <m:lim/>
                      </m:limLow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306" name="Object 10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157" y="2904548"/>
                <a:ext cx="5691857" cy="1143000"/>
              </a:xfrm>
              <a:prstGeom prst="rect">
                <a:avLst/>
              </a:prstGeom>
              <a:blipFill rotWithShape="1">
                <a:blip r:embed="rId7"/>
                <a:stretch>
                  <a:fillRect l="-8" t="-5" r="3" b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308" name="Object 1036"/>
              <p:cNvSpPr txBox="1"/>
              <p:nvPr/>
            </p:nvSpPr>
            <p:spPr bwMode="auto">
              <a:xfrm>
                <a:off x="2438175" y="3718937"/>
                <a:ext cx="6115700" cy="946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308" name="Object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175" y="3718937"/>
                <a:ext cx="6115700" cy="946150"/>
              </a:xfrm>
              <a:prstGeom prst="rect">
                <a:avLst/>
              </a:prstGeom>
              <a:blipFill rotWithShape="1">
                <a:blip r:embed="rId8"/>
                <a:stretch>
                  <a:fillRect l="-7" t="-40" r="7" b="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"/>
              <p:cNvSpPr txBox="1"/>
              <p:nvPr/>
            </p:nvSpPr>
            <p:spPr bwMode="auto">
              <a:xfrm>
                <a:off x="2283468" y="4460247"/>
                <a:ext cx="6115699" cy="13271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3468" y="4460247"/>
                <a:ext cx="6115699" cy="1327147"/>
              </a:xfrm>
              <a:prstGeom prst="rect">
                <a:avLst/>
              </a:prstGeom>
              <a:blipFill rotWithShape="1">
                <a:blip r:embed="rId9"/>
                <a:stretch>
                  <a:fillRect t="-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6"/>
              <p:cNvSpPr txBox="1"/>
              <p:nvPr/>
            </p:nvSpPr>
            <p:spPr bwMode="auto">
              <a:xfrm>
                <a:off x="4396981" y="5679960"/>
                <a:ext cx="6044595" cy="1104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6981" y="5679960"/>
                <a:ext cx="6044595" cy="1104534"/>
              </a:xfrm>
              <a:prstGeom prst="rect">
                <a:avLst/>
              </a:prstGeom>
              <a:blipFill rotWithShape="1">
                <a:blip r:embed="rId10"/>
                <a:stretch>
                  <a:fillRect l="-4" t="-47" r="4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/>
      <p:bldP spid="55302" grpId="0"/>
      <p:bldP spid="55303" grpId="0" bldLvl="0" animBg="1"/>
      <p:bldP spid="55304" grpId="0"/>
      <p:bldP spid="55305" grpId="0" bldLvl="0" animBg="1"/>
      <p:bldP spid="55306" grpId="0"/>
      <p:bldP spid="55308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6019" name="Object 3"/>
              <p:cNvSpPr txBox="1"/>
              <p:nvPr/>
            </p:nvSpPr>
            <p:spPr bwMode="auto">
              <a:xfrm>
                <a:off x="475649" y="267903"/>
                <a:ext cx="4406900" cy="846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/>
                        <m:lim/>
                      </m:limLow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601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649" y="267903"/>
                <a:ext cx="4406900" cy="846138"/>
              </a:xfrm>
              <a:prstGeom prst="rect">
                <a:avLst/>
              </a:prstGeom>
              <a:blipFill rotWithShape="1">
                <a:blip r:embed="rId1"/>
                <a:stretch>
                  <a:fillRect l="-1" t="-67" r="1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020" name="Object 4"/>
              <p:cNvSpPr txBox="1"/>
              <p:nvPr/>
            </p:nvSpPr>
            <p:spPr bwMode="auto">
              <a:xfrm>
                <a:off x="5155600" y="330113"/>
                <a:ext cx="5218112" cy="517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60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5600" y="330113"/>
                <a:ext cx="5218112" cy="517525"/>
              </a:xfrm>
              <a:prstGeom prst="rect">
                <a:avLst/>
              </a:prstGeom>
              <a:blipFill rotWithShape="1">
                <a:blip r:embed="rId2"/>
                <a:stretch>
                  <a:fillRect l="-1" t="-106" r="7" b="1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023" name="Object 7"/>
              <p:cNvSpPr txBox="1"/>
              <p:nvPr/>
            </p:nvSpPr>
            <p:spPr bwMode="auto">
              <a:xfrm>
                <a:off x="1657678" y="847638"/>
                <a:ext cx="6264275" cy="1220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602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7678" y="847638"/>
                <a:ext cx="6264275" cy="1220787"/>
              </a:xfrm>
              <a:prstGeom prst="rect">
                <a:avLst/>
              </a:prstGeom>
              <a:blipFill rotWithShape="1">
                <a:blip r:embed="rId3"/>
                <a:stretch>
                  <a:fillRect l="-5" t="-45" r="5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024" name="Object 8"/>
              <p:cNvSpPr txBox="1"/>
              <p:nvPr/>
            </p:nvSpPr>
            <p:spPr bwMode="auto">
              <a:xfrm>
                <a:off x="7664450" y="1046480"/>
                <a:ext cx="4527550" cy="12204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602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4450" y="1046480"/>
                <a:ext cx="4527550" cy="12204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025" name="Object 9"/>
              <p:cNvSpPr txBox="1"/>
              <p:nvPr/>
            </p:nvSpPr>
            <p:spPr bwMode="auto">
              <a:xfrm>
                <a:off x="470236" y="1062612"/>
                <a:ext cx="762000" cy="412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于是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602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236" y="1062612"/>
                <a:ext cx="762000" cy="412750"/>
              </a:xfrm>
              <a:prstGeom prst="rect">
                <a:avLst/>
              </a:prstGeom>
              <a:blipFill rotWithShape="1">
                <a:blip r:embed="rId5"/>
                <a:stretch>
                  <a:fillRect l="-44" t="-62" r="-5289" b="-180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"/>
              <p:cNvSpPr txBox="1"/>
              <p:nvPr/>
            </p:nvSpPr>
            <p:spPr bwMode="auto">
              <a:xfrm>
                <a:off x="6262873" y="2046200"/>
                <a:ext cx="5378664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2873" y="2046200"/>
                <a:ext cx="5378664" cy="1295400"/>
              </a:xfrm>
              <a:prstGeom prst="rect">
                <a:avLst/>
              </a:prstGeom>
              <a:blipFill rotWithShape="1">
                <a:blip r:embed="rId6"/>
                <a:stretch>
                  <a:fillRect l="-9" t="-18" r="2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5"/>
              <p:cNvSpPr txBox="1"/>
              <p:nvPr/>
            </p:nvSpPr>
            <p:spPr bwMode="auto">
              <a:xfrm>
                <a:off x="1347470" y="2045970"/>
                <a:ext cx="5321300" cy="13950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7470" y="2045970"/>
                <a:ext cx="5321300" cy="13950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6"/>
              <p:cNvSpPr txBox="1"/>
              <p:nvPr/>
            </p:nvSpPr>
            <p:spPr bwMode="auto">
              <a:xfrm>
                <a:off x="1347721" y="3266987"/>
                <a:ext cx="6005980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7721" y="3266987"/>
                <a:ext cx="6005980" cy="1295400"/>
              </a:xfrm>
              <a:prstGeom prst="rect">
                <a:avLst/>
              </a:prstGeom>
              <a:blipFill rotWithShape="1">
                <a:blip r:embed="rId8"/>
                <a:stretch>
                  <a:fillRect l="-4" t="-42" r="7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8"/>
              <p:cNvSpPr txBox="1"/>
              <p:nvPr/>
            </p:nvSpPr>
            <p:spPr bwMode="auto">
              <a:xfrm>
                <a:off x="424847" y="4672819"/>
                <a:ext cx="3403600" cy="6215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利用上述结论，即得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1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847" y="4672819"/>
                <a:ext cx="3403600" cy="621506"/>
              </a:xfrm>
              <a:prstGeom prst="rect">
                <a:avLst/>
              </a:prstGeom>
              <a:blipFill rotWithShape="1">
                <a:blip r:embed="rId9"/>
                <a:stretch>
                  <a:fillRect l="-1" t="-79" r="1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9"/>
              <p:cNvSpPr txBox="1"/>
              <p:nvPr/>
            </p:nvSpPr>
            <p:spPr bwMode="auto">
              <a:xfrm>
                <a:off x="3828447" y="4417191"/>
                <a:ext cx="5740667" cy="1243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2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447" y="4417191"/>
                <a:ext cx="5740667" cy="1243012"/>
              </a:xfrm>
              <a:prstGeom prst="rect">
                <a:avLst/>
              </a:prstGeom>
              <a:blipFill rotWithShape="1">
                <a:blip r:embed="rId10"/>
                <a:stretch>
                  <a:fillRect l="-1" t="-11" r="5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bject 7"/>
              <p:cNvSpPr txBox="1"/>
              <p:nvPr/>
            </p:nvSpPr>
            <p:spPr bwMode="auto">
              <a:xfrm>
                <a:off x="7075371" y="5645183"/>
                <a:ext cx="3541294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5371" y="5645183"/>
                <a:ext cx="3541294" cy="990600"/>
              </a:xfrm>
              <a:prstGeom prst="rect">
                <a:avLst/>
              </a:prstGeom>
              <a:blipFill rotWithShape="1">
                <a:blip r:embed="rId11"/>
                <a:stretch>
                  <a:fillRect l="-6" t="-3" r="3" b="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10"/>
              <p:cNvSpPr txBox="1"/>
              <p:nvPr/>
            </p:nvSpPr>
            <p:spPr bwMode="auto">
              <a:xfrm>
                <a:off x="3277485" y="5589619"/>
                <a:ext cx="4076216" cy="1146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e/>
                              </m:eqAr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7485" y="5589619"/>
                <a:ext cx="4076216" cy="1146175"/>
              </a:xfrm>
              <a:prstGeom prst="rect">
                <a:avLst/>
              </a:prstGeom>
              <a:blipFill rotWithShape="1">
                <a:blip r:embed="rId12"/>
                <a:stretch>
                  <a:fillRect l="-6" t="-30" r="10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18"/>
              <p:cNvSpPr txBox="1"/>
              <p:nvPr/>
            </p:nvSpPr>
            <p:spPr bwMode="auto">
              <a:xfrm>
                <a:off x="8926195" y="4304030"/>
                <a:ext cx="4818380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5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6195" y="4304030"/>
                <a:ext cx="481838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0" grpId="0"/>
      <p:bldP spid="86023" grpId="0"/>
      <p:bldP spid="86024" grpId="0" bldLvl="0" animBg="1"/>
      <p:bldP spid="86025" grpId="0"/>
      <p:bldP spid="26" grpId="0"/>
      <p:bldP spid="27" grpId="0" bldLvl="0" animBg="1"/>
      <p:bldP spid="30" grpId="0"/>
      <p:bldP spid="31" grpId="0"/>
      <p:bldP spid="32" grpId="0"/>
      <p:bldP spid="33" grpId="0"/>
      <p:bldP spid="34" grpId="0"/>
      <p:bldP spid="3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652111" y="61047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定积分的分布积分法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425" name="Object 9"/>
              <p:cNvSpPr txBox="1"/>
              <p:nvPr/>
            </p:nvSpPr>
            <p:spPr bwMode="auto">
              <a:xfrm>
                <a:off x="7967747" y="646908"/>
                <a:ext cx="2354262" cy="600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042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7747" y="646908"/>
                <a:ext cx="2354262" cy="600075"/>
              </a:xfrm>
              <a:prstGeom prst="rect">
                <a:avLst/>
              </a:prstGeom>
              <a:blipFill rotWithShape="1">
                <a:blip r:embed="rId1"/>
                <a:stretch>
                  <a:fillRect l="-17" t="-80" r="4" b="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26" name="Object 10"/>
              <p:cNvSpPr txBox="1"/>
              <p:nvPr/>
            </p:nvSpPr>
            <p:spPr bwMode="auto">
              <a:xfrm>
                <a:off x="1608221" y="1342232"/>
                <a:ext cx="914400" cy="571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则有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042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221" y="1342232"/>
                <a:ext cx="914400" cy="571500"/>
              </a:xfrm>
              <a:prstGeom prst="rect">
                <a:avLst/>
              </a:prstGeom>
              <a:blipFill rotWithShape="1">
                <a:blip r:embed="rId2"/>
                <a:stretch>
                  <a:fillRect l="-44" t="-83" r="44" b="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27" name="Object 11"/>
              <p:cNvSpPr txBox="1"/>
              <p:nvPr/>
            </p:nvSpPr>
            <p:spPr bwMode="auto">
              <a:xfrm>
                <a:off x="2894165" y="1328738"/>
                <a:ext cx="3122612" cy="598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𝒖𝒗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042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4165" y="1328738"/>
                <a:ext cx="3122612" cy="598487"/>
              </a:xfrm>
              <a:prstGeom prst="rect">
                <a:avLst/>
              </a:prstGeom>
              <a:blipFill rotWithShape="1">
                <a:blip r:embed="rId3"/>
                <a:stretch>
                  <a:fillRect l="-15" t="-53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28" name="Object 12"/>
              <p:cNvSpPr txBox="1"/>
              <p:nvPr/>
            </p:nvSpPr>
            <p:spPr bwMode="auto">
              <a:xfrm>
                <a:off x="1582003" y="1910621"/>
                <a:ext cx="716915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分别求这等式两端在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上的定积分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042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003" y="1910621"/>
                <a:ext cx="7169150" cy="609600"/>
              </a:xfrm>
              <a:prstGeom prst="rect">
                <a:avLst/>
              </a:prstGeom>
              <a:blipFill rotWithShape="1">
                <a:blip r:embed="rId4"/>
                <a:stretch>
                  <a:fillRect l="-3" t="-89" r="3" b="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29" name="Object 13"/>
              <p:cNvSpPr txBox="1"/>
              <p:nvPr/>
            </p:nvSpPr>
            <p:spPr bwMode="auto">
              <a:xfrm>
                <a:off x="2596416" y="2508828"/>
                <a:ext cx="5140325" cy="14404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𝒖𝒗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042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6416" y="2508828"/>
                <a:ext cx="5140325" cy="1440417"/>
              </a:xfrm>
              <a:prstGeom prst="rect">
                <a:avLst/>
              </a:prstGeom>
              <a:blipFill rotWithShape="1">
                <a:blip r:embed="rId5"/>
                <a:stretch>
                  <a:fillRect l="-10" t="-40" r="10" b="12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34" name="Object 18"/>
              <p:cNvSpPr txBox="1"/>
              <p:nvPr/>
            </p:nvSpPr>
            <p:spPr bwMode="auto">
              <a:xfrm>
                <a:off x="1264920" y="713583"/>
                <a:ext cx="71247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在区间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上具有连续导数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0434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4920" y="713583"/>
                <a:ext cx="7124700" cy="533400"/>
              </a:xfrm>
              <a:prstGeom prst="rect">
                <a:avLst/>
              </a:prstGeom>
              <a:blipFill rotWithShape="1">
                <a:blip r:embed="rId6"/>
                <a:stretch>
                  <a:fillRect t="-90" b="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35" name="Object 19"/>
          <p:cNvSpPr txBox="1"/>
          <p:nvPr/>
        </p:nvSpPr>
        <p:spPr bwMode="auto">
          <a:xfrm>
            <a:off x="5894472" y="2887915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/>
          <a:p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5"/>
              <p:cNvSpPr txBox="1"/>
              <p:nvPr/>
            </p:nvSpPr>
            <p:spPr bwMode="auto">
              <a:xfrm>
                <a:off x="6778186" y="3835182"/>
                <a:ext cx="2895600" cy="1376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𝒗𝒅𝒖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𝒖𝒅𝒗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186" y="3835182"/>
                <a:ext cx="2895600" cy="1376362"/>
              </a:xfrm>
              <a:prstGeom prst="rect">
                <a:avLst/>
              </a:prstGeom>
              <a:blipFill rotWithShape="1">
                <a:blip r:embed="rId7"/>
                <a:stretch>
                  <a:fillRect l="-7" t="-30" r="7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bject 12"/>
              <p:cNvSpPr txBox="1"/>
              <p:nvPr/>
            </p:nvSpPr>
            <p:spPr bwMode="auto">
              <a:xfrm>
                <a:off x="1987111" y="3893919"/>
                <a:ext cx="4791075" cy="1408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𝒖𝒗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e/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7111" y="3893919"/>
                <a:ext cx="4791075" cy="1408112"/>
              </a:xfrm>
              <a:prstGeom prst="rect">
                <a:avLst/>
              </a:prstGeom>
              <a:blipFill rotWithShape="1">
                <a:blip r:embed="rId8"/>
                <a:stretch>
                  <a:fillRect l="-4" t="-7" r="4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18"/>
              <p:cNvSpPr txBox="1"/>
              <p:nvPr/>
            </p:nvSpPr>
            <p:spPr bwMode="auto">
              <a:xfrm>
                <a:off x="980635" y="4235232"/>
                <a:ext cx="792162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得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635" y="4235232"/>
                <a:ext cx="792162" cy="576263"/>
              </a:xfrm>
              <a:prstGeom prst="rect">
                <a:avLst/>
              </a:prstGeom>
              <a:blipFill rotWithShape="1">
                <a:blip r:embed="rId9"/>
                <a:stretch>
                  <a:fillRect l="-25" t="-72" r="65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2"/>
              <p:cNvSpPr txBox="1"/>
              <p:nvPr/>
            </p:nvSpPr>
            <p:spPr bwMode="auto">
              <a:xfrm>
                <a:off x="6730938" y="5696512"/>
                <a:ext cx="4972050" cy="554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这就是定积分的分布积分公式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0938" y="5696512"/>
                <a:ext cx="4972050" cy="554037"/>
              </a:xfrm>
              <a:prstGeom prst="rect">
                <a:avLst/>
              </a:prstGeom>
              <a:blipFill rotWithShape="1">
                <a:blip r:embed="rId10"/>
                <a:stretch>
                  <a:fillRect l="-12" t="-101" r="12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10"/>
              <p:cNvSpPr txBox="1"/>
              <p:nvPr/>
            </p:nvSpPr>
            <p:spPr bwMode="auto">
              <a:xfrm>
                <a:off x="838553" y="5425351"/>
                <a:ext cx="1076326" cy="709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移项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553" y="5425351"/>
                <a:ext cx="1076326" cy="709613"/>
              </a:xfrm>
              <a:prstGeom prst="rect">
                <a:avLst/>
              </a:prstGeom>
              <a:blipFill rotWithShape="1">
                <a:blip r:embed="rId11"/>
                <a:stretch>
                  <a:fillRect l="-33" t="-77" r="33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11"/>
              <p:cNvSpPr txBox="1"/>
              <p:nvPr/>
            </p:nvSpPr>
            <p:spPr bwMode="auto">
              <a:xfrm>
                <a:off x="2363146" y="5228200"/>
                <a:ext cx="4184650" cy="14906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𝒖𝒅𝒗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eqArr>
                                    <m:eqArr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e/>
                                  </m:eqArr>
                                </m:sup>
                              </m:sSubSup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𝒗𝒅𝒖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3146" y="5228200"/>
                <a:ext cx="4184650" cy="1490663"/>
              </a:xfrm>
              <a:prstGeom prst="rect">
                <a:avLst/>
              </a:prstGeom>
              <a:blipFill rotWithShape="1">
                <a:blip r:embed="rId12"/>
                <a:stretch>
                  <a:fillRect l="-129" t="-357" r="-99" b="-303"/>
                </a:stretch>
              </a:blipFill>
              <a:ln w="9525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utoUpdateAnimBg="0"/>
      <p:bldP spid="60425" grpId="0"/>
      <p:bldP spid="60426" grpId="0"/>
      <p:bldP spid="60427" grpId="0"/>
      <p:bldP spid="60428" grpId="0"/>
      <p:bldP spid="60429" grpId="0" animBg="1"/>
      <p:bldP spid="60434" grpId="0"/>
      <p:bldP spid="24" grpId="0"/>
      <p:bldP spid="25" grpId="0"/>
      <p:bldP spid="26" grpId="0"/>
      <p:bldP spid="30" grpId="0"/>
      <p:bldP spid="31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7053" name="Object 13"/>
              <p:cNvSpPr txBox="1"/>
              <p:nvPr/>
            </p:nvSpPr>
            <p:spPr bwMode="auto">
              <a:xfrm>
                <a:off x="826445" y="349533"/>
                <a:ext cx="3525191" cy="605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计算下列定积分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705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445" y="349533"/>
                <a:ext cx="3525191" cy="605935"/>
              </a:xfrm>
              <a:prstGeom prst="rect">
                <a:avLst/>
              </a:prstGeom>
              <a:blipFill rotWithShape="1">
                <a:blip r:embed="rId1"/>
                <a:stretch>
                  <a:fillRect l="-9" t="-47" r="17" b="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054" name="Object 14"/>
              <p:cNvSpPr txBox="1"/>
              <p:nvPr/>
            </p:nvSpPr>
            <p:spPr bwMode="auto">
              <a:xfrm>
                <a:off x="4266971" y="-30298"/>
                <a:ext cx="3658058" cy="1301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705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6971" y="-30298"/>
                <a:ext cx="3658058" cy="1301750"/>
              </a:xfrm>
              <a:prstGeom prst="rect">
                <a:avLst/>
              </a:prstGeom>
              <a:blipFill rotWithShape="1">
                <a:blip r:embed="rId2"/>
                <a:stretch>
                  <a:fillRect l="-11" t="35" r="6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055" name="Object 15"/>
              <p:cNvSpPr txBox="1"/>
              <p:nvPr/>
            </p:nvSpPr>
            <p:spPr bwMode="auto">
              <a:xfrm>
                <a:off x="826446" y="1227909"/>
                <a:ext cx="488548" cy="605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705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446" y="1227909"/>
                <a:ext cx="488548" cy="605935"/>
              </a:xfrm>
              <a:prstGeom prst="rect">
                <a:avLst/>
              </a:prstGeom>
              <a:blipFill rotWithShape="1">
                <a:blip r:embed="rId3"/>
                <a:stretch>
                  <a:fillRect l="-64" t="-75" r="-64227" b="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056" name="Object 16"/>
              <p:cNvSpPr txBox="1"/>
              <p:nvPr/>
            </p:nvSpPr>
            <p:spPr bwMode="auto">
              <a:xfrm>
                <a:off x="1745653" y="1300444"/>
                <a:ext cx="1563688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705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653" y="1300444"/>
                <a:ext cx="1563688" cy="533400"/>
              </a:xfrm>
              <a:prstGeom prst="rect">
                <a:avLst/>
              </a:prstGeom>
              <a:blipFill rotWithShape="1">
                <a:blip r:embed="rId4"/>
                <a:stretch>
                  <a:fillRect l="-2" t="-112" r="23" b="1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057" name="Object 17"/>
              <p:cNvSpPr txBox="1"/>
              <p:nvPr/>
            </p:nvSpPr>
            <p:spPr bwMode="auto">
              <a:xfrm>
                <a:off x="3397931" y="1213530"/>
                <a:ext cx="4432579" cy="569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705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31" y="1213530"/>
                <a:ext cx="4432579" cy="569912"/>
              </a:xfrm>
              <a:prstGeom prst="rect">
                <a:avLst/>
              </a:prstGeom>
              <a:blipFill rotWithShape="1">
                <a:blip r:embed="rId5"/>
                <a:stretch>
                  <a:fillRect l="-1" t="-8" r="7" b="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9"/>
          <p:cNvSpPr txBox="1"/>
          <p:nvPr/>
        </p:nvSpPr>
        <p:spPr bwMode="auto">
          <a:xfrm>
            <a:off x="5094070" y="3451394"/>
            <a:ext cx="233474" cy="4154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85000" lnSpcReduction="20000"/>
          </a:bodyPr>
          <a:lstStyle/>
          <a:p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8"/>
              <p:cNvSpPr txBox="1"/>
              <p:nvPr/>
            </p:nvSpPr>
            <p:spPr bwMode="auto">
              <a:xfrm>
                <a:off x="8125097" y="3331999"/>
                <a:ext cx="3805402" cy="9505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5097" y="3331999"/>
                <a:ext cx="3805402" cy="950555"/>
              </a:xfrm>
              <a:prstGeom prst="rect">
                <a:avLst/>
              </a:prstGeom>
              <a:blipFill rotWithShape="1">
                <a:blip r:embed="rId6"/>
                <a:stretch>
                  <a:fillRect l="-7" t="-16" r="3" b="-91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7"/>
              <p:cNvSpPr txBox="1"/>
              <p:nvPr/>
            </p:nvSpPr>
            <p:spPr bwMode="auto">
              <a:xfrm>
                <a:off x="3103345" y="3007795"/>
                <a:ext cx="5021752" cy="13987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3345" y="3007795"/>
                <a:ext cx="5021752" cy="1398742"/>
              </a:xfrm>
              <a:prstGeom prst="rect">
                <a:avLst/>
              </a:prstGeom>
              <a:blipFill rotWithShape="1">
                <a:blip r:embed="rId7"/>
                <a:stretch>
                  <a:fillRect l="-2" t="-31" r="5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22"/>
              <p:cNvSpPr txBox="1"/>
              <p:nvPr/>
            </p:nvSpPr>
            <p:spPr bwMode="auto">
              <a:xfrm>
                <a:off x="3650648" y="4292137"/>
                <a:ext cx="4091272" cy="1624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0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0648" y="4292137"/>
                <a:ext cx="4091272" cy="1624304"/>
              </a:xfrm>
              <a:prstGeom prst="rect">
                <a:avLst/>
              </a:prstGeom>
              <a:blipFill rotWithShape="1">
                <a:blip r:embed="rId8"/>
                <a:stretch>
                  <a:fillRect l="-1" t="-11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46"/>
              <p:cNvSpPr txBox="1"/>
              <p:nvPr/>
            </p:nvSpPr>
            <p:spPr bwMode="auto">
              <a:xfrm>
                <a:off x="1315396" y="4099692"/>
                <a:ext cx="2125416" cy="15340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1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5396" y="4099692"/>
                <a:ext cx="2125416" cy="1534065"/>
              </a:xfrm>
              <a:prstGeom prst="rect">
                <a:avLst/>
              </a:prstGeom>
              <a:blipFill rotWithShape="1">
                <a:blip r:embed="rId9"/>
                <a:stretch>
                  <a:fillRect l="-15" t="-9" r="18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47"/>
              <p:cNvSpPr txBox="1"/>
              <p:nvPr/>
            </p:nvSpPr>
            <p:spPr bwMode="auto">
              <a:xfrm>
                <a:off x="3103345" y="1723453"/>
                <a:ext cx="4951254" cy="1624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2" name="Objec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3345" y="1723453"/>
                <a:ext cx="4951254" cy="1624304"/>
              </a:xfrm>
              <a:prstGeom prst="rect">
                <a:avLst/>
              </a:prstGeom>
              <a:blipFill rotWithShape="1">
                <a:blip r:embed="rId10"/>
                <a:stretch>
                  <a:fillRect l="-2" t="-4" r="5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bject 49"/>
              <p:cNvSpPr txBox="1"/>
              <p:nvPr/>
            </p:nvSpPr>
            <p:spPr bwMode="auto">
              <a:xfrm>
                <a:off x="1819057" y="2203363"/>
                <a:ext cx="730611" cy="6824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3" name="Object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9057" y="2203363"/>
                <a:ext cx="730611" cy="682434"/>
              </a:xfrm>
              <a:prstGeom prst="rect">
                <a:avLst/>
              </a:prstGeom>
              <a:blipFill rotWithShape="1">
                <a:blip r:embed="rId11"/>
                <a:stretch>
                  <a:fillRect l="-57" t="-80" r="20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bject 22"/>
              <p:cNvSpPr txBox="1"/>
              <p:nvPr/>
            </p:nvSpPr>
            <p:spPr bwMode="auto">
              <a:xfrm>
                <a:off x="4351637" y="5916441"/>
                <a:ext cx="2751808" cy="898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1637" y="5916441"/>
                <a:ext cx="2751808" cy="898838"/>
              </a:xfrm>
              <a:prstGeom prst="rect">
                <a:avLst/>
              </a:prstGeom>
              <a:blipFill rotWithShape="1">
                <a:blip r:embed="rId12"/>
                <a:stretch>
                  <a:fillRect l="-22" t="-16" r="12" b="-152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3" grpId="0"/>
      <p:bldP spid="87054" grpId="0"/>
      <p:bldP spid="87055" grpId="0"/>
      <p:bldP spid="87056" grpId="0"/>
      <p:bldP spid="87057" grpId="0"/>
      <p:bldP spid="27" grpId="0"/>
      <p:bldP spid="28" grpId="0"/>
      <p:bldP spid="30" grpId="0"/>
      <p:bldP spid="31" grpId="0"/>
      <p:bldP spid="32" grpId="0"/>
      <p:bldP spid="33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43" name="Object 3"/>
              <p:cNvSpPr txBox="1"/>
              <p:nvPr/>
            </p:nvSpPr>
            <p:spPr bwMode="auto">
              <a:xfrm>
                <a:off x="872125" y="233756"/>
                <a:ext cx="3352800" cy="1526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44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125" y="233756"/>
                <a:ext cx="3352800" cy="1526063"/>
              </a:xfrm>
              <a:prstGeom prst="rect">
                <a:avLst/>
              </a:prstGeom>
              <a:blipFill rotWithShape="1">
                <a:blip r:embed="rId1"/>
                <a:stretch>
                  <a:fillRect l="-8" t="-5" r="8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6" name="Object 36"/>
              <p:cNvSpPr txBox="1"/>
              <p:nvPr/>
            </p:nvSpPr>
            <p:spPr bwMode="auto">
              <a:xfrm>
                <a:off x="1639904" y="1419726"/>
                <a:ext cx="8912192" cy="182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476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9904" y="1419726"/>
                <a:ext cx="8912192" cy="1828800"/>
              </a:xfrm>
              <a:prstGeom prst="rect">
                <a:avLst/>
              </a:prstGeom>
              <a:blipFill rotWithShape="1">
                <a:blip r:embed="rId2"/>
                <a:stretch>
                  <a:fillRect l="-4" t="-27" r="3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88" name="Object 48"/>
              <p:cNvSpPr txBox="1"/>
              <p:nvPr/>
            </p:nvSpPr>
            <p:spPr bwMode="auto">
              <a:xfrm>
                <a:off x="4294106" y="172319"/>
                <a:ext cx="4147250" cy="1587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488" name="Object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4106" y="172319"/>
                <a:ext cx="4147250" cy="1587500"/>
              </a:xfrm>
              <a:prstGeom prst="rect">
                <a:avLst/>
              </a:prstGeom>
              <a:blipFill rotWithShape="1">
                <a:blip r:embed="rId3"/>
                <a:stretch>
                  <a:fillRect l="-6" t="-15" r="7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2"/>
              <p:cNvSpPr txBox="1"/>
              <p:nvPr/>
            </p:nvSpPr>
            <p:spPr bwMode="auto">
              <a:xfrm>
                <a:off x="3700153" y="4649268"/>
                <a:ext cx="2744788" cy="1108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0153" y="4649268"/>
                <a:ext cx="2744788" cy="1108075"/>
              </a:xfrm>
              <a:prstGeom prst="rect">
                <a:avLst/>
              </a:prstGeom>
              <a:blipFill rotWithShape="1">
                <a:blip r:embed="rId4"/>
                <a:stretch>
                  <a:fillRect t="-39" r="12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bject 6"/>
              <p:cNvSpPr txBox="1"/>
              <p:nvPr/>
            </p:nvSpPr>
            <p:spPr bwMode="auto">
              <a:xfrm>
                <a:off x="1501542" y="2819533"/>
                <a:ext cx="10260530" cy="167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1542" y="2819533"/>
                <a:ext cx="10260530" cy="1676400"/>
              </a:xfrm>
              <a:prstGeom prst="rect">
                <a:avLst/>
              </a:prstGeom>
              <a:blipFill rotWithShape="1">
                <a:blip r:embed="rId5"/>
                <a:stretch>
                  <a:fillRect l="-4" t="-8" r="6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76" grpId="0"/>
      <p:bldP spid="61488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039" name="Object 31"/>
              <p:cNvSpPr txBox="1"/>
              <p:nvPr/>
            </p:nvSpPr>
            <p:spPr bwMode="auto">
              <a:xfrm>
                <a:off x="1444591" y="2400233"/>
                <a:ext cx="3974431" cy="1327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3039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4591" y="2400233"/>
                <a:ext cx="3974431" cy="1327150"/>
              </a:xfrm>
              <a:prstGeom prst="rect">
                <a:avLst/>
              </a:prstGeom>
              <a:blipFill rotWithShape="1">
                <a:blip r:embed="rId1"/>
                <a:stretch>
                  <a:fillRect l="-15" t="-43" r="14" b="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40" name="Object 32"/>
              <p:cNvSpPr txBox="1"/>
              <p:nvPr/>
            </p:nvSpPr>
            <p:spPr bwMode="auto">
              <a:xfrm>
                <a:off x="1453325" y="4820509"/>
                <a:ext cx="3505200" cy="941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3040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3325" y="4820509"/>
                <a:ext cx="3505200" cy="941387"/>
              </a:xfrm>
              <a:prstGeom prst="rect">
                <a:avLst/>
              </a:prstGeom>
              <a:blipFill rotWithShape="1">
                <a:blip r:embed="rId2"/>
                <a:stretch>
                  <a:fillRect l="-13" t="-24" r="13" b="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41" name="Object 33"/>
              <p:cNvSpPr txBox="1"/>
              <p:nvPr/>
            </p:nvSpPr>
            <p:spPr bwMode="auto">
              <a:xfrm>
                <a:off x="4958525" y="4717983"/>
                <a:ext cx="5244254" cy="11473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𝜟𝝋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3041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8525" y="4717983"/>
                <a:ext cx="5244254" cy="1147379"/>
              </a:xfrm>
              <a:prstGeom prst="rect">
                <a:avLst/>
              </a:prstGeom>
              <a:blipFill rotWithShape="1">
                <a:blip r:embed="rId3"/>
                <a:stretch>
                  <a:fillRect l="-8" t="-50" r="4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049" name="Object 41"/>
          <p:cNvGraphicFramePr>
            <a:graphicFrameLocks noChangeAspect="1"/>
          </p:cNvGraphicFramePr>
          <p:nvPr/>
        </p:nvGraphicFramePr>
        <p:xfrm>
          <a:off x="1674781" y="3727383"/>
          <a:ext cx="5940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943100" imgH="330200" progId="Equation.3">
                  <p:embed/>
                </p:oleObj>
              </mc:Choice>
              <mc:Fallback>
                <p:oleObj name="Equation" r:id="rId4" imgW="1943100" imgH="330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781" y="3727383"/>
                        <a:ext cx="59404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051" name="Object 43"/>
              <p:cNvSpPr txBox="1"/>
              <p:nvPr/>
            </p:nvSpPr>
            <p:spPr bwMode="auto">
              <a:xfrm>
                <a:off x="1997645" y="710281"/>
                <a:ext cx="5294695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3051" name="Object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7645" y="710281"/>
                <a:ext cx="5294695" cy="654050"/>
              </a:xfrm>
              <a:prstGeom prst="rect">
                <a:avLst/>
              </a:prstGeom>
              <a:blipFill rotWithShape="1">
                <a:blip r:embed="rId6"/>
                <a:stretch>
                  <a:fillRect l="-11" t="-54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52" name="Object 44"/>
              <p:cNvSpPr txBox="1"/>
              <p:nvPr/>
            </p:nvSpPr>
            <p:spPr bwMode="auto">
              <a:xfrm>
                <a:off x="796891" y="710281"/>
                <a:ext cx="1295400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3052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891" y="710281"/>
                <a:ext cx="1295400" cy="654050"/>
              </a:xfrm>
              <a:prstGeom prst="rect">
                <a:avLst/>
              </a:prstGeom>
              <a:blipFill rotWithShape="1">
                <a:blip r:embed="rId7"/>
                <a:stretch>
                  <a:fillRect l="-46" t="-54" r="46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53" name="Object 45"/>
              <p:cNvSpPr txBox="1"/>
              <p:nvPr/>
            </p:nvSpPr>
            <p:spPr bwMode="auto">
              <a:xfrm>
                <a:off x="1797852" y="1566797"/>
                <a:ext cx="5817354" cy="6540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3053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7852" y="1566797"/>
                <a:ext cx="5817354" cy="654051"/>
              </a:xfrm>
              <a:prstGeom prst="rect">
                <a:avLst/>
              </a:prstGeom>
              <a:blipFill rotWithShape="1">
                <a:blip r:embed="rId8"/>
                <a:stretch>
                  <a:fillRect l="-3" t="-39" r="5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54" name="Object 46"/>
              <p:cNvSpPr txBox="1"/>
              <p:nvPr/>
            </p:nvSpPr>
            <p:spPr bwMode="auto">
              <a:xfrm>
                <a:off x="5473753" y="2409478"/>
                <a:ext cx="2830429" cy="13404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3054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3753" y="2409478"/>
                <a:ext cx="2830429" cy="1340408"/>
              </a:xfrm>
              <a:prstGeom prst="rect">
                <a:avLst/>
              </a:prstGeom>
              <a:blipFill rotWithShape="1">
                <a:blip r:embed="rId9"/>
                <a:stretch>
                  <a:fillRect l="-2" t="-21" r="10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9" grpId="0"/>
      <p:bldP spid="43040" grpId="0"/>
      <p:bldP spid="43041" grpId="0"/>
      <p:bldP spid="43051" grpId="0"/>
      <p:bldP spid="43052" grpId="0"/>
      <p:bldP spid="43053" grpId="0"/>
      <p:bldP spid="430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2466" name="Object 2"/>
              <p:cNvSpPr txBox="1"/>
              <p:nvPr/>
            </p:nvSpPr>
            <p:spPr bwMode="auto">
              <a:xfrm>
                <a:off x="3165910" y="346143"/>
                <a:ext cx="2744788" cy="1108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24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5910" y="346143"/>
                <a:ext cx="2744788" cy="1108075"/>
              </a:xfrm>
              <a:prstGeom prst="rect">
                <a:avLst/>
              </a:prstGeom>
              <a:blipFill rotWithShape="1">
                <a:blip r:embed="rId1"/>
                <a:stretch>
                  <a:fillRect l="-16" t="-6" r="4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467" name="Object 3"/>
              <p:cNvSpPr txBox="1"/>
              <p:nvPr/>
            </p:nvSpPr>
            <p:spPr bwMode="auto">
              <a:xfrm>
                <a:off x="448635" y="1707682"/>
                <a:ext cx="5434549" cy="175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𝒙𝒅𝒙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𝒙𝒅𝒙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246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635" y="1707682"/>
                <a:ext cx="5434549" cy="1752600"/>
              </a:xfrm>
              <a:prstGeom prst="rect">
                <a:avLst/>
              </a:prstGeom>
              <a:blipFill rotWithShape="1">
                <a:blip r:embed="rId2"/>
                <a:stretch>
                  <a:fillRect l="-6" t="-10" r="10" b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468" name="Object 4"/>
              <p:cNvSpPr txBox="1"/>
              <p:nvPr/>
            </p:nvSpPr>
            <p:spPr bwMode="auto">
              <a:xfrm>
                <a:off x="2048210" y="4140200"/>
                <a:ext cx="3473024" cy="175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24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8210" y="4140200"/>
                <a:ext cx="3473024" cy="1752600"/>
              </a:xfrm>
              <a:prstGeom prst="rect">
                <a:avLst/>
              </a:prstGeom>
              <a:blipFill rotWithShape="1">
                <a:blip r:embed="rId3"/>
                <a:stretch>
                  <a:fillRect l="-10" r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469" name="Object 5"/>
              <p:cNvSpPr txBox="1"/>
              <p:nvPr/>
            </p:nvSpPr>
            <p:spPr bwMode="auto">
              <a:xfrm>
                <a:off x="6495082" y="4140200"/>
                <a:ext cx="3354312" cy="1689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246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5082" y="4140200"/>
                <a:ext cx="3354312" cy="1689100"/>
              </a:xfrm>
              <a:prstGeom prst="rect">
                <a:avLst/>
              </a:prstGeom>
              <a:blipFill rotWithShape="1">
                <a:blip r:embed="rId4"/>
                <a:stretch>
                  <a:fillRect l="-9" r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471" name="Object 7"/>
              <p:cNvSpPr txBox="1"/>
              <p:nvPr/>
            </p:nvSpPr>
            <p:spPr bwMode="auto">
              <a:xfrm>
                <a:off x="6095999" y="1454218"/>
                <a:ext cx="5434549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Pre>
                        <m:sPre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sPre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为奇数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247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9" y="1454218"/>
                <a:ext cx="5434549" cy="914400"/>
              </a:xfrm>
              <a:prstGeom prst="rect">
                <a:avLst/>
              </a:prstGeom>
              <a:blipFill rotWithShape="1">
                <a:blip r:embed="rId5"/>
                <a:stretch>
                  <a:fillRect l="-12" t="-7" r="4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472" name="Object 8"/>
              <p:cNvSpPr txBox="1"/>
              <p:nvPr/>
            </p:nvSpPr>
            <p:spPr bwMode="auto">
              <a:xfrm>
                <a:off x="5742540" y="2841457"/>
                <a:ext cx="6449460" cy="10375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Pre>
                        <m:sPre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sPre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为偶数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247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2540" y="2841457"/>
                <a:ext cx="6449460" cy="1037523"/>
              </a:xfrm>
              <a:prstGeom prst="rect">
                <a:avLst/>
              </a:prstGeom>
              <a:blipFill rotWithShape="1">
                <a:blip r:embed="rId6"/>
                <a:stretch>
                  <a:fillRect l="-4" t="-45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68" grpId="0"/>
      <p:bldP spid="62469" grpId="0"/>
      <p:bldP spid="62471" grpId="0"/>
      <p:bldP spid="624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370" name="Object 2"/>
              <p:cNvSpPr txBox="1"/>
              <p:nvPr/>
            </p:nvSpPr>
            <p:spPr bwMode="auto">
              <a:xfrm>
                <a:off x="2192339" y="2636838"/>
                <a:ext cx="7484321" cy="1401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837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2339" y="2636838"/>
                <a:ext cx="7484321" cy="1401762"/>
              </a:xfrm>
              <a:prstGeom prst="rect">
                <a:avLst/>
              </a:prstGeom>
              <a:blipFill rotWithShape="1">
                <a:blip r:embed="rId1"/>
                <a:stretch>
                  <a:fillRect l="-4" t="-702" r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371" name="Object 3"/>
              <p:cNvSpPr txBox="1"/>
              <p:nvPr/>
            </p:nvSpPr>
            <p:spPr bwMode="auto">
              <a:xfrm>
                <a:off x="2590800" y="762001"/>
                <a:ext cx="8078626" cy="1547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837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762001"/>
                <a:ext cx="8078626" cy="1547813"/>
              </a:xfrm>
              <a:prstGeom prst="rect">
                <a:avLst/>
              </a:prstGeom>
              <a:blipFill rotWithShape="1">
                <a:blip r:embed="rId2"/>
                <a:stretch>
                  <a:fillRect r="2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72" name="Object 4"/>
          <p:cNvSpPr txBox="1"/>
          <p:nvPr/>
        </p:nvSpPr>
        <p:spPr bwMode="auto">
          <a:xfrm>
            <a:off x="1406434" y="228601"/>
            <a:ext cx="2116576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zh-CN" altLang="en-US" sz="2800" b="1" dirty="0"/>
              <a:t>例如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85" name="Object 17"/>
              <p:cNvSpPr txBox="1"/>
              <p:nvPr/>
            </p:nvSpPr>
            <p:spPr bwMode="auto">
              <a:xfrm>
                <a:off x="3833556" y="4365624"/>
                <a:ext cx="2100943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𝟏𝟎𝟓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𝟑𝟖𝟒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838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556" y="4365624"/>
                <a:ext cx="2100943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3" t="-76" r="20" b="-12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  <p:bldP spid="58372" grpId="0"/>
      <p:bldP spid="583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034" name="Object 2"/>
              <p:cNvSpPr txBox="1"/>
              <p:nvPr/>
            </p:nvSpPr>
            <p:spPr bwMode="auto">
              <a:xfrm>
                <a:off x="1158893" y="225210"/>
                <a:ext cx="3644900" cy="1166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3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8893" y="225210"/>
                <a:ext cx="3644900" cy="1166812"/>
              </a:xfrm>
              <a:prstGeom prst="rect">
                <a:avLst/>
              </a:prstGeom>
              <a:blipFill rotWithShape="1">
                <a:blip r:embed="rId1"/>
                <a:stretch>
                  <a:fillRect t="-36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35" name="Object 3"/>
              <p:cNvSpPr txBox="1"/>
              <p:nvPr/>
            </p:nvSpPr>
            <p:spPr bwMode="auto">
              <a:xfrm>
                <a:off x="4803793" y="231774"/>
                <a:ext cx="4138612" cy="11874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3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3793" y="231774"/>
                <a:ext cx="4138612" cy="1187451"/>
              </a:xfrm>
              <a:prstGeom prst="rect">
                <a:avLst/>
              </a:prstGeom>
              <a:blipFill rotWithShape="1">
                <a:blip r:embed="rId2"/>
                <a:stretch>
                  <a:fillRect t="-53" r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36" name="Object 4"/>
              <p:cNvSpPr txBox="1"/>
              <p:nvPr/>
            </p:nvSpPr>
            <p:spPr bwMode="auto">
              <a:xfrm>
                <a:off x="1216660" y="1405255"/>
                <a:ext cx="8514080" cy="1187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rad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6660" y="1405255"/>
                <a:ext cx="8514080" cy="1187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37" name="Object 5"/>
              <p:cNvSpPr txBox="1"/>
              <p:nvPr/>
            </p:nvSpPr>
            <p:spPr bwMode="auto">
              <a:xfrm>
                <a:off x="1351563" y="2624270"/>
                <a:ext cx="5867383" cy="684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解：原式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1563" y="2624270"/>
                <a:ext cx="5867383" cy="684213"/>
              </a:xfrm>
              <a:prstGeom prst="rect">
                <a:avLst/>
              </a:prstGeom>
              <a:blipFill rotWithShape="1">
                <a:blip r:embed="rId4"/>
                <a:stretch>
                  <a:fillRect l="-5" t="-66" r="5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39" name="Object 7"/>
              <p:cNvSpPr txBox="1"/>
              <p:nvPr/>
            </p:nvSpPr>
            <p:spPr bwMode="auto">
              <a:xfrm>
                <a:off x="1351563" y="3573463"/>
                <a:ext cx="4239613" cy="1236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𝒅𝒕</m:t>
                                  </m:r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3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1563" y="3573463"/>
                <a:ext cx="4239613" cy="1236662"/>
              </a:xfrm>
              <a:prstGeom prst="rect">
                <a:avLst/>
              </a:prstGeom>
              <a:blipFill rotWithShape="1">
                <a:blip r:embed="rId5"/>
                <a:stretch>
                  <a:fillRect l="-7" t="-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40" name="Object 8"/>
              <p:cNvSpPr txBox="1"/>
              <p:nvPr/>
            </p:nvSpPr>
            <p:spPr bwMode="auto">
              <a:xfrm>
                <a:off x="1414453" y="5013986"/>
                <a:ext cx="5294354" cy="1265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解：原式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[−</m:t>
                              </m:r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𝒅𝒕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4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4453" y="5013986"/>
                <a:ext cx="5294354" cy="1265237"/>
              </a:xfrm>
              <a:prstGeom prst="rect">
                <a:avLst/>
              </a:prstGeom>
              <a:blipFill rotWithShape="1">
                <a:blip r:embed="rId6"/>
                <a:stretch>
                  <a:fillRect l="-6" t="-2" r="1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42" name="Object 10"/>
              <p:cNvSpPr txBox="1"/>
              <p:nvPr/>
            </p:nvSpPr>
            <p:spPr bwMode="auto">
              <a:xfrm>
                <a:off x="6574054" y="5013986"/>
                <a:ext cx="5483193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𝐜𝐨𝐬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4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4054" y="5013986"/>
                <a:ext cx="5483193" cy="1143000"/>
              </a:xfrm>
              <a:prstGeom prst="rect">
                <a:avLst/>
              </a:prstGeom>
              <a:blipFill rotWithShape="1">
                <a:blip r:embed="rId7"/>
                <a:stretch>
                  <a:fillRect l="-10" t="-2" r="9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/>
      <p:bldP spid="44036" grpId="0" bldLvl="0" animBg="1"/>
      <p:bldP spid="44037" grpId="0"/>
      <p:bldP spid="44039" grpId="0"/>
      <p:bldP spid="44040" grpId="0"/>
      <p:bldP spid="440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026"/>
          <p:cNvSpPr>
            <a:spLocks noChangeArrowheads="1"/>
          </p:cNvSpPr>
          <p:nvPr/>
        </p:nvSpPr>
        <p:spPr bwMode="auto">
          <a:xfrm>
            <a:off x="6792612" y="2290812"/>
            <a:ext cx="5399388" cy="1937377"/>
          </a:xfrm>
          <a:prstGeom prst="wedgeEllipseCallout">
            <a:avLst>
              <a:gd name="adj1" fmla="val -49140"/>
              <a:gd name="adj2" fmla="val -55071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ea typeface="+mj-ea"/>
              </a:rPr>
              <a:t>定理表明</a:t>
            </a:r>
            <a:r>
              <a:rPr lang="en-US" altLang="zh-CN" sz="2800" b="1" dirty="0">
                <a:ea typeface="+mj-ea"/>
              </a:rPr>
              <a:t>:</a:t>
            </a:r>
            <a:endParaRPr lang="en-US" altLang="zh-CN" sz="2800" b="1" dirty="0">
              <a:ea typeface="+mj-ea"/>
            </a:endParaRPr>
          </a:p>
          <a:p>
            <a:pPr algn="ctr"/>
            <a:r>
              <a:rPr lang="en-US" altLang="zh-CN" sz="2800" b="1" dirty="0">
                <a:ea typeface="+mj-ea"/>
              </a:rPr>
              <a:t>(1)</a:t>
            </a:r>
            <a:r>
              <a:rPr lang="zh-CN" altLang="en-US" sz="2800" b="1" dirty="0">
                <a:ea typeface="+mj-ea"/>
              </a:rPr>
              <a:t>连续函数一定存在原函数</a:t>
            </a:r>
            <a:endParaRPr lang="zh-CN" altLang="en-US" sz="2800" b="1" dirty="0">
              <a:ea typeface="+mj-ea"/>
            </a:endParaRPr>
          </a:p>
          <a:p>
            <a:pPr algn="ctr"/>
            <a:r>
              <a:rPr lang="en-US" altLang="zh-CN" sz="2800" b="1" dirty="0">
                <a:ea typeface="+mj-ea"/>
              </a:rPr>
              <a:t>(2)</a:t>
            </a:r>
            <a:r>
              <a:rPr lang="zh-CN" altLang="en-US" sz="2800" b="1" dirty="0">
                <a:ea typeface="+mj-ea"/>
              </a:rPr>
              <a:t>把定积分与原函数之间</a:t>
            </a:r>
            <a:endParaRPr lang="zh-CN" altLang="en-US" sz="2800" b="1" dirty="0">
              <a:ea typeface="+mj-ea"/>
            </a:endParaRPr>
          </a:p>
          <a:p>
            <a:pPr algn="ctr"/>
            <a:r>
              <a:rPr lang="zh-CN" altLang="en-US" sz="2800" b="1" dirty="0">
                <a:ea typeface="+mj-ea"/>
              </a:rPr>
              <a:t>建立起联系</a:t>
            </a:r>
            <a:endParaRPr lang="zh-CN" altLang="en-US" sz="2800" b="1" dirty="0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947" name="Object 1027"/>
              <p:cNvSpPr txBox="1"/>
              <p:nvPr/>
            </p:nvSpPr>
            <p:spPr bwMode="auto">
              <a:xfrm>
                <a:off x="2978451" y="765175"/>
                <a:ext cx="3048000" cy="1447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𝝋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82947" name="Object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8451" y="765175"/>
                <a:ext cx="3048000" cy="1447800"/>
              </a:xfrm>
              <a:prstGeom prst="rect">
                <a:avLst/>
              </a:prstGeom>
              <a:blipFill rotWithShape="1">
                <a:blip r:embed="rId1"/>
                <a:stretch>
                  <a:fillRect l="-10" r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948" name="Object 1028"/>
              <p:cNvSpPr txBox="1"/>
              <p:nvPr/>
            </p:nvSpPr>
            <p:spPr bwMode="auto">
              <a:xfrm>
                <a:off x="2721276" y="304800"/>
                <a:ext cx="56896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如果函数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在区间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𝒃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上连续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82948" name="Object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1276" y="304800"/>
                <a:ext cx="5689600" cy="609600"/>
              </a:xfrm>
              <a:prstGeom prst="rect">
                <a:avLst/>
              </a:prstGeom>
              <a:blipFill rotWithShape="1">
                <a:blip r:embed="rId2"/>
                <a:stretch>
                  <a:fillRect l="-5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949" name="Object 1029"/>
              <p:cNvSpPr txBox="1"/>
              <p:nvPr/>
            </p:nvSpPr>
            <p:spPr bwMode="auto">
              <a:xfrm>
                <a:off x="1400476" y="2133600"/>
                <a:ext cx="64770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就是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在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𝒃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上的一个原函数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82949" name="Object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0476" y="2133600"/>
                <a:ext cx="6477000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5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950" name="Object 1030"/>
              <p:cNvSpPr txBox="1"/>
              <p:nvPr/>
            </p:nvSpPr>
            <p:spPr bwMode="auto">
              <a:xfrm>
                <a:off x="1324276" y="1143000"/>
                <a:ext cx="17526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则函数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82950" name="Object 10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4276" y="1143000"/>
                <a:ext cx="1752600" cy="609600"/>
              </a:xfrm>
              <a:prstGeom prst="rect">
                <a:avLst/>
              </a:prstGeom>
              <a:blipFill rotWithShape="1">
                <a:blip r:embed="rId4"/>
                <a:stretch>
                  <a:fillRect l="-17" r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951" name="Object 1031"/>
              <p:cNvSpPr txBox="1"/>
              <p:nvPr/>
            </p:nvSpPr>
            <p:spPr bwMode="auto">
              <a:xfrm>
                <a:off x="1033764" y="277677"/>
                <a:ext cx="1371600" cy="546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定理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82951" name="Object 10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764" y="277677"/>
                <a:ext cx="1371600" cy="546100"/>
              </a:xfrm>
              <a:prstGeom prst="rect">
                <a:avLst/>
              </a:prstGeom>
              <a:blipFill rotWithShape="1">
                <a:blip r:embed="rId5"/>
                <a:stretch>
                  <a:fillRect l="-45" t="-33" r="45" b="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53" name="Text Box 1033"/>
          <p:cNvSpPr txBox="1">
            <a:spLocks noChangeArrowheads="1"/>
          </p:cNvSpPr>
          <p:nvPr/>
        </p:nvSpPr>
        <p:spPr bwMode="auto">
          <a:xfrm>
            <a:off x="714676" y="3595689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+mj-ea"/>
              </a:rPr>
              <a:t>二</a:t>
            </a:r>
            <a:r>
              <a:rPr lang="en-US" altLang="zh-CN" sz="2800" b="1">
                <a:ea typeface="+mj-ea"/>
              </a:rPr>
              <a:t>.</a:t>
            </a:r>
            <a:r>
              <a:rPr lang="zh-CN" altLang="en-US" sz="2800" b="1">
                <a:ea typeface="+mj-ea"/>
              </a:rPr>
              <a:t>牛顿</a:t>
            </a:r>
            <a:r>
              <a:rPr lang="en-US" altLang="zh-CN" sz="2800" b="1">
                <a:ea typeface="+mj-ea"/>
              </a:rPr>
              <a:t>-</a:t>
            </a:r>
            <a:r>
              <a:rPr lang="zh-CN" altLang="en-US" sz="2800" b="1">
                <a:ea typeface="+mj-ea"/>
              </a:rPr>
              <a:t>莱布尼兹公式</a:t>
            </a:r>
            <a:endParaRPr lang="zh-CN" altLang="en-US" sz="2800" b="1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955" name="Object 1035"/>
              <p:cNvSpPr txBox="1"/>
              <p:nvPr/>
            </p:nvSpPr>
            <p:spPr bwMode="auto">
              <a:xfrm>
                <a:off x="2657775" y="5257799"/>
                <a:ext cx="4359041" cy="13932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𝑭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𝑭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82955" name="Object 10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7775" y="5257799"/>
                <a:ext cx="4359041" cy="1393257"/>
              </a:xfrm>
              <a:prstGeom prst="rect">
                <a:avLst/>
              </a:prstGeom>
              <a:blipFill rotWithShape="1">
                <a:blip r:embed="rId6"/>
                <a:stretch>
                  <a:fillRect l="-7" t="-46" r="2" b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956" name="Object 1036"/>
              <p:cNvSpPr txBox="1"/>
              <p:nvPr/>
            </p:nvSpPr>
            <p:spPr bwMode="auto">
              <a:xfrm>
                <a:off x="2405364" y="4601364"/>
                <a:ext cx="9327832" cy="563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如果函数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是连续函数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在区间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上的一个原函数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>
                  <a:solidFill>
                    <a:schemeClr val="tx1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82956" name="Object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5364" y="4601364"/>
                <a:ext cx="9327832" cy="563562"/>
              </a:xfrm>
              <a:prstGeom prst="rect">
                <a:avLst/>
              </a:prstGeom>
              <a:blipFill rotWithShape="1">
                <a:blip r:embed="rId7"/>
                <a:stretch>
                  <a:fillRect l="-7" t="-27" r="3" b="-579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57" name="Object 1037"/>
          <p:cNvSpPr txBox="1"/>
          <p:nvPr/>
        </p:nvSpPr>
        <p:spPr bwMode="auto">
          <a:xfrm>
            <a:off x="889302" y="5876925"/>
            <a:ext cx="4932363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sz="2800" b="1" dirty="0">
              <a:solidFill>
                <a:schemeClr val="tx1"/>
              </a:solidFill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958" name="Object 1038"/>
              <p:cNvSpPr txBox="1"/>
              <p:nvPr/>
            </p:nvSpPr>
            <p:spPr bwMode="auto">
              <a:xfrm>
                <a:off x="1033764" y="4508500"/>
                <a:ext cx="144145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定理</m:t>
                    </m:r>
                    <m:r>
                      <a:rPr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𝟑</m:t>
                    </m:r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  <a:ea typeface="+mj-ea"/>
                  </a:rPr>
                  <a:t>.</a:t>
                </a:r>
                <a:endParaRPr lang="zh-CN" altLang="en-US" sz="2800" b="1" dirty="0">
                  <a:solidFill>
                    <a:schemeClr val="tx1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82958" name="Object 10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764" y="4508500"/>
                <a:ext cx="1441450" cy="609600"/>
              </a:xfrm>
              <a:prstGeom prst="rect">
                <a:avLst/>
              </a:prstGeom>
              <a:blipFill rotWithShape="1">
                <a:blip r:embed="rId8"/>
                <a:stretch>
                  <a:fillRect l="-43" r="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 autoUpdateAnimBg="0"/>
      <p:bldP spid="82947" grpId="0"/>
      <p:bldP spid="82948" grpId="0"/>
      <p:bldP spid="82949" grpId="0"/>
      <p:bldP spid="82950" grpId="0"/>
      <p:bldP spid="82951" grpId="0"/>
      <p:bldP spid="82953" grpId="0" autoUpdateAnimBg="0"/>
      <p:bldP spid="82955" grpId="0"/>
      <p:bldP spid="82956" grpId="0"/>
      <p:bldP spid="829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63" name="Object 7"/>
              <p:cNvSpPr txBox="1"/>
              <p:nvPr/>
            </p:nvSpPr>
            <p:spPr bwMode="auto">
              <a:xfrm>
                <a:off x="1083359" y="407988"/>
                <a:ext cx="1317625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6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3359" y="407988"/>
                <a:ext cx="1317625" cy="533400"/>
              </a:xfrm>
              <a:prstGeom prst="rect">
                <a:avLst/>
              </a:prstGeom>
              <a:blipFill rotWithShape="1">
                <a:blip r:embed="rId1"/>
                <a:stretch>
                  <a:fillRect l="-4" t="-60" r="4" b="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64" name="Object 8"/>
              <p:cNvSpPr txBox="1"/>
              <p:nvPr/>
            </p:nvSpPr>
            <p:spPr bwMode="auto">
              <a:xfrm>
                <a:off x="2570849" y="53975"/>
                <a:ext cx="3532187" cy="1447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6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0849" y="53975"/>
                <a:ext cx="3532187" cy="1447800"/>
              </a:xfrm>
              <a:prstGeom prst="rect">
                <a:avLst/>
              </a:prstGeom>
              <a:blipFill rotWithShape="1">
                <a:blip r:embed="rId2"/>
                <a:stretch>
                  <a:fillRect l="-10" r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65" name="Object 9"/>
              <p:cNvSpPr txBox="1"/>
              <p:nvPr/>
            </p:nvSpPr>
            <p:spPr bwMode="auto">
              <a:xfrm>
                <a:off x="1362760" y="1447800"/>
                <a:ext cx="7694612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都是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的一个原函数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6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2760" y="1447800"/>
                <a:ext cx="7694612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1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66" name="Object 10"/>
              <p:cNvSpPr txBox="1"/>
              <p:nvPr/>
            </p:nvSpPr>
            <p:spPr bwMode="auto">
              <a:xfrm>
                <a:off x="8066772" y="1447800"/>
                <a:ext cx="3695300" cy="6347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6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6772" y="1447800"/>
                <a:ext cx="3695300" cy="634756"/>
              </a:xfrm>
              <a:prstGeom prst="rect">
                <a:avLst/>
              </a:prstGeom>
              <a:blipFill rotWithShape="1">
                <a:blip r:embed="rId4"/>
                <a:stretch>
                  <a:fillRect l="-10" r="16" b="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67" name="Object 11"/>
              <p:cNvSpPr txBox="1"/>
              <p:nvPr/>
            </p:nvSpPr>
            <p:spPr bwMode="auto">
              <a:xfrm>
                <a:off x="3635341" y="2074861"/>
                <a:ext cx="3566963" cy="15875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6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341" y="2074861"/>
                <a:ext cx="3566963" cy="1587501"/>
              </a:xfrm>
              <a:prstGeom prst="rect">
                <a:avLst/>
              </a:prstGeom>
              <a:blipFill rotWithShape="1">
                <a:blip r:embed="rId5"/>
                <a:stretch>
                  <a:fillRect l="-17" t="-20" r="4" b="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68" name="Object 12"/>
              <p:cNvSpPr txBox="1"/>
              <p:nvPr/>
            </p:nvSpPr>
            <p:spPr bwMode="auto">
              <a:xfrm>
                <a:off x="7611175" y="2513272"/>
                <a:ext cx="1770047" cy="6347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6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1175" y="2513272"/>
                <a:ext cx="1770047" cy="634756"/>
              </a:xfrm>
              <a:prstGeom prst="rect">
                <a:avLst/>
              </a:prstGeom>
              <a:blipFill rotWithShape="1">
                <a:blip r:embed="rId6"/>
                <a:stretch>
                  <a:fillRect l="-4" t="-91" r="21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69" name="Object 13"/>
              <p:cNvSpPr txBox="1"/>
              <p:nvPr/>
            </p:nvSpPr>
            <p:spPr bwMode="auto">
              <a:xfrm>
                <a:off x="3913313" y="3451225"/>
                <a:ext cx="3401544" cy="1319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6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3313" y="3451225"/>
                <a:ext cx="3401544" cy="1319212"/>
              </a:xfrm>
              <a:prstGeom prst="rect">
                <a:avLst/>
              </a:prstGeom>
              <a:blipFill rotWithShape="1">
                <a:blip r:embed="rId7"/>
                <a:stretch>
                  <a:fillRect l="-13" r="9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70" name="Object 14"/>
              <p:cNvSpPr txBox="1"/>
              <p:nvPr/>
            </p:nvSpPr>
            <p:spPr bwMode="auto">
              <a:xfrm>
                <a:off x="6961872" y="3560020"/>
                <a:ext cx="4191000" cy="1371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得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70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1872" y="3560020"/>
                <a:ext cx="4191000" cy="1371600"/>
              </a:xfrm>
              <a:prstGeom prst="rect">
                <a:avLst/>
              </a:prstGeom>
              <a:blipFill rotWithShape="1">
                <a:blip r:embed="rId8"/>
                <a:stretch>
                  <a:fillRect l="-9" t="-15" r="9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71" name="Object 15"/>
              <p:cNvSpPr txBox="1"/>
              <p:nvPr/>
            </p:nvSpPr>
            <p:spPr bwMode="auto">
              <a:xfrm>
                <a:off x="1567058" y="4891737"/>
                <a:ext cx="4480009" cy="1560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71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8" y="4891737"/>
                <a:ext cx="4480009" cy="1560513"/>
              </a:xfrm>
              <a:prstGeom prst="rect">
                <a:avLst/>
              </a:prstGeom>
              <a:blipFill rotWithShape="1">
                <a:blip r:embed="rId9"/>
                <a:stretch>
                  <a:fillRect l="-11" t="-21" r="13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75" name="Object 19"/>
              <p:cNvSpPr txBox="1"/>
              <p:nvPr/>
            </p:nvSpPr>
            <p:spPr bwMode="auto">
              <a:xfrm>
                <a:off x="1456422" y="2446338"/>
                <a:ext cx="23495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075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6422" y="2446338"/>
                <a:ext cx="2349500" cy="609600"/>
              </a:xfrm>
              <a:prstGeom prst="rect">
                <a:avLst/>
              </a:prstGeom>
              <a:blipFill rotWithShape="1">
                <a:blip r:embed="rId10"/>
                <a:stretch>
                  <a:fillRect l="-16" t="-52" r="16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76" name="Object 20"/>
              <p:cNvSpPr txBox="1"/>
              <p:nvPr/>
            </p:nvSpPr>
            <p:spPr bwMode="auto">
              <a:xfrm>
                <a:off x="1361172" y="3867150"/>
                <a:ext cx="2444750" cy="552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45076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172" y="3867150"/>
                <a:ext cx="2444750" cy="552450"/>
              </a:xfrm>
              <a:prstGeom prst="rect">
                <a:avLst/>
              </a:prstGeom>
              <a:blipFill rotWithShape="1">
                <a:blip r:embed="rId11"/>
                <a:stretch>
                  <a:fillRect l="-15" r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bject 15"/>
              <p:cNvSpPr txBox="1"/>
              <p:nvPr/>
            </p:nvSpPr>
            <p:spPr bwMode="auto">
              <a:xfrm>
                <a:off x="6683732" y="5302209"/>
                <a:ext cx="4747279" cy="11320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记为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eqArr>
                              <m:eqArr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bSup>
                      </m:e>
                    </m: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8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3732" y="5302209"/>
                <a:ext cx="4747279" cy="1132031"/>
              </a:xfrm>
              <a:prstGeom prst="rect">
                <a:avLst/>
              </a:prstGeom>
              <a:blipFill rotWithShape="1">
                <a:blip r:embed="rId12"/>
                <a:stretch>
                  <a:fillRect l="-8" t="-52" r="8" b="-461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  <p:bldP spid="45064" grpId="0"/>
      <p:bldP spid="45065" grpId="0"/>
      <p:bldP spid="45066" grpId="0"/>
      <p:bldP spid="45067" grpId="0"/>
      <p:bldP spid="45068" grpId="0"/>
      <p:bldP spid="45069" grpId="0"/>
      <p:bldP spid="45070" grpId="0"/>
      <p:bldP spid="45071" grpId="0"/>
      <p:bldP spid="45075" grpId="0"/>
      <p:bldP spid="4507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9EE256"/>
            </a:gs>
            <a:gs pos="68000">
              <a:srgbClr val="52762D">
                <a:alpha val="85000"/>
                <a:lumMod val="50000"/>
                <a:lumOff val="5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8" name="Object 2"/>
              <p:cNvSpPr txBox="1"/>
              <p:nvPr/>
            </p:nvSpPr>
            <p:spPr bwMode="auto">
              <a:xfrm>
                <a:off x="929005" y="734695"/>
                <a:ext cx="8537575" cy="1371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eqAr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993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005" y="734695"/>
                <a:ext cx="8537575" cy="1371600"/>
              </a:xfrm>
              <a:prstGeom prst="rect">
                <a:avLst/>
              </a:prstGeom>
              <a:blipFill rotWithShape="1">
                <a:blip r:embed="rId1"/>
                <a:stretch>
                  <a:fillRect t="-4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47" name="Object 11"/>
              <p:cNvSpPr txBox="1"/>
              <p:nvPr/>
            </p:nvSpPr>
            <p:spPr bwMode="auto">
              <a:xfrm>
                <a:off x="943172" y="2033560"/>
                <a:ext cx="5329237" cy="1367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994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172" y="2033560"/>
                <a:ext cx="5329237" cy="1367137"/>
              </a:xfrm>
              <a:prstGeom prst="rect">
                <a:avLst/>
              </a:prstGeom>
              <a:blipFill rotWithShape="1">
                <a:blip r:embed="rId2"/>
                <a:stretch>
                  <a:fillRect l="-4" t="-21" r="10" b="-120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73" name="Group 37"/>
          <p:cNvGrpSpPr/>
          <p:nvPr/>
        </p:nvGrpSpPr>
        <p:grpSpPr bwMode="auto">
          <a:xfrm>
            <a:off x="7759635" y="1503404"/>
            <a:ext cx="2783541" cy="2231785"/>
            <a:chOff x="3792" y="1872"/>
            <a:chExt cx="1296" cy="826"/>
          </a:xfrm>
        </p:grpSpPr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39972" name="Group 36"/>
            <p:cNvGrpSpPr/>
            <p:nvPr/>
          </p:nvGrpSpPr>
          <p:grpSpPr bwMode="auto">
            <a:xfrm>
              <a:off x="3944" y="1872"/>
              <a:ext cx="1084" cy="826"/>
              <a:chOff x="3869" y="1872"/>
              <a:chExt cx="1084" cy="826"/>
            </a:xfrm>
          </p:grpSpPr>
          <p:sp>
            <p:nvSpPr>
              <p:cNvPr id="39958" name="Line 22"/>
              <p:cNvSpPr>
                <a:spLocks noChangeShapeType="1"/>
              </p:cNvSpPr>
              <p:nvPr/>
            </p:nvSpPr>
            <p:spPr bwMode="auto">
              <a:xfrm flipH="1">
                <a:off x="4272" y="2160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951" name="Line 15"/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956" name="Line 20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957" name="Line 21"/>
              <p:cNvSpPr>
                <a:spLocks noChangeShapeType="1"/>
              </p:cNvSpPr>
              <p:nvPr/>
            </p:nvSpPr>
            <p:spPr bwMode="auto">
              <a:xfrm flipH="1">
                <a:off x="4176" y="2160"/>
                <a:ext cx="13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959" name="Line 23"/>
              <p:cNvSpPr>
                <a:spLocks noChangeShapeType="1"/>
              </p:cNvSpPr>
              <p:nvPr/>
            </p:nvSpPr>
            <p:spPr bwMode="auto">
              <a:xfrm flipH="1">
                <a:off x="4368" y="220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960" name="Line 24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11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961" name="Line 25"/>
              <p:cNvSpPr>
                <a:spLocks noChangeShapeType="1"/>
              </p:cNvSpPr>
              <p:nvPr/>
            </p:nvSpPr>
            <p:spPr bwMode="auto">
              <a:xfrm flipH="1">
                <a:off x="4560" y="230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962" name="Line 26"/>
              <p:cNvSpPr>
                <a:spLocks noChangeShapeType="1"/>
              </p:cNvSpPr>
              <p:nvPr/>
            </p:nvSpPr>
            <p:spPr bwMode="auto">
              <a:xfrm flipH="1">
                <a:off x="4656" y="240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964" name="Freeform 28"/>
              <p:cNvSpPr/>
              <p:nvPr/>
            </p:nvSpPr>
            <p:spPr bwMode="auto">
              <a:xfrm>
                <a:off x="3984" y="2112"/>
                <a:ext cx="864" cy="384"/>
              </a:xfrm>
              <a:custGeom>
                <a:avLst/>
                <a:gdLst>
                  <a:gd name="T0" fmla="*/ 0 w 864"/>
                  <a:gd name="T1" fmla="*/ 384 h 384"/>
                  <a:gd name="T2" fmla="*/ 432 w 864"/>
                  <a:gd name="T3" fmla="*/ 0 h 384"/>
                  <a:gd name="T4" fmla="*/ 864 w 864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4" h="384">
                    <a:moveTo>
                      <a:pt x="0" y="384"/>
                    </a:moveTo>
                    <a:cubicBezTo>
                      <a:pt x="144" y="192"/>
                      <a:pt x="288" y="0"/>
                      <a:pt x="432" y="0"/>
                    </a:cubicBezTo>
                    <a:cubicBezTo>
                      <a:pt x="576" y="0"/>
                      <a:pt x="792" y="320"/>
                      <a:pt x="864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966" name="Line 30"/>
              <p:cNvSpPr>
                <a:spLocks noChangeShapeType="1"/>
              </p:cNvSpPr>
              <p:nvPr/>
            </p:nvSpPr>
            <p:spPr bwMode="auto">
              <a:xfrm flipH="1">
                <a:off x="4704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967" name="Object 31"/>
                  <p:cNvSpPr txBox="1"/>
                  <p:nvPr/>
                </p:nvSpPr>
                <p:spPr bwMode="auto">
                  <a:xfrm>
                    <a:off x="4224" y="1872"/>
                    <a:ext cx="576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39967" name="Object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24" y="1872"/>
                    <a:ext cx="576" cy="22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968" name="Object 32"/>
                  <p:cNvSpPr txBox="1"/>
                  <p:nvPr/>
                </p:nvSpPr>
                <p:spPr bwMode="auto">
                  <a:xfrm>
                    <a:off x="4704" y="2544"/>
                    <a:ext cx="24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9968" name="Object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04" y="2544"/>
                    <a:ext cx="249" cy="154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969" name="Object 33"/>
                  <p:cNvSpPr txBox="1"/>
                  <p:nvPr/>
                </p:nvSpPr>
                <p:spPr bwMode="auto">
                  <a:xfrm>
                    <a:off x="3869" y="2486"/>
                    <a:ext cx="144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9969" name="Object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69" y="2486"/>
                    <a:ext cx="144" cy="15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974" name="Object 38"/>
              <p:cNvSpPr txBox="1"/>
              <p:nvPr/>
            </p:nvSpPr>
            <p:spPr bwMode="auto">
              <a:xfrm>
                <a:off x="1896274" y="4837733"/>
                <a:ext cx="3997325" cy="1433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/>
                              </m:eqAr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9974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6274" y="4837733"/>
                <a:ext cx="3997325" cy="1433512"/>
              </a:xfrm>
              <a:prstGeom prst="rect">
                <a:avLst/>
              </a:prstGeom>
              <a:blipFill rotWithShape="1">
                <a:blip r:embed="rId6"/>
                <a:stretch>
                  <a:fillRect l="-4" t="-818" r="4" b="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86" name="Object 50"/>
              <p:cNvSpPr txBox="1"/>
              <p:nvPr/>
            </p:nvSpPr>
            <p:spPr bwMode="auto">
              <a:xfrm>
                <a:off x="1159072" y="190473"/>
                <a:ext cx="3384550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例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计算下列定积分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9986" name="Object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9072" y="190473"/>
                <a:ext cx="3384550" cy="647700"/>
              </a:xfrm>
              <a:prstGeom prst="rect">
                <a:avLst/>
              </a:prstGeom>
              <a:blipFill rotWithShape="1">
                <a:blip r:embed="rId7"/>
                <a:stretch>
                  <a:fillRect l="-6" t="-94" r="6" b="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87" name="Object 51"/>
              <p:cNvSpPr txBox="1"/>
              <p:nvPr/>
            </p:nvSpPr>
            <p:spPr bwMode="auto">
              <a:xfrm>
                <a:off x="943172" y="5067285"/>
                <a:ext cx="719740" cy="560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9987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172" y="5067285"/>
                <a:ext cx="719740" cy="560388"/>
              </a:xfrm>
              <a:prstGeom prst="rect">
                <a:avLst/>
              </a:prstGeom>
              <a:blipFill rotWithShape="1">
                <a:blip r:embed="rId8"/>
                <a:stretch>
                  <a:fillRect l="-27" t="-111" r="67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88" name="Object 52"/>
              <p:cNvSpPr txBox="1"/>
              <p:nvPr/>
            </p:nvSpPr>
            <p:spPr bwMode="auto">
              <a:xfrm>
                <a:off x="928883" y="3968613"/>
                <a:ext cx="10321631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计算正弦曲线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轴所围成的平面图形的面积</m:t>
                      </m:r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>
          <p:sp>
            <p:nvSpPr>
              <p:cNvPr id="39988" name="Object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883" y="3968613"/>
                <a:ext cx="10321631" cy="685800"/>
              </a:xfrm>
              <a:prstGeom prst="rect">
                <a:avLst/>
              </a:prstGeom>
              <a:blipFill rotWithShape="1">
                <a:blip r:embed="rId9"/>
                <a:stretch>
                  <a:fillRect l="-5" t="-73" r="2" b="-219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90" name="Object 54"/>
              <p:cNvSpPr txBox="1"/>
              <p:nvPr/>
            </p:nvSpPr>
            <p:spPr bwMode="auto">
              <a:xfrm>
                <a:off x="5741768" y="5121260"/>
                <a:ext cx="4590023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=−[(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9990" name="Object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1768" y="5121260"/>
                <a:ext cx="4590023" cy="504825"/>
              </a:xfrm>
              <a:prstGeom prst="rect">
                <a:avLst/>
              </a:prstGeom>
              <a:blipFill rotWithShape="1">
                <a:blip r:embed="rId10"/>
                <a:stretch>
                  <a:fillRect l="-2" t="-123" r="7" b="1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ldLvl="0" animBg="1"/>
      <p:bldP spid="39947" grpId="0"/>
      <p:bldP spid="39974" grpId="0"/>
      <p:bldP spid="39986" grpId="0"/>
      <p:bldP spid="39987" grpId="0"/>
      <p:bldP spid="39988" grpId="0"/>
      <p:bldP spid="399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18857" y="228600"/>
            <a:ext cx="31364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定积分的计算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291045" y="841830"/>
            <a:ext cx="641638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定积分的换元积分法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85" name="Object 9"/>
              <p:cNvSpPr txBox="1"/>
              <p:nvPr/>
            </p:nvSpPr>
            <p:spPr bwMode="auto">
              <a:xfrm>
                <a:off x="1118722" y="1554526"/>
                <a:ext cx="1363006" cy="735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定理：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18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8722" y="1554526"/>
                <a:ext cx="1363006" cy="735162"/>
              </a:xfrm>
              <a:prstGeom prst="rect">
                <a:avLst/>
              </a:prstGeom>
              <a:blipFill rotWithShape="1">
                <a:blip r:embed="rId1"/>
                <a:stretch>
                  <a:fillRect l="-36" t="-6" r="11" b="7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86" name="Object 10"/>
              <p:cNvSpPr txBox="1"/>
              <p:nvPr/>
            </p:nvSpPr>
            <p:spPr bwMode="auto">
              <a:xfrm>
                <a:off x="3004016" y="2146664"/>
                <a:ext cx="7528560" cy="563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在区间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上是单值的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18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4016" y="2146664"/>
                <a:ext cx="7528560" cy="563563"/>
              </a:xfrm>
              <a:prstGeom prst="rect">
                <a:avLst/>
              </a:prstGeom>
              <a:blipFill rotWithShape="1">
                <a:blip r:embed="rId2"/>
                <a:stretch>
                  <a:fillRect l="-6" t="-65" r="6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88" name="Object 12"/>
              <p:cNvSpPr txBox="1"/>
              <p:nvPr/>
            </p:nvSpPr>
            <p:spPr bwMode="auto">
              <a:xfrm>
                <a:off x="3766015" y="2756263"/>
                <a:ext cx="3457719" cy="552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且有连续的导数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1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6015" y="2756263"/>
                <a:ext cx="3457719" cy="552450"/>
              </a:xfrm>
              <a:prstGeom prst="rect">
                <a:avLst/>
              </a:prstGeom>
              <a:blipFill rotWithShape="1">
                <a:blip r:embed="rId3"/>
                <a:stretch>
                  <a:fillRect l="-13" t="-66" r="18" b="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89" name="Object 13"/>
              <p:cNvSpPr txBox="1"/>
              <p:nvPr/>
            </p:nvSpPr>
            <p:spPr bwMode="auto">
              <a:xfrm>
                <a:off x="3089566" y="1533916"/>
                <a:ext cx="6929697" cy="563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在区间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上连续；</m:t>
                      </m:r>
                    </m:oMath>
                  </m:oMathPara>
                </a14:m>
                <a:br>
                  <a:rPr lang="zh-CN" altLang="en-US" sz="2800" b="1" dirty="0">
                    <a:solidFill>
                      <a:srgbClr val="000000"/>
                    </a:solidFill>
                  </a:rPr>
                </a:br>
                <a:endParaRPr lang="zh-CN" altLang="en-US" sz="2800" b="1" dirty="0"/>
              </a:p>
            </p:txBody>
          </p:sp>
        </mc:Choice>
        <mc:Fallback>
          <p:sp>
            <p:nvSpPr>
              <p:cNvPr id="501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9566" y="1533916"/>
                <a:ext cx="6929697" cy="563563"/>
              </a:xfrm>
              <a:prstGeom prst="rect">
                <a:avLst/>
              </a:prstGeom>
              <a:blipFill rotWithShape="1">
                <a:blip r:embed="rId4"/>
                <a:stretch>
                  <a:fillRect l="-4" t="-69" r="3" b="-5790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90" name="Object 14"/>
              <p:cNvSpPr txBox="1"/>
              <p:nvPr/>
            </p:nvSpPr>
            <p:spPr bwMode="auto">
              <a:xfrm>
                <a:off x="2481728" y="1554526"/>
                <a:ext cx="698673" cy="501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190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1728" y="1554526"/>
                <a:ext cx="698673" cy="501650"/>
              </a:xfrm>
              <a:prstGeom prst="rect">
                <a:avLst/>
              </a:prstGeom>
              <a:blipFill rotWithShape="1">
                <a:blip r:embed="rId5"/>
                <a:stretch>
                  <a:fillRect l="-21" t="-9" r="46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91" name="Object 15"/>
              <p:cNvSpPr txBox="1"/>
              <p:nvPr/>
            </p:nvSpPr>
            <p:spPr bwMode="auto">
              <a:xfrm>
                <a:off x="3004015" y="3365863"/>
                <a:ext cx="7100801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在区间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）上变化时，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191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4015" y="3365863"/>
                <a:ext cx="7100801" cy="533400"/>
              </a:xfrm>
              <a:prstGeom prst="rect">
                <a:avLst/>
              </a:prstGeom>
              <a:blipFill rotWithShape="1">
                <a:blip r:embed="rId6"/>
                <a:stretch>
                  <a:fillRect l="-7" t="-68" r="1" b="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92" name="Object 16"/>
              <p:cNvSpPr txBox="1"/>
              <p:nvPr/>
            </p:nvSpPr>
            <p:spPr bwMode="auto">
              <a:xfrm>
                <a:off x="3766015" y="4737463"/>
                <a:ext cx="4482836" cy="831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19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6015" y="4737463"/>
                <a:ext cx="4482836" cy="831850"/>
              </a:xfrm>
              <a:prstGeom prst="rect">
                <a:avLst/>
              </a:prstGeom>
              <a:blipFill rotWithShape="1">
                <a:blip r:embed="rId7"/>
                <a:stretch>
                  <a:fillRect l="-10" t="-44" r="4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93" name="Object 17"/>
              <p:cNvSpPr txBox="1"/>
              <p:nvPr/>
            </p:nvSpPr>
            <p:spPr bwMode="auto">
              <a:xfrm>
                <a:off x="3746965" y="3975463"/>
                <a:ext cx="5154497" cy="55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的值在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变化，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193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965" y="3975463"/>
                <a:ext cx="5154497" cy="558800"/>
              </a:xfrm>
              <a:prstGeom prst="rect">
                <a:avLst/>
              </a:prstGeom>
              <a:blipFill rotWithShape="1">
                <a:blip r:embed="rId8"/>
                <a:stretch>
                  <a:fillRect l="-9" t="-65" r="1" b="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94" name="Object 18"/>
              <p:cNvSpPr txBox="1"/>
              <p:nvPr/>
            </p:nvSpPr>
            <p:spPr bwMode="auto">
              <a:xfrm>
                <a:off x="2481728" y="5343658"/>
                <a:ext cx="6929697" cy="15781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则有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194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1728" y="5343658"/>
                <a:ext cx="6929697" cy="1578147"/>
              </a:xfrm>
              <a:prstGeom prst="rect">
                <a:avLst/>
              </a:prstGeom>
              <a:blipFill rotWithShape="1">
                <a:blip r:embed="rId9"/>
                <a:stretch>
                  <a:fillRect l="-2" t="-8" r="1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autoUpdateAnimBg="0"/>
      <p:bldP spid="50185" grpId="0"/>
      <p:bldP spid="50186" grpId="0"/>
      <p:bldP spid="50188" grpId="0"/>
      <p:bldP spid="50189" grpId="0"/>
      <p:bldP spid="50190" grpId="0"/>
      <p:bldP spid="50191" grpId="0"/>
      <p:bldP spid="50192" grpId="0"/>
      <p:bldP spid="50193" grpId="0"/>
      <p:bldP spid="50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8068" name="Object 4"/>
              <p:cNvSpPr txBox="1"/>
              <p:nvPr/>
            </p:nvSpPr>
            <p:spPr bwMode="auto">
              <a:xfrm>
                <a:off x="2927349" y="349748"/>
                <a:ext cx="6120397" cy="13869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则有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80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7349" y="349748"/>
                <a:ext cx="6120397" cy="1386977"/>
              </a:xfrm>
              <a:prstGeom prst="rect">
                <a:avLst/>
              </a:prstGeom>
              <a:blipFill rotWithShape="1">
                <a:blip r:embed="rId1"/>
                <a:stretch>
                  <a:fillRect l="-10" t="-36" r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919288" y="1693175"/>
            <a:ext cx="1791136" cy="52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证明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070" name="Object 6"/>
              <p:cNvSpPr txBox="1"/>
              <p:nvPr/>
            </p:nvSpPr>
            <p:spPr bwMode="auto">
              <a:xfrm>
                <a:off x="3543532" y="1830020"/>
                <a:ext cx="3053346" cy="584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807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3532" y="1830020"/>
                <a:ext cx="3053346" cy="584076"/>
              </a:xfrm>
              <a:prstGeom prst="rect">
                <a:avLst/>
              </a:prstGeom>
              <a:blipFill rotWithShape="1">
                <a:blip r:embed="rId2"/>
                <a:stretch>
                  <a:fillRect l="-8" t="-100" r="16" b="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071" name="Object 7"/>
              <p:cNvSpPr txBox="1"/>
              <p:nvPr/>
            </p:nvSpPr>
            <p:spPr bwMode="auto">
              <a:xfrm>
                <a:off x="3360089" y="2628171"/>
                <a:ext cx="5254915" cy="5390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则有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))]′=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807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089" y="2628171"/>
                <a:ext cx="5254915" cy="539023"/>
              </a:xfrm>
              <a:prstGeom prst="rect">
                <a:avLst/>
              </a:prstGeom>
              <a:blipFill rotWithShape="1">
                <a:blip r:embed="rId3"/>
                <a:stretch>
                  <a:fillRect l="-6" t="-100" r="11" b="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073" name="Object 9"/>
              <p:cNvSpPr txBox="1"/>
              <p:nvPr/>
            </p:nvSpPr>
            <p:spPr bwMode="auto">
              <a:xfrm>
                <a:off x="2166570" y="3167193"/>
                <a:ext cx="7641952" cy="22016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2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于是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左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807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6570" y="3167193"/>
                <a:ext cx="7641952" cy="2201617"/>
              </a:xfrm>
              <a:prstGeom prst="rect">
                <a:avLst/>
              </a:prstGeom>
              <a:blipFill rotWithShape="1">
                <a:blip r:embed="rId4"/>
                <a:stretch>
                  <a:fillRect l="-8" t="-20" r="4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74" name="AutoShape 10"/>
          <p:cNvSpPr>
            <a:spLocks noChangeArrowheads="1"/>
          </p:cNvSpPr>
          <p:nvPr/>
        </p:nvSpPr>
        <p:spPr bwMode="auto">
          <a:xfrm>
            <a:off x="3792539" y="5513669"/>
            <a:ext cx="5608678" cy="1285609"/>
          </a:xfrm>
          <a:prstGeom prst="wedgeEllipseCallout">
            <a:avLst>
              <a:gd name="adj1" fmla="val 19718"/>
              <a:gd name="adj2" fmla="val 37611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注意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换元的同时一定要换限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  <p:bldP spid="88070" grpId="0"/>
      <p:bldP spid="88071" grpId="0"/>
      <p:bldP spid="88073" grpId="0"/>
      <p:bldP spid="8807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3973" name="Object 5"/>
              <p:cNvSpPr txBox="1"/>
              <p:nvPr/>
            </p:nvSpPr>
            <p:spPr bwMode="auto">
              <a:xfrm>
                <a:off x="1857375" y="0"/>
                <a:ext cx="7548880" cy="137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计算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/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397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375" y="0"/>
                <a:ext cx="7548880" cy="13766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974" name="Object 6"/>
              <p:cNvSpPr txBox="1"/>
              <p:nvPr/>
            </p:nvSpPr>
            <p:spPr bwMode="auto">
              <a:xfrm>
                <a:off x="1973179" y="1225551"/>
                <a:ext cx="6432634" cy="885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解</m:t>
                          </m:r>
                        </m:e>
                        <m:sub/>
                      </m:sSub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/>
                        <m:lim/>
                      </m:limLow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397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3179" y="1225551"/>
                <a:ext cx="6432634" cy="885825"/>
              </a:xfrm>
              <a:prstGeom prst="rect">
                <a:avLst/>
              </a:prstGeom>
              <a:blipFill rotWithShape="1">
                <a:blip r:embed="rId2"/>
                <a:stretch>
                  <a:fillRect l="-4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975" name="Object 7"/>
              <p:cNvSpPr txBox="1"/>
              <p:nvPr/>
            </p:nvSpPr>
            <p:spPr bwMode="auto">
              <a:xfrm>
                <a:off x="2536826" y="2037339"/>
                <a:ext cx="3084512" cy="584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397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6826" y="2037339"/>
                <a:ext cx="3084512" cy="584200"/>
              </a:xfrm>
              <a:prstGeom prst="rect">
                <a:avLst/>
              </a:prstGeom>
              <a:blipFill rotWithShape="1">
                <a:blip r:embed="rId3"/>
                <a:stretch>
                  <a:fillRect t="-44" r="10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976" name="Object 8"/>
              <p:cNvSpPr txBox="1"/>
              <p:nvPr/>
            </p:nvSpPr>
            <p:spPr bwMode="auto">
              <a:xfrm>
                <a:off x="5715000" y="1857374"/>
                <a:ext cx="3467100" cy="885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397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1857374"/>
                <a:ext cx="3467100" cy="885825"/>
              </a:xfrm>
              <a:prstGeom prst="rect">
                <a:avLst/>
              </a:prstGeom>
              <a:blipFill rotWithShape="1">
                <a:blip r:embed="rId4"/>
                <a:stretch>
                  <a:fillRect t="-72" b="7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977" name="Object 9"/>
              <p:cNvSpPr txBox="1"/>
              <p:nvPr/>
            </p:nvSpPr>
            <p:spPr bwMode="auto">
              <a:xfrm>
                <a:off x="6172201" y="2636839"/>
                <a:ext cx="2728913" cy="1477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397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1" y="2636839"/>
                <a:ext cx="2728913" cy="1477963"/>
              </a:xfrm>
              <a:prstGeom prst="rect">
                <a:avLst/>
              </a:prstGeom>
              <a:blipFill rotWithShape="1">
                <a:blip r:embed="rId5"/>
                <a:stretch>
                  <a:fillRect t="-22" r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978" name="Object 10"/>
              <p:cNvSpPr txBox="1"/>
              <p:nvPr/>
            </p:nvSpPr>
            <p:spPr bwMode="auto">
              <a:xfrm>
                <a:off x="2536826" y="5667373"/>
                <a:ext cx="1981200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397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6826" y="5667373"/>
                <a:ext cx="1981200" cy="1066800"/>
              </a:xfrm>
              <a:prstGeom prst="rect">
                <a:avLst/>
              </a:prstGeom>
              <a:blipFill rotWithShape="1">
                <a:blip r:embed="rId6"/>
                <a:stretch>
                  <a:fillRect t="-59" b="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979" name="Object 11"/>
              <p:cNvSpPr txBox="1"/>
              <p:nvPr/>
            </p:nvSpPr>
            <p:spPr bwMode="auto">
              <a:xfrm>
                <a:off x="2380148" y="4149726"/>
                <a:ext cx="3457091" cy="14827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39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0148" y="4149726"/>
                <a:ext cx="3457091" cy="1482723"/>
              </a:xfrm>
              <a:prstGeom prst="rect">
                <a:avLst/>
              </a:prstGeom>
              <a:blipFill rotWithShape="1">
                <a:blip r:embed="rId7"/>
                <a:stretch>
                  <a:fillRect l="-5" r="9" b="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984" name="Object 16"/>
              <p:cNvSpPr txBox="1"/>
              <p:nvPr/>
            </p:nvSpPr>
            <p:spPr bwMode="auto">
              <a:xfrm>
                <a:off x="2514600" y="2819400"/>
                <a:ext cx="3657600" cy="1295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于是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/>
                        <m:lim/>
                      </m:limLow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3984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2819400"/>
                <a:ext cx="3657600" cy="129540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985" name="Object 17"/>
              <p:cNvSpPr txBox="1"/>
              <p:nvPr/>
            </p:nvSpPr>
            <p:spPr bwMode="auto">
              <a:xfrm>
                <a:off x="5837239" y="4281486"/>
                <a:ext cx="4486391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398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7239" y="4281486"/>
                <a:ext cx="4486391" cy="1219200"/>
              </a:xfrm>
              <a:prstGeom prst="rect">
                <a:avLst/>
              </a:prstGeom>
              <a:blipFill rotWithShape="1">
                <a:blip r:embed="rId9"/>
                <a:stretch>
                  <a:fillRect l="-7" t="-26" r="10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0"/>
          <p:cNvSpPr txBox="1"/>
          <p:nvPr/>
        </p:nvSpPr>
        <p:spPr bwMode="auto">
          <a:xfrm>
            <a:off x="5267917" y="5882231"/>
            <a:ext cx="3633197" cy="54184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亦可</a:t>
            </a:r>
            <a:r>
              <a:rPr lang="zh-CN" altLang="en-US" sz="2800" b="1" dirty="0"/>
              <a:t>用几何意义求解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ldLvl="0" animBg="1"/>
      <p:bldP spid="83974" grpId="0"/>
      <p:bldP spid="83975" grpId="0"/>
      <p:bldP spid="83976" grpId="0"/>
      <p:bldP spid="83977" grpId="0"/>
      <p:bldP spid="83978" grpId="0"/>
      <p:bldP spid="83979" grpId="0"/>
      <p:bldP spid="83984" grpId="0"/>
      <p:bldP spid="83985" grpId="0"/>
      <p:bldP spid="11" grpId="0"/>
    </p:bldLst>
  </p:timing>
</p:sld>
</file>

<file path=ppt/tags/tag1.xml><?xml version="1.0" encoding="utf-8"?>
<p:tagLst xmlns:p="http://schemas.openxmlformats.org/presentationml/2006/main">
  <p:tag name="KSO_WPP_MARK_KEY" val="ae6e36e4-da26-490a-817e-01e3c10718eb"/>
  <p:tag name="COMMONDATA" val="eyJoZGlkIjoiMzQ5NWIwNzUwNTVhNzk3MmE2ZThiMDYxY2JmZTFjN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6554</Words>
  <Application>WPS 演示</Application>
  <PresentationFormat>宽屏</PresentationFormat>
  <Paragraphs>390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Cambria Math</vt:lpstr>
      <vt:lpstr>微软雅黑</vt:lpstr>
      <vt:lpstr>Arial Unicode MS</vt:lpstr>
      <vt:lpstr>等线</vt:lpstr>
      <vt:lpstr>Calibri</vt:lpstr>
      <vt:lpstr>MS Mincho</vt:lpstr>
      <vt:lpstr>Segoe Print</vt:lpstr>
      <vt:lpstr>默认设计模板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不起名字了</cp:lastModifiedBy>
  <cp:revision>479</cp:revision>
  <dcterms:created xsi:type="dcterms:W3CDTF">2020-02-21T07:30:00Z</dcterms:created>
  <dcterms:modified xsi:type="dcterms:W3CDTF">2023-01-17T03:13:51Z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7D77CCD9FB2048498B453079735164AF</vt:lpwstr>
  </property>
  <property fmtid="{D5CDD505-2E9C-101B-9397-08002B2CF9AE}" pid="3" name="KSOProductBuildVer">
    <vt:lpwstr>2052-11.1.0.13703</vt:lpwstr>
  </property>
</Properties>
</file>