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5" r:id="rId4"/>
    <p:sldId id="257" r:id="rId5"/>
    <p:sldId id="264" r:id="rId6"/>
    <p:sldId id="258" r:id="rId7"/>
    <p:sldId id="259" r:id="rId8"/>
    <p:sldId id="266" r:id="rId9"/>
    <p:sldId id="260" r:id="rId10"/>
    <p:sldId id="261" r:id="rId11"/>
    <p:sldId id="262" r:id="rId12"/>
    <p:sldId id="263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02" d="100"/>
          <a:sy n="102" d="100"/>
        </p:scale>
        <p:origin x="9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886201" y="90489"/>
            <a:ext cx="400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定积分应用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588630" y="646743"/>
            <a:ext cx="321777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微元法的基本思想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581400" y="1828801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用定积分表示的量</a:t>
            </a:r>
            <a:r>
              <a:rPr lang="en-US" altLang="zh-CN" sz="2800" b="1" i="1"/>
              <a:t>U</a:t>
            </a:r>
            <a:r>
              <a:rPr lang="zh-CN" altLang="en-US" sz="2800" b="1">
                <a:latin typeface="宋体" panose="02010600030101010101" pitchFamily="2" charset="-122"/>
              </a:rPr>
              <a:t>必须具备三个特征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905000" y="1219200"/>
            <a:ext cx="7524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</a:t>
            </a:r>
            <a:r>
              <a:rPr lang="en-US" altLang="zh-CN" sz="2800" b="1"/>
              <a:t>. </a:t>
            </a:r>
            <a:r>
              <a:rPr lang="zh-CN" altLang="en-US" sz="2800" b="1">
                <a:latin typeface="宋体" panose="02010600030101010101" pitchFamily="2" charset="-122"/>
              </a:rPr>
              <a:t>能用定积分表示的量所必须具备的特征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2513013" y="4564064"/>
            <a:ext cx="7440612" cy="568325"/>
            <a:chOff x="806" y="3072"/>
            <a:chExt cx="4529" cy="3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6" name="Object 14"/>
                <p:cNvSpPr txBox="1"/>
                <p:nvPr/>
              </p:nvSpPr>
              <p:spPr bwMode="auto">
                <a:xfrm>
                  <a:off x="2267" y="3120"/>
                  <a:ext cx="613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026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7" y="3120"/>
                  <a:ext cx="613" cy="31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8" name="Group 28"/>
            <p:cNvGrpSpPr/>
            <p:nvPr/>
          </p:nvGrpSpPr>
          <p:grpSpPr bwMode="auto">
            <a:xfrm>
              <a:off x="806" y="3072"/>
              <a:ext cx="4529" cy="336"/>
              <a:chOff x="806" y="2928"/>
              <a:chExt cx="4529" cy="3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7" name="Object 15"/>
                  <p:cNvSpPr txBox="1"/>
                  <p:nvPr/>
                </p:nvSpPr>
                <p:spPr bwMode="auto">
                  <a:xfrm>
                    <a:off x="4608" y="2954"/>
                    <a:ext cx="727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1027" name="Object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08" y="2954"/>
                    <a:ext cx="727" cy="31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5" name="Text Box 17"/>
              <p:cNvSpPr txBox="1">
                <a:spLocks noChangeArrowheads="1"/>
              </p:cNvSpPr>
              <p:nvPr/>
            </p:nvSpPr>
            <p:spPr bwMode="auto">
              <a:xfrm>
                <a:off x="806" y="2928"/>
                <a:ext cx="3936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+mj-lt"/>
                  </a:rPr>
                  <a:t>(3)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部分量      的近似值可表示为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812926" y="5272088"/>
            <a:ext cx="320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二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</a:rPr>
              <a:t>微元分析法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2378076" y="5791201"/>
            <a:ext cx="490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宋体" panose="02010600030101010101" pitchFamily="2" charset="-122"/>
              </a:rPr>
              <a:t>用定积分表示量</a:t>
            </a:r>
            <a:r>
              <a:rPr lang="en-US" altLang="zh-CN" sz="2800" b="1"/>
              <a:t>U</a:t>
            </a:r>
            <a:r>
              <a:rPr lang="zh-CN" altLang="en-US" sz="2800" b="1">
                <a:latin typeface="宋体" panose="02010600030101010101" pitchFamily="2" charset="-122"/>
              </a:rPr>
              <a:t>的基本步骤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2816225" y="2336800"/>
            <a:ext cx="76274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/>
              <a:t>(1)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i="1" dirty="0"/>
              <a:t>U</a:t>
            </a:r>
            <a:r>
              <a:rPr lang="zh-CN" altLang="en-US" sz="2800" b="1" dirty="0">
                <a:latin typeface="宋体" panose="02010600030101010101" pitchFamily="2" charset="-122"/>
              </a:rPr>
              <a:t>是与一个变量</a:t>
            </a:r>
            <a:r>
              <a:rPr lang="en-US" altLang="zh-CN" sz="2800" b="1" i="1" dirty="0"/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的变化区间</a:t>
            </a: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有关的量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2819401" y="3070226"/>
            <a:ext cx="54197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</a:rPr>
              <a:t>(2) </a:t>
            </a:r>
            <a:r>
              <a:rPr lang="en-US" altLang="zh-CN" sz="2800" b="1" i="1" dirty="0"/>
              <a:t>U </a:t>
            </a:r>
            <a:r>
              <a:rPr lang="zh-CN" altLang="en-US" sz="2800" b="1" dirty="0">
                <a:latin typeface="宋体" panose="02010600030101010101" pitchFamily="2" charset="-122"/>
              </a:rPr>
              <a:t>对于区间</a:t>
            </a: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具有可加性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3581401" y="3589339"/>
            <a:ext cx="58721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即如果把区</a:t>
            </a: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>
                <a:latin typeface="宋体" panose="02010600030101010101" pitchFamily="2" charset="-122"/>
              </a:rPr>
              <a:t>] </a:t>
            </a:r>
            <a:r>
              <a:rPr lang="zh-CN" altLang="en-US" sz="2800" b="1" dirty="0">
                <a:latin typeface="宋体" panose="02010600030101010101" pitchFamily="2" charset="-122"/>
              </a:rPr>
              <a:t>分成许多部分区间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/>
              <a:t>则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相应地分成许多部分量</a:t>
            </a:r>
            <a:r>
              <a:rPr lang="en-US" altLang="zh-CN" sz="2800" b="1" dirty="0"/>
              <a:t>;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8" grpId="0" autoUpdateAnimBg="0"/>
      <p:bldP spid="2060" grpId="0" autoUpdateAnimBg="0"/>
      <p:bldP spid="2066" grpId="0" autoUpdateAnimBg="0"/>
      <p:bldP spid="2068" grpId="0" autoUpdateAnimBg="0"/>
      <p:bldP spid="2073" grpId="0" autoUpdateAnimBg="0"/>
      <p:bldP spid="2074" grpId="0" autoUpdateAnimBg="0"/>
      <p:bldP spid="207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1577690" y="222566"/>
            <a:ext cx="5977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5 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r </a:t>
            </a:r>
            <a:r>
              <a:rPr lang="en-US" altLang="zh-CN" sz="2800" b="1" dirty="0"/>
              <a:t>=1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r </a:t>
            </a:r>
            <a:r>
              <a:rPr lang="en-US" altLang="zh-CN" sz="2800" b="1" dirty="0"/>
              <a:t>=1+cos</a:t>
            </a:r>
            <a:r>
              <a:rPr lang="en-US" altLang="zh-CN" sz="2800" b="1" dirty="0"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ym typeface="Symbol" panose="05050102010706020507" pitchFamily="18" charset="2"/>
              </a:rPr>
              <a:t>所围公共面积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/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1684052" y="97504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  如图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曲线交点为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56" name="Object 40"/>
              <p:cNvSpPr txBox="1"/>
              <p:nvPr/>
            </p:nvSpPr>
            <p:spPr bwMode="auto">
              <a:xfrm>
                <a:off x="5205980" y="896843"/>
                <a:ext cx="2541588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56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980" y="896843"/>
                <a:ext cx="2541588" cy="784225"/>
              </a:xfrm>
              <a:prstGeom prst="rect">
                <a:avLst/>
              </a:prstGeom>
              <a:blipFill rotWithShape="1">
                <a:blip r:embed="rId1"/>
                <a:stretch>
                  <a:fillRect l="-10" t="-28" r="22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2445937" y="5800746"/>
            <a:ext cx="2097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由对称性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58" name="Object 42"/>
              <p:cNvSpPr txBox="1"/>
              <p:nvPr/>
            </p:nvSpPr>
            <p:spPr bwMode="auto">
              <a:xfrm>
                <a:off x="4196142" y="5630213"/>
                <a:ext cx="6905672" cy="1161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58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6142" y="5630213"/>
                <a:ext cx="6905672" cy="1161153"/>
              </a:xfrm>
              <a:prstGeom prst="rect">
                <a:avLst/>
              </a:prstGeom>
              <a:blipFill rotWithShape="1">
                <a:blip r:embed="rId2"/>
                <a:stretch>
                  <a:fillRect l="-1" t="-26" r="2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2129449" y="1778975"/>
            <a:ext cx="56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则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60" name="Object 44"/>
              <p:cNvSpPr txBox="1"/>
              <p:nvPr/>
            </p:nvSpPr>
            <p:spPr bwMode="auto">
              <a:xfrm>
                <a:off x="2646078" y="1598685"/>
                <a:ext cx="4104070" cy="12321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60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6078" y="1598685"/>
                <a:ext cx="4104070" cy="1232144"/>
              </a:xfrm>
              <a:prstGeom prst="rect">
                <a:avLst/>
              </a:prstGeom>
              <a:blipFill rotWithShape="1">
                <a:blip r:embed="rId3"/>
                <a:stretch>
                  <a:fillRect l="-1" t="-32" r="2" b="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61" name="Object 45"/>
              <p:cNvSpPr txBox="1"/>
              <p:nvPr/>
            </p:nvSpPr>
            <p:spPr bwMode="auto">
              <a:xfrm>
                <a:off x="3080356" y="2701477"/>
                <a:ext cx="5034806" cy="11821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/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61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0356" y="2701477"/>
                <a:ext cx="5034806" cy="1182104"/>
              </a:xfrm>
              <a:prstGeom prst="rect">
                <a:avLst/>
              </a:prstGeom>
              <a:blipFill rotWithShape="1">
                <a:blip r:embed="rId4"/>
                <a:stretch>
                  <a:fillRect l="-12" t="-16" r="10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62" name="Object 46"/>
              <p:cNvSpPr txBox="1"/>
              <p:nvPr/>
            </p:nvSpPr>
            <p:spPr bwMode="auto">
              <a:xfrm>
                <a:off x="2952751" y="3726274"/>
                <a:ext cx="4978465" cy="1382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e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62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751" y="3726274"/>
                <a:ext cx="4978465" cy="1382220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108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63" name="Object 47"/>
              <p:cNvSpPr txBox="1"/>
              <p:nvPr/>
            </p:nvSpPr>
            <p:spPr bwMode="auto">
              <a:xfrm>
                <a:off x="7715398" y="3934024"/>
                <a:ext cx="1698625" cy="10461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63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5398" y="3934024"/>
                <a:ext cx="1698625" cy="1046163"/>
              </a:xfrm>
              <a:prstGeom prst="rect">
                <a:avLst/>
              </a:prstGeom>
              <a:blipFill rotWithShape="1">
                <a:blip r:embed="rId6"/>
                <a:stretch>
                  <a:fillRect l="-9" t="-19" r="9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445937" y="501901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而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65" name="Object 49"/>
              <p:cNvSpPr txBox="1"/>
              <p:nvPr/>
            </p:nvSpPr>
            <p:spPr bwMode="auto">
              <a:xfrm>
                <a:off x="3589237" y="4889500"/>
                <a:ext cx="1376363" cy="958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65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9237" y="4889500"/>
                <a:ext cx="1376363" cy="958850"/>
              </a:xfrm>
              <a:prstGeom prst="rect">
                <a:avLst/>
              </a:prstGeom>
              <a:blipFill rotWithShape="1">
                <a:blip r:embed="rId7"/>
                <a:stretch>
                  <a:fillRect l="-16" r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51"/>
          <p:cNvGrpSpPr/>
          <p:nvPr/>
        </p:nvGrpSpPr>
        <p:grpSpPr bwMode="auto">
          <a:xfrm>
            <a:off x="8698180" y="635726"/>
            <a:ext cx="2788425" cy="2501867"/>
            <a:chOff x="3456" y="624"/>
            <a:chExt cx="1420" cy="1217"/>
          </a:xfrm>
        </p:grpSpPr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638" y="1632"/>
              <a:ext cx="15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/>
                <a:t>N</a:t>
              </a:r>
              <a:endParaRPr lang="en-US" altLang="zh-CN" b="1" dirty="0"/>
            </a:p>
          </p:txBody>
        </p:sp>
        <p:grpSp>
          <p:nvGrpSpPr>
            <p:cNvPr id="52" name="Group 50"/>
            <p:cNvGrpSpPr/>
            <p:nvPr/>
          </p:nvGrpSpPr>
          <p:grpSpPr bwMode="auto">
            <a:xfrm>
              <a:off x="3456" y="624"/>
              <a:ext cx="1420" cy="1056"/>
              <a:chOff x="3456" y="624"/>
              <a:chExt cx="1420" cy="1056"/>
            </a:xfrm>
          </p:grpSpPr>
          <p:sp>
            <p:nvSpPr>
              <p:cNvPr id="53" name="Line 3"/>
              <p:cNvSpPr>
                <a:spLocks noChangeShapeType="1"/>
              </p:cNvSpPr>
              <p:nvPr/>
            </p:nvSpPr>
            <p:spPr bwMode="auto">
              <a:xfrm flipV="1">
                <a:off x="3840" y="1248"/>
                <a:ext cx="10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>
                <a:off x="3456" y="858"/>
                <a:ext cx="802" cy="7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>
                <a:off x="3840" y="86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Arc 21"/>
              <p:cNvSpPr/>
              <p:nvPr/>
            </p:nvSpPr>
            <p:spPr bwMode="auto">
              <a:xfrm flipH="1" flipV="1">
                <a:off x="3696" y="1056"/>
                <a:ext cx="14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Arc 23"/>
              <p:cNvSpPr/>
              <p:nvPr/>
            </p:nvSpPr>
            <p:spPr bwMode="auto">
              <a:xfrm flipH="1">
                <a:off x="3696" y="864"/>
                <a:ext cx="14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Arc 25"/>
              <p:cNvSpPr/>
              <p:nvPr/>
            </p:nvSpPr>
            <p:spPr bwMode="auto">
              <a:xfrm flipH="1">
                <a:off x="3840" y="768"/>
                <a:ext cx="240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Arc 26"/>
              <p:cNvSpPr/>
              <p:nvPr/>
            </p:nvSpPr>
            <p:spPr bwMode="auto">
              <a:xfrm>
                <a:off x="4080" y="768"/>
                <a:ext cx="624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0" name="Arc 27"/>
              <p:cNvSpPr/>
              <p:nvPr/>
            </p:nvSpPr>
            <p:spPr bwMode="auto">
              <a:xfrm flipH="1" flipV="1">
                <a:off x="3696" y="1392"/>
                <a:ext cx="14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Arc 28"/>
              <p:cNvSpPr/>
              <p:nvPr/>
            </p:nvSpPr>
            <p:spPr bwMode="auto">
              <a:xfrm flipH="1">
                <a:off x="3696" y="1248"/>
                <a:ext cx="14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Arc 29"/>
              <p:cNvSpPr/>
              <p:nvPr/>
            </p:nvSpPr>
            <p:spPr bwMode="auto">
              <a:xfrm flipH="1" flipV="1">
                <a:off x="3840" y="1584"/>
                <a:ext cx="28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Arc 31"/>
              <p:cNvSpPr/>
              <p:nvPr/>
            </p:nvSpPr>
            <p:spPr bwMode="auto">
              <a:xfrm flipV="1">
                <a:off x="4128" y="1248"/>
                <a:ext cx="576" cy="43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Text Box 33"/>
              <p:cNvSpPr txBox="1">
                <a:spLocks noChangeArrowheads="1"/>
              </p:cNvSpPr>
              <p:nvPr/>
            </p:nvSpPr>
            <p:spPr bwMode="auto">
              <a:xfrm>
                <a:off x="3525" y="1114"/>
                <a:ext cx="273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o</a:t>
                </a:r>
                <a:endParaRPr lang="en-US" altLang="zh-CN" sz="2800" b="1" dirty="0"/>
              </a:p>
            </p:txBody>
          </p:sp>
          <p:sp>
            <p:nvSpPr>
              <p:cNvPr id="65" name="Text Box 34"/>
              <p:cNvSpPr txBox="1">
                <a:spLocks noChangeArrowheads="1"/>
              </p:cNvSpPr>
              <p:nvPr/>
            </p:nvSpPr>
            <p:spPr bwMode="auto">
              <a:xfrm>
                <a:off x="3552" y="624"/>
                <a:ext cx="192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 i="1" dirty="0"/>
                  <a:t>M</a:t>
                </a:r>
                <a:endParaRPr lang="en-US" altLang="zh-CN" b="1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Object 36"/>
                  <p:cNvSpPr txBox="1"/>
                  <p:nvPr/>
                </p:nvSpPr>
                <p:spPr bwMode="auto">
                  <a:xfrm>
                    <a:off x="3665" y="945"/>
                    <a:ext cx="219" cy="2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66" name="Object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65" y="945"/>
                    <a:ext cx="219" cy="294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Object 37"/>
                  <p:cNvSpPr txBox="1"/>
                  <p:nvPr/>
                </p:nvSpPr>
                <p:spPr bwMode="auto">
                  <a:xfrm>
                    <a:off x="3888" y="912"/>
                    <a:ext cx="213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67" name="Object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88" y="912"/>
                    <a:ext cx="213" cy="240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4" grpId="0" autoUpdateAnimBg="0"/>
      <p:bldP spid="9255" grpId="0" autoUpdateAnimBg="0"/>
      <p:bldP spid="9256" grpId="0"/>
      <p:bldP spid="9257" grpId="0" autoUpdateAnimBg="0"/>
      <p:bldP spid="9258" grpId="0"/>
      <p:bldP spid="9259" grpId="0" autoUpdateAnimBg="0"/>
      <p:bldP spid="9260" grpId="0"/>
      <p:bldP spid="9261" grpId="0"/>
      <p:bldP spid="9262" grpId="0"/>
      <p:bldP spid="9263" grpId="0"/>
      <p:bldP spid="9264" grpId="0" autoUpdateAnimBg="0"/>
      <p:bldP spid="92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43290" y="142874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三</a:t>
            </a:r>
            <a:r>
              <a:rPr lang="en-US" altLang="zh-CN" sz="2800" b="1" dirty="0"/>
              <a:t>.  </a:t>
            </a:r>
            <a:r>
              <a:rPr lang="zh-CN" altLang="en-US" sz="2800" b="1" dirty="0">
                <a:latin typeface="宋体" panose="02010600030101010101" pitchFamily="2" charset="-122"/>
              </a:rPr>
              <a:t>参数方程情形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453" y="781674"/>
            <a:ext cx="1016843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当曲边梯形的曲边为参数方</a:t>
            </a:r>
            <a:r>
              <a:rPr lang="en-US" altLang="zh-CN" sz="2800" b="1" i="1" dirty="0"/>
              <a:t>x=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 </a:t>
            </a:r>
            <a:r>
              <a:rPr lang="en-US" altLang="zh-CN" sz="2800" b="1" dirty="0" smtClean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 smtClean="0">
                <a:sym typeface="Symbol" panose="05050102010706020507" pitchFamily="18" charset="2"/>
              </a:rPr>
              <a:t>),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y</a:t>
            </a:r>
            <a:r>
              <a:rPr lang="en-US" altLang="zh-CN" sz="2800" b="1" i="1" dirty="0">
                <a:sym typeface="Symbol" panose="05050102010706020507" pitchFamily="18" charset="2"/>
              </a:rPr>
              <a:t>=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 </a:t>
            </a:r>
            <a:r>
              <a:rPr lang="en-US" altLang="zh-CN" sz="2800" b="1" dirty="0" smtClean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/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且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 </a:t>
            </a:r>
            <a:r>
              <a:rPr lang="en-US" altLang="zh-CN" sz="2800" b="1" dirty="0" smtClean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ym typeface="Symbol" panose="05050102010706020507" pitchFamily="18" charset="2"/>
              </a:rPr>
              <a:t>=a,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 </a:t>
            </a:r>
            <a:r>
              <a:rPr lang="en-US" altLang="zh-CN" sz="2800" b="1" dirty="0" smtClean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ym typeface="Symbol" panose="05050102010706020507" pitchFamily="18" charset="2"/>
              </a:rPr>
              <a:t>=b,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b="1" i="1" dirty="0">
                <a:sym typeface="Symbol" panose="05050102010706020507" pitchFamily="18" charset="2"/>
              </a:rPr>
              <a:t>,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上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 </a:t>
            </a:r>
            <a:r>
              <a:rPr lang="en-US" altLang="zh-CN" sz="2800" b="1" dirty="0" smtClean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有连续导数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 </a:t>
            </a:r>
            <a:r>
              <a:rPr lang="en-US" altLang="zh-CN" sz="2800" b="1" dirty="0" smtClean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连续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zh-CN" altLang="en-US" sz="2800" b="1" dirty="0">
                <a:latin typeface="宋体" panose="02010600030101010101" pitchFamily="2" charset="-122"/>
              </a:rPr>
              <a:t>曲边梯形面积面积为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Object 4"/>
              <p:cNvSpPr txBox="1"/>
              <p:nvPr/>
            </p:nvSpPr>
            <p:spPr bwMode="auto">
              <a:xfrm>
                <a:off x="2313305" y="1948815"/>
                <a:ext cx="8830945" cy="12312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800" b="1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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3305" y="1948815"/>
                <a:ext cx="8830945" cy="12312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6360" y="3034483"/>
            <a:ext cx="298613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在例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若采用椭圆的参数方程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6" name="Object 6"/>
              <p:cNvSpPr txBox="1"/>
              <p:nvPr/>
            </p:nvSpPr>
            <p:spPr bwMode="auto">
              <a:xfrm>
                <a:off x="5003165" y="2975610"/>
                <a:ext cx="8145780" cy="10769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165" y="2975610"/>
                <a:ext cx="8145780" cy="1076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62678" y="4395497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Symbol" panose="05050102010706020507" pitchFamily="18" charset="2"/>
              </a:rPr>
              <a:t>则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8" name="Object 8"/>
              <p:cNvSpPr txBox="1"/>
              <p:nvPr/>
            </p:nvSpPr>
            <p:spPr bwMode="auto">
              <a:xfrm>
                <a:off x="2833610" y="4094587"/>
                <a:ext cx="4922519" cy="12311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3610" y="4094587"/>
                <a:ext cx="4922519" cy="1231180"/>
              </a:xfrm>
              <a:prstGeom prst="rect">
                <a:avLst/>
              </a:prstGeom>
              <a:blipFill rotWithShape="1">
                <a:blip r:embed="rId3"/>
                <a:stretch>
                  <a:fillRect l="-5" t="-9" r="5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9" name="Object 9"/>
              <p:cNvSpPr txBox="1"/>
              <p:nvPr/>
            </p:nvSpPr>
            <p:spPr bwMode="auto">
              <a:xfrm>
                <a:off x="7203440" y="3980180"/>
                <a:ext cx="5580380" cy="12312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440" y="3980180"/>
                <a:ext cx="5580380" cy="12312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0" name="Object 10"/>
              <p:cNvSpPr txBox="1"/>
              <p:nvPr/>
            </p:nvSpPr>
            <p:spPr bwMode="auto">
              <a:xfrm>
                <a:off x="3339717" y="5170179"/>
                <a:ext cx="3863792" cy="11743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717" y="5170179"/>
                <a:ext cx="3863792" cy="1174317"/>
              </a:xfrm>
              <a:prstGeom prst="rect">
                <a:avLst/>
              </a:prstGeom>
              <a:blipFill rotWithShape="1">
                <a:blip r:embed="rId5"/>
                <a:stretch>
                  <a:fillRect l="-7" t="-1" r="2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1" name="Object 11"/>
              <p:cNvSpPr txBox="1"/>
              <p:nvPr/>
            </p:nvSpPr>
            <p:spPr bwMode="auto">
              <a:xfrm>
                <a:off x="7203509" y="4757440"/>
                <a:ext cx="4271493" cy="14947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sub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eqArr>
                                    <m:eqArr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/>
                                  </m:eqAr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509" y="4757440"/>
                <a:ext cx="4271493" cy="1494756"/>
              </a:xfrm>
              <a:prstGeom prst="rect">
                <a:avLst/>
              </a:prstGeom>
              <a:blipFill rotWithShape="1">
                <a:blip r:embed="rId6"/>
                <a:stretch>
                  <a:fillRect l="-2" t="-1" r="13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2" name="Object 12"/>
              <p:cNvSpPr txBox="1"/>
              <p:nvPr/>
            </p:nvSpPr>
            <p:spPr bwMode="auto">
              <a:xfrm>
                <a:off x="3407411" y="6289675"/>
                <a:ext cx="1428750" cy="568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7411" y="6289675"/>
                <a:ext cx="1428750" cy="5683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bldLvl="0" animBg="1"/>
      <p:bldP spid="10245" grpId="0" autoUpdateAnimBg="0"/>
      <p:bldP spid="10246" grpId="0" bldLvl="0" animBg="1"/>
      <p:bldP spid="10247" grpId="0" autoUpdateAnimBg="0"/>
      <p:bldP spid="10248" grpId="0"/>
      <p:bldP spid="10249" grpId="0" bldLvl="0" animBg="1"/>
      <p:bldP spid="10250" grpId="0"/>
      <p:bldP spid="10251" grpId="0"/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52626" y="228601"/>
            <a:ext cx="828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(1) </a:t>
            </a:r>
            <a:r>
              <a:rPr lang="zh-CN" altLang="en-US" sz="2800" b="1">
                <a:latin typeface="宋体" panose="02010600030101010101" pitchFamily="2" charset="-122"/>
              </a:rPr>
              <a:t>根据问题的具体情况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选取一个变量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52625" y="1879600"/>
            <a:ext cx="7120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(2)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在区间</a:t>
            </a: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en-US" altLang="zh-CN" sz="2800" b="1" i="1"/>
              <a:t>a,b</a:t>
            </a:r>
            <a:r>
              <a:rPr lang="en-US" altLang="zh-CN" sz="2800" b="1">
                <a:latin typeface="宋体" panose="02010600030101010101" pitchFamily="2" charset="-122"/>
              </a:rPr>
              <a:t>]</a:t>
            </a:r>
            <a:r>
              <a:rPr lang="zh-CN" altLang="en-US" sz="2800" b="1">
                <a:latin typeface="宋体" panose="02010600030101010101" pitchFamily="2" charset="-122"/>
              </a:rPr>
              <a:t>内任取一个小区间</a:t>
            </a: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en-US" altLang="zh-CN" sz="2800" b="1" i="1"/>
              <a:t>x,x+dx</a:t>
            </a:r>
            <a:r>
              <a:rPr lang="en-US" altLang="zh-CN" sz="2800" b="1">
                <a:latin typeface="宋体" panose="02010600030101010101" pitchFamily="2" charset="-122"/>
              </a:rPr>
              <a:t>],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286001" y="2689226"/>
            <a:ext cx="726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求出相应于这个小区间的部分量</a:t>
            </a:r>
            <a:r>
              <a:rPr lang="zh-CN" altLang="en-US" sz="2800" b="1">
                <a:cs typeface="Times New Roman" panose="02020603050405020304" pitchFamily="18" charset="0"/>
              </a:rPr>
              <a:t>∆</a:t>
            </a:r>
            <a:r>
              <a:rPr lang="en-US" altLang="zh-CN" sz="2800" b="1" i="1">
                <a:cs typeface="Times New Roman" panose="02020603050405020304" pitchFamily="18" charset="0"/>
              </a:rPr>
              <a:t>U</a:t>
            </a:r>
            <a:r>
              <a:rPr lang="zh-CN" altLang="en-US" sz="2800" b="1">
                <a:latin typeface="宋体" panose="02010600030101010101" pitchFamily="2" charset="-122"/>
              </a:rPr>
              <a:t>的近似值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881189" y="4489451"/>
            <a:ext cx="8643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宋体" panose="02010600030101010101" pitchFamily="2" charset="-122"/>
              </a:rPr>
              <a:t>就把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dx</a:t>
            </a:r>
            <a:r>
              <a:rPr lang="zh-CN" altLang="en-US" sz="2800" b="1">
                <a:latin typeface="宋体" panose="02010600030101010101" pitchFamily="2" charset="-122"/>
              </a:rPr>
              <a:t>称为量</a:t>
            </a:r>
            <a:r>
              <a:rPr lang="en-US" altLang="zh-CN" sz="2800" b="1" i="1"/>
              <a:t>U</a:t>
            </a:r>
            <a:r>
              <a:rPr lang="zh-CN" altLang="en-US" sz="2800" b="1">
                <a:latin typeface="宋体" panose="02010600030101010101" pitchFamily="2" charset="-122"/>
              </a:rPr>
              <a:t>的微元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且记作</a:t>
            </a:r>
            <a:r>
              <a:rPr lang="en-US" altLang="zh-CN" sz="2800" b="1" i="1"/>
              <a:t>dU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即 </a:t>
            </a:r>
            <a:r>
              <a:rPr lang="en-US" altLang="zh-CN" sz="2800" b="1" i="1"/>
              <a:t>dU=f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dx</a:t>
            </a:r>
            <a:endParaRPr lang="en-US" altLang="zh-CN" sz="2800" b="1" i="1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286000" y="3208339"/>
            <a:ext cx="78486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如果</a:t>
            </a:r>
            <a:r>
              <a:rPr lang="zh-CN" altLang="en-US" sz="2800" b="1">
                <a:cs typeface="Times New Roman" panose="02020603050405020304" pitchFamily="18" charset="0"/>
              </a:rPr>
              <a:t>∆</a:t>
            </a:r>
            <a:r>
              <a:rPr lang="en-US" altLang="zh-CN" sz="2800" b="1" i="1">
                <a:cs typeface="Times New Roman" panose="02020603050405020304" pitchFamily="18" charset="0"/>
              </a:rPr>
              <a:t>U</a:t>
            </a:r>
            <a:r>
              <a:rPr lang="zh-CN" altLang="en-US" sz="2800" b="1">
                <a:latin typeface="宋体" panose="02010600030101010101" pitchFamily="2" charset="-122"/>
              </a:rPr>
              <a:t>能近似地表示为</a:t>
            </a: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en-US" altLang="zh-CN" sz="2800" b="1" i="1"/>
              <a:t>a,b</a:t>
            </a:r>
            <a:r>
              <a:rPr lang="en-US" altLang="zh-CN" sz="2800" b="1">
                <a:latin typeface="宋体" panose="02010600030101010101" pitchFamily="2" charset="-122"/>
              </a:rPr>
              <a:t>]</a:t>
            </a:r>
            <a:r>
              <a:rPr lang="zh-CN" altLang="en-US" sz="2800" b="1">
                <a:latin typeface="宋体" panose="02010600030101010101" pitchFamily="2" charset="-122"/>
              </a:rPr>
              <a:t>上的一个连续函数在</a:t>
            </a:r>
            <a:r>
              <a:rPr lang="en-US" altLang="zh-CN" sz="2800" b="1" i="1"/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处的值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en-US" altLang="zh-CN" sz="2800" b="1" i="1"/>
              <a:t>dx</a:t>
            </a:r>
            <a:r>
              <a:rPr lang="zh-CN" altLang="en-US" sz="2800" b="1">
                <a:latin typeface="宋体" panose="02010600030101010101" pitchFamily="2" charset="-122"/>
              </a:rPr>
              <a:t>的乘积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495551" y="1004889"/>
            <a:ext cx="7065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例如</a:t>
            </a:r>
            <a:r>
              <a:rPr lang="en-US" altLang="zh-CN" sz="2800" b="1" i="1"/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为积分变量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并确定其变化区间</a:t>
            </a: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en-US" altLang="zh-CN" sz="2800" b="1" i="1"/>
              <a:t>a,b</a:t>
            </a:r>
            <a:r>
              <a:rPr lang="en-US" altLang="zh-CN" sz="2800" b="1">
                <a:latin typeface="宋体" panose="02010600030101010101" pitchFamily="2" charset="-122"/>
              </a:rPr>
              <a:t>];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1737224" y="5056628"/>
            <a:ext cx="10454776" cy="1572771"/>
            <a:chOff x="65" y="78"/>
            <a:chExt cx="6533" cy="114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5" y="78"/>
              <a:ext cx="6533" cy="4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zh-CN" sz="2800" b="1" dirty="0"/>
                <a:t>(3)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以所求量</a:t>
              </a:r>
              <a:r>
                <a:rPr lang="en-US" altLang="zh-CN" sz="2800" b="1" i="1" dirty="0"/>
                <a:t>U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的微元</a:t>
              </a:r>
              <a:r>
                <a:rPr lang="en-US" altLang="zh-CN" sz="2800" b="1" i="1" dirty="0"/>
                <a:t>f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x</a:t>
              </a:r>
              <a:r>
                <a:rPr lang="en-US" altLang="zh-CN" sz="2800" b="1" dirty="0"/>
                <a:t>)</a:t>
              </a:r>
              <a:r>
                <a:rPr lang="en-US" altLang="zh-CN" sz="2800" b="1" i="1" dirty="0" err="1"/>
                <a:t>dx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为被积表达式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在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[</a:t>
              </a:r>
              <a:r>
                <a:rPr lang="en-US" altLang="zh-CN" sz="2800" b="1" i="1" dirty="0" err="1"/>
                <a:t>a,b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]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上作定积分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得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0" name="Object 26"/>
                <p:cNvSpPr txBox="1"/>
                <p:nvPr/>
              </p:nvSpPr>
              <p:spPr bwMode="auto">
                <a:xfrm>
                  <a:off x="1738" y="391"/>
                  <a:ext cx="2187" cy="8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050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38" y="391"/>
                  <a:ext cx="2187" cy="828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/>
      <p:bldP spid="15366" grpId="0"/>
      <p:bldP spid="15375" grpId="0"/>
      <p:bldP spid="15369" grpId="0"/>
      <p:bldP spid="153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629996" y="1340143"/>
            <a:ext cx="425021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平面图形的面积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1655208" y="2203098"/>
            <a:ext cx="40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宋体" panose="02010600030101010101" pitchFamily="2" charset="-122"/>
              </a:rPr>
              <a:t>一  直角坐标情形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2177341" y="2943357"/>
            <a:ext cx="35703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曲边梯形的面积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1863725" y="3754439"/>
            <a:ext cx="9674336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当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上连续时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由曲线</a:t>
            </a:r>
            <a:r>
              <a:rPr lang="en-US" altLang="zh-CN" sz="2800" b="1" i="1" dirty="0"/>
              <a:t>y=f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和 </a:t>
            </a:r>
            <a:r>
              <a:rPr lang="en-US" altLang="zh-CN" sz="2800" b="1" i="1" dirty="0"/>
              <a:t>x=a, x=b</a:t>
            </a:r>
            <a:r>
              <a:rPr lang="zh-CN" altLang="en-US" sz="2800" b="1" dirty="0"/>
              <a:t>及</a:t>
            </a:r>
            <a:r>
              <a:rPr lang="en-US" altLang="zh-CN" sz="2800" b="1" i="1" dirty="0"/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轴所围成的曲边梯形面积就是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89993" y="746184"/>
            <a:ext cx="4145203" cy="2761529"/>
            <a:chOff x="6589994" y="928688"/>
            <a:chExt cx="4145203" cy="2761529"/>
          </a:xfrm>
        </p:grpSpPr>
        <p:grpSp>
          <p:nvGrpSpPr>
            <p:cNvPr id="2" name="Group 36"/>
            <p:cNvGrpSpPr/>
            <p:nvPr/>
          </p:nvGrpSpPr>
          <p:grpSpPr bwMode="auto">
            <a:xfrm>
              <a:off x="6589994" y="928688"/>
              <a:ext cx="4145203" cy="2761529"/>
              <a:chOff x="275" y="1824"/>
              <a:chExt cx="2653" cy="2064"/>
            </a:xfrm>
          </p:grpSpPr>
          <p:grpSp>
            <p:nvGrpSpPr>
              <p:cNvPr id="3089" name="Group 37"/>
              <p:cNvGrpSpPr/>
              <p:nvPr/>
            </p:nvGrpSpPr>
            <p:grpSpPr bwMode="auto">
              <a:xfrm>
                <a:off x="275" y="1908"/>
                <a:ext cx="2485" cy="1980"/>
                <a:chOff x="923" y="1820"/>
                <a:chExt cx="2485" cy="1980"/>
              </a:xfrm>
            </p:grpSpPr>
            <p:sp>
              <p:nvSpPr>
                <p:cNvPr id="3090" name="Line 38"/>
                <p:cNvSpPr>
                  <a:spLocks noChangeShapeType="1"/>
                </p:cNvSpPr>
                <p:nvPr/>
              </p:nvSpPr>
              <p:spPr bwMode="auto">
                <a:xfrm>
                  <a:off x="923" y="2959"/>
                  <a:ext cx="2485" cy="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2800" b="1"/>
                </a:p>
              </p:txBody>
            </p:sp>
            <p:sp>
              <p:nvSpPr>
                <p:cNvPr id="309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124" y="1820"/>
                  <a:ext cx="0" cy="1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800" b="1"/>
                </a:p>
              </p:txBody>
            </p:sp>
            <p:sp>
              <p:nvSpPr>
                <p:cNvPr id="3092" name="Freeform 40"/>
                <p:cNvSpPr/>
                <p:nvPr/>
              </p:nvSpPr>
              <p:spPr bwMode="auto">
                <a:xfrm>
                  <a:off x="1123" y="2068"/>
                  <a:ext cx="2002" cy="1732"/>
                </a:xfrm>
                <a:custGeom>
                  <a:avLst/>
                  <a:gdLst>
                    <a:gd name="T0" fmla="*/ 0 w 2016"/>
                    <a:gd name="T1" fmla="*/ 1424 h 1592"/>
                    <a:gd name="T2" fmla="*/ 384 w 2016"/>
                    <a:gd name="T3" fmla="*/ 1184 h 1592"/>
                    <a:gd name="T4" fmla="*/ 864 w 2016"/>
                    <a:gd name="T5" fmla="*/ 1424 h 1592"/>
                    <a:gd name="T6" fmla="*/ 1440 w 2016"/>
                    <a:gd name="T7" fmla="*/ 176 h 1592"/>
                    <a:gd name="T8" fmla="*/ 2016 w 2016"/>
                    <a:gd name="T9" fmla="*/ 368 h 1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16"/>
                    <a:gd name="T16" fmla="*/ 0 h 1592"/>
                    <a:gd name="T17" fmla="*/ 2016 w 2016"/>
                    <a:gd name="T18" fmla="*/ 1592 h 15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16" h="1592">
                      <a:moveTo>
                        <a:pt x="0" y="1424"/>
                      </a:moveTo>
                      <a:cubicBezTo>
                        <a:pt x="120" y="1304"/>
                        <a:pt x="240" y="1184"/>
                        <a:pt x="384" y="1184"/>
                      </a:cubicBezTo>
                      <a:cubicBezTo>
                        <a:pt x="528" y="1184"/>
                        <a:pt x="688" y="1592"/>
                        <a:pt x="864" y="1424"/>
                      </a:cubicBezTo>
                      <a:cubicBezTo>
                        <a:pt x="1040" y="1256"/>
                        <a:pt x="1248" y="352"/>
                        <a:pt x="1440" y="176"/>
                      </a:cubicBezTo>
                      <a:cubicBezTo>
                        <a:pt x="1632" y="0"/>
                        <a:pt x="1920" y="336"/>
                        <a:pt x="2016" y="3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/>
                </a:p>
              </p:txBody>
            </p:sp>
            <p:sp>
              <p:nvSpPr>
                <p:cNvPr id="3093" name="Line 41"/>
                <p:cNvSpPr>
                  <a:spLocks noChangeShapeType="1"/>
                </p:cNvSpPr>
                <p:nvPr/>
              </p:nvSpPr>
              <p:spPr bwMode="auto">
                <a:xfrm>
                  <a:off x="1141" y="2967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2800" b="1"/>
                </a:p>
              </p:txBody>
            </p:sp>
            <p:sp>
              <p:nvSpPr>
                <p:cNvPr id="309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120" y="2386"/>
                  <a:ext cx="5" cy="5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2800" b="1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7" name="Object 43"/>
                  <p:cNvSpPr txBox="1"/>
                  <p:nvPr/>
                </p:nvSpPr>
                <p:spPr bwMode="auto">
                  <a:xfrm>
                    <a:off x="288" y="2668"/>
                    <a:ext cx="410" cy="4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077" name="Object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" y="2668"/>
                    <a:ext cx="410" cy="45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8" name="Object 44"/>
                  <p:cNvSpPr txBox="1"/>
                  <p:nvPr/>
                </p:nvSpPr>
                <p:spPr bwMode="auto">
                  <a:xfrm>
                    <a:off x="2321" y="3002"/>
                    <a:ext cx="607" cy="3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3078" name="Object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1" y="3002"/>
                    <a:ext cx="607" cy="358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9" name="Object 45"/>
                  <p:cNvSpPr txBox="1"/>
                  <p:nvPr/>
                </p:nvSpPr>
                <p:spPr bwMode="auto">
                  <a:xfrm>
                    <a:off x="1200" y="2784"/>
                    <a:ext cx="607" cy="3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079" name="Object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2784"/>
                    <a:ext cx="607" cy="35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0" name="Object 46"/>
                  <p:cNvSpPr txBox="1"/>
                  <p:nvPr/>
                </p:nvSpPr>
                <p:spPr bwMode="auto">
                  <a:xfrm>
                    <a:off x="1557" y="3001"/>
                    <a:ext cx="351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080" name="Object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57" y="3001"/>
                    <a:ext cx="351" cy="411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1" name="Object 47"/>
                  <p:cNvSpPr txBox="1"/>
                  <p:nvPr/>
                </p:nvSpPr>
                <p:spPr bwMode="auto">
                  <a:xfrm>
                    <a:off x="2598" y="3097"/>
                    <a:ext cx="33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081" name="Object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98" y="3097"/>
                    <a:ext cx="330" cy="378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2" name="Object 48"/>
                  <p:cNvSpPr txBox="1"/>
                  <p:nvPr/>
                </p:nvSpPr>
                <p:spPr bwMode="auto">
                  <a:xfrm>
                    <a:off x="1083" y="1824"/>
                    <a:ext cx="668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3082" name="Object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83" y="1824"/>
                    <a:ext cx="668" cy="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45" name="Object 49"/>
                <p:cNvSpPr txBox="1"/>
                <p:nvPr/>
              </p:nvSpPr>
              <p:spPr bwMode="auto">
                <a:xfrm>
                  <a:off x="8537574" y="1041400"/>
                  <a:ext cx="1471437" cy="43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4145" name="Object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37574" y="1041400"/>
                  <a:ext cx="1471437" cy="43180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1752600" y="571500"/>
            <a:ext cx="5743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定积分在几何上的应用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49" name="Object 53"/>
              <p:cNvSpPr txBox="1"/>
              <p:nvPr/>
            </p:nvSpPr>
            <p:spPr bwMode="auto">
              <a:xfrm>
                <a:off x="2177341" y="4895451"/>
                <a:ext cx="3430979" cy="11674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49" name="Object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341" y="4895451"/>
                <a:ext cx="3430979" cy="1167469"/>
              </a:xfrm>
              <a:prstGeom prst="rect">
                <a:avLst/>
              </a:prstGeom>
              <a:blipFill rotWithShape="1">
                <a:blip r:embed="rId8"/>
                <a:stretch>
                  <a:fillRect l="-16" t="-20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0" name="Object 54"/>
              <p:cNvSpPr txBox="1"/>
              <p:nvPr/>
            </p:nvSpPr>
            <p:spPr bwMode="auto">
              <a:xfrm>
                <a:off x="5608320" y="4860891"/>
                <a:ext cx="5282132" cy="11674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50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8320" y="4860891"/>
                <a:ext cx="5282132" cy="1167469"/>
              </a:xfrm>
              <a:prstGeom prst="rect">
                <a:avLst/>
              </a:prstGeom>
              <a:blipFill rotWithShape="1">
                <a:blip r:embed="rId9"/>
                <a:stretch>
                  <a:fillRect t="-51" r="4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" grpId="0" autoUpdateAnimBg="0"/>
      <p:bldP spid="4127" grpId="0" autoUpdateAnimBg="0"/>
      <p:bldP spid="4128" grpId="0" autoUpdateAnimBg="0"/>
      <p:bldP spid="4130" grpId="0" autoUpdateAnimBg="0"/>
      <p:bldP spid="4148" grpId="0" autoUpdateAnimBg="0"/>
      <p:bldP spid="4149" grpId="0"/>
      <p:bldP spid="4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928813" y="476251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2. </a:t>
            </a:r>
            <a:r>
              <a:rPr lang="zh-CN" altLang="en-US" sz="2800" b="1"/>
              <a:t>一般图形的面积</a:t>
            </a:r>
            <a:endParaRPr lang="zh-CN" altLang="en-US" sz="2800" b="1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928812" y="3455988"/>
            <a:ext cx="879155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以及两条直线</a:t>
            </a:r>
            <a:r>
              <a:rPr lang="en-US" altLang="zh-CN" sz="2800" b="1" i="1" dirty="0"/>
              <a:t>x=</a:t>
            </a:r>
            <a:r>
              <a:rPr lang="en-US" altLang="zh-CN" sz="2800" b="1" i="1" dirty="0" err="1"/>
              <a:t>a,x</a:t>
            </a:r>
            <a:r>
              <a:rPr lang="en-US" altLang="zh-CN" sz="2800" b="1" i="1" dirty="0"/>
              <a:t>=b</a:t>
            </a:r>
            <a:r>
              <a:rPr lang="zh-CN" altLang="en-US" sz="2800" b="1" dirty="0"/>
              <a:t>之间的图形的面积微元为</a:t>
            </a:r>
            <a:endParaRPr lang="zh-CN" altLang="en-US" sz="2800" b="1" dirty="0"/>
          </a:p>
        </p:txBody>
      </p:sp>
      <p:grpSp>
        <p:nvGrpSpPr>
          <p:cNvPr id="2" name="Group 33"/>
          <p:cNvGrpSpPr/>
          <p:nvPr/>
        </p:nvGrpSpPr>
        <p:grpSpPr bwMode="auto">
          <a:xfrm>
            <a:off x="1906588" y="1131888"/>
            <a:ext cx="5791200" cy="533400"/>
            <a:chOff x="1857" y="2160"/>
            <a:chExt cx="3647" cy="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4" name="Object 26"/>
                <p:cNvSpPr txBox="1"/>
                <p:nvPr/>
              </p:nvSpPr>
              <p:spPr bwMode="auto">
                <a:xfrm>
                  <a:off x="2884" y="2169"/>
                  <a:ext cx="110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4104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4" y="2169"/>
                  <a:ext cx="1100" cy="327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3" name="Rectangle 32"/>
            <p:cNvSpPr>
              <a:spLocks noChangeArrowheads="1"/>
            </p:cNvSpPr>
            <p:nvPr/>
          </p:nvSpPr>
          <p:spPr bwMode="auto">
            <a:xfrm>
              <a:off x="1857" y="2160"/>
              <a:ext cx="36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如果函数                      在</a:t>
              </a:r>
              <a:r>
                <a:rPr lang="en-US" altLang="zh-CN" sz="2800" b="1"/>
                <a:t>[a,b]</a:t>
              </a:r>
              <a:r>
                <a:rPr lang="zh-CN" altLang="en-US" sz="2800" b="1"/>
                <a:t>上连续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</p:grpSp>
      <p:grpSp>
        <p:nvGrpSpPr>
          <p:cNvPr id="3" name="Group 35"/>
          <p:cNvGrpSpPr/>
          <p:nvPr/>
        </p:nvGrpSpPr>
        <p:grpSpPr bwMode="auto">
          <a:xfrm>
            <a:off x="2238376" y="1928813"/>
            <a:ext cx="4127501" cy="520700"/>
            <a:chOff x="1857" y="1584"/>
            <a:chExt cx="2600" cy="3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3" name="Object 27"/>
                <p:cNvSpPr txBox="1"/>
                <p:nvPr/>
              </p:nvSpPr>
              <p:spPr bwMode="auto">
                <a:xfrm>
                  <a:off x="2168" y="1584"/>
                  <a:ext cx="2289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)≤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4103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8" y="1584"/>
                  <a:ext cx="2289" cy="32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2" name="Rectangle 34"/>
            <p:cNvSpPr>
              <a:spLocks noChangeArrowheads="1"/>
            </p:cNvSpPr>
            <p:nvPr/>
          </p:nvSpPr>
          <p:spPr bwMode="auto">
            <a:xfrm>
              <a:off x="1857" y="1584"/>
              <a:ext cx="4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且          </a:t>
              </a:r>
              <a:endParaRPr lang="zh-CN" altLang="en-US" sz="2800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00" name="Object 36"/>
              <p:cNvSpPr txBox="1"/>
              <p:nvPr/>
            </p:nvSpPr>
            <p:spPr bwMode="auto">
              <a:xfrm>
                <a:off x="3303588" y="4143375"/>
                <a:ext cx="3363912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300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588" y="4143375"/>
                <a:ext cx="3363912" cy="508000"/>
              </a:xfrm>
              <a:prstGeom prst="rect">
                <a:avLst/>
              </a:prstGeom>
              <a:blipFill rotWithShape="1">
                <a:blip r:embed="rId3"/>
                <a:stretch>
                  <a:fillRect l="-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8"/>
          <p:cNvGrpSpPr/>
          <p:nvPr/>
        </p:nvGrpSpPr>
        <p:grpSpPr bwMode="auto">
          <a:xfrm>
            <a:off x="2024063" y="2690813"/>
            <a:ext cx="5953124" cy="530225"/>
            <a:chOff x="314" y="2652"/>
            <a:chExt cx="3750" cy="3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2" name="Object 28"/>
                <p:cNvSpPr txBox="1"/>
                <p:nvPr/>
              </p:nvSpPr>
              <p:spPr bwMode="auto">
                <a:xfrm>
                  <a:off x="2064" y="2652"/>
                  <a:ext cx="2000" cy="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4102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4" y="2652"/>
                  <a:ext cx="2000" cy="334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1" name="Rectangle 37"/>
            <p:cNvSpPr>
              <a:spLocks noChangeArrowheads="1"/>
            </p:cNvSpPr>
            <p:nvPr/>
          </p:nvSpPr>
          <p:spPr bwMode="auto">
            <a:xfrm>
              <a:off x="314" y="2655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则介于两条曲线</a:t>
              </a:r>
              <a:endParaRPr lang="zh-CN" altLang="en-US" sz="2800" b="1"/>
            </a:p>
          </p:txBody>
        </p:sp>
      </p:grpSp>
      <p:grpSp>
        <p:nvGrpSpPr>
          <p:cNvPr id="5" name="Group 71"/>
          <p:cNvGrpSpPr/>
          <p:nvPr/>
        </p:nvGrpSpPr>
        <p:grpSpPr bwMode="auto">
          <a:xfrm>
            <a:off x="7977187" y="598043"/>
            <a:ext cx="3048001" cy="2532063"/>
            <a:chOff x="3552" y="1034"/>
            <a:chExt cx="1920" cy="1595"/>
          </a:xfrm>
        </p:grpSpPr>
        <p:sp>
          <p:nvSpPr>
            <p:cNvPr id="4113" name="Line 12"/>
            <p:cNvSpPr>
              <a:spLocks noChangeShapeType="1"/>
            </p:cNvSpPr>
            <p:nvPr/>
          </p:nvSpPr>
          <p:spPr bwMode="auto">
            <a:xfrm>
              <a:off x="3552" y="1872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14" name="Line 14"/>
            <p:cNvSpPr>
              <a:spLocks noChangeShapeType="1"/>
            </p:cNvSpPr>
            <p:nvPr/>
          </p:nvSpPr>
          <p:spPr bwMode="auto">
            <a:xfrm flipV="1">
              <a:off x="412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3792" y="16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 flipH="1">
              <a:off x="4981" y="1440"/>
              <a:ext cx="11" cy="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17" name="Freeform 21"/>
            <p:cNvSpPr/>
            <p:nvPr/>
          </p:nvSpPr>
          <p:spPr bwMode="auto">
            <a:xfrm>
              <a:off x="3792" y="1340"/>
              <a:ext cx="1182" cy="330"/>
            </a:xfrm>
            <a:custGeom>
              <a:avLst/>
              <a:gdLst>
                <a:gd name="T0" fmla="*/ 0 w 1152"/>
                <a:gd name="T1" fmla="*/ 224 h 224"/>
                <a:gd name="T2" fmla="*/ 96 w 1152"/>
                <a:gd name="T3" fmla="*/ 32 h 224"/>
                <a:gd name="T4" fmla="*/ 240 w 1152"/>
                <a:gd name="T5" fmla="*/ 32 h 224"/>
                <a:gd name="T6" fmla="*/ 576 w 1152"/>
                <a:gd name="T7" fmla="*/ 176 h 224"/>
                <a:gd name="T8" fmla="*/ 960 w 1152"/>
                <a:gd name="T9" fmla="*/ 32 h 224"/>
                <a:gd name="T10" fmla="*/ 1152 w 1152"/>
                <a:gd name="T11" fmla="*/ 3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224"/>
                <a:gd name="T20" fmla="*/ 1152 w 1152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224">
                  <a:moveTo>
                    <a:pt x="0" y="224"/>
                  </a:moveTo>
                  <a:cubicBezTo>
                    <a:pt x="28" y="144"/>
                    <a:pt x="56" y="64"/>
                    <a:pt x="96" y="32"/>
                  </a:cubicBezTo>
                  <a:cubicBezTo>
                    <a:pt x="136" y="0"/>
                    <a:pt x="160" y="8"/>
                    <a:pt x="240" y="32"/>
                  </a:cubicBezTo>
                  <a:cubicBezTo>
                    <a:pt x="320" y="56"/>
                    <a:pt x="456" y="176"/>
                    <a:pt x="576" y="176"/>
                  </a:cubicBezTo>
                  <a:cubicBezTo>
                    <a:pt x="696" y="176"/>
                    <a:pt x="864" y="56"/>
                    <a:pt x="960" y="32"/>
                  </a:cubicBezTo>
                  <a:cubicBezTo>
                    <a:pt x="1056" y="8"/>
                    <a:pt x="1112" y="32"/>
                    <a:pt x="1152" y="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4118" name="Freeform 24"/>
            <p:cNvSpPr/>
            <p:nvPr/>
          </p:nvSpPr>
          <p:spPr bwMode="auto">
            <a:xfrm>
              <a:off x="3792" y="1975"/>
              <a:ext cx="1200" cy="330"/>
            </a:xfrm>
            <a:custGeom>
              <a:avLst/>
              <a:gdLst>
                <a:gd name="T0" fmla="*/ 0 w 1200"/>
                <a:gd name="T1" fmla="*/ 432 h 584"/>
                <a:gd name="T2" fmla="*/ 288 w 1200"/>
                <a:gd name="T3" fmla="*/ 576 h 584"/>
                <a:gd name="T4" fmla="*/ 864 w 1200"/>
                <a:gd name="T5" fmla="*/ 384 h 584"/>
                <a:gd name="T6" fmla="*/ 1200 w 1200"/>
                <a:gd name="T7" fmla="*/ 0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584"/>
                <a:gd name="T14" fmla="*/ 1200 w 1200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584">
                  <a:moveTo>
                    <a:pt x="0" y="432"/>
                  </a:moveTo>
                  <a:cubicBezTo>
                    <a:pt x="72" y="508"/>
                    <a:pt x="144" y="584"/>
                    <a:pt x="288" y="576"/>
                  </a:cubicBezTo>
                  <a:cubicBezTo>
                    <a:pt x="432" y="568"/>
                    <a:pt x="712" y="480"/>
                    <a:pt x="864" y="384"/>
                  </a:cubicBezTo>
                  <a:cubicBezTo>
                    <a:pt x="1016" y="288"/>
                    <a:pt x="1144" y="64"/>
                    <a:pt x="1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4119" name="Line 25"/>
            <p:cNvSpPr>
              <a:spLocks noChangeShapeType="1"/>
            </p:cNvSpPr>
            <p:nvPr/>
          </p:nvSpPr>
          <p:spPr bwMode="auto">
            <a:xfrm>
              <a:off x="4416" y="15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20" name="Line 29"/>
            <p:cNvSpPr>
              <a:spLocks noChangeShapeType="1"/>
            </p:cNvSpPr>
            <p:nvPr/>
          </p:nvSpPr>
          <p:spPr bwMode="auto">
            <a:xfrm>
              <a:off x="4608" y="14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21" name="Text Box 35"/>
            <p:cNvSpPr txBox="1">
              <a:spLocks noChangeArrowheads="1"/>
            </p:cNvSpPr>
            <p:nvPr/>
          </p:nvSpPr>
          <p:spPr bwMode="auto">
            <a:xfrm>
              <a:off x="3827" y="1034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y</a:t>
              </a:r>
              <a:endParaRPr lang="en-US" altLang="zh-CN" sz="2800" b="1" i="1"/>
            </a:p>
          </p:txBody>
        </p:sp>
        <p:sp>
          <p:nvSpPr>
            <p:cNvPr id="4122" name="Text Box 36"/>
            <p:cNvSpPr txBox="1">
              <a:spLocks noChangeArrowheads="1"/>
            </p:cNvSpPr>
            <p:nvPr/>
          </p:nvSpPr>
          <p:spPr bwMode="auto">
            <a:xfrm>
              <a:off x="5165" y="1776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 dirty="0"/>
                <a:t>x</a:t>
              </a:r>
              <a:endParaRPr lang="en-US" altLang="zh-CN" sz="2800" b="1" i="1" dirty="0"/>
            </a:p>
          </p:txBody>
        </p:sp>
        <p:sp>
          <p:nvSpPr>
            <p:cNvPr id="4123" name="Text Box 38"/>
            <p:cNvSpPr txBox="1">
              <a:spLocks noChangeArrowheads="1"/>
            </p:cNvSpPr>
            <p:nvPr/>
          </p:nvSpPr>
          <p:spPr bwMode="auto">
            <a:xfrm>
              <a:off x="4214" y="1213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 i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0" name="Object 39"/>
                <p:cNvSpPr txBox="1"/>
                <p:nvPr/>
              </p:nvSpPr>
              <p:spPr bwMode="auto">
                <a:xfrm>
                  <a:off x="4176" y="2352"/>
                  <a:ext cx="930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4100" name="Object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76" y="2352"/>
                  <a:ext cx="930" cy="27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4" name="Text Box 40"/>
            <p:cNvSpPr txBox="1">
              <a:spLocks noChangeArrowheads="1"/>
            </p:cNvSpPr>
            <p:nvPr/>
          </p:nvSpPr>
          <p:spPr bwMode="auto">
            <a:xfrm>
              <a:off x="4214" y="1165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 i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1" name="Object 40"/>
                <p:cNvSpPr txBox="1"/>
                <p:nvPr/>
              </p:nvSpPr>
              <p:spPr bwMode="auto">
                <a:xfrm>
                  <a:off x="4185" y="1088"/>
                  <a:ext cx="883" cy="2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4101" name="Object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5" y="1088"/>
                  <a:ext cx="883" cy="28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5" name="Text Box 42"/>
            <p:cNvSpPr txBox="1">
              <a:spLocks noChangeArrowheads="1"/>
            </p:cNvSpPr>
            <p:nvPr/>
          </p:nvSpPr>
          <p:spPr bwMode="auto">
            <a:xfrm>
              <a:off x="3558" y="177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  <p:sp>
          <p:nvSpPr>
            <p:cNvPr id="4126" name="Text Box 43"/>
            <p:cNvSpPr txBox="1">
              <a:spLocks noChangeArrowheads="1"/>
            </p:cNvSpPr>
            <p:nvPr/>
          </p:nvSpPr>
          <p:spPr bwMode="auto">
            <a:xfrm>
              <a:off x="4992" y="181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 dirty="0"/>
                <a:t>b</a:t>
              </a:r>
              <a:endParaRPr lang="en-US" altLang="zh-CN" sz="2800" b="1" i="1" dirty="0"/>
            </a:p>
          </p:txBody>
        </p:sp>
        <p:sp>
          <p:nvSpPr>
            <p:cNvPr id="4127" name="Text Box 44"/>
            <p:cNvSpPr txBox="1">
              <a:spLocks noChangeArrowheads="1"/>
            </p:cNvSpPr>
            <p:nvPr/>
          </p:nvSpPr>
          <p:spPr bwMode="auto">
            <a:xfrm>
              <a:off x="4071" y="17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o</a:t>
              </a:r>
              <a:endParaRPr lang="en-US" altLang="zh-CN" sz="2800" b="1" i="1"/>
            </a:p>
          </p:txBody>
        </p:sp>
        <p:sp>
          <p:nvSpPr>
            <p:cNvPr id="4128" name="Text Box 45"/>
            <p:cNvSpPr txBox="1">
              <a:spLocks noChangeArrowheads="1"/>
            </p:cNvSpPr>
            <p:nvPr/>
          </p:nvSpPr>
          <p:spPr bwMode="auto">
            <a:xfrm>
              <a:off x="4215" y="163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 dirty="0"/>
                <a:t>x</a:t>
              </a:r>
              <a:endParaRPr lang="en-US" altLang="zh-CN" sz="2800" b="1" i="1" dirty="0"/>
            </a:p>
          </p:txBody>
        </p:sp>
        <p:sp>
          <p:nvSpPr>
            <p:cNvPr id="4129" name="Text Box 46"/>
            <p:cNvSpPr txBox="1">
              <a:spLocks noChangeArrowheads="1"/>
            </p:cNvSpPr>
            <p:nvPr/>
          </p:nvSpPr>
          <p:spPr bwMode="auto">
            <a:xfrm>
              <a:off x="4550" y="1572"/>
              <a:ext cx="6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 dirty="0" err="1"/>
                <a:t>x+dx</a:t>
              </a:r>
              <a:endParaRPr lang="en-US" altLang="zh-CN" sz="2800" b="1" i="1" dirty="0"/>
            </a:p>
          </p:txBody>
        </p:sp>
        <p:sp>
          <p:nvSpPr>
            <p:cNvPr id="4130" name="Rectangle 70"/>
            <p:cNvSpPr>
              <a:spLocks noChangeArrowheads="1"/>
            </p:cNvSpPr>
            <p:nvPr/>
          </p:nvSpPr>
          <p:spPr bwMode="auto">
            <a:xfrm>
              <a:off x="4424" y="1588"/>
              <a:ext cx="174" cy="6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</p:grp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2182700" y="481533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则图形的面积为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41"/>
              <p:cNvSpPr txBox="1"/>
              <p:nvPr/>
            </p:nvSpPr>
            <p:spPr bwMode="auto">
              <a:xfrm>
                <a:off x="5029200" y="4651376"/>
                <a:ext cx="3657600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/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8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651376"/>
                <a:ext cx="3657600" cy="10064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906588" y="5567013"/>
            <a:ext cx="93260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 </a:t>
            </a:r>
            <a:r>
              <a:rPr lang="zh-CN" altLang="en-US" sz="2800" b="1" dirty="0"/>
              <a:t>注意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根据具体的图形特点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也可以选择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作为积分变量</a:t>
            </a:r>
            <a:r>
              <a:rPr lang="en-US" altLang="zh-CN" sz="2800" b="1" dirty="0"/>
              <a:t>, 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               </a:t>
            </a:r>
            <a:r>
              <a:rPr lang="zh-CN" altLang="en-US" sz="2800" b="1" dirty="0"/>
              <a:t>或者利用图形的对称性简化计算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 autoUpdateAnimBg="0"/>
      <p:bldP spid="11289" grpId="0" autoUpdateAnimBg="0"/>
      <p:bldP spid="11300" grpId="0"/>
      <p:bldP spid="37" grpId="0" autoUpdateAnimBg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970966" y="272383"/>
            <a:ext cx="4120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1  </a:t>
            </a:r>
            <a:r>
              <a:rPr lang="zh-CN" altLang="en-US" sz="2800" b="1" dirty="0"/>
              <a:t>求椭圆的面积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如图</a:t>
            </a:r>
            <a:r>
              <a:rPr lang="en-US" altLang="zh-CN" sz="2800" b="1" dirty="0"/>
              <a:t>).</a:t>
            </a:r>
            <a:endParaRPr lang="en-US" altLang="zh-CN" sz="2800" b="1" dirty="0"/>
          </a:p>
        </p:txBody>
      </p:sp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906721" y="909037"/>
            <a:ext cx="40607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解  由对称性</a:t>
            </a:r>
            <a:r>
              <a:rPr lang="en-US" altLang="zh-CN" sz="2800" b="1"/>
              <a:t>,</a:t>
            </a:r>
            <a:r>
              <a:rPr lang="zh-CN" altLang="en-US" sz="2800" b="1"/>
              <a:t>椭圆的面积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71" name="Object 51"/>
              <p:cNvSpPr txBox="1"/>
              <p:nvPr/>
            </p:nvSpPr>
            <p:spPr bwMode="auto">
              <a:xfrm>
                <a:off x="2734677" y="1428149"/>
                <a:ext cx="1905000" cy="700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71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4677" y="1428149"/>
                <a:ext cx="1905000" cy="700088"/>
              </a:xfrm>
              <a:prstGeom prst="rect">
                <a:avLst/>
              </a:prstGeom>
              <a:blipFill rotWithShape="1">
                <a:blip r:embed="rId1"/>
                <a:stretch>
                  <a:fillRect l="-19" t="-5" r="19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8"/>
          <p:cNvGrpSpPr/>
          <p:nvPr/>
        </p:nvGrpSpPr>
        <p:grpSpPr bwMode="auto">
          <a:xfrm>
            <a:off x="970966" y="2139355"/>
            <a:ext cx="5072063" cy="546101"/>
            <a:chOff x="569" y="3567"/>
            <a:chExt cx="3195" cy="344"/>
          </a:xfrm>
        </p:grpSpPr>
        <p:sp>
          <p:nvSpPr>
            <p:cNvPr id="5140" name="Text Box 52"/>
            <p:cNvSpPr txBox="1">
              <a:spLocks noChangeArrowheads="1"/>
            </p:cNvSpPr>
            <p:nvPr/>
          </p:nvSpPr>
          <p:spPr bwMode="auto">
            <a:xfrm>
              <a:off x="569" y="3567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其中</a:t>
              </a:r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7" name="Object 53"/>
                <p:cNvSpPr txBox="1"/>
                <p:nvPr/>
              </p:nvSpPr>
              <p:spPr bwMode="auto">
                <a:xfrm>
                  <a:off x="1104" y="3607"/>
                  <a:ext cx="288" cy="2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5127" name="Object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3607"/>
                  <a:ext cx="288" cy="281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41" name="Text Box 54"/>
            <p:cNvSpPr txBox="1">
              <a:spLocks noChangeArrowheads="1"/>
            </p:cNvSpPr>
            <p:nvPr/>
          </p:nvSpPr>
          <p:spPr bwMode="auto">
            <a:xfrm>
              <a:off x="1319" y="3581"/>
              <a:ext cx="24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为椭圆在第一象限部分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</p:grpSp>
      <p:grpSp>
        <p:nvGrpSpPr>
          <p:cNvPr id="3" name="Group 79"/>
          <p:cNvGrpSpPr/>
          <p:nvPr/>
        </p:nvGrpSpPr>
        <p:grpSpPr bwMode="auto">
          <a:xfrm>
            <a:off x="7153591" y="466998"/>
            <a:ext cx="3577537" cy="2460930"/>
            <a:chOff x="3734" y="2725"/>
            <a:chExt cx="1958" cy="1211"/>
          </a:xfrm>
        </p:grpSpPr>
        <p:sp>
          <p:nvSpPr>
            <p:cNvPr id="5134" name="Line 55"/>
            <p:cNvSpPr>
              <a:spLocks noChangeShapeType="1"/>
            </p:cNvSpPr>
            <p:nvPr/>
          </p:nvSpPr>
          <p:spPr bwMode="auto">
            <a:xfrm>
              <a:off x="3734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5135" name="Line 56"/>
            <p:cNvSpPr>
              <a:spLocks noChangeShapeType="1"/>
            </p:cNvSpPr>
            <p:nvPr/>
          </p:nvSpPr>
          <p:spPr bwMode="auto">
            <a:xfrm flipV="1">
              <a:off x="4502" y="288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5136" name="Oval 59"/>
            <p:cNvSpPr>
              <a:spLocks noChangeArrowheads="1"/>
            </p:cNvSpPr>
            <p:nvPr/>
          </p:nvSpPr>
          <p:spPr bwMode="auto">
            <a:xfrm>
              <a:off x="3933" y="3105"/>
              <a:ext cx="1129" cy="5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5137" name="Text Box 60"/>
            <p:cNvSpPr txBox="1">
              <a:spLocks noChangeArrowheads="1"/>
            </p:cNvSpPr>
            <p:nvPr/>
          </p:nvSpPr>
          <p:spPr bwMode="auto">
            <a:xfrm>
              <a:off x="5095" y="3388"/>
              <a:ext cx="1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x</a:t>
              </a:r>
              <a:endParaRPr lang="en-US" altLang="zh-CN" sz="2800" b="1" dirty="0"/>
            </a:p>
          </p:txBody>
        </p:sp>
        <p:sp>
          <p:nvSpPr>
            <p:cNvPr id="5138" name="Text Box 61"/>
            <p:cNvSpPr txBox="1">
              <a:spLocks noChangeArrowheads="1"/>
            </p:cNvSpPr>
            <p:nvPr/>
          </p:nvSpPr>
          <p:spPr bwMode="auto">
            <a:xfrm>
              <a:off x="4279" y="2753"/>
              <a:ext cx="1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y</a:t>
              </a:r>
              <a:endParaRPr lang="en-US" altLang="zh-CN" sz="2800" b="1" dirty="0"/>
            </a:p>
          </p:txBody>
        </p:sp>
        <p:sp>
          <p:nvSpPr>
            <p:cNvPr id="5139" name="Text Box 62"/>
            <p:cNvSpPr txBox="1">
              <a:spLocks noChangeArrowheads="1"/>
            </p:cNvSpPr>
            <p:nvPr/>
          </p:nvSpPr>
          <p:spPr bwMode="auto">
            <a:xfrm>
              <a:off x="4309" y="3350"/>
              <a:ext cx="1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o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6" name="Object 63"/>
                <p:cNvSpPr txBox="1"/>
                <p:nvPr/>
              </p:nvSpPr>
              <p:spPr bwMode="auto">
                <a:xfrm>
                  <a:off x="4669" y="2725"/>
                  <a:ext cx="1023" cy="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126" name="Object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9" y="2725"/>
                  <a:ext cx="1023" cy="524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063041" y="307597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80"/>
              <p:cNvSpPr txBox="1"/>
              <p:nvPr/>
            </p:nvSpPr>
            <p:spPr bwMode="auto">
              <a:xfrm>
                <a:off x="1705977" y="2802924"/>
                <a:ext cx="6350368" cy="1036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4" name="Object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5977" y="2802924"/>
                <a:ext cx="6350368" cy="1036638"/>
              </a:xfrm>
              <a:prstGeom prst="rect">
                <a:avLst/>
              </a:prstGeom>
              <a:blipFill rotWithShape="1">
                <a:blip r:embed="rId4"/>
                <a:stretch>
                  <a:fillRect l="-6" t="-3" r="2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81"/>
              <p:cNvSpPr txBox="1"/>
              <p:nvPr/>
            </p:nvSpPr>
            <p:spPr bwMode="auto">
              <a:xfrm>
                <a:off x="1605915" y="3839845"/>
                <a:ext cx="10764520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5" name="Object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915" y="3839845"/>
                <a:ext cx="10764520" cy="1066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02" name="Object 82"/>
              <p:cNvSpPr txBox="1"/>
              <p:nvPr/>
            </p:nvSpPr>
            <p:spPr bwMode="auto">
              <a:xfrm>
                <a:off x="1682118" y="5574802"/>
                <a:ext cx="7249276" cy="1190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202" name="Object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118" y="5574802"/>
                <a:ext cx="7249276" cy="1190199"/>
              </a:xfrm>
              <a:prstGeom prst="rect">
                <a:avLst/>
              </a:prstGeom>
              <a:blipFill rotWithShape="1">
                <a:blip r:embed="rId6"/>
                <a:stretch>
                  <a:fillRect t="-12" r="2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63041" y="5060005"/>
                <a:ext cx="234711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zh-CN" altLang="en-US" sz="2800" b="1" dirty="0"/>
                  <a:t>由几何意义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1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3041" y="5060005"/>
                <a:ext cx="234711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" t="-62" r="9" b="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9" grpId="0" autoUpdateAnimBg="0"/>
      <p:bldP spid="5170" grpId="0" autoUpdateAnimBg="0"/>
      <p:bldP spid="5171" grpId="0"/>
      <p:bldP spid="43" grpId="0" autoUpdateAnimBg="0"/>
      <p:bldP spid="44" grpId="0"/>
      <p:bldP spid="45" grpId="0" bldLvl="0" animBg="1"/>
      <p:bldP spid="520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Text Box 5"/>
              <p:cNvSpPr txBox="1">
                <a:spLocks noChangeArrowheads="1"/>
              </p:cNvSpPr>
              <p:nvPr/>
            </p:nvSpPr>
            <p:spPr bwMode="auto">
              <a:xfrm>
                <a:off x="999499" y="561163"/>
                <a:ext cx="388093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2  </a:t>
                </a:r>
                <a:r>
                  <a:rPr lang="zh-CN" altLang="en-US" sz="2800" b="1" dirty="0"/>
                  <a:t>求由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9499" y="561163"/>
                <a:ext cx="3880934" cy="532966"/>
              </a:xfrm>
              <a:prstGeom prst="rect">
                <a:avLst/>
              </a:prstGeom>
              <a:blipFill rotWithShape="1">
                <a:blip r:embed="rId1"/>
                <a:stretch>
                  <a:fillRect t="-86" r="12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61330" y="575017"/>
            <a:ext cx="257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所围图形面积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92529" y="1370083"/>
            <a:ext cx="5559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两抛物线的交点为</a:t>
            </a:r>
            <a:r>
              <a:rPr lang="en-US" altLang="zh-CN" sz="2800" b="1" dirty="0"/>
              <a:t>(0,0)</a:t>
            </a:r>
            <a:r>
              <a:rPr lang="zh-CN" altLang="en-US" sz="2800" b="1" dirty="0"/>
              <a:t>及</a:t>
            </a:r>
            <a:r>
              <a:rPr lang="en-US" altLang="zh-CN" sz="2800" b="1" dirty="0"/>
              <a:t>(1,1).</a:t>
            </a:r>
            <a:endParaRPr lang="en-US" altLang="zh-CN" sz="2800" b="1" dirty="0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45918" y="2165961"/>
            <a:ext cx="57109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取 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为积分变量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其变化区间为</a:t>
            </a:r>
            <a:r>
              <a:rPr lang="en-US" altLang="zh-CN" sz="2800" b="1" dirty="0"/>
              <a:t>[0, 1]. </a:t>
            </a:r>
            <a:r>
              <a:rPr lang="zh-CN" altLang="en-US" sz="2800" b="1" dirty="0"/>
              <a:t>由前面讨论可知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54" name="Object 10"/>
              <p:cNvSpPr txBox="1"/>
              <p:nvPr/>
            </p:nvSpPr>
            <p:spPr bwMode="auto">
              <a:xfrm>
                <a:off x="1645918" y="3362203"/>
                <a:ext cx="7167134" cy="1209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5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918" y="3362203"/>
                <a:ext cx="7167134" cy="1209675"/>
              </a:xfrm>
              <a:prstGeom prst="rect">
                <a:avLst/>
              </a:prstGeom>
              <a:blipFill rotWithShape="1">
                <a:blip r:embed="rId2"/>
                <a:stretch>
                  <a:fillRect l="-9" t="-42" r="7" b="-1378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1"/>
          <p:cNvGrpSpPr/>
          <p:nvPr/>
        </p:nvGrpSpPr>
        <p:grpSpPr bwMode="auto">
          <a:xfrm>
            <a:off x="8206322" y="725161"/>
            <a:ext cx="2467366" cy="2751666"/>
            <a:chOff x="4128" y="192"/>
            <a:chExt cx="1464" cy="1600"/>
          </a:xfrm>
        </p:grpSpPr>
        <p:sp>
          <p:nvSpPr>
            <p:cNvPr id="3" name="Line 12"/>
            <p:cNvSpPr>
              <a:spLocks noChangeShapeType="1"/>
            </p:cNvSpPr>
            <p:nvPr/>
          </p:nvSpPr>
          <p:spPr bwMode="auto">
            <a:xfrm>
              <a:off x="4224" y="15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" name="Line 13"/>
            <p:cNvSpPr>
              <a:spLocks noChangeShapeType="1"/>
            </p:cNvSpPr>
            <p:nvPr/>
          </p:nvSpPr>
          <p:spPr bwMode="auto">
            <a:xfrm flipV="1">
              <a:off x="4224" y="4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6155" name="Arc 15"/>
            <p:cNvSpPr/>
            <p:nvPr/>
          </p:nvSpPr>
          <p:spPr bwMode="auto">
            <a:xfrm flipV="1">
              <a:off x="4257" y="736"/>
              <a:ext cx="700" cy="7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6156" name="Arc 18"/>
            <p:cNvSpPr/>
            <p:nvPr/>
          </p:nvSpPr>
          <p:spPr bwMode="auto">
            <a:xfrm flipH="1">
              <a:off x="4236" y="728"/>
              <a:ext cx="721" cy="8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6157" name="Text Box 19"/>
            <p:cNvSpPr txBox="1">
              <a:spLocks noChangeArrowheads="1"/>
            </p:cNvSpPr>
            <p:nvPr/>
          </p:nvSpPr>
          <p:spPr bwMode="auto">
            <a:xfrm>
              <a:off x="4824" y="433"/>
              <a:ext cx="51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(1,1)</a:t>
              </a:r>
              <a:endParaRPr lang="en-US" altLang="zh-CN" sz="2800" b="1" dirty="0"/>
            </a:p>
          </p:txBody>
        </p:sp>
        <p:sp>
          <p:nvSpPr>
            <p:cNvPr id="6158" name="Text Box 20"/>
            <p:cNvSpPr txBox="1">
              <a:spLocks noChangeArrowheads="1"/>
            </p:cNvSpPr>
            <p:nvPr/>
          </p:nvSpPr>
          <p:spPr bwMode="auto">
            <a:xfrm>
              <a:off x="4128" y="1488"/>
              <a:ext cx="2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o</a:t>
              </a:r>
              <a:endParaRPr lang="en-US" altLang="zh-CN" sz="2800" b="1" dirty="0"/>
            </a:p>
          </p:txBody>
        </p:sp>
        <p:sp>
          <p:nvSpPr>
            <p:cNvPr id="6159" name="Text Box 21"/>
            <p:cNvSpPr txBox="1">
              <a:spLocks noChangeArrowheads="1"/>
            </p:cNvSpPr>
            <p:nvPr/>
          </p:nvSpPr>
          <p:spPr bwMode="auto">
            <a:xfrm>
              <a:off x="4272" y="192"/>
              <a:ext cx="2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y</a:t>
              </a:r>
              <a:endParaRPr lang="en-US" altLang="zh-CN" sz="2800" b="1"/>
            </a:p>
          </p:txBody>
        </p:sp>
        <p:sp>
          <p:nvSpPr>
            <p:cNvPr id="6160" name="Text Box 22"/>
            <p:cNvSpPr txBox="1">
              <a:spLocks noChangeArrowheads="1"/>
            </p:cNvSpPr>
            <p:nvPr/>
          </p:nvSpPr>
          <p:spPr bwMode="auto">
            <a:xfrm>
              <a:off x="5376" y="1200"/>
              <a:ext cx="2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x</a:t>
              </a:r>
              <a:endParaRPr lang="en-US" altLang="zh-CN" sz="2800" b="1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1" grpId="0" autoUpdateAnimBg="0"/>
      <p:bldP spid="6152" grpId="0" autoUpdateAnimBg="0"/>
      <p:bldP spid="6153" grpId="0" autoUpdateAnimBg="0"/>
      <p:bldP spid="6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Text Box 3"/>
              <p:cNvSpPr txBox="1">
                <a:spLocks noChangeArrowheads="1"/>
              </p:cNvSpPr>
              <p:nvPr/>
            </p:nvSpPr>
            <p:spPr bwMode="auto">
              <a:xfrm>
                <a:off x="1013392" y="385507"/>
                <a:ext cx="4817443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3 </a:t>
                </a:r>
                <a:r>
                  <a:rPr lang="zh-CN" altLang="en-US" sz="2800" b="1" dirty="0"/>
                  <a:t>求由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38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392" y="385507"/>
                <a:ext cx="4817443" cy="532966"/>
              </a:xfrm>
              <a:prstGeom prst="rect">
                <a:avLst/>
              </a:prstGeom>
              <a:blipFill rotWithShape="1">
                <a:blip r:embed="rId1"/>
                <a:stretch>
                  <a:fillRect l="-12" t="-12" r="6" b="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43350" y="417646"/>
            <a:ext cx="317825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所围图形面积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73744" y="1122107"/>
            <a:ext cx="68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两曲线的交点为</a:t>
            </a:r>
            <a:r>
              <a:rPr lang="en-US" altLang="zh-CN" sz="2800" b="1" dirty="0"/>
              <a:t>(2,-2)</a:t>
            </a:r>
            <a:r>
              <a:rPr lang="zh-CN" altLang="en-US" sz="2800" b="1" dirty="0"/>
              <a:t>及</a:t>
            </a:r>
            <a:r>
              <a:rPr lang="en-US" altLang="zh-CN" sz="2800" b="1" dirty="0"/>
              <a:t>(8,4).</a:t>
            </a:r>
            <a:endParaRPr lang="en-US" altLang="zh-CN" sz="28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796030" y="1776157"/>
            <a:ext cx="10225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根据此图形特点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可以选择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作为积分变量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其变化区间为</a:t>
            </a:r>
            <a:r>
              <a:rPr lang="en-US" altLang="zh-CN" sz="2800" b="1" dirty="0"/>
              <a:t>[-2,4].</a:t>
            </a:r>
            <a:endParaRPr lang="en-US" altLang="zh-CN" sz="2800" b="1" dirty="0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7469361" y="2313782"/>
            <a:ext cx="3693703" cy="2854325"/>
            <a:chOff x="4176" y="1994"/>
            <a:chExt cx="1578" cy="1798"/>
          </a:xfrm>
        </p:grpSpPr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4176" y="302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4320" y="2160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7182" name="Arc 11"/>
            <p:cNvSpPr/>
            <p:nvPr/>
          </p:nvSpPr>
          <p:spPr bwMode="auto">
            <a:xfrm flipH="1" flipV="1">
              <a:off x="4320" y="3028"/>
              <a:ext cx="200" cy="3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7183" name="Arc 12"/>
            <p:cNvSpPr/>
            <p:nvPr/>
          </p:nvSpPr>
          <p:spPr bwMode="auto">
            <a:xfrm flipH="1">
              <a:off x="4320" y="2477"/>
              <a:ext cx="968" cy="5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 flipV="1">
              <a:off x="4530" y="2504"/>
              <a:ext cx="793" cy="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7185" name="Rectangle 14"/>
            <p:cNvSpPr>
              <a:spLocks noChangeArrowheads="1"/>
            </p:cNvSpPr>
            <p:nvPr/>
          </p:nvSpPr>
          <p:spPr bwMode="auto">
            <a:xfrm>
              <a:off x="4399" y="2694"/>
              <a:ext cx="661" cy="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7186" name="Text Box 15"/>
            <p:cNvSpPr txBox="1">
              <a:spLocks noChangeArrowheads="1"/>
            </p:cNvSpPr>
            <p:nvPr/>
          </p:nvSpPr>
          <p:spPr bwMode="auto">
            <a:xfrm>
              <a:off x="4358" y="1994"/>
              <a:ext cx="2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y</a:t>
              </a:r>
              <a:endParaRPr lang="en-US" altLang="zh-CN" sz="2800" b="1"/>
            </a:p>
          </p:txBody>
        </p:sp>
        <p:sp>
          <p:nvSpPr>
            <p:cNvPr id="7187" name="Text Box 16"/>
            <p:cNvSpPr txBox="1">
              <a:spLocks noChangeArrowheads="1"/>
            </p:cNvSpPr>
            <p:nvPr/>
          </p:nvSpPr>
          <p:spPr bwMode="auto">
            <a:xfrm>
              <a:off x="5376" y="2736"/>
              <a:ext cx="2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x</a:t>
              </a:r>
              <a:endParaRPr lang="en-US" altLang="zh-CN" sz="2800" b="1"/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4502" y="3290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(2,-2)</a:t>
              </a:r>
              <a:endParaRPr lang="en-US" altLang="zh-CN" sz="2800" b="1" dirty="0"/>
            </a:p>
          </p:txBody>
        </p:sp>
        <p:sp>
          <p:nvSpPr>
            <p:cNvPr id="7189" name="Text Box 18"/>
            <p:cNvSpPr txBox="1">
              <a:spLocks noChangeArrowheads="1"/>
            </p:cNvSpPr>
            <p:nvPr/>
          </p:nvSpPr>
          <p:spPr bwMode="auto">
            <a:xfrm>
              <a:off x="5270" y="2208"/>
              <a:ext cx="4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(8,4)</a:t>
              </a:r>
              <a:endParaRPr lang="en-US" altLang="zh-CN" sz="2800" b="1" dirty="0"/>
            </a:p>
          </p:txBody>
        </p:sp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782359" y="2767212"/>
            <a:ext cx="4193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图形的面积微元为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04" name="Object 20"/>
              <p:cNvSpPr txBox="1"/>
              <p:nvPr/>
            </p:nvSpPr>
            <p:spPr bwMode="auto">
              <a:xfrm>
                <a:off x="2079059" y="3620085"/>
                <a:ext cx="4774685" cy="1012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404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9059" y="3620085"/>
                <a:ext cx="4774685" cy="1012825"/>
              </a:xfrm>
              <a:prstGeom prst="rect">
                <a:avLst/>
              </a:prstGeom>
              <a:blipFill rotWithShape="1">
                <a:blip r:embed="rId2"/>
                <a:stretch>
                  <a:fillRect l="-1" t="-58" r="4" b="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985921" y="4711583"/>
            <a:ext cx="400464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从而可得图形面积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06" name="Object 22"/>
              <p:cNvSpPr txBox="1"/>
              <p:nvPr/>
            </p:nvSpPr>
            <p:spPr bwMode="auto">
              <a:xfrm>
                <a:off x="1670212" y="5317331"/>
                <a:ext cx="9257212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/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406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12" y="5317331"/>
                <a:ext cx="9257212" cy="1008062"/>
              </a:xfrm>
              <a:prstGeom prst="rect">
                <a:avLst/>
              </a:prstGeom>
              <a:blipFill rotWithShape="1">
                <a:blip r:embed="rId3"/>
                <a:stretch>
                  <a:fillRect l="-2" t="-47" r="4" b="-1854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  <p:bldP spid="16390" grpId="0" autoUpdateAnimBg="0"/>
      <p:bldP spid="16391" grpId="0" autoUpdateAnimBg="0"/>
      <p:bldP spid="16403" grpId="0" autoUpdateAnimBg="0"/>
      <p:bldP spid="16404" grpId="0"/>
      <p:bldP spid="16405" grpId="0" autoUpdateAnimBg="0"/>
      <p:bldP spid="164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809751" y="533401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en-US" altLang="zh-CN" sz="2800" b="1"/>
              <a:t>.  </a:t>
            </a:r>
            <a:r>
              <a:rPr lang="zh-CN" altLang="en-US" sz="2800" b="1"/>
              <a:t>极坐标情形</a:t>
            </a:r>
            <a:endParaRPr lang="zh-CN" altLang="en-US" sz="2800" b="1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443163" y="1295401"/>
            <a:ext cx="252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1. </a:t>
            </a:r>
            <a:r>
              <a:rPr lang="zh-CN" altLang="en-US" sz="2800" b="1"/>
              <a:t>曲边扇形</a:t>
            </a:r>
            <a:endParaRPr lang="zh-CN" altLang="en-US" sz="2800" b="1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728913" y="25908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其中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[</a:t>
            </a:r>
            <a:r>
              <a:rPr lang="en-US" altLang="zh-CN" sz="2800" b="1" i="1" dirty="0">
                <a:sym typeface="Symbol" panose="05050102010706020507" pitchFamily="18" charset="2"/>
              </a:rPr>
              <a:t> , </a:t>
            </a:r>
            <a:r>
              <a:rPr lang="en-US" altLang="zh-CN" sz="2800" b="1" dirty="0">
                <a:sym typeface="Symbol" panose="05050102010706020507" pitchFamily="18" charset="2"/>
              </a:rPr>
              <a:t>]</a:t>
            </a:r>
            <a:r>
              <a:rPr lang="zh-CN" altLang="en-US" sz="2800" b="1" dirty="0"/>
              <a:t>上连续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且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ym typeface="Symbol" panose="05050102010706020507" pitchFamily="18" charset="2"/>
              </a:rPr>
              <a:t>)0.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805113" y="3810001"/>
            <a:ext cx="4887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相应于</a:t>
            </a:r>
            <a:r>
              <a:rPr lang="en-US" altLang="zh-CN" sz="2800" b="1" dirty="0"/>
              <a:t>[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ym typeface="Symbol" panose="05050102010706020507" pitchFamily="18" charset="2"/>
              </a:rPr>
              <a:t>+</a:t>
            </a:r>
            <a:r>
              <a:rPr lang="en-US" altLang="zh-CN" sz="2800" b="1" i="1" dirty="0">
                <a:sym typeface="Symbol" panose="05050102010706020507" pitchFamily="18" charset="2"/>
              </a:rPr>
              <a:t>d </a:t>
            </a:r>
            <a:r>
              <a:rPr lang="en-US" altLang="zh-CN" sz="2800" b="1" dirty="0">
                <a:sym typeface="Symbol" panose="05050102010706020507" pitchFamily="18" charset="2"/>
              </a:rPr>
              <a:t>]</a:t>
            </a:r>
            <a:r>
              <a:rPr lang="zh-CN" altLang="en-US" sz="2800" b="1" dirty="0"/>
              <a:t>的面积微元为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9" name="Object 11"/>
              <p:cNvSpPr txBox="1"/>
              <p:nvPr/>
            </p:nvSpPr>
            <p:spPr bwMode="auto">
              <a:xfrm>
                <a:off x="2976564" y="4495800"/>
                <a:ext cx="3119436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564" y="4495800"/>
                <a:ext cx="3119436" cy="914400"/>
              </a:xfrm>
              <a:prstGeom prst="rect">
                <a:avLst/>
              </a:prstGeom>
              <a:blipFill rotWithShape="1">
                <a:blip r:embed="rId1"/>
                <a:stretch>
                  <a:fillRect l="-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805113" y="5698155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则图形面积为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1" name="Object 13"/>
              <p:cNvSpPr txBox="1"/>
              <p:nvPr/>
            </p:nvSpPr>
            <p:spPr bwMode="auto">
              <a:xfrm>
                <a:off x="5315968" y="5349601"/>
                <a:ext cx="3503613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5968" y="5349601"/>
                <a:ext cx="3503613" cy="1025525"/>
              </a:xfrm>
              <a:prstGeom prst="rect">
                <a:avLst/>
              </a:prstGeom>
              <a:blipFill rotWithShape="1">
                <a:blip r:embed="rId2"/>
                <a:stretch>
                  <a:fillRect l="-11" t="-35" r="2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7"/>
          <p:cNvGrpSpPr/>
          <p:nvPr/>
        </p:nvGrpSpPr>
        <p:grpSpPr bwMode="auto">
          <a:xfrm>
            <a:off x="7874766" y="3214688"/>
            <a:ext cx="3024241" cy="1893057"/>
            <a:chOff x="3734" y="2400"/>
            <a:chExt cx="2183" cy="1495"/>
          </a:xfrm>
        </p:grpSpPr>
        <p:sp>
          <p:nvSpPr>
            <p:cNvPr id="8204" name="Line 14"/>
            <p:cNvSpPr>
              <a:spLocks noChangeShapeType="1"/>
            </p:cNvSpPr>
            <p:nvPr/>
          </p:nvSpPr>
          <p:spPr bwMode="auto">
            <a:xfrm>
              <a:off x="3840" y="35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 flipV="1">
              <a:off x="3840" y="3264"/>
              <a:ext cx="115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206" name="Line 16"/>
            <p:cNvSpPr>
              <a:spLocks noChangeShapeType="1"/>
            </p:cNvSpPr>
            <p:nvPr/>
          </p:nvSpPr>
          <p:spPr bwMode="auto">
            <a:xfrm flipV="1">
              <a:off x="3840" y="2400"/>
              <a:ext cx="100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207" name="Freeform 20"/>
            <p:cNvSpPr/>
            <p:nvPr/>
          </p:nvSpPr>
          <p:spPr bwMode="auto">
            <a:xfrm>
              <a:off x="4842" y="2419"/>
              <a:ext cx="385" cy="883"/>
            </a:xfrm>
            <a:custGeom>
              <a:avLst/>
              <a:gdLst>
                <a:gd name="T0" fmla="*/ 0 w 360"/>
                <a:gd name="T1" fmla="*/ 0 h 864"/>
                <a:gd name="T2" fmla="*/ 288 w 360"/>
                <a:gd name="T3" fmla="*/ 96 h 864"/>
                <a:gd name="T4" fmla="*/ 336 w 360"/>
                <a:gd name="T5" fmla="*/ 528 h 864"/>
                <a:gd name="T6" fmla="*/ 144 w 360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"/>
                <a:gd name="T13" fmla="*/ 0 h 864"/>
                <a:gd name="T14" fmla="*/ 360 w 360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" h="864">
                  <a:moveTo>
                    <a:pt x="0" y="0"/>
                  </a:moveTo>
                  <a:cubicBezTo>
                    <a:pt x="116" y="4"/>
                    <a:pt x="232" y="8"/>
                    <a:pt x="288" y="96"/>
                  </a:cubicBezTo>
                  <a:cubicBezTo>
                    <a:pt x="344" y="184"/>
                    <a:pt x="360" y="400"/>
                    <a:pt x="336" y="528"/>
                  </a:cubicBezTo>
                  <a:cubicBezTo>
                    <a:pt x="312" y="656"/>
                    <a:pt x="176" y="808"/>
                    <a:pt x="14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V="1">
              <a:off x="3840" y="2496"/>
              <a:ext cx="134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flipV="1">
              <a:off x="3882" y="2730"/>
              <a:ext cx="1460" cy="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210" name="Arc 24"/>
            <p:cNvSpPr/>
            <p:nvPr/>
          </p:nvSpPr>
          <p:spPr bwMode="auto">
            <a:xfrm>
              <a:off x="5108" y="2511"/>
              <a:ext cx="185" cy="2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8211" name="Text Box 25"/>
            <p:cNvSpPr txBox="1">
              <a:spLocks noChangeArrowheads="1"/>
            </p:cNvSpPr>
            <p:nvPr/>
          </p:nvSpPr>
          <p:spPr bwMode="auto">
            <a:xfrm>
              <a:off x="3734" y="3482"/>
              <a:ext cx="26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o</a:t>
              </a:r>
              <a:endParaRPr lang="en-US" altLang="zh-CN" sz="2800" b="1" dirty="0"/>
            </a:p>
          </p:txBody>
        </p:sp>
        <p:sp>
          <p:nvSpPr>
            <p:cNvPr id="8212" name="Text Box 26"/>
            <p:cNvSpPr txBox="1">
              <a:spLocks noChangeArrowheads="1"/>
            </p:cNvSpPr>
            <p:nvPr/>
          </p:nvSpPr>
          <p:spPr bwMode="auto">
            <a:xfrm>
              <a:off x="5034" y="2908"/>
              <a:ext cx="88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</a:t>
              </a:r>
              <a:r>
                <a:rPr lang="en-US" altLang="zh-CN" sz="2800" b="1" i="1" dirty="0"/>
                <a:t>r=r(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)</a:t>
              </a:r>
              <a:endParaRPr lang="en-US" altLang="zh-CN" sz="2800" b="1" i="1" dirty="0">
                <a:sym typeface="Symbol" panose="05050102010706020507" pitchFamily="18" charset="2"/>
              </a:endParaRPr>
            </a:p>
          </p:txBody>
        </p:sp>
      </p:grp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754314" y="1905001"/>
            <a:ext cx="71737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设图形由曲线 </a:t>
            </a:r>
            <a:r>
              <a:rPr lang="en-US" altLang="zh-CN" sz="2800" b="1" i="1" dirty="0"/>
              <a:t>r=r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/>
              <a:t>及射线</a:t>
            </a:r>
            <a:r>
              <a:rPr lang="zh-CN" altLang="en-US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i="1" dirty="0">
                <a:sym typeface="Symbol" panose="05050102010706020507" pitchFamily="18" charset="2"/>
              </a:rPr>
              <a:t>=,  =</a:t>
            </a:r>
            <a:r>
              <a:rPr lang="zh-CN" altLang="en-US" sz="2800" b="1" dirty="0"/>
              <a:t>所围成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2728913" y="3214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zh-CN" altLang="en-US" sz="2800" b="1"/>
              <a:t>为积分变量</a:t>
            </a:r>
            <a:r>
              <a:rPr lang="en-US" altLang="zh-CN" sz="2800" b="1"/>
              <a:t>,</a:t>
            </a:r>
            <a:r>
              <a:rPr lang="zh-CN" altLang="en-US" sz="2800" b="1"/>
              <a:t>其变化区间为</a:t>
            </a:r>
            <a:r>
              <a:rPr lang="en-US" altLang="zh-CN" sz="2800" b="1"/>
              <a:t>[</a:t>
            </a:r>
            <a:r>
              <a:rPr lang="en-US" altLang="zh-CN" sz="2800" b="1" i="1">
                <a:sym typeface="Symbol" panose="05050102010706020507" pitchFamily="18" charset="2"/>
              </a:rPr>
              <a:t> , </a:t>
            </a:r>
            <a:r>
              <a:rPr lang="en-US" altLang="zh-CN" sz="2800" b="1">
                <a:sym typeface="Symbol" panose="05050102010706020507" pitchFamily="18" charset="2"/>
              </a:rPr>
              <a:t>]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75" grpId="0" autoUpdateAnimBg="0"/>
      <p:bldP spid="7176" grpId="0" autoUpdateAnimBg="0"/>
      <p:bldP spid="7178" grpId="0" autoUpdateAnimBg="0"/>
      <p:bldP spid="7179" grpId="0"/>
      <p:bldP spid="7180" grpId="0" autoUpdateAnimBg="0"/>
      <p:bldP spid="7181" grpId="0"/>
      <p:bldP spid="7196" grpId="0" autoUpdateAnimBg="0"/>
      <p:bldP spid="71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14827" y="207170"/>
            <a:ext cx="238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2. </a:t>
            </a:r>
            <a:r>
              <a:rPr lang="zh-CN" altLang="en-US" sz="2800" b="1" dirty="0"/>
              <a:t>一般图形</a:t>
            </a:r>
            <a:endParaRPr lang="zh-CN" altLang="en-US" sz="28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73605" y="1288257"/>
            <a:ext cx="679408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及射线 </a:t>
            </a:r>
            <a:r>
              <a:rPr lang="zh-CN" altLang="en-US" sz="2800" b="1" i="1" dirty="0">
                <a:sym typeface="Symbol" panose="05050102010706020507" pitchFamily="18" charset="2"/>
              </a:rPr>
              <a:t></a:t>
            </a:r>
            <a:r>
              <a:rPr lang="en-US" altLang="zh-CN" sz="2800" b="1" i="1" dirty="0">
                <a:sym typeface="Symbol" panose="05050102010706020507" pitchFamily="18" charset="2"/>
              </a:rPr>
              <a:t>=,  = </a:t>
            </a:r>
            <a:r>
              <a:rPr lang="zh-CN" altLang="en-US" sz="2800" b="1" dirty="0"/>
              <a:t>所围图形的面积微元为 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7" name="Object 5"/>
              <p:cNvSpPr txBox="1"/>
              <p:nvPr/>
            </p:nvSpPr>
            <p:spPr bwMode="auto">
              <a:xfrm>
                <a:off x="1890986" y="1723233"/>
                <a:ext cx="3881166" cy="928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0986" y="1723233"/>
                <a:ext cx="3881166" cy="928687"/>
              </a:xfrm>
              <a:prstGeom prst="rect">
                <a:avLst/>
              </a:prstGeom>
              <a:blipFill rotWithShape="1">
                <a:blip r:embed="rId1"/>
                <a:stretch>
                  <a:fillRect l="-15" t="-51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268309" y="2736057"/>
            <a:ext cx="223530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则面积为</a:t>
            </a:r>
            <a:endParaRPr lang="zh-CN" altLang="en-US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Object 7"/>
              <p:cNvSpPr txBox="1"/>
              <p:nvPr/>
            </p:nvSpPr>
            <p:spPr bwMode="auto">
              <a:xfrm>
                <a:off x="2974272" y="2516981"/>
                <a:ext cx="4545716" cy="1166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/>
                      </m:nary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4272" y="2516981"/>
                <a:ext cx="4545716" cy="1166813"/>
              </a:xfrm>
              <a:prstGeom prst="rect">
                <a:avLst/>
              </a:prstGeom>
              <a:blipFill rotWithShape="1">
                <a:blip r:embed="rId2"/>
                <a:stretch>
                  <a:fillRect l="-12" t="-41" r="7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5"/>
          <p:cNvGrpSpPr/>
          <p:nvPr/>
        </p:nvGrpSpPr>
        <p:grpSpPr bwMode="auto">
          <a:xfrm>
            <a:off x="8075310" y="924719"/>
            <a:ext cx="3342294" cy="2092325"/>
            <a:chOff x="3408" y="596"/>
            <a:chExt cx="2508" cy="1318"/>
          </a:xfrm>
        </p:grpSpPr>
        <p:sp>
          <p:nvSpPr>
            <p:cNvPr id="9239" name="Line 8"/>
            <p:cNvSpPr>
              <a:spLocks noChangeShapeType="1"/>
            </p:cNvSpPr>
            <p:nvPr/>
          </p:nvSpPr>
          <p:spPr bwMode="auto">
            <a:xfrm>
              <a:off x="3600" y="172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9240" name="Line 9"/>
            <p:cNvSpPr>
              <a:spLocks noChangeShapeType="1"/>
            </p:cNvSpPr>
            <p:nvPr/>
          </p:nvSpPr>
          <p:spPr bwMode="auto">
            <a:xfrm flipV="1">
              <a:off x="3600" y="1152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9241" name="Line 10"/>
            <p:cNvSpPr>
              <a:spLocks noChangeShapeType="1"/>
            </p:cNvSpPr>
            <p:nvPr/>
          </p:nvSpPr>
          <p:spPr bwMode="auto">
            <a:xfrm flipV="1">
              <a:off x="3600" y="624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9242" name="Freeform 11"/>
            <p:cNvSpPr/>
            <p:nvPr/>
          </p:nvSpPr>
          <p:spPr bwMode="auto">
            <a:xfrm>
              <a:off x="4649" y="596"/>
              <a:ext cx="535" cy="585"/>
            </a:xfrm>
            <a:custGeom>
              <a:avLst/>
              <a:gdLst>
                <a:gd name="T0" fmla="*/ 0 w 520"/>
                <a:gd name="T1" fmla="*/ 96 h 624"/>
                <a:gd name="T2" fmla="*/ 192 w 520"/>
                <a:gd name="T3" fmla="*/ 48 h 624"/>
                <a:gd name="T4" fmla="*/ 240 w 520"/>
                <a:gd name="T5" fmla="*/ 384 h 624"/>
                <a:gd name="T6" fmla="*/ 480 w 520"/>
                <a:gd name="T7" fmla="*/ 480 h 624"/>
                <a:gd name="T8" fmla="*/ 480 w 520"/>
                <a:gd name="T9" fmla="*/ 624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0"/>
                <a:gd name="T16" fmla="*/ 0 h 624"/>
                <a:gd name="T17" fmla="*/ 520 w 52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0" h="624">
                  <a:moveTo>
                    <a:pt x="0" y="96"/>
                  </a:moveTo>
                  <a:cubicBezTo>
                    <a:pt x="76" y="48"/>
                    <a:pt x="152" y="0"/>
                    <a:pt x="192" y="48"/>
                  </a:cubicBezTo>
                  <a:cubicBezTo>
                    <a:pt x="232" y="96"/>
                    <a:pt x="192" y="312"/>
                    <a:pt x="240" y="384"/>
                  </a:cubicBezTo>
                  <a:cubicBezTo>
                    <a:pt x="288" y="456"/>
                    <a:pt x="440" y="440"/>
                    <a:pt x="480" y="480"/>
                  </a:cubicBezTo>
                  <a:cubicBezTo>
                    <a:pt x="520" y="520"/>
                    <a:pt x="480" y="600"/>
                    <a:pt x="48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9243" name="Freeform 12"/>
            <p:cNvSpPr/>
            <p:nvPr/>
          </p:nvSpPr>
          <p:spPr bwMode="auto">
            <a:xfrm>
              <a:off x="4375" y="912"/>
              <a:ext cx="436" cy="393"/>
            </a:xfrm>
            <a:custGeom>
              <a:avLst/>
              <a:gdLst>
                <a:gd name="T0" fmla="*/ 0 w 384"/>
                <a:gd name="T1" fmla="*/ 0 h 288"/>
                <a:gd name="T2" fmla="*/ 48 w 384"/>
                <a:gd name="T3" fmla="*/ 192 h 288"/>
                <a:gd name="T4" fmla="*/ 240 w 384"/>
                <a:gd name="T5" fmla="*/ 192 h 288"/>
                <a:gd name="T6" fmla="*/ 384 w 38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288"/>
                <a:gd name="T14" fmla="*/ 384 w 38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288">
                  <a:moveTo>
                    <a:pt x="0" y="0"/>
                  </a:moveTo>
                  <a:cubicBezTo>
                    <a:pt x="4" y="80"/>
                    <a:pt x="8" y="160"/>
                    <a:pt x="48" y="192"/>
                  </a:cubicBezTo>
                  <a:cubicBezTo>
                    <a:pt x="88" y="224"/>
                    <a:pt x="184" y="176"/>
                    <a:pt x="240" y="192"/>
                  </a:cubicBezTo>
                  <a:cubicBezTo>
                    <a:pt x="296" y="208"/>
                    <a:pt x="360" y="272"/>
                    <a:pt x="38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9244" name="Text Box 13"/>
            <p:cNvSpPr txBox="1">
              <a:spLocks noChangeArrowheads="1"/>
            </p:cNvSpPr>
            <p:nvPr/>
          </p:nvSpPr>
          <p:spPr bwMode="auto">
            <a:xfrm>
              <a:off x="3408" y="1584"/>
              <a:ext cx="2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o</a:t>
              </a:r>
              <a:endParaRPr lang="en-US" altLang="zh-CN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2" name="Object 14"/>
                <p:cNvSpPr txBox="1"/>
                <p:nvPr/>
              </p:nvSpPr>
              <p:spPr bwMode="auto">
                <a:xfrm>
                  <a:off x="4441" y="1351"/>
                  <a:ext cx="110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9222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1351"/>
                  <a:ext cx="1104" cy="331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3" name="Object 15"/>
                <p:cNvSpPr txBox="1"/>
                <p:nvPr/>
              </p:nvSpPr>
              <p:spPr bwMode="auto">
                <a:xfrm>
                  <a:off x="4945" y="618"/>
                  <a:ext cx="971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9223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5" y="618"/>
                  <a:ext cx="971" cy="279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583491" y="4129088"/>
            <a:ext cx="824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Symbol" panose="05050102010706020507" pitchFamily="18" charset="2"/>
              </a:rPr>
              <a:t>相应于从 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ym typeface="Symbol" panose="05050102010706020507" pitchFamily="18" charset="2"/>
              </a:rPr>
              <a:t>到</a:t>
            </a:r>
            <a:r>
              <a:rPr lang="en-US" altLang="zh-CN" sz="2800" b="1" dirty="0">
                <a:sym typeface="Symbol" panose="05050102010706020507" pitchFamily="18" charset="2"/>
              </a:rPr>
              <a:t>2</a:t>
            </a:r>
            <a:r>
              <a:rPr lang="zh-CN" altLang="en-US" sz="2800" b="1" dirty="0">
                <a:sym typeface="Symbol" panose="05050102010706020507" pitchFamily="18" charset="2"/>
              </a:rPr>
              <a:t>的一段弧与极轴</a:t>
            </a:r>
            <a:r>
              <a:rPr lang="zh-CN" altLang="en-US" sz="2800" b="1" dirty="0"/>
              <a:t>所围图形的面积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821669" y="4781433"/>
            <a:ext cx="601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 </a:t>
            </a:r>
            <a:r>
              <a:rPr lang="zh-CN" altLang="en-US" sz="2800" b="1" dirty="0"/>
              <a:t>解    如图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可视为</a:t>
            </a:r>
            <a:r>
              <a:rPr lang="zh-CN" altLang="en-US" sz="2800" b="1" i="1" dirty="0">
                <a:sym typeface="Symbol" panose="05050102010706020507" pitchFamily="18" charset="2"/>
              </a:rPr>
              <a:t> </a:t>
            </a:r>
            <a:r>
              <a:rPr lang="en-US" altLang="zh-CN" sz="2800" b="1" i="1" dirty="0"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sym typeface="Symbol" panose="05050102010706020507" pitchFamily="18" charset="2"/>
              </a:rPr>
              <a:t>,  =</a:t>
            </a:r>
            <a:r>
              <a:rPr lang="en-US" altLang="zh-CN" sz="2800" b="1" dirty="0">
                <a:sym typeface="Symbol" panose="05050102010706020507" pitchFamily="18" charset="2"/>
              </a:rPr>
              <a:t>2</a:t>
            </a:r>
            <a:r>
              <a:rPr lang="zh-CN" altLang="en-US" sz="2800" b="1" dirty="0">
                <a:sym typeface="Symbol" panose="05050102010706020507" pitchFamily="18" charset="2"/>
              </a:rPr>
              <a:t>及 </a:t>
            </a:r>
            <a:r>
              <a:rPr lang="en-US" altLang="zh-CN" sz="2800" b="1" i="1" dirty="0"/>
              <a:t>r=a</a:t>
            </a:r>
            <a:r>
              <a:rPr lang="en-US" altLang="zh-CN" sz="2800" b="1" i="1" dirty="0">
                <a:sym typeface="Symbol" panose="05050102010706020507" pitchFamily="18" charset="2"/>
              </a:rPr>
              <a:t></a:t>
            </a:r>
            <a:endParaRPr lang="en-US" altLang="zh-CN" sz="2800" b="1" i="1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 dirty="0"/>
              <a:t>        </a:t>
            </a:r>
            <a:r>
              <a:rPr lang="zh-CN" altLang="en-US" sz="2800" b="1" dirty="0"/>
              <a:t>围成的曲边扇形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则其面积为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10" name="Object 18"/>
              <p:cNvSpPr txBox="1"/>
              <p:nvPr/>
            </p:nvSpPr>
            <p:spPr bwMode="auto">
              <a:xfrm>
                <a:off x="2104424" y="5776386"/>
                <a:ext cx="6760443" cy="10252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4424" y="5776386"/>
                <a:ext cx="6760443" cy="1025260"/>
              </a:xfrm>
              <a:prstGeom prst="rect">
                <a:avLst/>
              </a:prstGeom>
              <a:blipFill rotWithShape="1">
                <a:blip r:embed="rId5"/>
                <a:stretch>
                  <a:fillRect l="-1" t="-42" r="4" b="-2580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6"/>
          <p:cNvGrpSpPr/>
          <p:nvPr/>
        </p:nvGrpSpPr>
        <p:grpSpPr bwMode="auto">
          <a:xfrm>
            <a:off x="8449599" y="4677501"/>
            <a:ext cx="2867025" cy="1779498"/>
            <a:chOff x="3618" y="2822"/>
            <a:chExt cx="1806" cy="947"/>
          </a:xfrm>
        </p:grpSpPr>
        <p:sp>
          <p:nvSpPr>
            <p:cNvPr id="9234" name="Line 19"/>
            <p:cNvSpPr>
              <a:spLocks noChangeShapeType="1"/>
            </p:cNvSpPr>
            <p:nvPr/>
          </p:nvSpPr>
          <p:spPr bwMode="auto">
            <a:xfrm>
              <a:off x="4176" y="32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5" name="Freeform 21"/>
            <p:cNvSpPr/>
            <p:nvPr/>
          </p:nvSpPr>
          <p:spPr bwMode="auto">
            <a:xfrm>
              <a:off x="3618" y="2822"/>
              <a:ext cx="1744" cy="947"/>
            </a:xfrm>
            <a:custGeom>
              <a:avLst/>
              <a:gdLst>
                <a:gd name="T0" fmla="*/ 488 w 1496"/>
                <a:gd name="T1" fmla="*/ 408 h 1000"/>
                <a:gd name="T2" fmla="*/ 728 w 1496"/>
                <a:gd name="T3" fmla="*/ 312 h 1000"/>
                <a:gd name="T4" fmla="*/ 728 w 1496"/>
                <a:gd name="T5" fmla="*/ 120 h 1000"/>
                <a:gd name="T6" fmla="*/ 584 w 1496"/>
                <a:gd name="T7" fmla="*/ 24 h 1000"/>
                <a:gd name="T8" fmla="*/ 344 w 1496"/>
                <a:gd name="T9" fmla="*/ 24 h 1000"/>
                <a:gd name="T10" fmla="*/ 104 w 1496"/>
                <a:gd name="T11" fmla="*/ 168 h 1000"/>
                <a:gd name="T12" fmla="*/ 8 w 1496"/>
                <a:gd name="T13" fmla="*/ 552 h 1000"/>
                <a:gd name="T14" fmla="*/ 152 w 1496"/>
                <a:gd name="T15" fmla="*/ 840 h 1000"/>
                <a:gd name="T16" fmla="*/ 488 w 1496"/>
                <a:gd name="T17" fmla="*/ 984 h 1000"/>
                <a:gd name="T18" fmla="*/ 872 w 1496"/>
                <a:gd name="T19" fmla="*/ 936 h 1000"/>
                <a:gd name="T20" fmla="*/ 1160 w 1496"/>
                <a:gd name="T21" fmla="*/ 792 h 1000"/>
                <a:gd name="T22" fmla="*/ 1496 w 1496"/>
                <a:gd name="T23" fmla="*/ 408 h 1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96"/>
                <a:gd name="T37" fmla="*/ 0 h 1000"/>
                <a:gd name="T38" fmla="*/ 1496 w 1496"/>
                <a:gd name="T39" fmla="*/ 1000 h 10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96" h="1000">
                  <a:moveTo>
                    <a:pt x="488" y="408"/>
                  </a:moveTo>
                  <a:cubicBezTo>
                    <a:pt x="588" y="384"/>
                    <a:pt x="688" y="360"/>
                    <a:pt x="728" y="312"/>
                  </a:cubicBezTo>
                  <a:cubicBezTo>
                    <a:pt x="768" y="264"/>
                    <a:pt x="752" y="168"/>
                    <a:pt x="728" y="120"/>
                  </a:cubicBezTo>
                  <a:cubicBezTo>
                    <a:pt x="704" y="72"/>
                    <a:pt x="648" y="40"/>
                    <a:pt x="584" y="24"/>
                  </a:cubicBezTo>
                  <a:cubicBezTo>
                    <a:pt x="520" y="8"/>
                    <a:pt x="424" y="0"/>
                    <a:pt x="344" y="24"/>
                  </a:cubicBezTo>
                  <a:cubicBezTo>
                    <a:pt x="264" y="48"/>
                    <a:pt x="160" y="80"/>
                    <a:pt x="104" y="168"/>
                  </a:cubicBezTo>
                  <a:cubicBezTo>
                    <a:pt x="48" y="256"/>
                    <a:pt x="0" y="440"/>
                    <a:pt x="8" y="552"/>
                  </a:cubicBezTo>
                  <a:cubicBezTo>
                    <a:pt x="16" y="664"/>
                    <a:pt x="72" y="768"/>
                    <a:pt x="152" y="840"/>
                  </a:cubicBezTo>
                  <a:cubicBezTo>
                    <a:pt x="232" y="912"/>
                    <a:pt x="368" y="968"/>
                    <a:pt x="488" y="984"/>
                  </a:cubicBezTo>
                  <a:cubicBezTo>
                    <a:pt x="608" y="1000"/>
                    <a:pt x="760" y="968"/>
                    <a:pt x="872" y="936"/>
                  </a:cubicBezTo>
                  <a:cubicBezTo>
                    <a:pt x="984" y="904"/>
                    <a:pt x="1056" y="880"/>
                    <a:pt x="1160" y="792"/>
                  </a:cubicBezTo>
                  <a:cubicBezTo>
                    <a:pt x="1264" y="704"/>
                    <a:pt x="1440" y="472"/>
                    <a:pt x="1496" y="4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>
              <a:off x="3984" y="283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>
              <a:off x="3792" y="29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Text Box 24"/>
            <p:cNvSpPr txBox="1">
              <a:spLocks noChangeArrowheads="1"/>
            </p:cNvSpPr>
            <p:nvPr/>
          </p:nvSpPr>
          <p:spPr bwMode="auto">
            <a:xfrm>
              <a:off x="4080" y="316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o</a:t>
              </a:r>
              <a:endParaRPr lang="en-US" altLang="zh-CN" dirty="0"/>
            </a:p>
          </p:txBody>
        </p:sp>
      </p:grpSp>
      <p:grpSp>
        <p:nvGrpSpPr>
          <p:cNvPr id="4" name="Group 29"/>
          <p:cNvGrpSpPr/>
          <p:nvPr/>
        </p:nvGrpSpPr>
        <p:grpSpPr bwMode="auto">
          <a:xfrm>
            <a:off x="1583491" y="692944"/>
            <a:ext cx="4722059" cy="596900"/>
            <a:chOff x="2427" y="182"/>
            <a:chExt cx="2892" cy="3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1" name="Object 4"/>
                <p:cNvSpPr txBox="1"/>
                <p:nvPr/>
              </p:nvSpPr>
              <p:spPr bwMode="auto">
                <a:xfrm>
                  <a:off x="3341" y="182"/>
                  <a:ext cx="1978" cy="3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9221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41" y="182"/>
                  <a:ext cx="1978" cy="376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33" name="Rectangle 28"/>
            <p:cNvSpPr>
              <a:spLocks noChangeArrowheads="1"/>
            </p:cNvSpPr>
            <p:nvPr/>
          </p:nvSpPr>
          <p:spPr bwMode="auto">
            <a:xfrm>
              <a:off x="2427" y="192"/>
              <a:ext cx="9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</a:t>
              </a:r>
              <a:r>
                <a:rPr lang="zh-CN" altLang="en-US" sz="2800" b="1"/>
                <a:t>由曲线 </a:t>
              </a:r>
              <a:endParaRPr lang="zh-CN" altLang="en-US" sz="2800" b="1"/>
            </a:p>
          </p:txBody>
        </p:sp>
      </p:grp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647700" y="3471864"/>
            <a:ext cx="5711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 </a:t>
            </a:r>
            <a:r>
              <a:rPr lang="zh-CN" altLang="en-US" sz="3200" b="1" dirty="0"/>
              <a:t>例</a:t>
            </a:r>
            <a:r>
              <a:rPr lang="en-US" altLang="zh-CN" sz="3200" b="1" dirty="0"/>
              <a:t>4  </a:t>
            </a:r>
            <a:r>
              <a:rPr lang="zh-CN" altLang="en-US" sz="2800" b="1" dirty="0"/>
              <a:t>求阿基米德螺线 </a:t>
            </a:r>
            <a:r>
              <a:rPr lang="en-US" altLang="zh-CN" sz="2800" b="1" i="1" dirty="0"/>
              <a:t>r=a</a:t>
            </a:r>
            <a:r>
              <a:rPr lang="en-US" altLang="zh-CN" sz="2800" b="1" i="1" dirty="0"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a&gt;0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ym typeface="Symbol" panose="05050102010706020507" pitchFamily="18" charset="2"/>
              </a:rPr>
              <a:t>上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7" grpId="0"/>
      <p:bldP spid="8198" grpId="0" autoUpdateAnimBg="0"/>
      <p:bldP spid="8199" grpId="0"/>
      <p:bldP spid="8208" grpId="0" autoUpdateAnimBg="0"/>
      <p:bldP spid="8209" grpId="0" autoUpdateAnimBg="0"/>
      <p:bldP spid="8210" grpId="0"/>
      <p:bldP spid="8222" grpId="0" autoUpdateAnimBg="0"/>
    </p:bldLst>
  </p:timing>
</p:sld>
</file>

<file path=ppt/tags/tag1.xml><?xml version="1.0" encoding="utf-8"?>
<p:tagLst xmlns:p="http://schemas.openxmlformats.org/presentationml/2006/main">
  <p:tag name="KSO_WPP_MARK_KEY" val="45ccde31-8c03-4131-ac53-1b0674202f4e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宽屏</PresentationFormat>
  <Paragraphs>292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Cambria Math</vt:lpstr>
      <vt:lpstr>Symbol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476</cp:revision>
  <dcterms:created xsi:type="dcterms:W3CDTF">2020-02-21T07:30:00Z</dcterms:created>
  <dcterms:modified xsi:type="dcterms:W3CDTF">2023-01-26T00:58:17Z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3AC50ED14F454C6E9F7AEE6625D3B914</vt:lpwstr>
  </property>
  <property fmtid="{D5CDD505-2E9C-101B-9397-08002B2CF9AE}" pid="3" name="KSOProductBuildVer">
    <vt:lpwstr>2052-11.1.0.13703</vt:lpwstr>
  </property>
</Properties>
</file>