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102" d="100"/>
          <a:sy n="102" d="100"/>
        </p:scale>
        <p:origin x="9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C8B7A1-019F-44D9-BD55-798B0C93B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EA58E-06FD-4DBB-9016-EF072ABC3CA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591089C-2E0A-410B-9AA0-BBABC55F67F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07B9BA-C981-408B-B807-1A7BBAD5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69B3A0-3427-4413-94AC-1EDFBEAE1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6C620-CE9D-4852-B50D-CA70A1294DF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768A1E7-98BB-45D7-82E5-A6C3F4F0DA1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4A12066-779D-494C-B0B7-67E06787C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B8BDDF4-86A7-4E9F-B49A-0B9B5F99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6035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200" b="1"/>
              <a:t> </a:t>
            </a:r>
            <a:r>
              <a:rPr lang="zh-CN" altLang="en-US" sz="3600" b="1"/>
              <a:t>立体的体积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25E7495-2173-4674-A6B7-ACF9EFC3D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928688"/>
            <a:ext cx="5778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一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平行截面面积已知的立体体积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B6BAA1D9-27A8-4F03-B304-56F023B0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95489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点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且垂直于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轴的截面面积</a:t>
            </a:r>
            <a:r>
              <a:rPr lang="en-US" altLang="zh-CN" sz="2800" b="1" dirty="0"/>
              <a:t>.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C8D5992-F01E-49C9-9D16-560987ABB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如图</a:t>
            </a:r>
            <a:r>
              <a:rPr lang="en-US" altLang="zh-CN" sz="2800" b="1"/>
              <a:t>,</a:t>
            </a:r>
            <a:r>
              <a:rPr lang="zh-CN" altLang="en-US" sz="2800" b="1"/>
              <a:t>体积微元为</a:t>
            </a:r>
            <a:r>
              <a:rPr lang="en-US" altLang="zh-CN" sz="2800" b="1" i="1"/>
              <a:t>dV=A(x)dx,</a:t>
            </a:r>
            <a:r>
              <a:rPr lang="en-US" altLang="zh-CN" sz="2800" b="1"/>
              <a:t> </a:t>
            </a:r>
            <a:r>
              <a:rPr lang="zh-CN" altLang="en-US" sz="2800" b="1"/>
              <a:t>则体积为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6">
                <a:extLst>
                  <a:ext uri="{FF2B5EF4-FFF2-40B4-BE49-F238E27FC236}">
                    <a16:creationId xmlns:a16="http://schemas.microsoft.com/office/drawing/2014/main" id="{254081FF-48A7-411A-BAB1-BE84F0B9ED3C}"/>
                  </a:ext>
                </a:extLst>
              </p:cNvPr>
              <p:cNvSpPr txBox="1"/>
              <p:nvPr/>
            </p:nvSpPr>
            <p:spPr bwMode="auto">
              <a:xfrm>
                <a:off x="3147901" y="4357262"/>
                <a:ext cx="3211513" cy="11083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198" name="Object 6">
                <a:extLst>
                  <a:ext uri="{FF2B5EF4-FFF2-40B4-BE49-F238E27FC236}">
                    <a16:creationId xmlns:a16="http://schemas.microsoft.com/office/drawing/2014/main" id="{254081FF-48A7-411A-BAB1-BE84F0B9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7901" y="4357262"/>
                <a:ext cx="3211513" cy="110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67" name="Group 75">
            <a:extLst>
              <a:ext uri="{FF2B5EF4-FFF2-40B4-BE49-F238E27FC236}">
                <a16:creationId xmlns:a16="http://schemas.microsoft.com/office/drawing/2014/main" id="{459C9CF6-D3E7-454C-A8C1-CEC213EE85CB}"/>
              </a:ext>
            </a:extLst>
          </p:cNvPr>
          <p:cNvGrpSpPr>
            <a:grpSpLocks/>
          </p:cNvGrpSpPr>
          <p:nvPr/>
        </p:nvGrpSpPr>
        <p:grpSpPr bwMode="auto">
          <a:xfrm>
            <a:off x="6860270" y="3910012"/>
            <a:ext cx="3395663" cy="2019300"/>
            <a:chOff x="3600" y="1048"/>
            <a:chExt cx="2139" cy="984"/>
          </a:xfrm>
        </p:grpSpPr>
        <p:sp>
          <p:nvSpPr>
            <p:cNvPr id="8200" name="Line 8">
              <a:extLst>
                <a:ext uri="{FF2B5EF4-FFF2-40B4-BE49-F238E27FC236}">
                  <a16:creationId xmlns:a16="http://schemas.microsoft.com/office/drawing/2014/main" id="{1D9F2ED5-B843-4289-8377-4E788E30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8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41B3A54C-0129-4844-9C62-63C9516FB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96"/>
              <a:ext cx="19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60A49FFF-972B-48B2-88B3-FAB4E5904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56"/>
              <a:ext cx="24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04" name="Freeform 12">
              <a:extLst>
                <a:ext uri="{FF2B5EF4-FFF2-40B4-BE49-F238E27FC236}">
                  <a16:creationId xmlns:a16="http://schemas.microsoft.com/office/drawing/2014/main" id="{12C8B914-D408-424E-8B37-1205CBA1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048"/>
              <a:ext cx="1392" cy="248"/>
            </a:xfrm>
            <a:custGeom>
              <a:avLst/>
              <a:gdLst>
                <a:gd name="T0" fmla="*/ 0 w 1392"/>
                <a:gd name="T1" fmla="*/ 248 h 248"/>
                <a:gd name="T2" fmla="*/ 192 w 1392"/>
                <a:gd name="T3" fmla="*/ 152 h 248"/>
                <a:gd name="T4" fmla="*/ 480 w 1392"/>
                <a:gd name="T5" fmla="*/ 200 h 248"/>
                <a:gd name="T6" fmla="*/ 816 w 1392"/>
                <a:gd name="T7" fmla="*/ 56 h 248"/>
                <a:gd name="T8" fmla="*/ 1008 w 1392"/>
                <a:gd name="T9" fmla="*/ 8 h 248"/>
                <a:gd name="T10" fmla="*/ 1152 w 1392"/>
                <a:gd name="T11" fmla="*/ 8 h 248"/>
                <a:gd name="T12" fmla="*/ 1392 w 1392"/>
                <a:gd name="T13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248">
                  <a:moveTo>
                    <a:pt x="0" y="248"/>
                  </a:moveTo>
                  <a:cubicBezTo>
                    <a:pt x="56" y="204"/>
                    <a:pt x="112" y="160"/>
                    <a:pt x="192" y="152"/>
                  </a:cubicBezTo>
                  <a:cubicBezTo>
                    <a:pt x="272" y="144"/>
                    <a:pt x="376" y="216"/>
                    <a:pt x="480" y="200"/>
                  </a:cubicBezTo>
                  <a:cubicBezTo>
                    <a:pt x="584" y="184"/>
                    <a:pt x="728" y="88"/>
                    <a:pt x="816" y="56"/>
                  </a:cubicBezTo>
                  <a:cubicBezTo>
                    <a:pt x="904" y="24"/>
                    <a:pt x="952" y="16"/>
                    <a:pt x="1008" y="8"/>
                  </a:cubicBezTo>
                  <a:cubicBezTo>
                    <a:pt x="1064" y="0"/>
                    <a:pt x="1088" y="8"/>
                    <a:pt x="1152" y="8"/>
                  </a:cubicBezTo>
                  <a:cubicBezTo>
                    <a:pt x="1216" y="8"/>
                    <a:pt x="1304" y="8"/>
                    <a:pt x="139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05" name="Freeform 13">
              <a:extLst>
                <a:ext uri="{FF2B5EF4-FFF2-40B4-BE49-F238E27FC236}">
                  <a16:creationId xmlns:a16="http://schemas.microsoft.com/office/drawing/2014/main" id="{B2626730-C07C-4F82-ABEA-B683AA3B0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728"/>
              <a:ext cx="1392" cy="304"/>
            </a:xfrm>
            <a:custGeom>
              <a:avLst/>
              <a:gdLst>
                <a:gd name="T0" fmla="*/ 0 w 1392"/>
                <a:gd name="T1" fmla="*/ 0 h 304"/>
                <a:gd name="T2" fmla="*/ 240 w 1392"/>
                <a:gd name="T3" fmla="*/ 96 h 304"/>
                <a:gd name="T4" fmla="*/ 432 w 1392"/>
                <a:gd name="T5" fmla="*/ 48 h 304"/>
                <a:gd name="T6" fmla="*/ 672 w 1392"/>
                <a:gd name="T7" fmla="*/ 192 h 304"/>
                <a:gd name="T8" fmla="*/ 912 w 1392"/>
                <a:gd name="T9" fmla="*/ 288 h 304"/>
                <a:gd name="T10" fmla="*/ 1200 w 1392"/>
                <a:gd name="T11" fmla="*/ 288 h 304"/>
                <a:gd name="T12" fmla="*/ 1392 w 1392"/>
                <a:gd name="T13" fmla="*/ 24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304">
                  <a:moveTo>
                    <a:pt x="0" y="0"/>
                  </a:moveTo>
                  <a:cubicBezTo>
                    <a:pt x="84" y="44"/>
                    <a:pt x="168" y="88"/>
                    <a:pt x="240" y="96"/>
                  </a:cubicBezTo>
                  <a:cubicBezTo>
                    <a:pt x="312" y="104"/>
                    <a:pt x="360" y="32"/>
                    <a:pt x="432" y="48"/>
                  </a:cubicBezTo>
                  <a:cubicBezTo>
                    <a:pt x="504" y="64"/>
                    <a:pt x="592" y="152"/>
                    <a:pt x="672" y="192"/>
                  </a:cubicBezTo>
                  <a:cubicBezTo>
                    <a:pt x="752" y="232"/>
                    <a:pt x="824" y="272"/>
                    <a:pt x="912" y="288"/>
                  </a:cubicBezTo>
                  <a:cubicBezTo>
                    <a:pt x="1000" y="304"/>
                    <a:pt x="1120" y="296"/>
                    <a:pt x="1200" y="288"/>
                  </a:cubicBezTo>
                  <a:cubicBezTo>
                    <a:pt x="1280" y="280"/>
                    <a:pt x="1360" y="248"/>
                    <a:pt x="13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A8111118-AE3A-4C69-8C77-325276DA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04"/>
              <a:ext cx="288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6D7FE74D-65DA-4F08-8600-36EB4D29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192" cy="816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1" name="Arc 19">
              <a:extLst>
                <a:ext uri="{FF2B5EF4-FFF2-40B4-BE49-F238E27FC236}">
                  <a16:creationId xmlns:a16="http://schemas.microsoft.com/office/drawing/2014/main" id="{AFF8E919-40AA-405F-BE4C-0E8918D1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12" y="1152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3" name="Arc 21">
              <a:extLst>
                <a:ext uri="{FF2B5EF4-FFF2-40B4-BE49-F238E27FC236}">
                  <a16:creationId xmlns:a16="http://schemas.microsoft.com/office/drawing/2014/main" id="{847A3E98-3E9A-436A-A16A-E1A15A855B8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512" y="1536"/>
              <a:ext cx="9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id="{C620E9C5-56FA-4071-89D9-F657221EB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52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6" name="Line 24">
              <a:extLst>
                <a:ext uri="{FF2B5EF4-FFF2-40B4-BE49-F238E27FC236}">
                  <a16:creationId xmlns:a16="http://schemas.microsoft.com/office/drawing/2014/main" id="{8D6620A6-B305-4DDC-9BD2-AFAF4578A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20"/>
              <a:ext cx="1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7" name="Text Box 25">
              <a:extLst>
                <a:ext uri="{FF2B5EF4-FFF2-40B4-BE49-F238E27FC236}">
                  <a16:creationId xmlns:a16="http://schemas.microsoft.com/office/drawing/2014/main" id="{16A9D2EE-0FF6-435A-B3A4-B53A22F7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92"/>
              <a:ext cx="22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8218" name="Line 26">
              <a:extLst>
                <a:ext uri="{FF2B5EF4-FFF2-40B4-BE49-F238E27FC236}">
                  <a16:creationId xmlns:a16="http://schemas.microsoft.com/office/drawing/2014/main" id="{63F3A84C-3D33-493B-A6DA-E1E9007A4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19" name="Text Box 27">
              <a:extLst>
                <a:ext uri="{FF2B5EF4-FFF2-40B4-BE49-F238E27FC236}">
                  <a16:creationId xmlns:a16="http://schemas.microsoft.com/office/drawing/2014/main" id="{C10F2257-BDD2-4EAE-878F-A033B8CF6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392"/>
              <a:ext cx="24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b</a:t>
              </a:r>
            </a:p>
          </p:txBody>
        </p:sp>
        <p:sp>
          <p:nvSpPr>
            <p:cNvPr id="8220" name="Text Box 28">
              <a:extLst>
                <a:ext uri="{FF2B5EF4-FFF2-40B4-BE49-F238E27FC236}">
                  <a16:creationId xmlns:a16="http://schemas.microsoft.com/office/drawing/2014/main" id="{819F9CD5-3A47-4D56-AEA1-BE6F2B017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" y="1514"/>
              <a:ext cx="22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x</a:t>
              </a:r>
            </a:p>
          </p:txBody>
        </p:sp>
      </p:grpSp>
      <p:sp>
        <p:nvSpPr>
          <p:cNvPr id="8270" name="Rectangle 78">
            <a:extLst>
              <a:ext uri="{FF2B5EF4-FFF2-40B4-BE49-F238E27FC236}">
                <a16:creationId xmlns:a16="http://schemas.microsoft.com/office/drawing/2014/main" id="{055A2F8A-CCC1-4F7B-9ACD-98DA986D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8889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/>
              <a:t>取</a:t>
            </a:r>
            <a:r>
              <a:rPr lang="en-US" altLang="zh-CN" sz="2800" b="1" i="1"/>
              <a:t>x</a:t>
            </a:r>
            <a:r>
              <a:rPr lang="zh-CN" altLang="en-US" sz="2800" b="1"/>
              <a:t>为积分变量</a:t>
            </a:r>
            <a:r>
              <a:rPr lang="en-US" altLang="zh-CN" sz="2800" b="1"/>
              <a:t>,</a:t>
            </a:r>
            <a:r>
              <a:rPr lang="zh-CN" altLang="en-US" sz="2800" b="1"/>
              <a:t>其变化范围为</a:t>
            </a:r>
            <a:r>
              <a:rPr lang="en-US" altLang="zh-CN" sz="2800" b="1"/>
              <a:t>[</a:t>
            </a:r>
            <a:r>
              <a:rPr lang="en-US" altLang="zh-CN" sz="2800" b="1" i="1"/>
              <a:t>a,b</a:t>
            </a:r>
            <a:r>
              <a:rPr lang="en-US" altLang="zh-CN" sz="2800" b="1"/>
              <a:t>].</a:t>
            </a:r>
          </a:p>
        </p:txBody>
      </p:sp>
      <p:sp>
        <p:nvSpPr>
          <p:cNvPr id="8271" name="Rectangle 79">
            <a:extLst>
              <a:ext uri="{FF2B5EF4-FFF2-40B4-BE49-F238E27FC236}">
                <a16:creationId xmlns:a16="http://schemas.microsoft.com/office/drawing/2014/main" id="{9F5A8212-1BD0-4B3E-9994-B11355DA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462088"/>
            <a:ext cx="6027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/>
              <a:t>设立体介于</a:t>
            </a:r>
            <a:r>
              <a:rPr lang="en-US" altLang="zh-CN" sz="2800" b="1" i="1"/>
              <a:t>x=a, x=b</a:t>
            </a:r>
            <a:r>
              <a:rPr lang="zh-CN" altLang="en-US" sz="2800" b="1"/>
              <a:t>之间</a:t>
            </a:r>
            <a:r>
              <a:rPr lang="en-US" altLang="zh-CN" sz="2800" b="1"/>
              <a:t>, </a:t>
            </a:r>
            <a:r>
              <a:rPr lang="en-US" altLang="zh-CN" sz="2800" b="1" i="1"/>
              <a:t>A(x)</a:t>
            </a:r>
            <a:r>
              <a:rPr lang="zh-CN" altLang="en-US" sz="2800" b="1"/>
              <a:t>表示过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/>
      <p:bldP spid="8270" grpId="0" autoUpdateAnimBg="0"/>
      <p:bldP spid="827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>
            <a:extLst>
              <a:ext uri="{FF2B5EF4-FFF2-40B4-BE49-F238E27FC236}">
                <a16:creationId xmlns:a16="http://schemas.microsoft.com/office/drawing/2014/main" id="{A208819A-35D1-4DAD-9B30-A2DF8F7A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453" y="247184"/>
            <a:ext cx="457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一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直角坐标情形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515B29D4-AF46-4DAE-B1D7-3C0D4B7A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26" y="1033261"/>
            <a:ext cx="3483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设光滑曲线方程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5348F02B-12F8-4DA8-ADBF-46983E3924D5}"/>
                  </a:ext>
                </a:extLst>
              </p:cNvPr>
              <p:cNvSpPr txBox="1"/>
              <p:nvPr/>
            </p:nvSpPr>
            <p:spPr bwMode="auto">
              <a:xfrm>
                <a:off x="4425404" y="1000641"/>
                <a:ext cx="3672604" cy="890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5348F02B-12F8-4DA8-ADBF-46983E3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5404" y="1000641"/>
                <a:ext cx="3672604" cy="890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Text Box 7">
            <a:extLst>
              <a:ext uri="{FF2B5EF4-FFF2-40B4-BE49-F238E27FC236}">
                <a16:creationId xmlns:a16="http://schemas.microsoft.com/office/drawing/2014/main" id="{FA140F21-4C9E-405F-B4C5-FFDA2519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453" y="2716670"/>
            <a:ext cx="5451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/>
              <a:t>可用相应的切线段近似代替</a:t>
            </a:r>
            <a:r>
              <a:rPr lang="en-US" altLang="zh-CN" sz="2800" b="1"/>
              <a:t>.</a:t>
            </a:r>
            <a:r>
              <a:rPr lang="zh-CN" altLang="en-US" sz="2800" b="1"/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0360FF42-F211-4B98-AC71-064CB9E606AB}"/>
                  </a:ext>
                </a:extLst>
              </p:cNvPr>
              <p:cNvSpPr txBox="1"/>
              <p:nvPr/>
            </p:nvSpPr>
            <p:spPr bwMode="auto">
              <a:xfrm>
                <a:off x="2289961" y="3124201"/>
                <a:ext cx="5590993" cy="984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4" name="Object 8">
                <a:extLst>
                  <a:ext uri="{FF2B5EF4-FFF2-40B4-BE49-F238E27FC236}">
                    <a16:creationId xmlns:a16="http://schemas.microsoft.com/office/drawing/2014/main" id="{0360FF42-F211-4B98-AC71-064CB9E6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961" y="3124201"/>
                <a:ext cx="5590993" cy="984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5" name="Text Box 9">
            <a:extLst>
              <a:ext uri="{FF2B5EF4-FFF2-40B4-BE49-F238E27FC236}">
                <a16:creationId xmlns:a16="http://schemas.microsoft.com/office/drawing/2014/main" id="{D2C699A2-8C54-483F-AD15-4729A983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510" y="4254917"/>
            <a:ext cx="4075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则弧长微元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弧微分</a:t>
            </a:r>
            <a:r>
              <a:rPr lang="en-US" altLang="zh-CN" sz="28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Object 10">
                <a:extLst>
                  <a:ext uri="{FF2B5EF4-FFF2-40B4-BE49-F238E27FC236}">
                    <a16:creationId xmlns:a16="http://schemas.microsoft.com/office/drawing/2014/main" id="{15B6628B-8188-4595-97DD-93952CD0F72A}"/>
                  </a:ext>
                </a:extLst>
              </p:cNvPr>
              <p:cNvSpPr txBox="1"/>
              <p:nvPr/>
            </p:nvSpPr>
            <p:spPr bwMode="auto">
              <a:xfrm>
                <a:off x="4766023" y="4243659"/>
                <a:ext cx="2956471" cy="7768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6" name="Object 10">
                <a:extLst>
                  <a:ext uri="{FF2B5EF4-FFF2-40B4-BE49-F238E27FC236}">
                    <a16:creationId xmlns:a16="http://schemas.microsoft.com/office/drawing/2014/main" id="{15B6628B-8188-4595-97DD-93952CD0F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023" y="4243659"/>
                <a:ext cx="2956471" cy="77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7" name="Text Box 11">
            <a:extLst>
              <a:ext uri="{FF2B5EF4-FFF2-40B4-BE49-F238E27FC236}">
                <a16:creationId xmlns:a16="http://schemas.microsoft.com/office/drawing/2014/main" id="{A092C316-AE20-411C-914D-58CD57B70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26" y="5301519"/>
            <a:ext cx="2003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故弧长为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Object 13">
                <a:extLst>
                  <a:ext uri="{FF2B5EF4-FFF2-40B4-BE49-F238E27FC236}">
                    <a16:creationId xmlns:a16="http://schemas.microsoft.com/office/drawing/2014/main" id="{D5B6FB98-F0C8-4401-8C82-57EACFABC519}"/>
                  </a:ext>
                </a:extLst>
              </p:cNvPr>
              <p:cNvSpPr txBox="1"/>
              <p:nvPr/>
            </p:nvSpPr>
            <p:spPr bwMode="auto">
              <a:xfrm>
                <a:off x="4570095" y="5166435"/>
                <a:ext cx="3961879" cy="1390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349" name="Object 13">
                <a:extLst>
                  <a:ext uri="{FF2B5EF4-FFF2-40B4-BE49-F238E27FC236}">
                    <a16:creationId xmlns:a16="http://schemas.microsoft.com/office/drawing/2014/main" id="{D5B6FB98-F0C8-4401-8C82-57EACFAB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095" y="5166435"/>
                <a:ext cx="3961879" cy="139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79" name="Group 43">
            <a:extLst>
              <a:ext uri="{FF2B5EF4-FFF2-40B4-BE49-F238E27FC236}">
                <a16:creationId xmlns:a16="http://schemas.microsoft.com/office/drawing/2014/main" id="{2DCD08E6-75CE-4622-9128-54E424FCAC56}"/>
              </a:ext>
            </a:extLst>
          </p:cNvPr>
          <p:cNvGrpSpPr>
            <a:grpSpLocks/>
          </p:cNvGrpSpPr>
          <p:nvPr/>
        </p:nvGrpSpPr>
        <p:grpSpPr bwMode="auto">
          <a:xfrm>
            <a:off x="8393499" y="1372257"/>
            <a:ext cx="3355968" cy="3883138"/>
            <a:chOff x="3840" y="1776"/>
            <a:chExt cx="1717" cy="1626"/>
          </a:xfrm>
        </p:grpSpPr>
        <p:sp>
          <p:nvSpPr>
            <p:cNvPr id="14352" name="Line 16">
              <a:extLst>
                <a:ext uri="{FF2B5EF4-FFF2-40B4-BE49-F238E27FC236}">
                  <a16:creationId xmlns:a16="http://schemas.microsoft.com/office/drawing/2014/main" id="{7454BA49-14D9-40B3-9752-E7F6B6AF9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8F235402-EA77-4144-A69F-47114C74B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7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E7FB5F0A-306F-4BDB-8E86-C9F9AF395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68"/>
              <a:ext cx="0" cy="110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57" name="Arc 21">
              <a:extLst>
                <a:ext uri="{FF2B5EF4-FFF2-40B4-BE49-F238E27FC236}">
                  <a16:creationId xmlns:a16="http://schemas.microsoft.com/office/drawing/2014/main" id="{C94E887C-03F1-4808-8EFF-6B923A9F2BE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72" y="1920"/>
              <a:ext cx="912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30A0D80C-83CE-4D61-9711-5232FC3F1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D6EDCF4A-2B5B-4648-AD8A-E4428C4EF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84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65" name="Line 29">
              <a:extLst>
                <a:ext uri="{FF2B5EF4-FFF2-40B4-BE49-F238E27FC236}">
                  <a16:creationId xmlns:a16="http://schemas.microsoft.com/office/drawing/2014/main" id="{7161AA52-E29D-4B1E-BC89-224123607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96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66" name="Line 30">
              <a:extLst>
                <a:ext uri="{FF2B5EF4-FFF2-40B4-BE49-F238E27FC236}">
                  <a16:creationId xmlns:a16="http://schemas.microsoft.com/office/drawing/2014/main" id="{29E531B2-F3EE-4CC2-B380-043FB13B1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67" name="Line 31">
              <a:extLst>
                <a:ext uri="{FF2B5EF4-FFF2-40B4-BE49-F238E27FC236}">
                  <a16:creationId xmlns:a16="http://schemas.microsoft.com/office/drawing/2014/main" id="{5789C87B-BF56-4D24-9FCE-E1EA9E23B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3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368" name="Text Box 32">
              <a:extLst>
                <a:ext uri="{FF2B5EF4-FFF2-40B4-BE49-F238E27FC236}">
                  <a16:creationId xmlns:a16="http://schemas.microsoft.com/office/drawing/2014/main" id="{371ACFAE-D851-463F-A8C5-9D9F4F1A4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  <p:sp>
          <p:nvSpPr>
            <p:cNvPr id="14369" name="Text Box 33">
              <a:extLst>
                <a:ext uri="{FF2B5EF4-FFF2-40B4-BE49-F238E27FC236}">
                  <a16:creationId xmlns:a16="http://schemas.microsoft.com/office/drawing/2014/main" id="{34C3E8A1-71BF-452A-9505-42BA55176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794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  <p:sp>
          <p:nvSpPr>
            <p:cNvPr id="14370" name="Text Box 34">
              <a:extLst>
                <a:ext uri="{FF2B5EF4-FFF2-40B4-BE49-F238E27FC236}">
                  <a16:creationId xmlns:a16="http://schemas.microsoft.com/office/drawing/2014/main" id="{E66901EF-FCEF-40BD-9093-5B92E7DE1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9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x</a:t>
              </a:r>
            </a:p>
          </p:txBody>
        </p:sp>
        <p:sp>
          <p:nvSpPr>
            <p:cNvPr id="14371" name="Text Box 35">
              <a:extLst>
                <a:ext uri="{FF2B5EF4-FFF2-40B4-BE49-F238E27FC236}">
                  <a16:creationId xmlns:a16="http://schemas.microsoft.com/office/drawing/2014/main" id="{8FD05E78-B056-4DD7-BAD2-43EF3A557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3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 err="1"/>
                <a:t>dy</a:t>
              </a:r>
              <a:endParaRPr lang="en-US" altLang="zh-CN" sz="2800" b="1" i="1" dirty="0"/>
            </a:p>
          </p:txBody>
        </p:sp>
        <p:sp>
          <p:nvSpPr>
            <p:cNvPr id="14372" name="Text Box 36">
              <a:extLst>
                <a:ext uri="{FF2B5EF4-FFF2-40B4-BE49-F238E27FC236}">
                  <a16:creationId xmlns:a16="http://schemas.microsoft.com/office/drawing/2014/main" id="{A30BE9F5-026E-4157-9F6E-010C218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29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sp>
          <p:nvSpPr>
            <p:cNvPr id="14373" name="Text Box 37">
              <a:extLst>
                <a:ext uri="{FF2B5EF4-FFF2-40B4-BE49-F238E27FC236}">
                  <a16:creationId xmlns:a16="http://schemas.microsoft.com/office/drawing/2014/main" id="{C4B542DE-01DB-492F-80AA-F054AD371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07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/>
                <a:t>b</a:t>
              </a:r>
            </a:p>
          </p:txBody>
        </p:sp>
        <p:sp>
          <p:nvSpPr>
            <p:cNvPr id="14374" name="Text Box 38">
              <a:extLst>
                <a:ext uri="{FF2B5EF4-FFF2-40B4-BE49-F238E27FC236}">
                  <a16:creationId xmlns:a16="http://schemas.microsoft.com/office/drawing/2014/main" id="{705DB073-2456-4E06-A1FC-6E6A7588A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666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dx</a:t>
              </a:r>
            </a:p>
          </p:txBody>
        </p:sp>
        <p:sp>
          <p:nvSpPr>
            <p:cNvPr id="14375" name="Text Box 39">
              <a:extLst>
                <a:ext uri="{FF2B5EF4-FFF2-40B4-BE49-F238E27FC236}">
                  <a16:creationId xmlns:a16="http://schemas.microsoft.com/office/drawing/2014/main" id="{DCD94F5D-4938-4CD0-A623-3F3A152AE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042"/>
              <a:ext cx="6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 dirty="0"/>
                <a:t>y=f(x)</a:t>
              </a:r>
            </a:p>
          </p:txBody>
        </p:sp>
      </p:grpSp>
      <p:sp>
        <p:nvSpPr>
          <p:cNvPr id="14381" name="Rectangle 45">
            <a:extLst>
              <a:ext uri="{FF2B5EF4-FFF2-40B4-BE49-F238E27FC236}">
                <a16:creationId xmlns:a16="http://schemas.microsoft.com/office/drawing/2014/main" id="{8C15E259-844B-4251-8E3D-5FC42AEB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3" y="1602573"/>
            <a:ext cx="6402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取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为积分变量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变化区间为</a:t>
            </a:r>
            <a:r>
              <a:rPr lang="en-US" altLang="zh-CN" sz="2800" b="1" dirty="0"/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/>
              <a:t>].</a:t>
            </a:r>
          </a:p>
        </p:txBody>
      </p:sp>
      <p:sp>
        <p:nvSpPr>
          <p:cNvPr id="14382" name="Rectangle 46">
            <a:extLst>
              <a:ext uri="{FF2B5EF4-FFF2-40B4-BE49-F238E27FC236}">
                <a16:creationId xmlns:a16="http://schemas.microsoft.com/office/drawing/2014/main" id="{A2141C28-442A-411D-9604-6B51B857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3" y="2133600"/>
            <a:ext cx="7725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内任意小区间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x, x +dx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的一段弧长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/>
      <p:bldP spid="14343" grpId="0" autoUpdateAnimBg="0"/>
      <p:bldP spid="14344" grpId="0"/>
      <p:bldP spid="14345" grpId="0" autoUpdateAnimBg="0"/>
      <p:bldP spid="14346" grpId="0"/>
      <p:bldP spid="14347" grpId="0" autoUpdateAnimBg="0"/>
      <p:bldP spid="14349" grpId="0"/>
      <p:bldP spid="14381" grpId="0" autoUpdateAnimBg="0"/>
      <p:bldP spid="143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ext Box 2">
                <a:extLst>
                  <a:ext uri="{FF2B5EF4-FFF2-40B4-BE49-F238E27FC236}">
                    <a16:creationId xmlns:a16="http://schemas.microsoft.com/office/drawing/2014/main" id="{10882707-D4A1-4FF5-940D-1F2007E4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284" y="342467"/>
                <a:ext cx="9586762" cy="1230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1.  </a:t>
                </a:r>
                <a:r>
                  <a:rPr lang="zh-CN" altLang="en-US" sz="2800" b="1" dirty="0"/>
                  <a:t>求曲线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800" b="1" dirty="0"/>
                  <a:t> 相应于 </a:t>
                </a:r>
                <a:r>
                  <a:rPr lang="en-US" altLang="zh-CN" sz="2800" b="1" i="1" dirty="0"/>
                  <a:t>x </a:t>
                </a:r>
                <a:r>
                  <a:rPr lang="zh-CN" altLang="en-US" sz="2800" b="1" dirty="0"/>
                  <a:t>从 </a:t>
                </a:r>
                <a:r>
                  <a:rPr lang="en-US" altLang="zh-CN" sz="2800" b="1" i="1" dirty="0"/>
                  <a:t>a </a:t>
                </a:r>
                <a:r>
                  <a:rPr lang="zh-CN" altLang="en-US" sz="2800" b="1" dirty="0"/>
                  <a:t>到 </a:t>
                </a:r>
                <a:r>
                  <a:rPr lang="en-US" altLang="zh-CN" sz="2800" b="1" i="1" dirty="0"/>
                  <a:t>b </a:t>
                </a:r>
                <a:r>
                  <a:rPr lang="zh-CN" altLang="en-US" sz="2800" b="1" dirty="0"/>
                  <a:t>的一段弧长</a:t>
                </a:r>
                <a:r>
                  <a:rPr lang="en-US" altLang="zh-CN" sz="2800" b="1" dirty="0"/>
                  <a:t>.</a:t>
                </a: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4578" name="Text Box 2">
                <a:extLst>
                  <a:ext uri="{FF2B5EF4-FFF2-40B4-BE49-F238E27FC236}">
                    <a16:creationId xmlns:a16="http://schemas.microsoft.com/office/drawing/2014/main" id="{10882707-D4A1-4FF5-940D-1F2007E41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4" y="342467"/>
                <a:ext cx="9586762" cy="1230530"/>
              </a:xfrm>
              <a:prstGeom prst="rect">
                <a:avLst/>
              </a:prstGeom>
              <a:blipFill>
                <a:blip r:embed="rId2"/>
                <a:stretch>
                  <a:fillRect l="-12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Text Box 5">
            <a:extLst>
              <a:ext uri="{FF2B5EF4-FFF2-40B4-BE49-F238E27FC236}">
                <a16:creationId xmlns:a16="http://schemas.microsoft.com/office/drawing/2014/main" id="{94B42934-DC75-426D-B4CB-9049B94F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954" y="1572997"/>
            <a:ext cx="648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cajcd fntst" pitchFamily="18" charset="2"/>
              </a:rPr>
              <a:t>解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938C2205-1AE1-47CF-BB5A-F486F9E49DFA}"/>
                  </a:ext>
                </a:extLst>
              </p:cNvPr>
              <p:cNvSpPr txBox="1"/>
              <p:nvPr/>
            </p:nvSpPr>
            <p:spPr bwMode="auto">
              <a:xfrm>
                <a:off x="2517258" y="1463674"/>
                <a:ext cx="2673766" cy="83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938C2205-1AE1-47CF-BB5A-F486F9E4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7258" y="1463674"/>
                <a:ext cx="2673766" cy="831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4F036A15-08B7-46BE-847F-F377EC6BF862}"/>
                  </a:ext>
                </a:extLst>
              </p:cNvPr>
              <p:cNvSpPr txBox="1"/>
              <p:nvPr/>
            </p:nvSpPr>
            <p:spPr bwMode="auto">
              <a:xfrm>
                <a:off x="2517258" y="3416731"/>
                <a:ext cx="5716873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/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4F036A15-08B7-46BE-847F-F377EC6B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7258" y="3416731"/>
                <a:ext cx="5716873" cy="1101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4472B82E-C9E4-4327-BE6D-3FE439F6D117}"/>
                  </a:ext>
                </a:extLst>
              </p:cNvPr>
              <p:cNvSpPr txBox="1"/>
              <p:nvPr/>
            </p:nvSpPr>
            <p:spPr bwMode="auto">
              <a:xfrm>
                <a:off x="2913441" y="4835526"/>
                <a:ext cx="5171183" cy="1117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4472B82E-C9E4-4327-BE6D-3FE439F6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3441" y="4835526"/>
                <a:ext cx="5171183" cy="1117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E29BAFD5-9FEB-424F-A0A5-665A1545A55B}"/>
                  </a:ext>
                </a:extLst>
              </p:cNvPr>
              <p:cNvSpPr txBox="1"/>
              <p:nvPr/>
            </p:nvSpPr>
            <p:spPr bwMode="auto">
              <a:xfrm>
                <a:off x="2837036" y="2275104"/>
                <a:ext cx="5716873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E29BAFD5-9FEB-424F-A0A5-665A1545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7036" y="2275104"/>
                <a:ext cx="5716873" cy="838200"/>
              </a:xfrm>
              <a:prstGeom prst="rect">
                <a:avLst/>
              </a:prstGeom>
              <a:blipFill>
                <a:blip r:embed="rId6"/>
                <a:stretch>
                  <a:fillRect b="-94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1" grpId="0" autoUpdateAnimBg="0"/>
      <p:bldP spid="24582" grpId="0"/>
      <p:bldP spid="24583" grpId="0"/>
      <p:bldP spid="24584" grpId="0"/>
      <p:bldP spid="245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>
            <a:extLst>
              <a:ext uri="{FF2B5EF4-FFF2-40B4-BE49-F238E27FC236}">
                <a16:creationId xmlns:a16="http://schemas.microsoft.com/office/drawing/2014/main" id="{31C4E372-895E-4EFD-88B4-4B4671F0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211" y="430836"/>
            <a:ext cx="2634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/>
              <a:t>例</a:t>
            </a:r>
            <a:r>
              <a:rPr lang="en-US" altLang="zh-CN" sz="2800" b="1"/>
              <a:t>2  </a:t>
            </a:r>
            <a:r>
              <a:rPr lang="zh-CN" altLang="en-US" sz="2800" b="1"/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Text Box 7">
                <a:extLst>
                  <a:ext uri="{FF2B5EF4-FFF2-40B4-BE49-F238E27FC236}">
                    <a16:creationId xmlns:a16="http://schemas.microsoft.com/office/drawing/2014/main" id="{DF93C97A-E133-4043-94DD-962ADF7E7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36" y="208766"/>
                <a:ext cx="5433978" cy="1153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的全弧长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.</m:t>
                      </m:r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15367" name="Text Box 7">
                <a:extLst>
                  <a:ext uri="{FF2B5EF4-FFF2-40B4-BE49-F238E27FC236}">
                    <a16:creationId xmlns:a16="http://schemas.microsoft.com/office/drawing/2014/main" id="{DF93C97A-E133-4043-94DD-962ADF7E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36" y="208766"/>
                <a:ext cx="5433978" cy="1153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8" name="Text Box 8">
                <a:extLst>
                  <a:ext uri="{FF2B5EF4-FFF2-40B4-BE49-F238E27FC236}">
                    <a16:creationId xmlns:a16="http://schemas.microsoft.com/office/drawing/2014/main" id="{43C00906-68D3-4E7B-9107-E54B6B648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4645" y="1337704"/>
                <a:ext cx="5221923" cy="662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解</a:t>
                </a:r>
                <a:r>
                  <a:rPr lang="en-US" altLang="zh-CN" sz="2800" b="1" dirty="0"/>
                  <a:t>: </a:t>
                </a:r>
                <a:r>
                  <a:rPr lang="zh-CN" altLang="en-US" sz="2800" b="1" dirty="0"/>
                  <a:t>  </a:t>
                </a:r>
                <a:r>
                  <a:rPr lang="en-US" altLang="zh-CN" sz="2800" b="1" i="1" dirty="0"/>
                  <a:t>y=y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x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的定义域为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8" name="Text Box 8">
                <a:extLst>
                  <a:ext uri="{FF2B5EF4-FFF2-40B4-BE49-F238E27FC236}">
                    <a16:creationId xmlns:a16="http://schemas.microsoft.com/office/drawing/2014/main" id="{43C00906-68D3-4E7B-9107-E54B6B648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645" y="1337704"/>
                <a:ext cx="5221923" cy="662810"/>
              </a:xfrm>
              <a:prstGeom prst="rect">
                <a:avLst/>
              </a:prstGeom>
              <a:blipFill>
                <a:blip r:embed="rId3"/>
                <a:stretch>
                  <a:fillRect l="-2334" t="-6422" b="-10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8A2570D1-37DC-4240-A15C-5855D2BF49E3}"/>
                  </a:ext>
                </a:extLst>
              </p:cNvPr>
              <p:cNvSpPr txBox="1"/>
              <p:nvPr/>
            </p:nvSpPr>
            <p:spPr bwMode="auto">
              <a:xfrm>
                <a:off x="2179073" y="2853328"/>
                <a:ext cx="8050745" cy="14862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69" name="Object 9">
                <a:extLst>
                  <a:ext uri="{FF2B5EF4-FFF2-40B4-BE49-F238E27FC236}">
                    <a16:creationId xmlns:a16="http://schemas.microsoft.com/office/drawing/2014/main" id="{8A2570D1-37DC-4240-A15C-5855D2BF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9073" y="2853328"/>
                <a:ext cx="8050745" cy="1486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1" name="Text Box 11">
            <a:extLst>
              <a:ext uri="{FF2B5EF4-FFF2-40B4-BE49-F238E27FC236}">
                <a16:creationId xmlns:a16="http://schemas.microsoft.com/office/drawing/2014/main" id="{EE595A88-0A3D-4DFC-9686-41EA77A95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332" y="2229358"/>
            <a:ext cx="2612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故弧长为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2" name="Object 12">
                <a:extLst>
                  <a:ext uri="{FF2B5EF4-FFF2-40B4-BE49-F238E27FC236}">
                    <a16:creationId xmlns:a16="http://schemas.microsoft.com/office/drawing/2014/main" id="{3B42E14A-11D7-47A0-AFD7-F398065610EB}"/>
                  </a:ext>
                </a:extLst>
              </p:cNvPr>
              <p:cNvSpPr txBox="1"/>
              <p:nvPr/>
            </p:nvSpPr>
            <p:spPr bwMode="auto">
              <a:xfrm>
                <a:off x="2589544" y="4504328"/>
                <a:ext cx="6752603" cy="1326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</m:nary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2" name="Object 12">
                <a:extLst>
                  <a:ext uri="{FF2B5EF4-FFF2-40B4-BE49-F238E27FC236}">
                    <a16:creationId xmlns:a16="http://schemas.microsoft.com/office/drawing/2014/main" id="{3B42E14A-11D7-47A0-AFD7-F39806561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9544" y="4504328"/>
                <a:ext cx="6752603" cy="1326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  <p:bldP spid="15368" grpId="0" autoUpdateAnimBg="0"/>
      <p:bldP spid="15369" grpId="0"/>
      <p:bldP spid="15371" grpId="0" autoUpdateAnimBg="0"/>
      <p:bldP spid="153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Text Box 13">
            <a:extLst>
              <a:ext uri="{FF2B5EF4-FFF2-40B4-BE49-F238E27FC236}">
                <a16:creationId xmlns:a16="http://schemas.microsoft.com/office/drawing/2014/main" id="{73F806B7-09A3-41B1-8A5E-887C1E07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7" y="283601"/>
            <a:ext cx="4236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参数方程情形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854F8710-043B-45F1-9F79-AE2E0B17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09" y="1363554"/>
            <a:ext cx="4024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/>
              <a:t>设光滑曲线方程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5" name="Object 15">
                <a:extLst>
                  <a:ext uri="{FF2B5EF4-FFF2-40B4-BE49-F238E27FC236}">
                    <a16:creationId xmlns:a16="http://schemas.microsoft.com/office/drawing/2014/main" id="{BC508113-E93F-49F9-A315-A7792EB51745}"/>
                  </a:ext>
                </a:extLst>
              </p:cNvPr>
              <p:cNvSpPr txBox="1"/>
              <p:nvPr/>
            </p:nvSpPr>
            <p:spPr bwMode="auto">
              <a:xfrm>
                <a:off x="3533851" y="1122913"/>
                <a:ext cx="4024105" cy="9465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𝝍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5" name="Object 15">
                <a:extLst>
                  <a:ext uri="{FF2B5EF4-FFF2-40B4-BE49-F238E27FC236}">
                    <a16:creationId xmlns:a16="http://schemas.microsoft.com/office/drawing/2014/main" id="{BC508113-E93F-49F9-A315-A7792EB51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851" y="1122913"/>
                <a:ext cx="4024105" cy="946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7" name="Text Box 17">
            <a:extLst>
              <a:ext uri="{FF2B5EF4-FFF2-40B4-BE49-F238E27FC236}">
                <a16:creationId xmlns:a16="http://schemas.microsoft.com/office/drawing/2014/main" id="{F0389DBA-1F1A-4F18-A3A5-78484D73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37" y="2507595"/>
            <a:ext cx="2314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弧长微元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8" name="Object 18">
                <a:extLst>
                  <a:ext uri="{FF2B5EF4-FFF2-40B4-BE49-F238E27FC236}">
                    <a16:creationId xmlns:a16="http://schemas.microsoft.com/office/drawing/2014/main" id="{1E248993-7C55-462B-8E96-F077AAFEA083}"/>
                  </a:ext>
                </a:extLst>
              </p:cNvPr>
              <p:cNvSpPr txBox="1"/>
              <p:nvPr/>
            </p:nvSpPr>
            <p:spPr bwMode="auto">
              <a:xfrm>
                <a:off x="2538091" y="2310073"/>
                <a:ext cx="7558580" cy="10246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378" name="Object 18">
                <a:extLst>
                  <a:ext uri="{FF2B5EF4-FFF2-40B4-BE49-F238E27FC236}">
                    <a16:creationId xmlns:a16="http://schemas.microsoft.com/office/drawing/2014/main" id="{1E248993-7C55-462B-8E96-F077AAFEA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8091" y="2310073"/>
                <a:ext cx="7558580" cy="102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9" name="Text Box 19">
            <a:extLst>
              <a:ext uri="{FF2B5EF4-FFF2-40B4-BE49-F238E27FC236}">
                <a16:creationId xmlns:a16="http://schemas.microsoft.com/office/drawing/2014/main" id="{BBB7A429-1E5A-4629-9234-B0957AB90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588" y="1363554"/>
            <a:ext cx="2954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则如前所述</a:t>
            </a:r>
            <a:r>
              <a:rPr lang="en-US" altLang="zh-CN" sz="2800" b="1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4B9E9D4C-D890-4762-BB5E-2860FB917F52}"/>
                  </a:ext>
                </a:extLst>
              </p:cNvPr>
              <p:cNvSpPr txBox="1"/>
              <p:nvPr/>
            </p:nvSpPr>
            <p:spPr bwMode="auto">
              <a:xfrm>
                <a:off x="2613355" y="3757994"/>
                <a:ext cx="5967814" cy="13266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4B9E9D4C-D890-4762-BB5E-2860FB91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3355" y="3757994"/>
                <a:ext cx="5967814" cy="13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2454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  <p:bldP spid="15374" grpId="0" autoUpdateAnimBg="0"/>
      <p:bldP spid="15375" grpId="0"/>
      <p:bldP spid="15377" grpId="0" autoUpdateAnimBg="0"/>
      <p:bldP spid="15378" grpId="0"/>
      <p:bldP spid="15379" grpId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34A4E21A-8D0F-4307-9C89-67C3063C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372" y="494133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4  </a:t>
            </a:r>
            <a:r>
              <a:rPr lang="zh-CN" altLang="en-US" sz="2800" b="1" dirty="0"/>
              <a:t>求星形线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8D42ED17-0968-4CFD-9EEE-448C21D017F1}"/>
                  </a:ext>
                </a:extLst>
              </p:cNvPr>
              <p:cNvSpPr txBox="1"/>
              <p:nvPr/>
            </p:nvSpPr>
            <p:spPr bwMode="auto">
              <a:xfrm>
                <a:off x="4100680" y="288924"/>
                <a:ext cx="4331051" cy="1225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𝐜𝐨𝐬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8D42ED17-0968-4CFD-9EEE-448C21D0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0680" y="288924"/>
                <a:ext cx="4331051" cy="1225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Text Box 5">
            <a:extLst>
              <a:ext uri="{FF2B5EF4-FFF2-40B4-BE49-F238E27FC236}">
                <a16:creationId xmlns:a16="http://schemas.microsoft.com/office/drawing/2014/main" id="{E40AB6C9-C82D-45B8-AC6B-0DB66F37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731" y="494133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的弧长</a:t>
            </a:r>
            <a:r>
              <a:rPr lang="en-US" altLang="zh-CN" sz="2800" b="1" dirty="0"/>
              <a:t>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88BF43D5-DCCC-46F5-B528-AB957EF2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8" y="1506956"/>
            <a:ext cx="3369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由对称性及公式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1" name="Object 7">
                <a:extLst>
                  <a:ext uri="{FF2B5EF4-FFF2-40B4-BE49-F238E27FC236}">
                    <a16:creationId xmlns:a16="http://schemas.microsoft.com/office/drawing/2014/main" id="{AB667C3B-105A-4D12-BECC-FAC22D551B5D}"/>
                  </a:ext>
                </a:extLst>
              </p:cNvPr>
              <p:cNvSpPr txBox="1"/>
              <p:nvPr/>
            </p:nvSpPr>
            <p:spPr bwMode="auto">
              <a:xfrm>
                <a:off x="1988562" y="2053755"/>
                <a:ext cx="5160527" cy="119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391" name="Object 7">
                <a:extLst>
                  <a:ext uri="{FF2B5EF4-FFF2-40B4-BE49-F238E27FC236}">
                    <a16:creationId xmlns:a16="http://schemas.microsoft.com/office/drawing/2014/main" id="{AB667C3B-105A-4D12-BECC-FAC22D55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8562" y="2053755"/>
                <a:ext cx="5160527" cy="1194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Object 8">
                <a:extLst>
                  <a:ext uri="{FF2B5EF4-FFF2-40B4-BE49-F238E27FC236}">
                    <a16:creationId xmlns:a16="http://schemas.microsoft.com/office/drawing/2014/main" id="{29A70A22-99D5-4598-A21C-59834397102F}"/>
                  </a:ext>
                </a:extLst>
              </p:cNvPr>
              <p:cNvSpPr txBox="1"/>
              <p:nvPr/>
            </p:nvSpPr>
            <p:spPr bwMode="auto">
              <a:xfrm>
                <a:off x="2444750" y="4415541"/>
                <a:ext cx="5344810" cy="119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392" name="Object 8">
                <a:extLst>
                  <a:ext uri="{FF2B5EF4-FFF2-40B4-BE49-F238E27FC236}">
                    <a16:creationId xmlns:a16="http://schemas.microsoft.com/office/drawing/2014/main" id="{29A70A22-99D5-4598-A21C-59834397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4415541"/>
                <a:ext cx="5344810" cy="1194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3" name="Object 9">
                <a:extLst>
                  <a:ext uri="{FF2B5EF4-FFF2-40B4-BE49-F238E27FC236}">
                    <a16:creationId xmlns:a16="http://schemas.microsoft.com/office/drawing/2014/main" id="{F84849E2-B7A0-475F-8987-D4CDFDF297C7}"/>
                  </a:ext>
                </a:extLst>
              </p:cNvPr>
              <p:cNvSpPr txBox="1"/>
              <p:nvPr/>
            </p:nvSpPr>
            <p:spPr bwMode="auto">
              <a:xfrm>
                <a:off x="2455464" y="5343759"/>
                <a:ext cx="7281072" cy="13632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393" name="Object 9">
                <a:extLst>
                  <a:ext uri="{FF2B5EF4-FFF2-40B4-BE49-F238E27FC236}">
                    <a16:creationId xmlns:a16="http://schemas.microsoft.com/office/drawing/2014/main" id="{F84849E2-B7A0-475F-8987-D4CDFDF2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5464" y="5343759"/>
                <a:ext cx="7281072" cy="1363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Object 16">
                <a:extLst>
                  <a:ext uri="{FF2B5EF4-FFF2-40B4-BE49-F238E27FC236}">
                    <a16:creationId xmlns:a16="http://schemas.microsoft.com/office/drawing/2014/main" id="{7BEF14FA-291A-457E-8224-B090F06B3428}"/>
                  </a:ext>
                </a:extLst>
              </p:cNvPr>
              <p:cNvSpPr txBox="1"/>
              <p:nvPr/>
            </p:nvSpPr>
            <p:spPr bwMode="auto">
              <a:xfrm>
                <a:off x="2444750" y="3314467"/>
                <a:ext cx="7956550" cy="1131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400" name="Object 16">
                <a:extLst>
                  <a:ext uri="{FF2B5EF4-FFF2-40B4-BE49-F238E27FC236}">
                    <a16:creationId xmlns:a16="http://schemas.microsoft.com/office/drawing/2014/main" id="{7BEF14FA-291A-457E-8224-B090F06B3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3314467"/>
                <a:ext cx="7956550" cy="1131887"/>
              </a:xfrm>
              <a:prstGeom prst="rect">
                <a:avLst/>
              </a:prstGeom>
              <a:blipFill>
                <a:blip r:embed="rId6"/>
                <a:stretch>
                  <a:fillRect r="-81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/>
      <p:bldP spid="16389" grpId="0" autoUpdateAnimBg="0"/>
      <p:bldP spid="16390" grpId="0"/>
      <p:bldP spid="16391" grpId="0"/>
      <p:bldP spid="16392" grpId="0"/>
      <p:bldP spid="16393" grpId="0"/>
      <p:bldP spid="164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77A01A13-584F-4542-8033-F544E9AE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97" y="3809177"/>
            <a:ext cx="9914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4  </a:t>
            </a:r>
            <a:r>
              <a:rPr lang="zh-CN" altLang="en-US" sz="2800" b="1" dirty="0"/>
              <a:t>求阿基米德螺线 </a:t>
            </a:r>
            <a:r>
              <a:rPr lang="en-US" altLang="zh-CN" sz="2800" b="1" i="1" dirty="0"/>
              <a:t>r=a</a:t>
            </a:r>
            <a:r>
              <a:rPr lang="en-US" altLang="zh-CN" sz="2800" b="1" i="1" dirty="0">
                <a:sym typeface="Symbol" panose="05050102010706020507" pitchFamily="18" charset="2"/>
              </a:rPr>
              <a:t> (a</a:t>
            </a:r>
            <a:r>
              <a:rPr lang="en-US" altLang="zh-CN" sz="2800" b="1" dirty="0">
                <a:sym typeface="Symbol" panose="05050102010706020507" pitchFamily="18" charset="2"/>
              </a:rPr>
              <a:t>&gt;0)</a:t>
            </a:r>
            <a:r>
              <a:rPr lang="zh-CN" altLang="en-US" sz="2800" b="1" dirty="0">
                <a:sym typeface="Symbol" panose="05050102010706020507" pitchFamily="18" charset="2"/>
              </a:rPr>
              <a:t>上相应于</a:t>
            </a:r>
            <a:r>
              <a:rPr lang="zh-CN" altLang="en-US" sz="2800" b="1" i="1" dirty="0"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ym typeface="Symbol" panose="05050102010706020507" pitchFamily="18" charset="2"/>
              </a:rPr>
              <a:t>从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sym typeface="Symbol" panose="05050102010706020507" pitchFamily="18" charset="2"/>
              </a:rPr>
              <a:t>2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的一段弧长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A92025A-6A71-4F34-BD65-94CFE624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55" y="4584941"/>
            <a:ext cx="565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F4CFD553-44DF-46BA-9D6A-254259918CEA}"/>
                  </a:ext>
                </a:extLst>
              </p:cNvPr>
              <p:cNvSpPr txBox="1"/>
              <p:nvPr/>
            </p:nvSpPr>
            <p:spPr bwMode="auto">
              <a:xfrm>
                <a:off x="1999452" y="4422416"/>
                <a:ext cx="8163422" cy="12820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F4CFD553-44DF-46BA-9D6A-254259918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452" y="4422416"/>
                <a:ext cx="8163422" cy="1282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1005E1AB-6931-40DD-AAAD-0F233A79D477}"/>
                  </a:ext>
                </a:extLst>
              </p:cNvPr>
              <p:cNvSpPr txBox="1"/>
              <p:nvPr/>
            </p:nvSpPr>
            <p:spPr bwMode="auto">
              <a:xfrm>
                <a:off x="2216533" y="5671615"/>
                <a:ext cx="7263745" cy="10109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1005E1AB-6931-40DD-AAAD-0F233A79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533" y="5671615"/>
                <a:ext cx="7263745" cy="1010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Text Box 6">
            <a:extLst>
              <a:ext uri="{FF2B5EF4-FFF2-40B4-BE49-F238E27FC236}">
                <a16:creationId xmlns:a16="http://schemas.microsoft.com/office/drawing/2014/main" id="{144D1286-3FE3-4B1E-B3B1-3211864F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93" y="175469"/>
            <a:ext cx="27164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三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极坐标情形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9FBCB237-C26B-473E-B443-481E3E0A3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462" y="823711"/>
            <a:ext cx="7302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设曲线方程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)  ().  </a:t>
            </a:r>
            <a:r>
              <a:rPr lang="zh-CN" altLang="en-US" sz="2800" b="1" dirty="0">
                <a:sym typeface="Symbol" panose="05050102010706020507" pitchFamily="18" charset="2"/>
              </a:rPr>
              <a:t>化为参数方程</a:t>
            </a:r>
            <a:r>
              <a:rPr lang="en-US" altLang="zh-CN" sz="2800" b="1" dirty="0">
                <a:sym typeface="Symbol" panose="05050102010706020507" pitchFamily="18" charset="2"/>
              </a:rPr>
              <a:t>: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Object 8">
                <a:extLst>
                  <a:ext uri="{FF2B5EF4-FFF2-40B4-BE49-F238E27FC236}">
                    <a16:creationId xmlns:a16="http://schemas.microsoft.com/office/drawing/2014/main" id="{9CD7B7F9-819E-4CC1-9C76-E7A42D6D322B}"/>
                  </a:ext>
                </a:extLst>
              </p:cNvPr>
              <p:cNvSpPr txBox="1"/>
              <p:nvPr/>
            </p:nvSpPr>
            <p:spPr bwMode="auto">
              <a:xfrm>
                <a:off x="2702657" y="1219077"/>
                <a:ext cx="5315187" cy="12338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</m: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16" name="Object 8">
                <a:extLst>
                  <a:ext uri="{FF2B5EF4-FFF2-40B4-BE49-F238E27FC236}">
                    <a16:creationId xmlns:a16="http://schemas.microsoft.com/office/drawing/2014/main" id="{9CD7B7F9-819E-4CC1-9C76-E7A42D6D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2657" y="1219077"/>
                <a:ext cx="5315187" cy="1233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Text Box 9">
            <a:extLst>
              <a:ext uri="{FF2B5EF4-FFF2-40B4-BE49-F238E27FC236}">
                <a16:creationId xmlns:a16="http://schemas.microsoft.com/office/drawing/2014/main" id="{1978C940-BDBD-4C87-A7D8-A2C42553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586" y="2831069"/>
            <a:ext cx="565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Object 10">
                <a:extLst>
                  <a:ext uri="{FF2B5EF4-FFF2-40B4-BE49-F238E27FC236}">
                    <a16:creationId xmlns:a16="http://schemas.microsoft.com/office/drawing/2014/main" id="{2061204E-388A-47F3-9173-22628C259DC2}"/>
                  </a:ext>
                </a:extLst>
              </p:cNvPr>
              <p:cNvSpPr txBox="1"/>
              <p:nvPr/>
            </p:nvSpPr>
            <p:spPr bwMode="auto">
              <a:xfrm>
                <a:off x="2420602" y="2563584"/>
                <a:ext cx="8956100" cy="974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7418" name="Object 10">
                <a:extLst>
                  <a:ext uri="{FF2B5EF4-FFF2-40B4-BE49-F238E27FC236}">
                    <a16:creationId xmlns:a16="http://schemas.microsoft.com/office/drawing/2014/main" id="{2061204E-388A-47F3-9173-22628C25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0602" y="2563584"/>
                <a:ext cx="8956100" cy="974010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/>
      <p:bldP spid="17413" grpId="0"/>
      <p:bldP spid="17414" grpId="0" autoUpdateAnimBg="0"/>
      <p:bldP spid="17415" grpId="0" autoUpdateAnimBg="0"/>
      <p:bldP spid="17416" grpId="0"/>
      <p:bldP spid="17417" grpId="0" autoUpdateAnimBg="0"/>
      <p:bldP spid="17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2">
                <a:extLst>
                  <a:ext uri="{FF2B5EF4-FFF2-40B4-BE49-F238E27FC236}">
                    <a16:creationId xmlns:a16="http://schemas.microsoft.com/office/drawing/2014/main" id="{D6A18321-370F-4A65-8286-7F3DC2F46A05}"/>
                  </a:ext>
                </a:extLst>
              </p:cNvPr>
              <p:cNvSpPr txBox="1"/>
              <p:nvPr/>
            </p:nvSpPr>
            <p:spPr bwMode="auto">
              <a:xfrm>
                <a:off x="2647383" y="2796681"/>
                <a:ext cx="4480683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482" name="Object 2">
                <a:extLst>
                  <a:ext uri="{FF2B5EF4-FFF2-40B4-BE49-F238E27FC236}">
                    <a16:creationId xmlns:a16="http://schemas.microsoft.com/office/drawing/2014/main" id="{D6A18321-370F-4A65-8286-7F3DC2F46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7383" y="2796681"/>
                <a:ext cx="4480683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Text Box 3">
            <a:extLst>
              <a:ext uri="{FF2B5EF4-FFF2-40B4-BE49-F238E27FC236}">
                <a16:creationId xmlns:a16="http://schemas.microsoft.com/office/drawing/2014/main" id="{A760ED42-F45E-4586-9BB6-E2CDC46D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465" y="4114482"/>
            <a:ext cx="488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8EA1E575-B253-4EF6-9A48-4FE600387FEE}"/>
                  </a:ext>
                </a:extLst>
              </p:cNvPr>
              <p:cNvSpPr txBox="1"/>
              <p:nvPr/>
            </p:nvSpPr>
            <p:spPr bwMode="auto">
              <a:xfrm>
                <a:off x="2624926" y="3906321"/>
                <a:ext cx="4871847" cy="11025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484" name="Object 4">
                <a:extLst>
                  <a:ext uri="{FF2B5EF4-FFF2-40B4-BE49-F238E27FC236}">
                    <a16:creationId xmlns:a16="http://schemas.microsoft.com/office/drawing/2014/main" id="{8EA1E575-B253-4EF6-9A48-4FE60038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926" y="3906321"/>
                <a:ext cx="4871847" cy="11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7319238E-AD72-4929-BEA2-31F1B4A67F58}"/>
                  </a:ext>
                </a:extLst>
              </p:cNvPr>
              <p:cNvSpPr txBox="1"/>
              <p:nvPr/>
            </p:nvSpPr>
            <p:spPr bwMode="auto">
              <a:xfrm>
                <a:off x="2898235" y="5212276"/>
                <a:ext cx="6356150" cy="1035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485" name="Object 5">
                <a:extLst>
                  <a:ext uri="{FF2B5EF4-FFF2-40B4-BE49-F238E27FC236}">
                    <a16:creationId xmlns:a16="http://schemas.microsoft.com/office/drawing/2014/main" id="{7319238E-AD72-4929-BEA2-31F1B4A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8235" y="5212276"/>
                <a:ext cx="6356150" cy="103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6" name="Text Box 6">
            <a:extLst>
              <a:ext uri="{FF2B5EF4-FFF2-40B4-BE49-F238E27FC236}">
                <a16:creationId xmlns:a16="http://schemas.microsoft.com/office/drawing/2014/main" id="{E52E6FBC-8667-46C2-ADF3-5870244A4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17" y="2079243"/>
            <a:ext cx="4609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边长分别为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和</a:t>
            </a:r>
            <a:r>
              <a:rPr lang="en-US" altLang="zh-CN" sz="2800" b="1" i="1" dirty="0" err="1"/>
              <a:t>y</a:t>
            </a:r>
            <a:r>
              <a:rPr lang="en-US" altLang="zh-CN" sz="2800" b="1" dirty="0" err="1"/>
              <a:t>tan</a:t>
            </a:r>
            <a:r>
              <a:rPr lang="en-US" altLang="zh-CN" sz="2800" b="1" i="1" dirty="0">
                <a:sym typeface="Symbol" panose="05050102010706020507" pitchFamily="18" charset="2"/>
              </a:rPr>
              <a:t>. </a:t>
            </a:r>
            <a:r>
              <a:rPr lang="zh-CN" altLang="en-US" sz="2800" b="1" dirty="0"/>
              <a:t>因此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F2ADB4DE-3397-4721-ACDC-D5CFC458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16" y="1184849"/>
            <a:ext cx="4961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如图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过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的截面是直角三角形</a:t>
            </a:r>
            <a:r>
              <a:rPr lang="en-US" altLang="zh-CN" sz="2800" b="1" dirty="0"/>
              <a:t>,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B4DD00E-3410-42FF-A949-C0DE7DE3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66" y="126898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pSp>
        <p:nvGrpSpPr>
          <p:cNvPr id="20489" name="Group 9">
            <a:extLst>
              <a:ext uri="{FF2B5EF4-FFF2-40B4-BE49-F238E27FC236}">
                <a16:creationId xmlns:a16="http://schemas.microsoft.com/office/drawing/2014/main" id="{D9069CE7-1BA6-425D-A99E-4188D15B5BE8}"/>
              </a:ext>
            </a:extLst>
          </p:cNvPr>
          <p:cNvGrpSpPr>
            <a:grpSpLocks/>
          </p:cNvGrpSpPr>
          <p:nvPr/>
        </p:nvGrpSpPr>
        <p:grpSpPr bwMode="auto">
          <a:xfrm>
            <a:off x="8191797" y="1837553"/>
            <a:ext cx="3297744" cy="2591437"/>
            <a:chOff x="3734" y="2592"/>
            <a:chExt cx="2039" cy="1656"/>
          </a:xfrm>
        </p:grpSpPr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C4F06D28-DFBF-4085-BC49-DDC5222C8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76"/>
              <a:ext cx="129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CC1A59A2-FF0A-48AC-9C25-E9D8E7A6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2" name="Arc 12">
              <a:extLst>
                <a:ext uri="{FF2B5EF4-FFF2-40B4-BE49-F238E27FC236}">
                  <a16:creationId xmlns:a16="http://schemas.microsoft.com/office/drawing/2014/main" id="{4D9090FB-2109-4FB1-B204-4F7FFF3EB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3072"/>
              <a:ext cx="144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3" name="Arc 13">
              <a:extLst>
                <a:ext uri="{FF2B5EF4-FFF2-40B4-BE49-F238E27FC236}">
                  <a16:creationId xmlns:a16="http://schemas.microsoft.com/office/drawing/2014/main" id="{A3B22BDF-9AEE-4E21-87BD-6ED18565DE7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96" y="3504"/>
              <a:ext cx="52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4" name="Freeform 14">
              <a:extLst>
                <a:ext uri="{FF2B5EF4-FFF2-40B4-BE49-F238E27FC236}">
                  <a16:creationId xmlns:a16="http://schemas.microsoft.com/office/drawing/2014/main" id="{92E21A9E-A398-405A-B378-77CFA2E7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592"/>
              <a:ext cx="1544" cy="1152"/>
            </a:xfrm>
            <a:custGeom>
              <a:avLst/>
              <a:gdLst>
                <a:gd name="T0" fmla="*/ 0 w 1544"/>
                <a:gd name="T1" fmla="*/ 480 h 1152"/>
                <a:gd name="T2" fmla="*/ 336 w 1544"/>
                <a:gd name="T3" fmla="*/ 240 h 1152"/>
                <a:gd name="T4" fmla="*/ 768 w 1544"/>
                <a:gd name="T5" fmla="*/ 48 h 1152"/>
                <a:gd name="T6" fmla="*/ 1104 w 1544"/>
                <a:gd name="T7" fmla="*/ 0 h 1152"/>
                <a:gd name="T8" fmla="*/ 1392 w 1544"/>
                <a:gd name="T9" fmla="*/ 48 h 1152"/>
                <a:gd name="T10" fmla="*/ 1536 w 1544"/>
                <a:gd name="T11" fmla="*/ 240 h 1152"/>
                <a:gd name="T12" fmla="*/ 1440 w 1544"/>
                <a:gd name="T13" fmla="*/ 576 h 1152"/>
                <a:gd name="T14" fmla="*/ 1200 w 1544"/>
                <a:gd name="T15" fmla="*/ 864 h 1152"/>
                <a:gd name="T16" fmla="*/ 864 w 1544"/>
                <a:gd name="T17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4" h="1152">
                  <a:moveTo>
                    <a:pt x="0" y="480"/>
                  </a:moveTo>
                  <a:cubicBezTo>
                    <a:pt x="104" y="396"/>
                    <a:pt x="208" y="312"/>
                    <a:pt x="336" y="240"/>
                  </a:cubicBezTo>
                  <a:cubicBezTo>
                    <a:pt x="464" y="168"/>
                    <a:pt x="640" y="88"/>
                    <a:pt x="768" y="48"/>
                  </a:cubicBezTo>
                  <a:cubicBezTo>
                    <a:pt x="896" y="8"/>
                    <a:pt x="1000" y="0"/>
                    <a:pt x="1104" y="0"/>
                  </a:cubicBezTo>
                  <a:cubicBezTo>
                    <a:pt x="1208" y="0"/>
                    <a:pt x="1320" y="8"/>
                    <a:pt x="1392" y="48"/>
                  </a:cubicBezTo>
                  <a:cubicBezTo>
                    <a:pt x="1464" y="88"/>
                    <a:pt x="1528" y="152"/>
                    <a:pt x="1536" y="240"/>
                  </a:cubicBezTo>
                  <a:cubicBezTo>
                    <a:pt x="1544" y="328"/>
                    <a:pt x="1496" y="472"/>
                    <a:pt x="1440" y="576"/>
                  </a:cubicBezTo>
                  <a:cubicBezTo>
                    <a:pt x="1384" y="680"/>
                    <a:pt x="1296" y="768"/>
                    <a:pt x="1200" y="864"/>
                  </a:cubicBezTo>
                  <a:cubicBezTo>
                    <a:pt x="1104" y="960"/>
                    <a:pt x="984" y="1056"/>
                    <a:pt x="864" y="1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0279B98C-D0AB-4D26-90A6-EA609384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4" y="283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494351F9-18F1-4727-9FE4-F970478BE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9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F14575BE-C9A3-45AF-B993-1E42CC78D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2688"/>
              <a:ext cx="48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B77A436D-3202-49D8-B07A-6BFEA0803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18EE128C-D14E-43C5-B6D9-D4DDD4F88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1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500" name="Line 20">
              <a:extLst>
                <a:ext uri="{FF2B5EF4-FFF2-40B4-BE49-F238E27FC236}">
                  <a16:creationId xmlns:a16="http://schemas.microsoft.com/office/drawing/2014/main" id="{2B82A221-894E-4D51-99BB-8418FBD7D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3648"/>
              <a:ext cx="528" cy="4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501" name="Arc 21">
              <a:extLst>
                <a:ext uri="{FF2B5EF4-FFF2-40B4-BE49-F238E27FC236}">
                  <a16:creationId xmlns:a16="http://schemas.microsoft.com/office/drawing/2014/main" id="{052B09B6-B45C-422F-8191-718F6770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3312"/>
              <a:ext cx="48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502" name="Arc 22">
              <a:extLst>
                <a:ext uri="{FF2B5EF4-FFF2-40B4-BE49-F238E27FC236}">
                  <a16:creationId xmlns:a16="http://schemas.microsoft.com/office/drawing/2014/main" id="{24B14EEC-90BE-4807-B69D-68DC7906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552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id="{5D0CCA97-538B-4B0F-8B8A-4DDDE4BF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002"/>
              <a:ext cx="34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-R</a:t>
              </a: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47AB1273-F7EA-4954-AC15-7B2251A09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722"/>
              <a:ext cx="27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R</a:t>
              </a:r>
            </a:p>
          </p:txBody>
        </p:sp>
        <p:sp>
          <p:nvSpPr>
            <p:cNvPr id="20505" name="Text Box 25">
              <a:extLst>
                <a:ext uri="{FF2B5EF4-FFF2-40B4-BE49-F238E27FC236}">
                  <a16:creationId xmlns:a16="http://schemas.microsoft.com/office/drawing/2014/main" id="{EAE6667F-AAA9-4A57-824D-BC3ADA008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52"/>
              <a:ext cx="2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y</a:t>
              </a:r>
            </a:p>
          </p:txBody>
        </p:sp>
        <p:sp>
          <p:nvSpPr>
            <p:cNvPr id="20506" name="Text Box 26">
              <a:extLst>
                <a:ext uri="{FF2B5EF4-FFF2-40B4-BE49-F238E27FC236}">
                  <a16:creationId xmlns:a16="http://schemas.microsoft.com/office/drawing/2014/main" id="{645094F6-9870-4E70-ABBC-C196C4257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552"/>
              <a:ext cx="2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x</a:t>
              </a:r>
            </a:p>
          </p:txBody>
        </p:sp>
        <p:sp>
          <p:nvSpPr>
            <p:cNvPr id="20507" name="Text Box 27">
              <a:extLst>
                <a:ext uri="{FF2B5EF4-FFF2-40B4-BE49-F238E27FC236}">
                  <a16:creationId xmlns:a16="http://schemas.microsoft.com/office/drawing/2014/main" id="{7DA5A506-93D9-463E-A1E6-96353F8CD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290"/>
              <a:ext cx="2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20508" name="Text Box 28">
              <a:extLst>
                <a:ext uri="{FF2B5EF4-FFF2-40B4-BE49-F238E27FC236}">
                  <a16:creationId xmlns:a16="http://schemas.microsoft.com/office/drawing/2014/main" id="{C4CDD151-D51B-497D-A932-A077D78FF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3914"/>
              <a:ext cx="2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x</a:t>
              </a:r>
            </a:p>
          </p:txBody>
        </p:sp>
        <p:sp>
          <p:nvSpPr>
            <p:cNvPr id="20509" name="Text Box 29">
              <a:extLst>
                <a:ext uri="{FF2B5EF4-FFF2-40B4-BE49-F238E27FC236}">
                  <a16:creationId xmlns:a16="http://schemas.microsoft.com/office/drawing/2014/main" id="{3918CC66-75F5-4A1F-9172-DECE2D17E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" y="3360"/>
              <a:ext cx="2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/>
                <a:t>y</a:t>
              </a:r>
            </a:p>
          </p:txBody>
        </p:sp>
        <p:sp>
          <p:nvSpPr>
            <p:cNvPr id="20510" name="Text Box 30">
              <a:extLst>
                <a:ext uri="{FF2B5EF4-FFF2-40B4-BE49-F238E27FC236}">
                  <a16:creationId xmlns:a16="http://schemas.microsoft.com/office/drawing/2014/main" id="{F318120E-5F1C-4A86-86C3-9239E15E6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3142"/>
              <a:ext cx="25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sym typeface="Symbol" panose="05050102010706020507" pitchFamily="18" charset="2"/>
                </a:rPr>
                <a:t></a:t>
              </a:r>
              <a:endParaRPr lang="en-US" altLang="zh-CN" sz="2800" b="1"/>
            </a:p>
          </p:txBody>
        </p:sp>
        <p:sp>
          <p:nvSpPr>
            <p:cNvPr id="20511" name="Text Box 31">
              <a:extLst>
                <a:ext uri="{FF2B5EF4-FFF2-40B4-BE49-F238E27FC236}">
                  <a16:creationId xmlns:a16="http://schemas.microsoft.com/office/drawing/2014/main" id="{FEF25F13-2D0B-4DD0-B209-65AB5DC52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408"/>
              <a:ext cx="25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sym typeface="Symbol" panose="05050102010706020507" pitchFamily="18" charset="2"/>
                </a:rPr>
                <a:t></a:t>
              </a:r>
              <a:endParaRPr lang="en-US" altLang="zh-CN" sz="2800" b="1"/>
            </a:p>
          </p:txBody>
        </p:sp>
      </p:grpSp>
      <p:sp>
        <p:nvSpPr>
          <p:cNvPr id="32" name="Text Box 11">
            <a:extLst>
              <a:ext uri="{FF2B5EF4-FFF2-40B4-BE49-F238E27FC236}">
                <a16:creationId xmlns:a16="http://schemas.microsoft.com/office/drawing/2014/main" id="{4947B58E-3049-4D94-A696-3A540F23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498" y="315204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/>
              <a:t> 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  </a:t>
            </a:r>
            <a:r>
              <a:rPr lang="zh-CN" altLang="en-US" sz="2800" b="1" dirty="0"/>
              <a:t>如图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从圆柱体上截下一块楔形体</a:t>
            </a:r>
            <a:r>
              <a:rPr lang="en-US" altLang="zh-CN" sz="2800" b="1" dirty="0"/>
              <a:t>,</a:t>
            </a:r>
          </a:p>
        </p:txBody>
      </p:sp>
      <p:sp>
        <p:nvSpPr>
          <p:cNvPr id="33" name="Rectangle 77">
            <a:extLst>
              <a:ext uri="{FF2B5EF4-FFF2-40B4-BE49-F238E27FC236}">
                <a16:creationId xmlns:a16="http://schemas.microsoft.com/office/drawing/2014/main" id="{55622C0A-040F-4263-A941-EC6C269E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545" y="327099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求其体积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autoUpdateAnimBg="0"/>
      <p:bldP spid="20484" grpId="0"/>
      <p:bldP spid="20485" grpId="0"/>
      <p:bldP spid="20486" grpId="0" autoUpdateAnimBg="0"/>
      <p:bldP spid="20487" grpId="0" autoUpdateAnimBg="0"/>
      <p:bldP spid="20488" grpId="0" autoUpdateAnimBg="0"/>
      <p:bldP spid="32" grpId="0" autoUpdateAnimBg="0"/>
      <p:bldP spid="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5" name="Group 129">
            <a:extLst>
              <a:ext uri="{FF2B5EF4-FFF2-40B4-BE49-F238E27FC236}">
                <a16:creationId xmlns:a16="http://schemas.microsoft.com/office/drawing/2014/main" id="{853D30B1-1307-4F59-830C-BD9D1B44B7C5}"/>
              </a:ext>
            </a:extLst>
          </p:cNvPr>
          <p:cNvGrpSpPr>
            <a:grpSpLocks/>
          </p:cNvGrpSpPr>
          <p:nvPr/>
        </p:nvGrpSpPr>
        <p:grpSpPr bwMode="auto">
          <a:xfrm>
            <a:off x="7700172" y="1565275"/>
            <a:ext cx="3723659" cy="2354263"/>
            <a:chOff x="3360" y="384"/>
            <a:chExt cx="2122" cy="1392"/>
          </a:xfrm>
        </p:grpSpPr>
        <p:sp>
          <p:nvSpPr>
            <p:cNvPr id="9218" name="Line 2">
              <a:extLst>
                <a:ext uri="{FF2B5EF4-FFF2-40B4-BE49-F238E27FC236}">
                  <a16:creationId xmlns:a16="http://schemas.microsoft.com/office/drawing/2014/main" id="{8FCDE9A7-2472-42B5-8540-121BF97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4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19" name="Line 3">
              <a:extLst>
                <a:ext uri="{FF2B5EF4-FFF2-40B4-BE49-F238E27FC236}">
                  <a16:creationId xmlns:a16="http://schemas.microsoft.com/office/drawing/2014/main" id="{D6171328-FB0E-4D89-93C8-90FB31D97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528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23" name="Oval 7">
              <a:extLst>
                <a:ext uri="{FF2B5EF4-FFF2-40B4-BE49-F238E27FC236}">
                  <a16:creationId xmlns:a16="http://schemas.microsoft.com/office/drawing/2014/main" id="{4A73F77D-9689-474F-A16F-8DBA16F7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960"/>
              <a:ext cx="124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8D346F39-ECE1-4B80-B981-7FE1FE9B9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BA172E1F-9D4B-4DC5-9A94-CBDAB22F7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31B2CD5B-9A14-4158-A352-F5FCA13E3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7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34FCC0B4-00D9-4702-9697-8858BEBA0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5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00AEDCCF-07FD-4A93-9DA8-8D88AF55A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576"/>
              <a:ext cx="2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987A4A11-A0C1-4092-BAC1-9936FF01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576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FC758899-F5CC-4CD3-B8F3-DC7AAD06F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576"/>
              <a:ext cx="192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94C0CF5B-AFBA-40A4-8A2B-88557031C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104"/>
              <a:ext cx="38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AB218690-E40E-42CB-9012-3B8C6392A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76"/>
              <a:ext cx="24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F5C0AABF-2D60-44AC-860B-D59E3CDD8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576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5DD431C6-BB3B-4B4B-8AF2-B889871E5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960"/>
              <a:ext cx="43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AA565E10-55AA-44CB-A891-21C03F155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57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42" name="Text Box 26">
              <a:extLst>
                <a:ext uri="{FF2B5EF4-FFF2-40B4-BE49-F238E27FC236}">
                  <a16:creationId xmlns:a16="http://schemas.microsoft.com/office/drawing/2014/main" id="{E0E7E8E8-57E8-4DEC-8496-D50434396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1322"/>
              <a:ext cx="2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i="1"/>
                <a:t>x</a:t>
              </a:r>
            </a:p>
          </p:txBody>
        </p:sp>
        <p:sp>
          <p:nvSpPr>
            <p:cNvPr id="9243" name="Text Box 27">
              <a:extLst>
                <a:ext uri="{FF2B5EF4-FFF2-40B4-BE49-F238E27FC236}">
                  <a16:creationId xmlns:a16="http://schemas.microsoft.com/office/drawing/2014/main" id="{6738427C-3C5E-4140-9018-C80A39EC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"/>
              <a:ext cx="2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  <p:sp>
          <p:nvSpPr>
            <p:cNvPr id="9244" name="Text Box 28">
              <a:extLst>
                <a:ext uri="{FF2B5EF4-FFF2-40B4-BE49-F238E27FC236}">
                  <a16:creationId xmlns:a16="http://schemas.microsoft.com/office/drawing/2014/main" id="{76AFF694-CFE2-4881-80D7-F753FD65A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178"/>
              <a:ext cx="2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  <p:sp>
          <p:nvSpPr>
            <p:cNvPr id="9245" name="Text Box 29">
              <a:extLst>
                <a:ext uri="{FF2B5EF4-FFF2-40B4-BE49-F238E27FC236}">
                  <a16:creationId xmlns:a16="http://schemas.microsoft.com/office/drawing/2014/main" id="{CF8862F0-EFF0-452C-9470-43AA2C103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248"/>
              <a:ext cx="2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R</a:t>
              </a:r>
            </a:p>
          </p:txBody>
        </p:sp>
        <p:sp>
          <p:nvSpPr>
            <p:cNvPr id="9246" name="Text Box 30">
              <a:extLst>
                <a:ext uri="{FF2B5EF4-FFF2-40B4-BE49-F238E27FC236}">
                  <a16:creationId xmlns:a16="http://schemas.microsoft.com/office/drawing/2014/main" id="{C1C7FA9F-0459-4DF4-86D7-7EAD9EFB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746"/>
              <a:ext cx="2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h</a:t>
              </a:r>
            </a:p>
          </p:txBody>
        </p:sp>
      </p:grpSp>
      <p:sp>
        <p:nvSpPr>
          <p:cNvPr id="9248" name="Text Box 32">
            <a:extLst>
              <a:ext uri="{FF2B5EF4-FFF2-40B4-BE49-F238E27FC236}">
                <a16:creationId xmlns:a16="http://schemas.microsoft.com/office/drawing/2014/main" id="{0E282E8B-A508-4211-938B-05563021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729" y="2683873"/>
            <a:ext cx="45317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底边长为</a:t>
            </a:r>
            <a:r>
              <a:rPr lang="en-US" altLang="zh-CN" sz="2800" b="1" i="1" dirty="0"/>
              <a:t>2y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高为</a:t>
            </a:r>
            <a:r>
              <a:rPr lang="en-US" altLang="zh-CN" sz="2800" b="1" i="1" dirty="0"/>
              <a:t>h</a:t>
            </a:r>
            <a:r>
              <a:rPr lang="en-US" altLang="zh-CN" sz="2800" b="1" dirty="0">
                <a:sym typeface="Symbol" panose="05050102010706020507" pitchFamily="18" charset="2"/>
              </a:rPr>
              <a:t>.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9" name="Object 33">
                <a:extLst>
                  <a:ext uri="{FF2B5EF4-FFF2-40B4-BE49-F238E27FC236}">
                    <a16:creationId xmlns:a16="http://schemas.microsoft.com/office/drawing/2014/main" id="{BA223FB7-0FEA-4EBB-A9B8-D75F9AFE2CB3}"/>
                  </a:ext>
                </a:extLst>
              </p:cNvPr>
              <p:cNvSpPr txBox="1"/>
              <p:nvPr/>
            </p:nvSpPr>
            <p:spPr bwMode="auto">
              <a:xfrm>
                <a:off x="2192894" y="3429107"/>
                <a:ext cx="5709078" cy="804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49" name="Object 33">
                <a:extLst>
                  <a:ext uri="{FF2B5EF4-FFF2-40B4-BE49-F238E27FC236}">
                    <a16:creationId xmlns:a16="http://schemas.microsoft.com/office/drawing/2014/main" id="{BA223FB7-0FEA-4EBB-A9B8-D75F9AFE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894" y="3429107"/>
                <a:ext cx="5709078" cy="804862"/>
              </a:xfrm>
              <a:prstGeom prst="rect">
                <a:avLst/>
              </a:prstGeom>
              <a:blipFill>
                <a:blip r:embed="rId3"/>
                <a:stretch>
                  <a:fillRect l="-2244" t="-30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0" name="Text Box 34">
            <a:extLst>
              <a:ext uri="{FF2B5EF4-FFF2-40B4-BE49-F238E27FC236}">
                <a16:creationId xmlns:a16="http://schemas.microsoft.com/office/drawing/2014/main" id="{2F3A2441-D66C-49A7-A353-5E2F6D9C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862" y="437492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51" name="Object 35">
                <a:extLst>
                  <a:ext uri="{FF2B5EF4-FFF2-40B4-BE49-F238E27FC236}">
                    <a16:creationId xmlns:a16="http://schemas.microsoft.com/office/drawing/2014/main" id="{FF0EF348-E00B-4B5E-A1D1-095BAA0BD51D}"/>
                  </a:ext>
                </a:extLst>
              </p:cNvPr>
              <p:cNvSpPr txBox="1"/>
              <p:nvPr/>
            </p:nvSpPr>
            <p:spPr bwMode="auto">
              <a:xfrm>
                <a:off x="3608281" y="5273622"/>
                <a:ext cx="5369462" cy="12712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51" name="Object 35">
                <a:extLst>
                  <a:ext uri="{FF2B5EF4-FFF2-40B4-BE49-F238E27FC236}">
                    <a16:creationId xmlns:a16="http://schemas.microsoft.com/office/drawing/2014/main" id="{FF0EF348-E00B-4B5E-A1D1-095BAA0BD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81" y="5273622"/>
                <a:ext cx="5369462" cy="1271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47" name="Object 131">
                <a:extLst>
                  <a:ext uri="{FF2B5EF4-FFF2-40B4-BE49-F238E27FC236}">
                    <a16:creationId xmlns:a16="http://schemas.microsoft.com/office/drawing/2014/main" id="{39E03568-36F0-47C4-B42E-A24919BB4EA8}"/>
                  </a:ext>
                </a:extLst>
              </p:cNvPr>
              <p:cNvSpPr txBox="1"/>
              <p:nvPr/>
            </p:nvSpPr>
            <p:spPr bwMode="auto">
              <a:xfrm>
                <a:off x="3107376" y="4192534"/>
                <a:ext cx="6371273" cy="1081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47" name="Object 131">
                <a:extLst>
                  <a:ext uri="{FF2B5EF4-FFF2-40B4-BE49-F238E27FC236}">
                    <a16:creationId xmlns:a16="http://schemas.microsoft.com/office/drawing/2014/main" id="{39E03568-36F0-47C4-B42E-A24919BB4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7376" y="4192534"/>
                <a:ext cx="6371273" cy="1081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48" name="Rectangle 132">
            <a:extLst>
              <a:ext uri="{FF2B5EF4-FFF2-40B4-BE49-F238E27FC236}">
                <a16:creationId xmlns:a16="http://schemas.microsoft.com/office/drawing/2014/main" id="{3455D98F-3C6F-4952-B212-35885FF9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495" y="2016233"/>
            <a:ext cx="4060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过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的截面是等腰三角形</a:t>
            </a:r>
            <a:r>
              <a:rPr lang="en-US" altLang="zh-CN" sz="2800" b="1" dirty="0"/>
              <a:t>,</a:t>
            </a:r>
          </a:p>
        </p:txBody>
      </p:sp>
      <p:sp>
        <p:nvSpPr>
          <p:cNvPr id="9349" name="Rectangle 133">
            <a:extLst>
              <a:ext uri="{FF2B5EF4-FFF2-40B4-BE49-F238E27FC236}">
                <a16:creationId xmlns:a16="http://schemas.microsoft.com/office/drawing/2014/main" id="{A315D7CF-9A46-455A-8161-8B9A1B28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95" y="2052744"/>
            <a:ext cx="1715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 </a:t>
            </a:r>
            <a:r>
              <a:rPr lang="zh-CN" altLang="en-US" sz="2800" b="1"/>
              <a:t>解  如图</a:t>
            </a:r>
            <a:r>
              <a:rPr lang="en-US" altLang="zh-CN" sz="2800" b="1"/>
              <a:t>, </a:t>
            </a:r>
          </a:p>
        </p:txBody>
      </p:sp>
      <p:sp>
        <p:nvSpPr>
          <p:cNvPr id="9350" name="Rectangle 134">
            <a:extLst>
              <a:ext uri="{FF2B5EF4-FFF2-40B4-BE49-F238E27FC236}">
                <a16:creationId xmlns:a16="http://schemas.microsoft.com/office/drawing/2014/main" id="{47D972DB-8348-4E26-931E-C81EFFE9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22" y="605774"/>
            <a:ext cx="8292975" cy="108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2  </a:t>
            </a:r>
            <a:r>
              <a:rPr lang="zh-CN" altLang="en-US" sz="2800" b="1" dirty="0"/>
              <a:t>求以圆为底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平行且等于底圆直径的线段为顶</a:t>
            </a:r>
            <a:r>
              <a:rPr lang="en-US" altLang="zh-CN" sz="2800" b="1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</a:t>
            </a:r>
            <a:r>
              <a:rPr lang="zh-CN" altLang="en-US" sz="2800" b="1" dirty="0"/>
              <a:t>高为</a:t>
            </a:r>
            <a:r>
              <a:rPr lang="en-US" altLang="zh-CN" sz="2800" b="1" i="1" dirty="0"/>
              <a:t>h</a:t>
            </a:r>
            <a:r>
              <a:rPr lang="zh-CN" altLang="en-US" sz="2800" b="1" dirty="0"/>
              <a:t>的正劈锥体的体积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 autoUpdateAnimBg="0"/>
      <p:bldP spid="9249" grpId="0"/>
      <p:bldP spid="9250" grpId="0" autoUpdateAnimBg="0"/>
      <p:bldP spid="9251" grpId="0"/>
      <p:bldP spid="9347" grpId="0"/>
      <p:bldP spid="9348" grpId="0" autoUpdateAnimBg="0"/>
      <p:bldP spid="9349" grpId="0" autoUpdateAnimBg="0"/>
      <p:bldP spid="93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1026">
                <a:extLst>
                  <a:ext uri="{FF2B5EF4-FFF2-40B4-BE49-F238E27FC236}">
                    <a16:creationId xmlns:a16="http://schemas.microsoft.com/office/drawing/2014/main" id="{3A3ABBE1-A4B4-40CE-9AE0-3DAA3C15B316}"/>
                  </a:ext>
                </a:extLst>
              </p:cNvPr>
              <p:cNvSpPr txBox="1"/>
              <p:nvPr/>
            </p:nvSpPr>
            <p:spPr bwMode="auto">
              <a:xfrm>
                <a:off x="2782889" y="5229226"/>
                <a:ext cx="3817937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6" name="Object 1026">
                <a:extLst>
                  <a:ext uri="{FF2B5EF4-FFF2-40B4-BE49-F238E27FC236}">
                    <a16:creationId xmlns:a16="http://schemas.microsoft.com/office/drawing/2014/main" id="{3A3ABBE1-A4B4-40CE-9AE0-3DAA3C15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9" y="5229226"/>
                <a:ext cx="3817937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Text Box 1028">
            <a:extLst>
              <a:ext uri="{FF2B5EF4-FFF2-40B4-BE49-F238E27FC236}">
                <a16:creationId xmlns:a16="http://schemas.microsoft.com/office/drawing/2014/main" id="{E7C90864-FED1-4D06-A835-4F365AC2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2900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则如前所述</a:t>
            </a:r>
            <a:r>
              <a:rPr lang="en-US" altLang="zh-CN" sz="2800" b="1"/>
              <a:t>,</a:t>
            </a:r>
            <a:r>
              <a:rPr lang="zh-CN" altLang="en-US" sz="2800" b="1"/>
              <a:t>可求得截面面积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Object 1029">
                <a:extLst>
                  <a:ext uri="{FF2B5EF4-FFF2-40B4-BE49-F238E27FC236}">
                    <a16:creationId xmlns:a16="http://schemas.microsoft.com/office/drawing/2014/main" id="{890F8528-C099-4E17-9320-7B675CC88232}"/>
                  </a:ext>
                </a:extLst>
              </p:cNvPr>
              <p:cNvSpPr txBox="1"/>
              <p:nvPr/>
            </p:nvSpPr>
            <p:spPr bwMode="auto">
              <a:xfrm>
                <a:off x="2640013" y="4365625"/>
                <a:ext cx="4392612" cy="719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09" name="Object 1029">
                <a:extLst>
                  <a:ext uri="{FF2B5EF4-FFF2-40B4-BE49-F238E27FC236}">
                    <a16:creationId xmlns:a16="http://schemas.microsoft.com/office/drawing/2014/main" id="{890F8528-C099-4E17-9320-7B675CC8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3" y="4365625"/>
                <a:ext cx="4392612" cy="71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0" name="Text Box 1030">
            <a:extLst>
              <a:ext uri="{FF2B5EF4-FFF2-40B4-BE49-F238E27FC236}">
                <a16:creationId xmlns:a16="http://schemas.microsoft.com/office/drawing/2014/main" id="{53C5D206-A0FB-40A6-89A1-6F11498C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61976"/>
            <a:ext cx="2978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二</a:t>
            </a:r>
            <a:r>
              <a:rPr lang="en-US" altLang="zh-CN" sz="2800" b="1"/>
              <a:t>.  </a:t>
            </a:r>
            <a:r>
              <a:rPr lang="zh-CN" altLang="en-US" sz="2800" b="1"/>
              <a:t>旋转体的体积</a:t>
            </a:r>
          </a:p>
        </p:txBody>
      </p:sp>
      <p:sp>
        <p:nvSpPr>
          <p:cNvPr id="21511" name="Text Box 1031">
            <a:extLst>
              <a:ext uri="{FF2B5EF4-FFF2-40B4-BE49-F238E27FC236}">
                <a16:creationId xmlns:a16="http://schemas.microsoft.com/office/drawing/2014/main" id="{4A80154A-44ED-4A73-B3A5-2432A2D1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373689"/>
            <a:ext cx="542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则</a:t>
            </a:r>
          </a:p>
        </p:txBody>
      </p:sp>
      <p:sp>
        <p:nvSpPr>
          <p:cNvPr id="21512" name="Rectangle 1032">
            <a:extLst>
              <a:ext uri="{FF2B5EF4-FFF2-40B4-BE49-F238E27FC236}">
                <a16:creationId xmlns:a16="http://schemas.microsoft.com/office/drawing/2014/main" id="{1B61C70A-366C-4E11-BD7A-A58901DB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1" y="1524001"/>
            <a:ext cx="82280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/>
              <a:t>平面图形绕同平面内一条直线旋转一周而成的立体称为</a:t>
            </a:r>
            <a:r>
              <a:rPr lang="zh-CN" altLang="en-US" sz="2800" b="1" dirty="0">
                <a:solidFill>
                  <a:srgbClr val="0000FF"/>
                </a:solidFill>
              </a:rPr>
              <a:t>旋转体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1513" name="Rectangle 1033">
            <a:extLst>
              <a:ext uri="{FF2B5EF4-FFF2-40B4-BE49-F238E27FC236}">
                <a16:creationId xmlns:a16="http://schemas.microsoft.com/office/drawing/2014/main" id="{D8BC96EB-B7AA-4825-B145-9642863D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565401"/>
            <a:ext cx="6043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设旋转体由图</a:t>
            </a:r>
            <a:r>
              <a:rPr lang="en-US" altLang="zh-CN" sz="2800" b="1"/>
              <a:t>1</a:t>
            </a:r>
            <a:r>
              <a:rPr lang="zh-CN" altLang="en-US" sz="2800" b="1"/>
              <a:t>的曲边梯形绕</a:t>
            </a:r>
            <a:r>
              <a:rPr lang="en-US" altLang="zh-CN" sz="2800" b="1" i="1"/>
              <a:t>x</a:t>
            </a:r>
            <a:r>
              <a:rPr lang="zh-CN" altLang="en-US" sz="2800" b="1"/>
              <a:t>轴形成</a:t>
            </a:r>
            <a:r>
              <a:rPr lang="en-US" altLang="zh-CN" sz="2800" b="1"/>
              <a:t>.</a:t>
            </a:r>
          </a:p>
        </p:txBody>
      </p:sp>
      <p:grpSp>
        <p:nvGrpSpPr>
          <p:cNvPr id="21534" name="Group 1054">
            <a:extLst>
              <a:ext uri="{FF2B5EF4-FFF2-40B4-BE49-F238E27FC236}">
                <a16:creationId xmlns:a16="http://schemas.microsoft.com/office/drawing/2014/main" id="{70B44D41-042B-4123-898D-CE2612F835F0}"/>
              </a:ext>
            </a:extLst>
          </p:cNvPr>
          <p:cNvGrpSpPr>
            <a:grpSpLocks/>
          </p:cNvGrpSpPr>
          <p:nvPr/>
        </p:nvGrpSpPr>
        <p:grpSpPr bwMode="auto">
          <a:xfrm>
            <a:off x="7419977" y="3141664"/>
            <a:ext cx="3275013" cy="3332163"/>
            <a:chOff x="3714" y="1979"/>
            <a:chExt cx="2063" cy="2099"/>
          </a:xfrm>
        </p:grpSpPr>
        <p:sp>
          <p:nvSpPr>
            <p:cNvPr id="21515" name="Line 1035">
              <a:extLst>
                <a:ext uri="{FF2B5EF4-FFF2-40B4-BE49-F238E27FC236}">
                  <a16:creationId xmlns:a16="http://schemas.microsoft.com/office/drawing/2014/main" id="{A1963E5D-9444-4442-ADDD-E989B160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3083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16" name="Arc 1036">
              <a:extLst>
                <a:ext uri="{FF2B5EF4-FFF2-40B4-BE49-F238E27FC236}">
                  <a16:creationId xmlns:a16="http://schemas.microsoft.com/office/drawing/2014/main" id="{93CC603E-BB12-4F24-9DA4-E5CC27B8D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08" y="2411"/>
              <a:ext cx="1200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17" name="Line 1037">
              <a:extLst>
                <a:ext uri="{FF2B5EF4-FFF2-40B4-BE49-F238E27FC236}">
                  <a16:creationId xmlns:a16="http://schemas.microsoft.com/office/drawing/2014/main" id="{BE5FEA03-5076-40EB-A4C1-4785A054B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" y="289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18" name="Line 1038">
              <a:extLst>
                <a:ext uri="{FF2B5EF4-FFF2-40B4-BE49-F238E27FC236}">
                  <a16:creationId xmlns:a16="http://schemas.microsoft.com/office/drawing/2014/main" id="{97B8A898-E0D2-4FD8-8199-49CDAE43F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" y="2219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19" name="Text Box 1039">
              <a:extLst>
                <a:ext uri="{FF2B5EF4-FFF2-40B4-BE49-F238E27FC236}">
                  <a16:creationId xmlns:a16="http://schemas.microsoft.com/office/drawing/2014/main" id="{14DCF274-3897-4619-A74E-A0E6DBAD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979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  <p:sp>
          <p:nvSpPr>
            <p:cNvPr id="21520" name="Text Box 1040">
              <a:extLst>
                <a:ext uri="{FF2B5EF4-FFF2-40B4-BE49-F238E27FC236}">
                  <a16:creationId xmlns:a16="http://schemas.microsoft.com/office/drawing/2014/main" id="{87AAB216-FCB2-4740-97F2-2279B16E5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" y="308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x</a:t>
              </a:r>
            </a:p>
          </p:txBody>
        </p:sp>
        <p:sp>
          <p:nvSpPr>
            <p:cNvPr id="21521" name="Text Box 1041">
              <a:extLst>
                <a:ext uri="{FF2B5EF4-FFF2-40B4-BE49-F238E27FC236}">
                  <a16:creationId xmlns:a16="http://schemas.microsoft.com/office/drawing/2014/main" id="{98836748-BC5B-464B-A0E8-CA47D5A28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303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sp>
          <p:nvSpPr>
            <p:cNvPr id="21522" name="Text Box 1042">
              <a:extLst>
                <a:ext uri="{FF2B5EF4-FFF2-40B4-BE49-F238E27FC236}">
                  <a16:creationId xmlns:a16="http://schemas.microsoft.com/office/drawing/2014/main" id="{9399CFF6-46C5-44C8-AE70-6C39770A9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" y="308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b</a:t>
              </a:r>
            </a:p>
          </p:txBody>
        </p:sp>
        <p:sp>
          <p:nvSpPr>
            <p:cNvPr id="21523" name="Text Box 1043">
              <a:extLst>
                <a:ext uri="{FF2B5EF4-FFF2-40B4-BE49-F238E27FC236}">
                  <a16:creationId xmlns:a16="http://schemas.microsoft.com/office/drawing/2014/main" id="{83265DC2-1CCE-4EC7-9C47-A6A6F6D4B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171"/>
              <a:ext cx="6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y=f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21524" name="Line 1044">
              <a:extLst>
                <a:ext uri="{FF2B5EF4-FFF2-40B4-BE49-F238E27FC236}">
                  <a16:creationId xmlns:a16="http://schemas.microsoft.com/office/drawing/2014/main" id="{AC741817-D9A2-47B3-B69A-BD825F7BD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" y="2411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25" name="Text Box 1045">
              <a:extLst>
                <a:ext uri="{FF2B5EF4-FFF2-40B4-BE49-F238E27FC236}">
                  <a16:creationId xmlns:a16="http://schemas.microsoft.com/office/drawing/2014/main" id="{2812A1C1-589F-46A1-AEE5-DB54C1278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3061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  <p:sp>
          <p:nvSpPr>
            <p:cNvPr id="21526" name="Text Box 1046">
              <a:extLst>
                <a:ext uri="{FF2B5EF4-FFF2-40B4-BE49-F238E27FC236}">
                  <a16:creationId xmlns:a16="http://schemas.microsoft.com/office/drawing/2014/main" id="{31143899-9E0E-4BA1-9741-65A1F7927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298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x</a:t>
              </a:r>
            </a:p>
          </p:txBody>
        </p:sp>
        <p:sp>
          <p:nvSpPr>
            <p:cNvPr id="21527" name="Line 1047">
              <a:extLst>
                <a:ext uri="{FF2B5EF4-FFF2-40B4-BE49-F238E27FC236}">
                  <a16:creationId xmlns:a16="http://schemas.microsoft.com/office/drawing/2014/main" id="{3AB25ACC-A29A-44D6-8329-D774554FF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2" y="2459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28" name="Oval 1048">
              <a:extLst>
                <a:ext uri="{FF2B5EF4-FFF2-40B4-BE49-F238E27FC236}">
                  <a16:creationId xmlns:a16="http://schemas.microsoft.com/office/drawing/2014/main" id="{C2BAD0E6-B4D2-4BF4-81C2-26108BB3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2411"/>
              <a:ext cx="288" cy="13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29" name="Arc 1049">
              <a:extLst>
                <a:ext uri="{FF2B5EF4-FFF2-40B4-BE49-F238E27FC236}">
                  <a16:creationId xmlns:a16="http://schemas.microsoft.com/office/drawing/2014/main" id="{C7B2866B-AEA4-4B61-9983-28E3C863357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08" y="3227"/>
              <a:ext cx="1200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30" name="Oval 1050">
              <a:extLst>
                <a:ext uri="{FF2B5EF4-FFF2-40B4-BE49-F238E27FC236}">
                  <a16:creationId xmlns:a16="http://schemas.microsoft.com/office/drawing/2014/main" id="{81DDDA17-BE98-4A64-B44B-938E6E86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2459"/>
              <a:ext cx="33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31" name="Oval 1051">
              <a:extLst>
                <a:ext uri="{FF2B5EF4-FFF2-40B4-BE49-F238E27FC236}">
                  <a16:creationId xmlns:a16="http://schemas.microsoft.com/office/drawing/2014/main" id="{0631180A-65C1-45F0-854C-DCFF0599E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843"/>
              <a:ext cx="192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532" name="Text Box 1052">
              <a:extLst>
                <a:ext uri="{FF2B5EF4-FFF2-40B4-BE49-F238E27FC236}">
                  <a16:creationId xmlns:a16="http://schemas.microsoft.com/office/drawing/2014/main" id="{D0CF4BF0-F90B-4C57-AEB4-0602809CC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748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图</a:t>
              </a:r>
              <a:r>
                <a:rPr lang="en-US" altLang="zh-CN" sz="2800" b="1"/>
                <a:t>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 autoUpdateAnimBg="0"/>
      <p:bldP spid="21509" grpId="0"/>
      <p:bldP spid="21510" grpId="0" autoUpdateAnimBg="0"/>
      <p:bldP spid="21511" grpId="0" autoUpdateAnimBg="0"/>
      <p:bldP spid="21512" grpId="0" autoUpdateAnimBg="0"/>
      <p:bldP spid="215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3FCBC3A2-BA76-4EA8-A02C-E79A8E2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20" y="344118"/>
            <a:ext cx="749360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同理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如旋转体由图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的曲边梯 形绕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轴形成</a:t>
            </a:r>
            <a:r>
              <a:rPr lang="en-US" altLang="zh-CN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3">
                <a:extLst>
                  <a:ext uri="{FF2B5EF4-FFF2-40B4-BE49-F238E27FC236}">
                    <a16:creationId xmlns:a16="http://schemas.microsoft.com/office/drawing/2014/main" id="{3354EAD1-8895-4FDD-B5DB-1A8E3BB88977}"/>
                  </a:ext>
                </a:extLst>
              </p:cNvPr>
              <p:cNvSpPr txBox="1"/>
              <p:nvPr/>
            </p:nvSpPr>
            <p:spPr bwMode="auto">
              <a:xfrm>
                <a:off x="3575044" y="1202394"/>
                <a:ext cx="3816350" cy="1081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67" name="Object 3">
                <a:extLst>
                  <a:ext uri="{FF2B5EF4-FFF2-40B4-BE49-F238E27FC236}">
                    <a16:creationId xmlns:a16="http://schemas.microsoft.com/office/drawing/2014/main" id="{3354EAD1-8895-4FDD-B5DB-1A8E3BB88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44" y="1202394"/>
                <a:ext cx="3816350" cy="1081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48" name="Group 84">
            <a:extLst>
              <a:ext uri="{FF2B5EF4-FFF2-40B4-BE49-F238E27FC236}">
                <a16:creationId xmlns:a16="http://schemas.microsoft.com/office/drawing/2014/main" id="{03D6F362-231D-4535-BC72-0927DBFFE616}"/>
              </a:ext>
            </a:extLst>
          </p:cNvPr>
          <p:cNvGrpSpPr>
            <a:grpSpLocks/>
          </p:cNvGrpSpPr>
          <p:nvPr/>
        </p:nvGrpSpPr>
        <p:grpSpPr bwMode="auto">
          <a:xfrm>
            <a:off x="8184195" y="115536"/>
            <a:ext cx="2867026" cy="2311401"/>
            <a:chOff x="3875" y="-22"/>
            <a:chExt cx="1806" cy="1456"/>
          </a:xfrm>
        </p:grpSpPr>
        <p:sp>
          <p:nvSpPr>
            <p:cNvPr id="11283" name="Text Box 19">
              <a:extLst>
                <a:ext uri="{FF2B5EF4-FFF2-40B4-BE49-F238E27FC236}">
                  <a16:creationId xmlns:a16="http://schemas.microsoft.com/office/drawing/2014/main" id="{EF68884A-156B-461F-BE27-71C2E65B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-22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  <p:grpSp>
          <p:nvGrpSpPr>
            <p:cNvPr id="11344" name="Group 80">
              <a:extLst>
                <a:ext uri="{FF2B5EF4-FFF2-40B4-BE49-F238E27FC236}">
                  <a16:creationId xmlns:a16="http://schemas.microsoft.com/office/drawing/2014/main" id="{675F1FE1-376D-4E32-8E49-00A9C34AF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20"/>
              <a:ext cx="1806" cy="1214"/>
              <a:chOff x="3837" y="150"/>
              <a:chExt cx="1806" cy="1214"/>
            </a:xfrm>
          </p:grpSpPr>
          <p:sp>
            <p:nvSpPr>
              <p:cNvPr id="11268" name="Line 4">
                <a:extLst>
                  <a:ext uri="{FF2B5EF4-FFF2-40B4-BE49-F238E27FC236}">
                    <a16:creationId xmlns:a16="http://schemas.microsoft.com/office/drawing/2014/main" id="{B804642F-F374-41D3-AFEF-9BF4D800D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74" name="Oval 10">
                <a:extLst>
                  <a:ext uri="{FF2B5EF4-FFF2-40B4-BE49-F238E27FC236}">
                    <a16:creationId xmlns:a16="http://schemas.microsoft.com/office/drawing/2014/main" id="{753FF263-F8C3-4D60-A77C-10E905138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88"/>
                <a:ext cx="864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75" name="Oval 11">
                <a:extLst>
                  <a:ext uri="{FF2B5EF4-FFF2-40B4-BE49-F238E27FC236}">
                    <a16:creationId xmlns:a16="http://schemas.microsoft.com/office/drawing/2014/main" id="{1F33D028-89DA-4875-85D8-E5EAC0F2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864"/>
                <a:ext cx="480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800" b="1" i="1" dirty="0"/>
                  <a:t>c</a:t>
                </a:r>
              </a:p>
            </p:txBody>
          </p:sp>
          <p:sp>
            <p:nvSpPr>
              <p:cNvPr id="11277" name="Arc 13">
                <a:extLst>
                  <a:ext uri="{FF2B5EF4-FFF2-40B4-BE49-F238E27FC236}">
                    <a16:creationId xmlns:a16="http://schemas.microsoft.com/office/drawing/2014/main" id="{A208B2B7-55DD-4FBA-85AD-EDB21F1E45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88" y="432"/>
                <a:ext cx="192" cy="5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78" name="Arc 14">
                <a:extLst>
                  <a:ext uri="{FF2B5EF4-FFF2-40B4-BE49-F238E27FC236}">
                    <a16:creationId xmlns:a16="http://schemas.microsoft.com/office/drawing/2014/main" id="{9227FC71-61F0-4A41-B095-95F9C2D50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432"/>
                <a:ext cx="192" cy="5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80" name="Line 16">
                <a:extLst>
                  <a:ext uri="{FF2B5EF4-FFF2-40B4-BE49-F238E27FC236}">
                    <a16:creationId xmlns:a16="http://schemas.microsoft.com/office/drawing/2014/main" id="{D0876C62-5C17-487F-AED7-40B2B93D7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15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81" name="Text Box 17">
                <a:extLst>
                  <a:ext uri="{FF2B5EF4-FFF2-40B4-BE49-F238E27FC236}">
                    <a16:creationId xmlns:a16="http://schemas.microsoft.com/office/drawing/2014/main" id="{B0DC976E-8DC4-4598-8DE2-F7C3522DE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1" y="95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 dirty="0"/>
                  <a:t>o</a:t>
                </a:r>
              </a:p>
            </p:txBody>
          </p:sp>
          <p:sp>
            <p:nvSpPr>
              <p:cNvPr id="11282" name="Text Box 18">
                <a:extLst>
                  <a:ext uri="{FF2B5EF4-FFF2-40B4-BE49-F238E27FC236}">
                    <a16:creationId xmlns:a16="http://schemas.microsoft.com/office/drawing/2014/main" id="{1E1551E6-3147-4138-896E-9FF466474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" y="103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x</a:t>
                </a:r>
              </a:p>
            </p:txBody>
          </p:sp>
          <p:sp>
            <p:nvSpPr>
              <p:cNvPr id="11286" name="Text Box 22">
                <a:extLst>
                  <a:ext uri="{FF2B5EF4-FFF2-40B4-BE49-F238E27FC236}">
                    <a16:creationId xmlns:a16="http://schemas.microsoft.com/office/drawing/2014/main" id="{73CDB896-B4DD-4714-90BB-82B58F935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40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 dirty="0"/>
                  <a:t>d</a:t>
                </a:r>
              </a:p>
            </p:txBody>
          </p:sp>
          <p:sp>
            <p:nvSpPr>
              <p:cNvPr id="11287" name="Text Box 23">
                <a:extLst>
                  <a:ext uri="{FF2B5EF4-FFF2-40B4-BE49-F238E27FC236}">
                    <a16:creationId xmlns:a16="http://schemas.microsoft.com/office/drawing/2014/main" id="{88A3C461-F11C-4DDF-82EE-490BC3CD2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7" y="512"/>
                <a:ext cx="7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 dirty="0"/>
                  <a:t>x=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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b="1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)</a:t>
                </a:r>
                <a:endParaRPr lang="en-US" altLang="zh-CN" sz="2800" b="1" dirty="0"/>
              </a:p>
            </p:txBody>
          </p:sp>
        </p:grpSp>
      </p:grpSp>
      <p:sp>
        <p:nvSpPr>
          <p:cNvPr id="11288" name="Text Box 24">
            <a:extLst>
              <a:ext uri="{FF2B5EF4-FFF2-40B4-BE49-F238E27FC236}">
                <a16:creationId xmlns:a16="http://schemas.microsoft.com/office/drawing/2014/main" id="{AAB259BF-4DD1-4A89-B09F-81F346DC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74" y="2350184"/>
            <a:ext cx="65231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3  </a:t>
            </a:r>
            <a:r>
              <a:rPr lang="zh-CN" altLang="en-US" sz="2800" b="1" dirty="0"/>
              <a:t>求如图直角三角形绕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轴旋转而成的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        </a:t>
            </a:r>
            <a:r>
              <a:rPr lang="zh-CN" altLang="en-US" sz="2800" b="1" dirty="0"/>
              <a:t>圆锥体的体积</a:t>
            </a:r>
            <a:r>
              <a:rPr lang="en-US" altLang="zh-CN" sz="2800" b="1" dirty="0"/>
              <a:t>.</a:t>
            </a:r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F18787AB-82C3-4B6E-B80E-07EA3C32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55" y="3444954"/>
            <a:ext cx="6361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可求得过点</a:t>
            </a:r>
            <a:r>
              <a:rPr lang="en-US" altLang="zh-CN" sz="2800" b="1" dirty="0"/>
              <a:t>O</a:t>
            </a:r>
            <a:r>
              <a:rPr lang="zh-CN" altLang="en-US" sz="2800" b="1" dirty="0"/>
              <a:t>及</a:t>
            </a:r>
            <a:r>
              <a:rPr lang="en-US" altLang="zh-CN" sz="2800" b="1" dirty="0"/>
              <a:t>P(</a:t>
            </a:r>
            <a:r>
              <a:rPr lang="en-US" altLang="zh-CN" sz="2800" b="1" dirty="0" err="1"/>
              <a:t>h,r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的直线方程为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0" name="Object 26">
                <a:extLst>
                  <a:ext uri="{FF2B5EF4-FFF2-40B4-BE49-F238E27FC236}">
                    <a16:creationId xmlns:a16="http://schemas.microsoft.com/office/drawing/2014/main" id="{12120392-EEF0-48EB-8408-994E6A9798EE}"/>
                  </a:ext>
                </a:extLst>
              </p:cNvPr>
              <p:cNvSpPr txBox="1"/>
              <p:nvPr/>
            </p:nvSpPr>
            <p:spPr bwMode="auto">
              <a:xfrm>
                <a:off x="3955518" y="3968174"/>
                <a:ext cx="1925638" cy="1001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90" name="Object 26">
                <a:extLst>
                  <a:ext uri="{FF2B5EF4-FFF2-40B4-BE49-F238E27FC236}">
                    <a16:creationId xmlns:a16="http://schemas.microsoft.com/office/drawing/2014/main" id="{12120392-EEF0-48EB-8408-994E6A97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518" y="3968174"/>
                <a:ext cx="1925638" cy="1001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91" name="Text Box 27">
            <a:extLst>
              <a:ext uri="{FF2B5EF4-FFF2-40B4-BE49-F238E27FC236}">
                <a16:creationId xmlns:a16="http://schemas.microsoft.com/office/drawing/2014/main" id="{04155A85-8DBA-4142-A364-FDFA31FF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69" y="467266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由公式得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2" name="Object 28">
                <a:extLst>
                  <a:ext uri="{FF2B5EF4-FFF2-40B4-BE49-F238E27FC236}">
                    <a16:creationId xmlns:a16="http://schemas.microsoft.com/office/drawing/2014/main" id="{A0383997-9CB4-4B8F-A430-1A8A0D9C7C95}"/>
                  </a:ext>
                </a:extLst>
              </p:cNvPr>
              <p:cNvSpPr txBox="1"/>
              <p:nvPr/>
            </p:nvSpPr>
            <p:spPr bwMode="auto">
              <a:xfrm>
                <a:off x="1851048" y="5202058"/>
                <a:ext cx="6408738" cy="1377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92" name="Object 28">
                <a:extLst>
                  <a:ext uri="{FF2B5EF4-FFF2-40B4-BE49-F238E27FC236}">
                    <a16:creationId xmlns:a16="http://schemas.microsoft.com/office/drawing/2014/main" id="{A0383997-9CB4-4B8F-A430-1A8A0D9C7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1048" y="5202058"/>
                <a:ext cx="6408738" cy="1377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49" name="Group 85">
            <a:extLst>
              <a:ext uri="{FF2B5EF4-FFF2-40B4-BE49-F238E27FC236}">
                <a16:creationId xmlns:a16="http://schemas.microsoft.com/office/drawing/2014/main" id="{4E40A543-89B1-45FF-9DB6-2EF354D89ED7}"/>
              </a:ext>
            </a:extLst>
          </p:cNvPr>
          <p:cNvGrpSpPr>
            <a:grpSpLocks/>
          </p:cNvGrpSpPr>
          <p:nvPr/>
        </p:nvGrpSpPr>
        <p:grpSpPr bwMode="auto">
          <a:xfrm>
            <a:off x="8120064" y="2978150"/>
            <a:ext cx="2582862" cy="2432050"/>
            <a:chOff x="4155" y="1466"/>
            <a:chExt cx="1627" cy="1532"/>
          </a:xfrm>
        </p:grpSpPr>
        <p:sp>
          <p:nvSpPr>
            <p:cNvPr id="11300" name="Text Box 36">
              <a:extLst>
                <a:ext uri="{FF2B5EF4-FFF2-40B4-BE49-F238E27FC236}">
                  <a16:creationId xmlns:a16="http://schemas.microsoft.com/office/drawing/2014/main" id="{D46B1955-6C64-41FC-B4DD-68B776FAB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466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  <p:grpSp>
          <p:nvGrpSpPr>
            <p:cNvPr id="11345" name="Group 81">
              <a:extLst>
                <a:ext uri="{FF2B5EF4-FFF2-40B4-BE49-F238E27FC236}">
                  <a16:creationId xmlns:a16="http://schemas.microsoft.com/office/drawing/2014/main" id="{C56FFF1E-4BC1-4D5D-802B-E0400884B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5" y="1680"/>
              <a:ext cx="1627" cy="1318"/>
              <a:chOff x="4128" y="1562"/>
              <a:chExt cx="1627" cy="1318"/>
            </a:xfrm>
          </p:grpSpPr>
          <p:sp>
            <p:nvSpPr>
              <p:cNvPr id="11293" name="Line 29">
                <a:extLst>
                  <a:ext uri="{FF2B5EF4-FFF2-40B4-BE49-F238E27FC236}">
                    <a16:creationId xmlns:a16="http://schemas.microsoft.com/office/drawing/2014/main" id="{70E71E8B-D333-4513-ACBD-018BAEAC8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94" name="Line 30">
                <a:extLst>
                  <a:ext uri="{FF2B5EF4-FFF2-40B4-BE49-F238E27FC236}">
                    <a16:creationId xmlns:a16="http://schemas.microsoft.com/office/drawing/2014/main" id="{C0EF1659-C299-4E55-813B-18F9B2389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68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95" name="Oval 31">
                <a:extLst>
                  <a:ext uri="{FF2B5EF4-FFF2-40B4-BE49-F238E27FC236}">
                    <a16:creationId xmlns:a16="http://schemas.microsoft.com/office/drawing/2014/main" id="{3A9429D8-2C99-413A-9977-3DCC07E4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1824"/>
                <a:ext cx="240" cy="9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96" name="Line 32">
                <a:extLst>
                  <a:ext uri="{FF2B5EF4-FFF2-40B4-BE49-F238E27FC236}">
                    <a16:creationId xmlns:a16="http://schemas.microsoft.com/office/drawing/2014/main" id="{2CF3BE68-23DC-4FC8-9D4A-CA4A829DF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97" name="Line 33">
                <a:extLst>
                  <a:ext uri="{FF2B5EF4-FFF2-40B4-BE49-F238E27FC236}">
                    <a16:creationId xmlns:a16="http://schemas.microsoft.com/office/drawing/2014/main" id="{E0FC8756-5292-4288-9B13-D4368305A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824"/>
                <a:ext cx="96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298" name="Text Box 34">
                <a:extLst>
                  <a:ext uri="{FF2B5EF4-FFF2-40B4-BE49-F238E27FC236}">
                    <a16:creationId xmlns:a16="http://schemas.microsoft.com/office/drawing/2014/main" id="{0E35BDED-150E-4575-8144-5A7EEAA82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25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o</a:t>
                </a:r>
              </a:p>
            </p:txBody>
          </p:sp>
          <p:sp>
            <p:nvSpPr>
              <p:cNvPr id="11299" name="Text Box 35">
                <a:extLst>
                  <a:ext uri="{FF2B5EF4-FFF2-40B4-BE49-F238E27FC236}">
                    <a16:creationId xmlns:a16="http://schemas.microsoft.com/office/drawing/2014/main" id="{DCA47610-4659-493F-B239-C0EA6019C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" y="2234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x</a:t>
                </a:r>
              </a:p>
            </p:txBody>
          </p:sp>
          <p:sp>
            <p:nvSpPr>
              <p:cNvPr id="11302" name="Text Box 38">
                <a:extLst>
                  <a:ext uri="{FF2B5EF4-FFF2-40B4-BE49-F238E27FC236}">
                    <a16:creationId xmlns:a16="http://schemas.microsoft.com/office/drawing/2014/main" id="{B4F06A58-F4DE-497F-9C45-6CF1606DA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8" y="1562"/>
                <a:ext cx="6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P</a:t>
                </a:r>
                <a:r>
                  <a:rPr lang="en-US" altLang="zh-CN" sz="2800" b="1"/>
                  <a:t>(</a:t>
                </a:r>
                <a:r>
                  <a:rPr lang="en-US" altLang="zh-CN" sz="2800" b="1" i="1"/>
                  <a:t>h,r</a:t>
                </a:r>
                <a:r>
                  <a:rPr lang="en-US" altLang="zh-CN" sz="2800" b="1"/>
                  <a:t>)</a:t>
                </a:r>
              </a:p>
            </p:txBody>
          </p:sp>
          <p:sp>
            <p:nvSpPr>
              <p:cNvPr id="11311" name="Line 47">
                <a:extLst>
                  <a:ext uri="{FF2B5EF4-FFF2-40B4-BE49-F238E27FC236}">
                    <a16:creationId xmlns:a16="http://schemas.microsoft.com/office/drawing/2014/main" id="{E6C4C084-9C07-49E3-B1E3-819CA811F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28" y="1776"/>
                <a:ext cx="0" cy="52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11351" name="Rectangle 87">
            <a:extLst>
              <a:ext uri="{FF2B5EF4-FFF2-40B4-BE49-F238E27FC236}">
                <a16:creationId xmlns:a16="http://schemas.microsoft.com/office/drawing/2014/main" id="{EEB0C885-DAEC-4475-B3BF-5AA07763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53" y="138317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则体积为</a:t>
            </a:r>
          </a:p>
        </p:txBody>
      </p:sp>
      <p:sp>
        <p:nvSpPr>
          <p:cNvPr id="11352" name="Text Box 88">
            <a:extLst>
              <a:ext uri="{FF2B5EF4-FFF2-40B4-BE49-F238E27FC236}">
                <a16:creationId xmlns:a16="http://schemas.microsoft.com/office/drawing/2014/main" id="{FF6CCF45-45A1-4A23-AB10-D1F5E5EF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2286579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图</a:t>
            </a:r>
            <a:r>
              <a:rPr lang="en-US" altLang="zh-CN" sz="2800" b="1" dirty="0"/>
              <a:t>2</a:t>
            </a:r>
          </a:p>
        </p:txBody>
      </p:sp>
      <p:sp>
        <p:nvSpPr>
          <p:cNvPr id="11353" name="Text Box 89">
            <a:extLst>
              <a:ext uri="{FF2B5EF4-FFF2-40B4-BE49-F238E27FC236}">
                <a16:creationId xmlns:a16="http://schemas.microsoft.com/office/drawing/2014/main" id="{56C9618C-3E8B-451E-B0C2-CF381CB30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500688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图</a:t>
            </a:r>
            <a:r>
              <a:rPr lang="en-US" altLang="zh-CN" sz="2800" b="1"/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/>
      <p:bldP spid="11288" grpId="0" autoUpdateAnimBg="0"/>
      <p:bldP spid="11289" grpId="0" autoUpdateAnimBg="0"/>
      <p:bldP spid="11290" grpId="0"/>
      <p:bldP spid="11291" grpId="0" autoUpdateAnimBg="0"/>
      <p:bldP spid="11292" grpId="0"/>
      <p:bldP spid="11351" grpId="0" autoUpdateAnimBg="0"/>
      <p:bldP spid="11352" grpId="0" autoUpdateAnimBg="0"/>
      <p:bldP spid="113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1472949A-61DD-410D-A731-79C23C50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468" y="704176"/>
            <a:ext cx="2545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4  </a:t>
            </a:r>
            <a:r>
              <a:rPr lang="zh-CN" altLang="en-US" sz="2800" b="1" dirty="0"/>
              <a:t>求星形线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B9959B42-D4DE-4D84-91C8-111D4BF27D2F}"/>
                  </a:ext>
                </a:extLst>
              </p:cNvPr>
              <p:cNvSpPr txBox="1"/>
              <p:nvPr/>
            </p:nvSpPr>
            <p:spPr bwMode="auto">
              <a:xfrm>
                <a:off x="4158435" y="411441"/>
                <a:ext cx="3992336" cy="15540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𝐜𝐨𝐬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B9959B42-D4DE-4D84-91C8-111D4BF2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8435" y="411441"/>
                <a:ext cx="3992336" cy="1554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Text Box 5">
            <a:extLst>
              <a:ext uri="{FF2B5EF4-FFF2-40B4-BE49-F238E27FC236}">
                <a16:creationId xmlns:a16="http://schemas.microsoft.com/office/drawing/2014/main" id="{FAA3625C-D986-4A0A-9B42-6FBDCBF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669" y="1861337"/>
            <a:ext cx="5389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绕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轴旋转而成的立体体积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AEC0511E-A6D2-42C4-9062-9F2C27F2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659" y="2761448"/>
            <a:ext cx="35223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由对称性及公式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21FCD283-5D4E-4C55-B512-E85F062C796F}"/>
                  </a:ext>
                </a:extLst>
              </p:cNvPr>
              <p:cNvSpPr txBox="1"/>
              <p:nvPr/>
            </p:nvSpPr>
            <p:spPr bwMode="auto">
              <a:xfrm>
                <a:off x="5205972" y="2497046"/>
                <a:ext cx="2800335" cy="11003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21FCD283-5D4E-4C55-B512-E85F062C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972" y="2497046"/>
                <a:ext cx="2800335" cy="11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36" name="Group 8">
            <a:extLst>
              <a:ext uri="{FF2B5EF4-FFF2-40B4-BE49-F238E27FC236}">
                <a16:creationId xmlns:a16="http://schemas.microsoft.com/office/drawing/2014/main" id="{72E23895-0DC5-42C9-95ED-8B64B61925C7}"/>
              </a:ext>
            </a:extLst>
          </p:cNvPr>
          <p:cNvGrpSpPr>
            <a:grpSpLocks/>
          </p:cNvGrpSpPr>
          <p:nvPr/>
        </p:nvGrpSpPr>
        <p:grpSpPr bwMode="auto">
          <a:xfrm>
            <a:off x="8543926" y="489568"/>
            <a:ext cx="2745214" cy="3223596"/>
            <a:chOff x="4224" y="2762"/>
            <a:chExt cx="1361" cy="1462"/>
          </a:xfrm>
        </p:grpSpPr>
        <p:grpSp>
          <p:nvGrpSpPr>
            <p:cNvPr id="22537" name="Group 9">
              <a:extLst>
                <a:ext uri="{FF2B5EF4-FFF2-40B4-BE49-F238E27FC236}">
                  <a16:creationId xmlns:a16="http://schemas.microsoft.com/office/drawing/2014/main" id="{F0A31D04-27C6-4049-9176-8FFE5D259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024"/>
              <a:ext cx="1361" cy="1200"/>
              <a:chOff x="4224" y="2928"/>
              <a:chExt cx="1361" cy="1200"/>
            </a:xfrm>
          </p:grpSpPr>
          <p:sp>
            <p:nvSpPr>
              <p:cNvPr id="22538" name="Line 10">
                <a:extLst>
                  <a:ext uri="{FF2B5EF4-FFF2-40B4-BE49-F238E27FC236}">
                    <a16:creationId xmlns:a16="http://schemas.microsoft.com/office/drawing/2014/main" id="{963755C0-FFEE-4A64-B60D-B05C9C41A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64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39" name="Line 11">
                <a:extLst>
                  <a:ext uri="{FF2B5EF4-FFF2-40B4-BE49-F238E27FC236}">
                    <a16:creationId xmlns:a16="http://schemas.microsoft.com/office/drawing/2014/main" id="{E78C6298-74B9-4B3F-8FF0-B21F78E8A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292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0" name="Arc 12">
                <a:extLst>
                  <a:ext uri="{FF2B5EF4-FFF2-40B4-BE49-F238E27FC236}">
                    <a16:creationId xmlns:a16="http://schemas.microsoft.com/office/drawing/2014/main" id="{4CCFBC56-BB70-4B0F-8B6E-FE34BD139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320" y="3120"/>
                <a:ext cx="576" cy="5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1" name="Arc 13">
                <a:extLst>
                  <a:ext uri="{FF2B5EF4-FFF2-40B4-BE49-F238E27FC236}">
                    <a16:creationId xmlns:a16="http://schemas.microsoft.com/office/drawing/2014/main" id="{621F2ECC-8EEE-4F7B-9137-52A8B166E6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896" y="3120"/>
                <a:ext cx="576" cy="5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2" name="Arc 14">
                <a:extLst>
                  <a:ext uri="{FF2B5EF4-FFF2-40B4-BE49-F238E27FC236}">
                    <a16:creationId xmlns:a16="http://schemas.microsoft.com/office/drawing/2014/main" id="{A60977CD-BCC1-4D6A-84AD-6405E02A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3648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3" name="Arc 15">
                <a:extLst>
                  <a:ext uri="{FF2B5EF4-FFF2-40B4-BE49-F238E27FC236}">
                    <a16:creationId xmlns:a16="http://schemas.microsoft.com/office/drawing/2014/main" id="{62A55FD8-7D4C-4F9E-A1EF-8F97FE4EB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96" y="3648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4" name="Oval 16">
                <a:extLst>
                  <a:ext uri="{FF2B5EF4-FFF2-40B4-BE49-F238E27FC236}">
                    <a16:creationId xmlns:a16="http://schemas.microsoft.com/office/drawing/2014/main" id="{3797469F-0630-48D5-8350-9BB753574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168"/>
                <a:ext cx="192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45" name="Text Box 17">
                <a:extLst>
                  <a:ext uri="{FF2B5EF4-FFF2-40B4-BE49-F238E27FC236}">
                    <a16:creationId xmlns:a16="http://schemas.microsoft.com/office/drawing/2014/main" id="{996C8D56-22C1-4D3B-92C2-36B762DCD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0" y="3338"/>
                <a:ext cx="20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a</a:t>
                </a:r>
              </a:p>
            </p:txBody>
          </p:sp>
          <p:sp>
            <p:nvSpPr>
              <p:cNvPr id="22546" name="Text Box 18">
                <a:extLst>
                  <a:ext uri="{FF2B5EF4-FFF2-40B4-BE49-F238E27FC236}">
                    <a16:creationId xmlns:a16="http://schemas.microsoft.com/office/drawing/2014/main" id="{3DB6F7E0-DF42-4EF6-8058-B21173F2B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976"/>
                <a:ext cx="20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/>
                  <a:t>a</a:t>
                </a:r>
              </a:p>
            </p:txBody>
          </p:sp>
          <p:sp>
            <p:nvSpPr>
              <p:cNvPr id="22547" name="Text Box 19">
                <a:extLst>
                  <a:ext uri="{FF2B5EF4-FFF2-40B4-BE49-F238E27FC236}">
                    <a16:creationId xmlns:a16="http://schemas.microsoft.com/office/drawing/2014/main" id="{70B7A07C-833B-4668-AEF2-5EAC99D80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648"/>
                <a:ext cx="20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 dirty="0"/>
                  <a:t>x</a:t>
                </a:r>
              </a:p>
            </p:txBody>
          </p:sp>
        </p:grpSp>
        <p:sp>
          <p:nvSpPr>
            <p:cNvPr id="22548" name="Text Box 20">
              <a:extLst>
                <a:ext uri="{FF2B5EF4-FFF2-40B4-BE49-F238E27FC236}">
                  <a16:creationId xmlns:a16="http://schemas.microsoft.com/office/drawing/2014/main" id="{C049A142-D2A2-4CDF-877B-3CB80B4BB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2762"/>
              <a:ext cx="19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i="1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49" name="Object 21">
                <a:extLst>
                  <a:ext uri="{FF2B5EF4-FFF2-40B4-BE49-F238E27FC236}">
                    <a16:creationId xmlns:a16="http://schemas.microsoft.com/office/drawing/2014/main" id="{7C2D60C8-B6AB-42FC-826C-DCAEBB90FC47}"/>
                  </a:ext>
                </a:extLst>
              </p:cNvPr>
              <p:cNvSpPr txBox="1"/>
              <p:nvPr/>
            </p:nvSpPr>
            <p:spPr bwMode="auto">
              <a:xfrm>
                <a:off x="1919603" y="3325098"/>
                <a:ext cx="6347101" cy="1409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49" name="Object 21">
                <a:extLst>
                  <a:ext uri="{FF2B5EF4-FFF2-40B4-BE49-F238E27FC236}">
                    <a16:creationId xmlns:a16="http://schemas.microsoft.com/office/drawing/2014/main" id="{7C2D60C8-B6AB-42FC-826C-DCAEBB90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603" y="3325098"/>
                <a:ext cx="6347101" cy="1409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50" name="Object 22">
                <a:extLst>
                  <a:ext uri="{FF2B5EF4-FFF2-40B4-BE49-F238E27FC236}">
                    <a16:creationId xmlns:a16="http://schemas.microsoft.com/office/drawing/2014/main" id="{2BDEA546-AE04-4D0F-9D0A-4C96021E906E}"/>
                  </a:ext>
                </a:extLst>
              </p:cNvPr>
              <p:cNvSpPr txBox="1"/>
              <p:nvPr/>
            </p:nvSpPr>
            <p:spPr bwMode="auto">
              <a:xfrm>
                <a:off x="1938814" y="4373092"/>
                <a:ext cx="5780647" cy="13609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50" name="Object 22">
                <a:extLst>
                  <a:ext uri="{FF2B5EF4-FFF2-40B4-BE49-F238E27FC236}">
                    <a16:creationId xmlns:a16="http://schemas.microsoft.com/office/drawing/2014/main" id="{2BDEA546-AE04-4D0F-9D0A-4C96021E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8814" y="4373092"/>
                <a:ext cx="5780647" cy="1360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51" name="Object 23">
                <a:extLst>
                  <a:ext uri="{FF2B5EF4-FFF2-40B4-BE49-F238E27FC236}">
                    <a16:creationId xmlns:a16="http://schemas.microsoft.com/office/drawing/2014/main" id="{DF710F54-1286-4330-9127-49826DAE2F52}"/>
                  </a:ext>
                </a:extLst>
              </p:cNvPr>
              <p:cNvSpPr txBox="1"/>
              <p:nvPr/>
            </p:nvSpPr>
            <p:spPr bwMode="auto">
              <a:xfrm>
                <a:off x="1997583" y="5562850"/>
                <a:ext cx="3208389" cy="10826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!!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!!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!!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!!</m:t>
                          </m:r>
                        </m:den>
                      </m:f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551" name="Object 23">
                <a:extLst>
                  <a:ext uri="{FF2B5EF4-FFF2-40B4-BE49-F238E27FC236}">
                    <a16:creationId xmlns:a16="http://schemas.microsoft.com/office/drawing/2014/main" id="{DF710F54-1286-4330-9127-49826DAE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583" y="5562850"/>
                <a:ext cx="3208389" cy="1082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>
                <a:extLst>
                  <a:ext uri="{FF2B5EF4-FFF2-40B4-BE49-F238E27FC236}">
                    <a16:creationId xmlns:a16="http://schemas.microsoft.com/office/drawing/2014/main" id="{6DAB1D67-875C-4CF6-9CC1-F0A482F2ECBC}"/>
                  </a:ext>
                </a:extLst>
              </p:cNvPr>
              <p:cNvSpPr txBox="1"/>
              <p:nvPr/>
            </p:nvSpPr>
            <p:spPr bwMode="auto">
              <a:xfrm>
                <a:off x="5017343" y="5581465"/>
                <a:ext cx="1713716" cy="12166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𝟏𝟎𝟓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23">
                <a:extLst>
                  <a:ext uri="{FF2B5EF4-FFF2-40B4-BE49-F238E27FC236}">
                    <a16:creationId xmlns:a16="http://schemas.microsoft.com/office/drawing/2014/main" id="{6DAB1D67-875C-4CF6-9CC1-F0A482F2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7343" y="5581465"/>
                <a:ext cx="1713716" cy="1216616"/>
              </a:xfrm>
              <a:prstGeom prst="rect">
                <a:avLst/>
              </a:prstGeom>
              <a:blipFill>
                <a:blip r:embed="rId7"/>
                <a:stretch>
                  <a:fillRect r="-21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/>
      <p:bldP spid="22533" grpId="0" autoUpdateAnimBg="0"/>
      <p:bldP spid="22534" grpId="0" autoUpdateAnimBg="0"/>
      <p:bldP spid="22535" grpId="0"/>
      <p:bldP spid="22549" grpId="0"/>
      <p:bldP spid="22550" grpId="0"/>
      <p:bldP spid="2255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>
            <a:extLst>
              <a:ext uri="{FF2B5EF4-FFF2-40B4-BE49-F238E27FC236}">
                <a16:creationId xmlns:a16="http://schemas.microsoft.com/office/drawing/2014/main" id="{3B0C8A5B-5AE5-44CF-A82E-378310FB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" y="190216"/>
            <a:ext cx="6793796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5  </a:t>
            </a:r>
            <a:r>
              <a:rPr lang="zh-CN" altLang="en-US" sz="2800" b="1" dirty="0"/>
              <a:t>求圆心在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,0),</a:t>
            </a:r>
            <a:r>
              <a:rPr lang="zh-CN" altLang="en-US" sz="2800" b="1" dirty="0"/>
              <a:t>半径为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b&gt;a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的圆绕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轴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旋转而成的环状体的体积</a:t>
            </a:r>
            <a:r>
              <a:rPr lang="en-US" altLang="zh-CN" sz="2800" b="1" dirty="0"/>
              <a:t>. </a:t>
            </a:r>
          </a:p>
        </p:txBody>
      </p:sp>
      <p:grpSp>
        <p:nvGrpSpPr>
          <p:cNvPr id="12328" name="Group 40">
            <a:extLst>
              <a:ext uri="{FF2B5EF4-FFF2-40B4-BE49-F238E27FC236}">
                <a16:creationId xmlns:a16="http://schemas.microsoft.com/office/drawing/2014/main" id="{4F225E4A-C94B-4542-91B6-C86AC782A46B}"/>
              </a:ext>
            </a:extLst>
          </p:cNvPr>
          <p:cNvGrpSpPr>
            <a:grpSpLocks/>
          </p:cNvGrpSpPr>
          <p:nvPr/>
        </p:nvGrpSpPr>
        <p:grpSpPr bwMode="auto">
          <a:xfrm>
            <a:off x="9056492" y="48891"/>
            <a:ext cx="2921034" cy="2404286"/>
            <a:chOff x="3552" y="548"/>
            <a:chExt cx="2062" cy="1468"/>
          </a:xfrm>
        </p:grpSpPr>
        <p:sp>
          <p:nvSpPr>
            <p:cNvPr id="12315" name="Text Box 27">
              <a:extLst>
                <a:ext uri="{FF2B5EF4-FFF2-40B4-BE49-F238E27FC236}">
                  <a16:creationId xmlns:a16="http://schemas.microsoft.com/office/drawing/2014/main" id="{C9FB2F14-884B-4836-82DB-4D13F793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" y="548"/>
              <a:ext cx="23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i="1" dirty="0"/>
                <a:t>y</a:t>
              </a:r>
            </a:p>
          </p:txBody>
        </p:sp>
        <p:grpSp>
          <p:nvGrpSpPr>
            <p:cNvPr id="12327" name="Group 39">
              <a:extLst>
                <a:ext uri="{FF2B5EF4-FFF2-40B4-BE49-F238E27FC236}">
                  <a16:creationId xmlns:a16="http://schemas.microsoft.com/office/drawing/2014/main" id="{8B8F1BAE-4751-4EA1-B5A3-759F1FA4F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624"/>
              <a:ext cx="2062" cy="1392"/>
              <a:chOff x="3552" y="624"/>
              <a:chExt cx="2062" cy="1392"/>
            </a:xfrm>
          </p:grpSpPr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id="{30D817D2-64D4-4ACC-9BAD-E1E125D87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392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id="{8B48CD36-3FB3-429A-BAC9-42B5258EB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624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Oval 15">
                <a:extLst>
                  <a:ext uri="{FF2B5EF4-FFF2-40B4-BE49-F238E27FC236}">
                    <a16:creationId xmlns:a16="http://schemas.microsoft.com/office/drawing/2014/main" id="{11F54F8B-171E-49E8-9FF0-63009D074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8">
                <a:extLst>
                  <a:ext uri="{FF2B5EF4-FFF2-40B4-BE49-F238E27FC236}">
                    <a16:creationId xmlns:a16="http://schemas.microsoft.com/office/drawing/2014/main" id="{A2123F2A-F437-45EA-B025-B549AEA65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9">
                <a:extLst>
                  <a:ext uri="{FF2B5EF4-FFF2-40B4-BE49-F238E27FC236}">
                    <a16:creationId xmlns:a16="http://schemas.microsoft.com/office/drawing/2014/main" id="{7D61DB23-45DB-4C13-AC4D-5BDB502B6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Oval 25">
                <a:extLst>
                  <a:ext uri="{FF2B5EF4-FFF2-40B4-BE49-F238E27FC236}">
                    <a16:creationId xmlns:a16="http://schemas.microsoft.com/office/drawing/2014/main" id="{DA457396-1D1D-446F-8A9B-3C5FF81B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Text Box 26">
                <a:extLst>
                  <a:ext uri="{FF2B5EF4-FFF2-40B4-BE49-F238E27FC236}">
                    <a16:creationId xmlns:a16="http://schemas.microsoft.com/office/drawing/2014/main" id="{DF4D3CE2-6752-410E-8FCB-EDC776EFF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5" y="1369"/>
                <a:ext cx="24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i="1"/>
                  <a:t>x</a:t>
                </a:r>
              </a:p>
            </p:txBody>
          </p:sp>
          <p:sp>
            <p:nvSpPr>
              <p:cNvPr id="12316" name="Text Box 28">
                <a:extLst>
                  <a:ext uri="{FF2B5EF4-FFF2-40B4-BE49-F238E27FC236}">
                    <a16:creationId xmlns:a16="http://schemas.microsoft.com/office/drawing/2014/main" id="{9256B10F-0E45-48E8-AC08-3A626A976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96"/>
                <a:ext cx="25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i="1" dirty="0"/>
                  <a:t>o</a:t>
                </a:r>
              </a:p>
            </p:txBody>
          </p:sp>
          <p:sp>
            <p:nvSpPr>
              <p:cNvPr id="12317" name="Text Box 29">
                <a:extLst>
                  <a:ext uri="{FF2B5EF4-FFF2-40B4-BE49-F238E27FC236}">
                    <a16:creationId xmlns:a16="http://schemas.microsoft.com/office/drawing/2014/main" id="{B3701E89-5C3A-4779-B2EE-70B496B9B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4" y="1322"/>
                <a:ext cx="25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i="1"/>
                  <a:t>b</a:t>
                </a:r>
              </a:p>
            </p:txBody>
          </p:sp>
          <p:sp>
            <p:nvSpPr>
              <p:cNvPr id="12318" name="Text Box 30">
                <a:extLst>
                  <a:ext uri="{FF2B5EF4-FFF2-40B4-BE49-F238E27FC236}">
                    <a16:creationId xmlns:a16="http://schemas.microsoft.com/office/drawing/2014/main" id="{FCA94009-E114-461D-8508-5C9D69639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3" y="889"/>
                <a:ext cx="24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b="1" i="1"/>
                  <a:t>a</a:t>
                </a:r>
              </a:p>
            </p:txBody>
          </p:sp>
        </p:grpSp>
      </p:grpSp>
      <p:sp>
        <p:nvSpPr>
          <p:cNvPr id="12319" name="Text Box 31">
            <a:extLst>
              <a:ext uri="{FF2B5EF4-FFF2-40B4-BE49-F238E27FC236}">
                <a16:creationId xmlns:a16="http://schemas.microsoft.com/office/drawing/2014/main" id="{24A0D3FB-D6D4-428D-BF51-24040DD6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253" y="1414179"/>
            <a:ext cx="2648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  圆的方程为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20" name="Object 32">
                <a:extLst>
                  <a:ext uri="{FF2B5EF4-FFF2-40B4-BE49-F238E27FC236}">
                    <a16:creationId xmlns:a16="http://schemas.microsoft.com/office/drawing/2014/main" id="{E15ED513-EF1B-4C3F-BD1C-E533184FC408}"/>
                  </a:ext>
                </a:extLst>
              </p:cNvPr>
              <p:cNvSpPr txBox="1"/>
              <p:nvPr/>
            </p:nvSpPr>
            <p:spPr bwMode="auto">
              <a:xfrm>
                <a:off x="3660614" y="1414178"/>
                <a:ext cx="2975967" cy="627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12320" name="Object 32">
                <a:extLst>
                  <a:ext uri="{FF2B5EF4-FFF2-40B4-BE49-F238E27FC236}">
                    <a16:creationId xmlns:a16="http://schemas.microsoft.com/office/drawing/2014/main" id="{E15ED513-EF1B-4C3F-BD1C-E533184F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0614" y="1414178"/>
                <a:ext cx="2975967" cy="627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22" name="Object 34">
                <a:extLst>
                  <a:ext uri="{FF2B5EF4-FFF2-40B4-BE49-F238E27FC236}">
                    <a16:creationId xmlns:a16="http://schemas.microsoft.com/office/drawing/2014/main" id="{DF1310B8-42E1-4566-9D91-43A29C5F942E}"/>
                  </a:ext>
                </a:extLst>
              </p:cNvPr>
              <p:cNvSpPr txBox="1"/>
              <p:nvPr/>
            </p:nvSpPr>
            <p:spPr bwMode="auto">
              <a:xfrm>
                <a:off x="2437093" y="3182487"/>
                <a:ext cx="6166976" cy="742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22" name="Object 34">
                <a:extLst>
                  <a:ext uri="{FF2B5EF4-FFF2-40B4-BE49-F238E27FC236}">
                    <a16:creationId xmlns:a16="http://schemas.microsoft.com/office/drawing/2014/main" id="{DF1310B8-42E1-4566-9D91-43A29C5F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7093" y="3182487"/>
                <a:ext cx="6166976" cy="742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24" name="Object 36">
                <a:extLst>
                  <a:ext uri="{FF2B5EF4-FFF2-40B4-BE49-F238E27FC236}">
                    <a16:creationId xmlns:a16="http://schemas.microsoft.com/office/drawing/2014/main" id="{1DFFFF11-2DF6-44E0-8117-4AEF9CE3CFF3}"/>
                  </a:ext>
                </a:extLst>
              </p:cNvPr>
              <p:cNvSpPr txBox="1"/>
              <p:nvPr/>
            </p:nvSpPr>
            <p:spPr bwMode="auto">
              <a:xfrm>
                <a:off x="2253601" y="3924939"/>
                <a:ext cx="8503392" cy="9922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24" name="Object 36">
                <a:extLst>
                  <a:ext uri="{FF2B5EF4-FFF2-40B4-BE49-F238E27FC236}">
                    <a16:creationId xmlns:a16="http://schemas.microsoft.com/office/drawing/2014/main" id="{1DFFFF11-2DF6-44E0-8117-4AEF9CE3C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3601" y="3924939"/>
                <a:ext cx="8503392" cy="99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25" name="Object 37">
                <a:extLst>
                  <a:ext uri="{FF2B5EF4-FFF2-40B4-BE49-F238E27FC236}">
                    <a16:creationId xmlns:a16="http://schemas.microsoft.com/office/drawing/2014/main" id="{4F03F731-8A5E-4B7D-84BB-4E0DEBFE9462}"/>
                  </a:ext>
                </a:extLst>
              </p:cNvPr>
              <p:cNvSpPr txBox="1"/>
              <p:nvPr/>
            </p:nvSpPr>
            <p:spPr bwMode="auto">
              <a:xfrm>
                <a:off x="2544719" y="4836732"/>
                <a:ext cx="3727763" cy="1052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25" name="Object 37">
                <a:extLst>
                  <a:ext uri="{FF2B5EF4-FFF2-40B4-BE49-F238E27FC236}">
                    <a16:creationId xmlns:a16="http://schemas.microsoft.com/office/drawing/2014/main" id="{4F03F731-8A5E-4B7D-84BB-4E0DEBF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719" y="4836732"/>
                <a:ext cx="3727763" cy="1052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26" name="Object 38">
                <a:extLst>
                  <a:ext uri="{FF2B5EF4-FFF2-40B4-BE49-F238E27FC236}">
                    <a16:creationId xmlns:a16="http://schemas.microsoft.com/office/drawing/2014/main" id="{42D13EEC-152B-4250-A903-04C4CC576EE7}"/>
                  </a:ext>
                </a:extLst>
              </p:cNvPr>
              <p:cNvSpPr txBox="1"/>
              <p:nvPr/>
            </p:nvSpPr>
            <p:spPr bwMode="auto">
              <a:xfrm>
                <a:off x="2544719" y="5632786"/>
                <a:ext cx="7206614" cy="1168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eqArr>
                                <m:eqArrPr>
                                  <m:ctrlPr>
                                    <a:rPr lang="el-G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e/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sup>
                          </m:sSub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326" name="Object 38">
                <a:extLst>
                  <a:ext uri="{FF2B5EF4-FFF2-40B4-BE49-F238E27FC236}">
                    <a16:creationId xmlns:a16="http://schemas.microsoft.com/office/drawing/2014/main" id="{42D13EEC-152B-4250-A903-04C4CC576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719" y="5632786"/>
                <a:ext cx="7206614" cy="1168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9" name="Rectangle 41">
            <a:extLst>
              <a:ext uri="{FF2B5EF4-FFF2-40B4-BE49-F238E27FC236}">
                <a16:creationId xmlns:a16="http://schemas.microsoft.com/office/drawing/2014/main" id="{6EE1B1D1-032F-467C-94D1-93F39876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77" y="1966676"/>
            <a:ext cx="8316912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则所求体积可视为分别与直线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=-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i="1" dirty="0"/>
              <a:t>=a</a:t>
            </a:r>
            <a:r>
              <a:rPr lang="zh-CN" altLang="en-US" sz="2800" b="1" dirty="0"/>
              <a:t>及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轴所围成的曲边梯形绕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轴旋转而成的旋转体的体积之差</a:t>
            </a:r>
            <a:r>
              <a:rPr lang="en-US" altLang="zh-CN" sz="2800" b="1" dirty="0"/>
              <a:t>.</a:t>
            </a:r>
          </a:p>
        </p:txBody>
      </p:sp>
      <p:sp>
        <p:nvSpPr>
          <p:cNvPr id="12330" name="Rectangle 42">
            <a:extLst>
              <a:ext uri="{FF2B5EF4-FFF2-40B4-BE49-F238E27FC236}">
                <a16:creationId xmlns:a16="http://schemas.microsoft.com/office/drawing/2014/main" id="{ADBA4FDA-C155-41D5-B160-D1F5DD69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59" y="322322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319" grpId="0" autoUpdateAnimBg="0"/>
      <p:bldP spid="12320" grpId="0"/>
      <p:bldP spid="12322" grpId="0"/>
      <p:bldP spid="12324" grpId="0"/>
      <p:bldP spid="12325" grpId="0"/>
      <p:bldP spid="12326" grpId="0"/>
      <p:bldP spid="12329" grpId="0" autoUpdateAnimBg="0"/>
      <p:bldP spid="123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F3E51683-5395-4214-8D08-D3DC929B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8" y="311676"/>
            <a:ext cx="4584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   证明：由平面图形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C7AD4766-6C2B-41C1-83FC-F5616CD9A75E}"/>
                  </a:ext>
                </a:extLst>
              </p:cNvPr>
              <p:cNvSpPr txBox="1"/>
              <p:nvPr/>
            </p:nvSpPr>
            <p:spPr bwMode="auto">
              <a:xfrm>
                <a:off x="4171516" y="262871"/>
                <a:ext cx="5084044" cy="64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C7AD4766-6C2B-41C1-83FC-F5616CD9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1516" y="262871"/>
                <a:ext cx="5084044" cy="64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9" name="Text Box 3">
            <a:extLst>
              <a:ext uri="{FF2B5EF4-FFF2-40B4-BE49-F238E27FC236}">
                <a16:creationId xmlns:a16="http://schemas.microsoft.com/office/drawing/2014/main" id="{9A5539ED-F877-4034-B087-B21DE63DE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97" y="1101894"/>
            <a:ext cx="5657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绕 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轴旋转所成的旋转体的体积为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24E8C598-CD67-467A-B836-FE5568601D6A}"/>
                  </a:ext>
                </a:extLst>
              </p:cNvPr>
              <p:cNvSpPr txBox="1"/>
              <p:nvPr/>
            </p:nvSpPr>
            <p:spPr bwMode="auto">
              <a:xfrm>
                <a:off x="1913863" y="1472218"/>
                <a:ext cx="3970338" cy="1081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24E8C598-CD67-467A-B836-FE556860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863" y="1472218"/>
                <a:ext cx="3970338" cy="1081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7" name="Text Box 11">
            <a:extLst>
              <a:ext uri="{FF2B5EF4-FFF2-40B4-BE49-F238E27FC236}">
                <a16:creationId xmlns:a16="http://schemas.microsoft.com/office/drawing/2014/main" id="{066176A8-2DEF-40B4-962B-405E6CBD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8" y="2515933"/>
            <a:ext cx="7466659" cy="95410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柱壳法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就是把旋转体看成是以</a:t>
            </a:r>
            <a:r>
              <a:rPr lang="en-US" altLang="zh-CN" sz="2800" b="1" dirty="0"/>
              <a:t>y </a:t>
            </a:r>
            <a:r>
              <a:rPr lang="zh-CN" altLang="en-US" sz="2800" b="1" dirty="0"/>
              <a:t>轴为中心轴的一系列圆柱形薄壳组成的，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1" name="Rectangle 95">
                <a:extLst>
                  <a:ext uri="{FF2B5EF4-FFF2-40B4-BE49-F238E27FC236}">
                    <a16:creationId xmlns:a16="http://schemas.microsoft.com/office/drawing/2014/main" id="{2584041E-A3B0-4BFA-B585-5F8B131F5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7155" y="4360859"/>
                <a:ext cx="50840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即圆柱薄壳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/>
                      <m:t>在区间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800" b="1" dirty="0"/>
                      <m:t>上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551" name="Rectangle 95">
                <a:extLst>
                  <a:ext uri="{FF2B5EF4-FFF2-40B4-BE49-F238E27FC236}">
                    <a16:creationId xmlns:a16="http://schemas.microsoft.com/office/drawing/2014/main" id="{2584041E-A3B0-4BFA-B585-5F8B131F5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7155" y="4360859"/>
                <a:ext cx="5084045" cy="523220"/>
              </a:xfrm>
              <a:prstGeom prst="rect">
                <a:avLst/>
              </a:prstGeom>
              <a:blipFill>
                <a:blip r:embed="rId4"/>
                <a:stretch>
                  <a:fillRect l="-2518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52" name="Rectangle 96">
            <a:extLst>
              <a:ext uri="{FF2B5EF4-FFF2-40B4-BE49-F238E27FC236}">
                <a16:creationId xmlns:a16="http://schemas.microsoft.com/office/drawing/2014/main" id="{8FEF9C8A-B13F-4F28-A005-D61FD28D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0" y="4351053"/>
            <a:ext cx="62231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当</a:t>
            </a:r>
            <a:r>
              <a:rPr lang="en-US" altLang="zh-CN" sz="2800" b="1" i="1" dirty="0"/>
              <a:t>dx</a:t>
            </a:r>
            <a:r>
              <a:rPr lang="zh-CN" altLang="en-US" sz="2800" b="1" dirty="0"/>
              <a:t>很小时，此小柱体的高看作 </a:t>
            </a:r>
            <a:r>
              <a:rPr lang="en-US" altLang="zh-CN" sz="2800" b="1" i="1" dirty="0"/>
              <a:t>f(x)</a:t>
            </a:r>
            <a:r>
              <a:rPr lang="zh-CN" altLang="en-US" sz="2800" b="1" i="1" dirty="0"/>
              <a:t>，</a:t>
            </a:r>
          </a:p>
        </p:txBody>
      </p:sp>
      <p:sp>
        <p:nvSpPr>
          <p:cNvPr id="19553" name="Rectangle 97">
            <a:extLst>
              <a:ext uri="{FF2B5EF4-FFF2-40B4-BE49-F238E27FC236}">
                <a16:creationId xmlns:a16="http://schemas.microsoft.com/office/drawing/2014/main" id="{49D96885-AF54-4E79-8D1D-C3DA16BC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8" y="3701526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以此柱壳的体积作为体积元素，</a:t>
            </a: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AA079AE8-BD01-4644-898D-F2B480A738F7}"/>
              </a:ext>
            </a:extLst>
          </p:cNvPr>
          <p:cNvGrpSpPr>
            <a:grpSpLocks/>
          </p:cNvGrpSpPr>
          <p:nvPr/>
        </p:nvGrpSpPr>
        <p:grpSpPr bwMode="auto">
          <a:xfrm>
            <a:off x="8141249" y="412562"/>
            <a:ext cx="3758322" cy="2819400"/>
            <a:chOff x="1632" y="2448"/>
            <a:chExt cx="2437" cy="1776"/>
          </a:xfrm>
        </p:grpSpPr>
        <p:grpSp>
          <p:nvGrpSpPr>
            <p:cNvPr id="15" name="Group 3">
              <a:extLst>
                <a:ext uri="{FF2B5EF4-FFF2-40B4-BE49-F238E27FC236}">
                  <a16:creationId xmlns:a16="http://schemas.microsoft.com/office/drawing/2014/main" id="{64F0B687-2BC9-41AF-8D4D-40DD93D6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2437" cy="1776"/>
              <a:chOff x="1632" y="2448"/>
              <a:chExt cx="2437" cy="1776"/>
            </a:xfrm>
          </p:grpSpPr>
          <p:grpSp>
            <p:nvGrpSpPr>
              <p:cNvPr id="17" name="Group 4">
                <a:extLst>
                  <a:ext uri="{FF2B5EF4-FFF2-40B4-BE49-F238E27FC236}">
                    <a16:creationId xmlns:a16="http://schemas.microsoft.com/office/drawing/2014/main" id="{0827DCE0-1E97-4ECF-948A-4E5CEF2FC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448"/>
                <a:ext cx="2437" cy="1776"/>
                <a:chOff x="1632" y="2448"/>
                <a:chExt cx="2437" cy="1776"/>
              </a:xfrm>
            </p:grpSpPr>
            <p:grpSp>
              <p:nvGrpSpPr>
                <p:cNvPr id="20" name="Group 5">
                  <a:extLst>
                    <a:ext uri="{FF2B5EF4-FFF2-40B4-BE49-F238E27FC236}">
                      <a16:creationId xmlns:a16="http://schemas.microsoft.com/office/drawing/2014/main" id="{8DA6DBB8-B64A-4CB0-972A-7DE5535C9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2448"/>
                  <a:ext cx="2437" cy="1776"/>
                  <a:chOff x="672" y="2448"/>
                  <a:chExt cx="2437" cy="1776"/>
                </a:xfrm>
              </p:grpSpPr>
              <p:grpSp>
                <p:nvGrpSpPr>
                  <p:cNvPr id="24" name="Group 6">
                    <a:extLst>
                      <a:ext uri="{FF2B5EF4-FFF2-40B4-BE49-F238E27FC236}">
                        <a16:creationId xmlns:a16="http://schemas.microsoft.com/office/drawing/2014/main" id="{A1634F35-021E-4F00-A7C9-9BBE1BB706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2448"/>
                    <a:ext cx="2437" cy="1776"/>
                    <a:chOff x="672" y="2448"/>
                    <a:chExt cx="2437" cy="1776"/>
                  </a:xfrm>
                </p:grpSpPr>
                <p:grpSp>
                  <p:nvGrpSpPr>
                    <p:cNvPr id="26" name="Group 7">
                      <a:extLst>
                        <a:ext uri="{FF2B5EF4-FFF2-40B4-BE49-F238E27FC236}">
                          <a16:creationId xmlns:a16="http://schemas.microsoft.com/office/drawing/2014/main" id="{A7E583CC-B446-4C50-864A-06D29CAFAD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48"/>
                      <a:ext cx="2400" cy="1776"/>
                      <a:chOff x="816" y="2544"/>
                      <a:chExt cx="2400" cy="1776"/>
                    </a:xfrm>
                  </p:grpSpPr>
                  <p:grpSp>
                    <p:nvGrpSpPr>
                      <p:cNvPr id="28" name="Group 8">
                        <a:extLst>
                          <a:ext uri="{FF2B5EF4-FFF2-40B4-BE49-F238E27FC236}">
                            <a16:creationId xmlns:a16="http://schemas.microsoft.com/office/drawing/2014/main" id="{D068F83D-D2FA-4834-8AF9-60F47D59C10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2544"/>
                        <a:ext cx="2064" cy="1776"/>
                        <a:chOff x="2496" y="2544"/>
                        <a:chExt cx="2064" cy="1776"/>
                      </a:xfrm>
                    </p:grpSpPr>
                    <p:grpSp>
                      <p:nvGrpSpPr>
                        <p:cNvPr id="30" name="Group 9">
                          <a:extLst>
                            <a:ext uri="{FF2B5EF4-FFF2-40B4-BE49-F238E27FC236}">
                              <a16:creationId xmlns:a16="http://schemas.microsoft.com/office/drawing/2014/main" id="{95472CE9-3175-4BCB-88F6-12F9BBA609B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640"/>
                          <a:ext cx="2064" cy="1680"/>
                          <a:chOff x="2544" y="2736"/>
                          <a:chExt cx="2064" cy="1680"/>
                        </a:xfrm>
                      </p:grpSpPr>
                      <p:grpSp>
                        <p:nvGrpSpPr>
                          <p:cNvPr id="32" name="Group 10">
                            <a:extLst>
                              <a:ext uri="{FF2B5EF4-FFF2-40B4-BE49-F238E27FC236}">
                                <a16:creationId xmlns:a16="http://schemas.microsoft.com/office/drawing/2014/main" id="{7CCA1754-46C6-409F-B1E2-7585E0801F7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44" y="2736"/>
                            <a:ext cx="2064" cy="1680"/>
                            <a:chOff x="2544" y="2736"/>
                            <a:chExt cx="2064" cy="1680"/>
                          </a:xfrm>
                        </p:grpSpPr>
                        <p:grpSp>
                          <p:nvGrpSpPr>
                            <p:cNvPr id="34" name="Group 11">
                              <a:extLst>
                                <a:ext uri="{FF2B5EF4-FFF2-40B4-BE49-F238E27FC236}">
                                  <a16:creationId xmlns:a16="http://schemas.microsoft.com/office/drawing/2014/main" id="{FEDCA24F-A233-4277-8E6D-C75853F15B8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44" y="2736"/>
                              <a:ext cx="2064" cy="1632"/>
                              <a:chOff x="2544" y="2736"/>
                              <a:chExt cx="2064" cy="1632"/>
                            </a:xfrm>
                          </p:grpSpPr>
                          <p:grpSp>
                            <p:nvGrpSpPr>
                              <p:cNvPr id="36" name="Group 12">
                                <a:extLst>
                                  <a:ext uri="{FF2B5EF4-FFF2-40B4-BE49-F238E27FC236}">
                                    <a16:creationId xmlns:a16="http://schemas.microsoft.com/office/drawing/2014/main" id="{98C7F87F-373B-4DBE-9C96-A8486B479A1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44" y="2736"/>
                                <a:ext cx="2064" cy="1632"/>
                                <a:chOff x="2544" y="2736"/>
                                <a:chExt cx="2064" cy="1632"/>
                              </a:xfrm>
                            </p:grpSpPr>
                            <p:grpSp>
                              <p:nvGrpSpPr>
                                <p:cNvPr id="38" name="Group 13">
                                  <a:extLst>
                                    <a:ext uri="{FF2B5EF4-FFF2-40B4-BE49-F238E27FC236}">
                                      <a16:creationId xmlns:a16="http://schemas.microsoft.com/office/drawing/2014/main" id="{8AC99FC6-368A-4533-BB09-AC83D6D49A15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544" y="2736"/>
                                  <a:ext cx="2064" cy="1632"/>
                                  <a:chOff x="2544" y="2736"/>
                                  <a:chExt cx="2064" cy="1632"/>
                                </a:xfrm>
                              </p:grpSpPr>
                              <p:grpSp>
                                <p:nvGrpSpPr>
                                  <p:cNvPr id="40" name="Group 14">
                                    <a:extLst>
                                      <a:ext uri="{FF2B5EF4-FFF2-40B4-BE49-F238E27FC236}">
                                        <a16:creationId xmlns:a16="http://schemas.microsoft.com/office/drawing/2014/main" id="{18CD2428-F5AF-44CC-A66D-B1B2EB56847B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544" y="2736"/>
                                    <a:ext cx="2064" cy="1632"/>
                                    <a:chOff x="2544" y="2736"/>
                                    <a:chExt cx="2064" cy="1632"/>
                                  </a:xfrm>
                                </p:grpSpPr>
                                <p:sp>
                                  <p:nvSpPr>
                                    <p:cNvPr id="42" name="Line 15">
                                      <a:extLst>
                                        <a:ext uri="{FF2B5EF4-FFF2-40B4-BE49-F238E27FC236}">
                                          <a16:creationId xmlns:a16="http://schemas.microsoft.com/office/drawing/2014/main" id="{B82BC24D-7AD9-4567-A216-1E80A1059A10}"/>
                                        </a:ext>
                                      </a:extLst>
                                    </p:cNvPr>
                                    <p:cNvSpPr>
                                      <a:spLocks noChangeShapeType="1"/>
                                    </p:cNvSpPr>
                                    <p:nvPr/>
                                  </p:nvSpPr>
                                  <p:spPr bwMode="auto">
                                    <a:xfrm flipH="1">
                                      <a:off x="2544" y="3504"/>
                                      <a:ext cx="144" cy="96"/>
                                    </a:xfrm>
                                    <a:prstGeom prst="line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chemeClr val="tx1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noFill/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/>
                                    <a:lstStyle/>
                                    <a:p>
                                      <a:endParaRPr lang="zh-CN" altLang="en-US" sz="2800" b="1"/>
                                    </a:p>
                                  </p:txBody>
                                </p:sp>
                                <p:grpSp>
                                  <p:nvGrpSpPr>
                                    <p:cNvPr id="43" name="Group 16">
                                      <a:extLst>
                                        <a:ext uri="{FF2B5EF4-FFF2-40B4-BE49-F238E27FC236}">
                                          <a16:creationId xmlns:a16="http://schemas.microsoft.com/office/drawing/2014/main" id="{72E353B7-B653-4BE2-9F2F-E59BFEE0027F}"/>
                                        </a:ext>
                                      </a:extLst>
                                    </p:cNvPr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544" y="2736"/>
                                      <a:ext cx="2064" cy="1632"/>
                                      <a:chOff x="2544" y="2736"/>
                                      <a:chExt cx="2064" cy="1632"/>
                                    </a:xfrm>
                                  </p:grpSpPr>
                                  <p:grpSp>
                                    <p:nvGrpSpPr>
                                      <p:cNvPr id="44" name="Group 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EA89A1-1FAE-4EB1-AA79-7BD55E2E2D54}"/>
                                          </a:ext>
                                        </a:extLst>
                                      </p:cNvPr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2544" y="2736"/>
                                        <a:ext cx="2064" cy="1632"/>
                                        <a:chOff x="2544" y="2736"/>
                                        <a:chExt cx="2064" cy="1632"/>
                                      </a:xfrm>
                                    </p:grpSpPr>
                                    <p:grpSp>
                                      <p:nvGrpSpPr>
                                        <p:cNvPr id="46" name="Group 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D0D3A27-72EB-4208-B27E-261693ADA197}"/>
                                            </a:ext>
                                          </a:extLst>
                                        </p:cNvPr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2544" y="2736"/>
                                          <a:ext cx="2064" cy="1632"/>
                                          <a:chOff x="768" y="2736"/>
                                          <a:chExt cx="2064" cy="1632"/>
                                        </a:xfrm>
                                      </p:grpSpPr>
                                      <p:grpSp>
                                        <p:nvGrpSpPr>
                                          <p:cNvPr id="48" name="Group 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2FAD6C3-B693-4408-9CA5-65E580A42F34}"/>
                                              </a:ext>
                                            </a:extLst>
                                          </p:cNvPr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768" y="2736"/>
                                            <a:ext cx="2064" cy="1632"/>
                                            <a:chOff x="768" y="2736"/>
                                            <a:chExt cx="2064" cy="1632"/>
                                          </a:xfrm>
                                        </p:grpSpPr>
                                        <p:grpSp>
                                          <p:nvGrpSpPr>
                                            <p:cNvPr id="52" name="Group 2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DC1337-5AB8-4B21-B595-AEA671DDF86F}"/>
                                                </a:ext>
                                              </a:extLst>
                                            </p:cNvPr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768" y="2880"/>
                                              <a:ext cx="1584" cy="576"/>
                                              <a:chOff x="768" y="3792"/>
                                              <a:chExt cx="1584" cy="576"/>
                                            </a:xfrm>
                                          </p:grpSpPr>
                                          <p:sp>
                                            <p:nvSpPr>
                                              <p:cNvPr id="75" name="Oval 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636EF9-A8C3-442F-933C-C4F7BEE4BF28}"/>
                                                  </a:ext>
                                                </a:extLst>
                                              </p:cNvPr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>
                                                <a:off x="768" y="3792"/>
                                                <a:ext cx="1584" cy="576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  <a:effectLst/>
                                              <a:extLst>
                                                <a:ext uri="{AF507438-7753-43E0-B8FC-AC1667EBCBE1}">
                                                  <a14:hiddenEffects xmlns:a14="http://schemas.microsoft.com/office/drawing/2010/main">
                                                    <a:effectLst>
                                                      <a:outerShdw dist="35921" dir="2700000" algn="ctr" rotWithShape="0">
                                                        <a:schemeClr val="bg2"/>
                                                      </a:outerShdw>
                                                    </a:effectLst>
                                                  </a14:hiddenEffects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wrap="none" anchor="ctr"/>
                                              <a:lstStyle/>
                                              <a:p>
                                                <a:endParaRPr lang="zh-CN" altLang="en-US" sz="2800" b="1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6" name="Oval 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393AB-9599-4142-AE08-B23C1BB6C320}"/>
                                                  </a:ext>
                                                </a:extLst>
                                              </p:cNvPr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>
                                                <a:off x="912" y="3888"/>
                                                <a:ext cx="1296" cy="384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  <a:effectLst/>
                                              <a:extLst>
                                                <a:ext uri="{AF507438-7753-43E0-B8FC-AC1667EBCBE1}">
                                                  <a14:hiddenEffects xmlns:a14="http://schemas.microsoft.com/office/drawing/2010/main">
                                                    <a:effectLst>
                                                      <a:outerShdw dist="35921" dir="2700000" algn="ctr" rotWithShape="0">
                                                        <a:schemeClr val="bg2"/>
                                                      </a:outerShdw>
                                                    </a:effectLst>
                                                  </a14:hiddenEffects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wrap="none" anchor="ctr"/>
                                              <a:lstStyle/>
                                              <a:p>
                                                <a:endParaRPr lang="zh-CN" altLang="en-US" sz="2800" b="1"/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3" name="Group 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B8D040-E7C5-46CF-8D61-6FC6783AD46A}"/>
                                                </a:ext>
                                              </a:extLst>
                                            </p:cNvPr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768" y="3792"/>
                                              <a:ext cx="1584" cy="576"/>
                                              <a:chOff x="768" y="3792"/>
                                              <a:chExt cx="1584" cy="576"/>
                                            </a:xfrm>
                                          </p:grpSpPr>
                                          <p:sp>
                                            <p:nvSpPr>
                                              <p:cNvPr id="73" name="Oval 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8C27EC1-7E6D-4458-9E41-D001222E8400}"/>
                                                  </a:ext>
                                                </a:extLst>
                                              </p:cNvPr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>
                                                <a:off x="768" y="3792"/>
                                                <a:ext cx="1584" cy="576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  <a:effectLst/>
                                              <a:extLst>
                                                <a:ext uri="{AF507438-7753-43E0-B8FC-AC1667EBCBE1}">
                                                  <a14:hiddenEffects xmlns:a14="http://schemas.microsoft.com/office/drawing/2010/main">
                                                    <a:effectLst>
                                                      <a:outerShdw dist="35921" dir="2700000" algn="ctr" rotWithShape="0">
                                                        <a:schemeClr val="bg2"/>
                                                      </a:outerShdw>
                                                    </a:effectLst>
                                                  </a14:hiddenEffects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wrap="none" anchor="ctr"/>
                                              <a:lstStyle/>
                                              <a:p>
                                                <a:endParaRPr lang="zh-CN" altLang="en-US" sz="2800" b="1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4" name="Oval 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96F755-5F06-4F42-BAD5-4209C2D78C23}"/>
                                                  </a:ext>
                                                </a:extLst>
                                              </p:cNvPr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>
                                                <a:off x="912" y="3888"/>
                                                <a:ext cx="1296" cy="384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  <a:round/>
                                                <a:headEnd/>
                                                <a:tailEnd/>
                                              </a:ln>
                                              <a:effectLst/>
                                              <a:extLst>
                                                <a:ext uri="{AF507438-7753-43E0-B8FC-AC1667EBCBE1}">
                                                  <a14:hiddenEffects xmlns:a14="http://schemas.microsoft.com/office/drawing/2010/main">
                                                    <a:effectLst>
                                                      <a:outerShdw dist="35921" dir="2700000" algn="ctr" rotWithShape="0">
                                                        <a:schemeClr val="bg2"/>
                                                      </a:outerShdw>
                                                    </a:effectLst>
                                                  </a14:hiddenEffects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wrap="none" anchor="ctr"/>
                                              <a:lstStyle/>
                                              <a:p>
                                                <a:endParaRPr lang="zh-CN" altLang="en-US" sz="2800" b="1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54" name="Line 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804774-18A3-4E14-8B87-720C653DC86F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12" y="4128"/>
                                              <a:ext cx="192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round/>
                                              <a:headEnd/>
                                              <a:tailEnd type="triangle" w="med" len="med"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5" name="Line 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0ADA11-9A76-4633-AE7D-3C06BFCCB5E9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968" y="3552"/>
                                              <a:ext cx="0" cy="528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6" name="Arc 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69C2279-AD55-44C3-9C34-6DA5B6742AA1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1044891" flipV="1">
                                              <a:off x="1968" y="3168"/>
                                              <a:ext cx="720" cy="413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0 0 0"/>
                                                <a:gd name="G1" fmla="+- 21600 0 0"/>
                                                <a:gd name="G2" fmla="+- 21600 0 0"/>
                                                <a:gd name="T0" fmla="*/ 0 w 21600"/>
                                                <a:gd name="T1" fmla="*/ 0 h 23225"/>
                                                <a:gd name="T2" fmla="*/ 21539 w 21600"/>
                                                <a:gd name="T3" fmla="*/ 23225 h 23225"/>
                                                <a:gd name="T4" fmla="*/ 0 w 21600"/>
                                                <a:gd name="T5" fmla="*/ 21600 h 23225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1600" h="23225" fill="none" extrusionOk="0">
                                                  <a:moveTo>
                                                    <a:pt x="-1" y="0"/>
                                                  </a:moveTo>
                                                  <a:cubicBezTo>
                                                    <a:pt x="11929" y="0"/>
                                                    <a:pt x="21600" y="9670"/>
                                                    <a:pt x="21600" y="21600"/>
                                                  </a:cubicBezTo>
                                                  <a:cubicBezTo>
                                                    <a:pt x="21600" y="22142"/>
                                                    <a:pt x="21579" y="22684"/>
                                                    <a:pt x="21538" y="23224"/>
                                                  </a:cubicBezTo>
                                                </a:path>
                                                <a:path w="21600" h="23225" stroke="0" extrusionOk="0">
                                                  <a:moveTo>
                                                    <a:pt x="-1" y="0"/>
                                                  </a:moveTo>
                                                  <a:cubicBezTo>
                                                    <a:pt x="11929" y="0"/>
                                                    <a:pt x="21600" y="9670"/>
                                                    <a:pt x="21600" y="21600"/>
                                                  </a:cubicBezTo>
                                                  <a:cubicBezTo>
                                                    <a:pt x="21600" y="22142"/>
                                                    <a:pt x="21579" y="22684"/>
                                                    <a:pt x="21538" y="23224"/>
                                                  </a:cubicBezTo>
                                                  <a:lnTo>
                                                    <a:pt x="0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solidFill>
                                                    <a:schemeClr val="accent1"/>
                                                  </a:solidFill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 wrap="none" anchor="ctr"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7" name="Line 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BD120B-D6E3-467B-A746-EBEE0F1BE1B9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264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8" name="Line 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7AA5FB-D5A9-4B36-A97C-354BC0C481FE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600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9" name="Line 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38EC8C-7182-4BE7-93F7-1FD5E51968B6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744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" name="Line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758E174-D86A-4689-9C07-6432359885C3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792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" name="Line 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9B998E-A613-4FA6-A74F-44C72F180C24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936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2" name="Line 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6698FC-6245-4F0C-868F-9FCCED93109F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768" y="3600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3" name="Line 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DEC323-4C2A-4F89-ADA2-74404D04AD5D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768" y="3792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" name="Line 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29F540-CA34-4510-853C-97711220A6B7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2688" y="3216"/>
                                              <a:ext cx="0" cy="86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5" name="Line 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AE24BE1-839D-42EA-8CA4-6CA4D7464C89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V="1">
                                              <a:off x="1584" y="2736"/>
                                              <a:ext cx="0" cy="158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prstDash val="sysDot"/>
                                              <a:round/>
                                              <a:headEnd/>
                                              <a:tailEnd type="triangle" w="med" len="med"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6" name="Line 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02F242F-E907-42EA-B2F8-6DD8EFE670EC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768" y="3216"/>
                                              <a:ext cx="0" cy="912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7" name="Line 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91E36-9514-4C24-A708-C3EB3A302ACB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408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" name="Line 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31B153-5AB4-4A8B-B385-0682CE83BE71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3504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" name="Line 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5B0ADFF-E46D-48B2-A3DC-064DC4691D21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2208" y="4032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0" name="Line 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ADB0E-8EF3-47C6-82ED-4B5E600FFB19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12" y="3168"/>
                                              <a:ext cx="0" cy="912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1" name="Line 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41970B-2975-424B-94E9-25830A42FF8B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768" y="3312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2" name="Line 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1D4F011-26AA-49E0-A03C-E684C138BA62}"/>
                                                </a:ext>
                                              </a:extLst>
                                            </p:cNvPr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flipH="1">
                                              <a:off x="768" y="3408"/>
                                              <a:ext cx="144" cy="9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  <a:effectLst/>
                                            <a:extLst>
                                              <a:ext uri="{909E8E84-426E-40DD-AFC4-6F175D3DCCD1}">
                                                <a14:hiddenFill xmlns:a14="http://schemas.microsoft.com/office/drawing/2010/main">
                                                  <a:noFill/>
                                                </a14:hiddenFill>
                                              </a:ext>
                                              <a:ext uri="{AF507438-7753-43E0-B8FC-AC1667EBCBE1}">
                                                <a14:hiddenEffects xmlns:a14="http://schemas.microsoft.com/office/drawing/2010/main">
                                                  <a:effectLst>
                                                    <a:outerShdw dist="35921" dir="2700000" algn="ctr" rotWithShape="0">
                                                      <a:schemeClr val="bg2"/>
                                                    </a:outerShdw>
                                                  </a:effectLst>
                                                </a14:hiddenEffects>
                                              </a:ext>
                                            </a:extLst>
                                          </p:spPr>
                                          <p:txBody>
                                            <a:bodyPr/>
                                            <a:lstStyle/>
                                            <a:p>
                                              <a:endParaRPr lang="zh-CN" altLang="en-US" sz="2800" b="1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9" name="Line 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D0EB273-6B74-4B56-A8FC-92B17B9983ED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208" y="3312"/>
                                            <a:ext cx="0" cy="81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  <a:effectLst/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noFill/>
                                              </a14:hiddenFill>
                                            </a:ext>
                                            <a:ext uri="{AF507438-7753-43E0-B8FC-AC1667EBCBE1}">
                                              <a14:hiddenEffects xmlns:a14="http://schemas.microsoft.com/office/drawing/2010/main">
                                                <a:effectLst>
                                                  <a:outerShdw dist="35921" dir="2700000" algn="ctr" rotWithShape="0">
                                                    <a:schemeClr val="bg2"/>
                                                  </a:outerShdw>
                                                </a:effectLst>
                                              </a14:hiddenEffects>
                                            </a:ext>
                                          </a:extLst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endParaRPr lang="zh-CN" altLang="en-US" sz="2800" b="1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0" name="Line 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932AE00-E95F-42E8-A70E-9B9DAD263D8E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H="1">
                                            <a:off x="2208" y="3408"/>
                                            <a:ext cx="144" cy="9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  <a:effectLst/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noFill/>
                                              </a14:hiddenFill>
                                            </a:ext>
                                            <a:ext uri="{AF507438-7753-43E0-B8FC-AC1667EBCBE1}">
                                              <a14:hiddenEffects xmlns:a14="http://schemas.microsoft.com/office/drawing/2010/main">
                                                <a:effectLst>
                                                  <a:outerShdw dist="35921" dir="2700000" algn="ctr" rotWithShape="0">
                                                    <a:schemeClr val="bg2"/>
                                                  </a:outerShdw>
                                                </a:effectLst>
                                              </a14:hiddenEffects>
                                            </a:ext>
                                          </a:extLst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endParaRPr lang="zh-CN" altLang="en-US" sz="2800" b="1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1" name="Line 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209C32-6627-4D11-AAAA-B914CF282F80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352" y="3120"/>
                                            <a:ext cx="0" cy="9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  <a:effectLst/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noFill/>
                                              </a14:hiddenFill>
                                            </a:ext>
                                            <a:ext uri="{AF507438-7753-43E0-B8FC-AC1667EBCBE1}">
                                              <a14:hiddenEffects xmlns:a14="http://schemas.microsoft.com/office/drawing/2010/main">
                                                <a:effectLst>
                                                  <a:outerShdw dist="35921" dir="2700000" algn="ctr" rotWithShape="0">
                                                    <a:schemeClr val="bg2"/>
                                                  </a:outerShdw>
                                                </a:effectLst>
                                              </a14:hiddenEffects>
                                            </a:ext>
                                          </a:extLst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endParaRPr lang="zh-CN" altLang="en-US" sz="2800" b="1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7" name="Line 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737E69E-02B3-4020-ABD4-B7B0F589A463}"/>
                                            </a:ext>
                                          </a:extLst>
                                        </p:cNvPr>
                                        <p:cNvSpPr>
                                          <a:spLocks noChangeShapeType="1"/>
                                        </p:cNvSpPr>
                                        <p:nvPr/>
                                      </p:nvSpPr>
                                      <p:spPr bwMode="auto">
                                        <a:xfrm flipH="1">
                                          <a:off x="2544" y="3120"/>
                                          <a:ext cx="144" cy="96"/>
                                        </a:xfrm>
                                        <a:prstGeom prst="line">
                                          <a:avLst/>
                                        </a:prstGeom>
                                        <a:noFill/>
                                        <a:ln w="9525">
                                          <a:solidFill>
                                            <a:schemeClr val="tx1"/>
                                          </a:solidFill>
                                          <a:round/>
                                          <a:headEnd/>
                                          <a:tailEnd/>
                                        </a:ln>
                                        <a:effectLst/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  <a:ext uri="{AF507438-7753-43E0-B8FC-AC1667EBCBE1}">
                                            <a14:hiddenEffects xmlns:a14="http://schemas.microsoft.com/office/drawing/2010/main">
                                              <a:effectLst>
                                                <a:outerShdw dist="35921" dir="2700000" algn="ctr" rotWithShape="0">
                                                  <a:schemeClr val="bg2"/>
                                                </a:outerShdw>
                                              </a:effectLst>
                                            </a14:hiddenEffects>
                                          </a:ext>
                                        </a:extLst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endParaRPr lang="zh-CN" altLang="en-US" sz="2800" b="1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45" name="Line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96108F5-36DC-4D85-A61B-9BCF975B2BDF}"/>
                                          </a:ext>
                                        </a:extLst>
                                      </p:cNvPr>
                                      <p:cNvSpPr>
                                        <a:spLocks noChangeShapeType="1"/>
                                      </p:cNvSpPr>
                                      <p:nvPr/>
                                    </p:nvSpPr>
                                    <p:spPr bwMode="auto">
                                      <a:xfrm flipH="1">
                                        <a:off x="3984" y="3120"/>
                                        <a:ext cx="144" cy="96"/>
                                      </a:xfrm>
                                      <a:prstGeom prst="line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/>
                                        </a:solidFill>
                                        <a:round/>
                                        <a:headEnd/>
                                        <a:tailEnd/>
                                      </a:ln>
                                      <a:effectLst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  <a:ext uri="{AF507438-7753-43E0-B8FC-AC1667EBCBE1}">
                                          <a14:hiddenEffects xmlns:a14="http://schemas.microsoft.com/office/drawing/2010/main">
                                            <a:effectLst>
                                              <a:outerShdw dist="35921" dir="2700000" algn="ctr" rotWithShape="0">
                                                <a:schemeClr val="bg2"/>
                                              </a:outerShdw>
                                            </a:effectLst>
                                          </a14:hiddenEffects>
                                        </a:ext>
                                      </a:extLst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endParaRPr lang="zh-CN" altLang="en-US" sz="2800" b="1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41" name="Line 50">
                                    <a:extLst>
                                      <a:ext uri="{FF2B5EF4-FFF2-40B4-BE49-F238E27FC236}">
                                        <a16:creationId xmlns:a16="http://schemas.microsoft.com/office/drawing/2014/main" id="{EDBC1BAE-5AA6-4FD4-990C-CFF298F162EB}"/>
                                      </a:ext>
                                    </a:extLst>
                                  </p:cNvPr>
                                  <p:cNvSpPr>
                                    <a:spLocks noChangeShapeType="1"/>
                                  </p:cNvSpPr>
                                  <p:nvPr/>
                                </p:nvSpPr>
                                <p:spPr bwMode="auto">
                                  <a:xfrm flipH="1">
                                    <a:off x="2544" y="4080"/>
                                    <a:ext cx="144" cy="96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chemeClr val="tx1"/>
                                    </a:solidFill>
                                    <a:round/>
                                    <a:headEnd/>
                                    <a:tailEnd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chemeClr val="bg2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  <p:txBody>
                                  <a:bodyPr/>
                                  <a:lstStyle/>
                                  <a:p>
                                    <a:endParaRPr lang="zh-CN" altLang="en-US" sz="2800" b="1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Line 51">
                                  <a:extLst>
                                    <a:ext uri="{FF2B5EF4-FFF2-40B4-BE49-F238E27FC236}">
                                      <a16:creationId xmlns:a16="http://schemas.microsoft.com/office/drawing/2014/main" id="{23160189-C7E5-486D-B27B-5D70B7C1239D}"/>
                                    </a:ext>
                                  </a:extLst>
                                </p:cNvPr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4464" y="3408"/>
                                  <a:ext cx="0" cy="720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/>
                                <a:lstStyle/>
                                <a:p>
                                  <a:endParaRPr lang="zh-CN" altLang="en-US" sz="2800" b="1"/>
                                </a:p>
                              </p:txBody>
                            </p:sp>
                          </p:grpSp>
                          <p:sp>
                            <p:nvSpPr>
                              <p:cNvPr id="37" name="Line 52">
                                <a:extLst>
                                  <a:ext uri="{FF2B5EF4-FFF2-40B4-BE49-F238E27FC236}">
                                    <a16:creationId xmlns:a16="http://schemas.microsoft.com/office/drawing/2014/main" id="{AE02EC07-A1FF-4B34-A3F9-CB8E5B97A95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3744" y="3696"/>
                                <a:ext cx="0" cy="432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 sz="2800" b="1"/>
                              </a:p>
                            </p:txBody>
                          </p: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5" name="Object 53">
                                  <a:extLst>
                                    <a:ext uri="{FF2B5EF4-FFF2-40B4-BE49-F238E27FC236}">
                                      <a16:creationId xmlns:a16="http://schemas.microsoft.com/office/drawing/2014/main" id="{3D3EE7D7-46CC-4A8B-8E88-EF810CE6E35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 bwMode="auto">
                                <a:xfrm>
                                  <a:off x="4416" y="4120"/>
                                  <a:ext cx="177" cy="29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>
                                  <a:normAutofit fontScale="85000" lnSpcReduction="10000"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left"/>
                                      </m:oMathParaPr>
                                      <m:oMath xmlns:m="http://schemas.openxmlformats.org/officeDocument/2006/math"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oMath>
                                    </m:oMathPara>
                                  </a14:m>
                                  <a:endParaRPr lang="zh-CN" altLang="en-US" sz="2800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5" name="Object 53">
                                  <a:extLst>
                                    <a:ext uri="{FF2B5EF4-FFF2-40B4-BE49-F238E27FC236}">
                                      <a16:creationId xmlns:a16="http://schemas.microsoft.com/office/drawing/2014/main" id="{3D3EE7D7-46CC-4A8B-8E88-EF810CE6E35F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 bwMode="auto">
                                <a:xfrm>
                                  <a:off x="4416" y="4120"/>
                                  <a:ext cx="177" cy="296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5"/>
                                  <a:stretch>
                                    <a:fillRect l="-6667" r="-42222"/>
                                  </a:stretch>
                                </a:blipFill>
                                <a:ln>
                                  <a:noFill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zh-CN" alt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" name="Object 54">
                                <a:extLst>
                                  <a:ext uri="{FF2B5EF4-FFF2-40B4-BE49-F238E27FC236}">
                                    <a16:creationId xmlns:a16="http://schemas.microsoft.com/office/drawing/2014/main" id="{7EC034B3-45D0-47A4-9B1A-5F5473B0C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 bwMode="auto">
                              <a:xfrm>
                                <a:off x="3648" y="4132"/>
                                <a:ext cx="215" cy="28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>
                                <a:normAutofit fontScale="77500" lnSpcReduction="20000"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left"/>
                                    </m:oMathParaPr>
                                    <m:oMath xmlns:m="http://schemas.openxmlformats.org/officeDocument/2006/math"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oMath>
                                  </m:oMathPara>
                                </a14:m>
                                <a:endParaRPr lang="zh-CN" altLang="en-US" sz="2800" b="1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" name="Object 54">
                                <a:extLst>
                                  <a:ext uri="{FF2B5EF4-FFF2-40B4-BE49-F238E27FC236}">
                                    <a16:creationId xmlns:a16="http://schemas.microsoft.com/office/drawing/2014/main" id="{7EC034B3-45D0-47A4-9B1A-5F5473B0CDFF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3648" y="4132"/>
                                <a:ext cx="215" cy="28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 r="-3704"/>
                                </a:stretch>
                              </a:blipFill>
                              <a:ln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" name="Object 55">
                              <a:extLst>
                                <a:ext uri="{FF2B5EF4-FFF2-40B4-BE49-F238E27FC236}">
                                  <a16:creationId xmlns:a16="http://schemas.microsoft.com/office/drawing/2014/main" id="{27A1EE82-3382-4EA8-9994-70D6464FE2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 bwMode="auto">
                            <a:xfrm>
                              <a:off x="3104" y="2544"/>
                              <a:ext cx="166" cy="2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  <p:txBody>
                            <a:bodyPr>
                              <a:normAutofit fontScale="77500" lnSpcReduction="20000"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oMath>
                                </m:oMathPara>
                              </a14:m>
                              <a:endParaRPr lang="zh-CN" altLang="en-US" sz="2800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1" name="Object 55">
                              <a:extLst>
                                <a:ext uri="{FF2B5EF4-FFF2-40B4-BE49-F238E27FC236}">
                                  <a16:creationId xmlns:a16="http://schemas.microsoft.com/office/drawing/2014/main" id="{27A1EE82-3382-4EA8-9994-70D6464FE2A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3104" y="2544"/>
                              <a:ext cx="166" cy="292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 l="-4762" r="-42857" b="-2632"/>
                              </a:stretch>
                            </a:blipFill>
                            <a:ln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Object 56">
                            <a:extLst>
                              <a:ext uri="{FF2B5EF4-FFF2-40B4-BE49-F238E27FC236}">
                                <a16:creationId xmlns:a16="http://schemas.microsoft.com/office/drawing/2014/main" id="{464377BA-AF42-4E68-BA7A-7431C905C0D4}"/>
                              </a:ext>
                            </a:extLst>
                          </p:cNvPr>
                          <p:cNvSpPr txBox="1"/>
                          <p:nvPr/>
                        </p:nvSpPr>
                        <p:spPr bwMode="auto">
                          <a:xfrm>
                            <a:off x="2961" y="3896"/>
                            <a:ext cx="255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  <p:txBody>
                          <a:bodyPr>
                            <a:normAutofit fontScale="77500" lnSpcReduction="20000"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sz="2800" b="1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Object 56">
                            <a:extLst>
                              <a:ext uri="{FF2B5EF4-FFF2-40B4-BE49-F238E27FC236}">
                                <a16:creationId xmlns:a16="http://schemas.microsoft.com/office/drawing/2014/main" id="{464377BA-AF42-4E68-BA7A-7431C905C0D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961" y="3896"/>
                            <a:ext cx="255" cy="28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Object 57">
                          <a:extLst>
                            <a:ext uri="{FF2B5EF4-FFF2-40B4-BE49-F238E27FC236}">
                              <a16:creationId xmlns:a16="http://schemas.microsoft.com/office/drawing/2014/main" id="{602AD8FC-3EB2-4DC9-83BD-7EC9E5C7EB46}"/>
                            </a:ext>
                          </a:extLst>
                        </p:cNvPr>
                        <p:cNvSpPr txBox="1"/>
                        <p:nvPr/>
                      </p:nvSpPr>
                      <p:spPr bwMode="auto">
                        <a:xfrm>
                          <a:off x="2349" y="2678"/>
                          <a:ext cx="7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txBody>
                        <a:bodyPr>
                          <a:normAutofit fontScale="70000" lnSpcReduction="20000"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8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Object 57">
                          <a:extLst>
                            <a:ext uri="{FF2B5EF4-FFF2-40B4-BE49-F238E27FC236}">
                              <a16:creationId xmlns:a16="http://schemas.microsoft.com/office/drawing/2014/main" id="{602AD8FC-3EB2-4DC9-83BD-7EC9E5C7EB4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49" y="2678"/>
                          <a:ext cx="760" cy="26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521" r="-2083" b="-11765"/>
                          </a:stretch>
                        </a:blipFill>
                        <a:ln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" name="Line 58">
                    <a:extLst>
                      <a:ext uri="{FF2B5EF4-FFF2-40B4-BE49-F238E27FC236}">
                        <a16:creationId xmlns:a16="http://schemas.microsoft.com/office/drawing/2014/main" id="{8298CCF0-4F95-4A2C-BFF7-20FB0E6526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976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21" name="Arc 59">
                  <a:extLst>
                    <a:ext uri="{FF2B5EF4-FFF2-40B4-BE49-F238E27FC236}">
                      <a16:creationId xmlns:a16="http://schemas.microsoft.com/office/drawing/2014/main" id="{8A737E9B-9551-467E-95DB-69EDCB284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858918" flipH="1" flipV="1">
                  <a:off x="2780" y="3013"/>
                  <a:ext cx="768" cy="19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758 w 38102"/>
                    <a:gd name="T1" fmla="*/ 27272 h 27272"/>
                    <a:gd name="T2" fmla="*/ 38102 w 38102"/>
                    <a:gd name="T3" fmla="*/ 7662 h 27272"/>
                    <a:gd name="T4" fmla="*/ 21600 w 38102"/>
                    <a:gd name="T5" fmla="*/ 21600 h 27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102" h="27272" fill="none" extrusionOk="0">
                      <a:moveTo>
                        <a:pt x="758" y="27271"/>
                      </a:moveTo>
                      <a:cubicBezTo>
                        <a:pt x="254" y="25423"/>
                        <a:pt x="0" y="2351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960" y="0"/>
                        <a:pt x="33997" y="2803"/>
                        <a:pt x="38101" y="7662"/>
                      </a:cubicBezTo>
                    </a:path>
                    <a:path w="38102" h="27272" stroke="0" extrusionOk="0">
                      <a:moveTo>
                        <a:pt x="758" y="27271"/>
                      </a:moveTo>
                      <a:cubicBezTo>
                        <a:pt x="254" y="25423"/>
                        <a:pt x="0" y="2351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7960" y="0"/>
                        <a:pt x="33997" y="2803"/>
                        <a:pt x="38101" y="7662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2" name="Line 60">
                  <a:extLst>
                    <a:ext uri="{FF2B5EF4-FFF2-40B4-BE49-F238E27FC236}">
                      <a16:creationId xmlns:a16="http://schemas.microsoft.com/office/drawing/2014/main" id="{866D5C6A-A868-4F0C-8763-5551D5DE9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928"/>
                  <a:ext cx="0" cy="100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23" name="Line 61">
                  <a:extLst>
                    <a:ext uri="{FF2B5EF4-FFF2-40B4-BE49-F238E27FC236}">
                      <a16:creationId xmlns:a16="http://schemas.microsoft.com/office/drawing/2014/main" id="{E081A32C-5ABF-43E3-A3B9-521D866F5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216"/>
                  <a:ext cx="0" cy="72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18" name="Line 62">
                <a:extLst>
                  <a:ext uri="{FF2B5EF4-FFF2-40B4-BE49-F238E27FC236}">
                    <a16:creationId xmlns:a16="http://schemas.microsoft.com/office/drawing/2014/main" id="{53B81D9C-83F7-4329-B121-4A1D24E1F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0" cy="86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9" name="Line 63">
                <a:extLst>
                  <a:ext uri="{FF2B5EF4-FFF2-40B4-BE49-F238E27FC236}">
                    <a16:creationId xmlns:a16="http://schemas.microsoft.com/office/drawing/2014/main" id="{5BBB9639-3C07-4D29-9ACD-218F41928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024"/>
                <a:ext cx="0" cy="9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16" name="Line 64">
              <a:extLst>
                <a:ext uri="{FF2B5EF4-FFF2-40B4-BE49-F238E27FC236}">
                  <a16:creationId xmlns:a16="http://schemas.microsoft.com/office/drawing/2014/main" id="{F6EA63CC-5FF8-49AA-95C1-B9455969E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928"/>
              <a:ext cx="144" cy="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70">
                <a:extLst>
                  <a:ext uri="{FF2B5EF4-FFF2-40B4-BE49-F238E27FC236}">
                    <a16:creationId xmlns:a16="http://schemas.microsoft.com/office/drawing/2014/main" id="{3BFD2058-0396-42C9-ADBE-0C934EFFA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17" y="5047099"/>
                <a:ext cx="69354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柱壳体的体积元素为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" name="Text Box 70">
                <a:extLst>
                  <a:ext uri="{FF2B5EF4-FFF2-40B4-BE49-F238E27FC236}">
                    <a16:creationId xmlns:a16="http://schemas.microsoft.com/office/drawing/2014/main" id="{3BFD2058-0396-42C9-ADBE-0C934EFFA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7" y="5047099"/>
                <a:ext cx="6935410" cy="523220"/>
              </a:xfrm>
              <a:prstGeom prst="rect">
                <a:avLst/>
              </a:prstGeom>
              <a:blipFill>
                <a:blip r:embed="rId10"/>
                <a:stretch>
                  <a:fillRect l="-1845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9">
                <a:extLst>
                  <a:ext uri="{FF2B5EF4-FFF2-40B4-BE49-F238E27FC236}">
                    <a16:creationId xmlns:a16="http://schemas.microsoft.com/office/drawing/2014/main" id="{C8A22AD9-D707-4B53-8530-AB9E0E4D2525}"/>
                  </a:ext>
                </a:extLst>
              </p:cNvPr>
              <p:cNvSpPr txBox="1"/>
              <p:nvPr/>
            </p:nvSpPr>
            <p:spPr bwMode="auto">
              <a:xfrm>
                <a:off x="2087830" y="5485424"/>
                <a:ext cx="4302125" cy="1311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nary>
                            <m:naryPr>
                              <m:limLoc m:val="undOvr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69">
                <a:extLst>
                  <a:ext uri="{FF2B5EF4-FFF2-40B4-BE49-F238E27FC236}">
                    <a16:creationId xmlns:a16="http://schemas.microsoft.com/office/drawing/2014/main" id="{C8A22AD9-D707-4B53-8530-AB9E0E4D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830" y="5485424"/>
                <a:ext cx="4302125" cy="13112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9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/>
      <p:bldP spid="19459" grpId="0"/>
      <p:bldP spid="19465" grpId="0"/>
      <p:bldP spid="19467" grpId="0" animBg="1" autoUpdateAnimBg="0"/>
      <p:bldP spid="19551" grpId="0" autoUpdateAnimBg="0"/>
      <p:bldP spid="19552" grpId="0" autoUpdateAnimBg="0"/>
      <p:bldP spid="19553" grpId="0" build="p" autoUpdateAnimBg="0"/>
      <p:bldP spid="77" grpId="0" autoUpdateAnimBg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4" name="Text Box 72">
            <a:extLst>
              <a:ext uri="{FF2B5EF4-FFF2-40B4-BE49-F238E27FC236}">
                <a16:creationId xmlns:a16="http://schemas.microsoft.com/office/drawing/2014/main" id="{FC28E4A2-0953-48BE-91FB-6A4957310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035" y="709540"/>
            <a:ext cx="4032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</a:rPr>
              <a:t>  </a:t>
            </a:r>
            <a:r>
              <a:rPr lang="zh-CN" altLang="en-US" sz="3600" b="1" dirty="0">
                <a:solidFill>
                  <a:srgbClr val="0000FF"/>
                </a:solidFill>
              </a:rPr>
              <a:t>平面曲线的弧长</a:t>
            </a:r>
          </a:p>
        </p:txBody>
      </p:sp>
      <p:sp>
        <p:nvSpPr>
          <p:cNvPr id="23625" name="Text Box 73">
            <a:extLst>
              <a:ext uri="{FF2B5EF4-FFF2-40B4-BE49-F238E27FC236}">
                <a16:creationId xmlns:a16="http://schemas.microsoft.com/office/drawing/2014/main" id="{D4691FFE-4121-4DEF-9DF8-C65BE10C5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85" y="4286397"/>
            <a:ext cx="5118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光滑曲线可应用定积分求弧长</a:t>
            </a:r>
            <a:r>
              <a:rPr lang="en-US" altLang="zh-CN" sz="2800" b="1" dirty="0"/>
              <a:t>.</a:t>
            </a:r>
          </a:p>
        </p:txBody>
      </p:sp>
      <p:sp>
        <p:nvSpPr>
          <p:cNvPr id="23626" name="Rectangle 74">
            <a:extLst>
              <a:ext uri="{FF2B5EF4-FFF2-40B4-BE49-F238E27FC236}">
                <a16:creationId xmlns:a16="http://schemas.microsoft.com/office/drawing/2014/main" id="{A1BBAA01-2228-447A-9719-13F046F2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87" y="1786774"/>
            <a:ext cx="1747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光滑曲线</a:t>
            </a:r>
            <a:r>
              <a:rPr lang="en-US" altLang="zh-CN" sz="2800" b="1" dirty="0"/>
              <a:t>:</a:t>
            </a:r>
          </a:p>
        </p:txBody>
      </p:sp>
      <p:sp>
        <p:nvSpPr>
          <p:cNvPr id="23627" name="Rectangle 75">
            <a:extLst>
              <a:ext uri="{FF2B5EF4-FFF2-40B4-BE49-F238E27FC236}">
                <a16:creationId xmlns:a16="http://schemas.microsoft.com/office/drawing/2014/main" id="{0A1EED80-E052-4E0A-AF28-93732732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930" y="3265044"/>
            <a:ext cx="7173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则称曲线 </a:t>
            </a:r>
            <a:r>
              <a:rPr lang="en-US" altLang="zh-CN" sz="2800" b="1" i="1" dirty="0"/>
              <a:t>y=f(x)</a:t>
            </a:r>
            <a:r>
              <a:rPr lang="zh-CN" altLang="en-US" sz="2800" b="1" dirty="0"/>
              <a:t>为区间</a:t>
            </a:r>
            <a:r>
              <a:rPr lang="en-US" altLang="zh-CN" sz="2800" b="1" dirty="0"/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上的</a:t>
            </a:r>
            <a:r>
              <a:rPr lang="zh-CN" altLang="en-US" sz="3200" b="1" dirty="0"/>
              <a:t>光滑</a:t>
            </a:r>
            <a:r>
              <a:rPr lang="zh-CN" altLang="en-US" sz="3200" b="1" dirty="0" smtClean="0"/>
              <a:t>曲线。</a:t>
            </a:r>
            <a:endParaRPr lang="en-US" altLang="zh-CN" sz="2800" b="1" dirty="0"/>
          </a:p>
        </p:txBody>
      </p:sp>
      <p:sp>
        <p:nvSpPr>
          <p:cNvPr id="7" name="Rectangle 74">
            <a:extLst>
              <a:ext uri="{FF2B5EF4-FFF2-40B4-BE49-F238E27FC236}">
                <a16:creationId xmlns:a16="http://schemas.microsoft.com/office/drawing/2014/main" id="{AEEFA6DC-2B2B-488B-9E98-A1687244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930" y="2525389"/>
            <a:ext cx="6736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若函数 </a:t>
            </a:r>
            <a:r>
              <a:rPr lang="en-US" altLang="zh-CN" sz="2800" b="1" i="1" dirty="0"/>
              <a:t>y=f(x) </a:t>
            </a:r>
            <a:r>
              <a:rPr lang="zh-CN" altLang="en-US" sz="2800" b="1" dirty="0"/>
              <a:t>的导函数在区间</a:t>
            </a:r>
            <a:r>
              <a:rPr lang="en-US" altLang="zh-CN" sz="2800" b="1" dirty="0"/>
              <a:t>[</a:t>
            </a:r>
            <a:r>
              <a:rPr lang="en-US" altLang="zh-CN" sz="2800" b="1" i="1" dirty="0" err="1"/>
              <a:t>a,b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上连续</a:t>
            </a:r>
            <a:r>
              <a:rPr lang="en-US" altLang="zh-CN" sz="2800" b="1" dirty="0"/>
              <a:t>,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4" grpId="0" autoUpdateAnimBg="0"/>
      <p:bldP spid="23625" grpId="0" autoUpdateAnimBg="0"/>
      <p:bldP spid="23626" grpId="0" autoUpdateAnimBg="0"/>
      <p:bldP spid="23627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6778</TotalTime>
  <Words>2110</Words>
  <Application>Microsoft Office PowerPoint</Application>
  <PresentationFormat>宽屏</PresentationFormat>
  <Paragraphs>183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cajcd fntst</vt:lpstr>
      <vt:lpstr>等线</vt:lpstr>
      <vt:lpstr>宋体</vt:lpstr>
      <vt:lpstr>Arial</vt:lpstr>
      <vt:lpstr>Cambria Math</vt:lpstr>
      <vt:lpstr>Symbol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489</cp:revision>
  <dcterms:created xsi:type="dcterms:W3CDTF">2020-02-21T07:30:31Z</dcterms:created>
  <dcterms:modified xsi:type="dcterms:W3CDTF">2022-11-28T07:45:13Z</dcterms:modified>
</cp:coreProperties>
</file>