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3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9" autoAdjust="0"/>
    <p:restoredTop sz="96366" autoAdjust="0"/>
  </p:normalViewPr>
  <p:slideViewPr>
    <p:cSldViewPr snapToGrid="0">
      <p:cViewPr varScale="1">
        <p:scale>
          <a:sx n="102" d="100"/>
          <a:sy n="102" d="100"/>
        </p:scale>
        <p:origin x="294" y="-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6BA42-9CF7-4CA6-8051-74939D9F66A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24EEC-6F24-4ECB-B3CA-C606B98DF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499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BEBB7-87EE-4C64-8FCE-FDC9F330C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D125AE-F590-4BE8-94C8-3CAF14575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52915-DF69-45B6-A604-7E3FCE50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D8D0F-5F6E-40B8-AC28-C9E17CCB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58067-4419-4218-B162-848D8DF0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31B50-F84E-4219-ABFC-267363B406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76489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2D64-3737-4344-8302-8C17A832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73A9EE-5EC3-4510-A796-35E898948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2B3B1-C04F-424E-BC0B-4149B40C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AB206-DF7C-421B-8BA6-34F34F81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5D203-CA91-40A0-92FF-54808811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24DD9-89C0-427E-95DB-6FDAEB7DA0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3407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00459B-C1E7-4387-8968-41C77177F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BD9159-CB0F-4A08-9344-167846E0F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6624E-B12B-4D42-BE21-2184B67B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8D73D-6B8A-44AC-91E4-ACA3407D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CC6E3-F594-4125-8407-2FD6ADC2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62ACA-69AF-4F95-B320-F4A2959702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97363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37C44-B2E6-45CC-84A0-BB5BAAC3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6980F-596E-4DD5-BE95-1F18037D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E3C77-4F20-4C47-92F0-14CB96E4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D6D36-5E52-49EE-9FF5-EA6866B4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91496-E891-44E4-97F0-904273FA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6E041-8DFA-4144-AEEF-6FF73B6CDB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7910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E883A-C06C-4EDD-A828-9C44C3E7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7EBEF-797B-4BA9-B31E-12A9C1A76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2EDAF-742F-4123-A78D-970C391F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2FF83-9E0B-44AC-8669-C628844E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DE27E3-7378-480F-A148-6F38CAD8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4AAF6-5628-47B1-B495-528FD97BBC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03686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86C1B-D2D1-436D-9C92-50359A58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2256A-E9EB-42E3-B13D-1893B6540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DB953-3E46-459B-AE59-D3E59A16F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546ABA-565D-4C91-85D9-0BDA44EB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14106-EDA8-4BA6-BCA7-DD5F7046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2743B-D1B1-4204-BCD2-4F7BEA7F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C7970-7A62-4208-93F8-9A19FF4669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16749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07130-8BA5-457A-B7DB-53E57221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942FA-3898-4DFC-9C51-D19E76C8B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2A707-1C66-4790-8F69-F052949B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3DA32-696F-49ED-82F5-0444D41AE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7AB9AD-A485-4C9C-A128-77618BB2C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F73577-13EF-4B09-841D-CC65AD95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E5CA37-5C83-4F26-B442-3D984C02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9EB0F5-A23E-4B93-9648-BDD8C733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A427F-975D-48D0-97DB-229900A779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857149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2D434-6CA4-4DDA-B7B7-31894A82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0C6CFB-4875-4267-9CF8-C3CA171E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F4CCC0-0094-4A46-807E-10CF8C47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3605E7-FC11-40C7-8D4D-D9CDF556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4D355-5EF6-4FEB-B1DE-3EA4D3F94A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06738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6BFF28-C081-44B8-A30E-D9E56DF8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0062BC-1554-402A-A0A0-3102C2F3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657EE0-B03C-45C7-8C17-72DE9FB2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958C4-D470-4BA9-B47C-082F1B7847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329627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CFD24-740C-4185-BAA9-9C189987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2ADAE-B2C8-4145-9B24-7B09B73F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FC980-0A0A-4F77-8CC8-CB4125C6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3C5F2-49D3-46B9-B6AE-9FCE0D5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A5503-B127-4DAA-803A-D5D02D14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298ADC-A563-491A-A4AF-41D40E70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82BA3-E172-49F2-9903-5B7E0BD2B0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24871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07AD5-F10E-4FDC-8BB6-637FBBA2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B94730-16D3-47EA-A5E0-518E30AF1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CB31A4-525E-4272-8E50-F9AFB185A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BA4F4-BA7D-45F5-A81D-A4B4A0E8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DFDB5-B347-4602-BF13-7C3A6F09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4409C7-2DDB-469A-9CA5-CFEBDD24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6373E-DC2A-4720-A656-6340AECFBF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01735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49F872E-4568-43AA-9CAD-065DA5C62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91D5A7E-3985-4447-B12B-1F980D653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34F8B39-8E5F-4FA1-8856-65D3AC2DC8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DBA51D-39CE-4F16-980B-D32AA4B938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D7A58EE-14DC-4ABF-964C-42B02843A3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676E8915-C7C2-43B0-9297-E0D3767DE4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48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>
            <a:extLst>
              <a:ext uri="{FF2B5EF4-FFF2-40B4-BE49-F238E27FC236}">
                <a16:creationId xmlns:a16="http://schemas.microsoft.com/office/drawing/2014/main" id="{2D343C74-CE14-44EB-9414-B1DD52AE9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839" y="415290"/>
            <a:ext cx="322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6.  </a:t>
            </a:r>
            <a:r>
              <a:rPr kumimoji="1" lang="zh-CN" altLang="en-US" sz="4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广义积分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53E975D6-1E8A-4602-A00C-8D4116B28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16" y="1712673"/>
            <a:ext cx="10728959" cy="385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前面讨论的的定积 分总是假定积分区间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32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a,b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为有限区间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且被积函数在该区间上连续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或只有有限个第一类间断点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但在实际问题中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往往需要研究积分区间无限或被积函数在被积区间上无界的情况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为此我们运用极限的方法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把定积分的概念推广到以上两种情形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>
            <a:extLst>
              <a:ext uri="{FF2B5EF4-FFF2-40B4-BE49-F238E27FC236}">
                <a16:creationId xmlns:a16="http://schemas.microsoft.com/office/drawing/2014/main" id="{64A5CEC9-9307-4E42-BB86-BDDD90D3D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29" y="486867"/>
            <a:ext cx="19736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5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证明：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7" name="Object 7">
                <a:extLst>
                  <a:ext uri="{FF2B5EF4-FFF2-40B4-BE49-F238E27FC236}">
                    <a16:creationId xmlns:a16="http://schemas.microsoft.com/office/drawing/2014/main" id="{A26AC350-9E5B-498A-9866-C0B220082AEA}"/>
                  </a:ext>
                </a:extLst>
              </p:cNvPr>
              <p:cNvSpPr txBox="1"/>
              <p:nvPr/>
            </p:nvSpPr>
            <p:spPr bwMode="auto">
              <a:xfrm>
                <a:off x="3570639" y="2875532"/>
                <a:ext cx="7529969" cy="12858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𝒅𝒙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func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b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0727" name="Object 7">
                <a:extLst>
                  <a:ext uri="{FF2B5EF4-FFF2-40B4-BE49-F238E27FC236}">
                    <a16:creationId xmlns:a16="http://schemas.microsoft.com/office/drawing/2014/main" id="{A26AC350-9E5B-498A-9866-C0B220082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0639" y="2875532"/>
                <a:ext cx="7529969" cy="12858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28" name="Object 8">
                <a:extLst>
                  <a:ext uri="{FF2B5EF4-FFF2-40B4-BE49-F238E27FC236}">
                    <a16:creationId xmlns:a16="http://schemas.microsoft.com/office/drawing/2014/main" id="{AB0AFE9A-D0D7-4A71-9060-701CE6A0399B}"/>
                  </a:ext>
                </a:extLst>
              </p:cNvPr>
              <p:cNvSpPr txBox="1"/>
              <p:nvPr/>
            </p:nvSpPr>
            <p:spPr bwMode="auto">
              <a:xfrm>
                <a:off x="2381512" y="3860283"/>
                <a:ext cx="9129316" cy="18001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+∞,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0728" name="Object 8">
                <a:extLst>
                  <a:ext uri="{FF2B5EF4-FFF2-40B4-BE49-F238E27FC236}">
                    <a16:creationId xmlns:a16="http://schemas.microsoft.com/office/drawing/2014/main" id="{AB0AFE9A-D0D7-4A71-9060-701CE6A03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1512" y="3860283"/>
                <a:ext cx="9129316" cy="18001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9" name="Rectangle 9">
            <a:extLst>
              <a:ext uri="{FF2B5EF4-FFF2-40B4-BE49-F238E27FC236}">
                <a16:creationId xmlns:a16="http://schemas.microsoft.com/office/drawing/2014/main" id="{338F6DDD-D045-4D11-82A9-DA850FB05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1" y="5757970"/>
            <a:ext cx="15132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所以 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30" name="Text Box 10">
                <a:extLst>
                  <a:ext uri="{FF2B5EF4-FFF2-40B4-BE49-F238E27FC236}">
                    <a16:creationId xmlns:a16="http://schemas.microsoft.com/office/drawing/2014/main" id="{EAA33215-3A7B-4959-8244-A418909114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5842" y="206113"/>
                <a:ext cx="7109402" cy="1023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m:rPr>
                          <m:nor/>
                        </m:rPr>
                        <a:rPr kumimoji="1"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kumimoji="1"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kumimoji="1"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nor/>
                        </m:rPr>
                        <a:rPr kumimoji="1"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0) </m:t>
                      </m:r>
                      <m:r>
                        <m:rPr>
                          <m:nor/>
                        </m:rPr>
                        <a:rPr kumimoji="1" lang="zh-CN" altLang="en-US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当</m:t>
                      </m:r>
                      <m:r>
                        <m:rPr>
                          <m:nor/>
                        </m:rPr>
                        <a:rPr kumimoji="1"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kumimoji="1"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kumimoji="1" lang="zh-CN" altLang="en-US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时收敛</m:t>
                      </m:r>
                      <m:r>
                        <m:rPr>
                          <m:nor/>
                        </m:rPr>
                        <a:rPr kumimoji="1"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kumimoji="1" lang="zh-CN" altLang="en-US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当</m:t>
                      </m:r>
                      <m:r>
                        <m:rPr>
                          <m:nor/>
                        </m:rPr>
                        <a:rPr kumimoji="1"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m:rPr>
                          <m:nor/>
                        </m:rPr>
                        <a:rPr kumimoji="1"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kumimoji="1" lang="zh-CN" altLang="en-US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时发散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730" name="Text Box 10">
                <a:extLst>
                  <a:ext uri="{FF2B5EF4-FFF2-40B4-BE49-F238E27FC236}">
                    <a16:creationId xmlns:a16="http://schemas.microsoft.com/office/drawing/2014/main" id="{EAA33215-3A7B-4959-8244-A41890911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5842" y="206113"/>
                <a:ext cx="7109402" cy="10237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31" name="Rectangle 11">
            <a:extLst>
              <a:ext uri="{FF2B5EF4-FFF2-40B4-BE49-F238E27FC236}">
                <a16:creationId xmlns:a16="http://schemas.microsoft.com/office/drawing/2014/main" id="{C37D40D0-26BE-4429-8EF8-25771AAEC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68" y="1289910"/>
            <a:ext cx="93657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证明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 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当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时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被积函数在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[0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上连续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定积分存在</a:t>
            </a:r>
          </a:p>
        </p:txBody>
      </p:sp>
      <p:sp>
        <p:nvSpPr>
          <p:cNvPr id="30732" name="Rectangle 12">
            <a:extLst>
              <a:ext uri="{FF2B5EF4-FFF2-40B4-BE49-F238E27FC236}">
                <a16:creationId xmlns:a16="http://schemas.microsoft.com/office/drawing/2014/main" id="{8C8AC062-D67D-486D-AED2-FBBA63DEB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580" y="3239562"/>
            <a:ext cx="1817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当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时</a:t>
            </a:r>
          </a:p>
        </p:txBody>
      </p:sp>
      <p:sp>
        <p:nvSpPr>
          <p:cNvPr id="30733" name="Rectangle 13">
            <a:extLst>
              <a:ext uri="{FF2B5EF4-FFF2-40B4-BE49-F238E27FC236}">
                <a16:creationId xmlns:a16="http://schemas.microsoft.com/office/drawing/2014/main" id="{0397EAB1-47D6-4759-8389-F03D7D3EF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287" y="2009526"/>
            <a:ext cx="18945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当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34" name="Object 14">
                <a:extLst>
                  <a:ext uri="{FF2B5EF4-FFF2-40B4-BE49-F238E27FC236}">
                    <a16:creationId xmlns:a16="http://schemas.microsoft.com/office/drawing/2014/main" id="{8CF9364A-C68F-420A-9C32-CD6FAA309A7C}"/>
                  </a:ext>
                </a:extLst>
              </p:cNvPr>
              <p:cNvSpPr txBox="1"/>
              <p:nvPr/>
            </p:nvSpPr>
            <p:spPr bwMode="auto">
              <a:xfrm>
                <a:off x="3244185" y="1873185"/>
                <a:ext cx="9249704" cy="11964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𝒅𝒙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]=+∞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0734" name="Object 14">
                <a:extLst>
                  <a:ext uri="{FF2B5EF4-FFF2-40B4-BE49-F238E27FC236}">
                    <a16:creationId xmlns:a16="http://schemas.microsoft.com/office/drawing/2014/main" id="{8CF9364A-C68F-420A-9C32-CD6FAA309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4185" y="1873185"/>
                <a:ext cx="9249704" cy="11964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36" name="Text Box 16">
                <a:extLst>
                  <a:ext uri="{FF2B5EF4-FFF2-40B4-BE49-F238E27FC236}">
                    <a16:creationId xmlns:a16="http://schemas.microsoft.com/office/drawing/2014/main" id="{11DD5225-0761-49AC-B8C7-065397A2A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9730" y="5660469"/>
                <a:ext cx="7407032" cy="721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  <m:e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(</a:t>
                </a:r>
                <a:r>
                  <a:rPr kumimoji="1" lang="en-US" altLang="zh-CN" sz="2800" b="1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&gt;0)  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当</a:t>
                </a:r>
                <a:r>
                  <a:rPr kumimoji="1" lang="en-US" altLang="zh-CN" sz="2800" b="1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 &lt;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时收敛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当</a:t>
                </a:r>
                <a:r>
                  <a:rPr kumimoji="1" lang="en-US" altLang="zh-CN" sz="2800" b="1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时发散</a:t>
                </a:r>
              </a:p>
            </p:txBody>
          </p:sp>
        </mc:Choice>
        <mc:Fallback>
          <p:sp>
            <p:nvSpPr>
              <p:cNvPr id="30736" name="Text Box 16">
                <a:extLst>
                  <a:ext uri="{FF2B5EF4-FFF2-40B4-BE49-F238E27FC236}">
                    <a16:creationId xmlns:a16="http://schemas.microsoft.com/office/drawing/2014/main" id="{11DD5225-0761-49AC-B8C7-065397A2A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9730" y="5660469"/>
                <a:ext cx="7407032" cy="721159"/>
              </a:xfrm>
              <a:prstGeom prst="rect">
                <a:avLst/>
              </a:prstGeom>
              <a:blipFill>
                <a:blip r:embed="rId6"/>
                <a:stretch>
                  <a:fillRect b="-93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7" grpId="0"/>
      <p:bldP spid="30728" grpId="0"/>
      <p:bldP spid="30729" grpId="0"/>
      <p:bldP spid="30730" grpId="0"/>
      <p:bldP spid="30731" grpId="0"/>
      <p:bldP spid="30732" grpId="0"/>
      <p:bldP spid="30733" grpId="0"/>
      <p:bldP spid="30734" grpId="0"/>
      <p:bldP spid="307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7" name="Rectangle 19">
            <a:extLst>
              <a:ext uri="{FF2B5EF4-FFF2-40B4-BE49-F238E27FC236}">
                <a16:creationId xmlns:a16="http://schemas.microsoft.com/office/drawing/2014/main" id="{D6F652DD-BEC4-443B-9D58-31D840CFC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582" y="526400"/>
            <a:ext cx="59039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一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、</a:t>
            </a:r>
            <a:r>
              <a:rPr kumimoji="1"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无穷区间上的广义积 分</a:t>
            </a:r>
          </a:p>
        </p:txBody>
      </p:sp>
      <p:sp>
        <p:nvSpPr>
          <p:cNvPr id="22548" name="Rectangle 20">
            <a:extLst>
              <a:ext uri="{FF2B5EF4-FFF2-40B4-BE49-F238E27FC236}">
                <a16:creationId xmlns:a16="http://schemas.microsoft.com/office/drawing/2014/main" id="{C92BAA5C-4BBD-4170-968B-D98EA5A35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766" y="1627331"/>
            <a:ext cx="8708571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设函数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在区间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+</a:t>
            </a:r>
            <a:r>
              <a:rPr kumimoji="1" lang="en-US" altLang="zh-CN" sz="28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∞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上连续，取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b&gt;a</a:t>
            </a:r>
            <a:endParaRPr kumimoji="1" lang="en-US" altLang="zh-CN" sz="2800" b="1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49" name="Rectangle 21">
            <a:extLst>
              <a:ext uri="{FF2B5EF4-FFF2-40B4-BE49-F238E27FC236}">
                <a16:creationId xmlns:a16="http://schemas.microsoft.com/office/drawing/2014/main" id="{76BAB608-A5EA-4814-8E05-EF1616B2A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127" y="3522012"/>
            <a:ext cx="310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2550" name="Rectangle 22">
            <a:extLst>
              <a:ext uri="{FF2B5EF4-FFF2-40B4-BE49-F238E27FC236}">
                <a16:creationId xmlns:a16="http://schemas.microsoft.com/office/drawing/2014/main" id="{ABCCAC4A-E015-43F8-B3BE-E704E60EF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964" y="3522012"/>
            <a:ext cx="310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51" name="Rectangle 23">
                <a:extLst>
                  <a:ext uri="{FF2B5EF4-FFF2-40B4-BE49-F238E27FC236}">
                    <a16:creationId xmlns:a16="http://schemas.microsoft.com/office/drawing/2014/main" id="{B79AB561-E9E4-4AD6-B09A-0209DC268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9907" y="2413375"/>
                <a:ext cx="4319558" cy="764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如果极限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nary>
                          <m:nary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p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e>
                        </m:nary>
                      </m:e>
                    </m:func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551" name="Rectangle 23">
                <a:extLst>
                  <a:ext uri="{FF2B5EF4-FFF2-40B4-BE49-F238E27FC236}">
                    <a16:creationId xmlns:a16="http://schemas.microsoft.com/office/drawing/2014/main" id="{B79AB561-E9E4-4AD6-B09A-0209DC268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9907" y="2413375"/>
                <a:ext cx="4319558" cy="764055"/>
              </a:xfrm>
              <a:prstGeom prst="rect">
                <a:avLst/>
              </a:prstGeom>
              <a:blipFill>
                <a:blip r:embed="rId2"/>
                <a:stretch>
                  <a:fillRect l="-2821" b="-8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53" name="Rectangle 25">
            <a:extLst>
              <a:ext uri="{FF2B5EF4-FFF2-40B4-BE49-F238E27FC236}">
                <a16:creationId xmlns:a16="http://schemas.microsoft.com/office/drawing/2014/main" id="{C609C361-3D1B-460C-B136-1297CBABF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192" y="2533793"/>
            <a:ext cx="15329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存在，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2554" name="Rectangle 26">
            <a:extLst>
              <a:ext uri="{FF2B5EF4-FFF2-40B4-BE49-F238E27FC236}">
                <a16:creationId xmlns:a16="http://schemas.microsoft.com/office/drawing/2014/main" id="{3BC12091-F311-4677-BF1B-41DAA65DA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9771" y="2568389"/>
            <a:ext cx="34374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则称此极限为函数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55" name="Rectangle 27">
            <a:extLst>
              <a:ext uri="{FF2B5EF4-FFF2-40B4-BE49-F238E27FC236}">
                <a16:creationId xmlns:a16="http://schemas.microsoft.com/office/drawing/2014/main" id="{CA4EBA68-8F95-4B18-8526-6D3C737A9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202" y="3522012"/>
            <a:ext cx="310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2556" name="Rectangle 28">
            <a:extLst>
              <a:ext uri="{FF2B5EF4-FFF2-40B4-BE49-F238E27FC236}">
                <a16:creationId xmlns:a16="http://schemas.microsoft.com/office/drawing/2014/main" id="{BEED6036-88FC-4B55-AA86-18AA370CE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302" y="3356118"/>
            <a:ext cx="7242789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在区间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+</a:t>
            </a:r>
            <a:r>
              <a:rPr kumimoji="1" lang="en-US" altLang="zh-CN" sz="28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∞]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上的广义积分，</a:t>
            </a:r>
          </a:p>
        </p:txBody>
      </p:sp>
      <p:sp>
        <p:nvSpPr>
          <p:cNvPr id="22558" name="Rectangle 30">
            <a:extLst>
              <a:ext uri="{FF2B5EF4-FFF2-40B4-BE49-F238E27FC236}">
                <a16:creationId xmlns:a16="http://schemas.microsoft.com/office/drawing/2014/main" id="{95E57935-AD69-43E4-85E9-5C092DE4E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440" y="4203821"/>
            <a:ext cx="10172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即  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59" name="Object 31">
                <a:extLst>
                  <a:ext uri="{FF2B5EF4-FFF2-40B4-BE49-F238E27FC236}">
                    <a16:creationId xmlns:a16="http://schemas.microsoft.com/office/drawing/2014/main" id="{40EC4AA9-0E75-44D4-AA34-24FF8A45FE2D}"/>
                  </a:ext>
                </a:extLst>
              </p:cNvPr>
              <p:cNvSpPr txBox="1"/>
              <p:nvPr/>
            </p:nvSpPr>
            <p:spPr bwMode="auto">
              <a:xfrm>
                <a:off x="6051939" y="3879338"/>
                <a:ext cx="4973111" cy="113679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𝐥𝐢𝐦</m:t>
                                  </m:r>
                                </m:e>
                                <m:li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→+∞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p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2559" name="Object 31">
                <a:extLst>
                  <a:ext uri="{FF2B5EF4-FFF2-40B4-BE49-F238E27FC236}">
                    <a16:creationId xmlns:a16="http://schemas.microsoft.com/office/drawing/2014/main" id="{40EC4AA9-0E75-44D4-AA34-24FF8A45F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51939" y="3879338"/>
                <a:ext cx="4973111" cy="11367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60" name="Rectangle 32">
            <a:extLst>
              <a:ext uri="{FF2B5EF4-FFF2-40B4-BE49-F238E27FC236}">
                <a16:creationId xmlns:a16="http://schemas.microsoft.com/office/drawing/2014/main" id="{A3288815-6356-4A75-B147-933612AA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304" y="5215698"/>
            <a:ext cx="7171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极限存在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称广义积分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收敛，反之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发散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61" name="Rectangle 33">
                <a:extLst>
                  <a:ext uri="{FF2B5EF4-FFF2-40B4-BE49-F238E27FC236}">
                    <a16:creationId xmlns:a16="http://schemas.microsoft.com/office/drawing/2014/main" id="{1326B9D6-C9B8-4A02-A4E1-82DDB4F6F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304" y="4126609"/>
                <a:ext cx="3002810" cy="663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记作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561" name="Rectangle 33">
                <a:extLst>
                  <a:ext uri="{FF2B5EF4-FFF2-40B4-BE49-F238E27FC236}">
                    <a16:creationId xmlns:a16="http://schemas.microsoft.com/office/drawing/2014/main" id="{1326B9D6-C9B8-4A02-A4E1-82DDB4F6F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1304" y="4126609"/>
                <a:ext cx="3002810" cy="663130"/>
              </a:xfrm>
              <a:prstGeom prst="rect">
                <a:avLst/>
              </a:prstGeom>
              <a:blipFill>
                <a:blip r:embed="rId4"/>
                <a:stretch>
                  <a:fillRect l="-4057" t="-2752" b="-110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8" grpId="0"/>
      <p:bldP spid="22549" grpId="0"/>
      <p:bldP spid="22550" grpId="0"/>
      <p:bldP spid="22551" grpId="0"/>
      <p:bldP spid="22553" grpId="0"/>
      <p:bldP spid="22554" grpId="0"/>
      <p:bldP spid="22555" grpId="0"/>
      <p:bldP spid="22556" grpId="0"/>
      <p:bldP spid="22558" grpId="0"/>
      <p:bldP spid="22559" grpId="0"/>
      <p:bldP spid="22560" grpId="0"/>
      <p:bldP spid="225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6" name="Rectangle 14">
            <a:extLst>
              <a:ext uri="{FF2B5EF4-FFF2-40B4-BE49-F238E27FC236}">
                <a16:creationId xmlns:a16="http://schemas.microsoft.com/office/drawing/2014/main" id="{46EB7FB2-AD6A-4129-8437-3305A37E6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085" y="286416"/>
            <a:ext cx="223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类似地有：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67" name="Object 15">
                <a:extLst>
                  <a:ext uri="{FF2B5EF4-FFF2-40B4-BE49-F238E27FC236}">
                    <a16:creationId xmlns:a16="http://schemas.microsoft.com/office/drawing/2014/main" id="{E540799D-EAD4-41EC-9A71-B6DC4EACCDE1}"/>
                  </a:ext>
                </a:extLst>
              </p:cNvPr>
              <p:cNvSpPr txBox="1"/>
              <p:nvPr/>
            </p:nvSpPr>
            <p:spPr bwMode="auto">
              <a:xfrm>
                <a:off x="1119281" y="1073188"/>
                <a:ext cx="6599330" cy="12445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𝐥𝐢𝐦</m:t>
                                  </m:r>
                                </m:e>
                                <m:li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→−∞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p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3567" name="Object 15">
                <a:extLst>
                  <a:ext uri="{FF2B5EF4-FFF2-40B4-BE49-F238E27FC236}">
                    <a16:creationId xmlns:a16="http://schemas.microsoft.com/office/drawing/2014/main" id="{E540799D-EAD4-41EC-9A71-B6DC4EACC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9281" y="1073188"/>
                <a:ext cx="6599330" cy="12445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68" name="Object 16">
                <a:extLst>
                  <a:ext uri="{FF2B5EF4-FFF2-40B4-BE49-F238E27FC236}">
                    <a16:creationId xmlns:a16="http://schemas.microsoft.com/office/drawing/2014/main" id="{F07F95AD-FC60-4884-AB6D-D7B965B234F8}"/>
                  </a:ext>
                </a:extLst>
              </p:cNvPr>
              <p:cNvSpPr txBox="1"/>
              <p:nvPr/>
            </p:nvSpPr>
            <p:spPr bwMode="auto">
              <a:xfrm>
                <a:off x="962991" y="2349501"/>
                <a:ext cx="9721051" cy="1517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𝐥𝐢𝐦</m:t>
                                  </m:r>
                                </m:e>
                                <m:li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→−∞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p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a:rPr lang="zh-CN" altLang="en-US" sz="2800" b="1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𝐥𝐢𝐦</m:t>
                                          </m:r>
                                        </m:e>
                                        <m:lim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→+∞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nary>
                                        <m:nary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p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𝒅𝒙</m:t>
                                          </m:r>
                                        </m:e>
                                      </m:nary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3568" name="Object 16">
                <a:extLst>
                  <a:ext uri="{FF2B5EF4-FFF2-40B4-BE49-F238E27FC236}">
                    <a16:creationId xmlns:a16="http://schemas.microsoft.com/office/drawing/2014/main" id="{F07F95AD-FC60-4884-AB6D-D7B965B23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2991" y="2349501"/>
                <a:ext cx="9721051" cy="151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69" name="Rectangle 17">
            <a:extLst>
              <a:ext uri="{FF2B5EF4-FFF2-40B4-BE49-F238E27FC236}">
                <a16:creationId xmlns:a16="http://schemas.microsoft.com/office/drawing/2014/main" id="{0A39921B-4C76-4CBA-9EF6-C3D9EA7D8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3856947"/>
            <a:ext cx="3311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( c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为意常数）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0" name="Rectangle 18">
            <a:extLst>
              <a:ext uri="{FF2B5EF4-FFF2-40B4-BE49-F238E27FC236}">
                <a16:creationId xmlns:a16="http://schemas.microsoft.com/office/drawing/2014/main" id="{82F401EF-2665-47B1-9654-6C3074422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035" y="4685059"/>
            <a:ext cx="831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(3)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中公式右边有一个极限不存在，则无穷积分发散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6" grpId="0"/>
      <p:bldP spid="23567" grpId="0"/>
      <p:bldP spid="23568" grpId="0"/>
      <p:bldP spid="23569" grpId="0"/>
      <p:bldP spid="235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>
            <a:extLst>
              <a:ext uri="{FF2B5EF4-FFF2-40B4-BE49-F238E27FC236}">
                <a16:creationId xmlns:a16="http://schemas.microsoft.com/office/drawing/2014/main" id="{5FE1CD9F-DBC5-4251-AF7D-ADFF4E80B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3544" y="326931"/>
            <a:ext cx="22746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Object 5">
                <a:extLst>
                  <a:ext uri="{FF2B5EF4-FFF2-40B4-BE49-F238E27FC236}">
                    <a16:creationId xmlns:a16="http://schemas.microsoft.com/office/drawing/2014/main" id="{F9DBAC33-C7DA-4A2E-B14A-BB0D30CDF07D}"/>
                  </a:ext>
                </a:extLst>
              </p:cNvPr>
              <p:cNvSpPr txBox="1"/>
              <p:nvPr/>
            </p:nvSpPr>
            <p:spPr bwMode="auto">
              <a:xfrm>
                <a:off x="3263212" y="85443"/>
                <a:ext cx="2256527" cy="11829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4581" name="Object 5">
                <a:extLst>
                  <a:ext uri="{FF2B5EF4-FFF2-40B4-BE49-F238E27FC236}">
                    <a16:creationId xmlns:a16="http://schemas.microsoft.com/office/drawing/2014/main" id="{F9DBAC33-C7DA-4A2E-B14A-BB0D30CDF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3212" y="85443"/>
                <a:ext cx="2256527" cy="11829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2" name="Rectangle 6">
            <a:extLst>
              <a:ext uri="{FF2B5EF4-FFF2-40B4-BE49-F238E27FC236}">
                <a16:creationId xmlns:a16="http://schemas.microsoft.com/office/drawing/2014/main" id="{82800D5F-ADB0-4049-B3DE-635EE0A0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261" y="1491320"/>
            <a:ext cx="164152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3" name="Object 7">
                <a:extLst>
                  <a:ext uri="{FF2B5EF4-FFF2-40B4-BE49-F238E27FC236}">
                    <a16:creationId xmlns:a16="http://schemas.microsoft.com/office/drawing/2014/main" id="{8C8C8BB4-5DF5-415E-B77E-13242494D011}"/>
                  </a:ext>
                </a:extLst>
              </p:cNvPr>
              <p:cNvSpPr txBox="1"/>
              <p:nvPr/>
            </p:nvSpPr>
            <p:spPr bwMode="auto">
              <a:xfrm>
                <a:off x="2820852" y="1130017"/>
                <a:ext cx="6975339" cy="11829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4583" name="Object 7">
                <a:extLst>
                  <a:ext uri="{FF2B5EF4-FFF2-40B4-BE49-F238E27FC236}">
                    <a16:creationId xmlns:a16="http://schemas.microsoft.com/office/drawing/2014/main" id="{8C8C8BB4-5DF5-415E-B77E-13242494D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0852" y="1130017"/>
                <a:ext cx="6975339" cy="11829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4" name="Object 8">
                <a:extLst>
                  <a:ext uri="{FF2B5EF4-FFF2-40B4-BE49-F238E27FC236}">
                    <a16:creationId xmlns:a16="http://schemas.microsoft.com/office/drawing/2014/main" id="{1CFE994F-3AC8-4CA0-A809-85EE873030FE}"/>
                  </a:ext>
                </a:extLst>
              </p:cNvPr>
              <p:cNvSpPr txBox="1"/>
              <p:nvPr/>
            </p:nvSpPr>
            <p:spPr bwMode="auto">
              <a:xfrm>
                <a:off x="1847327" y="2349501"/>
                <a:ext cx="6529911" cy="11829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𝒅𝒙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𝐥𝐢𝐦</m:t>
                                      </m:r>
                                    </m:e>
                                    <m:li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→+∞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𝒅𝒙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nary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4584" name="Object 8">
                <a:extLst>
                  <a:ext uri="{FF2B5EF4-FFF2-40B4-BE49-F238E27FC236}">
                    <a16:creationId xmlns:a16="http://schemas.microsoft.com/office/drawing/2014/main" id="{1CFE994F-3AC8-4CA0-A809-85EE87303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7327" y="2349501"/>
                <a:ext cx="6529911" cy="11829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5" name="Object 9">
                <a:extLst>
                  <a:ext uri="{FF2B5EF4-FFF2-40B4-BE49-F238E27FC236}">
                    <a16:creationId xmlns:a16="http://schemas.microsoft.com/office/drawing/2014/main" id="{9B934006-F835-4A1B-875F-7C0A3728BAAB}"/>
                  </a:ext>
                </a:extLst>
              </p:cNvPr>
              <p:cNvSpPr txBox="1"/>
              <p:nvPr/>
            </p:nvSpPr>
            <p:spPr bwMode="auto">
              <a:xfrm>
                <a:off x="1847327" y="3609478"/>
                <a:ext cx="6050569" cy="6572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</m:sSub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4585" name="Object 9">
                <a:extLst>
                  <a:ext uri="{FF2B5EF4-FFF2-40B4-BE49-F238E27FC236}">
                    <a16:creationId xmlns:a16="http://schemas.microsoft.com/office/drawing/2014/main" id="{9B934006-F835-4A1B-875F-7C0A3728B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7327" y="3609478"/>
                <a:ext cx="6050569" cy="657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6" name="Object 10">
                <a:extLst>
                  <a:ext uri="{FF2B5EF4-FFF2-40B4-BE49-F238E27FC236}">
                    <a16:creationId xmlns:a16="http://schemas.microsoft.com/office/drawing/2014/main" id="{6F7D6E8E-3FDA-4EA8-9C27-C204EDC2DB2E}"/>
                  </a:ext>
                </a:extLst>
              </p:cNvPr>
              <p:cNvSpPr txBox="1"/>
              <p:nvPr/>
            </p:nvSpPr>
            <p:spPr bwMode="auto">
              <a:xfrm>
                <a:off x="1972256" y="4302309"/>
                <a:ext cx="3280784" cy="936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=−(−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4586" name="Object 10">
                <a:extLst>
                  <a:ext uri="{FF2B5EF4-FFF2-40B4-BE49-F238E27FC236}">
                    <a16:creationId xmlns:a16="http://schemas.microsoft.com/office/drawing/2014/main" id="{6F7D6E8E-3FDA-4EA8-9C27-C204EDC2D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2256" y="4302309"/>
                <a:ext cx="3280784" cy="9366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7" name="Rectangle 11">
            <a:extLst>
              <a:ext uri="{FF2B5EF4-FFF2-40B4-BE49-F238E27FC236}">
                <a16:creationId xmlns:a16="http://schemas.microsoft.com/office/drawing/2014/main" id="{A93533B3-2B45-4381-8335-9D669A522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85" y="5366680"/>
            <a:ext cx="97696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以上式子中函数在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∞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kumimoji="1" lang="en-US" altLang="zh-CN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∞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时的值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应理解为相应的极限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/>
      <p:bldP spid="24582" grpId="0"/>
      <p:bldP spid="24583" grpId="0"/>
      <p:bldP spid="24584" grpId="0"/>
      <p:bldP spid="24585" grpId="0"/>
      <p:bldP spid="24586" grpId="0"/>
      <p:bldP spid="245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>
            <a:extLst>
              <a:ext uri="{FF2B5EF4-FFF2-40B4-BE49-F238E27FC236}">
                <a16:creationId xmlns:a16="http://schemas.microsoft.com/office/drawing/2014/main" id="{7831A150-599D-41D4-921B-C3CF15042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732" y="384561"/>
            <a:ext cx="15565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证明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466FF3B9-E5E5-42A5-BEEF-BBA3D36A9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205" y="1526381"/>
            <a:ext cx="1017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证明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7" name="Object 7">
                <a:extLst>
                  <a:ext uri="{FF2B5EF4-FFF2-40B4-BE49-F238E27FC236}">
                    <a16:creationId xmlns:a16="http://schemas.microsoft.com/office/drawing/2014/main" id="{C284106F-F0DB-4D7E-A200-289E08AC848D}"/>
                  </a:ext>
                </a:extLst>
              </p:cNvPr>
              <p:cNvSpPr txBox="1"/>
              <p:nvPr/>
            </p:nvSpPr>
            <p:spPr bwMode="auto">
              <a:xfrm>
                <a:off x="5453064" y="1135064"/>
                <a:ext cx="4826717" cy="121443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=+∞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5607" name="Object 7">
                <a:extLst>
                  <a:ext uri="{FF2B5EF4-FFF2-40B4-BE49-F238E27FC236}">
                    <a16:creationId xmlns:a16="http://schemas.microsoft.com/office/drawing/2014/main" id="{C284106F-F0DB-4D7E-A200-289E08AC8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53064" y="1135064"/>
                <a:ext cx="4826717" cy="12144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08" name="Object 8">
                <a:extLst>
                  <a:ext uri="{FF2B5EF4-FFF2-40B4-BE49-F238E27FC236}">
                    <a16:creationId xmlns:a16="http://schemas.microsoft.com/office/drawing/2014/main" id="{C32F3860-629F-4569-9600-EDF12018386D}"/>
                  </a:ext>
                </a:extLst>
              </p:cNvPr>
              <p:cNvSpPr txBox="1"/>
              <p:nvPr/>
            </p:nvSpPr>
            <p:spPr bwMode="auto">
              <a:xfrm>
                <a:off x="5368924" y="2349499"/>
                <a:ext cx="5026359" cy="14176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5608" name="Object 8">
                <a:extLst>
                  <a:ext uri="{FF2B5EF4-FFF2-40B4-BE49-F238E27FC236}">
                    <a16:creationId xmlns:a16="http://schemas.microsoft.com/office/drawing/2014/main" id="{C32F3860-629F-4569-9600-EDF120183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8924" y="2349499"/>
                <a:ext cx="5026359" cy="14176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09" name="Object 9">
                <a:extLst>
                  <a:ext uri="{FF2B5EF4-FFF2-40B4-BE49-F238E27FC236}">
                    <a16:creationId xmlns:a16="http://schemas.microsoft.com/office/drawing/2014/main" id="{EE5F6381-8470-45B9-9D8C-3CDFE945D19B}"/>
                  </a:ext>
                </a:extLst>
              </p:cNvPr>
              <p:cNvSpPr txBox="1"/>
              <p:nvPr/>
            </p:nvSpPr>
            <p:spPr bwMode="auto">
              <a:xfrm>
                <a:off x="5103998" y="3733800"/>
                <a:ext cx="4040003" cy="15859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+∞,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5609" name="Object 9">
                <a:extLst>
                  <a:ext uri="{FF2B5EF4-FFF2-40B4-BE49-F238E27FC236}">
                    <a16:creationId xmlns:a16="http://schemas.microsoft.com/office/drawing/2014/main" id="{EE5F6381-8470-45B9-9D8C-3CDFE945D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3998" y="3733800"/>
                <a:ext cx="4040003" cy="1585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10" name="Rectangle 10">
            <a:extLst>
              <a:ext uri="{FF2B5EF4-FFF2-40B4-BE49-F238E27FC236}">
                <a16:creationId xmlns:a16="http://schemas.microsoft.com/office/drawing/2014/main" id="{40C78198-9BB8-495A-95B1-5122CFC72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25" y="5517382"/>
            <a:ext cx="9620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 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以上式子中函数在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时的值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理解为相应的极限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11" name="Text Box 11">
                <a:extLst>
                  <a:ext uri="{FF2B5EF4-FFF2-40B4-BE49-F238E27FC236}">
                    <a16:creationId xmlns:a16="http://schemas.microsoft.com/office/drawing/2014/main" id="{3E4FBBF1-C554-487B-B5CC-098F5A3D5C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0843" y="170906"/>
                <a:ext cx="7845425" cy="1046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m:rPr>
                          <m:nor/>
                        </m:rPr>
                        <a:rPr kumimoji="1"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kumimoji="1"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kumimoji="1"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nor/>
                        </m:rPr>
                        <a:rPr kumimoji="1"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0)</m:t>
                      </m:r>
                      <m:r>
                        <m:rPr>
                          <m:nor/>
                        </m:rPr>
                        <a:rPr kumimoji="1" lang="zh-CN" altLang="en-US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当</m:t>
                      </m:r>
                      <m:r>
                        <m:rPr>
                          <m:nor/>
                        </m:rPr>
                        <a:rPr kumimoji="1"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nor/>
                        </m:rPr>
                        <a:rPr kumimoji="1"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kumimoji="1" lang="zh-CN" altLang="en-US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时收敛</m:t>
                      </m:r>
                      <m:r>
                        <m:rPr>
                          <m:nor/>
                        </m:rPr>
                        <a:rPr kumimoji="1"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kumimoji="1" lang="zh-CN" altLang="en-US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当</m:t>
                      </m:r>
                      <m:r>
                        <m:rPr>
                          <m:nor/>
                        </m:rPr>
                        <a:rPr kumimoji="1"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kumimoji="1"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kumimoji="1" lang="zh-CN" altLang="en-US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时发散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611" name="Text Box 11">
                <a:extLst>
                  <a:ext uri="{FF2B5EF4-FFF2-40B4-BE49-F238E27FC236}">
                    <a16:creationId xmlns:a16="http://schemas.microsoft.com/office/drawing/2014/main" id="{3E4FBBF1-C554-487B-B5CC-098F5A3D5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0843" y="170906"/>
                <a:ext cx="7845425" cy="1046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12" name="Rectangle 12">
            <a:extLst>
              <a:ext uri="{FF2B5EF4-FFF2-40B4-BE49-F238E27FC236}">
                <a16:creationId xmlns:a16="http://schemas.microsoft.com/office/drawing/2014/main" id="{B7B29E82-85B5-4A5C-AAF7-D02E0CDF4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814" y="1500188"/>
            <a:ext cx="1944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当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p=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时</a:t>
            </a:r>
          </a:p>
        </p:txBody>
      </p:sp>
      <p:sp>
        <p:nvSpPr>
          <p:cNvPr id="25613" name="Rectangle 13">
            <a:extLst>
              <a:ext uri="{FF2B5EF4-FFF2-40B4-BE49-F238E27FC236}">
                <a16:creationId xmlns:a16="http://schemas.microsoft.com/office/drawing/2014/main" id="{528104F2-5B87-47CE-A481-556EDC22A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814" y="2571751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当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6" grpId="0"/>
      <p:bldP spid="25607" grpId="0"/>
      <p:bldP spid="25608" grpId="0"/>
      <p:bldP spid="25609" grpId="0"/>
      <p:bldP spid="25610" grpId="0"/>
      <p:bldP spid="25611" grpId="0"/>
      <p:bldP spid="25612" grpId="0"/>
      <p:bldP spid="256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>
            <a:extLst>
              <a:ext uri="{FF2B5EF4-FFF2-40B4-BE49-F238E27FC236}">
                <a16:creationId xmlns:a16="http://schemas.microsoft.com/office/drawing/2014/main" id="{DC837C3F-CB16-4A3D-8BA1-0D51A8355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732" y="384830"/>
            <a:ext cx="2227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9" name="Object 5">
                <a:extLst>
                  <a:ext uri="{FF2B5EF4-FFF2-40B4-BE49-F238E27FC236}">
                    <a16:creationId xmlns:a16="http://schemas.microsoft.com/office/drawing/2014/main" id="{71B0188E-B746-4843-807B-9F288A013A67}"/>
                  </a:ext>
                </a:extLst>
              </p:cNvPr>
              <p:cNvSpPr txBox="1"/>
              <p:nvPr/>
            </p:nvSpPr>
            <p:spPr bwMode="auto">
              <a:xfrm>
                <a:off x="3473900" y="157958"/>
                <a:ext cx="5923696" cy="12112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𝒂𝒙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m:rPr>
                              <m:nor/>
                            </m:rPr>
                            <a:rPr kumimoji="1" lang="en-US" altLang="zh-CN" sz="2800" b="1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m:t>( </m:t>
                          </m:r>
                          <m:r>
                            <m:rPr>
                              <m:nor/>
                            </m:rPr>
                            <a:rPr kumimoji="1" lang="en-US" altLang="zh-CN" sz="2800" b="1" i="1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kumimoji="1" lang="en-US" altLang="zh-CN" sz="2800" b="1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m:t>&gt;0</m:t>
                          </m:r>
                          <m:r>
                            <m:rPr>
                              <m:nor/>
                            </m:rPr>
                            <a:rPr kumimoji="1" lang="en-US" altLang="zh-CN" sz="2800" b="1" i="1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CN" sz="2800" b="1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en-US" altLang="zh-CN" sz="2800" b="1" i="1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CN" sz="2800" b="1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6629" name="Object 5">
                <a:extLst>
                  <a:ext uri="{FF2B5EF4-FFF2-40B4-BE49-F238E27FC236}">
                    <a16:creationId xmlns:a16="http://schemas.microsoft.com/office/drawing/2014/main" id="{71B0188E-B746-4843-807B-9F288A013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3900" y="157958"/>
                <a:ext cx="5923696" cy="1211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30" name="Rectangle 6">
            <a:extLst>
              <a:ext uri="{FF2B5EF4-FFF2-40B4-BE49-F238E27FC236}">
                <a16:creationId xmlns:a16="http://schemas.microsoft.com/office/drawing/2014/main" id="{9783BFDE-9CFD-4C37-AEDE-24FA8964A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143" y="1206230"/>
            <a:ext cx="16801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原式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1" name="Object 7">
                <a:extLst>
                  <a:ext uri="{FF2B5EF4-FFF2-40B4-BE49-F238E27FC236}">
                    <a16:creationId xmlns:a16="http://schemas.microsoft.com/office/drawing/2014/main" id="{1137084C-29EE-41CE-B3AA-B2BC25BFD4FA}"/>
                  </a:ext>
                </a:extLst>
              </p:cNvPr>
              <p:cNvSpPr txBox="1"/>
              <p:nvPr/>
            </p:nvSpPr>
            <p:spPr bwMode="auto">
              <a:xfrm>
                <a:off x="2230273" y="1612127"/>
                <a:ext cx="9534192" cy="11247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𝒂𝒙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𝒂𝒙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𝒂𝒙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26631" name="Object 7">
                <a:extLst>
                  <a:ext uri="{FF2B5EF4-FFF2-40B4-BE49-F238E27FC236}">
                    <a16:creationId xmlns:a16="http://schemas.microsoft.com/office/drawing/2014/main" id="{1137084C-29EE-41CE-B3AA-B2BC25BFD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0273" y="1612127"/>
                <a:ext cx="9534192" cy="1124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32" name="Rectangle 8">
            <a:extLst>
              <a:ext uri="{FF2B5EF4-FFF2-40B4-BE49-F238E27FC236}">
                <a16:creationId xmlns:a16="http://schemas.microsoft.com/office/drawing/2014/main" id="{7698C79C-A21F-4EA5-BAA5-73C5D5106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412" y="5651770"/>
            <a:ext cx="114695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所以 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4" name="Object 10">
                <a:extLst>
                  <a:ext uri="{FF2B5EF4-FFF2-40B4-BE49-F238E27FC236}">
                    <a16:creationId xmlns:a16="http://schemas.microsoft.com/office/drawing/2014/main" id="{3BDE20BC-2FA1-4F4A-A4E3-E2ABC0B56C56}"/>
                  </a:ext>
                </a:extLst>
              </p:cNvPr>
              <p:cNvSpPr txBox="1"/>
              <p:nvPr/>
            </p:nvSpPr>
            <p:spPr bwMode="auto">
              <a:xfrm>
                <a:off x="2230273" y="2508751"/>
                <a:ext cx="4587824" cy="10782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𝒂𝒙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6634" name="Object 10">
                <a:extLst>
                  <a:ext uri="{FF2B5EF4-FFF2-40B4-BE49-F238E27FC236}">
                    <a16:creationId xmlns:a16="http://schemas.microsoft.com/office/drawing/2014/main" id="{3BDE20BC-2FA1-4F4A-A4E3-E2ABC0B56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0273" y="2508751"/>
                <a:ext cx="4587824" cy="1078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35" name="Object 11">
                <a:extLst>
                  <a:ext uri="{FF2B5EF4-FFF2-40B4-BE49-F238E27FC236}">
                    <a16:creationId xmlns:a16="http://schemas.microsoft.com/office/drawing/2014/main" id="{4E511FD0-141F-4C69-91A0-7FC50723A8EE}"/>
                  </a:ext>
                </a:extLst>
              </p:cNvPr>
              <p:cNvSpPr txBox="1"/>
              <p:nvPr/>
            </p:nvSpPr>
            <p:spPr bwMode="auto">
              <a:xfrm>
                <a:off x="2230273" y="3421045"/>
                <a:ext cx="7624975" cy="11377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𝒂𝒙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𝒂𝒙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6635" name="Object 11">
                <a:extLst>
                  <a:ext uri="{FF2B5EF4-FFF2-40B4-BE49-F238E27FC236}">
                    <a16:creationId xmlns:a16="http://schemas.microsoft.com/office/drawing/2014/main" id="{4E511FD0-141F-4C69-91A0-7FC50723A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0273" y="3421045"/>
                <a:ext cx="7624975" cy="11377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36" name="Object 12">
                <a:extLst>
                  <a:ext uri="{FF2B5EF4-FFF2-40B4-BE49-F238E27FC236}">
                    <a16:creationId xmlns:a16="http://schemas.microsoft.com/office/drawing/2014/main" id="{F0B0654F-0614-4D0A-BC50-95B676C1C20A}"/>
                  </a:ext>
                </a:extLst>
              </p:cNvPr>
              <p:cNvSpPr txBox="1"/>
              <p:nvPr/>
            </p:nvSpPr>
            <p:spPr bwMode="auto">
              <a:xfrm>
                <a:off x="2339218" y="4464072"/>
                <a:ext cx="4587824" cy="9810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𝒂𝒙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6636" name="Object 12">
                <a:extLst>
                  <a:ext uri="{FF2B5EF4-FFF2-40B4-BE49-F238E27FC236}">
                    <a16:creationId xmlns:a16="http://schemas.microsoft.com/office/drawing/2014/main" id="{F0B0654F-0614-4D0A-BC50-95B676C1C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9218" y="4464072"/>
                <a:ext cx="4587824" cy="981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37" name="Object 13">
                <a:extLst>
                  <a:ext uri="{FF2B5EF4-FFF2-40B4-BE49-F238E27FC236}">
                    <a16:creationId xmlns:a16="http://schemas.microsoft.com/office/drawing/2014/main" id="{B56D2735-39FF-49C6-8D0E-F807CC0D4CC2}"/>
                  </a:ext>
                </a:extLst>
              </p:cNvPr>
              <p:cNvSpPr txBox="1"/>
              <p:nvPr/>
            </p:nvSpPr>
            <p:spPr bwMode="auto">
              <a:xfrm>
                <a:off x="3648075" y="5373689"/>
                <a:ext cx="4587824" cy="11509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𝒂𝒙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6637" name="Object 13">
                <a:extLst>
                  <a:ext uri="{FF2B5EF4-FFF2-40B4-BE49-F238E27FC236}">
                    <a16:creationId xmlns:a16="http://schemas.microsoft.com/office/drawing/2014/main" id="{B56D2735-39FF-49C6-8D0E-F807CC0D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8075" y="5373689"/>
                <a:ext cx="4587824" cy="11509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30" grpId="0"/>
      <p:bldP spid="26631" grpId="0"/>
      <p:bldP spid="26632" grpId="0"/>
      <p:bldP spid="26634" grpId="0"/>
      <p:bldP spid="26635" grpId="0"/>
      <p:bldP spid="26636" grpId="0"/>
      <p:bldP spid="266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>
            <a:extLst>
              <a:ext uri="{FF2B5EF4-FFF2-40B4-BE49-F238E27FC236}">
                <a16:creationId xmlns:a16="http://schemas.microsoft.com/office/drawing/2014/main" id="{2A2246E4-B248-410D-834E-A1A089601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549276"/>
            <a:ext cx="854233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二</a:t>
            </a:r>
            <a:r>
              <a:rPr kumimoji="1" lang="zh-CN" altLang="en-US" sz="2000" b="1" dirty="0">
                <a:solidFill>
                  <a:srgbClr val="000000"/>
                </a:solidFill>
              </a:rPr>
              <a:t>、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无界函数广义积分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亦称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反常积分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或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瑕积分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被积函数有无穷间断点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zh-CN" altLang="en-US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D5B1A814-1272-4E4A-984E-D6246073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944222"/>
            <a:ext cx="58897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设函数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在区间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上连续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6" name="Object 8">
                <a:extLst>
                  <a:ext uri="{FF2B5EF4-FFF2-40B4-BE49-F238E27FC236}">
                    <a16:creationId xmlns:a16="http://schemas.microsoft.com/office/drawing/2014/main" id="{F4C850EF-6B55-469F-9F09-218B42602C93}"/>
                  </a:ext>
                </a:extLst>
              </p:cNvPr>
              <p:cNvSpPr txBox="1"/>
              <p:nvPr/>
            </p:nvSpPr>
            <p:spPr bwMode="auto">
              <a:xfrm>
                <a:off x="7953376" y="1928813"/>
                <a:ext cx="2819127" cy="76213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)=∞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7656" name="Object 8">
                <a:extLst>
                  <a:ext uri="{FF2B5EF4-FFF2-40B4-BE49-F238E27FC236}">
                    <a16:creationId xmlns:a16="http://schemas.microsoft.com/office/drawing/2014/main" id="{F4C850EF-6B55-469F-9F09-218B42602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53376" y="1928813"/>
                <a:ext cx="2819127" cy="762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7" name="Object 9">
                <a:extLst>
                  <a:ext uri="{FF2B5EF4-FFF2-40B4-BE49-F238E27FC236}">
                    <a16:creationId xmlns:a16="http://schemas.microsoft.com/office/drawing/2014/main" id="{925CBA76-750D-4AB9-9572-3E50DB5C7144}"/>
                  </a:ext>
                </a:extLst>
              </p:cNvPr>
              <p:cNvSpPr txBox="1"/>
              <p:nvPr/>
            </p:nvSpPr>
            <p:spPr bwMode="auto">
              <a:xfrm>
                <a:off x="2794702" y="4477521"/>
                <a:ext cx="6602596" cy="121366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8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记作</m:t>
                      </m:r>
                      <m:r>
                        <a:rPr kumimoji="1" lang="en-US" altLang="zh-CN" sz="2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𝐥𝐢𝐦</m:t>
                                  </m:r>
                                </m:e>
                                <m:li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nary>
                                <m:nary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sub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p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7657" name="Object 9">
                <a:extLst>
                  <a:ext uri="{FF2B5EF4-FFF2-40B4-BE49-F238E27FC236}">
                    <a16:creationId xmlns:a16="http://schemas.microsoft.com/office/drawing/2014/main" id="{925CBA76-750D-4AB9-9572-3E50DB5C7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4702" y="4477521"/>
                <a:ext cx="6602596" cy="1213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8" name="Rectangle 10">
            <a:extLst>
              <a:ext uri="{FF2B5EF4-FFF2-40B4-BE49-F238E27FC236}">
                <a16:creationId xmlns:a16="http://schemas.microsoft.com/office/drawing/2014/main" id="{13285AD1-9E7D-45C7-9922-289268A7D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3" y="5691189"/>
            <a:ext cx="784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极限存在称广义积分收敛，否则称广义积分发散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60" name="Rectangle 12">
                <a:extLst>
                  <a:ext uri="{FF2B5EF4-FFF2-40B4-BE49-F238E27FC236}">
                    <a16:creationId xmlns:a16="http://schemas.microsoft.com/office/drawing/2014/main" id="{215ECDBC-3BF1-44BB-A4EF-E60B38A29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927" y="2556241"/>
                <a:ext cx="6202816" cy="1078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800" b="1" dirty="0" smtClean="0">
                          <a:solidFill>
                            <a:srgbClr val="000000"/>
                          </a:solidFill>
                        </a:rPr>
                        <m:t>如果</m:t>
                      </m:r>
                      <m:r>
                        <a:rPr kumimoji="1" lang="en-US" altLang="zh-CN" sz="2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e>
                      </m:func>
                      <m:r>
                        <m:rPr>
                          <m:nor/>
                        </m:rPr>
                        <a:rPr kumimoji="1" lang="zh-CN" altLang="en-US" sz="2800" b="1" dirty="0">
                          <a:solidFill>
                            <a:srgbClr val="000000"/>
                          </a:solidFill>
                        </a:rPr>
                        <m:t>存在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7660" name="Rectangle 12">
                <a:extLst>
                  <a:ext uri="{FF2B5EF4-FFF2-40B4-BE49-F238E27FC236}">
                    <a16:creationId xmlns:a16="http://schemas.microsoft.com/office/drawing/2014/main" id="{215ECDBC-3BF1-44BB-A4EF-E60B38A29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9927" y="2556241"/>
                <a:ext cx="6202816" cy="1078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61" name="Rectangle 13">
            <a:extLst>
              <a:ext uri="{FF2B5EF4-FFF2-40B4-BE49-F238E27FC236}">
                <a16:creationId xmlns:a16="http://schemas.microsoft.com/office/drawing/2014/main" id="{38481B24-E236-480B-B0D0-0E5DCF8A4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4" y="3786189"/>
            <a:ext cx="76342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</a:rPr>
              <a:t>则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称此极限值为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在区间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的广义积分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/>
      <p:bldP spid="27657" grpId="0"/>
      <p:bldP spid="27658" grpId="0"/>
      <p:bldP spid="27660" grpId="0"/>
      <p:bldP spid="276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Object 4">
                <a:extLst>
                  <a:ext uri="{FF2B5EF4-FFF2-40B4-BE49-F238E27FC236}">
                    <a16:creationId xmlns:a16="http://schemas.microsoft.com/office/drawing/2014/main" id="{0EBED2F6-4309-414A-A0F0-347F9C322DA2}"/>
                  </a:ext>
                </a:extLst>
              </p:cNvPr>
              <p:cNvSpPr txBox="1"/>
              <p:nvPr/>
            </p:nvSpPr>
            <p:spPr bwMode="auto">
              <a:xfrm>
                <a:off x="4810126" y="571501"/>
                <a:ext cx="4683125" cy="1003862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𝐥𝐢𝐦</m:t>
                                  </m:r>
                                </m:e>
                                <m:li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nary>
                                <m:nary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sup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8676" name="Object 4">
                <a:extLst>
                  <a:ext uri="{FF2B5EF4-FFF2-40B4-BE49-F238E27FC236}">
                    <a16:creationId xmlns:a16="http://schemas.microsoft.com/office/drawing/2014/main" id="{0EBED2F6-4309-414A-A0F0-347F9C322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0126" y="571501"/>
                <a:ext cx="4683125" cy="10038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77" name="Object 5">
                <a:extLst>
                  <a:ext uri="{FF2B5EF4-FFF2-40B4-BE49-F238E27FC236}">
                    <a16:creationId xmlns:a16="http://schemas.microsoft.com/office/drawing/2014/main" id="{48E38D32-6ACC-46FC-A4B1-0A63F046EB6B}"/>
                  </a:ext>
                </a:extLst>
              </p:cNvPr>
              <p:cNvSpPr txBox="1"/>
              <p:nvPr/>
            </p:nvSpPr>
            <p:spPr bwMode="auto">
              <a:xfrm>
                <a:off x="5677002" y="1788206"/>
                <a:ext cx="2714625" cy="83756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)=∞).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8677" name="Object 5">
                <a:extLst>
                  <a:ext uri="{FF2B5EF4-FFF2-40B4-BE49-F238E27FC236}">
                    <a16:creationId xmlns:a16="http://schemas.microsoft.com/office/drawing/2014/main" id="{48E38D32-6ACC-46FC-A4B1-0A63F046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77002" y="1788206"/>
                <a:ext cx="2714625" cy="837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78" name="Object 6">
                <a:extLst>
                  <a:ext uri="{FF2B5EF4-FFF2-40B4-BE49-F238E27FC236}">
                    <a16:creationId xmlns:a16="http://schemas.microsoft.com/office/drawing/2014/main" id="{C979720D-5738-4448-B112-622E6BC6F70B}"/>
                  </a:ext>
                </a:extLst>
              </p:cNvPr>
              <p:cNvSpPr txBox="1"/>
              <p:nvPr/>
            </p:nvSpPr>
            <p:spPr bwMode="auto">
              <a:xfrm>
                <a:off x="2962276" y="2571750"/>
                <a:ext cx="7705725" cy="1227136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𝐥𝐢𝐦</m:t>
                                  </m:r>
                                </m:e>
                                <m:li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nary>
                                <m:nary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sup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a:rPr lang="zh-CN" altLang="en-US" sz="2800" b="1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𝐥𝐢𝐦</m:t>
                                          </m: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𝜺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</m:fName>
                                    <m:e>
                                      <m:nary>
                                        <m:nary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𝜺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p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𝒅𝒙</m:t>
                                          </m:r>
                                        </m:e>
                                      </m:nary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8678" name="Object 6">
                <a:extLst>
                  <a:ext uri="{FF2B5EF4-FFF2-40B4-BE49-F238E27FC236}">
                    <a16:creationId xmlns:a16="http://schemas.microsoft.com/office/drawing/2014/main" id="{C979720D-5738-4448-B112-622E6BC6F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2276" y="2571750"/>
                <a:ext cx="7705725" cy="1227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79" name="Object 7">
                <a:extLst>
                  <a:ext uri="{FF2B5EF4-FFF2-40B4-BE49-F238E27FC236}">
                    <a16:creationId xmlns:a16="http://schemas.microsoft.com/office/drawing/2014/main" id="{B218C799-C55C-468E-8B23-A5378EFD9985}"/>
                  </a:ext>
                </a:extLst>
              </p:cNvPr>
              <p:cNvSpPr txBox="1"/>
              <p:nvPr/>
            </p:nvSpPr>
            <p:spPr bwMode="auto">
              <a:xfrm>
                <a:off x="5271688" y="3964032"/>
                <a:ext cx="3371798" cy="86595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)=∞).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8679" name="Object 7">
                <a:extLst>
                  <a:ext uri="{FF2B5EF4-FFF2-40B4-BE49-F238E27FC236}">
                    <a16:creationId xmlns:a16="http://schemas.microsoft.com/office/drawing/2014/main" id="{B218C799-C55C-468E-8B23-A5378EFD9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1688" y="3964032"/>
                <a:ext cx="3371798" cy="8659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80" name="Rectangle 8">
            <a:extLst>
              <a:ext uri="{FF2B5EF4-FFF2-40B4-BE49-F238E27FC236}">
                <a16:creationId xmlns:a16="http://schemas.microsoft.com/office/drawing/2014/main" id="{A40B68E6-CB12-4325-B533-B50FBDE9B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1" y="2798836"/>
            <a:ext cx="93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A196DCAA-4E74-41AD-8C8A-5CE5C8F18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167" y="5137147"/>
            <a:ext cx="9511513" cy="62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中公式右边的两个极限若有一个不存在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则瑕积分发散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87FD0B77-0F55-40AE-AE2A-BD1D15AE3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1" y="714376"/>
            <a:ext cx="3095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>
                <a:solidFill>
                  <a:srgbClr val="000000"/>
                </a:solidFill>
              </a:rPr>
              <a:t>类似地有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7" grpId="0"/>
      <p:bldP spid="28678" grpId="0"/>
      <p:bldP spid="28679" grpId="0"/>
      <p:bldP spid="28680" grpId="0"/>
      <p:bldP spid="28681" grpId="0"/>
      <p:bldP spid="286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>
            <a:extLst>
              <a:ext uri="{FF2B5EF4-FFF2-40B4-BE49-F238E27FC236}">
                <a16:creationId xmlns:a16="http://schemas.microsoft.com/office/drawing/2014/main" id="{BB28E3B4-33D8-4049-BD63-6F8B88BA3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472" y="410401"/>
            <a:ext cx="24888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讨论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CB77BB44-B250-44F2-9B8D-BF4563500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410" y="1427185"/>
            <a:ext cx="780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3" name="Object 7">
                <a:extLst>
                  <a:ext uri="{FF2B5EF4-FFF2-40B4-BE49-F238E27FC236}">
                    <a16:creationId xmlns:a16="http://schemas.microsoft.com/office/drawing/2014/main" id="{9E38B056-4C04-4690-9E64-99D04E7A7370}"/>
                  </a:ext>
                </a:extLst>
              </p:cNvPr>
              <p:cNvSpPr txBox="1"/>
              <p:nvPr/>
            </p:nvSpPr>
            <p:spPr bwMode="auto">
              <a:xfrm>
                <a:off x="3157087" y="2441323"/>
                <a:ext cx="7673728" cy="12099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9703" name="Object 7">
                <a:extLst>
                  <a:ext uri="{FF2B5EF4-FFF2-40B4-BE49-F238E27FC236}">
                    <a16:creationId xmlns:a16="http://schemas.microsoft.com/office/drawing/2014/main" id="{9E38B056-4C04-4690-9E64-99D04E7A7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7087" y="2441323"/>
                <a:ext cx="7673728" cy="1209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4" name="Rectangle 8">
            <a:extLst>
              <a:ext uri="{FF2B5EF4-FFF2-40B4-BE49-F238E27FC236}">
                <a16:creationId xmlns:a16="http://schemas.microsoft.com/office/drawing/2014/main" id="{6BF5E28B-5799-4DFC-8068-86456A160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9" y="5214938"/>
            <a:ext cx="3673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所以瑕积分发散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5" name="Text Box 9">
                <a:extLst>
                  <a:ext uri="{FF2B5EF4-FFF2-40B4-BE49-F238E27FC236}">
                    <a16:creationId xmlns:a16="http://schemas.microsoft.com/office/drawing/2014/main" id="{05E0A3F6-C6D5-41D4-BD25-C9D5200ED3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5604" y="246618"/>
                <a:ext cx="3682013" cy="1069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m:rPr>
                          <m:nor/>
                        </m:rPr>
                        <a:rPr kumimoji="1" lang="zh-CN" altLang="en-US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m:t>的敛散性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705" name="Text Box 9">
                <a:extLst>
                  <a:ext uri="{FF2B5EF4-FFF2-40B4-BE49-F238E27FC236}">
                    <a16:creationId xmlns:a16="http://schemas.microsoft.com/office/drawing/2014/main" id="{05E0A3F6-C6D5-41D4-BD25-C9D5200ED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5604" y="246618"/>
                <a:ext cx="3682013" cy="1069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06" name="Rectangle 10">
                <a:extLst>
                  <a:ext uri="{FF2B5EF4-FFF2-40B4-BE49-F238E27FC236}">
                    <a16:creationId xmlns:a16="http://schemas.microsoft.com/office/drawing/2014/main" id="{EE30E9B9-C936-41AB-A3EE-FB4B47579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1877" y="1354240"/>
                <a:ext cx="6651057" cy="751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∵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kumimoji="1" lang="en-US" altLang="zh-CN" sz="2800" b="1" dirty="0">
                    <a:solidFill>
                      <a:srgbClr val="000000"/>
                    </a:solidFill>
                  </a:rPr>
                  <a:t>    ∴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800" b="1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x=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r>
                  <a:rPr kumimoji="1" lang="en-US" altLang="zh-CN" sz="2800" b="1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是无穷间断点</a:t>
                </a:r>
              </a:p>
            </p:txBody>
          </p:sp>
        </mc:Choice>
        <mc:Fallback xmlns="">
          <p:sp>
            <p:nvSpPr>
              <p:cNvPr id="29706" name="Rectangle 10">
                <a:extLst>
                  <a:ext uri="{FF2B5EF4-FFF2-40B4-BE49-F238E27FC236}">
                    <a16:creationId xmlns:a16="http://schemas.microsoft.com/office/drawing/2014/main" id="{EE30E9B9-C936-41AB-A3EE-FB4B47579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1877" y="1354240"/>
                <a:ext cx="6651057" cy="751552"/>
              </a:xfrm>
              <a:prstGeom prst="rect">
                <a:avLst/>
              </a:prstGeom>
              <a:blipFill>
                <a:blip r:embed="rId4"/>
                <a:stretch>
                  <a:fillRect b="-40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7" name="Rectangle 11">
            <a:extLst>
              <a:ext uri="{FF2B5EF4-FFF2-40B4-BE49-F238E27FC236}">
                <a16:creationId xmlns:a16="http://schemas.microsoft.com/office/drawing/2014/main" id="{65EE8FF9-D6C2-44B0-841C-C359CB54E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472" y="2679743"/>
            <a:ext cx="11099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所以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9" name="Object 13">
                <a:extLst>
                  <a:ext uri="{FF2B5EF4-FFF2-40B4-BE49-F238E27FC236}">
                    <a16:creationId xmlns:a16="http://schemas.microsoft.com/office/drawing/2014/main" id="{86EFED9F-6579-483B-A691-2BA82F59D74D}"/>
                  </a:ext>
                </a:extLst>
              </p:cNvPr>
              <p:cNvSpPr txBox="1"/>
              <p:nvPr/>
            </p:nvSpPr>
            <p:spPr bwMode="auto">
              <a:xfrm>
                <a:off x="2002055" y="3915000"/>
                <a:ext cx="9778144" cy="138331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)=+∞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9709" name="Object 13">
                <a:extLst>
                  <a:ext uri="{FF2B5EF4-FFF2-40B4-BE49-F238E27FC236}">
                    <a16:creationId xmlns:a16="http://schemas.microsoft.com/office/drawing/2014/main" id="{86EFED9F-6579-483B-A691-2BA82F59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2055" y="3915000"/>
                <a:ext cx="9778144" cy="13833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2" grpId="0"/>
      <p:bldP spid="29703" grpId="0"/>
      <p:bldP spid="29704" grpId="0"/>
      <p:bldP spid="29705" grpId="0"/>
      <p:bldP spid="29706" grpId="0"/>
      <p:bldP spid="29707" grpId="0"/>
      <p:bldP spid="29709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6618</TotalTime>
  <Words>1563</Words>
  <Application>Microsoft Office PowerPoint</Application>
  <PresentationFormat>宽屏</PresentationFormat>
  <Paragraphs>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楷体_GB2312</vt:lpstr>
      <vt:lpstr>宋体</vt:lpstr>
      <vt:lpstr>Arial</vt:lpstr>
      <vt:lpstr>Cambria Math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478</cp:revision>
  <dcterms:created xsi:type="dcterms:W3CDTF">2020-02-21T07:30:31Z</dcterms:created>
  <dcterms:modified xsi:type="dcterms:W3CDTF">2021-12-09T01:19:09Z</dcterms:modified>
</cp:coreProperties>
</file>