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3" r:id="rId29"/>
    <p:sldId id="32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2.png"/><Relationship Id="rId7" Type="http://schemas.openxmlformats.org/officeDocument/2006/relationships/image" Target="../media/image12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0.png"/><Relationship Id="rId5" Type="http://schemas.openxmlformats.org/officeDocument/2006/relationships/image" Target="../media/image1210.png"/><Relationship Id="rId4" Type="http://schemas.openxmlformats.org/officeDocument/2006/relationships/image" Target="../media/image1200.png"/><Relationship Id="rId9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4.png"/><Relationship Id="rId7" Type="http://schemas.openxmlformats.org/officeDocument/2006/relationships/image" Target="../media/image1860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30.png"/><Relationship Id="rId9" Type="http://schemas.openxmlformats.org/officeDocument/2006/relationships/image" Target="../media/image1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7" Type="http://schemas.openxmlformats.org/officeDocument/2006/relationships/image" Target="../media/image2040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0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4085219" y="-1642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212048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400" y="2091730"/>
                <a:ext cx="5927429" cy="5600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8400" y="2091730"/>
                <a:ext cx="5927429" cy="560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578982" y="2643710"/>
                <a:ext cx="5012473" cy="5600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所以，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8982" y="2643710"/>
                <a:ext cx="5012473" cy="560090"/>
              </a:xfrm>
              <a:prstGeom prst="rect">
                <a:avLst/>
              </a:prstGeom>
              <a:blipFill>
                <a:blip r:embed="rId3"/>
                <a:stretch>
                  <a:fillRect l="-2433" t="-15217" b="-195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4. </a:t>
            </a:r>
            <a:r>
              <a:rPr lang="zh-CN" altLang="en-US" b="1" dirty="0">
                <a:latin typeface="+mj-lt"/>
                <a:ea typeface="+mj-ea"/>
              </a:rPr>
              <a:t>利用拉格朗日公式证明不等式：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701" y="1222295"/>
                <a:ext cx="6570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(3).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𝒆𝒙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701" y="1222295"/>
                <a:ext cx="6570128" cy="523220"/>
              </a:xfrm>
              <a:prstGeom prst="rect">
                <a:avLst/>
              </a:prstGeom>
              <a:blipFill>
                <a:blip r:embed="rId4"/>
                <a:stretch>
                  <a:fillRect l="-1950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7590" y="2643709"/>
                <a:ext cx="353568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𝒆𝒙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7590" y="2643709"/>
                <a:ext cx="3535680" cy="523220"/>
              </a:xfrm>
              <a:prstGeom prst="rect">
                <a:avLst/>
              </a:prstGeom>
              <a:blipFill>
                <a:blip r:embed="rId5"/>
                <a:stretch>
                  <a:fillRect l="-3448" t="-1627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3">
            <a:extLst>
              <a:ext uri="{FF2B5EF4-FFF2-40B4-BE49-F238E27FC236}">
                <a16:creationId xmlns:a16="http://schemas.microsoft.com/office/drawing/2014/main" id="{DD912F11-0D72-4A55-A0EB-AF5C12EA7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74" y="4707387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48">
                <a:extLst>
                  <a:ext uri="{FF2B5EF4-FFF2-40B4-BE49-F238E27FC236}">
                    <a16:creationId xmlns:a16="http://schemas.microsoft.com/office/drawing/2014/main" id="{92A3D919-FB94-44F1-8AAD-1CA42B0B0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2846" y="4653985"/>
                <a:ext cx="67625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a</m:t>
                        </m:r>
                        <m:r>
                          <m:rPr>
                            <m:nor/>
                          </m:rPr>
                          <a:rPr lang="en-US" altLang="zh-CN" sz="2800" b="1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 +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a</m:t>
                        </m:r>
                        <m:r>
                          <m:rPr>
                            <m:nor/>
                          </m:rPr>
                          <a:rPr lang="en-US" altLang="zh-CN" sz="2800" b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800" b="1" baseline="30000" dirty="0"/>
                          <m:t>−1 +…+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anx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" name="Text Box 48">
                <a:extLst>
                  <a:ext uri="{FF2B5EF4-FFF2-40B4-BE49-F238E27FC236}">
                    <a16:creationId xmlns:a16="http://schemas.microsoft.com/office/drawing/2014/main" id="{92A3D919-FB94-44F1-8AAD-1CA42B0B0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2846" y="4653985"/>
                <a:ext cx="6762584" cy="523220"/>
              </a:xfrm>
              <a:prstGeom prst="rect">
                <a:avLst/>
              </a:prstGeom>
              <a:blipFill>
                <a:blip r:embed="rId6"/>
                <a:stretch>
                  <a:fillRect l="-1803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2">
                <a:extLst>
                  <a:ext uri="{FF2B5EF4-FFF2-40B4-BE49-F238E27FC236}">
                    <a16:creationId xmlns:a16="http://schemas.microsoft.com/office/drawing/2014/main" id="{B16F27C5-DABF-43AF-9851-857A1EE45D82}"/>
                  </a:ext>
                </a:extLst>
              </p:cNvPr>
              <p:cNvSpPr txBox="1"/>
              <p:nvPr/>
            </p:nvSpPr>
            <p:spPr bwMode="auto">
              <a:xfrm>
                <a:off x="1381093" y="5355660"/>
                <a:ext cx="5012473" cy="5600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en-US" altLang="zh-CN" sz="2800" b="1" dirty="0">
                    <a:latin typeface="+mj-lt"/>
                    <a:ea typeface="+mj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0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 ]</a:t>
                </a:r>
                <a:r>
                  <a:rPr lang="zh-CN" altLang="en-US" sz="2800" b="1" dirty="0">
                    <a:latin typeface="+mj-lt"/>
                    <a:ea typeface="+mj-ea"/>
                  </a:rPr>
                  <a:t>之间应用罗尔定理</a:t>
                </a:r>
              </a:p>
            </p:txBody>
          </p:sp>
        </mc:Choice>
        <mc:Fallback xmlns="">
          <p:sp>
            <p:nvSpPr>
              <p:cNvPr id="11" name="Object 62">
                <a:extLst>
                  <a:ext uri="{FF2B5EF4-FFF2-40B4-BE49-F238E27FC236}">
                    <a16:creationId xmlns:a16="http://schemas.microsoft.com/office/drawing/2014/main" id="{B16F27C5-DABF-43AF-9851-857A1EE45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1093" y="5355660"/>
                <a:ext cx="5012473" cy="560090"/>
              </a:xfrm>
              <a:prstGeom prst="rect">
                <a:avLst/>
              </a:prstGeom>
              <a:blipFill>
                <a:blip r:embed="rId7"/>
                <a:stretch>
                  <a:fillRect l="-2555" t="-15385" b="-252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6">
            <a:extLst>
              <a:ext uri="{FF2B5EF4-FFF2-40B4-BE49-F238E27FC236}">
                <a16:creationId xmlns:a16="http://schemas.microsoft.com/office/drawing/2014/main" id="{BCC07339-2C02-41CB-981D-797D35958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3397998"/>
            <a:ext cx="107871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6. </a:t>
            </a:r>
            <a:r>
              <a:rPr lang="zh-CN" altLang="en-US" b="1" dirty="0">
                <a:latin typeface="+mj-lt"/>
                <a:ea typeface="+mj-ea"/>
              </a:rPr>
              <a:t>若方程</a:t>
            </a:r>
            <a:r>
              <a:rPr lang="en-US" altLang="zh-CN" b="1" i="1" dirty="0">
                <a:latin typeface="+mj-lt"/>
                <a:ea typeface="+mj-ea"/>
              </a:rPr>
              <a:t>a</a:t>
            </a:r>
            <a:r>
              <a:rPr lang="en-US" altLang="zh-CN" b="1" baseline="-25000" dirty="0">
                <a:latin typeface="+mj-lt"/>
                <a:ea typeface="+mj-ea"/>
              </a:rPr>
              <a:t>0</a:t>
            </a:r>
            <a:r>
              <a:rPr lang="en-US" altLang="zh-CN" b="1" i="1" dirty="0">
                <a:latin typeface="+mj-lt"/>
                <a:ea typeface="+mj-ea"/>
              </a:rPr>
              <a:t>x</a:t>
            </a:r>
            <a:r>
              <a:rPr lang="en-US" altLang="zh-CN" b="1" i="1" baseline="30000" dirty="0">
                <a:latin typeface="+mj-lt"/>
                <a:ea typeface="+mj-ea"/>
              </a:rPr>
              <a:t>n</a:t>
            </a:r>
            <a:r>
              <a:rPr lang="en-US" altLang="zh-CN" b="1" i="1" dirty="0"/>
              <a:t> +a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x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-1 </a:t>
            </a:r>
            <a:r>
              <a:rPr lang="en-US" altLang="zh-CN" b="1" dirty="0"/>
              <a:t>+…+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n</a:t>
            </a:r>
            <a:r>
              <a:rPr lang="en-US" altLang="zh-CN" b="1" i="1" dirty="0" err="1"/>
              <a:t>x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+mj-lt"/>
                <a:ea typeface="+mj-ea"/>
              </a:rPr>
              <a:t>=0</a:t>
            </a:r>
            <a:r>
              <a:rPr lang="zh-CN" altLang="en-US" b="1" dirty="0">
                <a:latin typeface="+mj-lt"/>
                <a:ea typeface="+mj-ea"/>
              </a:rPr>
              <a:t>有一个正根</a:t>
            </a:r>
            <a:r>
              <a:rPr lang="en-US" altLang="zh-CN" b="1" i="1" dirty="0">
                <a:latin typeface="+mj-lt"/>
                <a:ea typeface="+mj-ea"/>
              </a:rPr>
              <a:t>x</a:t>
            </a:r>
            <a:r>
              <a:rPr lang="en-US" altLang="zh-CN" b="1" baseline="-25000" dirty="0">
                <a:latin typeface="+mj-lt"/>
                <a:ea typeface="+mj-ea"/>
              </a:rPr>
              <a:t>0</a:t>
            </a:r>
            <a:r>
              <a:rPr lang="zh-CN" altLang="en-US" b="1" dirty="0">
                <a:latin typeface="+mj-lt"/>
                <a:ea typeface="+mj-ea"/>
              </a:rPr>
              <a:t>，</a:t>
            </a:r>
            <a:endParaRPr lang="en-US" altLang="zh-CN" b="1" dirty="0">
              <a:latin typeface="+mj-lt"/>
              <a:ea typeface="+mj-ea"/>
            </a:endParaRPr>
          </a:p>
          <a:p>
            <a:pPr eaLnBrk="1" hangingPunct="1"/>
            <a:r>
              <a:rPr lang="zh-CN" altLang="en-US" b="1" dirty="0">
                <a:latin typeface="+mj-lt"/>
                <a:ea typeface="+mj-ea"/>
              </a:rPr>
              <a:t>证明方程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0</a:t>
            </a:r>
            <a:r>
              <a:rPr lang="en-US" altLang="zh-CN" b="1" i="1" dirty="0"/>
              <a:t>nx</a:t>
            </a:r>
            <a:r>
              <a:rPr lang="en-US" altLang="zh-CN" b="1" i="1" baseline="30000" dirty="0"/>
              <a:t>n-1</a:t>
            </a:r>
            <a:r>
              <a:rPr lang="en-US" altLang="zh-CN" b="1" i="1" dirty="0"/>
              <a:t> +a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-1)</a:t>
            </a:r>
            <a:r>
              <a:rPr lang="en-US" altLang="zh-CN" b="1" i="1" dirty="0"/>
              <a:t>x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-2 </a:t>
            </a:r>
            <a:r>
              <a:rPr lang="en-US" altLang="zh-CN" b="1" dirty="0"/>
              <a:t>+…+</a:t>
            </a:r>
            <a:r>
              <a:rPr lang="en-US" altLang="zh-CN" b="1" i="1" dirty="0"/>
              <a:t> a</a:t>
            </a:r>
            <a:r>
              <a:rPr lang="en-US" altLang="zh-CN" b="1" i="1" baseline="-25000" dirty="0"/>
              <a:t>n</a:t>
            </a:r>
            <a:r>
              <a:rPr lang="en-US" altLang="zh-CN" b="1" baseline="30000" dirty="0"/>
              <a:t> </a:t>
            </a:r>
            <a:r>
              <a:rPr lang="en-US" altLang="zh-CN" b="1" dirty="0"/>
              <a:t>=0</a:t>
            </a:r>
            <a:r>
              <a:rPr lang="zh-CN" altLang="en-US" b="1" dirty="0">
                <a:latin typeface="+mj-lt"/>
                <a:ea typeface="+mj-ea"/>
              </a:rPr>
              <a:t>必有一个小于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zh-CN" altLang="en-US" b="1" dirty="0">
                <a:latin typeface="+mj-lt"/>
                <a:ea typeface="+mj-ea"/>
              </a:rPr>
              <a:t>的正根</a:t>
            </a:r>
            <a:endParaRPr lang="en-US" altLang="zh-CN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54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utoUpdateAnimBg="0"/>
      <p:bldP spid="30" grpId="0"/>
      <p:bldP spid="31" grpId="0"/>
      <p:bldP spid="43" grpId="0"/>
      <p:bldP spid="44" grpId="0"/>
      <p:bldP spid="63" grpId="0"/>
      <p:bldP spid="9" grpId="0" autoUpdateAnimBg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9" name="Group 29">
            <a:extLst>
              <a:ext uri="{FF2B5EF4-FFF2-40B4-BE49-F238E27FC236}">
                <a16:creationId xmlns:a16="http://schemas.microsoft.com/office/drawing/2014/main" id="{9059ADE5-0E14-473A-A7F6-10F2FBA4F0D3}"/>
              </a:ext>
            </a:extLst>
          </p:cNvPr>
          <p:cNvGrpSpPr>
            <a:grpSpLocks/>
          </p:cNvGrpSpPr>
          <p:nvPr/>
        </p:nvGrpSpPr>
        <p:grpSpPr bwMode="auto">
          <a:xfrm>
            <a:off x="532067" y="250944"/>
            <a:ext cx="8767785" cy="2106997"/>
            <a:chOff x="455" y="2967"/>
            <a:chExt cx="4036" cy="1068"/>
          </a:xfrm>
        </p:grpSpPr>
        <p:grpSp>
          <p:nvGrpSpPr>
            <p:cNvPr id="5148" name="Group 28">
              <a:extLst>
                <a:ext uri="{FF2B5EF4-FFF2-40B4-BE49-F238E27FC236}">
                  <a16:creationId xmlns:a16="http://schemas.microsoft.com/office/drawing/2014/main" id="{6E40A9D0-F546-4243-A799-67F59C9D9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2967"/>
              <a:ext cx="3232" cy="915"/>
              <a:chOff x="455" y="2967"/>
              <a:chExt cx="3232" cy="915"/>
            </a:xfrm>
          </p:grpSpPr>
          <p:sp>
            <p:nvSpPr>
              <p:cNvPr id="5142" name="Text Box 22">
                <a:extLst>
                  <a:ext uri="{FF2B5EF4-FFF2-40B4-BE49-F238E27FC236}">
                    <a16:creationId xmlns:a16="http://schemas.microsoft.com/office/drawing/2014/main" id="{EF05E61A-9B8C-421D-BAD7-D73CF5B77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" y="3243"/>
                <a:ext cx="458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9.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设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43" name="Object 23">
                    <a:extLst>
                      <a:ext uri="{FF2B5EF4-FFF2-40B4-BE49-F238E27FC236}">
                        <a16:creationId xmlns:a16="http://schemas.microsoft.com/office/drawing/2014/main" id="{2871536D-83EC-4940-9F13-944FDFA6DCD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192" y="2967"/>
                    <a:ext cx="2495" cy="91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/>
                                        <m:t>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dirty="0"/>
                                        <m:t> 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/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dirty="0"/>
                                        <m:t>)</m:t>
                                      </m:r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, 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≠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     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𝟎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 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  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5143" name="Object 23">
                    <a:extLst>
                      <a:ext uri="{FF2B5EF4-FFF2-40B4-BE49-F238E27FC236}">
                        <a16:creationId xmlns:a16="http://schemas.microsoft.com/office/drawing/2014/main" id="{2871536D-83EC-4940-9F13-944FDFA6DC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92" y="2967"/>
                    <a:ext cx="2495" cy="9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4" name="Text Box 24">
                  <a:extLst>
                    <a:ext uri="{FF2B5EF4-FFF2-40B4-BE49-F238E27FC236}">
                      <a16:creationId xmlns:a16="http://schemas.microsoft.com/office/drawing/2014/main" id="{AD23AA74-6DAD-4DF5-8A6E-71A59BE19C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4" y="3770"/>
                  <a:ext cx="3807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800" b="1" dirty="0"/>
                    <a:t>其中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 smtClean="0"/>
                        <m:t>g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 (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)</m:t>
                      </m:r>
                    </m:oMath>
                  </a14:m>
                  <a:r>
                    <a:rPr kumimoji="1" lang="zh-CN" altLang="en-US" sz="2800" b="1" dirty="0">
                      <a:solidFill>
                        <a:srgbClr val="000000"/>
                      </a:solidFill>
                      <a:latin typeface="+mj-lt"/>
                      <a:ea typeface="+mj-ea"/>
                    </a:rPr>
                    <a:t>有二阶连续导数，且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/>
                        <m:t>g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=1</m:t>
                      </m:r>
                    </m:oMath>
                  </a14:m>
                  <a:r>
                    <a:rPr kumimoji="1" lang="en-US" altLang="zh-CN" sz="2800" b="1" dirty="0">
                      <a:solidFill>
                        <a:srgbClr val="000000"/>
                      </a:solidFill>
                      <a:latin typeface="+mj-lt"/>
                      <a:ea typeface="+mj-ea"/>
                    </a:rPr>
                    <a:t>,</a:t>
                  </a:r>
                  <a:r>
                    <a:rPr lang="en-US" altLang="zh-CN" sz="2800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/>
                        <m:t>g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)=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 −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1</m:t>
                      </m:r>
                    </m:oMath>
                  </a14:m>
                  <a:endParaRPr kumimoji="1" lang="zh-CN" altLang="en-US" sz="2800" b="1" dirty="0">
                    <a:solidFill>
                      <a:srgbClr val="000000"/>
                    </a:solidFill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44" name="Text Box 24">
                  <a:extLst>
                    <a:ext uri="{FF2B5EF4-FFF2-40B4-BE49-F238E27FC236}">
                      <a16:creationId xmlns:a16="http://schemas.microsoft.com/office/drawing/2014/main" id="{AD23AA74-6DAD-4DF5-8A6E-71A59BE19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4" y="3770"/>
                  <a:ext cx="3807" cy="265"/>
                </a:xfrm>
                <a:prstGeom prst="rect">
                  <a:avLst/>
                </a:prstGeom>
                <a:blipFill>
                  <a:blip r:embed="rId3"/>
                  <a:stretch>
                    <a:fillRect l="-1548" t="-15116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 Box 23">
            <a:extLst>
              <a:ext uri="{FF2B5EF4-FFF2-40B4-BE49-F238E27FC236}">
                <a16:creationId xmlns:a16="http://schemas.microsoft.com/office/drawing/2014/main" id="{52EC4172-95E4-4AF5-89E8-DA679749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67" y="316739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1F5990E7-8554-4D24-A495-24CCDD105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8738" y="3253442"/>
                <a:ext cx="3954542" cy="838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/>
                      <m:t>(1)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800" b="1" dirty="0"/>
                  <a:t>(0)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800" b="1" i="1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/>
                              <m:t> (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/>
                              <m:t>)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1F5990E7-8554-4D24-A495-24CCDD10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8738" y="3253442"/>
                <a:ext cx="3954542" cy="838306"/>
              </a:xfrm>
              <a:prstGeom prst="rect">
                <a:avLst/>
              </a:prstGeom>
              <a:blipFill>
                <a:blip r:embed="rId4"/>
                <a:stretch>
                  <a:fillRect b="-21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3AE70A05-97CB-4683-AE87-0A2D914FC06C}"/>
                  </a:ext>
                </a:extLst>
              </p:cNvPr>
              <p:cNvSpPr txBox="1"/>
              <p:nvPr/>
            </p:nvSpPr>
            <p:spPr bwMode="auto">
              <a:xfrm>
                <a:off x="1733725" y="4354143"/>
                <a:ext cx="4234664" cy="12618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g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zh-CN" altLang="en-US" sz="2800" b="1" dirty="0"/>
                        <m:t> （罗）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3AE70A05-97CB-4683-AE87-0A2D914FC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725" y="4354143"/>
                <a:ext cx="4234664" cy="1261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BB6CA074-7D88-4C86-B24E-A183A30F3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5034" y="3194267"/>
                <a:ext cx="4074818" cy="9346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g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)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b="1" dirty="0"/>
                            <m:t>（罗）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BB6CA074-7D88-4C86-B24E-A183A30F3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5034" y="3194267"/>
                <a:ext cx="4074818" cy="934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E3BCB231-0C34-4C8B-A4E7-363E3CE0EE29}"/>
                  </a:ext>
                </a:extLst>
              </p:cNvPr>
              <p:cNvSpPr txBox="1"/>
              <p:nvPr/>
            </p:nvSpPr>
            <p:spPr bwMode="auto">
              <a:xfrm>
                <a:off x="5694977" y="4397134"/>
                <a:ext cx="3288936" cy="915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b="1" i="1" dirty="0"/>
                            <m:t>g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E3BCB231-0C34-4C8B-A4E7-363E3CE0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4977" y="4397134"/>
                <a:ext cx="3288936" cy="9155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096E841D-FA1D-4C8B-B335-FE1C82BF12F3}"/>
                  </a:ext>
                </a:extLst>
              </p:cNvPr>
              <p:cNvSpPr txBox="1"/>
              <p:nvPr/>
            </p:nvSpPr>
            <p:spPr bwMode="auto">
              <a:xfrm>
                <a:off x="2232673" y="5580920"/>
                <a:ext cx="6751240" cy="10960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800" b="1" i="1" dirty="0" smtClean="0">
                        <a:solidFill>
                          <a:srgbClr val="000000"/>
                        </a:solidFill>
                      </a:rPr>
                      <m:t>x</m:t>
                    </m:r>
                    <m:r>
                      <a:rPr kumimoji="1" lang="en-US" altLang="zh-CN" sz="2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kumimoji="1" lang="en-US" altLang="zh-CN" sz="2800" b="1" dirty="0" smtClean="0">
                        <a:solidFill>
                          <a:srgbClr val="000000"/>
                        </a:solidFill>
                      </a:rPr>
                      <m:t>0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/>
                                  <m:t>g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/>
                              <m:t>)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 (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096E841D-FA1D-4C8B-B335-FE1C82BF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2673" y="5580920"/>
                <a:ext cx="6751240" cy="10960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2">
                <a:extLst>
                  <a:ext uri="{FF2B5EF4-FFF2-40B4-BE49-F238E27FC236}">
                    <a16:creationId xmlns:a16="http://schemas.microsoft.com/office/drawing/2014/main" id="{EC3DFAB7-8A00-44D4-B805-ECFCB9692849}"/>
                  </a:ext>
                </a:extLst>
              </p:cNvPr>
              <p:cNvSpPr txBox="1"/>
              <p:nvPr/>
            </p:nvSpPr>
            <p:spPr bwMode="auto">
              <a:xfrm>
                <a:off x="1232143" y="2466217"/>
                <a:ext cx="9472492" cy="562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/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1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求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      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2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讨论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nor/>
                      </m:rPr>
                      <a:rPr kumimoji="1" lang="zh-CN" altLang="en-US" sz="2800" b="1" dirty="0">
                        <a:solidFill>
                          <a:srgbClr val="000000"/>
                        </a:solidFill>
                      </a:rPr>
                      <m:t>在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kumimoji="1" lang="zh-CN" altLang="en-US" sz="2800" b="1" dirty="0">
                        <a:solidFill>
                          <a:srgbClr val="000000"/>
                        </a:solidFill>
                      </a:rPr>
                      <m:t>连续</m:t>
                    </m:r>
                    <m:r>
                      <a:rPr kumimoji="1" lang="zh-CN" altLang="en-US" sz="2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性</m:t>
                    </m:r>
                  </m:oMath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8" name="Object 62">
                <a:extLst>
                  <a:ext uri="{FF2B5EF4-FFF2-40B4-BE49-F238E27FC236}">
                    <a16:creationId xmlns:a16="http://schemas.microsoft.com/office/drawing/2014/main" id="{EC3DFAB7-8A00-44D4-B805-ECFCB9692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2143" y="2466217"/>
                <a:ext cx="9472492" cy="562750"/>
              </a:xfrm>
              <a:prstGeom prst="rect">
                <a:avLst/>
              </a:prstGeom>
              <a:blipFill>
                <a:blip r:embed="rId9"/>
                <a:stretch>
                  <a:fillRect t="-15217" b="-195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88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  <p:bldP spid="15" grpId="0"/>
      <p:bldP spid="16" grpId="0"/>
      <p:bldP spid="17" grpId="0"/>
      <p:bldP spid="2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9" name="Group 29">
            <a:extLst>
              <a:ext uri="{FF2B5EF4-FFF2-40B4-BE49-F238E27FC236}">
                <a16:creationId xmlns:a16="http://schemas.microsoft.com/office/drawing/2014/main" id="{9059ADE5-0E14-473A-A7F6-10F2FBA4F0D3}"/>
              </a:ext>
            </a:extLst>
          </p:cNvPr>
          <p:cNvGrpSpPr>
            <a:grpSpLocks/>
          </p:cNvGrpSpPr>
          <p:nvPr/>
        </p:nvGrpSpPr>
        <p:grpSpPr bwMode="auto">
          <a:xfrm>
            <a:off x="532067" y="250944"/>
            <a:ext cx="8767785" cy="2106997"/>
            <a:chOff x="455" y="2967"/>
            <a:chExt cx="4036" cy="1068"/>
          </a:xfrm>
        </p:grpSpPr>
        <p:grpSp>
          <p:nvGrpSpPr>
            <p:cNvPr id="5148" name="Group 28">
              <a:extLst>
                <a:ext uri="{FF2B5EF4-FFF2-40B4-BE49-F238E27FC236}">
                  <a16:creationId xmlns:a16="http://schemas.microsoft.com/office/drawing/2014/main" id="{6E40A9D0-F546-4243-A799-67F59C9D9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2967"/>
              <a:ext cx="3232" cy="915"/>
              <a:chOff x="455" y="2967"/>
              <a:chExt cx="3232" cy="915"/>
            </a:xfrm>
          </p:grpSpPr>
          <p:sp>
            <p:nvSpPr>
              <p:cNvPr id="5142" name="Text Box 22">
                <a:extLst>
                  <a:ext uri="{FF2B5EF4-FFF2-40B4-BE49-F238E27FC236}">
                    <a16:creationId xmlns:a16="http://schemas.microsoft.com/office/drawing/2014/main" id="{EF05E61A-9B8C-421D-BAD7-D73CF5B77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" y="3243"/>
                <a:ext cx="458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9.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设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43" name="Object 23">
                    <a:extLst>
                      <a:ext uri="{FF2B5EF4-FFF2-40B4-BE49-F238E27FC236}">
                        <a16:creationId xmlns:a16="http://schemas.microsoft.com/office/drawing/2014/main" id="{2871536D-83EC-4940-9F13-944FDFA6DCD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192" y="2967"/>
                    <a:ext cx="2495" cy="91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/>
                                        <m:t>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dirty="0"/>
                                        <m:t> 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/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dirty="0"/>
                                        <m:t>)</m:t>
                                      </m:r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, 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≠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     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𝟎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 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  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5143" name="Object 23">
                    <a:extLst>
                      <a:ext uri="{FF2B5EF4-FFF2-40B4-BE49-F238E27FC236}">
                        <a16:creationId xmlns:a16="http://schemas.microsoft.com/office/drawing/2014/main" id="{2871536D-83EC-4940-9F13-944FDFA6DC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92" y="2967"/>
                    <a:ext cx="2495" cy="9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4" name="Text Box 24">
                  <a:extLst>
                    <a:ext uri="{FF2B5EF4-FFF2-40B4-BE49-F238E27FC236}">
                      <a16:creationId xmlns:a16="http://schemas.microsoft.com/office/drawing/2014/main" id="{AD23AA74-6DAD-4DF5-8A6E-71A59BE19C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4" y="3770"/>
                  <a:ext cx="3807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800" b="1" dirty="0"/>
                    <a:t>其中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 smtClean="0"/>
                        <m:t>g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 (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)</m:t>
                      </m:r>
                    </m:oMath>
                  </a14:m>
                  <a:r>
                    <a:rPr kumimoji="1" lang="zh-CN" altLang="en-US" sz="2800" b="1" dirty="0">
                      <a:solidFill>
                        <a:srgbClr val="000000"/>
                      </a:solidFill>
                      <a:latin typeface="+mj-lt"/>
                      <a:ea typeface="+mj-ea"/>
                    </a:rPr>
                    <a:t>有二阶连续导数，且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/>
                        <m:t>g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=1</m:t>
                      </m:r>
                    </m:oMath>
                  </a14:m>
                  <a:r>
                    <a:rPr kumimoji="1" lang="en-US" altLang="zh-CN" sz="2800" b="1" dirty="0">
                      <a:solidFill>
                        <a:srgbClr val="000000"/>
                      </a:solidFill>
                      <a:latin typeface="+mj-lt"/>
                      <a:ea typeface="+mj-ea"/>
                    </a:rPr>
                    <a:t>,</a:t>
                  </a:r>
                  <a:r>
                    <a:rPr lang="en-US" altLang="zh-CN" sz="2800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/>
                        <m:t>g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)=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 −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1</m:t>
                      </m:r>
                    </m:oMath>
                  </a14:m>
                  <a:endParaRPr kumimoji="1" lang="zh-CN" altLang="en-US" sz="2800" b="1" dirty="0">
                    <a:solidFill>
                      <a:srgbClr val="000000"/>
                    </a:solidFill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44" name="Text Box 24">
                  <a:extLst>
                    <a:ext uri="{FF2B5EF4-FFF2-40B4-BE49-F238E27FC236}">
                      <a16:creationId xmlns:a16="http://schemas.microsoft.com/office/drawing/2014/main" id="{AD23AA74-6DAD-4DF5-8A6E-71A59BE19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4" y="3770"/>
                  <a:ext cx="3807" cy="265"/>
                </a:xfrm>
                <a:prstGeom prst="rect">
                  <a:avLst/>
                </a:prstGeom>
                <a:blipFill>
                  <a:blip r:embed="rId3"/>
                  <a:stretch>
                    <a:fillRect l="-1548" t="-15116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 Box 23">
            <a:extLst>
              <a:ext uri="{FF2B5EF4-FFF2-40B4-BE49-F238E27FC236}">
                <a16:creationId xmlns:a16="http://schemas.microsoft.com/office/drawing/2014/main" id="{52EC4172-95E4-4AF5-89E8-DA679749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67" y="316739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1F5990E7-8554-4D24-A495-24CCDD105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8737" y="3253442"/>
                <a:ext cx="8383153" cy="928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dirty="0" smtClean="0"/>
                        <m:t>(2)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/>
                                        <m:t>g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)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)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1F5990E7-8554-4D24-A495-24CCDD10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8737" y="3253442"/>
                <a:ext cx="8383153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3AE70A05-97CB-4683-AE87-0A2D914FC06C}"/>
                  </a:ext>
                </a:extLst>
              </p:cNvPr>
              <p:cNvSpPr txBox="1"/>
              <p:nvPr/>
            </p:nvSpPr>
            <p:spPr bwMode="auto">
              <a:xfrm>
                <a:off x="1733724" y="4354143"/>
                <a:ext cx="5819523" cy="12618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/>
                                        <m:t>g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)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3AE70A05-97CB-4683-AE87-0A2D914FC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724" y="4354143"/>
                <a:ext cx="5819523" cy="1261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E3BCB231-0C34-4C8B-A4E7-363E3CE0EE29}"/>
                  </a:ext>
                </a:extLst>
              </p:cNvPr>
              <p:cNvSpPr txBox="1"/>
              <p:nvPr/>
            </p:nvSpPr>
            <p:spPr bwMode="auto">
              <a:xfrm>
                <a:off x="6193817" y="5199155"/>
                <a:ext cx="3288936" cy="915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b="1" i="1" dirty="0"/>
                            <m:t>g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sz="2800" b="1" dirty="0"/>
                        <m:t>(0)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E3BCB231-0C34-4C8B-A4E7-363E3CE0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3817" y="5199155"/>
                <a:ext cx="3288936" cy="915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096E841D-FA1D-4C8B-B335-FE1C82BF12F3}"/>
                  </a:ext>
                </a:extLst>
              </p:cNvPr>
              <p:cNvSpPr txBox="1"/>
              <p:nvPr/>
            </p:nvSpPr>
            <p:spPr bwMode="auto">
              <a:xfrm>
                <a:off x="1656722" y="5240098"/>
                <a:ext cx="4880396" cy="10960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=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/>
                      <m:t>g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/>
                          <m:t>g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′′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(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096E841D-FA1D-4C8B-B335-FE1C82BF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6722" y="5240098"/>
                <a:ext cx="4880396" cy="1096095"/>
              </a:xfrm>
              <a:prstGeom prst="rect">
                <a:avLst/>
              </a:prstGeom>
              <a:blipFill>
                <a:blip r:embed="rId7"/>
                <a:stretch>
                  <a:fillRect l="-26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2">
                <a:extLst>
                  <a:ext uri="{FF2B5EF4-FFF2-40B4-BE49-F238E27FC236}">
                    <a16:creationId xmlns:a16="http://schemas.microsoft.com/office/drawing/2014/main" id="{EC3DFAB7-8A00-44D4-B805-ECFCB9692849}"/>
                  </a:ext>
                </a:extLst>
              </p:cNvPr>
              <p:cNvSpPr txBox="1"/>
              <p:nvPr/>
            </p:nvSpPr>
            <p:spPr bwMode="auto">
              <a:xfrm>
                <a:off x="1232143" y="2466217"/>
                <a:ext cx="9472492" cy="562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/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1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求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      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2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讨论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nor/>
                      </m:rPr>
                      <a:rPr kumimoji="1" lang="zh-CN" altLang="en-US" sz="2800" b="1" dirty="0">
                        <a:solidFill>
                          <a:srgbClr val="000000"/>
                        </a:solidFill>
                      </a:rPr>
                      <m:t>在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kumimoji="1" lang="zh-CN" altLang="en-US" sz="2800" b="1" dirty="0">
                        <a:solidFill>
                          <a:srgbClr val="000000"/>
                        </a:solidFill>
                      </a:rPr>
                      <m:t>连续</m:t>
                    </m:r>
                    <m:r>
                      <a:rPr kumimoji="1" lang="zh-CN" altLang="en-US" sz="2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性</m:t>
                    </m:r>
                  </m:oMath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8" name="Object 62">
                <a:extLst>
                  <a:ext uri="{FF2B5EF4-FFF2-40B4-BE49-F238E27FC236}">
                    <a16:creationId xmlns:a16="http://schemas.microsoft.com/office/drawing/2014/main" id="{EC3DFAB7-8A00-44D4-B805-ECFCB9692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2143" y="2466217"/>
                <a:ext cx="9472492" cy="562750"/>
              </a:xfrm>
              <a:prstGeom prst="rect">
                <a:avLst/>
              </a:prstGeom>
              <a:blipFill>
                <a:blip r:embed="rId8"/>
                <a:stretch>
                  <a:fillRect t="-15217" b="-195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2">
                <a:extLst>
                  <a:ext uri="{FF2B5EF4-FFF2-40B4-BE49-F238E27FC236}">
                    <a16:creationId xmlns:a16="http://schemas.microsoft.com/office/drawing/2014/main" id="{07A82D7B-A860-4BB0-B387-43DC5543D6D7}"/>
                  </a:ext>
                </a:extLst>
              </p:cNvPr>
              <p:cNvSpPr txBox="1"/>
              <p:nvPr/>
            </p:nvSpPr>
            <p:spPr bwMode="auto">
              <a:xfrm>
                <a:off x="1656722" y="6179606"/>
                <a:ext cx="4880396" cy="562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nor/>
                      </m:rPr>
                      <a:rPr kumimoji="1" lang="zh-CN" altLang="en-US" sz="2800" b="1" dirty="0">
                        <a:solidFill>
                          <a:srgbClr val="000000"/>
                        </a:solidFill>
                      </a:rPr>
                      <m:t>在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zh-CN" altLang="en-US" sz="2800" b="1" dirty="0">
                        <a:solidFill>
                          <a:srgbClr val="000000"/>
                        </a:solidFill>
                      </a:rPr>
                      <m:t>连续</m:t>
                    </m:r>
                  </m:oMath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" name="Object 62">
                <a:extLst>
                  <a:ext uri="{FF2B5EF4-FFF2-40B4-BE49-F238E27FC236}">
                    <a16:creationId xmlns:a16="http://schemas.microsoft.com/office/drawing/2014/main" id="{07A82D7B-A860-4BB0-B387-43DC5543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6722" y="6179606"/>
                <a:ext cx="4880396" cy="562750"/>
              </a:xfrm>
              <a:prstGeom prst="rect">
                <a:avLst/>
              </a:prstGeom>
              <a:blipFill>
                <a:blip r:embed="rId9"/>
                <a:stretch>
                  <a:fillRect l="-2625" t="-15217" b="-195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421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  <p:bldP spid="15" grpId="0"/>
      <p:bldP spid="17" grpId="0"/>
      <p:bldP spid="21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4085219" y="-1642"/>
            <a:ext cx="172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2120489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8835" y="2167504"/>
                <a:ext cx="4753870" cy="752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原式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sz="2800" b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altLang="zh-CN" sz="2800" b="1" baseline="30000" dirty="0"/>
                              <m:t>2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𝒙𝒔𝒊𝒏𝒙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𝒄𝒐𝒔𝒙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8835" y="2167504"/>
                <a:ext cx="4753870" cy="752194"/>
              </a:xfrm>
              <a:prstGeom prst="rect">
                <a:avLst/>
              </a:prstGeom>
              <a:blipFill>
                <a:blip r:embed="rId2"/>
                <a:stretch>
                  <a:fillRect l="-2692" t="-813" b="-8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4984945" y="1809657"/>
                <a:ext cx="6210940" cy="13104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0" dirty="0" smtClean="0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0" baseline="30000" dirty="0" smtClean="0"/>
                                <m:t>3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945" y="1809657"/>
                <a:ext cx="6210940" cy="1310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6. </a:t>
            </a:r>
            <a:r>
              <a:rPr lang="zh-CN" altLang="en-US" b="1" dirty="0">
                <a:latin typeface="+mj-lt"/>
                <a:ea typeface="+mj-ea"/>
              </a:rPr>
              <a:t>利用麦克劳林公式求极限：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027" y="1210779"/>
                <a:ext cx="4908296" cy="823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(2).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altLang="zh-CN" b="1" baseline="30000" dirty="0"/>
                              <m:t>2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𝒙𝒔𝒊𝒏𝒙</m:t>
                                </m:r>
                              </m:e>
                            </m:rad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𝒄𝒐𝒔𝒙</m:t>
                                </m:r>
                              </m:e>
                            </m:rad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𝒙𝒔𝒊𝒏𝒙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𝒄𝒐𝒔𝒙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3027" y="1210779"/>
                <a:ext cx="4908296" cy="823431"/>
              </a:xfrm>
              <a:prstGeom prst="rect">
                <a:avLst/>
              </a:prstGeom>
              <a:blipFill>
                <a:blip r:embed="rId4"/>
                <a:stretch>
                  <a:fillRect l="-2609" b="-37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9054" y="3085957"/>
                <a:ext cx="3535680" cy="1246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30000" dirty="0"/>
                                <m:t>2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30000" dirty="0"/>
                                <m:t>2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30000" dirty="0"/>
                                <m:t>3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054" y="3085957"/>
                <a:ext cx="3535680" cy="1246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0608" y="3081084"/>
                <a:ext cx="1015392" cy="901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608" y="3081084"/>
                <a:ext cx="1015392" cy="901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23">
            <a:extLst>
              <a:ext uri="{FF2B5EF4-FFF2-40B4-BE49-F238E27FC236}">
                <a16:creationId xmlns:a16="http://schemas.microsoft.com/office/drawing/2014/main" id="{71691F80-3219-42E8-8186-54712FC4B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3" y="5365251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624" y="5349669"/>
                <a:ext cx="5464890" cy="10016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原式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pt-BR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sz="2800" b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o</m:t>
                            </m:r>
                            <m:d>
                              <m:d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baseline="30000" dirty="0"/>
                                  <m:t>2</m:t>
                                </m:r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800" b="1" baseline="30000" dirty="0"/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624" y="5349669"/>
                <a:ext cx="5464890" cy="1001621"/>
              </a:xfrm>
              <a:prstGeom prst="rect">
                <a:avLst/>
              </a:prstGeom>
              <a:blipFill>
                <a:blip r:embed="rId7"/>
                <a:stretch>
                  <a:fillRect l="-2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565F9C1D-7C58-45E1-85FD-CC691ECEE5C9}"/>
                  </a:ext>
                </a:extLst>
              </p:cNvPr>
              <p:cNvSpPr txBox="1"/>
              <p:nvPr/>
            </p:nvSpPr>
            <p:spPr bwMode="auto">
              <a:xfrm>
                <a:off x="6102177" y="5282692"/>
                <a:ext cx="3265713" cy="11903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565F9C1D-7C58-45E1-85FD-CC691ECE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2177" y="5282692"/>
                <a:ext cx="3265713" cy="11903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55ED2D90-9429-4AB5-93F1-2D1FBE765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036" y="4421555"/>
                <a:ext cx="3744838" cy="76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(3).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func>
                              <m:func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55ED2D90-9429-4AB5-93F1-2D1FBE765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036" y="4421555"/>
                <a:ext cx="3744838" cy="760978"/>
              </a:xfrm>
              <a:prstGeom prst="rect">
                <a:avLst/>
              </a:prstGeom>
              <a:blipFill>
                <a:blip r:embed="rId9"/>
                <a:stretch>
                  <a:fillRect l="-3252"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F828707D-B214-449D-ACE1-1521A8D87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82347" y="5556846"/>
                <a:ext cx="1320618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F828707D-B214-449D-ACE1-1521A8D8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2347" y="5556846"/>
                <a:ext cx="1320618" cy="5329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8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utoUpdateAnimBg="0"/>
      <p:bldP spid="30" grpId="0"/>
      <p:bldP spid="31" grpId="0"/>
      <p:bldP spid="43" grpId="0"/>
      <p:bldP spid="44" grpId="0"/>
      <p:bldP spid="63" grpId="0"/>
      <p:bldP spid="13" grpId="0"/>
      <p:bldP spid="14" grpId="0" autoUpdateAnimBg="0"/>
      <p:bldP spid="16" grpId="0"/>
      <p:bldP spid="17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2" y="1788054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6115" y="1727705"/>
                <a:ext cx="4753870" cy="913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𝒔𝒊𝒏𝒙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3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𝒃𝒙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𝒄𝒙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115" y="1727705"/>
                <a:ext cx="4753870" cy="913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697815" y="2781118"/>
                <a:ext cx="6210940" cy="13104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den>
                                  </m:f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0" baseline="30000" dirty="0" smtClean="0"/>
                                    <m:t>3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  <m:d>
                                    <m:d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0" baseline="30000" dirty="0" smtClean="0"/>
                                        <m:t>4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3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𝒃𝒙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𝒄𝒙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815" y="2781118"/>
                <a:ext cx="6210940" cy="1310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22" y="641632"/>
                <a:ext cx="1171119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  <a:ea typeface="+mj-ea"/>
                  </a:rPr>
                  <a:t>8. </a:t>
                </a:r>
                <a:r>
                  <a:rPr lang="zh-CN" altLang="en-US" b="1" dirty="0">
                    <a:latin typeface="+mj-lt"/>
                    <a:ea typeface="+mj-ea"/>
                  </a:rPr>
                  <a:t>设当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altLang="zh-CN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1" dirty="0">
                    <a:latin typeface="+mj-lt"/>
                    <a:ea typeface="+mj-ea"/>
                  </a:rPr>
                  <a:t>时</a:t>
                </a:r>
                <a:r>
                  <a:rPr lang="en-US" altLang="zh-CN" b="1" dirty="0">
                    <a:latin typeface="+mj-lt"/>
                    <a:ea typeface="+mj-ea"/>
                  </a:rPr>
                  <a:t>,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𝒂𝒙</m:t>
                    </m:r>
                    <m:r>
                      <m:rPr>
                        <m:nor/>
                      </m:rPr>
                      <a:rPr lang="en-US" altLang="zh-CN" b="1" baseline="30000" dirty="0"/>
                      <m:t>3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𝒃𝒙</m:t>
                    </m:r>
                    <m:r>
                      <m:rPr>
                        <m:nor/>
                      </m:rPr>
                      <a:rPr lang="en-US" altLang="zh-CN" b="1" baseline="30000" dirty="0"/>
                      <m:t>2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+mj-lt"/>
                    <a:ea typeface="+mj-ea"/>
                  </a:rPr>
                  <a:t>是比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b="1" baseline="30000" dirty="0"/>
                      <m:t>3</m:t>
                    </m:r>
                  </m:oMath>
                </a14:m>
                <a:r>
                  <a:rPr lang="zh-CN" altLang="en-US" b="1" dirty="0">
                    <a:latin typeface="+mj-lt"/>
                    <a:ea typeface="+mj-ea"/>
                  </a:rPr>
                  <a:t>高价的无穷小</a:t>
                </a:r>
                <a:r>
                  <a:rPr lang="en-US" altLang="zh-CN" b="1" dirty="0">
                    <a:latin typeface="+mj-lt"/>
                    <a:ea typeface="+mj-ea"/>
                  </a:rPr>
                  <a:t>,</a:t>
                </a:r>
                <a:r>
                  <a:rPr lang="zh-CN" altLang="en-US" b="1" dirty="0">
                    <a:latin typeface="+mj-lt"/>
                    <a:ea typeface="+mj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b="1" dirty="0">
                    <a:latin typeface="+mj-lt"/>
                    <a:ea typeface="+mj-ea"/>
                  </a:rPr>
                  <a:t>的值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22" y="641632"/>
                <a:ext cx="11711195" cy="523220"/>
              </a:xfrm>
              <a:prstGeom prst="rect">
                <a:avLst/>
              </a:prstGeom>
              <a:blipFill>
                <a:blip r:embed="rId4"/>
                <a:stretch>
                  <a:fillRect l="-1093" t="-15116" r="-937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9291" y="3472411"/>
                <a:ext cx="101539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9291" y="3472411"/>
                <a:ext cx="10153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155" y="4577147"/>
                <a:ext cx="5464890" cy="703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155" y="4577147"/>
                <a:ext cx="5464890" cy="703398"/>
              </a:xfrm>
              <a:prstGeom prst="rect">
                <a:avLst/>
              </a:prstGeom>
              <a:blipFill>
                <a:blip r:embed="rId6"/>
                <a:stretch>
                  <a:fillRect l="-2230" t="-870" b="-69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2" y="1788054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8163" y="1701713"/>
                <a:ext cx="3343837" cy="913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𝒔𝒊𝒏𝒙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𝒙𝒇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>
                                  <a:latin typeface="+mj-lt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8163" y="1701713"/>
                <a:ext cx="3343837" cy="913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697815" y="2781118"/>
                <a:ext cx="9369294" cy="16080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den>
                                  </m:f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0" baseline="30000" dirty="0" smtClean="0">
                                      <a:latin typeface="+mj-lt"/>
                                    </a:rPr>
                                    <m:t>3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latin typeface="+mj-lt"/>
                                    </a:rPr>
                                    <m:t>+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  <m:d>
                                    <m:d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0" baseline="30000" dirty="0" smtClean="0">
                                          <a:latin typeface="+mj-lt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(0)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0" dirty="0" smtClean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 ′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(0)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0" dirty="0" smtClean="0"/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 ′′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(0)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0" baseline="30000" dirty="0" smtClean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0" baseline="30000" dirty="0" smtClean="0"/>
                                    <m:t>2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>
                                  <a:latin typeface="+mj-lt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815" y="2781118"/>
                <a:ext cx="9369294" cy="1608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402" y="365072"/>
                <a:ext cx="10955483" cy="1193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>
                    <a:latin typeface="+mj-lt"/>
                    <a:ea typeface="+mj-ea"/>
                  </a:rPr>
                  <a:t>9. </a:t>
                </a:r>
                <a:r>
                  <a:rPr lang="zh-CN" altLang="en-US" b="1" dirty="0">
                    <a:latin typeface="+mj-lt"/>
                    <a:ea typeface="+mj-ea"/>
                  </a:rPr>
                  <a:t>设</a:t>
                </a:r>
                <a:r>
                  <a:rPr lang="zh-CN" altLang="en-US" b="1" dirty="0">
                    <a:latin typeface="+mj-lt"/>
                  </a:rPr>
                  <a:t> </a:t>
                </a:r>
                <a:r>
                  <a:rPr lang="en-US" altLang="zh-CN" b="1" i="1" dirty="0">
                    <a:latin typeface="+mj-lt"/>
                  </a:rPr>
                  <a:t>f </a:t>
                </a:r>
                <a:r>
                  <a:rPr lang="en-US" altLang="zh-CN" b="1" dirty="0">
                    <a:latin typeface="+mj-lt"/>
                  </a:rPr>
                  <a:t>(</a:t>
                </a:r>
                <a:r>
                  <a:rPr lang="en-US" altLang="zh-CN" b="1" i="1" dirty="0">
                    <a:latin typeface="+mj-lt"/>
                  </a:rPr>
                  <a:t>x</a:t>
                </a:r>
                <a:r>
                  <a:rPr lang="en-US" altLang="zh-CN" b="1" dirty="0">
                    <a:latin typeface="+mj-lt"/>
                  </a:rPr>
                  <a:t>)</a:t>
                </a:r>
                <a:r>
                  <a:rPr lang="zh-CN" altLang="en-US" b="1" dirty="0">
                    <a:latin typeface="+mj-lt"/>
                  </a:rPr>
                  <a:t>在点 </a:t>
                </a:r>
                <a:r>
                  <a:rPr lang="en-US" altLang="zh-CN" b="1" i="1" dirty="0">
                    <a:latin typeface="+mj-lt"/>
                  </a:rPr>
                  <a:t>x =</a:t>
                </a:r>
                <a:r>
                  <a:rPr lang="zh-CN" altLang="en-US" b="1" i="1" dirty="0">
                    <a:latin typeface="+mj-lt"/>
                  </a:rPr>
                  <a:t> </a:t>
                </a:r>
                <a:r>
                  <a:rPr lang="en-US" altLang="zh-CN" b="1" dirty="0">
                    <a:latin typeface="+mj-lt"/>
                  </a:rPr>
                  <a:t>0</a:t>
                </a:r>
                <a:r>
                  <a:rPr lang="zh-CN" altLang="en-US" b="1" dirty="0">
                    <a:latin typeface="+mj-lt"/>
                  </a:rPr>
                  <a:t>的某个邻域内二阶可导，且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𝒔𝒊𝒏𝒙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𝒙𝒇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altLang="zh-CN" b="1" baseline="30000" dirty="0"/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1" i="0" baseline="30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+mj-lt"/>
                  </a:rPr>
                  <a:t>=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1" dirty="0">
                    <a:latin typeface="+mj-lt"/>
                  </a:rPr>
                  <a:t> </a:t>
                </a:r>
                <a:endParaRPr lang="en-US" altLang="zh-CN" b="1" dirty="0">
                  <a:latin typeface="+mj-lt"/>
                </a:endParaRPr>
              </a:p>
              <a:p>
                <a:r>
                  <a:rPr lang="en-US" altLang="zh-CN" b="1" dirty="0">
                    <a:latin typeface="+mj-lt"/>
                  </a:rPr>
                  <a:t>     </a:t>
                </a:r>
                <a:r>
                  <a:rPr lang="zh-CN" altLang="en-US" b="1" dirty="0">
                    <a:latin typeface="+mj-lt"/>
                  </a:rPr>
                  <a:t>求 </a:t>
                </a:r>
                <a:r>
                  <a:rPr lang="en-US" altLang="zh-CN" b="1" i="1" dirty="0">
                    <a:latin typeface="+mj-lt"/>
                  </a:rPr>
                  <a:t>f </a:t>
                </a:r>
                <a:r>
                  <a:rPr lang="en-US" altLang="zh-CN" b="1" dirty="0">
                    <a:latin typeface="+mj-lt"/>
                  </a:rPr>
                  <a:t>(0)</a:t>
                </a:r>
                <a:r>
                  <a:rPr lang="zh-CN" altLang="en-US" b="1" dirty="0">
                    <a:latin typeface="+mj-lt"/>
                  </a:rPr>
                  <a:t>，</a:t>
                </a:r>
                <a:r>
                  <a:rPr lang="en-US" altLang="zh-CN" b="1" i="1" dirty="0">
                    <a:latin typeface="+mj-lt"/>
                  </a:rPr>
                  <a:t>f '</a:t>
                </a:r>
                <a:r>
                  <a:rPr lang="en-US" altLang="zh-CN" b="1" dirty="0">
                    <a:latin typeface="+mj-lt"/>
                  </a:rPr>
                  <a:t>(0)</a:t>
                </a:r>
                <a:r>
                  <a:rPr lang="zh-CN" altLang="en-US" b="1" dirty="0">
                    <a:latin typeface="+mj-lt"/>
                  </a:rPr>
                  <a:t>及 </a:t>
                </a:r>
                <a:r>
                  <a:rPr lang="en-US" altLang="zh-CN" b="1" i="1" dirty="0">
                    <a:latin typeface="+mj-lt"/>
                  </a:rPr>
                  <a:t>f ''</a:t>
                </a:r>
                <a:r>
                  <a:rPr lang="en-US" altLang="zh-CN" b="1" dirty="0">
                    <a:latin typeface="+mj-lt"/>
                  </a:rPr>
                  <a:t>(0)</a:t>
                </a:r>
                <a:r>
                  <a:rPr lang="zh-CN" altLang="en-US" b="1" dirty="0">
                    <a:latin typeface="+mj-lt"/>
                  </a:rPr>
                  <a:t>的值</a:t>
                </a:r>
                <a:r>
                  <a:rPr lang="en-US" altLang="zh-CN" b="1" dirty="0">
                    <a:latin typeface="+mj-lt"/>
                  </a:rPr>
                  <a:t>.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402" y="365072"/>
                <a:ext cx="10955483" cy="1193404"/>
              </a:xfrm>
              <a:prstGeom prst="rect">
                <a:avLst/>
              </a:prstGeom>
              <a:blipFill>
                <a:blip r:embed="rId4"/>
                <a:stretch>
                  <a:fillRect l="-1112" b="-137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0493" y="3248102"/>
                <a:ext cx="1015392" cy="114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4000" b="1" dirty="0"/>
                        <m:t>=</m:t>
                      </m:r>
                      <m:r>
                        <m:rPr>
                          <m:nor/>
                        </m:rPr>
                        <a:rPr lang="en-US" altLang="zh-CN" b="1" dirty="0"/>
                        <m:t> 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0493" y="3248102"/>
                <a:ext cx="1015392" cy="1141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155" y="4577147"/>
                <a:ext cx="5464890" cy="7126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</a:rPr>
                  <a:t>所以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/>
                      <m:t> </m:t>
                    </m:r>
                    <m:r>
                      <m:rPr>
                        <m:nor/>
                      </m:rPr>
                      <a:rPr lang="en-US" altLang="zh-CN" sz="2800" b="1" dirty="0"/>
                      <m:t>(0)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= −1</m:t>
                    </m:r>
                    <m:r>
                      <m:rPr>
                        <m:nor/>
                      </m:rPr>
                      <a:rPr lang="zh-CN" altLang="en-US" sz="2800" b="1" dirty="0"/>
                      <m:t>，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/>
                      <m:t> ′</m:t>
                    </m:r>
                    <m:r>
                      <m:rPr>
                        <m:nor/>
                      </m:rPr>
                      <a:rPr lang="en-US" altLang="zh-CN" sz="2800" b="1" dirty="0"/>
                      <m:t>(0)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=0, </m:t>
                    </m:r>
                    <m:r>
                      <m:rPr>
                        <m:nor/>
                      </m:rPr>
                      <a:rPr lang="zh-CN" altLang="en-US" sz="2800" b="1" dirty="0"/>
                      <m:t> 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/>
                      <m:t> ′′</m:t>
                    </m:r>
                    <m:r>
                      <m:rPr>
                        <m:nor/>
                      </m:rPr>
                      <a:rPr lang="en-US" altLang="zh-CN" sz="2800" b="1" dirty="0"/>
                      <m:t>(0)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=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155" y="4577147"/>
                <a:ext cx="5464890" cy="712631"/>
              </a:xfrm>
              <a:prstGeom prst="rect">
                <a:avLst/>
              </a:prstGeom>
              <a:blipFill>
                <a:blip r:embed="rId6"/>
                <a:stretch>
                  <a:fillRect l="-2230" b="-59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2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02" y="1361334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853" y="1274993"/>
                <a:ext cx="334383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)=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sz="2800" b="1" baseline="30000" dirty="0"/>
                        <m:t>2</m:t>
                      </m:r>
                      <m:r>
                        <a:rPr lang="en-US" altLang="zh-CN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ln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(1+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853" y="1274993"/>
                <a:ext cx="33438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3823063" y="966093"/>
                <a:ext cx="7565039" cy="12592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sz="2800" b="1" baseline="30000" dirty="0"/>
                        <m:t>2</m:t>
                      </m:r>
                      <m:r>
                        <a:rPr lang="en-US" altLang="zh-CN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altLang="zh-CN" sz="2800" b="1" i="0" baseline="3000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altLang="zh-CN" sz="2800" b="1" i="0" baseline="30000" dirty="0" smtClean="0"/>
                            <m:t>3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800" b="1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sz="2800" b="1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300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b="1" i="0" baseline="30000" dirty="0" smtClean="0"/>
                            <m:t>−1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30000" dirty="0" smtClean="0"/>
                            <m:t>n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30000" dirty="0" smtClean="0"/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063" y="966093"/>
                <a:ext cx="7565039" cy="1259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402" y="365072"/>
                <a:ext cx="1095548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>
                    <a:latin typeface="+mj-lt"/>
                    <a:ea typeface="+mj-ea"/>
                  </a:rPr>
                  <a:t>10. </a:t>
                </a:r>
                <a:r>
                  <a:rPr lang="zh-CN" altLang="en-US" b="1" dirty="0">
                    <a:latin typeface="+mj-lt"/>
                    <a:ea typeface="+mj-ea"/>
                  </a:rPr>
                  <a:t>求函数</a:t>
                </a:r>
                <a:r>
                  <a:rPr lang="zh-CN" altLang="en-US" b="1" dirty="0">
                    <a:latin typeface="+mj-lt"/>
                  </a:rPr>
                  <a:t> </a:t>
                </a:r>
                <a:r>
                  <a:rPr lang="en-US" altLang="zh-CN" b="1" i="1" dirty="0">
                    <a:latin typeface="+mj-lt"/>
                  </a:rPr>
                  <a:t>f </a:t>
                </a:r>
                <a:r>
                  <a:rPr lang="en-US" altLang="zh-CN" b="1" dirty="0">
                    <a:latin typeface="+mj-lt"/>
                  </a:rPr>
                  <a:t>(</a:t>
                </a:r>
                <a:r>
                  <a:rPr lang="en-US" altLang="zh-CN" b="1" i="1" dirty="0">
                    <a:latin typeface="+mj-lt"/>
                  </a:rPr>
                  <a:t>x</a:t>
                </a:r>
                <a:r>
                  <a:rPr lang="en-US" altLang="zh-CN" b="1" dirty="0">
                    <a:latin typeface="+mj-lt"/>
                  </a:rPr>
                  <a:t>)=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b="1" baseline="30000" dirty="0"/>
                      <m:t>2</m:t>
                    </m:r>
                    <m:r>
                      <a:rPr lang="en-US" altLang="zh-CN" b="1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+mj-lt"/>
                  </a:rPr>
                  <a:t>ln(1+</a:t>
                </a:r>
                <a:r>
                  <a:rPr lang="en-US" altLang="zh-CN" b="1" i="1" dirty="0">
                    <a:latin typeface="+mj-lt"/>
                  </a:rPr>
                  <a:t>x</a:t>
                </a:r>
                <a:r>
                  <a:rPr lang="en-US" altLang="zh-CN" b="1" dirty="0">
                    <a:latin typeface="+mj-lt"/>
                  </a:rPr>
                  <a:t>)</a:t>
                </a:r>
                <a:r>
                  <a:rPr lang="zh-CN" altLang="en-US" b="1" dirty="0">
                    <a:latin typeface="+mj-lt"/>
                  </a:rPr>
                  <a:t>在点 </a:t>
                </a:r>
                <a:r>
                  <a:rPr lang="en-US" altLang="zh-CN" b="1" i="1" dirty="0">
                    <a:latin typeface="+mj-lt"/>
                  </a:rPr>
                  <a:t>x =</a:t>
                </a:r>
                <a:r>
                  <a:rPr lang="zh-CN" altLang="en-US" b="1" i="1" dirty="0">
                    <a:latin typeface="+mj-lt"/>
                  </a:rPr>
                  <a:t> </a:t>
                </a:r>
                <a:r>
                  <a:rPr lang="en-US" altLang="zh-CN" b="1" dirty="0">
                    <a:latin typeface="+mj-lt"/>
                  </a:rPr>
                  <a:t>0</a:t>
                </a:r>
                <a:r>
                  <a:rPr lang="zh-CN" altLang="en-US" b="1" dirty="0">
                    <a:latin typeface="+mj-lt"/>
                  </a:rPr>
                  <a:t>处的</a:t>
                </a:r>
                <a:r>
                  <a:rPr lang="en-US" altLang="zh-CN" b="1" i="1" dirty="0">
                    <a:latin typeface="+mj-lt"/>
                  </a:rPr>
                  <a:t>n</a:t>
                </a:r>
                <a:r>
                  <a:rPr lang="zh-CN" altLang="en-US" b="1" dirty="0">
                    <a:latin typeface="+mj-lt"/>
                  </a:rPr>
                  <a:t>阶导数 </a:t>
                </a:r>
                <a:r>
                  <a:rPr lang="en-US" altLang="zh-CN" b="1" i="1" dirty="0">
                    <a:latin typeface="+mj-lt"/>
                  </a:rPr>
                  <a:t>f </a:t>
                </a:r>
                <a:r>
                  <a:rPr lang="en-US" altLang="zh-CN" b="1" baseline="30000" dirty="0">
                    <a:latin typeface="+mj-lt"/>
                  </a:rPr>
                  <a:t>(</a:t>
                </a:r>
                <a:r>
                  <a:rPr lang="en-US" altLang="zh-CN" b="1" i="1" baseline="30000" dirty="0">
                    <a:latin typeface="+mj-lt"/>
                  </a:rPr>
                  <a:t>n</a:t>
                </a:r>
                <a:r>
                  <a:rPr lang="en-US" altLang="zh-CN" b="1" baseline="30000" dirty="0">
                    <a:latin typeface="+mj-lt"/>
                  </a:rPr>
                  <a:t>)</a:t>
                </a:r>
                <a:r>
                  <a:rPr lang="en-US" altLang="zh-CN" b="1" dirty="0">
                    <a:latin typeface="+mj-lt"/>
                  </a:rPr>
                  <a:t>(0), (</a:t>
                </a:r>
                <a:r>
                  <a:rPr lang="en-US" altLang="zh-CN" b="1" i="1" dirty="0">
                    <a:latin typeface="+mj-lt"/>
                  </a:rPr>
                  <a:t>n</a:t>
                </a:r>
                <a:r>
                  <a:rPr lang="en-US" altLang="zh-CN" b="1" dirty="0">
                    <a:latin typeface="+mj-lt"/>
                  </a:rPr>
                  <a:t>≥3).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402" y="365072"/>
                <a:ext cx="10955483" cy="523220"/>
              </a:xfrm>
              <a:prstGeom prst="rect">
                <a:avLst/>
              </a:prstGeom>
              <a:blipFill>
                <a:blip r:embed="rId4"/>
                <a:stretch>
                  <a:fillRect l="-1112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5496" y="2243277"/>
                <a:ext cx="4902925" cy="902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1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baseline="30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1" baseline="30000" dirty="0"/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b="1" baseline="30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(0)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dirty="0"/>
                        <m:t>=(</m:t>
                      </m:r>
                      <m:r>
                        <m:rPr>
                          <m:nor/>
                        </m:rPr>
                        <a:rPr lang="en-US" altLang="zh-CN" b="1" i="1" dirty="0"/>
                        <m:t>−</m:t>
                      </m:r>
                      <m:r>
                        <m:rPr>
                          <m:nor/>
                        </m:rPr>
                        <a:rPr lang="en-US" altLang="zh-CN" b="1" dirty="0"/>
                        <m:t>1)</m:t>
                      </m:r>
                      <m:r>
                        <m:rPr>
                          <m:nor/>
                        </m:rPr>
                        <a:rPr lang="en-US" altLang="zh-CN" b="1" i="1" baseline="30000" dirty="0"/>
                        <m:t>n</m:t>
                      </m:r>
                      <m:r>
                        <m:rPr>
                          <m:nor/>
                        </m:rPr>
                        <a:rPr lang="en-US" altLang="zh-CN" b="1" i="0" baseline="30000" dirty="0" smtClean="0"/>
                        <m:t>−1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5496" y="2243277"/>
                <a:ext cx="4902925" cy="902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8363" y="2385841"/>
                <a:ext cx="5297522" cy="801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</a:rPr>
                  <a:t>所以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i="1" dirty="0"/>
                      <m:t>f</m:t>
                    </m:r>
                    <m:r>
                      <m:rPr>
                        <m:nor/>
                      </m:rPr>
                      <a:rPr lang="en-US" altLang="zh-CN" sz="3200" b="1" i="1" dirty="0"/>
                      <m:t> </m:t>
                    </m:r>
                    <m:r>
                      <m:rPr>
                        <m:nor/>
                      </m:rPr>
                      <a:rPr lang="en-US" altLang="zh-CN" sz="3200" b="1" baseline="30000" dirty="0"/>
                      <m:t>(</m:t>
                    </m:r>
                    <m:r>
                      <m:rPr>
                        <m:nor/>
                      </m:rPr>
                      <a:rPr lang="en-US" altLang="zh-CN" sz="3200" b="1" i="1" baseline="30000" dirty="0"/>
                      <m:t>n</m:t>
                    </m:r>
                    <m:r>
                      <m:rPr>
                        <m:nor/>
                      </m:rPr>
                      <a:rPr lang="en-US" altLang="zh-CN" sz="3200" b="1" baseline="30000" dirty="0"/>
                      <m:t>)</m:t>
                    </m:r>
                    <m:r>
                      <m:rPr>
                        <m:nor/>
                      </m:rPr>
                      <a:rPr lang="en-US" altLang="zh-CN" sz="3200" b="1" dirty="0"/>
                      <m:t>(0)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3200" b="1" dirty="0"/>
                      <m:t>=</m:t>
                    </m:r>
                    <m:r>
                      <m:rPr>
                        <m:nor/>
                      </m:rPr>
                      <a:rPr lang="en-US" altLang="zh-CN" sz="3200" b="1" i="0" dirty="0" smtClean="0"/>
                      <m:t> </m:t>
                    </m:r>
                    <m:r>
                      <m:rPr>
                        <m:nor/>
                      </m:rPr>
                      <a:rPr lang="en-US" altLang="zh-CN" sz="3200" b="1" dirty="0"/>
                      <m:t>(</m:t>
                    </m:r>
                    <m:r>
                      <m:rPr>
                        <m:nor/>
                      </m:rPr>
                      <a:rPr lang="en-US" altLang="zh-CN" sz="3200" b="1" i="1" dirty="0"/>
                      <m:t>−</m:t>
                    </m:r>
                    <m:r>
                      <m:rPr>
                        <m:nor/>
                      </m:rPr>
                      <a:rPr lang="en-US" altLang="zh-CN" sz="3200" b="1" dirty="0"/>
                      <m:t>1)</m:t>
                    </m:r>
                    <m:r>
                      <m:rPr>
                        <m:nor/>
                      </m:rPr>
                      <a:rPr lang="en-US" altLang="zh-CN" sz="3200" b="1" i="1" baseline="30000" dirty="0"/>
                      <m:t>n</m:t>
                    </m:r>
                    <m:r>
                      <m:rPr>
                        <m:nor/>
                      </m:rPr>
                      <a:rPr lang="en-US" altLang="zh-CN" sz="3200" b="1" baseline="30000" dirty="0"/>
                      <m:t>−1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8363" y="2385841"/>
                <a:ext cx="5297522" cy="801310"/>
              </a:xfrm>
              <a:prstGeom prst="rect">
                <a:avLst/>
              </a:prstGeom>
              <a:blipFill>
                <a:blip r:embed="rId6"/>
                <a:stretch>
                  <a:fillRect l="-2417" b="-1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23">
            <a:extLst>
              <a:ext uri="{FF2B5EF4-FFF2-40B4-BE49-F238E27FC236}">
                <a16:creationId xmlns:a16="http://schemas.microsoft.com/office/drawing/2014/main" id="{295E1379-A409-4913-B13A-FDE4D08E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185" y="4636739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8">
                <a:extLst>
                  <a:ext uri="{FF2B5EF4-FFF2-40B4-BE49-F238E27FC236}">
                    <a16:creationId xmlns:a16="http://schemas.microsoft.com/office/drawing/2014/main" id="{13408AD2-5803-407E-9D8A-C26662897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5496" y="4423136"/>
                <a:ext cx="3343837" cy="913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因为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=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 Box 48">
                <a:extLst>
                  <a:ext uri="{FF2B5EF4-FFF2-40B4-BE49-F238E27FC236}">
                    <a16:creationId xmlns:a16="http://schemas.microsoft.com/office/drawing/2014/main" id="{13408AD2-5803-407E-9D8A-C266628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5496" y="4423136"/>
                <a:ext cx="3343837" cy="913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62">
                <a:extLst>
                  <a:ext uri="{FF2B5EF4-FFF2-40B4-BE49-F238E27FC236}">
                    <a16:creationId xmlns:a16="http://schemas.microsoft.com/office/drawing/2014/main" id="{C0E371B0-48B0-49EA-9893-A4DAABA036CB}"/>
                  </a:ext>
                </a:extLst>
              </p:cNvPr>
              <p:cNvSpPr txBox="1"/>
              <p:nvPr/>
            </p:nvSpPr>
            <p:spPr bwMode="auto">
              <a:xfrm>
                <a:off x="4949417" y="4588972"/>
                <a:ext cx="4438424" cy="6312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/>
                      <m:t> </m:t>
                    </m:r>
                    <m:r>
                      <m:rPr>
                        <m:nor/>
                      </m:rPr>
                      <a:rPr lang="en-US" altLang="zh-CN" sz="2800" b="1" dirty="0"/>
                      <m:t>(0)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zh-CN" altLang="en-US" sz="2800" b="1" dirty="0"/>
                      <m:t>，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/>
                      <m:t> ′</m:t>
                    </m:r>
                    <m:r>
                      <m:rPr>
                        <m:nor/>
                      </m:rPr>
                      <a:rPr lang="en-US" altLang="zh-CN" sz="2800" b="1" dirty="0"/>
                      <m:t>(0)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" name="Object 62">
                <a:extLst>
                  <a:ext uri="{FF2B5EF4-FFF2-40B4-BE49-F238E27FC236}">
                    <a16:creationId xmlns:a16="http://schemas.microsoft.com/office/drawing/2014/main" id="{C0E371B0-48B0-49EA-9893-A4DAABA0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9417" y="4588972"/>
                <a:ext cx="4438424" cy="631209"/>
              </a:xfrm>
              <a:prstGeom prst="rect">
                <a:avLst/>
              </a:prstGeom>
              <a:blipFill>
                <a:blip r:embed="rId8"/>
                <a:stretch>
                  <a:fillRect l="-2885" t="-13592" b="-67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C6D8D79A-52CE-4BC8-ABA1-218DBE6F1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185" y="3395903"/>
                <a:ext cx="8446398" cy="76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>
                    <a:latin typeface="+mj-lt"/>
                    <a:ea typeface="+mj-ea"/>
                  </a:rPr>
                  <a:t>11.</a:t>
                </a:r>
                <a:r>
                  <a:rPr lang="zh-CN" altLang="en-US" b="1" dirty="0">
                    <a:latin typeface="+mj-lt"/>
                    <a:ea typeface="+mj-ea"/>
                  </a:rPr>
                  <a:t>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limLowPr>
                          <m:e>
                            <m:r>
                              <a:rPr lang="pt-BR" altLang="zh-CN" b="1" i="1">
                                <a:latin typeface="Cambria Math" panose="02040503050406030204" pitchFamily="18" charset="0"/>
                                <a:ea typeface="+mj-ea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  <a:ea typeface="+mj-ea"/>
                              </a:rPr>
                              <m:t>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altLang="zh-CN" b="1" baseline="30000" dirty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+mj-lt"/>
                    <a:ea typeface="+mj-ea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</m:oMath>
                </a14:m>
                <a:r>
                  <a:rPr lang="zh-CN" altLang="en-US" b="1" dirty="0">
                    <a:latin typeface="+mj-lt"/>
                    <a:ea typeface="+mj-ea"/>
                  </a:rPr>
                  <a:t>且 </a:t>
                </a:r>
                <a:r>
                  <a:rPr lang="en-US" altLang="zh-CN" b="1" i="1" dirty="0">
                    <a:latin typeface="+mj-lt"/>
                    <a:ea typeface="+mj-ea"/>
                  </a:rPr>
                  <a:t>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latin typeface="+mj-lt"/>
                        <a:ea typeface="+mj-ea"/>
                      </a:rPr>
                      <m:t>′′</m:t>
                    </m:r>
                  </m:oMath>
                </a14:m>
                <a:r>
                  <a:rPr lang="en-US" altLang="zh-CN" b="1" dirty="0">
                    <a:latin typeface="+mj-lt"/>
                    <a:ea typeface="+mj-ea"/>
                  </a:rPr>
                  <a:t> (</a:t>
                </a:r>
                <a:r>
                  <a:rPr lang="en-US" altLang="zh-CN" b="1" i="1" dirty="0">
                    <a:latin typeface="+mj-lt"/>
                    <a:ea typeface="+mj-ea"/>
                  </a:rPr>
                  <a:t>x</a:t>
                </a:r>
                <a:r>
                  <a:rPr lang="en-US" altLang="zh-CN" b="1" dirty="0">
                    <a:latin typeface="+mj-lt"/>
                    <a:ea typeface="+mj-ea"/>
                  </a:rPr>
                  <a:t>) &gt;</a:t>
                </a:r>
                <a:r>
                  <a:rPr lang="zh-CN" altLang="en-US" b="1" dirty="0">
                    <a:latin typeface="+mj-lt"/>
                    <a:ea typeface="+mj-ea"/>
                  </a:rPr>
                  <a:t> </a:t>
                </a:r>
                <a:r>
                  <a:rPr lang="en-US" altLang="zh-CN" b="1" dirty="0">
                    <a:latin typeface="+mj-lt"/>
                    <a:ea typeface="+mj-ea"/>
                  </a:rPr>
                  <a:t>0</a:t>
                </a:r>
                <a:r>
                  <a:rPr lang="zh-CN" altLang="en-US" b="1" dirty="0">
                    <a:latin typeface="+mj-lt"/>
                    <a:ea typeface="+mj-ea"/>
                  </a:rPr>
                  <a:t>，证明 </a:t>
                </a:r>
                <a:r>
                  <a:rPr lang="en-US" altLang="zh-CN" b="1" i="1" dirty="0">
                    <a:latin typeface="+mj-lt"/>
                    <a:ea typeface="+mj-ea"/>
                  </a:rPr>
                  <a:t>f(x)</a:t>
                </a:r>
                <a:r>
                  <a:rPr lang="en-US" altLang="zh-CN" b="1" dirty="0"/>
                  <a:t> ≥ </a:t>
                </a:r>
                <a:r>
                  <a:rPr lang="en-US" altLang="zh-CN" b="1" i="1" dirty="0"/>
                  <a:t>x</a:t>
                </a:r>
                <a:r>
                  <a:rPr lang="en-US" altLang="zh-CN" b="1" dirty="0">
                    <a:latin typeface="+mj-lt"/>
                    <a:ea typeface="+mj-ea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C6D8D79A-52CE-4BC8-ABA1-218DBE6F1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185" y="3395903"/>
                <a:ext cx="8446398" cy="762516"/>
              </a:xfrm>
              <a:prstGeom prst="rect">
                <a:avLst/>
              </a:prstGeom>
              <a:blipFill>
                <a:blip r:embed="rId9"/>
                <a:stretch>
                  <a:fillRect l="-1443"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91F9A282-EAFF-4164-B33B-BEDB1B5EB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586" y="5250079"/>
                <a:ext cx="9417670" cy="801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由泰勒公式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i="1" dirty="0"/>
                      <m:t>f</m:t>
                    </m:r>
                    <m:r>
                      <m:rPr>
                        <m:nor/>
                      </m:rPr>
                      <a:rPr lang="en-US" altLang="zh-CN" sz="3200" b="1" i="1" dirty="0"/>
                      <m:t> </m:t>
                    </m:r>
                    <m:r>
                      <m:rPr>
                        <m:nor/>
                      </m:rPr>
                      <a:rPr lang="en-US" altLang="zh-CN" sz="3200" b="1" dirty="0"/>
                      <m:t>(</m:t>
                    </m:r>
                    <m:r>
                      <m:rPr>
                        <m:nor/>
                      </m:rPr>
                      <a:rPr lang="en-US" altLang="zh-CN" sz="3200" b="1" i="1" dirty="0"/>
                      <m:t>x</m:t>
                    </m:r>
                    <m:r>
                      <m:rPr>
                        <m:nor/>
                      </m:rPr>
                      <a:rPr lang="en-US" altLang="zh-CN" sz="3200" b="1" dirty="0"/>
                      <m:t>)=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m:rPr>
                        <m:nor/>
                      </m:rPr>
                      <a:rPr lang="en-US" altLang="zh-CN" sz="3200" b="1" i="1" dirty="0"/>
                      <m:t>f</m:t>
                    </m:r>
                    <m:r>
                      <m:rPr>
                        <m:nor/>
                      </m:rPr>
                      <a:rPr lang="en-US" altLang="zh-CN" sz="3200" b="1" i="1" dirty="0"/>
                      <m:t> ′′</m:t>
                    </m:r>
                    <m:r>
                      <m:rPr>
                        <m:nor/>
                      </m:rPr>
                      <a:rPr lang="en-US" altLang="zh-CN" sz="3200" b="1" dirty="0"/>
                      <m:t> (</m:t>
                    </m:r>
                    <m:r>
                      <a:rPr lang="el-GR" altLang="zh-CN" sz="3200" b="1" i="1" dirty="0" smtClean="0"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en-US" altLang="zh-CN" sz="3200" b="1" dirty="0"/>
                      <m:t>)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3200" b="1" baseline="30000" dirty="0"/>
                      <m:t>2</m:t>
                    </m:r>
                  </m:oMath>
                </a14:m>
                <a:r>
                  <a:rPr lang="en-US" altLang="zh-CN" b="1" dirty="0"/>
                  <a:t>       (</a:t>
                </a:r>
                <a14:m>
                  <m:oMath xmlns:m="http://schemas.openxmlformats.org/officeDocument/2006/math">
                    <m:r>
                      <a:rPr lang="el-GR" altLang="zh-CN" b="1" i="1" dirty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l-GR" altLang="zh-CN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介于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en-US" altLang="zh-CN" b="1" dirty="0"/>
                  <a:t>)</a:t>
                </a:r>
                <a:endParaRPr lang="zh-CN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91F9A282-EAFF-4164-B33B-BEDB1B5EB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586" y="5250079"/>
                <a:ext cx="9417670" cy="801310"/>
              </a:xfrm>
              <a:prstGeom prst="rect">
                <a:avLst/>
              </a:prstGeom>
              <a:blipFill>
                <a:blip r:embed="rId10"/>
                <a:stretch>
                  <a:fillRect l="-1359" b="-53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4F216AFD-8317-4CDF-8ACC-0FAAAE2B7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9178" y="6152504"/>
                <a:ext cx="4319451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latin typeface="+mj-lt"/>
                  </a:rPr>
                  <a:t>所以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i="1" dirty="0"/>
                      <m:t>f</m:t>
                    </m:r>
                    <m:r>
                      <m:rPr>
                        <m:nor/>
                      </m:rPr>
                      <a:rPr lang="en-US" altLang="zh-CN" sz="3200" b="1" dirty="0"/>
                      <m:t>(</m:t>
                    </m:r>
                    <m:r>
                      <m:rPr>
                        <m:nor/>
                      </m:rPr>
                      <a:rPr lang="en-US" altLang="zh-CN" sz="3200" b="1" i="1" dirty="0"/>
                      <m:t>x</m:t>
                    </m:r>
                    <m:r>
                      <m:rPr>
                        <m:nor/>
                      </m:rPr>
                      <a:rPr lang="en-US" altLang="zh-CN" sz="3200" b="1" dirty="0"/>
                      <m:t>) ≥ </m:t>
                    </m:r>
                    <m:r>
                      <m:rPr>
                        <m:nor/>
                      </m:rPr>
                      <a:rPr lang="en-US" altLang="zh-CN" sz="3200" b="1" i="1" dirty="0" smtClean="0"/>
                      <m:t>x</m:t>
                    </m:r>
                  </m:oMath>
                </a14:m>
                <a:endParaRPr lang="zh-CN" altLang="en-US" sz="32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4F216AFD-8317-4CDF-8ACC-0FAAAE2B7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9178" y="6152504"/>
                <a:ext cx="4319451" cy="584775"/>
              </a:xfrm>
              <a:prstGeom prst="rect">
                <a:avLst/>
              </a:prstGeom>
              <a:blipFill>
                <a:blip r:embed="rId11"/>
                <a:stretch>
                  <a:fillRect l="-3526" t="-17708" b="-29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13" grpId="0"/>
      <p:bldP spid="16" grpId="0"/>
      <p:bldP spid="8" grpId="0" autoUpdateAnimBg="0"/>
      <p:bldP spid="9" grpId="0"/>
      <p:bldP spid="10" grpId="0"/>
      <p:bldP spid="1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01" y="1521111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031" y="1434770"/>
                <a:ext cx="10510991" cy="901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 smtClean="0"/>
                        <m:t>由泰勒公式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   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)=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(0)+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′′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(0)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sz="2800" b="1" baseline="30000" dirty="0"/>
                        <m:t>2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′′′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sz="2800" b="1" i="0" baseline="30000" dirty="0" smtClean="0"/>
                        <m:t>3     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介于</m:t>
                      </m:r>
                      <m:r>
                        <a:rPr lang="en-US" altLang="zh-CN" sz="2800" b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之间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3031" y="1434770"/>
                <a:ext cx="10510991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402" y="365072"/>
                <a:ext cx="11777427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12. </a:t>
                </a:r>
                <a:r>
                  <a:rPr lang="zh-CN" altLang="en-US" b="1" dirty="0"/>
                  <a:t>设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在 </a:t>
                </a:r>
                <a:r>
                  <a:rPr lang="en-US" altLang="zh-CN" b="1" dirty="0"/>
                  <a:t>[-1,1]</a:t>
                </a:r>
                <a:r>
                  <a:rPr lang="zh-CN" altLang="en-US" b="1" dirty="0"/>
                  <a:t>上具有三阶连续导数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且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(-1)=0,</a:t>
                </a:r>
                <a:r>
                  <a:rPr lang="en-US" altLang="zh-CN" b="1" i="1" dirty="0"/>
                  <a:t> f</a:t>
                </a:r>
                <a:r>
                  <a:rPr lang="en-US" altLang="zh-CN" b="1" dirty="0"/>
                  <a:t>(1)=1, </a:t>
                </a:r>
                <a:r>
                  <a:rPr lang="en-US" altLang="zh-CN" b="1" i="1" dirty="0"/>
                  <a:t>f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i="1" dirty="0"/>
                      <m:t>′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(0)=0, </a:t>
                </a:r>
              </a:p>
              <a:p>
                <a:r>
                  <a:rPr lang="zh-CN" altLang="en-US" b="1" dirty="0"/>
                  <a:t>      证明：存在</a:t>
                </a:r>
                <a14:m>
                  <m:oMath xmlns:m="http://schemas.openxmlformats.org/officeDocument/2006/math">
                    <m:r>
                      <a:rPr lang="el-GR" altLang="zh-CN" b="1" i="1" dirty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l-GR" altLang="zh-CN" b="1" i="1" dirty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altLang="zh-CN" b="1" dirty="0"/>
                  <a:t>(-1,1)</a:t>
                </a:r>
                <a:r>
                  <a:rPr lang="zh-CN" altLang="en-US" b="1" dirty="0"/>
                  <a:t>，使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i="1" dirty="0"/>
                      <m:t> ′′′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a:rPr lang="el-GR" altLang="zh-CN" b="1" i="1" dirty="0"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en-US" altLang="zh-CN" b="1" dirty="0"/>
                      <m:t>)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= 3 .</a:t>
                </a:r>
                <a:endParaRPr lang="en-US" altLang="zh-CN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402" y="365072"/>
                <a:ext cx="11777427" cy="954107"/>
              </a:xfrm>
              <a:prstGeom prst="rect">
                <a:avLst/>
              </a:prstGeom>
              <a:blipFill>
                <a:blip r:embed="rId3"/>
                <a:stretch>
                  <a:fillRect l="-1035" t="-8974" b="-17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8">
                <a:extLst>
                  <a:ext uri="{FF2B5EF4-FFF2-40B4-BE49-F238E27FC236}">
                    <a16:creationId xmlns:a16="http://schemas.microsoft.com/office/drawing/2014/main" id="{99B57D67-A06E-49BF-B170-310AFEBDA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468" y="2260272"/>
                <a:ext cx="11161401" cy="901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 smtClean="0">
                          <a:latin typeface="Cambria Math" panose="02040503050406030204" pitchFamily="18" charset="0"/>
                        </a:rPr>
                        <m:t>将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−1,1</m:t>
                      </m:r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代入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−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1)=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(0)+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′′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(0)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′′′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altLang="zh-CN" sz="2800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en-US" altLang="zh-CN" sz="2800" b="1" i="0" baseline="3000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介于</m:t>
                      </m:r>
                      <m:r>
                        <a:rPr lang="en-US" altLang="zh-CN" sz="2800" b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之间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Text Box 48">
                <a:extLst>
                  <a:ext uri="{FF2B5EF4-FFF2-40B4-BE49-F238E27FC236}">
                    <a16:creationId xmlns:a16="http://schemas.microsoft.com/office/drawing/2014/main" id="{99B57D67-A06E-49BF-B170-310AFEBDA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468" y="2260272"/>
                <a:ext cx="11161401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8">
                <a:extLst>
                  <a:ext uri="{FF2B5EF4-FFF2-40B4-BE49-F238E27FC236}">
                    <a16:creationId xmlns:a16="http://schemas.microsoft.com/office/drawing/2014/main" id="{F9C567D9-4390-4623-8A97-6E32590CF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278" y="3097108"/>
                <a:ext cx="8914591" cy="901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(1)=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(0)+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′′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(0)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′′′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altLang="zh-CN" sz="2800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en-US" altLang="zh-CN" sz="2800" b="1" i="0" baseline="3000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altLang="zh-CN" sz="2800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介于</m:t>
                      </m:r>
                      <m:r>
                        <a:rPr lang="en-US" altLang="zh-CN" sz="2800" b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之间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 Box 48">
                <a:extLst>
                  <a:ext uri="{FF2B5EF4-FFF2-40B4-BE49-F238E27FC236}">
                    <a16:creationId xmlns:a16="http://schemas.microsoft.com/office/drawing/2014/main" id="{F9C567D9-4390-4623-8A97-6E32590CF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2278" y="3097108"/>
                <a:ext cx="8914591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8">
                <a:extLst>
                  <a:ext uri="{FF2B5EF4-FFF2-40B4-BE49-F238E27FC236}">
                    <a16:creationId xmlns:a16="http://schemas.microsoft.com/office/drawing/2014/main" id="{DFC77686-2905-43F7-A2C8-BC0F6AD09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591" y="4114484"/>
                <a:ext cx="554001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两式相减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′′′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altLang="zh-CN" sz="2800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)+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′′′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)=6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Text Box 48">
                <a:extLst>
                  <a:ext uri="{FF2B5EF4-FFF2-40B4-BE49-F238E27FC236}">
                    <a16:creationId xmlns:a16="http://schemas.microsoft.com/office/drawing/2014/main" id="{DFC77686-2905-43F7-A2C8-BC0F6AD09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8591" y="4114484"/>
                <a:ext cx="55400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CC7B6004-88DF-424D-A210-1FC798510B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6761" y="5095975"/>
                <a:ext cx="686830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设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i="1" dirty="0"/>
                      <m:t> ′′′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b="1" dirty="0"/>
                      <m:t>)</m:t>
                    </m:r>
                  </m:oMath>
                </a14:m>
                <a:r>
                  <a:rPr lang="zh-CN" altLang="en-US" b="1" dirty="0"/>
                  <a:t>在 </a:t>
                </a:r>
                <a:r>
                  <a:rPr lang="en-US" altLang="zh-CN" b="1" dirty="0"/>
                  <a:t>[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,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/>
                  <a:t>]</a:t>
                </a:r>
                <a:r>
                  <a:rPr lang="zh-CN" altLang="en-US" b="1" dirty="0"/>
                  <a:t>最大最小值分别为</a:t>
                </a:r>
                <a:r>
                  <a:rPr lang="en-US" altLang="zh-CN" b="1" i="1" dirty="0" err="1"/>
                  <a:t>M,m</a:t>
                </a:r>
                <a:r>
                  <a:rPr lang="en-US" altLang="zh-CN" b="1" i="1" dirty="0"/>
                  <a:t>.</a:t>
                </a:r>
                <a:endParaRPr lang="en-US" altLang="zh-CN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CC7B6004-88DF-424D-A210-1FC79851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6761" y="5095975"/>
                <a:ext cx="6868303" cy="523220"/>
              </a:xfrm>
              <a:prstGeom prst="rect">
                <a:avLst/>
              </a:prstGeom>
              <a:blipFill>
                <a:blip r:embed="rId7"/>
                <a:stretch>
                  <a:fillRect l="-1775" t="-16279" r="-26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91EEDEB3-93AB-4FCF-A857-BBE1430AEA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6761" y="5734786"/>
                <a:ext cx="6868303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则 </a:t>
                </a:r>
                <a:r>
                  <a:rPr lang="en-US" altLang="zh-CN" b="1" i="1" dirty="0"/>
                  <a:t>m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i="1" dirty="0"/>
                      <m:t> ′′′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altLang="zh-CN" b="1" dirty="0"/>
                      <m:t>)+</m:t>
                    </m:r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i="1" dirty="0"/>
                      <m:t> ′′′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en-US" altLang="zh-CN" b="1" dirty="0"/>
                      <m:t>))</m:t>
                    </m:r>
                    <m:r>
                      <m:rPr>
                        <m:nor/>
                      </m:rPr>
                      <a:rPr lang="en-US" altLang="zh-CN" b="1" i="0" dirty="0" smtClean="0"/>
                      <m:t>=3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b="1" i="1" dirty="0"/>
                  <a:t>M</a:t>
                </a:r>
                <a:r>
                  <a:rPr lang="en-US" altLang="zh-CN" b="1" dirty="0"/>
                  <a:t>.</a:t>
                </a:r>
                <a:endParaRPr lang="en-US" altLang="zh-CN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91EEDEB3-93AB-4FCF-A857-BBE1430A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6761" y="5734786"/>
                <a:ext cx="6868303" cy="714683"/>
              </a:xfrm>
              <a:prstGeom prst="rect">
                <a:avLst/>
              </a:prstGeom>
              <a:blipFill>
                <a:blip r:embed="rId8"/>
                <a:stretch>
                  <a:fillRect l="-1775" b="-9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6">
            <a:extLst>
              <a:ext uri="{FF2B5EF4-FFF2-40B4-BE49-F238E27FC236}">
                <a16:creationId xmlns:a16="http://schemas.microsoft.com/office/drawing/2014/main" id="{F6CFE9F2-5F44-47AE-8D3F-98F62FF60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012" y="5734786"/>
            <a:ext cx="2897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+mj-lt"/>
              </a:rPr>
              <a:t>由介值定理即得</a:t>
            </a:r>
            <a:endParaRPr lang="en-US" altLang="zh-C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96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43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4085219" y="-1642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3.4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212048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400" y="2091730"/>
                <a:ext cx="325389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/>
                        <m:t>方程两边对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zh-CN" altLang="en-US" sz="2800" b="1"/>
                        <m:t>求导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8400" y="2091730"/>
                <a:ext cx="325389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578982" y="2643709"/>
                <a:ext cx="5022115" cy="5600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r>
                  <a:rPr lang="zh-CN" altLang="en-US" sz="2800" b="1" dirty="0"/>
                  <a:t>则为 </a:t>
                </a:r>
                <a:r>
                  <a:rPr lang="en-US" altLang="zh-CN" sz="2800" b="1" dirty="0"/>
                  <a:t>3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baseline="30000" dirty="0"/>
                  <a:t>2</a:t>
                </a:r>
                <a:r>
                  <a:rPr lang="en-US" altLang="zh-CN" sz="2800" b="1" dirty="0"/>
                  <a:t> + 3</a:t>
                </a:r>
                <a:r>
                  <a:rPr lang="en-US" altLang="zh-CN" sz="2800" b="1" i="1" dirty="0"/>
                  <a:t>y</a:t>
                </a:r>
                <a:r>
                  <a:rPr lang="en-US" altLang="zh-CN" sz="2800" b="1" baseline="30000" dirty="0"/>
                  <a:t>2</a:t>
                </a:r>
                <a:r>
                  <a:rPr lang="en-US" altLang="zh-CN" sz="2800" b="1" i="1" dirty="0"/>
                  <a:t>y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′</m:t>
                    </m:r>
                  </m:oMath>
                </a14:m>
                <a:r>
                  <a:rPr lang="en-US" altLang="zh-CN" sz="2800" b="1" dirty="0"/>
                  <a:t>- 3</a:t>
                </a:r>
                <a:r>
                  <a:rPr lang="en-US" altLang="zh-CN" sz="2800" b="1" i="1" dirty="0"/>
                  <a:t>y </a:t>
                </a:r>
                <a:r>
                  <a:rPr lang="en-US" altLang="zh-CN" sz="2800" b="1" dirty="0"/>
                  <a:t>- 3</a:t>
                </a:r>
                <a:r>
                  <a:rPr lang="en-US" altLang="zh-CN" sz="2800" b="1" i="1" dirty="0"/>
                  <a:t>xy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′</m:t>
                    </m:r>
                  </m:oMath>
                </a14:m>
                <a:r>
                  <a:rPr lang="en-US" altLang="zh-CN" sz="2800" b="1" i="1" dirty="0"/>
                  <a:t> </a:t>
                </a:r>
                <a:r>
                  <a:rPr lang="en-US" altLang="zh-CN" sz="2800" b="1" dirty="0"/>
                  <a:t>= 0</a:t>
                </a:r>
                <a:r>
                  <a:rPr lang="zh-CN" altLang="en-US" sz="2800" b="1" dirty="0"/>
                  <a:t>解出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8982" y="2643709"/>
                <a:ext cx="5022115" cy="560091"/>
              </a:xfrm>
              <a:prstGeom prst="rect">
                <a:avLst/>
              </a:prstGeom>
              <a:blipFill>
                <a:blip r:embed="rId3"/>
                <a:stretch>
                  <a:fillRect l="-2184" t="-13043" b="-152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1. </a:t>
            </a:r>
            <a:r>
              <a:rPr lang="zh-CN" altLang="en-US" b="1" dirty="0"/>
              <a:t>求下列函数的极值</a:t>
            </a: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71A2E28C-F075-4DAE-A787-5AE9C9754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701" y="1222295"/>
            <a:ext cx="10663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</a:rPr>
              <a:t>(6)</a:t>
            </a:r>
            <a:r>
              <a:rPr lang="zh-CN" altLang="en-US" b="1" dirty="0">
                <a:latin typeface="+mj-lt"/>
              </a:rPr>
              <a:t>函数 </a:t>
            </a:r>
            <a:r>
              <a:rPr lang="en-US" altLang="zh-CN" b="1" i="1" dirty="0">
                <a:latin typeface="+mj-lt"/>
              </a:rPr>
              <a:t>y </a:t>
            </a:r>
            <a:r>
              <a:rPr lang="en-US" altLang="zh-CN" b="1" dirty="0">
                <a:latin typeface="+mj-lt"/>
              </a:rPr>
              <a:t>= </a:t>
            </a:r>
            <a:r>
              <a:rPr lang="en-US" altLang="zh-CN" b="1" i="1" dirty="0">
                <a:latin typeface="+mj-lt"/>
              </a:rPr>
              <a:t>f </a:t>
            </a:r>
            <a:r>
              <a:rPr lang="en-US" altLang="zh-CN" b="1" dirty="0">
                <a:latin typeface="+mj-lt"/>
              </a:rPr>
              <a:t>(</a:t>
            </a: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dirty="0">
                <a:latin typeface="+mj-lt"/>
              </a:rPr>
              <a:t>)</a:t>
            </a:r>
            <a:r>
              <a:rPr lang="zh-CN" altLang="en-US" b="1" dirty="0">
                <a:latin typeface="+mj-lt"/>
              </a:rPr>
              <a:t>由方程</a:t>
            </a: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30000" dirty="0">
                <a:latin typeface="+mj-lt"/>
              </a:rPr>
              <a:t>3</a:t>
            </a:r>
            <a:r>
              <a:rPr lang="en-US" altLang="zh-CN" b="1" dirty="0">
                <a:latin typeface="+mj-lt"/>
              </a:rPr>
              <a:t> + </a:t>
            </a:r>
            <a:r>
              <a:rPr lang="en-US" altLang="zh-CN" b="1" i="1" dirty="0">
                <a:latin typeface="+mj-lt"/>
              </a:rPr>
              <a:t>y</a:t>
            </a:r>
            <a:r>
              <a:rPr lang="en-US" altLang="zh-CN" b="1" baseline="30000" dirty="0">
                <a:latin typeface="+mj-lt"/>
              </a:rPr>
              <a:t>3</a:t>
            </a:r>
            <a:r>
              <a:rPr lang="en-US" altLang="zh-CN" b="1" dirty="0">
                <a:latin typeface="+mj-lt"/>
              </a:rPr>
              <a:t> - 3</a:t>
            </a:r>
            <a:r>
              <a:rPr lang="en-US" altLang="zh-CN" b="1" i="1" dirty="0">
                <a:latin typeface="+mj-lt"/>
              </a:rPr>
              <a:t>xy </a:t>
            </a:r>
            <a:r>
              <a:rPr lang="en-US" altLang="zh-CN" b="1" dirty="0">
                <a:latin typeface="+mj-lt"/>
              </a:rPr>
              <a:t>= 0(</a:t>
            </a:r>
            <a:r>
              <a:rPr lang="en-US" altLang="zh-CN" b="1" i="1" dirty="0">
                <a:latin typeface="+mj-lt"/>
              </a:rPr>
              <a:t>x </a:t>
            </a:r>
            <a:r>
              <a:rPr lang="en-US" altLang="zh-CN" b="1" dirty="0">
                <a:latin typeface="+mj-lt"/>
              </a:rPr>
              <a:t>&gt; 0)</a:t>
            </a:r>
            <a:r>
              <a:rPr lang="zh-CN" altLang="en-US" b="1" dirty="0">
                <a:latin typeface="+mj-lt"/>
              </a:rPr>
              <a:t>所确定，求其极值点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7338" y="2617329"/>
                <a:ext cx="3129108" cy="775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解出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y</m:t>
                    </m:r>
                    <m:r>
                      <m:rPr>
                        <m:nor/>
                      </m:rPr>
                      <a:rPr lang="en-US" altLang="zh-CN" b="1" i="1" dirty="0"/>
                      <m:t>′ </m:t>
                    </m:r>
                    <m:r>
                      <m:rPr>
                        <m:nor/>
                      </m:rPr>
                      <a:rPr lang="en-US" altLang="zh-CN" b="1" dirty="0"/>
                      <m:t>= 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b="1" baseline="30000" dirty="0"/>
                          <m:t>2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1" i="1" dirty="0"/>
                          <m:t>x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b="1" i="1" dirty="0" smtClean="0"/>
                          <m:t>y</m:t>
                        </m:r>
                        <m:r>
                          <m:rPr>
                            <m:nor/>
                          </m:rPr>
                          <a:rPr lang="en-US" altLang="zh-CN" b="1" baseline="30000" dirty="0"/>
                          <m:t>2</m:t>
                        </m:r>
                      </m:den>
                    </m:f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7338" y="2617329"/>
                <a:ext cx="3129108" cy="775853"/>
              </a:xfrm>
              <a:prstGeom prst="rect">
                <a:avLst/>
              </a:prstGeom>
              <a:blipFill>
                <a:blip r:embed="rId4"/>
                <a:stretch>
                  <a:fillRect l="-4094" t="-1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1582" y="4432433"/>
                <a:ext cx="4141241" cy="586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将①代入方程得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1582" y="4432433"/>
                <a:ext cx="4141241" cy="586379"/>
              </a:xfrm>
              <a:prstGeom prst="rect">
                <a:avLst/>
              </a:prstGeom>
              <a:blipFill>
                <a:blip r:embed="rId5"/>
                <a:stretch>
                  <a:fillRect l="-3093" t="-6250" b="-218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6159" y="3654201"/>
                <a:ext cx="79307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当其取得极值时 </a:t>
                </a:r>
                <a:r>
                  <a:rPr lang="en-US" altLang="zh-CN" b="1" i="1" dirty="0"/>
                  <a:t>y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′</m:t>
                    </m:r>
                  </m:oMath>
                </a14:m>
                <a:r>
                  <a:rPr lang="en-US" altLang="zh-CN" b="1" i="1" dirty="0"/>
                  <a:t> </a:t>
                </a:r>
                <a:r>
                  <a:rPr lang="en-US" altLang="zh-CN" b="1" dirty="0"/>
                  <a:t>= 0</a:t>
                </a:r>
                <a:r>
                  <a:rPr lang="zh-CN" altLang="en-US" b="1" dirty="0"/>
                  <a:t> 即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baseline="30000" dirty="0"/>
                      <m:t>2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=0</a:t>
                </a:r>
                <a:r>
                  <a:rPr lang="zh-CN" altLang="en-US" b="1" dirty="0"/>
                  <a:t>①</a:t>
                </a:r>
                <a:r>
                  <a:rPr lang="en-US" altLang="zh-CN" b="1" i="1" dirty="0"/>
                  <a:t> </a:t>
                </a:r>
                <a:r>
                  <a:rPr lang="zh-CN" altLang="en-US" b="1" dirty="0"/>
                  <a:t>且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b="1" i="1" dirty="0"/>
                      <m:t>y</m:t>
                    </m:r>
                    <m:r>
                      <m:rPr>
                        <m:nor/>
                      </m:rPr>
                      <a:rPr lang="en-US" altLang="zh-CN" b="1" baseline="30000" dirty="0"/>
                      <m:t>2</m:t>
                    </m:r>
                  </m:oMath>
                </a14:m>
                <a:r>
                  <a:rPr lang="zh-CN" altLang="en-US" b="1" dirty="0"/>
                  <a:t>≠</a:t>
                </a:r>
                <a:r>
                  <a:rPr lang="en-US" altLang="zh-CN" b="1" dirty="0"/>
                  <a:t>0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6159" y="3654201"/>
                <a:ext cx="7930721" cy="523220"/>
              </a:xfrm>
              <a:prstGeom prst="rect">
                <a:avLst/>
              </a:prstGeom>
              <a:blipFill>
                <a:blip r:embed="rId6"/>
                <a:stretch>
                  <a:fillRect l="-1537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3">
                <a:extLst>
                  <a:ext uri="{FF2B5EF4-FFF2-40B4-BE49-F238E27FC236}">
                    <a16:creationId xmlns:a16="http://schemas.microsoft.com/office/drawing/2014/main" id="{F162A35E-FFB3-4EA4-97F6-0059E96D0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2845" y="4334632"/>
                <a:ext cx="2875761" cy="602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此时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/>
                      <m:t>y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g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</m:d>
                    <m:r>
                      <m:rPr>
                        <m:nor/>
                      </m:rPr>
                      <a:rPr lang="en-US" altLang="zh-CN" sz="2800" b="1" baseline="30000" dirty="0"/>
                      <m:t>2</m:t>
                    </m:r>
                  </m:oMath>
                </a14:m>
                <a:endParaRPr lang="en-US" altLang="zh-CN" sz="2800" b="1" baseline="30000" dirty="0"/>
              </a:p>
            </p:txBody>
          </p:sp>
        </mc:Choice>
        <mc:Fallback xmlns="">
          <p:sp>
            <p:nvSpPr>
              <p:cNvPr id="11" name="Text Box 23">
                <a:extLst>
                  <a:ext uri="{FF2B5EF4-FFF2-40B4-BE49-F238E27FC236}">
                    <a16:creationId xmlns:a16="http://schemas.microsoft.com/office/drawing/2014/main" id="{F162A35E-FFB3-4EA4-97F6-0059E96D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845" y="4334632"/>
                <a:ext cx="2875761" cy="602344"/>
              </a:xfrm>
              <a:prstGeom prst="rect">
                <a:avLst/>
              </a:prstGeom>
              <a:blipFill>
                <a:blip r:embed="rId7"/>
                <a:stretch>
                  <a:fillRect l="-4459" t="-6061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3">
                <a:extLst>
                  <a:ext uri="{FF2B5EF4-FFF2-40B4-BE49-F238E27FC236}">
                    <a16:creationId xmlns:a16="http://schemas.microsoft.com/office/drawing/2014/main" id="{A2A61813-FE24-4A17-88F9-B51672DEB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399" y="5236764"/>
                <a:ext cx="6632823" cy="56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进一步计算可得在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sz="2800" b="1" dirty="0"/>
                  <a:t>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y</m:t>
                    </m:r>
                    <m:r>
                      <m:rPr>
                        <m:nor/>
                      </m:rPr>
                      <a:rPr lang="en-US" altLang="zh-CN" sz="2800" b="1" i="1" dirty="0"/>
                      <m:t>′′</m:t>
                    </m:r>
                  </m:oMath>
                </a14:m>
                <a:r>
                  <a:rPr lang="zh-CN" altLang="en-US" sz="2800" b="1" dirty="0"/>
                  <a:t>小于</a:t>
                </a:r>
                <a:r>
                  <a:rPr lang="en-US" altLang="zh-CN" sz="2800" b="1" dirty="0"/>
                  <a:t>0</a:t>
                </a:r>
              </a:p>
            </p:txBody>
          </p:sp>
        </mc:Choice>
        <mc:Fallback xmlns="">
          <p:sp>
            <p:nvSpPr>
              <p:cNvPr id="13" name="Text Box 23">
                <a:extLst>
                  <a:ext uri="{FF2B5EF4-FFF2-40B4-BE49-F238E27FC236}">
                    <a16:creationId xmlns:a16="http://schemas.microsoft.com/office/drawing/2014/main" id="{A2A61813-FE24-4A17-88F9-B51672DE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8399" y="5236764"/>
                <a:ext cx="6632823" cy="567784"/>
              </a:xfrm>
              <a:prstGeom prst="rect">
                <a:avLst/>
              </a:prstGeom>
              <a:blipFill>
                <a:blip r:embed="rId8"/>
                <a:stretch>
                  <a:fillRect l="-1838" t="-6452" b="-301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3">
                <a:extLst>
                  <a:ext uri="{FF2B5EF4-FFF2-40B4-BE49-F238E27FC236}">
                    <a16:creationId xmlns:a16="http://schemas.microsoft.com/office/drawing/2014/main" id="{31F26A95-7C8C-4F68-9C71-E91DFB00AC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9131" y="5236764"/>
                <a:ext cx="3871646" cy="602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/>
                      <m:t>y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g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</m:d>
                    <m:r>
                      <m:rPr>
                        <m:nor/>
                      </m:rPr>
                      <a:rPr lang="en-US" altLang="zh-CN" sz="2800" b="1" baseline="30000" dirty="0"/>
                      <m:t>2</m:t>
                    </m:r>
                  </m:oMath>
                </a14:m>
                <a:r>
                  <a:rPr lang="zh-CN" altLang="en-US" sz="2800" b="1" dirty="0"/>
                  <a:t>极大</a:t>
                </a:r>
                <a:endParaRPr lang="en-US" altLang="zh-CN" sz="2800" b="1" baseline="30000" dirty="0"/>
              </a:p>
            </p:txBody>
          </p:sp>
        </mc:Choice>
        <mc:Fallback xmlns="">
          <p:sp>
            <p:nvSpPr>
              <p:cNvPr id="14" name="Text Box 23">
                <a:extLst>
                  <a:ext uri="{FF2B5EF4-FFF2-40B4-BE49-F238E27FC236}">
                    <a16:creationId xmlns:a16="http://schemas.microsoft.com/office/drawing/2014/main" id="{31F26A95-7C8C-4F68-9C71-E91DFB00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9131" y="5236764"/>
                <a:ext cx="3871646" cy="602344"/>
              </a:xfrm>
              <a:prstGeom prst="rect">
                <a:avLst/>
              </a:prstGeom>
              <a:blipFill>
                <a:blip r:embed="rId9"/>
                <a:stretch>
                  <a:fillRect l="-3307" t="-6061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0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utoUpdateAnimBg="0"/>
      <p:bldP spid="30" grpId="0"/>
      <p:bldP spid="31" grpId="0"/>
      <p:bldP spid="43" grpId="0"/>
      <p:bldP spid="44" grpId="0"/>
      <p:bldP spid="63" grpId="0"/>
      <p:bldP spid="9" grpId="0" autoUpdateAnimBg="0"/>
      <p:bldP spid="12" grpId="0"/>
      <p:bldP spid="11" grpId="0" autoUpdateAnimBg="0"/>
      <p:bldP spid="13" grpId="0" autoUpdateAnimBg="0"/>
      <p:bldP spid="1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8" name="Group 28">
            <a:extLst>
              <a:ext uri="{FF2B5EF4-FFF2-40B4-BE49-F238E27FC236}">
                <a16:creationId xmlns:a16="http://schemas.microsoft.com/office/drawing/2014/main" id="{6E40A9D0-F546-4243-A799-67F59C9D9F50}"/>
              </a:ext>
            </a:extLst>
          </p:cNvPr>
          <p:cNvGrpSpPr>
            <a:grpSpLocks/>
          </p:cNvGrpSpPr>
          <p:nvPr/>
        </p:nvGrpSpPr>
        <p:grpSpPr bwMode="auto">
          <a:xfrm>
            <a:off x="532067" y="290402"/>
            <a:ext cx="5719915" cy="1805152"/>
            <a:chOff x="455" y="2987"/>
            <a:chExt cx="2633" cy="9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2" name="Text Box 22">
                  <a:extLst>
                    <a:ext uri="{FF2B5EF4-FFF2-40B4-BE49-F238E27FC236}">
                      <a16:creationId xmlns:a16="http://schemas.microsoft.com/office/drawing/2014/main" id="{EF05E61A-9B8C-421D-BAD7-D73CF5B777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" y="3243"/>
                  <a:ext cx="559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800" b="1" dirty="0">
                      <a:solidFill>
                        <a:srgbClr val="000000"/>
                      </a:solidFill>
                      <a:latin typeface="+mj-lt"/>
                      <a:ea typeface="+mj-ea"/>
                    </a:rPr>
                    <a:t>1.</a:t>
                  </a:r>
                  <a:r>
                    <a:rPr lang="en-US" altLang="zh-CN" sz="2800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dirty="0" smtClean="0"/>
                        <m:t>(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)</m:t>
                      </m:r>
                    </m:oMath>
                  </a14:m>
                  <a:endParaRPr kumimoji="1" lang="zh-CN" altLang="en-US" sz="2800" b="1" dirty="0">
                    <a:solidFill>
                      <a:srgbClr val="000000"/>
                    </a:solidFill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42" name="Text Box 22">
                  <a:extLst>
                    <a:ext uri="{FF2B5EF4-FFF2-40B4-BE49-F238E27FC236}">
                      <a16:creationId xmlns:a16="http://schemas.microsoft.com/office/drawing/2014/main" id="{EF05E61A-9B8C-421D-BAD7-D73CF5B77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5" y="3243"/>
                  <a:ext cx="559" cy="265"/>
                </a:xfrm>
                <a:prstGeom prst="rect">
                  <a:avLst/>
                </a:prstGeom>
                <a:blipFill>
                  <a:blip r:embed="rId2"/>
                  <a:stretch>
                    <a:fillRect l="-10050" t="-11628" b="-3139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3" name="Object 23">
                  <a:extLst>
                    <a:ext uri="{FF2B5EF4-FFF2-40B4-BE49-F238E27FC236}">
                      <a16:creationId xmlns:a16="http://schemas.microsoft.com/office/drawing/2014/main" id="{2871536D-83EC-4940-9F13-944FDFA6DCDA}"/>
                    </a:ext>
                  </a:extLst>
                </p:cNvPr>
                <p:cNvSpPr txBox="1"/>
                <p:nvPr/>
              </p:nvSpPr>
              <p:spPr bwMode="auto">
                <a:xfrm>
                  <a:off x="973" y="2987"/>
                  <a:ext cx="2115" cy="9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zh-CN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800" b="1" i="1" dirty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zh-CN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800" b="1" i="1" dirty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800" b="1" i="1" dirty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  </m:t>
                                </m:r>
                              </m:e>
                            </m:eqAr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43" name="Object 23">
                  <a:extLst>
                    <a:ext uri="{FF2B5EF4-FFF2-40B4-BE49-F238E27FC236}">
                      <a16:creationId xmlns:a16="http://schemas.microsoft.com/office/drawing/2014/main" id="{2871536D-83EC-4940-9F13-944FDFA6D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3" y="2987"/>
                  <a:ext cx="2115" cy="9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 Box 23">
            <a:extLst>
              <a:ext uri="{FF2B5EF4-FFF2-40B4-BE49-F238E27FC236}">
                <a16:creationId xmlns:a16="http://schemas.microsoft.com/office/drawing/2014/main" id="{52EC4172-95E4-4AF5-89E8-DA679749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69" y="2409745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1F5990E7-8554-4D24-A495-24CCDD105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1320" y="2296324"/>
                <a:ext cx="2999423" cy="98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1F5990E7-8554-4D24-A495-24CCDD10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320" y="2296324"/>
                <a:ext cx="2999423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3AE70A05-97CB-4683-AE87-0A2D914FC06C}"/>
                  </a:ext>
                </a:extLst>
              </p:cNvPr>
              <p:cNvSpPr txBox="1"/>
              <p:nvPr/>
            </p:nvSpPr>
            <p:spPr bwMode="auto">
              <a:xfrm>
                <a:off x="4237400" y="2573594"/>
                <a:ext cx="4009618" cy="4991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/>
                        <m:t>当函数取极值时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3AE70A05-97CB-4683-AE87-0A2D914FC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7400" y="2573594"/>
                <a:ext cx="4009618" cy="499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E3BCB231-0C34-4C8B-A4E7-363E3CE0EE29}"/>
                  </a:ext>
                </a:extLst>
              </p:cNvPr>
              <p:cNvSpPr txBox="1"/>
              <p:nvPr/>
            </p:nvSpPr>
            <p:spPr bwMode="auto">
              <a:xfrm>
                <a:off x="4634981" y="3446884"/>
                <a:ext cx="6555533" cy="915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时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时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E3BCB231-0C34-4C8B-A4E7-363E3CE0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4981" y="3446884"/>
                <a:ext cx="6555533" cy="915534"/>
              </a:xfrm>
              <a:prstGeom prst="rect">
                <a:avLst/>
              </a:prstGeom>
              <a:blipFill>
                <a:blip r:embed="rId6"/>
                <a:stretch>
                  <a:fillRect l="-1859" t="-86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096E841D-FA1D-4C8B-B335-FE1C82BF12F3}"/>
                  </a:ext>
                </a:extLst>
              </p:cNvPr>
              <p:cNvSpPr txBox="1"/>
              <p:nvPr/>
            </p:nvSpPr>
            <p:spPr bwMode="auto">
              <a:xfrm>
                <a:off x="1421590" y="3349991"/>
                <a:ext cx="3150410" cy="5627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</a:rPr>
                  <a:t>此时</a:t>
                </a:r>
                <a:r>
                  <a:rPr lang="en-US" altLang="zh-CN" sz="28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+mj-lt"/>
                      </a:rPr>
                      <m:t>0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096E841D-FA1D-4C8B-B335-FE1C82BF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1590" y="3349991"/>
                <a:ext cx="3150410" cy="562751"/>
              </a:xfrm>
              <a:prstGeom prst="rect">
                <a:avLst/>
              </a:prstGeom>
              <a:blipFill>
                <a:blip r:embed="rId7"/>
                <a:stretch>
                  <a:fillRect l="-3868" t="-15217" b="-195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2">
                <a:extLst>
                  <a:ext uri="{FF2B5EF4-FFF2-40B4-BE49-F238E27FC236}">
                    <a16:creationId xmlns:a16="http://schemas.microsoft.com/office/drawing/2014/main" id="{07A82D7B-A860-4BB0-B387-43DC5543D6D7}"/>
                  </a:ext>
                </a:extLst>
              </p:cNvPr>
              <p:cNvSpPr txBox="1"/>
              <p:nvPr/>
            </p:nvSpPr>
            <p:spPr bwMode="auto">
              <a:xfrm>
                <a:off x="1215604" y="4568520"/>
                <a:ext cx="4880396" cy="562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+mj-lt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极小</a:t>
                </a:r>
              </a:p>
            </p:txBody>
          </p:sp>
        </mc:Choice>
        <mc:Fallback xmlns="">
          <p:sp>
            <p:nvSpPr>
              <p:cNvPr id="19" name="Object 62">
                <a:extLst>
                  <a:ext uri="{FF2B5EF4-FFF2-40B4-BE49-F238E27FC236}">
                    <a16:creationId xmlns:a16="http://schemas.microsoft.com/office/drawing/2014/main" id="{07A82D7B-A860-4BB0-B387-43DC5543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5604" y="4568520"/>
                <a:ext cx="4880396" cy="562750"/>
              </a:xfrm>
              <a:prstGeom prst="rect">
                <a:avLst/>
              </a:prstGeom>
              <a:blipFill>
                <a:blip r:embed="rId8"/>
                <a:stretch>
                  <a:fillRect l="-2497" t="-13978" b="-182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8">
                <a:extLst>
                  <a:ext uri="{FF2B5EF4-FFF2-40B4-BE49-F238E27FC236}">
                    <a16:creationId xmlns:a16="http://schemas.microsoft.com/office/drawing/2014/main" id="{172A4F89-00C9-47B0-917C-6E3953216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0211" y="4355479"/>
                <a:ext cx="4880395" cy="759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亦可用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d>
                          <m:d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800" b="1" i="1" baseline="3000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800" b="1" dirty="0"/>
                  <a:t>&gt;0</a:t>
                </a:r>
                <a:r>
                  <a:rPr lang="zh-CN" altLang="en-US" sz="2800" b="1" dirty="0"/>
                  <a:t>判断</a:t>
                </a:r>
              </a:p>
            </p:txBody>
          </p:sp>
        </mc:Choice>
        <mc:Fallback xmlns="">
          <p:sp>
            <p:nvSpPr>
              <p:cNvPr id="11" name="Text Box 48">
                <a:extLst>
                  <a:ext uri="{FF2B5EF4-FFF2-40B4-BE49-F238E27FC236}">
                    <a16:creationId xmlns:a16="http://schemas.microsoft.com/office/drawing/2014/main" id="{172A4F89-00C9-47B0-917C-6E395321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0211" y="4355479"/>
                <a:ext cx="4880395" cy="759375"/>
              </a:xfrm>
              <a:prstGeom prst="rect">
                <a:avLst/>
              </a:prstGeom>
              <a:blipFill>
                <a:blip r:embed="rId9"/>
                <a:stretch>
                  <a:fillRect l="-2625" b="-24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073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  <p:bldP spid="15" grpId="0"/>
      <p:bldP spid="17" grpId="0"/>
      <p:bldP spid="21" grpId="0"/>
      <p:bldP spid="1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212048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401" y="2091730"/>
                <a:ext cx="2165326" cy="9035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latin typeface="+mj-lt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latin typeface="+mj-lt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j-lt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j-lt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el-GR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𝒔𝒊𝒏𝒙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8401" y="2091730"/>
                <a:ext cx="2165326" cy="903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518401" y="3081450"/>
                <a:ext cx="3515154" cy="5600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sz="2800" b="1" i="1" dirty="0"/>
                  <a:t>0&lt;x&lt;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sz="2800" b="1" i="1" dirty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l-GR" altLang="zh-CN" sz="28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𝐭𝐚𝐧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8401" y="3081450"/>
                <a:ext cx="3515154" cy="560091"/>
              </a:xfrm>
              <a:prstGeom prst="rect">
                <a:avLst/>
              </a:prstGeom>
              <a:blipFill>
                <a:blip r:embed="rId3"/>
                <a:stretch>
                  <a:fillRect l="-3120" t="-19565" b="-86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+mn-lt"/>
              </a:rPr>
              <a:t>3*. </a:t>
            </a:r>
            <a:r>
              <a:rPr lang="zh-CN" altLang="en-US" b="1" dirty="0">
                <a:latin typeface="+mn-lt"/>
              </a:rPr>
              <a:t>利用单调性极值（最值）证明下列不等式：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701" y="1222295"/>
                <a:ext cx="10663156" cy="713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(1)</a:t>
                </a:r>
                <a:r>
                  <a:rPr lang="zh-CN" altLang="en-US" b="1" dirty="0">
                    <a:latin typeface="+mj-lt"/>
                  </a:rPr>
                  <a:t>当 </a:t>
                </a:r>
                <a:r>
                  <a:rPr lang="en-US" altLang="zh-CN" b="1" dirty="0">
                    <a:latin typeface="+mj-lt"/>
                  </a:rPr>
                  <a:t>0</a:t>
                </a:r>
                <a:r>
                  <a:rPr lang="en-US" altLang="zh-CN" b="1" i="1" dirty="0">
                    <a:latin typeface="+mj-lt"/>
                  </a:rPr>
                  <a:t>&lt;x&lt;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1" i="1" dirty="0" smtClean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l-GR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b="1" dirty="0">
                    <a:latin typeface="+mj-lt"/>
                  </a:rPr>
                  <a:t>时，</a:t>
                </a:r>
                <a:r>
                  <a:rPr lang="el-GR" altLang="zh-CN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𝒔𝒊𝒏𝒙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altLang="zh-CN" b="1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l-GR" altLang="zh-CN" b="1" i="1" dirty="0">
                            <a:latin typeface="Cambria Math" panose="02040503050406030204" pitchFamily="18" charset="0"/>
                          </a:rPr>
                          <m:t>𝝅</m:t>
                        </m:r>
                      </m:den>
                    </m:f>
                  </m:oMath>
                </a14:m>
                <a:endParaRPr lang="zh-CN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701" y="1222295"/>
                <a:ext cx="10663156" cy="713913"/>
              </a:xfrm>
              <a:prstGeom prst="rect">
                <a:avLst/>
              </a:prstGeom>
              <a:blipFill>
                <a:blip r:embed="rId4"/>
                <a:stretch>
                  <a:fillRect l="-1201" b="-10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8275" y="2155593"/>
                <a:ext cx="3129108" cy="905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b="1" i="1" dirty="0" smtClean="0"/>
                        <m:t>′ </m:t>
                      </m:r>
                      <m:r>
                        <m:rPr>
                          <m:nor/>
                        </m:rPr>
                        <a:rPr lang="en-US" altLang="zh-CN" b="1" dirty="0" smtClean="0"/>
                        <m:t>= 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1" i="1" dirty="0"/>
                            <m:t>x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𝒄𝒐𝒔𝒙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𝒔𝒊𝒏𝒙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b="1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b="1" baseline="30000" dirty="0"/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8275" y="2155593"/>
                <a:ext cx="3129108" cy="905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1582" y="4432433"/>
                <a:ext cx="495113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则函数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</m:oMath>
                </a14:m>
                <a:r>
                  <a:rPr lang="zh-CN" altLang="en-US" sz="2800" b="1" dirty="0"/>
                  <a:t>为单调递减函数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1582" y="4432433"/>
                <a:ext cx="4951138" cy="523220"/>
              </a:xfrm>
              <a:prstGeom prst="rect">
                <a:avLst/>
              </a:prstGeom>
              <a:blipFill>
                <a:blip r:embed="rId6"/>
                <a:stretch>
                  <a:fillRect l="-2586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6159" y="3654201"/>
                <a:ext cx="79307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𝒄𝒐𝒔𝒙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1" dirty="0"/>
                  <a:t>  即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i="1" dirty="0" smtClean="0"/>
                      <m:t> </m:t>
                    </m:r>
                    <m:r>
                      <m:rPr>
                        <m:nor/>
                      </m:rPr>
                      <a:rPr lang="en-US" altLang="zh-CN" b="1" i="1" dirty="0"/>
                      <m:t>′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CN" b="1" dirty="0"/>
                      <m:t> </m:t>
                    </m:r>
                  </m:oMath>
                </a14:m>
                <a:r>
                  <a:rPr lang="en-US" altLang="zh-CN" b="1" dirty="0"/>
                  <a:t>0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6159" y="3654201"/>
                <a:ext cx="7930721" cy="523220"/>
              </a:xfrm>
              <a:prstGeom prst="rect">
                <a:avLst/>
              </a:prstGeom>
              <a:blipFill>
                <a:blip r:embed="rId7"/>
                <a:stretch>
                  <a:fillRect l="-1537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5942" y="5277722"/>
                <a:ext cx="6071441" cy="7159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dirty="0"/>
                      <m:t>)</m:t>
                    </m:r>
                    <m:r>
                      <m:rPr>
                        <m:nor/>
                      </m:rPr>
                      <a:rPr lang="en-US" altLang="zh-CN" b="1" i="0" dirty="0" smtClean="0"/>
                      <m:t>&gt;</m:t>
                    </m:r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f>
                      <m:fPr>
                        <m:ctrlPr>
                          <a:rPr lang="el-GR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1" i="1" dirty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l-GR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en-US" altLang="zh-CN" b="1" dirty="0"/>
                      <m:t>)=</m:t>
                    </m:r>
                    <m:f>
                      <m:fPr>
                        <m:ctrlPr>
                          <a:rPr lang="el-GR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l-GR" altLang="zh-CN" b="1" i="1" dirty="0">
                            <a:latin typeface="Cambria Math" panose="02040503050406030204" pitchFamily="18" charset="0"/>
                          </a:rPr>
                          <m:t>𝝅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1" dirty="0"/>
                  <a:t>    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𝒔𝒊𝒏𝒙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altLang="zh-CN" b="1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l-GR" altLang="zh-CN" b="1" i="1" dirty="0">
                            <a:latin typeface="Cambria Math" panose="02040503050406030204" pitchFamily="18" charset="0"/>
                          </a:rPr>
                          <m:t>𝝅</m:t>
                        </m:r>
                      </m:den>
                    </m:f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942" y="5277722"/>
                <a:ext cx="6071441" cy="715965"/>
              </a:xfrm>
              <a:prstGeom prst="rect">
                <a:avLst/>
              </a:prstGeom>
              <a:blipFill>
                <a:blip r:embed="rId8"/>
                <a:stretch>
                  <a:fillRect l="-2008" b="-10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44" grpId="0"/>
      <p:bldP spid="63" grpId="0"/>
      <p:bldP spid="9" grpId="0" autoUpdateAnimBg="0"/>
      <p:bldP spid="1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23">
            <a:extLst>
              <a:ext uri="{FF2B5EF4-FFF2-40B4-BE49-F238E27FC236}">
                <a16:creationId xmlns:a16="http://schemas.microsoft.com/office/drawing/2014/main" id="{DFA4F7EB-0531-4831-BC88-063808904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5" y="181616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p:sp>
        <p:nvSpPr>
          <p:cNvPr id="55" name="Text Box 48">
            <a:extLst>
              <a:ext uri="{FF2B5EF4-FFF2-40B4-BE49-F238E27FC236}">
                <a16:creationId xmlns:a16="http://schemas.microsoft.com/office/drawing/2014/main" id="{7C06AC14-B8E8-4474-B301-DBAD82A0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113" y="1743660"/>
            <a:ext cx="8494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内具有二阶导数且已知 </a:t>
            </a:r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 f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62">
                <a:extLst>
                  <a:ext uri="{FF2B5EF4-FFF2-40B4-BE49-F238E27FC236}">
                    <a16:creationId xmlns:a16="http://schemas.microsoft.com/office/drawing/2014/main" id="{538018AE-442B-4F8A-B750-760DB7F8A821}"/>
                  </a:ext>
                </a:extLst>
              </p:cNvPr>
              <p:cNvSpPr txBox="1"/>
              <p:nvPr/>
            </p:nvSpPr>
            <p:spPr bwMode="auto">
              <a:xfrm>
                <a:off x="1781617" y="2480132"/>
                <a:ext cx="4314383" cy="523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dirty="0"/>
                        <m:t>[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b="1" baseline="-25000" dirty="0"/>
                        <m:t>1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,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b="1" i="0" baseline="-25000" dirty="0" smtClean="0"/>
                        <m:t>2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]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之间应用罗尔定理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6" name="Object 62">
                <a:extLst>
                  <a:ext uri="{FF2B5EF4-FFF2-40B4-BE49-F238E27FC236}">
                    <a16:creationId xmlns:a16="http://schemas.microsoft.com/office/drawing/2014/main" id="{538018AE-442B-4F8A-B750-760DB7F8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1617" y="2480132"/>
                <a:ext cx="4314383" cy="523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B6BF3505-4B4F-4313-8EC6-813936BD8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096" y="483631"/>
                <a:ext cx="11145137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  <a:ea typeface="+mj-ea"/>
                  </a:rPr>
                  <a:t>7.</a:t>
                </a:r>
                <a:r>
                  <a:rPr lang="zh-CN" altLang="en-US" b="1" dirty="0"/>
                  <a:t>若函数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在</a:t>
                </a:r>
                <a:r>
                  <a:rPr lang="en-US" altLang="zh-CN" b="1" dirty="0"/>
                  <a:t>(</a:t>
                </a:r>
                <a:r>
                  <a:rPr lang="en-US" altLang="zh-CN" b="1" dirty="0" err="1"/>
                  <a:t>a,b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内具有二阶导数且已知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)=</a:t>
                </a:r>
                <a:r>
                  <a:rPr lang="en-US" altLang="zh-CN" b="1" i="1" dirty="0"/>
                  <a:t> 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/>
                  <a:t>)=</a:t>
                </a:r>
                <a:r>
                  <a:rPr lang="en-US" altLang="zh-CN" b="1" i="1" dirty="0"/>
                  <a:t> 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3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 其中，</a:t>
                </a:r>
                <a:r>
                  <a:rPr lang="en-US" altLang="zh-CN" b="1" dirty="0"/>
                  <a:t>a&lt;</a:t>
                </a:r>
                <a:r>
                  <a:rPr lang="en-US" altLang="zh-CN" b="1" i="1" dirty="0"/>
                  <a:t> x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 &lt; 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/>
                  <a:t> &lt; 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3</a:t>
                </a:r>
                <a:r>
                  <a:rPr lang="en-US" altLang="zh-CN" b="1" dirty="0"/>
                  <a:t>&lt;b,</a:t>
                </a:r>
                <a:r>
                  <a:rPr lang="zh-CN" altLang="en-US" b="1" dirty="0"/>
                  <a:t>证明：在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,</a:t>
                </a:r>
                <a:r>
                  <a:rPr lang="en-US" altLang="zh-CN" b="1" i="1" dirty="0"/>
                  <a:t> x</a:t>
                </a:r>
                <a:r>
                  <a:rPr lang="en-US" altLang="zh-CN" b="1" baseline="-25000" dirty="0"/>
                  <a:t>3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内至少有一点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en-US" b="1" dirty="0"/>
                  <a:t>，使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altLang="zh-CN" b="1" dirty="0"/>
                  <a:t>) =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0 .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B6BF3505-4B4F-4313-8EC6-813936BD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096" y="483631"/>
                <a:ext cx="11145137" cy="954107"/>
              </a:xfrm>
              <a:prstGeom prst="rect">
                <a:avLst/>
              </a:prstGeom>
              <a:blipFill>
                <a:blip r:embed="rId3"/>
                <a:stretch>
                  <a:fillRect l="-1093" t="-8280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62">
                <a:extLst>
                  <a:ext uri="{FF2B5EF4-FFF2-40B4-BE49-F238E27FC236}">
                    <a16:creationId xmlns:a16="http://schemas.microsoft.com/office/drawing/2014/main" id="{C65BA8EC-7931-4295-8A84-9FF43486F53E}"/>
                  </a:ext>
                </a:extLst>
              </p:cNvPr>
              <p:cNvSpPr txBox="1"/>
              <p:nvPr/>
            </p:nvSpPr>
            <p:spPr bwMode="auto">
              <a:xfrm>
                <a:off x="6044664" y="2480132"/>
                <a:ext cx="5415816" cy="7109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/>
                      <m:t>(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 smtClean="0"/>
                      <m:t>1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,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 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x</m:t>
                    </m:r>
                    <m:r>
                      <m:rPr>
                        <m:nor/>
                      </m:rPr>
                      <a:rPr lang="en-US" altLang="zh-CN" sz="2800" b="1" i="0" baseline="-25000" dirty="0" smtClean="0"/>
                      <m:t>2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)</m:t>
                    </m:r>
                    <m:r>
                      <m:rPr>
                        <m:nor/>
                      </m:rPr>
                      <a:rPr lang="zh-CN" altLang="en-US" sz="2800" b="1" dirty="0" smtClean="0"/>
                      <m:t>内至少有一点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1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/>
                  <a:t>使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b="1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1</m:t>
                    </m:r>
                  </m:oMath>
                </a14:m>
                <a:r>
                  <a:rPr lang="en-US" altLang="zh-CN" sz="2800" b="1" dirty="0"/>
                  <a:t>) =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0 .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0" name="Object 62">
                <a:extLst>
                  <a:ext uri="{FF2B5EF4-FFF2-40B4-BE49-F238E27FC236}">
                    <a16:creationId xmlns:a16="http://schemas.microsoft.com/office/drawing/2014/main" id="{C65BA8EC-7931-4295-8A84-9FF43486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4664" y="2480132"/>
                <a:ext cx="5415816" cy="710926"/>
              </a:xfrm>
              <a:prstGeom prst="rect">
                <a:avLst/>
              </a:prstGeom>
              <a:blipFill>
                <a:blip r:embed="rId4"/>
                <a:stretch>
                  <a:fillRect t="-9483" r="-10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2">
                <a:extLst>
                  <a:ext uri="{FF2B5EF4-FFF2-40B4-BE49-F238E27FC236}">
                    <a16:creationId xmlns:a16="http://schemas.microsoft.com/office/drawing/2014/main" id="{8CB996C8-9CA6-4729-A377-557629908858}"/>
                  </a:ext>
                </a:extLst>
              </p:cNvPr>
              <p:cNvSpPr txBox="1"/>
              <p:nvPr/>
            </p:nvSpPr>
            <p:spPr bwMode="auto">
              <a:xfrm>
                <a:off x="1875010" y="3337800"/>
                <a:ext cx="6839870" cy="7109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同理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/>
                      <m:t>(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x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,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 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x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)</m:t>
                    </m:r>
                    <m:r>
                      <m:rPr>
                        <m:nor/>
                      </m:rPr>
                      <a:rPr lang="zh-CN" altLang="en-US" sz="2800" b="1" dirty="0" smtClean="0"/>
                      <m:t>内至少有一点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/>
                  <a:t>使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b="1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/>
                  <a:t>) =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0 .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" name="Object 62">
                <a:extLst>
                  <a:ext uri="{FF2B5EF4-FFF2-40B4-BE49-F238E27FC236}">
                    <a16:creationId xmlns:a16="http://schemas.microsoft.com/office/drawing/2014/main" id="{8CB996C8-9CA6-4729-A377-55762990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5010" y="3337800"/>
                <a:ext cx="6839870" cy="710926"/>
              </a:xfrm>
              <a:prstGeom prst="rect">
                <a:avLst/>
              </a:prstGeom>
              <a:blipFill>
                <a:blip r:embed="rId5"/>
                <a:stretch>
                  <a:fillRect l="-1872" t="-120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2">
                <a:extLst>
                  <a:ext uri="{FF2B5EF4-FFF2-40B4-BE49-F238E27FC236}">
                    <a16:creationId xmlns:a16="http://schemas.microsoft.com/office/drawing/2014/main" id="{25163D5A-4EF9-469C-8C9F-387135C903B6}"/>
                  </a:ext>
                </a:extLst>
              </p:cNvPr>
              <p:cNvSpPr txBox="1"/>
              <p:nvPr/>
            </p:nvSpPr>
            <p:spPr bwMode="auto">
              <a:xfrm>
                <a:off x="1875010" y="4313504"/>
                <a:ext cx="6650681" cy="523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/>
                      <m:t>[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1</m:t>
                    </m:r>
                    <m:r>
                      <m:rPr>
                        <m:nor/>
                      </m:rPr>
                      <a:rPr lang="en-US" altLang="zh-CN" sz="2800" b="1" dirty="0"/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en-US" altLang="zh-CN" sz="2800" b="1" i="0" baseline="-25000" dirty="0" smtClean="0"/>
                      <m:t>2</m:t>
                    </m:r>
                    <m:r>
                      <m:rPr>
                        <m:nor/>
                      </m:rPr>
                      <a:rPr lang="en-US" altLang="zh-CN" sz="2800" b="1" dirty="0"/>
                      <m:t>]</m:t>
                    </m:r>
                    <m:r>
                      <m:rPr>
                        <m:nor/>
                      </m:rPr>
                      <a:rPr lang="zh-CN" altLang="en-US" sz="2800" b="1" dirty="0"/>
                      <m:t>之间应用罗尔定理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即得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Object 62">
                <a:extLst>
                  <a:ext uri="{FF2B5EF4-FFF2-40B4-BE49-F238E27FC236}">
                    <a16:creationId xmlns:a16="http://schemas.microsoft.com/office/drawing/2014/main" id="{25163D5A-4EF9-469C-8C9F-387135C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5010" y="4313504"/>
                <a:ext cx="6650681" cy="523221"/>
              </a:xfrm>
              <a:prstGeom prst="rect">
                <a:avLst/>
              </a:prstGeom>
              <a:blipFill>
                <a:blip r:embed="rId6"/>
                <a:stretch>
                  <a:fillRect t="-16471" b="-341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  <p:bldP spid="55" grpId="0"/>
      <p:bldP spid="56" grpId="0"/>
      <p:bldP spid="57" grpId="0"/>
      <p:bldP spid="60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212048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401" y="2091730"/>
                <a:ext cx="3746618" cy="974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latin typeface="+mj-lt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latin typeface="+mj-lt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j-lt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j-lt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el-GR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b="1" i="1" baseline="30000" dirty="0"/>
                        <m:t>p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8401" y="2091730"/>
                <a:ext cx="3746618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978487" y="3205911"/>
                <a:ext cx="1763814" cy="5600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 </m:t>
                    </m:r>
                    <m:r>
                      <m:rPr>
                        <m:nor/>
                      </m:rPr>
                      <a:rPr lang="en-US" altLang="zh-CN" sz="2800" b="1" i="1" dirty="0"/>
                      <m:t>′ </m:t>
                    </m:r>
                    <m:r>
                      <m:rPr>
                        <m:nor/>
                      </m:rPr>
                      <a:rPr lang="en-US" altLang="zh-CN" sz="2800" b="1" dirty="0"/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487" y="3205911"/>
                <a:ext cx="1763814" cy="560091"/>
              </a:xfrm>
              <a:prstGeom prst="rect">
                <a:avLst/>
              </a:prstGeom>
              <a:blipFill>
                <a:blip r:embed="rId3"/>
                <a:stretch>
                  <a:fillRect l="-7266" t="-15217" b="-195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+mn-lt"/>
              </a:rPr>
              <a:t>3*. </a:t>
            </a:r>
            <a:r>
              <a:rPr lang="zh-CN" altLang="en-US" b="1" dirty="0">
                <a:latin typeface="+mn-lt"/>
              </a:rPr>
              <a:t>利用单调性极值（最值）证明下列不等式：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701" y="1222295"/>
                <a:ext cx="10663156" cy="767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(2)</a:t>
                </a:r>
                <a:r>
                  <a:rPr lang="zh-CN" altLang="en-US" b="1" dirty="0">
                    <a:latin typeface="+mj-lt"/>
                  </a:rPr>
                  <a:t>设</a:t>
                </a:r>
                <a:r>
                  <a:rPr lang="en-US" altLang="zh-CN" b="1" i="1" dirty="0"/>
                  <a:t>p</a:t>
                </a:r>
                <a:r>
                  <a:rPr lang="zh-CN" altLang="en-US" b="1" dirty="0">
                    <a:latin typeface="+mj-lt"/>
                  </a:rPr>
                  <a:t>是大于</a:t>
                </a:r>
                <a:r>
                  <a:rPr lang="en-US" altLang="zh-CN" b="1" dirty="0">
                    <a:latin typeface="+mj-lt"/>
                  </a:rPr>
                  <a:t>1</a:t>
                </a:r>
                <a:r>
                  <a:rPr lang="zh-CN" altLang="en-US" b="1" dirty="0">
                    <a:latin typeface="+mj-lt"/>
                  </a:rPr>
                  <a:t>的正整数，</a:t>
                </a:r>
                <a:r>
                  <a:rPr lang="el-GR" altLang="zh-CN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altLang="zh-CN" b="1" dirty="0">
                    <a:latin typeface="+mj-lt"/>
                  </a:rPr>
                  <a:t>=1. </a:t>
                </a:r>
                <a:r>
                  <a:rPr lang="zh-CN" altLang="en-US" b="1" dirty="0">
                    <a:latin typeface="+mj-lt"/>
                  </a:rPr>
                  <a:t>证明对任意正数</a:t>
                </a:r>
                <a:r>
                  <a:rPr lang="en-US" altLang="zh-CN" b="1" i="1" dirty="0">
                    <a:latin typeface="+mj-lt"/>
                  </a:rPr>
                  <a:t>x</a:t>
                </a:r>
                <a:r>
                  <a:rPr lang="zh-CN" altLang="en-US" b="1" dirty="0">
                    <a:latin typeface="+mj-lt"/>
                  </a:rPr>
                  <a:t>，</a:t>
                </a:r>
                <a:r>
                  <a:rPr lang="el-GR" altLang="zh-CN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i="1" baseline="30000" dirty="0" smtClean="0"/>
                      <m:t>p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altLang="zh-CN" sz="4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701" y="1222295"/>
                <a:ext cx="10663156" cy="767774"/>
              </a:xfrm>
              <a:prstGeom prst="rect">
                <a:avLst/>
              </a:prstGeom>
              <a:blipFill>
                <a:blip r:embed="rId4"/>
                <a:stretch>
                  <a:fillRect l="-1201" b="-4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5018" y="2190892"/>
                <a:ext cx="33303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b="1" i="1" dirty="0" smtClean="0"/>
                        <m:t>′ </m:t>
                      </m:r>
                      <m:r>
                        <m:rPr>
                          <m:nor/>
                        </m:rPr>
                        <a:rPr lang="en-US" altLang="zh-CN" b="1" dirty="0" smtClean="0"/>
                        <m:t>=</m:t>
                      </m:r>
                      <m:r>
                        <m:rPr>
                          <m:nor/>
                        </m:rPr>
                        <a:rPr lang="en-US" altLang="zh-CN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b="1" i="1" baseline="30000" dirty="0"/>
                        <m:t>p</m:t>
                      </m:r>
                      <m:r>
                        <m:rPr>
                          <m:nor/>
                        </m:rPr>
                        <a:rPr lang="en-US" altLang="zh-CN" b="1" i="1" baseline="30000" dirty="0"/>
                        <m:t>−</m:t>
                      </m:r>
                      <m:r>
                        <m:rPr>
                          <m:nor/>
                        </m:rPr>
                        <a:rPr lang="en-US" altLang="zh-CN" b="1" i="0" baseline="30000" dirty="0" smtClean="0"/>
                        <m:t>1</m:t>
                      </m:r>
                      <m:r>
                        <m:rPr>
                          <m:nor/>
                        </m:rP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b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5018" y="2190892"/>
                <a:ext cx="33303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599" y="4027933"/>
                <a:ext cx="299716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/>
                      <m:t>f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 ′′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=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(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p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−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1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xp</m:t>
                    </m:r>
                    <m:r>
                      <m:rPr>
                        <m:nor/>
                      </m:rPr>
                      <a:rPr lang="en-US" altLang="zh-CN" sz="2800" b="1" i="1" baseline="30000" dirty="0" smtClean="0"/>
                      <m:t>−</m:t>
                    </m:r>
                    <m:r>
                      <m:rPr>
                        <m:nor/>
                      </m:rPr>
                      <a:rPr lang="en-US" altLang="zh-CN" sz="2800" b="1" i="0" baseline="30000" dirty="0" smtClean="0"/>
                      <m:t>2</m:t>
                    </m:r>
                  </m:oMath>
                </a14:m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4599" y="4027933"/>
                <a:ext cx="29971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0780" y="3207068"/>
                <a:ext cx="34453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得唯一驻点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 smtClean="0">
                        <a:latin typeface="+mj-lt"/>
                      </a:rPr>
                      <m:t>x</m:t>
                    </m:r>
                    <m:r>
                      <m:rPr>
                        <m:nor/>
                      </m:rPr>
                      <a:rPr lang="en-US" altLang="zh-CN" b="1" i="1" dirty="0" smtClean="0">
                        <a:latin typeface="+mj-lt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780" y="3207068"/>
                <a:ext cx="3445351" cy="523220"/>
              </a:xfrm>
              <a:prstGeom prst="rect">
                <a:avLst/>
              </a:prstGeom>
              <a:blipFill>
                <a:blip r:embed="rId7"/>
                <a:stretch>
                  <a:fillRect l="-3540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819" y="4842225"/>
                <a:ext cx="60714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dirty="0"/>
                      <m:t>)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取极小值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1" dirty="0"/>
                  <a:t>    即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最小值</m:t>
                    </m:r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819" y="4842225"/>
                <a:ext cx="6071441" cy="523220"/>
              </a:xfrm>
              <a:prstGeom prst="rect">
                <a:avLst/>
              </a:prstGeom>
              <a:blipFill>
                <a:blip r:embed="rId8"/>
                <a:stretch>
                  <a:fillRect l="-2008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E8681DCC-D6F2-436B-A71B-ED58AAAE3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8487" y="5613932"/>
                <a:ext cx="607144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dirty="0"/>
                      <m:t>)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altLang="zh-CN" b="1" dirty="0"/>
                      <m:t>)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/>
                  <a:t>0   </a:t>
                </a:r>
                <a:r>
                  <a:rPr lang="zh-CN" altLang="en-US" b="1" dirty="0"/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i="1" baseline="30000" dirty="0"/>
                      <m:t>p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altLang="zh-CN" sz="5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E8681DCC-D6F2-436B-A71B-ED58AAAE3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487" y="5613932"/>
                <a:ext cx="6071441" cy="923330"/>
              </a:xfrm>
              <a:prstGeom prst="rect">
                <a:avLst/>
              </a:prstGeom>
              <a:blipFill>
                <a:blip r:embed="rId9"/>
                <a:stretch>
                  <a:fillRect l="-2108" b="-39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44" grpId="0"/>
      <p:bldP spid="63" grpId="0"/>
      <p:bldP spid="9" grpId="0" autoUpdateAnimBg="0"/>
      <p:bldP spid="12" grpId="0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55" y="187717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3057" y="1511913"/>
                <a:ext cx="5152365" cy="12537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右不等式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𝐥𝐧</m:t>
                    </m:r>
                    <m:f>
                      <m:f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𝒂𝒃</m:t>
                            </m:r>
                          </m:e>
                        </m:rad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057" y="1511913"/>
                <a:ext cx="5152365" cy="1253741"/>
              </a:xfrm>
              <a:prstGeom prst="rect">
                <a:avLst/>
              </a:prstGeom>
              <a:blipFill>
                <a:blip r:embed="rId2"/>
                <a:stretch>
                  <a:fillRect l="-23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8300423" y="1840946"/>
                <a:ext cx="3153979" cy="5956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dirty="0">
                          <a:latin typeface="Cambria Math" panose="02040503050406030204" pitchFamily="18" charset="0"/>
                        </a:rPr>
                        <m:t>𝐥𝐧</m:t>
                      </m:r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0423" y="1840946"/>
                <a:ext cx="3153979" cy="595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756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+mn-lt"/>
              </a:rPr>
              <a:t>3*. </a:t>
            </a:r>
            <a:r>
              <a:rPr lang="zh-CN" altLang="en-US" b="1" dirty="0">
                <a:latin typeface="+mn-lt"/>
              </a:rPr>
              <a:t>利用单调性极值（最值）证明下列不等式：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358" y="642478"/>
                <a:ext cx="9226242" cy="767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+mj-lt"/>
                  </a:rPr>
                  <a:t>*</a:t>
                </a:r>
                <a:r>
                  <a:rPr lang="en-US" altLang="zh-CN" b="1" dirty="0">
                    <a:latin typeface="+mj-lt"/>
                  </a:rPr>
                  <a:t>(3)</a:t>
                </a:r>
                <a:r>
                  <a:rPr lang="zh-CN" altLang="en-US" b="1" dirty="0">
                    <a:latin typeface="+mj-lt"/>
                  </a:rPr>
                  <a:t>设 </a:t>
                </a:r>
                <a:r>
                  <a:rPr lang="en-US" altLang="zh-CN" b="1" dirty="0"/>
                  <a:t>0</a:t>
                </a:r>
                <a:r>
                  <a:rPr lang="en-US" altLang="zh-CN" b="1" i="1" dirty="0"/>
                  <a:t>&lt;a&lt;b</a:t>
                </a:r>
                <a:r>
                  <a:rPr lang="zh-CN" altLang="en-US" b="1" dirty="0">
                    <a:latin typeface="+mj-lt"/>
                  </a:rPr>
                  <a:t>证明不等式，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b="1" i="1" dirty="0" smtClean="0"/>
                          <m:t>+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𝒍𝒏𝒃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𝒍𝒏𝒂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1" i="1" dirty="0" smtClean="0"/>
                          <m:t>b</m:t>
                        </m:r>
                        <m:r>
                          <m:rPr>
                            <m:nor/>
                          </m:rPr>
                          <a:rPr lang="en-US" altLang="zh-CN" b="1" i="1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CN" b="1" i="1" dirty="0" smtClean="0"/>
                          <m:t>a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𝒂𝒃</m:t>
                            </m:r>
                          </m:e>
                        </m:rad>
                      </m:den>
                    </m:f>
                  </m:oMath>
                </a14:m>
                <a:endParaRPr lang="zh-CN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358" y="642478"/>
                <a:ext cx="9226242" cy="767774"/>
              </a:xfrm>
              <a:prstGeom prst="rect">
                <a:avLst/>
              </a:prstGeom>
              <a:blipFill>
                <a:blip r:embed="rId4"/>
                <a:stretch>
                  <a:fillRect l="-1388" b="-2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9118" y="1643134"/>
                <a:ext cx="2628614" cy="991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b="1" dirty="0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l-GR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9118" y="1643134"/>
                <a:ext cx="2628614" cy="991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130" y="3448116"/>
                <a:ext cx="4755988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t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800" b="1" dirty="0"/>
                  <a:t>  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t</a:t>
                </a:r>
                <a:r>
                  <a:rPr lang="en-US" altLang="zh-CN" sz="2800" b="1" dirty="0"/>
                  <a:t>&gt;1)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130" y="3448116"/>
                <a:ext cx="4755988" cy="532966"/>
              </a:xfrm>
              <a:prstGeom prst="rect">
                <a:avLst/>
              </a:prstGeom>
              <a:blipFill>
                <a:blip r:embed="rId6"/>
                <a:stretch>
                  <a:fillRect l="-2692" t="-14943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5023" y="2636403"/>
                <a:ext cx="3775406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/>
                  <a:t> 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&gt;1)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5023" y="2636403"/>
                <a:ext cx="3775406" cy="532966"/>
              </a:xfrm>
              <a:prstGeom prst="rect">
                <a:avLst/>
              </a:prstGeom>
              <a:blipFill>
                <a:blip r:embed="rId7"/>
                <a:stretch>
                  <a:fillRect t="-9091" r="-2746" b="-306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1701" y="3331930"/>
                <a:ext cx="37952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b="1" i="1" dirty="0" smtClean="0"/>
                        <m:t> ′</m:t>
                      </m:r>
                      <m:r>
                        <m:rPr>
                          <m:nor/>
                        </m:rPr>
                        <a:rPr lang="en-US" altLang="zh-CN" b="1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b="1" i="1" dirty="0" smtClean="0"/>
                        <m:t>t</m:t>
                      </m:r>
                      <m:r>
                        <m:rPr>
                          <m:nor/>
                        </m:rPr>
                        <a:rPr lang="en-US" altLang="zh-CN" b="1" dirty="0" smtClean="0"/>
                        <m:t>)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dirty="0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1701" y="3331930"/>
                <a:ext cx="379529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E8681DCC-D6F2-436B-A71B-ED58AAAE3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6094" y="3932918"/>
                <a:ext cx="3888244" cy="910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b="1" i="1" dirty="0" smtClean="0"/>
                        <m:t> ′′</m:t>
                      </m:r>
                      <m:r>
                        <m:rPr>
                          <m:nor/>
                        </m:rPr>
                        <a:rPr lang="en-US" altLang="zh-CN" b="1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b="1" i="1" dirty="0" smtClean="0"/>
                        <m:t>t</m:t>
                      </m:r>
                      <m:r>
                        <m:rPr>
                          <m:nor/>
                        </m:rPr>
                        <a:rPr lang="en-US" altLang="zh-CN" b="1" dirty="0" smtClean="0"/>
                        <m:t>)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4000" b="1" dirty="0"/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E8681DCC-D6F2-436B-A71B-ED58AAAE3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094" y="3932918"/>
                <a:ext cx="3888244" cy="910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5BCD9D8-2245-4EC1-8823-3170239D74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5126" y="4204274"/>
                <a:ext cx="717123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 smtClean="0"/>
                      <m:t>f</m:t>
                    </m:r>
                    <m:r>
                      <m:rPr>
                        <m:nor/>
                      </m:rPr>
                      <a:rPr lang="en-US" altLang="zh-CN" b="1" i="1" dirty="0" smtClean="0"/>
                      <m:t> ′</m:t>
                    </m:r>
                    <m:r>
                      <m:rPr>
                        <m:nor/>
                      </m:rPr>
                      <a:rPr lang="en-US" altLang="zh-CN" b="1" dirty="0" smtClean="0"/>
                      <m:t>(</m:t>
                    </m:r>
                    <m:r>
                      <m:rPr>
                        <m:nor/>
                      </m:rPr>
                      <a:rPr lang="en-US" altLang="zh-CN" b="1" i="1" dirty="0" smtClean="0"/>
                      <m:t>t</m:t>
                    </m:r>
                    <m:r>
                      <m:rPr>
                        <m:nor/>
                      </m:rPr>
                      <a:rPr lang="en-US" altLang="zh-CN" b="1" dirty="0" smtClean="0"/>
                      <m:t>)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i="1" dirty="0"/>
                      <m:t> ′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m:rPr>
                        <m:nor/>
                      </m:rPr>
                      <a:rPr lang="en-US" altLang="zh-CN" b="1" dirty="0" smtClean="0"/>
                      <m:t>1</m:t>
                    </m:r>
                    <m:r>
                      <m:rPr>
                        <m:nor/>
                      </m:rPr>
                      <a:rPr lang="en-US" altLang="zh-CN" b="1" dirty="0"/>
                      <m:t>)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m:rPr>
                        <m:nor/>
                      </m:rPr>
                      <a:rPr lang="en-US" altLang="zh-CN" b="1" i="1" dirty="0"/>
                      <m:t>t</m:t>
                    </m:r>
                    <m:r>
                      <m:rPr>
                        <m:nor/>
                      </m:rPr>
                      <a:rPr lang="en-US" altLang="zh-CN" b="1" dirty="0"/>
                      <m:t>&gt;1)</m:t>
                    </m:r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5BCD9D8-2245-4EC1-8823-3170239D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5126" y="4204274"/>
                <a:ext cx="7171234" cy="523220"/>
              </a:xfrm>
              <a:prstGeom prst="rect">
                <a:avLst/>
              </a:prstGeom>
              <a:blipFill>
                <a:blip r:embed="rId10"/>
                <a:stretch>
                  <a:fillRect l="-1701" t="-1627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1AA9D11-75B9-4314-8ACE-B2CAA2DAD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130" y="4880172"/>
                <a:ext cx="9459076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t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b="1" dirty="0"/>
                  <a:t>0,    (</a:t>
                </a:r>
                <a:r>
                  <a:rPr lang="en-US" altLang="zh-CN" sz="2800" b="1" i="1" dirty="0"/>
                  <a:t>t</a:t>
                </a:r>
                <a:r>
                  <a:rPr lang="en-US" altLang="zh-CN" sz="2800" b="1" dirty="0"/>
                  <a:t>&gt;1)</a:t>
                </a:r>
                <a:r>
                  <a:rPr lang="zh-CN" altLang="en-US" sz="2800" b="1" dirty="0"/>
                  <a:t>右不等式成立</a:t>
                </a:r>
              </a:p>
            </p:txBody>
          </p:sp>
        </mc:Choice>
        <mc:Fallback xmlns="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1AA9D11-75B9-4314-8ACE-B2CAA2D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130" y="4880172"/>
                <a:ext cx="9459076" cy="532966"/>
              </a:xfrm>
              <a:prstGeom prst="rect">
                <a:avLst/>
              </a:prstGeom>
              <a:blipFill>
                <a:blip r:embed="rId11"/>
                <a:stretch>
                  <a:fillRect l="-1354" t="-14943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48">
            <a:extLst>
              <a:ext uri="{FF2B5EF4-FFF2-40B4-BE49-F238E27FC236}">
                <a16:creationId xmlns:a16="http://schemas.microsoft.com/office/drawing/2014/main" id="{9B4FE033-6050-465E-B9AC-0CC4DB56D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69" y="5604050"/>
            <a:ext cx="1898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左不等式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48">
                <a:extLst>
                  <a:ext uri="{FF2B5EF4-FFF2-40B4-BE49-F238E27FC236}">
                    <a16:creationId xmlns:a16="http://schemas.microsoft.com/office/drawing/2014/main" id="{AD98B02B-D4B2-484C-981F-600AB6833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0215" y="5506369"/>
                <a:ext cx="8876145" cy="773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又拉格朗日定理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𝒍𝒏𝒃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𝒍𝒏𝒂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/>
                          <m:t>b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a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l-GR" altLang="zh-CN" sz="2800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altLang="zh-CN" sz="2800" b="1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800" b="1" i="1" dirty="0"/>
                          <m:t>+</m:t>
                        </m:r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zh-CN" altLang="en-US" sz="2800" b="1" dirty="0"/>
                  <a:t>左不等式成立</a:t>
                </a:r>
              </a:p>
            </p:txBody>
          </p:sp>
        </mc:Choice>
        <mc:Fallback xmlns="">
          <p:sp>
            <p:nvSpPr>
              <p:cNvPr id="18" name="Text Box 48">
                <a:extLst>
                  <a:ext uri="{FF2B5EF4-FFF2-40B4-BE49-F238E27FC236}">
                    <a16:creationId xmlns:a16="http://schemas.microsoft.com/office/drawing/2014/main" id="{AD98B02B-D4B2-484C-981F-600AB683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0215" y="5506369"/>
                <a:ext cx="8876145" cy="773289"/>
              </a:xfrm>
              <a:prstGeom prst="rect">
                <a:avLst/>
              </a:prstGeom>
              <a:blipFill>
                <a:blip r:embed="rId12"/>
                <a:stretch>
                  <a:fillRect l="-1374" b="-15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7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44" grpId="0"/>
      <p:bldP spid="63" grpId="0"/>
      <p:bldP spid="9" grpId="0" autoUpdateAnimBg="0"/>
      <p:bldP spid="12" grpId="0"/>
      <p:bldP spid="11" grpId="0"/>
      <p:bldP spid="13" grpId="0"/>
      <p:bldP spid="14" grpId="0"/>
      <p:bldP spid="16" grpId="0" autoUpdateAnimBg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55" y="187717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812" y="1582159"/>
                <a:ext cx="7171234" cy="773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sz="28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sz="28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num>
                      <m:den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den>
                    </m:f>
                    <m:d>
                      <m:d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2800" b="1" dirty="0"/>
                  <a:t>    </a:t>
                </a:r>
                <a:r>
                  <a:rPr lang="en-US" altLang="zh-CN" sz="2800" b="1" dirty="0"/>
                  <a:t>(a&lt;</a:t>
                </a:r>
                <a:r>
                  <a:rPr lang="el-GR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l-GR" altLang="zh-CN" sz="28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altLang="zh-CN" sz="2800" b="1" dirty="0"/>
                  <a:t>&lt;b)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812" y="1582159"/>
                <a:ext cx="7171234" cy="773289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756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+mn-lt"/>
              </a:rPr>
              <a:t>3*. </a:t>
            </a:r>
            <a:r>
              <a:rPr lang="zh-CN" altLang="en-US" b="1" dirty="0">
                <a:latin typeface="+mn-lt"/>
              </a:rPr>
              <a:t>利用单调性极值（最值）证明下列不等式：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358" y="642478"/>
                <a:ext cx="8775231" cy="713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(4)</a:t>
                </a:r>
                <a:r>
                  <a:rPr lang="zh-CN" altLang="en-US" b="1" dirty="0">
                    <a:latin typeface="+mj-lt"/>
                  </a:rPr>
                  <a:t>设 </a:t>
                </a:r>
                <a:r>
                  <a:rPr lang="en-US" altLang="zh-CN" b="1" i="1" dirty="0"/>
                  <a:t>e&lt;a&lt;b&lt;e</a:t>
                </a:r>
                <a:r>
                  <a:rPr lang="en-US" altLang="zh-CN" b="1" i="1" baseline="30000" dirty="0"/>
                  <a:t>2</a:t>
                </a:r>
                <a:r>
                  <a:rPr lang="en-US" altLang="zh-CN" b="1" i="1" dirty="0"/>
                  <a:t>,</a:t>
                </a:r>
                <a:r>
                  <a:rPr lang="en-US" altLang="zh-CN" b="1" dirty="0">
                    <a:latin typeface="+mj-lt"/>
                  </a:rPr>
                  <a:t> </a:t>
                </a:r>
                <a:r>
                  <a:rPr lang="zh-CN" altLang="en-US" b="1" dirty="0">
                    <a:latin typeface="+mj-lt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zh-CN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358" y="642478"/>
                <a:ext cx="8775231" cy="713529"/>
              </a:xfrm>
              <a:prstGeom prst="rect">
                <a:avLst/>
              </a:prstGeom>
              <a:blipFill>
                <a:blip r:embed="rId3"/>
                <a:stretch>
                  <a:fillRect l="-1459" b="-9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0012" y="2492128"/>
                <a:ext cx="3301657" cy="721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t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altLang="zh-CN" sz="2800" b="1" dirty="0"/>
                  <a:t>   (</a:t>
                </a:r>
                <a:r>
                  <a:rPr lang="en-US" altLang="zh-CN" sz="2800" b="1" i="1" dirty="0"/>
                  <a:t>t </a:t>
                </a:r>
                <a:r>
                  <a:rPr lang="en-US" altLang="zh-CN" sz="2800" b="1" dirty="0"/>
                  <a:t>&gt;</a:t>
                </a:r>
                <a:r>
                  <a:rPr lang="en-US" altLang="zh-CN" sz="2800" b="1" i="1" dirty="0"/>
                  <a:t>e</a:t>
                </a:r>
                <a:r>
                  <a:rPr lang="en-US" altLang="zh-CN" sz="2800" b="1" dirty="0"/>
                  <a:t>)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0012" y="2492128"/>
                <a:ext cx="3301657" cy="721159"/>
              </a:xfrm>
              <a:prstGeom prst="rect">
                <a:avLst/>
              </a:prstGeom>
              <a:blipFill>
                <a:blip r:embed="rId4"/>
                <a:stretch>
                  <a:fillRect l="-3882" b="-93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1669" y="2445495"/>
                <a:ext cx="2908664" cy="721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则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b="1" i="1" dirty="0" smtClean="0"/>
                      <m:t>f</m:t>
                    </m:r>
                    <m:r>
                      <m:rPr>
                        <m:nor/>
                      </m:rPr>
                      <a:rPr lang="en-US" altLang="zh-CN" b="1" i="1" dirty="0" smtClean="0"/>
                      <m:t> ′</m:t>
                    </m:r>
                    <m:r>
                      <m:rPr>
                        <m:nor/>
                      </m:rPr>
                      <a:rPr lang="en-US" altLang="zh-CN" b="1" dirty="0" smtClean="0"/>
                      <m:t>(</m:t>
                    </m:r>
                    <m:r>
                      <m:rPr>
                        <m:nor/>
                      </m:rPr>
                      <a:rPr lang="en-US" altLang="zh-CN" b="1" i="1" dirty="0" smtClean="0"/>
                      <m:t>t</m:t>
                    </m:r>
                    <m:r>
                      <m:rPr>
                        <m:nor/>
                      </m:rPr>
                      <a:rPr lang="en-US" altLang="zh-CN" b="1" dirty="0" smtClean="0"/>
                      <m:t>)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𝒍𝒏𝒕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1669" y="2445495"/>
                <a:ext cx="2908664" cy="721159"/>
              </a:xfrm>
              <a:prstGeom prst="rect">
                <a:avLst/>
              </a:prstGeom>
              <a:blipFill>
                <a:blip r:embed="rId5"/>
                <a:stretch>
                  <a:fillRect l="-4184" b="-59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5BCD9D8-2245-4EC1-8823-3170239D74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2081" y="3446349"/>
                <a:ext cx="369834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所以 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&gt;</a:t>
                </a:r>
                <a:r>
                  <a:rPr lang="en-US" altLang="zh-CN" b="1" i="1" dirty="0"/>
                  <a:t>e </a:t>
                </a:r>
                <a:r>
                  <a:rPr lang="zh-CN" altLang="en-US" b="1" dirty="0"/>
                  <a:t>时，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 smtClean="0"/>
                      <m:t>f</m:t>
                    </m:r>
                    <m:r>
                      <m:rPr>
                        <m:nor/>
                      </m:rPr>
                      <a:rPr lang="en-US" altLang="zh-CN" b="1" i="1" dirty="0" smtClean="0"/>
                      <m:t> ′</m:t>
                    </m:r>
                    <m:r>
                      <m:rPr>
                        <m:nor/>
                      </m:rPr>
                      <a:rPr lang="en-US" altLang="zh-CN" b="1" dirty="0" smtClean="0"/>
                      <m:t>(</m:t>
                    </m:r>
                    <m:r>
                      <m:rPr>
                        <m:nor/>
                      </m:rPr>
                      <a:rPr lang="en-US" altLang="zh-CN" b="1" i="1" dirty="0" smtClean="0"/>
                      <m:t>t</m:t>
                    </m:r>
                    <m:r>
                      <m:rPr>
                        <m:nor/>
                      </m:rPr>
                      <a:rPr lang="en-US" altLang="zh-CN" b="1" dirty="0" smtClean="0"/>
                      <m:t>)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5BCD9D8-2245-4EC1-8823-3170239D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2081" y="3446349"/>
                <a:ext cx="3698348" cy="523220"/>
              </a:xfrm>
              <a:prstGeom prst="rect">
                <a:avLst/>
              </a:prstGeom>
              <a:blipFill>
                <a:blip r:embed="rId6"/>
                <a:stretch>
                  <a:fillRect l="-3295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1AA9D11-75B9-4314-8ACE-B2CAA2DAD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429" y="3418046"/>
                <a:ext cx="16649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t</m:t>
                    </m:r>
                  </m:oMath>
                </a14:m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递减</a:t>
                </a:r>
              </a:p>
            </p:txBody>
          </p:sp>
        </mc:Choice>
        <mc:Fallback xmlns="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1AA9D11-75B9-4314-8ACE-B2CAA2D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429" y="3418046"/>
                <a:ext cx="1664904" cy="523220"/>
              </a:xfrm>
              <a:prstGeom prst="rect">
                <a:avLst/>
              </a:prstGeom>
              <a:blipFill>
                <a:blip r:embed="rId7"/>
                <a:stretch>
                  <a:fillRect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48">
                <a:extLst>
                  <a:ext uri="{FF2B5EF4-FFF2-40B4-BE49-F238E27FC236}">
                    <a16:creationId xmlns:a16="http://schemas.microsoft.com/office/drawing/2014/main" id="{AD98B02B-D4B2-484C-981F-600AB6833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3513" y="4374056"/>
                <a:ext cx="3574460" cy="901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(</m:t>
                      </m:r>
                      <m:r>
                        <a:rPr lang="el-GR" altLang="zh-CN" sz="2800" b="1" i="1">
                          <a:latin typeface="Cambria Math" panose="02040503050406030204" pitchFamily="18" charset="0"/>
                        </a:rPr>
                        <m:t>𝝃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Text Box 48">
                <a:extLst>
                  <a:ext uri="{FF2B5EF4-FFF2-40B4-BE49-F238E27FC236}">
                    <a16:creationId xmlns:a16="http://schemas.microsoft.com/office/drawing/2014/main" id="{AD98B02B-D4B2-484C-981F-600AB683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513" y="4374056"/>
                <a:ext cx="3574460" cy="90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8">
                <a:extLst>
                  <a:ext uri="{FF2B5EF4-FFF2-40B4-BE49-F238E27FC236}">
                    <a16:creationId xmlns:a16="http://schemas.microsoft.com/office/drawing/2014/main" id="{332AFA44-52A5-4F06-98D0-E932431B3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6796" y="4374056"/>
                <a:ext cx="3574460" cy="781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即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num>
                      <m:den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den>
                    </m:f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" name="Text Box 48">
                <a:extLst>
                  <a:ext uri="{FF2B5EF4-FFF2-40B4-BE49-F238E27FC236}">
                    <a16:creationId xmlns:a16="http://schemas.microsoft.com/office/drawing/2014/main" id="{332AFA44-52A5-4F06-98D0-E932431B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6796" y="4374056"/>
                <a:ext cx="3574460" cy="781496"/>
              </a:xfrm>
              <a:prstGeom prst="rect">
                <a:avLst/>
              </a:prstGeom>
              <a:blipFill>
                <a:blip r:embed="rId9"/>
                <a:stretch>
                  <a:fillRect l="-34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8">
                <a:extLst>
                  <a:ext uri="{FF2B5EF4-FFF2-40B4-BE49-F238E27FC236}">
                    <a16:creationId xmlns:a16="http://schemas.microsoft.com/office/drawing/2014/main" id="{7C92C936-CCEF-45D5-97B7-20B91122A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4513" y="5575590"/>
                <a:ext cx="6491831" cy="713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故     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sz="28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sz="28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" name="Text Box 48">
                <a:extLst>
                  <a:ext uri="{FF2B5EF4-FFF2-40B4-BE49-F238E27FC236}">
                    <a16:creationId xmlns:a16="http://schemas.microsoft.com/office/drawing/2014/main" id="{7C92C936-CCEF-45D5-97B7-20B91122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4513" y="5575590"/>
                <a:ext cx="6491831" cy="713529"/>
              </a:xfrm>
              <a:prstGeom prst="rect">
                <a:avLst/>
              </a:prstGeom>
              <a:blipFill>
                <a:blip r:embed="rId10"/>
                <a:stretch>
                  <a:fillRect l="-1878" b="-59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7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43" grpId="0"/>
      <p:bldP spid="44" grpId="0"/>
      <p:bldP spid="9" grpId="0" autoUpdateAnimBg="0"/>
      <p:bldP spid="11" grpId="0"/>
      <p:bldP spid="14" grpId="0"/>
      <p:bldP spid="16" grpId="0" autoUpdateAnimBg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52" y="206292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zh-CN" altLang="en-US" sz="2800" b="1" dirty="0">
                <a:latin typeface="+mj-lt"/>
                <a:ea typeface="+mj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891" y="816403"/>
                <a:ext cx="7835880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>
                    <a:latin typeface="+mn-lt"/>
                  </a:rPr>
                  <a:t>4. </a:t>
                </a:r>
                <a:r>
                  <a:rPr lang="zh-CN" altLang="en-US" b="1" dirty="0">
                    <a:latin typeface="+mn-lt"/>
                  </a:rPr>
                  <a:t>证明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dirty="0"/>
                      <m:t>)=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+mn-lt"/>
                  </a:rPr>
                  <a:t>在</a:t>
                </a:r>
                <a:r>
                  <a:rPr lang="en-US" altLang="zh-CN" b="1" dirty="0">
                    <a:latin typeface="+mn-lt"/>
                  </a:rPr>
                  <a:t>(0,+</a:t>
                </a:r>
                <a:r>
                  <a:rPr lang="en-US" altLang="zh-CN" b="1" i="1" dirty="0">
                    <a:latin typeface="+mn-lt"/>
                  </a:rPr>
                  <a:t>∞</a:t>
                </a:r>
                <a:r>
                  <a:rPr lang="en-US" altLang="zh-CN" b="1" dirty="0">
                    <a:latin typeface="+mn-lt"/>
                  </a:rPr>
                  <a:t>)</a:t>
                </a:r>
                <a:r>
                  <a:rPr lang="zh-CN" altLang="en-US" b="1" dirty="0">
                    <a:latin typeface="+mn-lt"/>
                  </a:rPr>
                  <a:t>上单调增加</a:t>
                </a:r>
              </a:p>
            </p:txBody>
          </p:sp>
        </mc:Choice>
        <mc:Fallback xmlns="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891" y="816403"/>
                <a:ext cx="7835880" cy="714683"/>
              </a:xfrm>
              <a:prstGeom prst="rect">
                <a:avLst/>
              </a:prstGeom>
              <a:blipFill>
                <a:blip r:embed="rId2"/>
                <a:stretch>
                  <a:fillRect l="-1634" b="-9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2081" y="1934746"/>
                <a:ext cx="3064456" cy="730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 smtClean="0"/>
                        <m:t>f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)=</m:t>
                      </m:r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800" b="1" i="1" dirty="0"/>
                            <m:t>e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𝒙𝒍𝒏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2081" y="1934746"/>
                <a:ext cx="3064456" cy="730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4879" y="2039811"/>
                <a:ext cx="7124766" cy="785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则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b="1" i="1" dirty="0" smtClean="0"/>
                      <m:t>f</m:t>
                    </m:r>
                    <m:r>
                      <m:rPr>
                        <m:nor/>
                      </m:rPr>
                      <a:rPr lang="en-US" altLang="zh-CN" b="1" i="1" dirty="0" smtClean="0"/>
                      <m:t> ′</m:t>
                    </m:r>
                    <m:r>
                      <m:rPr>
                        <m:nor/>
                      </m:rPr>
                      <a:rPr lang="en-US" altLang="zh-CN" b="1" dirty="0" smtClean="0"/>
                      <m:t>(</m:t>
                    </m:r>
                    <m:r>
                      <m:rPr>
                        <m:nor/>
                      </m:rPr>
                      <a:rPr lang="en-US" altLang="zh-CN" b="1" i="1" dirty="0" smtClean="0"/>
                      <m:t>x</m:t>
                    </m:r>
                    <m:r>
                      <m:rPr>
                        <m:nor/>
                      </m:rPr>
                      <a:rPr lang="en-US" altLang="zh-CN" b="1" dirty="0" smtClean="0"/>
                      <m:t>)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4879" y="2039811"/>
                <a:ext cx="7124766" cy="785536"/>
              </a:xfrm>
              <a:prstGeom prst="rect">
                <a:avLst/>
              </a:prstGeom>
              <a:blipFill>
                <a:blip r:embed="rId4"/>
                <a:stretch>
                  <a:fillRect l="-1711" b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5BCD9D8-2245-4EC1-8823-3170239D74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9495" y="3331265"/>
                <a:ext cx="10175487" cy="76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=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l-GR" altLang="zh-CN" b="1" i="1">
                            <a:latin typeface="Cambria Math" panose="02040503050406030204" pitchFamily="18" charset="0"/>
                          </a:rPr>
                          <m:t>𝝃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l-GR" altLang="zh-CN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en-US" b="1" dirty="0">
                    <a:latin typeface="+mj-lt"/>
                    <a:ea typeface="+mj-ea"/>
                  </a:rPr>
                  <a:t>介于</a:t>
                </a:r>
                <a:r>
                  <a:rPr lang="en-US" altLang="zh-CN" b="1" i="1" dirty="0">
                    <a:latin typeface="+mj-lt"/>
                    <a:ea typeface="+mj-ea"/>
                  </a:rPr>
                  <a:t>x</a:t>
                </a:r>
                <a:r>
                  <a:rPr lang="en-US" altLang="zh-CN" b="1" dirty="0">
                    <a:latin typeface="+mj-lt"/>
                    <a:ea typeface="+mj-ea"/>
                  </a:rPr>
                  <a:t>, </a:t>
                </a:r>
                <a:r>
                  <a:rPr lang="en-US" altLang="zh-CN" b="1" i="1" dirty="0">
                    <a:latin typeface="+mj-lt"/>
                    <a:ea typeface="+mj-ea"/>
                  </a:rPr>
                  <a:t>x</a:t>
                </a:r>
                <a:r>
                  <a:rPr lang="en-US" altLang="zh-CN" b="1" dirty="0">
                    <a:latin typeface="+mj-lt"/>
                    <a:ea typeface="+mj-ea"/>
                  </a:rPr>
                  <a:t>+1</a:t>
                </a:r>
                <a:r>
                  <a:rPr lang="zh-CN" altLang="en-US" b="1" dirty="0">
                    <a:latin typeface="+mj-lt"/>
                    <a:ea typeface="+mj-ea"/>
                  </a:rPr>
                  <a:t>之间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5BCD9D8-2245-4EC1-8823-3170239D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495" y="3331265"/>
                <a:ext cx="10175487" cy="766813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1AA9D11-75B9-4314-8ACE-B2CAA2DAD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3696" y="4465253"/>
                <a:ext cx="519932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/>
                      <m:t> ′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</m:oMath>
                </a14:m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 </a:t>
                </a:r>
                <a:r>
                  <a:rPr lang="zh-CN" altLang="en-US" sz="2800" b="1" dirty="0"/>
                  <a:t>递增</a:t>
                </a:r>
              </a:p>
            </p:txBody>
          </p:sp>
        </mc:Choice>
        <mc:Fallback xmlns="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1AA9D11-75B9-4314-8ACE-B2CAA2D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696" y="4465253"/>
                <a:ext cx="5199321" cy="523220"/>
              </a:xfrm>
              <a:prstGeom prst="rect">
                <a:avLst/>
              </a:prstGeom>
              <a:blipFill>
                <a:blip r:embed="rId6"/>
                <a:stretch>
                  <a:fillRect l="-2462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6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43" grpId="0"/>
      <p:bldP spid="9" grpId="0" autoUpdateAnimBg="0"/>
      <p:bldP spid="11" grpId="0"/>
      <p:bldP spid="14" grpId="0"/>
      <p:bldP spid="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148577D8-ABB2-4A1A-ACCE-A42A1C8321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230" y="2218752"/>
                <a:ext cx="90601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/>
                      <m:t>解</m:t>
                    </m:r>
                  </m:oMath>
                </a14:m>
                <a:r>
                  <a:rPr lang="zh-CN" altLang="en-US" sz="2800" b="1" dirty="0">
                    <a:ea typeface="+mj-ea"/>
                  </a:rPr>
                  <a:t>：</a:t>
                </a:r>
              </a:p>
            </p:txBody>
          </p:sp>
        </mc:Choice>
        <mc:Fallback xmlns=""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148577D8-ABB2-4A1A-ACCE-A42A1C832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230" y="2218752"/>
                <a:ext cx="906017" cy="523220"/>
              </a:xfrm>
              <a:prstGeom prst="rect">
                <a:avLst/>
              </a:prstGeom>
              <a:blipFill>
                <a:blip r:embed="rId2"/>
                <a:stretch>
                  <a:fillRect t="-16279" r="-12752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97" y="84925"/>
                <a:ext cx="11364685" cy="2006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>
                    <a:latin typeface="+mn-lt"/>
                  </a:rPr>
                  <a:t>10</a:t>
                </a:r>
                <a:r>
                  <a:rPr lang="zh-CN" altLang="en-US" b="1" dirty="0">
                    <a:latin typeface="+mn-lt"/>
                  </a:rPr>
                  <a:t>．某商品进价为</a:t>
                </a:r>
                <a:r>
                  <a:rPr lang="en-US" altLang="zh-CN" b="1" i="1" dirty="0">
                    <a:latin typeface="+mn-lt"/>
                  </a:rPr>
                  <a:t>a </a:t>
                </a:r>
                <a:r>
                  <a:rPr lang="en-US" altLang="zh-CN" b="1" dirty="0">
                    <a:latin typeface="+mn-lt"/>
                  </a:rPr>
                  <a:t>(</a:t>
                </a:r>
                <a:r>
                  <a:rPr lang="zh-CN" altLang="en-US" b="1" dirty="0">
                    <a:latin typeface="+mn-lt"/>
                  </a:rPr>
                  <a:t>元</a:t>
                </a:r>
                <a:r>
                  <a:rPr lang="en-US" altLang="zh-CN" b="1" dirty="0">
                    <a:latin typeface="+mn-lt"/>
                  </a:rPr>
                  <a:t>/</a:t>
                </a:r>
                <a:r>
                  <a:rPr lang="zh-CN" altLang="en-US" b="1" dirty="0">
                    <a:latin typeface="+mn-lt"/>
                  </a:rPr>
                  <a:t>件</a:t>
                </a:r>
                <a:r>
                  <a:rPr lang="en-US" altLang="zh-CN" b="1" dirty="0">
                    <a:latin typeface="+mn-lt"/>
                  </a:rPr>
                  <a:t>), </a:t>
                </a:r>
                <a:r>
                  <a:rPr lang="zh-CN" altLang="en-US" b="1" dirty="0">
                    <a:latin typeface="+mn-lt"/>
                  </a:rPr>
                  <a:t>根据以往经验，当销售价为</a:t>
                </a:r>
                <a:r>
                  <a:rPr lang="en-US" altLang="zh-CN" b="1" i="1" dirty="0">
                    <a:latin typeface="+mn-lt"/>
                  </a:rPr>
                  <a:t>b </a:t>
                </a:r>
                <a:r>
                  <a:rPr kumimoji="0" lang="en-US" altLang="zh-CN" b="1" dirty="0">
                    <a:solidFill>
                      <a:prstClr val="black"/>
                    </a:solidFill>
                    <a:latin typeface="Times New Roman"/>
                    <a:ea typeface="宋体"/>
                  </a:rPr>
                  <a:t>(</a:t>
                </a:r>
                <a:r>
                  <a:rPr kumimoji="0" lang="zh-CN" altLang="en-US" b="1" dirty="0">
                    <a:solidFill>
                      <a:prstClr val="black"/>
                    </a:solidFill>
                    <a:latin typeface="Times New Roman"/>
                    <a:ea typeface="宋体"/>
                  </a:rPr>
                  <a:t>元</a:t>
                </a:r>
                <a:r>
                  <a:rPr kumimoji="0" lang="en-US" altLang="zh-CN" b="1" dirty="0">
                    <a:solidFill>
                      <a:prstClr val="black"/>
                    </a:solidFill>
                    <a:latin typeface="Times New Roman"/>
                    <a:ea typeface="宋体"/>
                  </a:rPr>
                  <a:t>/</a:t>
                </a:r>
                <a:r>
                  <a:rPr kumimoji="0" lang="zh-CN" altLang="en-US" b="1" dirty="0">
                    <a:solidFill>
                      <a:prstClr val="black"/>
                    </a:solidFill>
                    <a:latin typeface="Times New Roman"/>
                    <a:ea typeface="宋体"/>
                  </a:rPr>
                  <a:t>件</a:t>
                </a:r>
                <a:r>
                  <a:rPr kumimoji="0" lang="en-US" altLang="zh-CN" b="1" dirty="0">
                    <a:solidFill>
                      <a:prstClr val="black"/>
                    </a:solidFill>
                    <a:latin typeface="Times New Roman"/>
                    <a:ea typeface="宋体"/>
                  </a:rPr>
                  <a:t>)</a:t>
                </a:r>
                <a:r>
                  <a:rPr lang="zh-CN" altLang="en-US" b="1" dirty="0">
                    <a:latin typeface="+mn-lt"/>
                  </a:rPr>
                  <a:t>时，销售量为</a:t>
                </a:r>
                <a:r>
                  <a:rPr lang="en-US" altLang="zh-CN" b="1" i="1" dirty="0">
                    <a:latin typeface="+mn-lt"/>
                  </a:rPr>
                  <a:t>c</a:t>
                </a:r>
                <a:r>
                  <a:rPr lang="zh-CN" altLang="en-US" b="1" dirty="0">
                    <a:latin typeface="+mn-lt"/>
                  </a:rPr>
                  <a:t>件（</a:t>
                </a:r>
                <a:r>
                  <a:rPr lang="en-US" altLang="zh-CN" b="1" i="1" dirty="0" err="1">
                    <a:latin typeface="+mn-lt"/>
                  </a:rPr>
                  <a:t>a</a:t>
                </a:r>
                <a:r>
                  <a:rPr lang="en-US" altLang="zh-CN" b="1" dirty="0" err="1">
                    <a:latin typeface="+mn-lt"/>
                  </a:rPr>
                  <a:t>,</a:t>
                </a:r>
                <a:r>
                  <a:rPr lang="en-US" altLang="zh-CN" b="1" i="1" dirty="0" err="1">
                    <a:latin typeface="+mn-lt"/>
                  </a:rPr>
                  <a:t>b</a:t>
                </a:r>
                <a:r>
                  <a:rPr lang="en-US" altLang="zh-CN" b="1" dirty="0">
                    <a:latin typeface="+mn-lt"/>
                  </a:rPr>
                  <a:t>, </a:t>
                </a:r>
                <a:r>
                  <a:rPr lang="en-US" altLang="zh-CN" b="1" i="1" dirty="0">
                    <a:latin typeface="+mn-lt"/>
                  </a:rPr>
                  <a:t>c</a:t>
                </a:r>
                <a:r>
                  <a:rPr lang="zh-CN" altLang="en-US" b="1" dirty="0">
                    <a:latin typeface="+mn-lt"/>
                  </a:rPr>
                  <a:t>均为正数，且</a:t>
                </a:r>
                <a:r>
                  <a:rPr lang="en-US" altLang="zh-CN" b="1" i="1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b="1" dirty="0">
                    <a:latin typeface="+mn-lt"/>
                  </a:rPr>
                  <a:t> </a:t>
                </a:r>
                <a:r>
                  <a:rPr lang="zh-CN" altLang="en-US" b="1" dirty="0">
                    <a:latin typeface="+mn-lt"/>
                  </a:rPr>
                  <a:t>）</a:t>
                </a:r>
                <a:r>
                  <a:rPr lang="en-US" altLang="zh-CN" b="1" dirty="0">
                    <a:latin typeface="+mn-lt"/>
                  </a:rPr>
                  <a:t>, </a:t>
                </a:r>
                <a:r>
                  <a:rPr lang="zh-CN" altLang="en-US" b="1" dirty="0">
                    <a:latin typeface="+mn-lt"/>
                  </a:rPr>
                  <a:t>市场调查表明</a:t>
                </a:r>
                <a:r>
                  <a:rPr lang="en-US" altLang="zh-CN" b="1" dirty="0">
                    <a:latin typeface="+mn-lt"/>
                  </a:rPr>
                  <a:t>, </a:t>
                </a:r>
                <a:r>
                  <a:rPr lang="zh-CN" altLang="en-US" b="1" dirty="0">
                    <a:latin typeface="+mn-lt"/>
                  </a:rPr>
                  <a:t>销售价每下降 </a:t>
                </a:r>
                <a:r>
                  <a:rPr lang="en-US" altLang="zh-CN" b="1" dirty="0">
                    <a:latin typeface="+mn-lt"/>
                  </a:rPr>
                  <a:t>10%, </a:t>
                </a:r>
                <a:r>
                  <a:rPr lang="zh-CN" altLang="en-US" b="1" dirty="0">
                    <a:latin typeface="+mn-lt"/>
                  </a:rPr>
                  <a:t>销售量可增加</a:t>
                </a:r>
                <a:r>
                  <a:rPr lang="en-US" altLang="zh-CN" b="1" dirty="0">
                    <a:latin typeface="+mn-lt"/>
                  </a:rPr>
                  <a:t>40%. </a:t>
                </a:r>
                <a:r>
                  <a:rPr lang="zh-CN" altLang="en-US" b="1" dirty="0">
                    <a:latin typeface="+mn-lt"/>
                  </a:rPr>
                  <a:t>现决定一次性降价</a:t>
                </a:r>
                <a:r>
                  <a:rPr lang="en-US" altLang="zh-CN" b="1" dirty="0">
                    <a:latin typeface="+mn-lt"/>
                  </a:rPr>
                  <a:t>, </a:t>
                </a:r>
                <a:r>
                  <a:rPr lang="zh-CN" altLang="en-US" b="1" dirty="0">
                    <a:latin typeface="+mn-lt"/>
                  </a:rPr>
                  <a:t>试问</a:t>
                </a:r>
                <a:r>
                  <a:rPr lang="en-US" altLang="zh-CN" b="1" dirty="0">
                    <a:latin typeface="+mn-lt"/>
                  </a:rPr>
                  <a:t>: </a:t>
                </a:r>
                <a:r>
                  <a:rPr lang="zh-CN" altLang="en-US" b="1" dirty="0">
                    <a:latin typeface="+mn-lt"/>
                  </a:rPr>
                  <a:t>当销售价为多少时，可获得最大利润？并求出最大利润</a:t>
                </a:r>
                <a:r>
                  <a:rPr lang="en-US" altLang="zh-CN" b="1" dirty="0">
                    <a:latin typeface="+mn-lt"/>
                  </a:rPr>
                  <a:t>.</a:t>
                </a:r>
                <a:endParaRPr lang="zh-CN" altLang="en-US" b="1" dirty="0">
                  <a:latin typeface="+mn-lt"/>
                </a:endParaRPr>
              </a:p>
            </p:txBody>
          </p:sp>
        </mc:Choice>
        <mc:Fallback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297" y="84925"/>
                <a:ext cx="11364685" cy="2006190"/>
              </a:xfrm>
              <a:prstGeom prst="rect">
                <a:avLst/>
              </a:prstGeom>
              <a:blipFill>
                <a:blip r:embed="rId3"/>
                <a:stretch>
                  <a:fillRect l="-1127" t="-4255" r="-483" b="-7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8900" y="2224989"/>
                <a:ext cx="306445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/>
                        <m:t>设</m:t>
                      </m:r>
                      <m:r>
                        <m:rPr>
                          <m:nor/>
                        </m:rPr>
                        <a:rPr lang="en-US" altLang="zh-CN" sz="2800" b="1" i="1"/>
                        <m:t>p</m:t>
                      </m:r>
                      <m:r>
                        <m:rPr>
                          <m:nor/>
                        </m:rPr>
                        <a:rPr lang="zh-CN" altLang="en-US" sz="2800" b="1"/>
                        <m:t>表示降低后的销售价，</m:t>
                      </m:r>
                      <m:r>
                        <m:rPr>
                          <m:nor/>
                        </m:rPr>
                        <a:rPr lang="en-US" altLang="zh-CN" sz="2800" b="1" i="1"/>
                        <m:t>x</m:t>
                      </m:r>
                      <m:r>
                        <m:rPr>
                          <m:nor/>
                        </m:rPr>
                        <a:rPr lang="zh-CN" altLang="en-US" sz="2800" b="1"/>
                        <m:t>为增加的销售量，</m:t>
                      </m:r>
                      <m:r>
                        <m:rPr>
                          <m:nor/>
                        </m:rPr>
                        <a:rPr lang="en-US" altLang="zh-CN" sz="2800" b="1" i="1"/>
                        <m:t>L</m:t>
                      </m:r>
                      <m:r>
                        <m:rPr>
                          <m:nor/>
                        </m:rPr>
                        <a:rPr lang="en-US" altLang="zh-CN" sz="2800" b="1"/>
                        <m:t>(</m:t>
                      </m:r>
                      <m:r>
                        <m:rPr>
                          <m:nor/>
                        </m:rPr>
                        <a:rPr lang="en-US" altLang="zh-CN" sz="2800" b="1" i="1"/>
                        <m:t>x</m:t>
                      </m:r>
                      <m:r>
                        <m:rPr>
                          <m:nor/>
                        </m:rPr>
                        <a:rPr lang="en-US" altLang="zh-CN" sz="2800" b="1"/>
                        <m:t>)</m:t>
                      </m:r>
                      <m:r>
                        <m:rPr>
                          <m:nor/>
                        </m:rPr>
                        <a:rPr lang="zh-CN" altLang="en-US" sz="2800" b="1"/>
                        <m:t>为总利润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8900" y="2224989"/>
                <a:ext cx="3064456" cy="523220"/>
              </a:xfrm>
              <a:prstGeom prst="rect">
                <a:avLst/>
              </a:prstGeom>
              <a:blipFill>
                <a:blip r:embed="rId4"/>
                <a:stretch>
                  <a:fillRect r="-2029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7741" y="2882083"/>
                <a:ext cx="4968819" cy="974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𝒃𝒙</m:t>
                          </m:r>
                        </m:num>
                        <m:den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altLang="zh-CN" b="1" dirty="0">
                  <a:latin typeface="+mn-lt"/>
                  <a:ea typeface="+mj-ea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62A5DCA0-A56F-4BDE-879F-98DA622C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7741" y="2882083"/>
                <a:ext cx="4968819" cy="974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5BCD9D8-2245-4EC1-8823-3170239D74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2246" y="3951301"/>
                <a:ext cx="5181486" cy="1060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/>
                        <m:t>从而</m:t>
                      </m:r>
                      <m:r>
                        <m:rPr>
                          <m:nor/>
                        </m:rPr>
                        <a:rPr lang="en-US" altLang="zh-CN" b="1" i="1" smtClean="0"/>
                        <m:t>L</m:t>
                      </m:r>
                      <m:r>
                        <m:rPr>
                          <m:nor/>
                        </m:rPr>
                        <a:rPr lang="en-US" altLang="zh-CN" b="1" smtClean="0"/>
                        <m:t>(</m:t>
                      </m:r>
                      <m:r>
                        <m:rPr>
                          <m:nor/>
                        </m:rPr>
                        <a:rPr lang="en-US" altLang="zh-CN" b="1" i="1" smtClean="0"/>
                        <m:t>x</m:t>
                      </m:r>
                      <m:r>
                        <m:rPr>
                          <m:nor/>
                        </m:rPr>
                        <a:rPr lang="en-US" altLang="zh-CN" b="1"/>
                        <m:t>)</m:t>
                      </m:r>
                      <m:r>
                        <m:rPr>
                          <m:nor/>
                        </m:rPr>
                        <a:rPr lang="en-US" altLang="zh-CN" sz="4000" b="1" dirty="0"/>
                        <m:t>=</m:t>
                      </m:r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𝒃𝒙</m:t>
                              </m:r>
                            </m:num>
                            <m:den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latin typeface="+mn-lt"/>
                  <a:ea typeface="+mj-ea"/>
                </a:endParaRPr>
              </a:p>
            </p:txBody>
          </p:sp>
        </mc:Choice>
        <mc:Fallback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5BCD9D8-2245-4EC1-8823-3170239D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246" y="3951301"/>
                <a:ext cx="5181486" cy="1060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1AA9D11-75B9-4314-8ACE-B2CAA2DAD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7585" y="4113856"/>
                <a:ext cx="4188796" cy="910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/>
                        <m:t>则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L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=</m:t>
                      </m:r>
                      <m:f>
                        <m:f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0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1AA9D11-75B9-4314-8ACE-B2CAA2D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7585" y="4113856"/>
                <a:ext cx="4188796" cy="910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2BC01AB7-8D7F-475B-8115-E4FADE228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2246" y="4956995"/>
                <a:ext cx="8657147" cy="9284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/>
                        <m:t>令</m:t>
                      </m:r>
                      <m:r>
                        <a:rPr lang="en-US" altLang="zh-CN" sz="2800" b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L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′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=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 得 驻点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即为最大值点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2BC01AB7-8D7F-475B-8115-E4FADE22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246" y="4956995"/>
                <a:ext cx="8657147" cy="928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23">
                <a:extLst>
                  <a:ext uri="{FF2B5EF4-FFF2-40B4-BE49-F238E27FC236}">
                    <a16:creationId xmlns:a16="http://schemas.microsoft.com/office/drawing/2014/main" id="{1FECBCA7-A3D0-45E5-A0A8-6737C2568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6967" y="5812958"/>
                <a:ext cx="4554582" cy="9109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 smtClean="0"/>
                        <m:t>故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b="1" dirty="0"/>
                        <m:t>时利润最大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" name="Text Box 23">
                <a:extLst>
                  <a:ext uri="{FF2B5EF4-FFF2-40B4-BE49-F238E27FC236}">
                    <a16:creationId xmlns:a16="http://schemas.microsoft.com/office/drawing/2014/main" id="{1FECBCA7-A3D0-45E5-A0A8-6737C2568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967" y="5812958"/>
                <a:ext cx="4554582" cy="910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23">
                <a:extLst>
                  <a:ext uri="{FF2B5EF4-FFF2-40B4-BE49-F238E27FC236}">
                    <a16:creationId xmlns:a16="http://schemas.microsoft.com/office/drawing/2014/main" id="{196B34CD-4B6F-470D-8075-1DC6E0FCE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2543" y="5850243"/>
                <a:ext cx="4942941" cy="836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/>
                        <m:t>最大利润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dirty="0"/>
                        <m:t>(5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b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-4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a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en-US" altLang="zh-CN" sz="2800" b="1" baseline="30000" dirty="0"/>
                        <m:t>2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" name="Text Box 23">
                <a:extLst>
                  <a:ext uri="{FF2B5EF4-FFF2-40B4-BE49-F238E27FC236}">
                    <a16:creationId xmlns:a16="http://schemas.microsoft.com/office/drawing/2014/main" id="{196B34CD-4B6F-470D-8075-1DC6E0FCE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2543" y="5850243"/>
                <a:ext cx="4942941" cy="8363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6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43" grpId="0"/>
      <p:bldP spid="9" grpId="0" autoUpdateAnimBg="0"/>
      <p:bldP spid="11" grpId="0"/>
      <p:bldP spid="14" grpId="0"/>
      <p:bldP spid="16" grpId="0" autoUpdateAnimBg="0"/>
      <p:bldP spid="8" grpId="0" autoUpdateAnimBg="0"/>
      <p:bldP spid="10" grpId="0" autoUpdateAnimBg="0"/>
      <p:bldP spid="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3752098" y="274933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3. 5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6" y="203006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800" y="2423113"/>
                <a:ext cx="4264092" cy="1165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a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=</m:t>
                      </m:r>
                      <m:r>
                        <m:rPr>
                          <m:nor/>
                        </m:rPr>
                        <a:rPr lang="zh-CN" altLang="en-US" sz="2800" b="1" dirty="0" smtClean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altLang="zh-CN" sz="2800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(2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1)</m:t>
                              </m:r>
                              <m:sSup>
                                <m:sSup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l-GR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=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800" y="2423113"/>
                <a:ext cx="4264092" cy="11653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973337" y="3503628"/>
                <a:ext cx="5022115" cy="10748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b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=</m:t>
                      </m:r>
                      <m:r>
                        <m:rPr>
                          <m:nor/>
                        </m:rPr>
                        <a:rPr lang="zh-CN" altLang="en-US" sz="2800" b="1" dirty="0" smtClean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(2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1)</m:t>
                          </m:r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l-G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337" y="3503628"/>
                <a:ext cx="5022115" cy="1074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506" y="1010550"/>
                <a:ext cx="7835880" cy="698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3. </a:t>
                </a:r>
                <a:r>
                  <a:rPr lang="zh-CN" altLang="en-US" b="1" dirty="0"/>
                  <a:t>求曲线</a:t>
                </a:r>
                <a:r>
                  <a:rPr lang="en-US" altLang="zh-CN" b="1" i="1" dirty="0"/>
                  <a:t>y </a:t>
                </a:r>
                <a:r>
                  <a:rPr lang="en-US" altLang="zh-CN" b="1" dirty="0"/>
                  <a:t>= (2</a:t>
                </a:r>
                <a:r>
                  <a:rPr lang="en-US" altLang="zh-CN" b="1" i="1" dirty="0"/>
                  <a:t>x-</a:t>
                </a:r>
                <a:r>
                  <a:rPr lang="en-US" altLang="zh-CN" b="1" dirty="0"/>
                  <a:t>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l-GR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的斜渐近线</a:t>
                </a:r>
              </a:p>
            </p:txBody>
          </p:sp>
        </mc:Choice>
        <mc:Fallback xmlns="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506" y="1010550"/>
                <a:ext cx="7835880" cy="698461"/>
              </a:xfrm>
              <a:prstGeom prst="rect">
                <a:avLst/>
              </a:prstGeom>
              <a:blipFill>
                <a:blip r:embed="rId4"/>
                <a:stretch>
                  <a:fillRect l="-1634" b="-24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190" y="3431849"/>
                <a:ext cx="4348308" cy="872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smtClean="0"/>
                        <m:t>=</m:t>
                      </m:r>
                      <m:r>
                        <m:rPr>
                          <m:nor/>
                        </m:rPr>
                        <a:rPr lang="zh-CN" altLang="en-US" b="1" dirty="0" smtClean="0"/>
                        <m:t> 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(</m:t>
                          </m:r>
                          <m:sSup>
                            <m:sSup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l-GR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b="1" i="1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1)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l-GR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4190" y="3431849"/>
                <a:ext cx="4348308" cy="872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8035" y="4568202"/>
                <a:ext cx="4951138" cy="754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smtClean="0"/>
                      <m:t>=</m:t>
                    </m:r>
                    <m:r>
                      <m:rPr>
                        <m:nor/>
                      </m:rPr>
                      <a:rPr lang="zh-CN" altLang="en-US" sz="2800" b="1" dirty="0" smtClean="0"/>
                      <m:t> </m:t>
                    </m:r>
                    <m:func>
                      <m:funcPr>
                        <m:ctrlPr>
                          <a:rPr lang="pt-BR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DD912F11-0D72-4A55-A0EB-AF5C12EA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8035" y="4568202"/>
                <a:ext cx="4951138" cy="754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7498" y="4599209"/>
                <a:ext cx="4393676" cy="840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/>
                      <m:t>=</m:t>
                    </m:r>
                    <m:r>
                      <m:rPr>
                        <m:nor/>
                      </m:rPr>
                      <a:rPr lang="zh-CN" altLang="en-US" b="1" dirty="0"/>
                      <m:t> </m:t>
                    </m:r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2</m:t>
                        </m:r>
                        <m:r>
                          <m:rPr>
                            <m:nor/>
                          </m:rPr>
                          <a:rPr lang="en-US" altLang="zh-CN" b="1" i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(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l-GR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sup>
                        </m:sSup>
                        <m:r>
                          <m:rPr>
                            <m:nor/>
                          </m:rPr>
                          <a:rPr lang="en-US" altLang="zh-CN" b="1" i="1" dirty="0"/>
                          <m:t>−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1)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l-GR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7498" y="4599209"/>
                <a:ext cx="4393676" cy="840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23">
                <a:extLst>
                  <a:ext uri="{FF2B5EF4-FFF2-40B4-BE49-F238E27FC236}">
                    <a16:creationId xmlns:a16="http://schemas.microsoft.com/office/drawing/2014/main" id="{38FFFD13-CD70-483E-96F1-9CE2D47AA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675" y="5765211"/>
                <a:ext cx="338089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斜渐近线为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m:rPr>
                        <m:nor/>
                      </m:rPr>
                      <a:rPr lang="en-US" altLang="zh-CN" sz="2800" b="1" i="1" smtClean="0"/>
                      <m:t>=</m:t>
                    </m:r>
                    <m:r>
                      <m:rPr>
                        <m:nor/>
                      </m:rPr>
                      <a:rPr lang="en-US" altLang="zh-CN" sz="2800" b="1" smtClean="0"/>
                      <m:t>2</m:t>
                    </m:r>
                    <m:r>
                      <m:rPr>
                        <m:nor/>
                      </m:rPr>
                      <a:rPr lang="en-US" altLang="zh-CN" sz="2800" b="1" i="1" smtClean="0"/>
                      <m:t>x</m:t>
                    </m:r>
                    <m:r>
                      <m:rPr>
                        <m:nor/>
                      </m:rPr>
                      <a:rPr lang="en-US" altLang="zh-CN" sz="2800" b="1" i="1" smtClean="0"/>
                      <m:t>+</m:t>
                    </m:r>
                  </m:oMath>
                </a14:m>
                <a:r>
                  <a:rPr lang="en-US" altLang="zh-CN" sz="2800" b="1" dirty="0"/>
                  <a:t>1</a:t>
                </a:r>
              </a:p>
            </p:txBody>
          </p:sp>
        </mc:Choice>
        <mc:Fallback>
          <p:sp>
            <p:nvSpPr>
              <p:cNvPr id="11" name="Text Box 23">
                <a:extLst>
                  <a:ext uri="{FF2B5EF4-FFF2-40B4-BE49-F238E27FC236}">
                    <a16:creationId xmlns:a16="http://schemas.microsoft.com/office/drawing/2014/main" id="{38FFFD13-CD70-483E-96F1-9CE2D47A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675" y="5765211"/>
                <a:ext cx="3380891" cy="523220"/>
              </a:xfrm>
              <a:prstGeom prst="rect">
                <a:avLst/>
              </a:prstGeom>
              <a:blipFill>
                <a:blip r:embed="rId8"/>
                <a:stretch>
                  <a:fillRect l="-3791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8">
                <a:extLst>
                  <a:ext uri="{FF2B5EF4-FFF2-40B4-BE49-F238E27FC236}">
                    <a16:creationId xmlns:a16="http://schemas.microsoft.com/office/drawing/2014/main" id="{789C5159-5CA0-47EA-A9E9-DE63D469F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928" y="1740084"/>
                <a:ext cx="4264092" cy="872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 smtClean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CN" sz="2800" b="1" dirty="0"/>
                            <m:t>(2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1)</m:t>
                          </m:r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l-G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sz="2800" b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= 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Text Box 48">
                <a:extLst>
                  <a:ext uri="{FF2B5EF4-FFF2-40B4-BE49-F238E27FC236}">
                    <a16:creationId xmlns:a16="http://schemas.microsoft.com/office/drawing/2014/main" id="{789C5159-5CA0-47EA-A9E9-DE63D469F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928" y="1740084"/>
                <a:ext cx="4264092" cy="872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3">
                <a:extLst>
                  <a:ext uri="{FF2B5EF4-FFF2-40B4-BE49-F238E27FC236}">
                    <a16:creationId xmlns:a16="http://schemas.microsoft.com/office/drawing/2014/main" id="{A72681B0-48D1-4CFE-81FF-FAF988E7C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0020" y="1914908"/>
                <a:ext cx="402503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有竖直渐近线为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14" name="Text Box 23">
                <a:extLst>
                  <a:ext uri="{FF2B5EF4-FFF2-40B4-BE49-F238E27FC236}">
                    <a16:creationId xmlns:a16="http://schemas.microsoft.com/office/drawing/2014/main" id="{A72681B0-48D1-4CFE-81FF-FAF988E7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0020" y="1914908"/>
                <a:ext cx="4025033" cy="523220"/>
              </a:xfrm>
              <a:prstGeom prst="rect">
                <a:avLst/>
              </a:prstGeom>
              <a:blipFill>
                <a:blip r:embed="rId10"/>
                <a:stretch>
                  <a:fillRect l="-3182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utoUpdateAnimBg="0"/>
      <p:bldP spid="30" grpId="0"/>
      <p:bldP spid="31" grpId="0"/>
      <p:bldP spid="43" grpId="0"/>
      <p:bldP spid="63" grpId="0"/>
      <p:bldP spid="9" grpId="0" autoUpdateAnimBg="0"/>
      <p:bldP spid="12" grpId="0"/>
      <p:bldP spid="11" grpId="0" autoUpdateAnimBg="0"/>
      <p:bldP spid="13" grpId="0"/>
      <p:bldP spid="1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6" y="179493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2922" y="3468603"/>
                <a:ext cx="4731089" cy="9366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a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=</m:t>
                      </m:r>
                      <m:r>
                        <m:rPr>
                          <m:nor/>
                        </m:rPr>
                        <a:rPr lang="zh-CN" altLang="en-US" sz="2800" b="1" dirty="0" smtClean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altLang="zh-CN" sz="2800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l-G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2922" y="3468603"/>
                <a:ext cx="4731089" cy="936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799869" y="4354136"/>
                <a:ext cx="6055262" cy="10748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b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=</m:t>
                      </m:r>
                      <m:r>
                        <m:rPr>
                          <m:nor/>
                        </m:rPr>
                        <a:rPr lang="zh-CN" altLang="en-US" sz="2800" b="1" dirty="0" smtClean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l-G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b="1" i="1"/>
                            <m:t>=</m:t>
                          </m:r>
                          <m:r>
                            <m:rPr>
                              <m:nor/>
                            </m:rPr>
                            <a:rPr lang="zh-CN" altLang="en-US" sz="2800" b="1" dirty="0"/>
                            <m:t> </m:t>
                          </m:r>
                          <m:func>
                            <m:func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𝒍𝒊𝒎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x</m:t>
                              </m:r>
                              <m:sSup>
                                <m:sSup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l-GR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9869" y="4354136"/>
                <a:ext cx="6055262" cy="1074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42" y="653573"/>
                <a:ext cx="10779377" cy="72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4. </a:t>
                </a:r>
                <a:r>
                  <a:rPr lang="zh-CN" altLang="en-US" b="1" dirty="0"/>
                  <a:t>判断曲线</a:t>
                </a:r>
                <a:r>
                  <a:rPr lang="en-US" altLang="zh-CN" b="1" i="1" dirty="0"/>
                  <a:t>y </a:t>
                </a:r>
                <a:r>
                  <a:rPr lang="en-US" altLang="zh-CN" b="1" dirty="0"/>
                  <a:t>= </a:t>
                </a:r>
                <a:r>
                  <a:rPr lang="en-US" altLang="zh-CN" b="1" i="1" dirty="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l-GR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有无水平</a:t>
                </a:r>
                <a:r>
                  <a:rPr lang="en-US" altLang="zh-CN" b="1" dirty="0"/>
                  <a:t>、</a:t>
                </a:r>
                <a:r>
                  <a:rPr lang="zh-CN" altLang="en-US" b="1" dirty="0"/>
                  <a:t>铅直及斜渐近线，有则求出</a:t>
                </a:r>
                <a:r>
                  <a:rPr lang="en-US" altLang="zh-CN" b="1" dirty="0"/>
                  <a:t>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342" y="653573"/>
                <a:ext cx="10779377" cy="727700"/>
              </a:xfrm>
              <a:prstGeom prst="rect">
                <a:avLst/>
              </a:prstGeom>
              <a:blipFill>
                <a:blip r:embed="rId4"/>
                <a:stretch>
                  <a:fillRect l="-1188" b="-2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1547" y="4347833"/>
                <a:ext cx="985434" cy="90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x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l-GR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altLang="zh-CN" b="1" i="1" smtClean="0"/>
                        <m:t>=</m:t>
                      </m:r>
                      <m:r>
                        <m:rPr>
                          <m:nor/>
                        </m:rPr>
                        <a:rPr lang="zh-CN" altLang="en-US" b="1" dirty="0" smtClean="0"/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1547" y="4347833"/>
                <a:ext cx="985434" cy="901785"/>
              </a:xfrm>
              <a:prstGeom prst="rect">
                <a:avLst/>
              </a:prstGeom>
              <a:blipFill>
                <a:blip r:embed="rId5"/>
                <a:stretch>
                  <a:fillRect r="-1586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3">
                <a:extLst>
                  <a:ext uri="{FF2B5EF4-FFF2-40B4-BE49-F238E27FC236}">
                    <a16:creationId xmlns:a16="http://schemas.microsoft.com/office/drawing/2014/main" id="{38FFFD13-CD70-483E-96F1-9CE2D47AA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9869" y="5516174"/>
                <a:ext cx="331159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斜渐近线为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m:rPr>
                        <m:nor/>
                      </m:rPr>
                      <a:rPr lang="en-US" altLang="zh-CN" sz="2800" b="1" i="1" smtClean="0"/>
                      <m:t>=</m:t>
                    </m:r>
                    <m:r>
                      <m:rPr>
                        <m:nor/>
                      </m:rPr>
                      <a:rPr lang="en-US" altLang="zh-CN" sz="2800" b="1" i="1" smtClean="0"/>
                      <m:t>x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11" name="Text Box 23">
                <a:extLst>
                  <a:ext uri="{FF2B5EF4-FFF2-40B4-BE49-F238E27FC236}">
                    <a16:creationId xmlns:a16="http://schemas.microsoft.com/office/drawing/2014/main" id="{38FFFD13-CD70-483E-96F1-9CE2D47A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9869" y="5516174"/>
                <a:ext cx="3311592" cy="523220"/>
              </a:xfrm>
              <a:prstGeom prst="rect">
                <a:avLst/>
              </a:prstGeom>
              <a:blipFill>
                <a:blip r:embed="rId6"/>
                <a:stretch>
                  <a:fillRect l="-3683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8">
                <a:extLst>
                  <a:ext uri="{FF2B5EF4-FFF2-40B4-BE49-F238E27FC236}">
                    <a16:creationId xmlns:a16="http://schemas.microsoft.com/office/drawing/2014/main" id="{65FBE2F9-807F-4196-B521-EFDD1CD4D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2130" y="1465682"/>
                <a:ext cx="8786235" cy="9366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𝒍𝒊𝒎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800" b="1" baseline="30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=</m:t>
                          </m:r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altLang="zh-CN" sz="2800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l-G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sz="2800" b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=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无水平渐近线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Text Box 48">
                <a:extLst>
                  <a:ext uri="{FF2B5EF4-FFF2-40B4-BE49-F238E27FC236}">
                    <a16:creationId xmlns:a16="http://schemas.microsoft.com/office/drawing/2014/main" id="{65FBE2F9-807F-4196-B521-EFDD1CD4D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2130" y="1465682"/>
                <a:ext cx="8786235" cy="936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26337387-692B-4F4E-93EB-C93E4ADC4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2882" y="2399371"/>
                <a:ext cx="3408579" cy="9366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𝒍𝒊𝒎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800" b="1" baseline="30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=</m:t>
                          </m:r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l-G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26337387-692B-4F4E-93EB-C93E4ADC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882" y="2399371"/>
                <a:ext cx="3408579" cy="9366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8">
                <a:extLst>
                  <a:ext uri="{FF2B5EF4-FFF2-40B4-BE49-F238E27FC236}">
                    <a16:creationId xmlns:a16="http://schemas.microsoft.com/office/drawing/2014/main" id="{6E10BDD0-E7CE-4641-AA7C-B6C69290C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6137" y="2499157"/>
                <a:ext cx="5600528" cy="901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dirty="0" smtClean="0"/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l-G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  <m:r>
                        <m:rPr>
                          <m:nor/>
                        </m:rPr>
                        <a:rPr lang="en-US" altLang="zh-CN" sz="2800" b="1" dirty="0"/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∞ </m:t>
                      </m:r>
                      <m:r>
                        <m:rPr>
                          <m:nor/>
                        </m:rP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=0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为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铅直渐近线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Text Box 48">
                <a:extLst>
                  <a:ext uri="{FF2B5EF4-FFF2-40B4-BE49-F238E27FC236}">
                    <a16:creationId xmlns:a16="http://schemas.microsoft.com/office/drawing/2014/main" id="{6E10BDD0-E7CE-4641-AA7C-B6C69290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137" y="2499157"/>
                <a:ext cx="5600528" cy="901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1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63" grpId="0"/>
      <p:bldP spid="11" grpId="0" autoUpdateAnimBg="0"/>
      <p:bldP spid="13" grpId="0"/>
      <p:bldP spid="14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4085219" y="-1642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3. 6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67" y="268817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873" y="2257220"/>
                <a:ext cx="5192692" cy="1044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y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′=</m:t>
                      </m:r>
                      <m:r>
                        <m:rPr>
                          <m:nor/>
                        </m:rPr>
                        <a:rPr lang="zh-CN" altLang="en-US" sz="2800" b="1" dirty="0" smtClean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𝒔𝒊𝒏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𝒕𝒄𝒐𝒔𝒕</m:t>
                              </m:r>
                            </m:num>
                            <m:den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𝒔𝒊𝒏𝒕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= 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−</m:t>
                      </m:r>
                      <m:r>
                        <a:rPr lang="en-US" altLang="zh-CN" sz="2800" b="1" i="0" dirty="0" smtClean="0">
                          <a:latin typeface="Cambria Math" panose="02040503050406030204" pitchFamily="18" charset="0"/>
                        </a:rPr>
                        <m:t>𝐭𝐚𝐧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873" y="2257220"/>
                <a:ext cx="5192692" cy="1044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6681565" y="2350701"/>
                <a:ext cx="5022115" cy="10748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y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′′=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𝒔𝒆𝒄</m:t>
                              </m:r>
                            </m:e>
                            <m: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𝒔𝒊𝒏𝒕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dirty="0"/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1565" y="2350701"/>
                <a:ext cx="5022115" cy="1074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1. </a:t>
            </a:r>
            <a:r>
              <a:rPr lang="zh-CN" altLang="en-US" b="1" dirty="0"/>
              <a:t>求下列曲线在指定点的曲率和曲率半径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7548" y="3232939"/>
                <a:ext cx="5853078" cy="1018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altLang="zh-CN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b="1" i="1" dirty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处</m:t>
                      </m:r>
                      <m:r>
                        <m:rPr>
                          <m:nor/>
                        </m:rPr>
                        <a:rPr lang="en-US" altLang="zh-CN" b="1" i="1"/>
                        <m:t>y</m:t>
                      </m:r>
                      <m:r>
                        <m:rPr>
                          <m:nor/>
                        </m:rPr>
                        <a:rPr lang="en-US" altLang="zh-CN" b="1"/>
                        <m:t>′=</m:t>
                      </m:r>
                      <m:r>
                        <m:rPr>
                          <m:nor/>
                        </m:rPr>
                        <a:rPr lang="en-US" altLang="zh-CN" b="1" i="0" smtClean="0"/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b="1" smtClean="0"/>
                        <m:t>1</m:t>
                      </m:r>
                      <m:r>
                        <m:rPr>
                          <m:nor/>
                        </m:rPr>
                        <a:rPr lang="en-US" altLang="zh-CN" b="1" i="0" smtClean="0"/>
                        <m:t>,</m:t>
                      </m:r>
                      <m:r>
                        <m:rPr>
                          <m:nor/>
                        </m:rPr>
                        <a:rPr lang="en-US" altLang="zh-CN" b="1" i="1" smtClean="0"/>
                        <m:t>  </m:t>
                      </m:r>
                      <m:r>
                        <m:rPr>
                          <m:nor/>
                        </m:rPr>
                        <a:rPr lang="en-US" altLang="zh-CN" b="1" i="1"/>
                        <m:t>y</m:t>
                      </m:r>
                      <m:r>
                        <m:rPr>
                          <m:nor/>
                        </m:rPr>
                        <a:rPr lang="en-US" altLang="zh-CN" b="1" i="1"/>
                        <m:t>′′=</m:t>
                      </m:r>
                      <m:r>
                        <m:rPr>
                          <m:nor/>
                        </m:rPr>
                        <a:rPr lang="zh-CN" altLang="en-US" b="1" dirty="0"/>
                        <m:t> 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548" y="3232939"/>
                <a:ext cx="5853078" cy="1018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3A21D8EA-401A-41EA-AF7E-60F3FDB060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090" y="1155785"/>
                <a:ext cx="5853077" cy="955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(3).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</m:e>
                              <m:sup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eqAr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，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1" i="1" dirty="0" smtClean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3A21D8EA-401A-41EA-AF7E-60F3FDB0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090" y="1155785"/>
                <a:ext cx="5853077" cy="955390"/>
              </a:xfrm>
              <a:prstGeom prst="rect">
                <a:avLst/>
              </a:prstGeom>
              <a:blipFill>
                <a:blip r:embed="rId5"/>
                <a:stretch>
                  <a:fillRect l="-20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B02DC3A-E248-4238-804B-DCA639914B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314" y="4232754"/>
                <a:ext cx="6794802" cy="1130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altLang="zh-CN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b="1" i="1" dirty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处</m:t>
                      </m:r>
                      <m:r>
                        <m:rPr>
                          <m:nor/>
                        </m:rPr>
                        <a:rPr lang="zh-CN" altLang="en-US" b="1" dirty="0"/>
                        <m:t>曲率</m:t>
                      </m:r>
                      <m:r>
                        <m:rPr>
                          <m:nor/>
                        </m:rPr>
                        <a:rPr lang="en-US" altLang="zh-CN" b="1" i="0" dirty="0" smtClean="0"/>
                        <m:t>  </m:t>
                      </m:r>
                      <m:r>
                        <m:rPr>
                          <m:nor/>
                        </m:rPr>
                        <a:rPr lang="en-US" altLang="zh-CN" b="1" i="1" dirty="0" smtClean="0"/>
                        <m:t>K</m:t>
                      </m:r>
                      <m:r>
                        <m:rPr>
                          <m:nor/>
                        </m:rPr>
                        <a:rPr lang="en-US" altLang="zh-CN" b="1" i="1"/>
                        <m:t>=</m:t>
                      </m:r>
                      <m:r>
                        <m:rPr>
                          <m:nor/>
                        </m:rPr>
                        <a:rPr lang="zh-CN" altLang="en-US" b="1" dirty="0"/>
                        <m:t> 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i="1"/>
                                    <m:t>′′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b="1" i="1"/>
                                        <m:t>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b="1" i="1"/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B02DC3A-E248-4238-804B-DCA6399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2314" y="4232754"/>
                <a:ext cx="6794802" cy="113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6A68B8AD-1A14-4F84-82A8-C0AAC555B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5555" y="5251494"/>
                <a:ext cx="6794802" cy="898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dirty="0" smtClean="0"/>
                        <m:t>曲率</m:t>
                      </m:r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半径</m:t>
                      </m:r>
                      <m:r>
                        <m:rPr>
                          <m:nor/>
                        </m:rPr>
                        <a:rPr lang="en-US" altLang="zh-CN" b="1" i="0" dirty="0" smtClean="0"/>
                        <m:t> 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m:rPr>
                          <m:nor/>
                        </m:rPr>
                        <a:rPr lang="en-US" altLang="zh-CN" b="1" i="1"/>
                        <m:t>=</m:t>
                      </m:r>
                      <m:r>
                        <m:rPr>
                          <m:nor/>
                        </m:rPr>
                        <a:rPr lang="zh-CN" altLang="en-US" b="1" dirty="0"/>
                        <m:t> 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CN" b="1" i="1" dirty="0"/>
                                <m:t>K</m:t>
                              </m:r>
                            </m:den>
                          </m:f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6A68B8AD-1A14-4F84-82A8-C0AAC555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5555" y="5251494"/>
                <a:ext cx="6794802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utoUpdateAnimBg="0"/>
      <p:bldP spid="30" grpId="0"/>
      <p:bldP spid="31" grpId="0"/>
      <p:bldP spid="43" grpId="0"/>
      <p:bldP spid="12" grpId="0"/>
      <p:bldP spid="13" grpId="0"/>
      <p:bldP spid="1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148577D8-ABB2-4A1A-ACCE-A42A1C8321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621" y="1402301"/>
                <a:ext cx="7835880" cy="9559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解</a:t>
                </a:r>
                <a:r>
                  <a:rPr lang="en-US" altLang="zh-CN" sz="2800" b="1" dirty="0">
                    <a:latin typeface="+mj-lt"/>
                    <a:ea typeface="+mj-ea"/>
                  </a:rPr>
                  <a:t>:</a:t>
                </a:r>
                <a:r>
                  <a:rPr lang="zh-CN" altLang="en-US" sz="2800" b="1" dirty="0">
                    <a:latin typeface="+mj-lt"/>
                    <a:ea typeface="+mj-ea"/>
                  </a:rPr>
                  <a:t>利用对称性，曲率的公式亦可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K</m:t>
                    </m:r>
                    <m:r>
                      <m:rPr>
                        <m:nor/>
                      </m:rPr>
                      <a:rPr lang="en-US" altLang="zh-CN" sz="2800" b="1" i="1"/>
                      <m:t>=</m:t>
                    </m:r>
                    <m:func>
                      <m:funcPr>
                        <m:ctrlPr>
                          <a:rPr lang="pt-BR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smtClean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/>
                                  <m:t>′′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/>
                                      <m:t>′</m:t>
                                    </m:r>
                                  </m:e>
                                  <m:sup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 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148577D8-ABB2-4A1A-ACCE-A42A1C832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621" y="1402301"/>
                <a:ext cx="7835880" cy="955967"/>
              </a:xfrm>
              <a:prstGeom prst="rect">
                <a:avLst/>
              </a:prstGeom>
              <a:blipFill>
                <a:blip r:embed="rId2"/>
                <a:stretch>
                  <a:fillRect l="-15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7136" y="2795665"/>
                <a:ext cx="8841500" cy="98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x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′=</m:t>
                      </m:r>
                      <m:r>
                        <m:rPr>
                          <m:nor/>
                        </m:rPr>
                        <a:rPr lang="zh-CN" altLang="en-US" sz="2800" b="1" dirty="0" smtClean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num>
                            <m:den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136" y="2795665"/>
                <a:ext cx="8841500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965193" y="3909622"/>
                <a:ext cx="11035217" cy="10558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x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′′=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（"/>
                              <m:endChr m:val="）"/>
                              <m:ctrlPr>
                                <a:rPr lang="zh-CN" alt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l-GR" altLang="zh-CN" sz="2800" b="1" dirty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l-GR" altLang="zh-CN" sz="2800" b="1" dirty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l-GR" altLang="zh-CN" sz="2800" b="1" dirty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l-GR" altLang="zh-CN" sz="2800" b="1" dirty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altLang="zh-CN" sz="2800" b="1" dirty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l-GR" altLang="zh-CN" sz="2800" b="1" dirty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l-GR" altLang="zh-CN" sz="2800" b="1" dirty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193" y="3909622"/>
                <a:ext cx="11035217" cy="1055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20" y="298815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1. </a:t>
            </a:r>
            <a:r>
              <a:rPr lang="zh-CN" altLang="en-US" b="1" dirty="0"/>
              <a:t>求下列曲线在指定点的曲率和曲率半径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3308" y="4845845"/>
                <a:ext cx="4520078" cy="90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el-GR" altLang="zh-CN" b="1" dirty="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处</m:t>
                      </m:r>
                      <m:r>
                        <m:rPr>
                          <m:nor/>
                        </m:rPr>
                        <a:rPr lang="en-US" altLang="zh-CN" b="1" i="1" smtClean="0"/>
                        <m:t>x</m:t>
                      </m:r>
                      <m:r>
                        <m:rPr>
                          <m:nor/>
                        </m:rPr>
                        <a:rPr lang="en-US" altLang="zh-CN" b="1"/>
                        <m:t>′=</m:t>
                      </m:r>
                      <m:r>
                        <m:rPr>
                          <m:nor/>
                        </m:rPr>
                        <a:rPr lang="en-US" altLang="zh-CN" b="1" i="0" smtClean="0"/>
                        <m:t> 0,</m:t>
                      </m:r>
                      <m:r>
                        <m:rPr>
                          <m:nor/>
                        </m:rPr>
                        <a:rPr lang="en-US" altLang="zh-CN" b="1" i="1" smtClean="0"/>
                        <m:t>  </m:t>
                      </m:r>
                      <m:r>
                        <m:rPr>
                          <m:nor/>
                        </m:rPr>
                        <a:rPr lang="en-US" altLang="zh-CN" b="1" i="1" smtClean="0"/>
                        <m:t>x</m:t>
                      </m:r>
                      <m:r>
                        <m:rPr>
                          <m:nor/>
                        </m:rPr>
                        <a:rPr lang="en-US" altLang="zh-CN" b="1" i="1"/>
                        <m:t>′′=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BCC07339-2C02-41CB-981D-797D3595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3308" y="4845845"/>
                <a:ext cx="4520078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3A21D8EA-401A-41EA-AF7E-60F3FDB060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7136" y="867548"/>
                <a:ext cx="585307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(4).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lang="el-GR" altLang="zh-CN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l-GR" altLang="zh-CN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3A21D8EA-401A-41EA-AF7E-60F3FDB0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136" y="867548"/>
                <a:ext cx="5853077" cy="523220"/>
              </a:xfrm>
              <a:prstGeom prst="rect">
                <a:avLst/>
              </a:prstGeom>
              <a:blipFill>
                <a:blip r:embed="rId6"/>
                <a:stretch>
                  <a:fillRect l="-2081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B02DC3A-E248-4238-804B-DCA639914B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4497" y="4798653"/>
                <a:ext cx="6794802" cy="1130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el-GR" altLang="zh-CN" b="1" dirty="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处</m:t>
                      </m:r>
                      <m:r>
                        <m:rPr>
                          <m:nor/>
                        </m:rPr>
                        <a:rPr lang="zh-CN" altLang="en-US" b="1" dirty="0"/>
                        <m:t>曲率</m:t>
                      </m:r>
                      <m:r>
                        <m:rPr>
                          <m:nor/>
                        </m:rPr>
                        <a:rPr lang="en-US" altLang="zh-CN" b="1" i="0" dirty="0" smtClean="0"/>
                        <m:t>  </m:t>
                      </m:r>
                      <m:r>
                        <m:rPr>
                          <m:nor/>
                        </m:rPr>
                        <a:rPr lang="en-US" altLang="zh-CN" b="1" i="1" dirty="0" smtClean="0"/>
                        <m:t>K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i="1"/>
                                    <m:t>′′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b="1" i="1"/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b="1" i="1"/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B02DC3A-E248-4238-804B-DCA6399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4497" y="4798653"/>
                <a:ext cx="6794802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6A68B8AD-1A14-4F84-82A8-C0AAC555B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9990" y="5762699"/>
                <a:ext cx="4191141" cy="90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dirty="0" smtClean="0"/>
                        <m:t>曲率</m:t>
                      </m:r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半径</m:t>
                      </m:r>
                      <m:r>
                        <m:rPr>
                          <m:nor/>
                        </m:rPr>
                        <a:rPr lang="en-US" altLang="zh-CN" b="1" i="0" dirty="0" smtClean="0"/>
                        <m:t> 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m:rPr>
                          <m:nor/>
                        </m:rPr>
                        <a:rPr lang="en-US" altLang="zh-CN" b="1" i="1"/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b="1" i="1" dirty="0"/>
                            <m:t>K</m:t>
                          </m:r>
                        </m:den>
                      </m:f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6A68B8AD-1A14-4F84-82A8-C0AAC555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990" y="5762699"/>
                <a:ext cx="4191141" cy="90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E8B0886D-7CB7-4E09-858C-D298B6383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3308" y="2282842"/>
                <a:ext cx="846207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 dirty="0"/>
                  <a:t>x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lang="el-GR" altLang="zh-CN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l-GR" altLang="zh-CN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b="1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zh-CN" b="1" i="1" dirty="0" smtClean="0"/>
                      <m:t>y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lang="el-GR" altLang="zh-CN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l-GR" altLang="zh-CN" b="1" dirty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E8B0886D-7CB7-4E09-858C-D298B638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3308" y="2282842"/>
                <a:ext cx="8462073" cy="523220"/>
              </a:xfrm>
              <a:prstGeom prst="rect">
                <a:avLst/>
              </a:prstGeom>
              <a:blipFill>
                <a:blip r:embed="rId9"/>
                <a:stretch>
                  <a:fillRect l="-1441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12" grpId="0"/>
      <p:bldP spid="13" grpId="0"/>
      <p:bldP spid="14" grpId="0"/>
      <p:bldP spid="16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67" y="268817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872" y="2257220"/>
                <a:ext cx="5768575" cy="9800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y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′=</m:t>
                      </m:r>
                      <m:r>
                        <m:rPr>
                          <m:nor/>
                        </m:rPr>
                        <a:rPr lang="zh-CN" altLang="en-US" sz="2800" b="1" dirty="0" smtClean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𝒂𝒔𝒊𝒏𝒕</m:t>
                              </m:r>
                            </m:num>
                            <m:den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𝒄𝒐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𝒔𝒕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𝒔𝒊𝒏𝒕</m:t>
                          </m:r>
                        </m:num>
                        <m:den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872" y="2257220"/>
                <a:ext cx="5768575" cy="980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517748" y="3288498"/>
                <a:ext cx="7053951" cy="10748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smtClean="0"/>
                        <m:t>y</m:t>
                      </m:r>
                      <m:r>
                        <m:rPr>
                          <m:nor/>
                        </m:rPr>
                        <a:rPr lang="en-US" altLang="zh-CN" sz="2800" b="1" i="1" smtClean="0"/>
                        <m:t>′′=</m:t>
                      </m:r>
                      <m:r>
                        <m:rPr>
                          <m:nor/>
                        </m:rPr>
                        <a:rPr lang="zh-CN" altLang="en-US" sz="2800" b="1" dirty="0" smtClean="0"/>
                        <m:t> 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𝒄𝒐𝒔𝒕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𝒄𝒐𝒔𝒕</m:t>
                                  </m:r>
                                  <m: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𝒄𝒐𝒔𝒕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𝒄𝒐𝒔𝒕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7748" y="3288498"/>
                <a:ext cx="7053951" cy="1074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67" y="1485483"/>
            <a:ext cx="10684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问</a:t>
            </a:r>
            <a:r>
              <a:rPr lang="en-US" altLang="zh-CN" b="1" i="1" dirty="0"/>
              <a:t>t</a:t>
            </a:r>
            <a:r>
              <a:rPr lang="zh-CN" altLang="en-US" b="1" dirty="0"/>
              <a:t>为何值时，曲率最小。并求出最小曲率和该点处的曲率半径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3A21D8EA-401A-41EA-AF7E-60F3FDB060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266" y="436488"/>
                <a:ext cx="7142355" cy="805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5. </a:t>
                </a:r>
                <a:r>
                  <a:rPr lang="zh-CN" altLang="en-US" b="1" dirty="0"/>
                  <a:t>设摆线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𝒔𝒊𝒏𝒕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∊(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l-GR" altLang="zh-CN" sz="2400" b="1" i="1" dirty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3A21D8EA-401A-41EA-AF7E-60F3FDB0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266" y="436488"/>
                <a:ext cx="7142355" cy="805670"/>
              </a:xfrm>
              <a:prstGeom prst="rect">
                <a:avLst/>
              </a:prstGeom>
              <a:blipFill>
                <a:blip r:embed="rId4"/>
                <a:stretch>
                  <a:fillRect l="-1706" b="-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B02DC3A-E248-4238-804B-DCA639914B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897" y="4213932"/>
                <a:ext cx="6794802" cy="1270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 smtClean="0"/>
                        <m:t>K</m:t>
                      </m:r>
                      <m:r>
                        <m:rPr>
                          <m:nor/>
                        </m:rPr>
                        <a:rPr lang="en-US" altLang="zh-CN" b="1" i="1" smtClean="0"/>
                        <m:t>=</m:t>
                      </m:r>
                      <m:r>
                        <m:rPr>
                          <m:nor/>
                        </m:rPr>
                        <a:rPr lang="zh-CN" altLang="en-US" b="1" dirty="0" smtClean="0"/>
                        <m:t> 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i="1"/>
                                    <m:t>′′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b="1" i="1"/>
                                        <m:t>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b="1" i="1"/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𝒔𝒊𝒏</m:t>
                                  </m:r>
                                  <m:f>
                                    <m:fPr>
                                      <m:ctrlPr>
                                        <a:rPr lang="el-GR" altLang="zh-CN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l-GR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FB02DC3A-E248-4238-804B-DCA6399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6897" y="4213932"/>
                <a:ext cx="6794802" cy="127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6A68B8AD-1A14-4F84-82A8-C0AAC555B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383" y="5514703"/>
                <a:ext cx="4443265" cy="90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0" dirty="0" smtClean="0"/>
                        <m:t>t</m:t>
                      </m:r>
                      <m:r>
                        <m:rPr>
                          <m:nor/>
                        </m:rPr>
                        <a:rPr lang="en-US" altLang="zh-CN" b="1" i="0" dirty="0" smtClean="0"/>
                        <m:t>=</m:t>
                      </m:r>
                      <m:r>
                        <a:rPr lang="el-GR" altLang="zh-CN" b="1" i="1" dirty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时</m:t>
                      </m:r>
                      <m:r>
                        <m:rPr>
                          <m:nor/>
                        </m:rPr>
                        <a:rPr lang="en-US" altLang="zh-CN" b="1" i="1" dirty="0"/>
                        <m:t>K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最小</m:t>
                      </m:r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且</m:t>
                      </m:r>
                      <m:r>
                        <m:rPr>
                          <m:nor/>
                        </m:rPr>
                        <a:rPr lang="en-US" altLang="zh-CN" b="1" i="1" dirty="0"/>
                        <m:t>K</m:t>
                      </m:r>
                      <m:r>
                        <m:rPr>
                          <m:nor/>
                        </m:rPr>
                        <a:rPr lang="en-US" altLang="zh-CN" b="1" i="1"/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4000" b="1" dirty="0"/>
              </a:p>
            </p:txBody>
          </p:sp>
        </mc:Choice>
        <mc:Fallback xmlns=""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6A68B8AD-1A14-4F84-82A8-C0AAC555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383" y="5514703"/>
                <a:ext cx="4443265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B81B0209-5802-4A23-B657-E89A929F1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7056" y="5655669"/>
                <a:ext cx="6434335" cy="712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此时</a:t>
                </a:r>
                <a:r>
                  <a:rPr lang="en-US" altLang="zh-CN" b="1" i="1" dirty="0"/>
                  <a:t>x=a</a:t>
                </a:r>
                <a14:m>
                  <m:oMath xmlns:m="http://schemas.openxmlformats.org/officeDocument/2006/math">
                    <m:r>
                      <a:rPr lang="el-GR" altLang="zh-CN" b="1" i="1" dirty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b="1" i="1" dirty="0"/>
                  <a:t>, y=</a:t>
                </a:r>
                <a:r>
                  <a:rPr lang="en-US" altLang="zh-CN" b="1" dirty="0"/>
                  <a:t>2</a:t>
                </a:r>
                <a:r>
                  <a:rPr lang="en-US" altLang="zh-CN" b="1" i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b="1" dirty="0" smtClean="0"/>
                      <m:t>曲率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半径</m:t>
                    </m:r>
                    <m:r>
                      <m:rPr>
                        <m:nor/>
                      </m:rPr>
                      <a:rPr lang="en-US" altLang="zh-CN" b="1" i="0" dirty="0" smtClean="0"/>
                      <m:t> 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m:rPr>
                        <m:nor/>
                      </m:rPr>
                      <a:rPr lang="en-US" altLang="zh-CN" b="1" i="1"/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1" i="1" dirty="0"/>
                          <m:t>K</m:t>
                        </m:r>
                      </m:den>
                    </m:f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B81B0209-5802-4A23-B657-E89A929F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7056" y="5655669"/>
                <a:ext cx="6434335" cy="712631"/>
              </a:xfrm>
              <a:prstGeom prst="rect">
                <a:avLst/>
              </a:prstGeom>
              <a:blipFill>
                <a:blip r:embed="rId7"/>
                <a:stretch>
                  <a:fillRect l="-1991" b="-9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13" grpId="0"/>
      <p:bldP spid="14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23">
            <a:extLst>
              <a:ext uri="{FF2B5EF4-FFF2-40B4-BE49-F238E27FC236}">
                <a16:creationId xmlns:a16="http://schemas.microsoft.com/office/drawing/2014/main" id="{DFA4F7EB-0531-4831-BC88-063808904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5" y="181616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p:sp>
        <p:nvSpPr>
          <p:cNvPr id="55" name="Text Box 48">
            <a:extLst>
              <a:ext uri="{FF2B5EF4-FFF2-40B4-BE49-F238E27FC236}">
                <a16:creationId xmlns:a16="http://schemas.microsoft.com/office/drawing/2014/main" id="{7C06AC14-B8E8-4474-B301-DBAD82A0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113" y="1743660"/>
            <a:ext cx="8494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(0,2)</a:t>
            </a:r>
            <a:r>
              <a:rPr lang="zh-CN" altLang="en-US" sz="2800" b="1" dirty="0"/>
              <a:t>内存在最大值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和最小值</a:t>
            </a:r>
            <a:r>
              <a:rPr lang="en-US" altLang="zh-CN" sz="2800" b="1" i="1" dirty="0"/>
              <a:t>m</a:t>
            </a:r>
            <a:endParaRPr lang="zh-CN" altLang="en-US" sz="2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62">
                <a:extLst>
                  <a:ext uri="{FF2B5EF4-FFF2-40B4-BE49-F238E27FC236}">
                    <a16:creationId xmlns:a16="http://schemas.microsoft.com/office/drawing/2014/main" id="{538018AE-442B-4F8A-B750-760DB7F8A821}"/>
                  </a:ext>
                </a:extLst>
              </p:cNvPr>
              <p:cNvSpPr txBox="1"/>
              <p:nvPr/>
            </p:nvSpPr>
            <p:spPr bwMode="auto">
              <a:xfrm>
                <a:off x="1677113" y="2350663"/>
                <a:ext cx="4654844" cy="9016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(0)+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(1)+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(2)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6" name="Object 62">
                <a:extLst>
                  <a:ext uri="{FF2B5EF4-FFF2-40B4-BE49-F238E27FC236}">
                    <a16:creationId xmlns:a16="http://schemas.microsoft.com/office/drawing/2014/main" id="{538018AE-442B-4F8A-B750-760DB7F8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113" y="2350663"/>
                <a:ext cx="4654844" cy="9016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B6BF3505-4B4F-4313-8EC6-813936BD8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096" y="483631"/>
                <a:ext cx="1165894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  <a:ea typeface="+mj-ea"/>
                  </a:rPr>
                  <a:t>8.</a:t>
                </a:r>
                <a:r>
                  <a:rPr lang="zh-CN" altLang="en-US" b="1" dirty="0"/>
                  <a:t>设函数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在</a:t>
                </a:r>
                <a:r>
                  <a:rPr lang="en-US" altLang="zh-CN" b="1" dirty="0"/>
                  <a:t>[0,3]</a:t>
                </a:r>
                <a:r>
                  <a:rPr lang="zh-CN" altLang="en-US" b="1" dirty="0"/>
                  <a:t>上连续，</a:t>
                </a:r>
                <a:r>
                  <a:rPr lang="en-US" altLang="zh-CN" b="1" dirty="0"/>
                  <a:t>(0,3)</a:t>
                </a:r>
                <a:r>
                  <a:rPr lang="zh-CN" altLang="en-US" b="1" dirty="0"/>
                  <a:t>内可导，且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(0)+</a:t>
                </a:r>
                <a:r>
                  <a:rPr lang="en-US" altLang="zh-CN" b="1" i="1" dirty="0"/>
                  <a:t> f </a:t>
                </a:r>
                <a:r>
                  <a:rPr lang="en-US" altLang="zh-CN" b="1" dirty="0"/>
                  <a:t>(1)+</a:t>
                </a:r>
                <a:r>
                  <a:rPr lang="en-US" altLang="zh-CN" b="1" i="1" dirty="0"/>
                  <a:t> f </a:t>
                </a:r>
                <a:r>
                  <a:rPr lang="en-US" altLang="zh-CN" b="1" dirty="0"/>
                  <a:t>(2)=3</a:t>
                </a:r>
                <a:r>
                  <a:rPr lang="zh-CN" altLang="en-US" b="1" dirty="0"/>
                  <a:t>，</a:t>
                </a:r>
                <a:r>
                  <a:rPr lang="en-US" altLang="zh-CN" b="1" i="1" dirty="0"/>
                  <a:t> f </a:t>
                </a:r>
                <a:r>
                  <a:rPr lang="en-US" altLang="zh-CN" b="1" dirty="0"/>
                  <a:t>(3)=1, </a:t>
                </a:r>
                <a:r>
                  <a:rPr lang="zh-CN" altLang="en-US" b="1" dirty="0"/>
                  <a:t>证明：至少有一点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1" dirty="0"/>
                  <a:t>(0, 3)</a:t>
                </a:r>
                <a:r>
                  <a:rPr lang="zh-CN" altLang="en-US" b="1" dirty="0"/>
                  <a:t> ，使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altLang="zh-CN" b="1" dirty="0"/>
                  <a:t>) =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0 .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B6BF3505-4B4F-4313-8EC6-813936BD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096" y="483631"/>
                <a:ext cx="11658944" cy="954107"/>
              </a:xfrm>
              <a:prstGeom prst="rect">
                <a:avLst/>
              </a:prstGeom>
              <a:blipFill>
                <a:blip r:embed="rId3"/>
                <a:stretch>
                  <a:fillRect l="-1045" t="-8280" r="-1620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62">
                <a:extLst>
                  <a:ext uri="{FF2B5EF4-FFF2-40B4-BE49-F238E27FC236}">
                    <a16:creationId xmlns:a16="http://schemas.microsoft.com/office/drawing/2014/main" id="{C65BA8EC-7931-4295-8A84-9FF43486F53E}"/>
                  </a:ext>
                </a:extLst>
              </p:cNvPr>
              <p:cNvSpPr txBox="1"/>
              <p:nvPr/>
            </p:nvSpPr>
            <p:spPr bwMode="auto">
              <a:xfrm>
                <a:off x="6467522" y="2455259"/>
                <a:ext cx="5415816" cy="7109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存在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1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[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800" b="1" dirty="0" smtClean="0"/>
                      <m:t>,</m:t>
                    </m:r>
                    <m:r>
                      <m:rPr>
                        <m:nor/>
                      </m:rPr>
                      <a:rPr lang="en-US" altLang="zh-CN" sz="2800" b="1" i="1" dirty="0" smtClean="0"/>
                      <m:t>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/>
                  <a:t>使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800" b="1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1</m:t>
                    </m:r>
                  </m:oMath>
                </a14:m>
                <a:r>
                  <a:rPr lang="en-US" altLang="zh-CN" sz="2800" b="1" dirty="0"/>
                  <a:t>) =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1 .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0" name="Object 62">
                <a:extLst>
                  <a:ext uri="{FF2B5EF4-FFF2-40B4-BE49-F238E27FC236}">
                    <a16:creationId xmlns:a16="http://schemas.microsoft.com/office/drawing/2014/main" id="{C65BA8EC-7931-4295-8A84-9FF43486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7522" y="2455259"/>
                <a:ext cx="5415816" cy="710926"/>
              </a:xfrm>
              <a:prstGeom prst="rect">
                <a:avLst/>
              </a:prstGeom>
              <a:blipFill>
                <a:blip r:embed="rId4"/>
                <a:stretch>
                  <a:fillRect l="-2365" t="-120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2">
                <a:extLst>
                  <a:ext uri="{FF2B5EF4-FFF2-40B4-BE49-F238E27FC236}">
                    <a16:creationId xmlns:a16="http://schemas.microsoft.com/office/drawing/2014/main" id="{25163D5A-4EF9-469C-8C9F-387135C903B6}"/>
                  </a:ext>
                </a:extLst>
              </p:cNvPr>
              <p:cNvSpPr txBox="1"/>
              <p:nvPr/>
            </p:nvSpPr>
            <p:spPr bwMode="auto">
              <a:xfrm>
                <a:off x="1387330" y="3507260"/>
                <a:ext cx="6650681" cy="523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/>
                      <m:t>[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1</m:t>
                    </m:r>
                    <m:r>
                      <m:rPr>
                        <m:nor/>
                      </m:rPr>
                      <a:rPr lang="en-US" altLang="zh-CN" sz="2800" b="1" dirty="0"/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nor/>
                      </m:rPr>
                      <a:rPr lang="en-US" altLang="zh-CN" sz="2800" b="1" dirty="0"/>
                      <m:t>]</m:t>
                    </m:r>
                    <m:r>
                      <m:rPr>
                        <m:nor/>
                      </m:rPr>
                      <a:rPr lang="zh-CN" altLang="en-US" sz="2800" b="1" dirty="0"/>
                      <m:t>之间应用罗尔定理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即得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Object 62">
                <a:extLst>
                  <a:ext uri="{FF2B5EF4-FFF2-40B4-BE49-F238E27FC236}">
                    <a16:creationId xmlns:a16="http://schemas.microsoft.com/office/drawing/2014/main" id="{25163D5A-4EF9-469C-8C9F-387135C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330" y="3507260"/>
                <a:ext cx="6650681" cy="523221"/>
              </a:xfrm>
              <a:prstGeom prst="rect">
                <a:avLst/>
              </a:prstGeom>
              <a:blipFill>
                <a:blip r:embed="rId5"/>
                <a:stretch>
                  <a:fillRect t="-15116" b="-325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63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  <p:bldP spid="55" grpId="0"/>
      <p:bldP spid="56" grpId="0"/>
      <p:bldP spid="57" grpId="0"/>
      <p:bldP spid="6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23">
            <a:extLst>
              <a:ext uri="{FF2B5EF4-FFF2-40B4-BE49-F238E27FC236}">
                <a16:creationId xmlns:a16="http://schemas.microsoft.com/office/drawing/2014/main" id="{DFA4F7EB-0531-4831-BC88-063808904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94" y="168488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p:sp>
        <p:nvSpPr>
          <p:cNvPr id="55" name="Text Box 48">
            <a:extLst>
              <a:ext uri="{FF2B5EF4-FFF2-40B4-BE49-F238E27FC236}">
                <a16:creationId xmlns:a16="http://schemas.microsoft.com/office/drawing/2014/main" id="{7C06AC14-B8E8-4474-B301-DBAD82A0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113" y="1595051"/>
            <a:ext cx="8494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ln</a:t>
            </a:r>
            <a:r>
              <a:rPr lang="en-US" altLang="zh-CN" sz="2800" b="1" i="1" dirty="0" err="1"/>
              <a:t>f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)-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的导数恒为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，其余略</a:t>
            </a:r>
            <a:endParaRPr lang="zh-CN" altLang="en-US" sz="2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B6BF3505-4B4F-4313-8EC6-813936BD8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096" y="483631"/>
                <a:ext cx="11145137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  <a:ea typeface="+mj-ea"/>
                  </a:rPr>
                  <a:t>9.</a:t>
                </a:r>
                <a:r>
                  <a:rPr lang="zh-CN" altLang="en-US" b="1" dirty="0"/>
                  <a:t>证明：若函数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在</a:t>
                </a:r>
                <a:r>
                  <a:rPr lang="en-US" altLang="zh-CN" b="1" dirty="0"/>
                  <a:t>(-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∞,+∞</m:t>
                    </m:r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b="1" dirty="0"/>
                  <a:t>内满足关系式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1" dirty="0"/>
                  <a:t>) =</a:t>
                </a:r>
                <a:r>
                  <a:rPr lang="en-US" altLang="zh-CN" b="1" i="1" dirty="0"/>
                  <a:t> 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),</a:t>
                </a:r>
                <a:r>
                  <a:rPr lang="zh-CN" altLang="en-US" b="1" dirty="0"/>
                  <a:t>且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(0)=1,</a:t>
                </a:r>
              </a:p>
              <a:p>
                <a:pPr eaLnBrk="1" hangingPunct="1"/>
                <a:r>
                  <a:rPr lang="en-US" altLang="zh-CN" b="1" dirty="0"/>
                  <a:t>               </a:t>
                </a:r>
                <a:r>
                  <a:rPr lang="zh-CN" altLang="en-US" b="1" dirty="0"/>
                  <a:t> 则</a:t>
                </a:r>
                <a:r>
                  <a:rPr lang="en-US" altLang="zh-CN" b="1" dirty="0"/>
                  <a:t> 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 =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B6BF3505-4B4F-4313-8EC6-813936BD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096" y="483631"/>
                <a:ext cx="11145137" cy="954107"/>
              </a:xfrm>
              <a:prstGeom prst="rect">
                <a:avLst/>
              </a:prstGeom>
              <a:blipFill>
                <a:blip r:embed="rId2"/>
                <a:stretch>
                  <a:fillRect l="-1093" t="-8280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7540FF1C-32DC-4C7E-B2B9-762E64C3E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793" y="3785621"/>
                <a:ext cx="507651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/>
                  <a:t>证明：</a:t>
                </a:r>
                <a:r>
                  <a:rPr lang="en-US" altLang="zh-CN" sz="2800" b="1" dirty="0"/>
                  <a:t> (1)</a:t>
                </a:r>
                <a:r>
                  <a:rPr lang="zh-CN" altLang="en-US" sz="2800" b="1" dirty="0"/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 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 (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7540FF1C-32DC-4C7E-B2B9-762E64C3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793" y="3785621"/>
                <a:ext cx="5076518" cy="523220"/>
              </a:xfrm>
              <a:prstGeom prst="rect">
                <a:avLst/>
              </a:prstGeom>
              <a:blipFill>
                <a:blip r:embed="rId3"/>
                <a:stretch>
                  <a:fillRect l="-2524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25E64381-537C-41F3-AB81-7976F6747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793" y="2275584"/>
                <a:ext cx="11145137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11. </a:t>
                </a:r>
                <a:r>
                  <a:rPr lang="zh-CN" altLang="en-US" b="1" dirty="0"/>
                  <a:t>设函数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 , </a:t>
                </a:r>
                <a:r>
                  <a:rPr lang="en-US" altLang="zh-CN" b="1" i="1" dirty="0"/>
                  <a:t>g</a:t>
                </a:r>
                <a:r>
                  <a:rPr lang="en-US" altLang="zh-CN" b="1" dirty="0"/>
                  <a:t> 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在</a:t>
                </a:r>
                <a:r>
                  <a:rPr lang="en-US" altLang="zh-CN" b="1" dirty="0"/>
                  <a:t>[</a:t>
                </a:r>
                <a:r>
                  <a:rPr lang="en-US" altLang="zh-CN" b="1" i="1" dirty="0" err="1"/>
                  <a:t>a</a:t>
                </a:r>
                <a:r>
                  <a:rPr lang="en-US" altLang="zh-CN" b="1" dirty="0" err="1"/>
                  <a:t>,</a:t>
                </a:r>
                <a:r>
                  <a:rPr lang="en-US" altLang="zh-CN" b="1" i="1" dirty="0" err="1"/>
                  <a:t>b</a:t>
                </a:r>
                <a:r>
                  <a:rPr lang="en-US" altLang="zh-CN" b="1" dirty="0"/>
                  <a:t>]</a:t>
                </a:r>
                <a:r>
                  <a:rPr lang="zh-CN" altLang="en-US" b="1" dirty="0"/>
                  <a:t>上连续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在</a:t>
                </a:r>
                <a:r>
                  <a:rPr lang="en-US" altLang="zh-CN" b="1" dirty="0"/>
                  <a:t>(</a:t>
                </a:r>
                <a:r>
                  <a:rPr lang="en-US" altLang="zh-CN" b="1" i="1" dirty="0" err="1"/>
                  <a:t>a</a:t>
                </a:r>
                <a:r>
                  <a:rPr lang="en-US" altLang="zh-CN" b="1" dirty="0" err="1"/>
                  <a:t>,</a:t>
                </a:r>
                <a:r>
                  <a:rPr lang="en-US" altLang="zh-CN" b="1" i="1" dirty="0" err="1"/>
                  <a:t>b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内具有二阶导数且存在相等的最大值</a:t>
                </a:r>
                <a:r>
                  <a:rPr lang="en-US" altLang="zh-CN" b="1" dirty="0"/>
                  <a:t>,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a</a:t>
                </a:r>
                <a:r>
                  <a:rPr lang="en-US" altLang="zh-CN" b="1" dirty="0"/>
                  <a:t>) = </a:t>
                </a:r>
                <a:r>
                  <a:rPr lang="en-US" altLang="zh-CN" b="1" i="1" dirty="0"/>
                  <a:t>g</a:t>
                </a:r>
                <a:r>
                  <a:rPr lang="en-US" altLang="zh-CN" b="1" dirty="0"/>
                  <a:t> (</a:t>
                </a:r>
                <a:r>
                  <a:rPr lang="en-US" altLang="zh-CN" b="1" i="1" dirty="0"/>
                  <a:t>a</a:t>
                </a:r>
                <a:r>
                  <a:rPr lang="en-US" altLang="zh-CN" b="1" dirty="0"/>
                  <a:t>),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b</a:t>
                </a:r>
                <a:r>
                  <a:rPr lang="en-US" altLang="zh-CN" b="1" dirty="0"/>
                  <a:t>) = </a:t>
                </a:r>
                <a:r>
                  <a:rPr lang="en-US" altLang="zh-CN" b="1" i="1" dirty="0"/>
                  <a:t>g</a:t>
                </a:r>
                <a:r>
                  <a:rPr lang="en-US" altLang="zh-CN" b="1" dirty="0"/>
                  <a:t> (</a:t>
                </a:r>
                <a:r>
                  <a:rPr lang="en-US" altLang="zh-CN" b="1" i="1" dirty="0"/>
                  <a:t>b</a:t>
                </a:r>
                <a:r>
                  <a:rPr lang="en-US" altLang="zh-CN" b="1" dirty="0"/>
                  <a:t>). </a:t>
                </a:r>
                <a:r>
                  <a:rPr lang="zh-CN" altLang="en-US" b="1" dirty="0"/>
                  <a:t>证明</a:t>
                </a:r>
                <a:r>
                  <a:rPr lang="en-US" altLang="zh-CN" b="1" dirty="0"/>
                  <a:t>: (1)</a:t>
                </a:r>
                <a:r>
                  <a:rPr lang="zh-CN" altLang="en-US" b="1" dirty="0"/>
                  <a:t>存在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1" dirty="0"/>
                  <a:t> (</a:t>
                </a:r>
                <a:r>
                  <a:rPr lang="en-US" altLang="zh-CN" b="1" i="1" dirty="0" err="1"/>
                  <a:t>a</a:t>
                </a:r>
                <a:r>
                  <a:rPr lang="en-US" altLang="zh-CN" b="1" dirty="0" err="1"/>
                  <a:t>,</a:t>
                </a:r>
                <a:r>
                  <a:rPr lang="en-US" altLang="zh-CN" b="1" i="1" dirty="0" err="1"/>
                  <a:t>b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 ，使得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b="1" dirty="0"/>
                  <a:t>) = </a:t>
                </a:r>
                <a:r>
                  <a:rPr lang="en-US" altLang="zh-CN" b="1" i="1" dirty="0"/>
                  <a:t>g</a:t>
                </a:r>
                <a:r>
                  <a:rPr lang="en-US" altLang="zh-CN" b="1" dirty="0"/>
                  <a:t> 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b="1" dirty="0"/>
                  <a:t>), </a:t>
                </a:r>
                <a:r>
                  <a:rPr lang="zh-CN" altLang="en-US" b="1" dirty="0"/>
                  <a:t>；（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）存在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zh-CN" b="1" dirty="0"/>
                  <a:t>(</a:t>
                </a:r>
                <a:r>
                  <a:rPr lang="en-US" altLang="zh-CN" b="1" i="1" dirty="0"/>
                  <a:t>a</a:t>
                </a:r>
                <a:r>
                  <a:rPr lang="en-US" altLang="zh-CN" b="1" dirty="0"/>
                  <a:t>,</a:t>
                </a:r>
                <a:r>
                  <a:rPr lang="en-US" altLang="zh-CN" b="1" i="1" dirty="0"/>
                  <a:t>b</a:t>
                </a:r>
                <a:r>
                  <a:rPr lang="en-US" altLang="zh-CN" b="1" dirty="0"/>
                  <a:t>) </a:t>
                </a:r>
                <a:r>
                  <a:rPr lang="zh-CN" altLang="en-US" b="1" dirty="0"/>
                  <a:t>，使得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altLang="zh-CN" b="1" dirty="0"/>
                  <a:t>) =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b="1" i="1" dirty="0"/>
                          <m:t>g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altLang="zh-CN" b="1" dirty="0"/>
                  <a:t>) .</a:t>
                </a:r>
                <a:r>
                  <a:rPr lang="zh-CN" altLang="en-US" b="1" dirty="0"/>
                  <a:t> 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25E64381-537C-41F3-AB81-7976F674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793" y="2275584"/>
                <a:ext cx="11145137" cy="1384995"/>
              </a:xfrm>
              <a:prstGeom prst="rect">
                <a:avLst/>
              </a:prstGeom>
              <a:blipFill>
                <a:blip r:embed="rId4"/>
                <a:stretch>
                  <a:fillRect l="-1149" t="-5727" r="-1313" b="-11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3">
            <a:extLst>
              <a:ext uri="{FF2B5EF4-FFF2-40B4-BE49-F238E27FC236}">
                <a16:creationId xmlns:a16="http://schemas.microsoft.com/office/drawing/2014/main" id="{200C9C3C-594F-437B-B6DB-A50338254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311" y="3696405"/>
            <a:ext cx="5775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, 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 在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a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b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内相等的最大值</a:t>
            </a:r>
            <a:r>
              <a:rPr lang="en-US" altLang="zh-CN" sz="2800" b="1" i="1" dirty="0"/>
              <a:t>M</a:t>
            </a: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3A861E7B-6B06-45D6-A793-D8E029D8B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319" y="4308841"/>
            <a:ext cx="2545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l-GR" altLang="zh-CN" sz="2800" b="1" i="1" dirty="0"/>
              <a:t>α</a:t>
            </a:r>
            <a:r>
              <a:rPr lang="en-US" altLang="zh-CN" sz="2800" b="1" dirty="0"/>
              <a:t>) = 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 (</a:t>
            </a:r>
            <a:r>
              <a:rPr lang="el-GR" altLang="zh-CN" sz="2800" b="1" i="1" dirty="0"/>
              <a:t>β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3">
                <a:extLst>
                  <a:ext uri="{FF2B5EF4-FFF2-40B4-BE49-F238E27FC236}">
                    <a16:creationId xmlns:a16="http://schemas.microsoft.com/office/drawing/2014/main" id="{676B7811-485A-4E3B-99B8-648E92679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117" y="4308841"/>
                <a:ext cx="334839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若</a:t>
                </a:r>
                <a:r>
                  <a:rPr lang="el-GR" altLang="zh-CN" sz="2800" b="1" i="1" dirty="0"/>
                  <a:t>α</a:t>
                </a:r>
                <a:r>
                  <a:rPr lang="en-US" altLang="zh-CN" sz="2800" b="1" dirty="0"/>
                  <a:t>=</a:t>
                </a:r>
                <a:r>
                  <a:rPr lang="el-GR" altLang="zh-CN" sz="2800" b="1" i="1" dirty="0"/>
                  <a:t>β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取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sz="2800" b="1" dirty="0"/>
                  <a:t>=</a:t>
                </a:r>
                <a:r>
                  <a:rPr lang="el-GR" altLang="zh-CN" sz="2800" b="1" i="1" dirty="0"/>
                  <a:t> α</a:t>
                </a:r>
                <a:r>
                  <a:rPr lang="zh-CN" altLang="en-US" sz="2800" b="1" dirty="0"/>
                  <a:t>即可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14" name="Text Box 23">
                <a:extLst>
                  <a:ext uri="{FF2B5EF4-FFF2-40B4-BE49-F238E27FC236}">
                    <a16:creationId xmlns:a16="http://schemas.microsoft.com/office/drawing/2014/main" id="{676B7811-485A-4E3B-99B8-648E9267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8117" y="4308841"/>
                <a:ext cx="3348395" cy="523220"/>
              </a:xfrm>
              <a:prstGeom prst="rect">
                <a:avLst/>
              </a:prstGeom>
              <a:blipFill>
                <a:blip r:embed="rId5"/>
                <a:stretch>
                  <a:fillRect l="-3825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27E4B5F6-F7D5-4C44-8320-64A355358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794" y="4911502"/>
                <a:ext cx="1016290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若</a:t>
                </a:r>
                <a:r>
                  <a:rPr lang="el-GR" altLang="zh-CN" sz="2800" b="1" i="1" dirty="0"/>
                  <a:t>α</a:t>
                </a:r>
                <a:r>
                  <a:rPr lang="en-US" altLang="zh-CN" sz="2800" b="1" dirty="0"/>
                  <a:t>≠</a:t>
                </a:r>
                <a:r>
                  <a:rPr lang="el-GR" altLang="zh-CN" sz="2800" b="1" i="1" dirty="0"/>
                  <a:t>β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(</m:t>
                        </m:r>
                        <m:r>
                          <m:rPr>
                            <m:nor/>
                          </m:rPr>
                          <a:rPr lang="el-GR" altLang="zh-CN" sz="2800" b="1" i="1" dirty="0"/>
                          <m:t>α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(</m:t>
                        </m:r>
                        <m:r>
                          <m:rPr>
                            <m:nor/>
                          </m:rPr>
                          <a:rPr lang="el-GR" altLang="zh-CN" sz="2800" b="1" i="1" dirty="0"/>
                          <m:t>α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 − 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 (</m:t>
                        </m:r>
                        <m:r>
                          <m:rPr>
                            <m:nor/>
                          </m:rPr>
                          <a:rPr lang="el-GR" altLang="zh-CN" sz="2800" b="1" i="1" dirty="0"/>
                          <m:t>α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l-GR" altLang="zh-CN" sz="2800" b="1" i="1" dirty="0"/>
                      <m:t>β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/>
                      <m:t> 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l-GR" altLang="zh-CN" sz="2800" b="1" i="1" dirty="0"/>
                      <m:t>β</m:t>
                    </m:r>
                    <m:r>
                      <m:rPr>
                        <m:nor/>
                      </m:rPr>
                      <a:rPr lang="en-US" altLang="zh-CN" sz="2800" b="1" dirty="0"/>
                      <m:t>) − </m:t>
                    </m:r>
                    <m:r>
                      <m:rPr>
                        <m:nor/>
                      </m:rPr>
                      <a:rPr lang="en-US" altLang="zh-CN" sz="2800" b="1" i="1" dirty="0"/>
                      <m:t>g</m:t>
                    </m:r>
                    <m:r>
                      <m:rPr>
                        <m:nor/>
                      </m:rPr>
                      <a:rPr lang="en-US" altLang="zh-CN" sz="2800" b="1" dirty="0"/>
                      <m:t> (</m:t>
                    </m:r>
                    <m:r>
                      <m:rPr>
                        <m:nor/>
                      </m:rPr>
                      <a:rPr lang="el-GR" altLang="zh-CN" sz="2800" b="1" i="1" dirty="0"/>
                      <m:t>β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27E4B5F6-F7D5-4C44-8320-64A355358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794" y="4911502"/>
                <a:ext cx="10162903" cy="523220"/>
              </a:xfrm>
              <a:prstGeom prst="rect">
                <a:avLst/>
              </a:prstGeom>
              <a:blipFill>
                <a:blip r:embed="rId6"/>
                <a:stretch>
                  <a:fillRect l="-1200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A45AD05-DA3A-4C16-BA4A-C215BE520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487" y="5434722"/>
                <a:ext cx="52861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存在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b="1" dirty="0"/>
                  <a:t> (</a:t>
                </a:r>
                <a:r>
                  <a:rPr lang="en-US" altLang="zh-CN" sz="2800" b="1" i="1" dirty="0" err="1"/>
                  <a:t>a</a:t>
                </a:r>
                <a:r>
                  <a:rPr lang="en-US" altLang="zh-CN" sz="2800" b="1" dirty="0" err="1"/>
                  <a:t>,</a:t>
                </a:r>
                <a:r>
                  <a:rPr lang="en-US" altLang="zh-CN" sz="2800" b="1" i="1" dirty="0" err="1"/>
                  <a:t>b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 ，使得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A45AD05-DA3A-4C16-BA4A-C215BE52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4487" y="5434722"/>
                <a:ext cx="5286104" cy="523220"/>
              </a:xfrm>
              <a:prstGeom prst="rect">
                <a:avLst/>
              </a:prstGeom>
              <a:blipFill>
                <a:blip r:embed="rId7"/>
                <a:stretch>
                  <a:fillRect l="-2422" t="-1647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3">
                <a:extLst>
                  <a:ext uri="{FF2B5EF4-FFF2-40B4-BE49-F238E27FC236}">
                    <a16:creationId xmlns:a16="http://schemas.microsoft.com/office/drawing/2014/main" id="{6301DFF8-48C0-4552-80E0-99C2BAB0E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4005" y="5499702"/>
                <a:ext cx="276061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即 </a:t>
                </a:r>
                <a:r>
                  <a:rPr lang="en-US" altLang="zh-CN" sz="2800" b="1" i="1" dirty="0"/>
                  <a:t>f </a:t>
                </a:r>
                <a:r>
                  <a:rPr lang="en-US" altLang="zh-CN" sz="2800" b="1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sz="2800" b="1" dirty="0"/>
                  <a:t>) = </a:t>
                </a:r>
                <a:r>
                  <a:rPr lang="en-US" altLang="zh-CN" sz="2800" b="1" i="1" dirty="0"/>
                  <a:t>g</a:t>
                </a:r>
                <a:r>
                  <a:rPr lang="en-US" altLang="zh-CN" sz="2800" b="1" dirty="0"/>
                  <a:t> (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sz="2800" b="1" dirty="0"/>
                  <a:t>), 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7" name="Text Box 23">
                <a:extLst>
                  <a:ext uri="{FF2B5EF4-FFF2-40B4-BE49-F238E27FC236}">
                    <a16:creationId xmlns:a16="http://schemas.microsoft.com/office/drawing/2014/main" id="{6301DFF8-48C0-4552-80E0-99C2BAB0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4005" y="5499702"/>
                <a:ext cx="2760618" cy="523220"/>
              </a:xfrm>
              <a:prstGeom prst="rect">
                <a:avLst/>
              </a:prstGeom>
              <a:blipFill>
                <a:blip r:embed="rId8"/>
                <a:stretch>
                  <a:fillRect l="-4636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23">
                <a:extLst>
                  <a:ext uri="{FF2B5EF4-FFF2-40B4-BE49-F238E27FC236}">
                    <a16:creationId xmlns:a16="http://schemas.microsoft.com/office/drawing/2014/main" id="{AD5E0131-7811-441B-BA32-0F574CF4D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787" y="5957942"/>
                <a:ext cx="1163991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 − 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 (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nor/>
                      </m:rPr>
                      <a:rPr lang="en-US" altLang="zh-CN" sz="2800" b="1" dirty="0"/>
                      <m:t>)=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m:rPr>
                        <m:nor/>
                      </m:rPr>
                      <a:rPr lang="en-US" altLang="zh-CN" sz="2800" b="1" dirty="0"/>
                      <m:t>)=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altLang="zh-CN" sz="2800" b="1" dirty="0"/>
                      <m:t>)=0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同</m:t>
                    </m:r>
                  </m:oMath>
                </a14:m>
                <a:r>
                  <a:rPr lang="en-US" altLang="zh-CN" sz="2800" b="1" dirty="0"/>
                  <a:t>7</a:t>
                </a:r>
                <a:r>
                  <a:rPr lang="zh-CN" altLang="en-US" sz="2800" b="1" dirty="0"/>
                  <a:t>题连续应用罗尔定理即得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18" name="Text Box 23">
                <a:extLst>
                  <a:ext uri="{FF2B5EF4-FFF2-40B4-BE49-F238E27FC236}">
                    <a16:creationId xmlns:a16="http://schemas.microsoft.com/office/drawing/2014/main" id="{AD5E0131-7811-441B-BA32-0F574CF4D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787" y="5957942"/>
                <a:ext cx="11639910" cy="523220"/>
              </a:xfrm>
              <a:prstGeom prst="rect">
                <a:avLst/>
              </a:prstGeom>
              <a:blipFill>
                <a:blip r:embed="rId9"/>
                <a:stretch>
                  <a:fillRect l="-1100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  <p:bldP spid="55" grpId="0"/>
      <p:bldP spid="57" grpId="0"/>
      <p:bldP spid="8" grpId="0" autoUpdateAnimBg="0"/>
      <p:bldP spid="11" grpId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23">
            <a:extLst>
              <a:ext uri="{FF2B5EF4-FFF2-40B4-BE49-F238E27FC236}">
                <a16:creationId xmlns:a16="http://schemas.microsoft.com/office/drawing/2014/main" id="{DFA4F7EB-0531-4831-BC88-063808904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08" y="1415777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证明：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48">
                <a:extLst>
                  <a:ext uri="{FF2B5EF4-FFF2-40B4-BE49-F238E27FC236}">
                    <a16:creationId xmlns:a16="http://schemas.microsoft.com/office/drawing/2014/main" id="{7C06AC14-B8E8-4474-B301-DBAD82A05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939" y="1274220"/>
                <a:ext cx="8494498" cy="7397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/>
                      <m:t> </m:t>
                    </m:r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</m:oMath>
                </a14:m>
                <a:r>
                  <a:rPr lang="en-US" altLang="zh-CN" sz="2800" b="1" i="1" dirty="0"/>
                  <a:t>=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altLang="zh-CN" sz="2800" b="1" i="1" dirty="0"/>
                  <a:t>,  g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</m:oMath>
                </a14:m>
                <a:r>
                  <a:rPr lang="en-US" altLang="zh-CN" sz="2800" b="1" i="1" dirty="0"/>
                  <a:t>=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en-US" sz="2800" b="1" i="1" dirty="0"/>
                  <a:t>，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1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2</m:t>
                    </m:r>
                  </m:oMath>
                </a14:m>
                <a:r>
                  <a:rPr lang="zh-CN" altLang="en-US" sz="2800" b="1" dirty="0"/>
                  <a:t> 之间应用柯西定理即得</a:t>
                </a:r>
                <a:endParaRPr lang="zh-CN" altLang="en-US" sz="2800" b="1" i="1" dirty="0"/>
              </a:p>
            </p:txBody>
          </p:sp>
        </mc:Choice>
        <mc:Fallback xmlns="">
          <p:sp>
            <p:nvSpPr>
              <p:cNvPr id="55" name="Text Box 48">
                <a:extLst>
                  <a:ext uri="{FF2B5EF4-FFF2-40B4-BE49-F238E27FC236}">
                    <a16:creationId xmlns:a16="http://schemas.microsoft.com/office/drawing/2014/main" id="{7C06AC14-B8E8-4474-B301-DBAD82A0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939" y="1274220"/>
                <a:ext cx="8494498" cy="739754"/>
              </a:xfrm>
              <a:prstGeom prst="rect">
                <a:avLst/>
              </a:prstGeom>
              <a:blipFill>
                <a:blip r:embed="rId2"/>
                <a:stretch>
                  <a:fillRect l="-1508" b="-99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B6BF3505-4B4F-4313-8EC6-813936BD8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284" y="417837"/>
                <a:ext cx="11145137" cy="5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  <a:ea typeface="+mj-ea"/>
                  </a:rPr>
                  <a:t>12.</a:t>
                </a:r>
                <a:r>
                  <a:rPr lang="zh-CN" altLang="en-US" b="1" dirty="0">
                    <a:latin typeface="+mj-lt"/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1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2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+mj-lt"/>
                    <a:ea typeface="+mj-ea"/>
                  </a:rPr>
                  <a:t>&gt;0,</a:t>
                </a:r>
                <a:r>
                  <a:rPr lang="zh-CN" altLang="en-US" b="1" dirty="0"/>
                  <a:t>证明：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b="1" baseline="-25000" dirty="0"/>
                          <m:t>1</m:t>
                        </m:r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b="1" i="0" baseline="-25000" dirty="0" smtClean="0"/>
                          <m:t>2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b="1" i="0" baseline="-25000" dirty="0" smtClean="0"/>
                          <m:t>2</m:t>
                        </m:r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b="1" i="0" baseline="-25000" dirty="0" smtClean="0"/>
                          <m:t>1</m:t>
                        </m:r>
                      </m:sup>
                    </m:sSup>
                  </m:oMath>
                </a14:m>
                <a:r>
                  <a:rPr lang="en-US" altLang="zh-CN" b="1" dirty="0"/>
                  <a:t>=(1-</a:t>
                </a:r>
                <a14:m>
                  <m:oMath xmlns:m="http://schemas.openxmlformats.org/officeDocument/2006/math">
                    <m:r>
                      <a:rPr lang="zh-CN" altLang="en-US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𝛏</m:t>
                    </m:r>
                  </m:oMath>
                </a14:m>
                <a:r>
                  <a:rPr lang="en-US" altLang="zh-CN" b="1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𝛏</m:t>
                        </m:r>
                      </m:sup>
                    </m:sSup>
                    <m:r>
                      <a:rPr lang="en-US" altLang="zh-CN" b="1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1</m:t>
                    </m:r>
                    <m:r>
                      <m:rPr>
                        <m:nor/>
                      </m:rPr>
                      <a:rPr lang="en-US" altLang="zh-CN" b="1" i="1" dirty="0" smtClean="0"/>
                      <m:t>−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2</m:t>
                    </m:r>
                  </m:oMath>
                </a14:m>
                <a:r>
                  <a:rPr lang="en-US" altLang="zh-CN" b="1" dirty="0"/>
                  <a:t>), </a:t>
                </a:r>
                <a:r>
                  <a:rPr lang="zh-CN" altLang="en-US" b="1" dirty="0"/>
                  <a:t>其中</a:t>
                </a: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𝛏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1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2</m:t>
                    </m:r>
                  </m:oMath>
                </a14:m>
                <a:r>
                  <a:rPr lang="zh-CN" altLang="en-US" b="1" dirty="0"/>
                  <a:t> 之间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B6BF3505-4B4F-4313-8EC6-813936BD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84" y="417837"/>
                <a:ext cx="11145137" cy="539700"/>
              </a:xfrm>
              <a:prstGeom prst="rect">
                <a:avLst/>
              </a:prstGeom>
              <a:blipFill>
                <a:blip r:embed="rId3"/>
                <a:stretch>
                  <a:fillRect l="-1149" t="-13636" b="-3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7540FF1C-32DC-4C7E-B2B9-762E64C3E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284" y="3507781"/>
                <a:ext cx="459606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/>
                  <a:t>证明：</a:t>
                </a:r>
                <a:r>
                  <a:rPr lang="en-US" altLang="zh-CN" sz="2800" b="1" dirty="0"/>
                  <a:t> (1)</a:t>
                </a:r>
                <a:r>
                  <a:rPr lang="zh-CN" altLang="en-US" sz="2800" b="1" dirty="0"/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CN" sz="2800" b="1" i="1" dirty="0"/>
                              <m:t>x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800" b="1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 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7540FF1C-32DC-4C7E-B2B9-762E64C3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84" y="3507781"/>
                <a:ext cx="4596066" cy="523220"/>
              </a:xfrm>
              <a:prstGeom prst="rect">
                <a:avLst/>
              </a:prstGeom>
              <a:blipFill>
                <a:blip r:embed="rId4"/>
                <a:stretch>
                  <a:fillRect l="-2785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25E64381-537C-41F3-AB81-7976F6747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793" y="2275584"/>
                <a:ext cx="11145137" cy="9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13. </a:t>
                </a:r>
                <a:r>
                  <a:rPr lang="zh-CN" altLang="en-US" b="1" dirty="0"/>
                  <a:t>设函数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 </a:t>
                </a:r>
                <a:r>
                  <a:rPr lang="zh-CN" altLang="en-US" b="1" dirty="0"/>
                  <a:t>在</a:t>
                </a:r>
                <a:r>
                  <a:rPr lang="en-US" altLang="zh-CN" b="1" dirty="0"/>
                  <a:t>[</a:t>
                </a:r>
                <a:r>
                  <a:rPr lang="en-US" altLang="zh-CN" b="1" i="1" dirty="0" err="1"/>
                  <a:t>a</a:t>
                </a:r>
                <a:r>
                  <a:rPr lang="en-US" altLang="zh-CN" b="1" dirty="0" err="1"/>
                  <a:t>,</a:t>
                </a:r>
                <a:r>
                  <a:rPr lang="en-US" altLang="zh-CN" b="1" i="1" dirty="0" err="1"/>
                  <a:t>b</a:t>
                </a:r>
                <a:r>
                  <a:rPr lang="en-US" altLang="zh-CN" b="1" dirty="0"/>
                  <a:t>]</a:t>
                </a:r>
                <a:r>
                  <a:rPr lang="zh-CN" altLang="en-US" b="1" dirty="0"/>
                  <a:t>上连续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在</a:t>
                </a:r>
                <a:r>
                  <a:rPr lang="en-US" altLang="zh-CN" b="1" dirty="0"/>
                  <a:t>(</a:t>
                </a:r>
                <a:r>
                  <a:rPr lang="en-US" altLang="zh-CN" b="1" i="1" dirty="0" err="1"/>
                  <a:t>a</a:t>
                </a:r>
                <a:r>
                  <a:rPr lang="en-US" altLang="zh-CN" b="1" dirty="0" err="1"/>
                  <a:t>,</a:t>
                </a:r>
                <a:r>
                  <a:rPr lang="en-US" altLang="zh-CN" b="1" i="1" dirty="0" err="1"/>
                  <a:t>b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内可导</a:t>
                </a:r>
                <a:r>
                  <a:rPr lang="en-US" altLang="zh-CN" b="1" dirty="0"/>
                  <a:t>,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a</a:t>
                </a:r>
                <a:r>
                  <a:rPr lang="en-US" altLang="zh-CN" b="1" dirty="0"/>
                  <a:t>) = 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b</a:t>
                </a:r>
                <a:r>
                  <a:rPr lang="en-US" altLang="zh-CN" b="1" dirty="0"/>
                  <a:t>) = 1. </a:t>
                </a:r>
              </a:p>
              <a:p>
                <a:r>
                  <a:rPr lang="zh-CN" altLang="en-US" b="1" dirty="0"/>
                  <a:t>证明</a:t>
                </a:r>
                <a:r>
                  <a:rPr lang="en-US" altLang="zh-CN" b="1" dirty="0"/>
                  <a:t>: </a:t>
                </a:r>
                <a:r>
                  <a:rPr lang="zh-CN" altLang="en-US" b="1" dirty="0"/>
                  <a:t>存在</a:t>
                </a: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𝛏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1" dirty="0"/>
                  <a:t> (</a:t>
                </a:r>
                <a:r>
                  <a:rPr lang="en-US" altLang="zh-CN" b="1" i="1" dirty="0" err="1"/>
                  <a:t>a</a:t>
                </a:r>
                <a:r>
                  <a:rPr lang="en-US" altLang="zh-CN" b="1" dirty="0" err="1"/>
                  <a:t>,</a:t>
                </a:r>
                <a:r>
                  <a:rPr lang="en-US" altLang="zh-CN" b="1" i="1" dirty="0" err="1"/>
                  <a:t>b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 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altLang="zh-CN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𝛏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+mj-lt"/>
                    <a:ea typeface="+mj-ea"/>
                  </a:rPr>
                  <a:t>[</a:t>
                </a:r>
                <a:r>
                  <a:rPr lang="en-US" altLang="zh-CN" b="1" i="1" dirty="0"/>
                  <a:t>f </a:t>
                </a:r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b="1" dirty="0"/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b="1" dirty="0"/>
                  <a:t>)]=1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25E64381-537C-41F3-AB81-7976F674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793" y="2275584"/>
                <a:ext cx="11145137" cy="970587"/>
              </a:xfrm>
              <a:prstGeom prst="rect">
                <a:avLst/>
              </a:prstGeom>
              <a:blipFill>
                <a:blip r:embed="rId5"/>
                <a:stretch>
                  <a:fillRect l="-1149" t="-8125" b="-1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3">
            <a:extLst>
              <a:ext uri="{FF2B5EF4-FFF2-40B4-BE49-F238E27FC236}">
                <a16:creationId xmlns:a16="http://schemas.microsoft.com/office/drawing/2014/main" id="{200C9C3C-594F-437B-B6DB-A50338254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3774" y="3469340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应用拉格朗日定理</a:t>
            </a:r>
            <a:endParaRPr lang="en-US" altLang="zh-CN" sz="28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23">
                <a:extLst>
                  <a:ext uri="{FF2B5EF4-FFF2-40B4-BE49-F238E27FC236}">
                    <a16:creationId xmlns:a16="http://schemas.microsoft.com/office/drawing/2014/main" id="{3A861E7B-6B06-45D6-A793-D8E029D8B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706" y="4122129"/>
                <a:ext cx="9812027" cy="974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/>
                        <m:t>存在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 (</m:t>
                      </m:r>
                      <m:r>
                        <m:rPr>
                          <m:nor/>
                        </m:rPr>
                        <a:rPr lang="en-US" altLang="zh-CN" sz="2800" b="1" i="1" dirty="0" err="1"/>
                        <m:t>a</m:t>
                      </m:r>
                      <m:r>
                        <m:rPr>
                          <m:nor/>
                        </m:rPr>
                        <a:rPr lang="en-US" altLang="zh-CN" sz="2800" b="1" dirty="0" err="1"/>
                        <m:t>,</m:t>
                      </m:r>
                      <m:r>
                        <m:rPr>
                          <m:nor/>
                        </m:rPr>
                        <a:rPr lang="en-US" altLang="zh-CN" sz="2800" b="1" i="1" dirty="0" err="1"/>
                        <m:t>b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 ，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使得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b="1" dirty="0"/>
                        <m:t>[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)+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)]</m:t>
                      </m:r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13" name="Text Box 23">
                <a:extLst>
                  <a:ext uri="{FF2B5EF4-FFF2-40B4-BE49-F238E27FC236}">
                    <a16:creationId xmlns:a16="http://schemas.microsoft.com/office/drawing/2014/main" id="{3A861E7B-6B06-45D6-A793-D8E029D8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3706" y="4122129"/>
                <a:ext cx="9812027" cy="974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27E4B5F6-F7D5-4C44-8320-64A355358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115" y="5096563"/>
                <a:ext cx="6470469" cy="974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 smtClean="0">
                          <a:solidFill>
                            <a:srgbClr val="000000"/>
                          </a:solidFill>
                        </a:rPr>
                        <m:t>又</m:t>
                      </m:r>
                      <m:r>
                        <a:rPr lang="en-US" altLang="zh-CN" sz="2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27E4B5F6-F7D5-4C44-8320-64A355358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8115" y="5096563"/>
                <a:ext cx="6470469" cy="974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A45AD05-DA3A-4C16-BA4A-C215BE520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5013" y="6104519"/>
                <a:ext cx="5286104" cy="539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altLang="zh-CN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𝛏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[</a:t>
                </a:r>
                <a:r>
                  <a:rPr lang="en-US" altLang="zh-CN" sz="2800" b="1" i="1" dirty="0"/>
                  <a:t>f </a:t>
                </a:r>
                <a:r>
                  <a:rPr lang="en-US" altLang="zh-CN" sz="2800" b="1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sz="2800" b="1" dirty="0"/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sz="2800" b="1" dirty="0"/>
                  <a:t>)]=1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BA45AD05-DA3A-4C16-BA4A-C215BE52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5013" y="6104519"/>
                <a:ext cx="5286104" cy="539700"/>
              </a:xfrm>
              <a:prstGeom prst="rect">
                <a:avLst/>
              </a:prstGeom>
              <a:blipFill>
                <a:blip r:embed="rId8"/>
                <a:stretch>
                  <a:fillRect l="-2307" t="-12360" b="-303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5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8" grpId="0"/>
      <p:bldP spid="11" grpId="0"/>
      <p:bldP spid="12" grpId="0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4085219" y="-1642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212048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624" y="1807883"/>
                <a:ext cx="5927429" cy="1310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𝒔𝒊𝒏𝒙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altLang="zh-CN" sz="2800" b="1"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f>
                                    <m:f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lim>
                              </m:limLow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𝒄𝒐𝒔𝒙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𝒔𝒊𝒏𝒙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624" y="1807883"/>
                <a:ext cx="5927429" cy="1310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7008176" y="2098252"/>
                <a:ext cx="3056153" cy="13104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𝒄𝒐𝒔𝒙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8176" y="2098252"/>
                <a:ext cx="3056153" cy="1310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1. </a:t>
            </a:r>
            <a:r>
              <a:rPr lang="zh-CN" altLang="en-US" b="1" dirty="0">
                <a:latin typeface="+mj-lt"/>
                <a:ea typeface="+mj-ea"/>
              </a:rPr>
              <a:t>求下列极限：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6115" y="1099275"/>
                <a:ext cx="6971998" cy="951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(4).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altLang="zh-CN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0">
                                <a:latin typeface="Cambria Math" panose="02040503050406030204" pitchFamily="18" charset="0"/>
                              </a:rPr>
                              <m:t>𝐥𝐧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𝒔𝒊𝒏𝒙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b="1" baseline="30000" dirty="0"/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115" y="1099275"/>
                <a:ext cx="6971998" cy="951158"/>
              </a:xfrm>
              <a:prstGeom prst="rect">
                <a:avLst/>
              </a:prstGeom>
              <a:blipFill>
                <a:blip r:embed="rId4"/>
                <a:stretch>
                  <a:fillRect l="-17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7949" y="3058529"/>
                <a:ext cx="3535680" cy="1304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altLang="zh-CN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949" y="3058529"/>
                <a:ext cx="3535680" cy="1304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7826" y="3269088"/>
                <a:ext cx="1667004" cy="901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7826" y="3269088"/>
                <a:ext cx="1667004" cy="901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23">
            <a:extLst>
              <a:ext uri="{FF2B5EF4-FFF2-40B4-BE49-F238E27FC236}">
                <a16:creationId xmlns:a16="http://schemas.microsoft.com/office/drawing/2014/main" id="{71691F80-3219-42E8-8186-54712FC4B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67" y="5616237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624" y="5348836"/>
                <a:ext cx="4091110" cy="900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800" b="1" i="1" dirty="0"/>
                            <m:t>=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unc>
                            <m:func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pt-BR" altLang="zh-CN" sz="2800" b="1"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624" y="5348836"/>
                <a:ext cx="4091110" cy="90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565F9C1D-7C58-45E1-85FD-CC691ECEE5C9}"/>
                  </a:ext>
                </a:extLst>
              </p:cNvPr>
              <p:cNvSpPr txBox="1"/>
              <p:nvPr/>
            </p:nvSpPr>
            <p:spPr bwMode="auto">
              <a:xfrm>
                <a:off x="4984945" y="5288285"/>
                <a:ext cx="3056153" cy="11791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800" b="1" i="1" dirty="0"/>
                            <m:t>=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unc>
                            <m:func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pt-BR" altLang="zh-CN" sz="2800" b="1"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565F9C1D-7C58-45E1-85FD-CC691ECE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945" y="5288285"/>
                <a:ext cx="3056153" cy="11791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6">
            <a:extLst>
              <a:ext uri="{FF2B5EF4-FFF2-40B4-BE49-F238E27FC236}">
                <a16:creationId xmlns:a16="http://schemas.microsoft.com/office/drawing/2014/main" id="{ED05F709-213A-49F7-A3C8-FC5244B56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4149321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2. </a:t>
            </a:r>
            <a:r>
              <a:rPr lang="zh-CN" altLang="en-US" b="1" dirty="0">
                <a:latin typeface="+mj-lt"/>
                <a:ea typeface="+mj-ea"/>
              </a:rPr>
              <a:t>求下列极限：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55ED2D90-9429-4AB5-93F1-2D1FBE765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027" y="4595023"/>
                <a:ext cx="6971998" cy="838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(6).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lim>
                        </m:limLow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55ED2D90-9429-4AB5-93F1-2D1FBE765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3027" y="4595023"/>
                <a:ext cx="6971998" cy="838178"/>
              </a:xfrm>
              <a:prstGeom prst="rect">
                <a:avLst/>
              </a:prstGeom>
              <a:blipFill>
                <a:blip r:embed="rId9"/>
                <a:stretch>
                  <a:fillRect l="-1836" b="-43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F828707D-B214-449D-ACE1-1521A8D87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3021" y="5574723"/>
                <a:ext cx="1320618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1" i="1" dirty="0"/>
                            <m:t>=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F828707D-B214-449D-ACE1-1521A8D8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3021" y="5574723"/>
                <a:ext cx="1320618" cy="5329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utoUpdateAnimBg="0"/>
      <p:bldP spid="30" grpId="0"/>
      <p:bldP spid="31" grpId="0"/>
      <p:bldP spid="43" grpId="0"/>
      <p:bldP spid="44" grpId="0"/>
      <p:bldP spid="63" grpId="0"/>
      <p:bldP spid="13" grpId="0"/>
      <p:bldP spid="14" grpId="0" autoUpdateAnimBg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212048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623" y="1807883"/>
                <a:ext cx="6344457" cy="938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b="1" i="1" baseline="30000" dirty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den>
                          </m:f>
                          <m:r>
                            <a:rPr lang="en-US" altLang="zh-CN" sz="2800" b="1" i="1" baseline="30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smtClean="0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b="1" i="1" baseline="30000" dirty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den>
                          </m:f>
                          <m:r>
                            <a:rPr lang="en-US" altLang="zh-CN" sz="2800" b="1" i="1" baseline="30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623" y="1807883"/>
                <a:ext cx="6344457" cy="938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7835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3. </a:t>
            </a:r>
            <a:r>
              <a:rPr lang="zh-CN" altLang="en-US" b="1" dirty="0">
                <a:latin typeface="+mj-lt"/>
                <a:ea typeface="+mj-ea"/>
              </a:rPr>
              <a:t>求下列极限：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6115" y="1099275"/>
                <a:ext cx="6971998" cy="77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(5).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+∞</m:t>
                            </m:r>
                          </m:lim>
                        </m:limLow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0">
                                <a:latin typeface="Cambria Math" panose="02040503050406030204" pitchFamily="18" charset="0"/>
                              </a:rPr>
                              <m:t>𝐥𝐧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𝐥𝐧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sty m:val="p"/>
                              </m:rPr>
                              <a:rPr lang="el-GR" altLang="zh-CN" b="1" i="1" baseline="30000" dirty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den>
                        </m:f>
                        <m:r>
                          <a:rPr lang="en-US" altLang="zh-CN" b="1" i="1" baseline="30000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l-GR" altLang="zh-CN" b="1" i="1" dirty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115" y="1099275"/>
                <a:ext cx="6971998" cy="777008"/>
              </a:xfrm>
              <a:prstGeom prst="rect">
                <a:avLst/>
              </a:prstGeom>
              <a:blipFill>
                <a:blip r:embed="rId3"/>
                <a:stretch>
                  <a:fillRect l="-1748" b="-1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2145" y="2964671"/>
                <a:ext cx="3535680" cy="938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b="1" i="1" dirty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b="1" i="1" baseline="30000" dirty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altLang="zh-CN" b="1" i="0" dirty="0" smtClean="0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altLang="zh-CN" b="1" i="1" baseline="30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145" y="2964671"/>
                <a:ext cx="3535680" cy="938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6326" y="2998842"/>
                <a:ext cx="16670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6326" y="2998842"/>
                <a:ext cx="16670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23">
            <a:extLst>
              <a:ext uri="{FF2B5EF4-FFF2-40B4-BE49-F238E27FC236}">
                <a16:creationId xmlns:a16="http://schemas.microsoft.com/office/drawing/2014/main" id="{71691F80-3219-42E8-8186-54712FC4B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11" y="495643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623" y="4918229"/>
                <a:ext cx="8182882" cy="86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原式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sz="2800" b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pt-BR" altLang="zh-CN" sz="2800" b="1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pt-BR" altLang="zh-CN" sz="2800" b="1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59DAC7E5-D096-4748-ACD0-104D2F4D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623" y="4918229"/>
                <a:ext cx="8182882" cy="867545"/>
              </a:xfrm>
              <a:prstGeom prst="rect">
                <a:avLst/>
              </a:prstGeom>
              <a:blipFill>
                <a:blip r:embed="rId6"/>
                <a:stretch>
                  <a:fillRect l="-14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565F9C1D-7C58-45E1-85FD-CC691ECEE5C9}"/>
                  </a:ext>
                </a:extLst>
              </p:cNvPr>
              <p:cNvSpPr txBox="1"/>
              <p:nvPr/>
            </p:nvSpPr>
            <p:spPr bwMode="auto">
              <a:xfrm>
                <a:off x="2152145" y="5855192"/>
                <a:ext cx="3667225" cy="9354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𝒔𝒊𝒏𝒕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𝒔𝒊𝒏𝒕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565F9C1D-7C58-45E1-85FD-CC691ECE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145" y="5855192"/>
                <a:ext cx="3667225" cy="93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55ED2D90-9429-4AB5-93F1-2D1FBE765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124" y="4010633"/>
                <a:ext cx="6971998" cy="838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(6).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altLang="zh-CN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1" i="1" baseline="30000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55ED2D90-9429-4AB5-93F1-2D1FBE765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124" y="4010633"/>
                <a:ext cx="6971998" cy="838178"/>
              </a:xfrm>
              <a:prstGeom prst="rect">
                <a:avLst/>
              </a:prstGeom>
              <a:blipFill>
                <a:blip r:embed="rId8"/>
                <a:stretch>
                  <a:fillRect l="-1836" b="-43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F828707D-B214-449D-ACE1-1521A8D87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7825" y="5796584"/>
                <a:ext cx="4899964" cy="928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altLang="zh-CN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𝒔𝒊𝒏𝒕</m:t>
                                  </m:r>
                                </m:e>
                              </m:d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altLang="zh-CN" b="1" i="1" dirty="0"/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𝐥𝐧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F828707D-B214-449D-ACE1-1521A8D8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825" y="5796584"/>
                <a:ext cx="4899964" cy="9285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2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43" grpId="0"/>
      <p:bldP spid="44" grpId="0"/>
      <p:bldP spid="63" grpId="0"/>
      <p:bldP spid="13" grpId="0"/>
      <p:bldP spid="14" grpId="0" autoUpdateAnimBg="0"/>
      <p:bldP spid="16" grpId="0"/>
      <p:bldP spid="17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55" y="212048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证：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623" y="1807883"/>
                <a:ext cx="6344457" cy="9284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800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800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2800" b="1" i="1" baseline="300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800" b="1" i="1" baseline="30000" dirty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623" y="1807883"/>
                <a:ext cx="6344457" cy="928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42" y="653573"/>
                <a:ext cx="10031815" cy="770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  <a:ea typeface="+mj-ea"/>
                  </a:rPr>
                  <a:t>7. </a:t>
                </a:r>
                <a:r>
                  <a:rPr lang="zh-CN" altLang="en-US" b="1" dirty="0">
                    <a:latin typeface="+mj-lt"/>
                    <a:ea typeface="+mj-ea"/>
                  </a:rPr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b="1" dirty="0">
                    <a:latin typeface="+mj-lt"/>
                    <a:ea typeface="+mj-ea"/>
                  </a:rPr>
                  <a:t>存在，求证：</a:t>
                </a:r>
                <a:r>
                  <a:rPr lang="en-US" altLang="zh-CN" sz="40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b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pt-BR" altLang="zh-CN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altLang="zh-CN" b="1" i="1" baseline="30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baseline="30000" dirty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func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b="1" dirty="0"/>
                      <m:t>)</m:t>
                    </m:r>
                  </m:oMath>
                </a14:m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342" y="653573"/>
                <a:ext cx="10031815" cy="770852"/>
              </a:xfrm>
              <a:prstGeom prst="rect">
                <a:avLst/>
              </a:prstGeom>
              <a:blipFill>
                <a:blip r:embed="rId3"/>
                <a:stretch>
                  <a:fillRect l="-1277" b="-4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623" y="2805760"/>
                <a:ext cx="8875901" cy="928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den>
                          </m:f>
                          <m:r>
                            <a:rPr lang="en-US" altLang="zh-CN" b="1" i="1" baseline="30000" dirty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b="1" dirty="0"/>
                        <m:t>（洛必达）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623" y="2805760"/>
                <a:ext cx="8875901" cy="928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573" y="4546614"/>
                <a:ext cx="8875900" cy="934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pt-BR" altLang="zh-CN" b="1"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pt-BR" altLang="zh-CN" b="1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  <m:r>
                                <a:rPr lang="en-US" altLang="zh-CN" b="1" i="1" baseline="30000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func>
                        </m:fNam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8573" y="4546614"/>
                <a:ext cx="8875900" cy="934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565F9C1D-7C58-45E1-85FD-CC691ECEE5C9}"/>
                  </a:ext>
                </a:extLst>
              </p:cNvPr>
              <p:cNvSpPr txBox="1"/>
              <p:nvPr/>
            </p:nvSpPr>
            <p:spPr bwMode="auto">
              <a:xfrm>
                <a:off x="2152144" y="5855192"/>
                <a:ext cx="3667225" cy="9354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−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565F9C1D-7C58-45E1-85FD-CC691ECE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144" y="5855192"/>
                <a:ext cx="3667225" cy="93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F828707D-B214-449D-ACE1-1521A8D87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4183" y="5855192"/>
                <a:ext cx="155037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dirty="0"/>
                        <m:t>(</m:t>
                      </m:r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b="1" dirty="0"/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F828707D-B214-449D-ACE1-1521A8D8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4183" y="5855192"/>
                <a:ext cx="155037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43" grpId="0"/>
      <p:bldP spid="63" grpId="0"/>
      <p:bldP spid="13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54" y="139962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证：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213" y="3362167"/>
                <a:ext cx="6438254" cy="7708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所以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altLang="zh-CN" sz="2800" b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𝒂𝒇</m:t>
                            </m:r>
                            <m:d>
                              <m:d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𝒃𝒇</m:t>
                            </m:r>
                            <m:d>
                              <m:d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213" y="3362167"/>
                <a:ext cx="6438254" cy="770852"/>
              </a:xfrm>
              <a:prstGeom prst="rect">
                <a:avLst/>
              </a:prstGeom>
              <a:blipFill>
                <a:blip r:embed="rId2"/>
                <a:stretch>
                  <a:fillRect l="-1894" b="-15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154" y="165620"/>
                <a:ext cx="1161769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8. </a:t>
                </a:r>
                <a:r>
                  <a:rPr lang="zh-CN" altLang="en-US" b="1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 dirty="0"/>
                  <a:t>在</a:t>
                </a:r>
                <a:r>
                  <a:rPr lang="en-US" altLang="zh-CN" b="1" i="1" dirty="0"/>
                  <a:t>x =</a:t>
                </a:r>
                <a:r>
                  <a:rPr lang="zh-CN" altLang="en-US" b="1" i="1" dirty="0"/>
                  <a:t> </a:t>
                </a:r>
                <a:r>
                  <a:rPr lang="en-US" altLang="zh-CN" b="1" dirty="0"/>
                  <a:t>0</a:t>
                </a:r>
                <a:r>
                  <a:rPr lang="zh-CN" altLang="en-US" b="1" dirty="0"/>
                  <a:t>的某邻域内具有一阶连续导数</a:t>
                </a:r>
                <a:r>
                  <a:rPr lang="en-US" altLang="zh-CN" b="1" dirty="0"/>
                  <a:t>, </a:t>
                </a:r>
                <a:r>
                  <a:rPr lang="zh-CN" altLang="en-US" b="1" dirty="0"/>
                  <a:t>且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b="1" dirty="0"/>
                  <a:t>≠</a:t>
                </a:r>
                <a:r>
                  <a:rPr lang="en-US" altLang="zh-CN" b="1" dirty="0"/>
                  <a:t>0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,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b="1" dirty="0"/>
                  <a:t>≠</a:t>
                </a:r>
                <a:r>
                  <a:rPr lang="en-US" altLang="zh-CN" b="1" dirty="0"/>
                  <a:t>0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,</a:t>
                </a:r>
                <a:endParaRPr lang="zh-CN" altLang="en-US" b="1" dirty="0"/>
              </a:p>
              <a:p>
                <a:r>
                  <a:rPr lang="zh-CN" altLang="en-US" b="1" dirty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BR" altLang="zh-CN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时是比</a:t>
                </a:r>
                <a:r>
                  <a:rPr lang="en-US" altLang="zh-CN" b="1" i="1" dirty="0"/>
                  <a:t>h</a:t>
                </a:r>
                <a:r>
                  <a:rPr lang="zh-CN" altLang="en-US" b="1" dirty="0"/>
                  <a:t>高阶的无穷小，试确定</a:t>
                </a:r>
                <a:r>
                  <a:rPr lang="en-US" altLang="zh-CN" b="1" i="1" dirty="0" err="1"/>
                  <a:t>a,b</a:t>
                </a:r>
                <a:r>
                  <a:rPr lang="zh-CN" altLang="en-US" b="1" dirty="0"/>
                  <a:t>的值</a:t>
                </a:r>
                <a:r>
                  <a:rPr lang="en-US" altLang="zh-CN" b="1" dirty="0"/>
                  <a:t>.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3" name="Text Box 16">
                <a:extLst>
                  <a:ext uri="{FF2B5EF4-FFF2-40B4-BE49-F238E27FC236}">
                    <a16:creationId xmlns:a16="http://schemas.microsoft.com/office/drawing/2014/main" id="{AB7D8B02-21F5-4748-961F-EDE22F62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154" y="165620"/>
                <a:ext cx="11617692" cy="954107"/>
              </a:xfrm>
              <a:prstGeom prst="rect">
                <a:avLst/>
              </a:prstGeom>
              <a:blipFill>
                <a:blip r:embed="rId3"/>
                <a:stretch>
                  <a:fillRect l="-1049" t="-8280" r="-787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2186" y="4464729"/>
                <a:ext cx="6941223" cy="658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pt-BR" altLang="zh-CN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m:rPr>
                          <m:nor/>
                        </m:rPr>
                        <a:rPr lang="zh-CN" altLang="en-US" b="1" dirty="0"/>
                        <m:t>（洛必达）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2186" y="4464729"/>
                <a:ext cx="6941223" cy="658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3476" y="5413363"/>
                <a:ext cx="38129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8B0D0843-DCF5-4A6B-87FB-B3DC00F3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3476" y="5413363"/>
                <a:ext cx="381299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6">
                <a:extLst>
                  <a:ext uri="{FF2B5EF4-FFF2-40B4-BE49-F238E27FC236}">
                    <a16:creationId xmlns:a16="http://schemas.microsoft.com/office/drawing/2014/main" id="{DAF65374-A24D-47E7-82F6-DC2188DAF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3990" y="1399624"/>
                <a:ext cx="755583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𝒃𝒇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b="1" dirty="0"/>
                        <m:t>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pt-BR" altLang="zh-CN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zh-CN" altLang="en-US" b="1" dirty="0"/>
                        <m:t>时是无穷小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Text Box 16">
                <a:extLst>
                  <a:ext uri="{FF2B5EF4-FFF2-40B4-BE49-F238E27FC236}">
                    <a16:creationId xmlns:a16="http://schemas.microsoft.com/office/drawing/2014/main" id="{DAF65374-A24D-47E7-82F6-DC2188DAF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3990" y="1399624"/>
                <a:ext cx="75558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6">
                <a:extLst>
                  <a:ext uri="{FF2B5EF4-FFF2-40B4-BE49-F238E27FC236}">
                    <a16:creationId xmlns:a16="http://schemas.microsoft.com/office/drawing/2014/main" id="{4A691640-EB01-4A62-B2C1-B4CC87B80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083" y="1955826"/>
                <a:ext cx="755583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，</m:t>
                        </m:r>
                        <m:func>
                          <m:funcPr>
                            <m:ctrlPr>
                              <a:rPr lang="pt-BR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fNam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Text Box 16">
                <a:extLst>
                  <a:ext uri="{FF2B5EF4-FFF2-40B4-BE49-F238E27FC236}">
                    <a16:creationId xmlns:a16="http://schemas.microsoft.com/office/drawing/2014/main" id="{4A691640-EB01-4A62-B2C1-B4CC87B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8083" y="1955826"/>
                <a:ext cx="7555833" cy="523220"/>
              </a:xfrm>
              <a:prstGeom prst="rect">
                <a:avLst/>
              </a:prstGeom>
              <a:blipFill>
                <a:blip r:embed="rId7"/>
                <a:stretch>
                  <a:fillRect l="-1613" t="-1627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87137CD3-A9E9-4C83-A168-5CA62F972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171" y="2601090"/>
                <a:ext cx="857647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𝒃𝒇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b="1" dirty="0"/>
                        <m:t>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pt-BR" altLang="zh-CN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zh-CN" altLang="en-US" b="1" dirty="0"/>
                        <m:t>时是比</m:t>
                      </m:r>
                      <m:r>
                        <m:rPr>
                          <m:nor/>
                        </m:rPr>
                        <a:rPr lang="en-US" altLang="zh-CN" b="1" i="1" dirty="0"/>
                        <m:t>h</m:t>
                      </m:r>
                      <m:r>
                        <m:rPr>
                          <m:nor/>
                        </m:rPr>
                        <a:rPr lang="zh-CN" altLang="en-US" b="1" dirty="0"/>
                        <m:t>高阶的无穷小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87137CD3-A9E9-4C83-A168-5CA62F972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171" y="2601090"/>
                <a:ext cx="85764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E04CE317-C8EC-4694-8490-9AB649CD2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5999" y="5383498"/>
                <a:ext cx="230901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E04CE317-C8EC-4694-8490-9AB649CD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9" y="5383498"/>
                <a:ext cx="230901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DD0D8088-2FE1-4D80-B51D-5A34869EB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8691" y="6226254"/>
                <a:ext cx="528643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联立，解得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DD0D8088-2FE1-4D80-B51D-5A34869EB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8691" y="6226254"/>
                <a:ext cx="5286430" cy="523220"/>
              </a:xfrm>
              <a:prstGeom prst="rect">
                <a:avLst/>
              </a:prstGeom>
              <a:blipFill>
                <a:blip r:embed="rId10"/>
                <a:stretch>
                  <a:fillRect l="-2422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3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43" grpId="0"/>
      <p:bldP spid="63" grpId="0"/>
      <p:bldP spid="13" grpId="0"/>
      <p:bldP spid="9" grpId="0"/>
      <p:bldP spid="10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7443</TotalTime>
  <Words>2998</Words>
  <Application>Microsoft Office PowerPoint</Application>
  <PresentationFormat>宽屏</PresentationFormat>
  <Paragraphs>285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577</cp:revision>
  <dcterms:created xsi:type="dcterms:W3CDTF">2020-02-21T07:30:31Z</dcterms:created>
  <dcterms:modified xsi:type="dcterms:W3CDTF">2020-11-09T02:50:38Z</dcterms:modified>
</cp:coreProperties>
</file>