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  <p:sldId id="321" r:id="rId5"/>
    <p:sldId id="322" r:id="rId6"/>
    <p:sldId id="336" r:id="rId7"/>
    <p:sldId id="269" r:id="rId8"/>
    <p:sldId id="270" r:id="rId9"/>
    <p:sldId id="323" r:id="rId10"/>
    <p:sldId id="272" r:id="rId11"/>
    <p:sldId id="273" r:id="rId12"/>
    <p:sldId id="324" r:id="rId13"/>
    <p:sldId id="275" r:id="rId14"/>
    <p:sldId id="325" r:id="rId15"/>
    <p:sldId id="277" r:id="rId16"/>
    <p:sldId id="327" r:id="rId17"/>
    <p:sldId id="328" r:id="rId18"/>
    <p:sldId id="337" r:id="rId19"/>
    <p:sldId id="278" r:id="rId20"/>
    <p:sldId id="329" r:id="rId21"/>
    <p:sldId id="330" r:id="rId22"/>
    <p:sldId id="331" r:id="rId23"/>
    <p:sldId id="318" r:id="rId24"/>
    <p:sldId id="319" r:id="rId25"/>
    <p:sldId id="320" r:id="rId26"/>
    <p:sldId id="332" r:id="rId27"/>
    <p:sldId id="333" r:id="rId28"/>
    <p:sldId id="334" r:id="rId29"/>
    <p:sldId id="335" r:id="rId30"/>
    <p:sldId id="285" r:id="rId31"/>
    <p:sldId id="286" r:id="rId32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gs" Target="tags/tag1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6D90E-5144-4B8B-8819-852E74D89B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9851E-59C5-4536-8E16-2A4FDDE7F0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68DECB7-D580-4EE4-800C-6ACC27025CC5}" type="slidenum">
              <a:rPr lang="en-US" altLang="zh-CN"/>
            </a:fld>
            <a:endParaRPr lang="en-US" altLang="zh-CN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36538" y="3505200"/>
            <a:ext cx="7178676" cy="4038600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3BD3082-A1A6-439F-A3D8-1547747AE9DC}" type="slidenum">
              <a:rPr lang="en-US" altLang="zh-CN"/>
            </a:fld>
            <a:endParaRPr lang="en-US" altLang="zh-CN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60400" y="3505200"/>
            <a:ext cx="5384800" cy="4038600"/>
          </a:xfrm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3BD3082-A1A6-439F-A3D8-1547747AE9DC}" type="slidenum">
              <a:rPr lang="en-US" altLang="zh-CN"/>
            </a:fld>
            <a:endParaRPr lang="en-US" altLang="zh-CN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36538" y="3505200"/>
            <a:ext cx="7178676" cy="4038600"/>
          </a:xfrm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DBBB120-6FE2-4D6B-8CAC-FA5C11F23C04}" type="slidenum">
              <a:rPr lang="en-US" altLang="zh-CN"/>
            </a:fld>
            <a:endParaRPr lang="en-US" altLang="zh-CN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914400"/>
            <a:ext cx="5384800" cy="4038600"/>
          </a:xfrm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181600"/>
            <a:ext cx="5638800" cy="5029200"/>
          </a:xfrm>
        </p:spPr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6</a:t>
            </a:r>
            <a:r>
              <a:rPr lang="zh-CN" altLang="en-US"/>
              <a:t>若不整理式子，直接求导，计算比较麻烦。所以求导前应该先整理式子，使之便于求导。一般情况下，应将乘、除关系式子变为加减关系式子，将根式变为指数形式。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B2D19F9-3A5B-4560-9F04-281295AFBAAC}" type="slidenum">
              <a:rPr lang="en-US" altLang="zh-CN"/>
            </a:fld>
            <a:endParaRPr lang="en-US" altLang="zh-CN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60400" y="3505200"/>
            <a:ext cx="5384800" cy="4038600"/>
          </a:xfrm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2313FEE-0C78-4EDB-A828-CCF7B47D65BB}" type="slidenum">
              <a:rPr lang="en-US" altLang="zh-CN"/>
            </a:fld>
            <a:endParaRPr lang="en-US" altLang="zh-CN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36538" y="3505200"/>
            <a:ext cx="7178676" cy="4038600"/>
          </a:xfrm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C89015B-3E62-420C-AA46-2DCDF9666F8E}" type="slidenum">
              <a:rPr lang="en-US" altLang="zh-CN"/>
            </a:fld>
            <a:endParaRPr lang="en-US" altLang="zh-CN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36538" y="3505200"/>
            <a:ext cx="7178676" cy="4038600"/>
          </a:xfrm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0B325-4150-4A44-B330-A8C9BFC1216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Tm="3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AFBD97-8ABC-44BF-BFDB-A0980C79C28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Tm="3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F3F7B-2541-4C8C-8250-48345B3902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Tm="3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7065ABE-B027-4BFC-8549-3CD2EF5413A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Tm="3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691F8-B682-4A6D-ACC4-37381284FE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Tm="3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9A9E1-195C-4D6C-8871-6523736D114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Tm="3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F52C1D-67BF-4EC0-BE35-69A32472BDC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Tm="3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05AC34-17AB-41AB-B13D-FE34CC11CDD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Tm="3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F47E2-0AF6-47F3-91CC-E96492BBABA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Tm="3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6D7430-3C80-4FFE-926B-DE582A3A205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Tm="3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C8DE7A-B151-4719-9DD0-3FC0F6869A8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Tm="3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9D034-BBBC-459A-892B-1D27F44EFAA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Tm="300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6A961CB6-EB65-48FA-9345-F0E600B598CF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Tm="3000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7.png"/><Relationship Id="rId8" Type="http://schemas.openxmlformats.org/officeDocument/2006/relationships/image" Target="../media/image86.png"/><Relationship Id="rId7" Type="http://schemas.openxmlformats.org/officeDocument/2006/relationships/image" Target="../media/image85.png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90.png"/><Relationship Id="rId11" Type="http://schemas.openxmlformats.org/officeDocument/2006/relationships/image" Target="../media/image89.png"/><Relationship Id="rId10" Type="http://schemas.openxmlformats.org/officeDocument/2006/relationships/image" Target="../media/image88.png"/><Relationship Id="rId1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8.png"/><Relationship Id="rId7" Type="http://schemas.openxmlformats.org/officeDocument/2006/relationships/image" Target="../media/image97.png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9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7.png"/><Relationship Id="rId8" Type="http://schemas.openxmlformats.org/officeDocument/2006/relationships/image" Target="../media/image106.png"/><Relationship Id="rId7" Type="http://schemas.openxmlformats.org/officeDocument/2006/relationships/image" Target="../media/image105.png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10.png"/><Relationship Id="rId11" Type="http://schemas.openxmlformats.org/officeDocument/2006/relationships/image" Target="../media/image109.png"/><Relationship Id="rId10" Type="http://schemas.openxmlformats.org/officeDocument/2006/relationships/image" Target="../media/image108.png"/><Relationship Id="rId1" Type="http://schemas.openxmlformats.org/officeDocument/2006/relationships/image" Target="../media/image99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8.png"/><Relationship Id="rId7" Type="http://schemas.openxmlformats.org/officeDocument/2006/relationships/image" Target="../media/image117.png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image" Target="../media/image11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image" Target="../media/image119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3.png"/><Relationship Id="rId8" Type="http://schemas.openxmlformats.org/officeDocument/2006/relationships/image" Target="../media/image132.png"/><Relationship Id="rId7" Type="http://schemas.openxmlformats.org/officeDocument/2006/relationships/image" Target="../media/image131.png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25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38.png"/><Relationship Id="rId4" Type="http://schemas.openxmlformats.org/officeDocument/2006/relationships/image" Target="../media/image137.png"/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image" Target="../media/image134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2.png"/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image" Target="../media/image139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image" Target="../media/image143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56.png"/><Relationship Id="rId7" Type="http://schemas.openxmlformats.org/officeDocument/2006/relationships/image" Target="../media/image155.png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image" Target="../media/image1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image" Target="../media/image157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66.png"/><Relationship Id="rId4" Type="http://schemas.openxmlformats.org/officeDocument/2006/relationships/image" Target="../media/image165.png"/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image" Target="../media/image16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image" Target="../media/image167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74.png"/><Relationship Id="rId4" Type="http://schemas.openxmlformats.org/officeDocument/2006/relationships/image" Target="../media/image173.png"/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image" Target="../media/image170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3.png"/><Relationship Id="rId8" Type="http://schemas.openxmlformats.org/officeDocument/2006/relationships/image" Target="../media/image182.png"/><Relationship Id="rId7" Type="http://schemas.openxmlformats.org/officeDocument/2006/relationships/image" Target="../media/image181.png"/><Relationship Id="rId6" Type="http://schemas.openxmlformats.org/officeDocument/2006/relationships/image" Target="../media/image180.png"/><Relationship Id="rId5" Type="http://schemas.openxmlformats.org/officeDocument/2006/relationships/image" Target="../media/image179.png"/><Relationship Id="rId4" Type="http://schemas.openxmlformats.org/officeDocument/2006/relationships/image" Target="../media/image178.png"/><Relationship Id="rId3" Type="http://schemas.openxmlformats.org/officeDocument/2006/relationships/image" Target="../media/image177.png"/><Relationship Id="rId2" Type="http://schemas.openxmlformats.org/officeDocument/2006/relationships/image" Target="../media/image176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75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88.png"/><Relationship Id="rId4" Type="http://schemas.openxmlformats.org/officeDocument/2006/relationships/image" Target="../media/image187.png"/><Relationship Id="rId3" Type="http://schemas.openxmlformats.org/officeDocument/2006/relationships/image" Target="../media/image186.png"/><Relationship Id="rId2" Type="http://schemas.openxmlformats.org/officeDocument/2006/relationships/image" Target="../media/image185.png"/><Relationship Id="rId1" Type="http://schemas.openxmlformats.org/officeDocument/2006/relationships/image" Target="../media/image18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95.png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image" Target="../media/image189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03.png"/><Relationship Id="rId7" Type="http://schemas.openxmlformats.org/officeDocument/2006/relationships/image" Target="../media/image202.png"/><Relationship Id="rId6" Type="http://schemas.openxmlformats.org/officeDocument/2006/relationships/image" Target="../media/image201.png"/><Relationship Id="rId5" Type="http://schemas.openxmlformats.org/officeDocument/2006/relationships/image" Target="../media/image200.png"/><Relationship Id="rId4" Type="http://schemas.openxmlformats.org/officeDocument/2006/relationships/image" Target="../media/image199.png"/><Relationship Id="rId3" Type="http://schemas.openxmlformats.org/officeDocument/2006/relationships/image" Target="../media/image198.png"/><Relationship Id="rId2" Type="http://schemas.openxmlformats.org/officeDocument/2006/relationships/image" Target="../media/image197.png"/><Relationship Id="rId1" Type="http://schemas.openxmlformats.org/officeDocument/2006/relationships/image" Target="../media/image196.pn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09.png"/><Relationship Id="rId5" Type="http://schemas.openxmlformats.org/officeDocument/2006/relationships/image" Target="../media/image208.png"/><Relationship Id="rId4" Type="http://schemas.openxmlformats.org/officeDocument/2006/relationships/image" Target="../media/image207.png"/><Relationship Id="rId3" Type="http://schemas.openxmlformats.org/officeDocument/2006/relationships/image" Target="../media/image206.png"/><Relationship Id="rId2" Type="http://schemas.openxmlformats.org/officeDocument/2006/relationships/image" Target="../media/image205.png"/><Relationship Id="rId1" Type="http://schemas.openxmlformats.org/officeDocument/2006/relationships/image" Target="../media/image20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8" Type="http://schemas.openxmlformats.org/officeDocument/2006/relationships/image" Target="../media/image46.png"/><Relationship Id="rId7" Type="http://schemas.openxmlformats.org/officeDocument/2006/relationships/image" Target="../media/image45.png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54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3.png"/><Relationship Id="rId8" Type="http://schemas.openxmlformats.org/officeDocument/2006/relationships/image" Target="../media/image62.png"/><Relationship Id="rId7" Type="http://schemas.openxmlformats.org/officeDocument/2006/relationships/image" Target="../media/image61.png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3" Type="http://schemas.openxmlformats.org/officeDocument/2006/relationships/notesSlide" Target="../notesSlides/notesSlide5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65.png"/><Relationship Id="rId10" Type="http://schemas.openxmlformats.org/officeDocument/2006/relationships/image" Target="../media/image64.png"/><Relationship Id="rId1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4.png"/><Relationship Id="rId8" Type="http://schemas.openxmlformats.org/officeDocument/2006/relationships/image" Target="../media/image73.png"/><Relationship Id="rId7" Type="http://schemas.openxmlformats.org/officeDocument/2006/relationships/image" Target="../media/image72.png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78.png"/><Relationship Id="rId12" Type="http://schemas.openxmlformats.org/officeDocument/2006/relationships/image" Target="../media/image77.png"/><Relationship Id="rId11" Type="http://schemas.openxmlformats.org/officeDocument/2006/relationships/image" Target="../media/image76.png"/><Relationship Id="rId10" Type="http://schemas.openxmlformats.org/officeDocument/2006/relationships/image" Target="../media/image75.png"/><Relationship Id="rId1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74825" y="692150"/>
            <a:ext cx="6477000" cy="838200"/>
          </a:xfrm>
          <a:noFill/>
        </p:spPr>
        <p:txBody>
          <a:bodyPr vert="horz" wrap="square" lIns="91440" tIns="82800" rIns="91440" bIns="82800" numCol="1" anchor="ctr" anchorCtr="0" compatLnSpc="1"/>
          <a:lstStyle/>
          <a:p>
            <a:r>
              <a:rPr lang="zh-CN" altLang="en-US" sz="2800" b="1" dirty="0">
                <a:latin typeface="cajcd fnthx" pitchFamily="18" charset="2"/>
              </a:rPr>
              <a:t>一</a:t>
            </a:r>
            <a:r>
              <a:rPr lang="en-US" altLang="zh-CN" sz="2800" b="1" dirty="0">
                <a:latin typeface="cajcd fnthx" pitchFamily="18" charset="2"/>
              </a:rPr>
              <a:t>.  </a:t>
            </a:r>
            <a:r>
              <a:rPr lang="zh-CN" altLang="en-US" sz="2800" b="1" dirty="0">
                <a:latin typeface="cajcd fnthx" pitchFamily="18" charset="2"/>
              </a:rPr>
              <a:t>函数的和、差、积、商的导数</a:t>
            </a:r>
            <a:r>
              <a:rPr lang="zh-CN" altLang="en-US" sz="2000" dirty="0">
                <a:latin typeface="cajcd fnthx" pitchFamily="18" charset="2"/>
              </a:rPr>
              <a:t>：</a:t>
            </a:r>
            <a:endParaRPr lang="zh-CN" altLang="en-US" sz="2400" b="1" dirty="0">
              <a:latin typeface="cajcd fnthx" pitchFamily="18" charset="2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847849" y="1412876"/>
            <a:ext cx="870572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</a:rPr>
              <a:t>定理</a:t>
            </a:r>
            <a:r>
              <a:rPr lang="en-US" altLang="zh-CN" sz="2800" b="1" dirty="0">
                <a:latin typeface="+mj-lt"/>
              </a:rPr>
              <a:t>:  </a:t>
            </a:r>
            <a:r>
              <a:rPr lang="zh-CN" altLang="en-US" sz="2800" b="1" dirty="0">
                <a:latin typeface="+mj-lt"/>
              </a:rPr>
              <a:t>设函数  </a:t>
            </a:r>
            <a:r>
              <a:rPr lang="en-US" altLang="zh-CN" sz="2800" b="1" i="1" dirty="0">
                <a:latin typeface="+mj-lt"/>
              </a:rPr>
              <a:t>u = u(x)  </a:t>
            </a:r>
            <a:r>
              <a:rPr lang="zh-CN" altLang="en-US" sz="2800" b="1" dirty="0">
                <a:latin typeface="+mj-lt"/>
              </a:rPr>
              <a:t>及</a:t>
            </a:r>
            <a:r>
              <a:rPr lang="zh-CN" altLang="en-US" sz="2800" b="1" i="1" dirty="0">
                <a:latin typeface="+mj-lt"/>
              </a:rPr>
              <a:t> </a:t>
            </a:r>
            <a:r>
              <a:rPr lang="en-US" altLang="zh-CN" sz="2800" b="1" i="1" dirty="0">
                <a:latin typeface="+mj-lt"/>
              </a:rPr>
              <a:t>v = v(x)  </a:t>
            </a:r>
            <a:r>
              <a:rPr lang="zh-CN" altLang="en-US" sz="2800" b="1" dirty="0">
                <a:latin typeface="+mj-lt"/>
              </a:rPr>
              <a:t>在点</a:t>
            </a:r>
            <a:r>
              <a:rPr lang="zh-CN" altLang="en-US" sz="2800" b="1" i="1" dirty="0">
                <a:latin typeface="+mj-lt"/>
              </a:rPr>
              <a:t> </a:t>
            </a:r>
            <a:r>
              <a:rPr lang="en-US" altLang="zh-CN" sz="2800" b="1" i="1" dirty="0">
                <a:latin typeface="+mj-lt"/>
              </a:rPr>
              <a:t>x</a:t>
            </a:r>
            <a:r>
              <a:rPr lang="en-US" altLang="zh-CN" sz="2800" b="1" dirty="0">
                <a:latin typeface="+mj-lt"/>
              </a:rPr>
              <a:t> </a:t>
            </a:r>
            <a:r>
              <a:rPr lang="zh-CN" altLang="en-US" sz="2800" b="1" dirty="0">
                <a:latin typeface="+mj-lt"/>
              </a:rPr>
              <a:t>可导</a:t>
            </a:r>
            <a:r>
              <a:rPr lang="en-US" altLang="zh-CN" sz="2800" b="1" dirty="0">
                <a:latin typeface="+mj-lt"/>
              </a:rPr>
              <a:t>,</a:t>
            </a:r>
            <a:endParaRPr lang="en-US" altLang="zh-CN" sz="2800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16" name="Object 8"/>
              <p:cNvSpPr txBox="1"/>
              <p:nvPr/>
            </p:nvSpPr>
            <p:spPr bwMode="auto">
              <a:xfrm>
                <a:off x="2946399" y="2670175"/>
                <a:ext cx="2223893" cy="60642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7416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46399" y="2670175"/>
                <a:ext cx="2223893" cy="606425"/>
              </a:xfrm>
              <a:prstGeom prst="rect">
                <a:avLst/>
              </a:prstGeom>
              <a:blipFill rotWithShape="1">
                <a:blip r:embed="rId1"/>
                <a:stretch>
                  <a:fillRect l="-228" t="-838" r="-194" b="-733"/>
                </a:stretch>
              </a:blipFill>
              <a:ln w="9525">
                <a:solidFill>
                  <a:srgbClr val="0000FF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17" name="Object 9"/>
              <p:cNvSpPr txBox="1"/>
              <p:nvPr/>
            </p:nvSpPr>
            <p:spPr bwMode="auto">
              <a:xfrm>
                <a:off x="5715000" y="2628900"/>
                <a:ext cx="2196772" cy="5715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</a:ln>
              <a:effectLst/>
            </p:spPr>
            <p:txBody>
              <a:bodyPr>
                <a:normAutofit fontScale="625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𝒖𝒗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7417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0" y="2628900"/>
                <a:ext cx="2196772" cy="571500"/>
              </a:xfrm>
              <a:prstGeom prst="rect">
                <a:avLst/>
              </a:prstGeom>
              <a:blipFill rotWithShape="1">
                <a:blip r:embed="rId2"/>
                <a:stretch>
                  <a:fillRect l="-231" t="-889" r="-188" b="-778"/>
                </a:stretch>
              </a:blipFill>
              <a:ln w="9525">
                <a:solidFill>
                  <a:srgbClr val="0000FF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18" name="Object 10"/>
              <p:cNvSpPr txBox="1"/>
              <p:nvPr/>
            </p:nvSpPr>
            <p:spPr bwMode="auto">
              <a:xfrm>
                <a:off x="8140699" y="2597150"/>
                <a:ext cx="1559437" cy="6032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𝒄𝒗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7418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40699" y="2597150"/>
                <a:ext cx="1559437" cy="603250"/>
              </a:xfrm>
              <a:prstGeom prst="rect">
                <a:avLst/>
              </a:prstGeom>
              <a:blipFill rotWithShape="1">
                <a:blip r:embed="rId3"/>
                <a:stretch>
                  <a:fillRect l="-326" t="-842" r="-293" b="-737"/>
                </a:stretch>
              </a:blipFill>
              <a:ln w="9525">
                <a:solidFill>
                  <a:srgbClr val="0000FF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19" name="Object 11"/>
              <p:cNvSpPr txBox="1"/>
              <p:nvPr/>
            </p:nvSpPr>
            <p:spPr bwMode="auto">
              <a:xfrm>
                <a:off x="2952749" y="3625850"/>
                <a:ext cx="2298475" cy="10985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7419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52749" y="3625850"/>
                <a:ext cx="2298475" cy="1098550"/>
              </a:xfrm>
              <a:prstGeom prst="rect">
                <a:avLst/>
              </a:prstGeom>
              <a:blipFill rotWithShape="1">
                <a:blip r:embed="rId4"/>
                <a:stretch>
                  <a:fillRect l="-221" t="-462" r="-203" b="-405"/>
                </a:stretch>
              </a:blipFill>
              <a:ln w="9525">
                <a:solidFill>
                  <a:srgbClr val="0000FF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20" name="Object 12"/>
              <p:cNvSpPr txBox="1"/>
              <p:nvPr/>
            </p:nvSpPr>
            <p:spPr bwMode="auto">
              <a:xfrm>
                <a:off x="5408568" y="3830805"/>
                <a:ext cx="1132287" cy="4826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7420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8568" y="3830805"/>
                <a:ext cx="1132287" cy="482600"/>
              </a:xfrm>
              <a:prstGeom prst="rect">
                <a:avLst/>
              </a:prstGeom>
              <a:blipFill rotWithShape="1">
                <a:blip r:embed="rId5"/>
                <a:stretch>
                  <a:fillRect l="-473" t="-1022" r="-417" b="-952"/>
                </a:stretch>
              </a:blipFill>
              <a:ln w="9525">
                <a:solidFill>
                  <a:srgbClr val="0000FF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21" name="Object 13"/>
              <p:cNvSpPr txBox="1"/>
              <p:nvPr/>
            </p:nvSpPr>
            <p:spPr bwMode="auto">
              <a:xfrm>
                <a:off x="6946900" y="3625850"/>
                <a:ext cx="2101850" cy="1066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7421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46900" y="3625850"/>
                <a:ext cx="2101850" cy="1066800"/>
              </a:xfrm>
              <a:prstGeom prst="rect">
                <a:avLst/>
              </a:prstGeom>
              <a:blipFill rotWithShape="1">
                <a:blip r:embed="rId6"/>
                <a:stretch>
                  <a:fillRect l="-242" t="-476" r="-211" b="-417"/>
                </a:stretch>
              </a:blipFill>
              <a:ln w="9525">
                <a:solidFill>
                  <a:srgbClr val="0000FF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2590800" y="4967288"/>
            <a:ext cx="52071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j-lt"/>
              </a:rPr>
              <a:t>由 </a:t>
            </a:r>
            <a:r>
              <a:rPr lang="en-US" altLang="zh-CN" sz="2800" b="1">
                <a:latin typeface="+mj-lt"/>
              </a:rPr>
              <a:t>(1)  (2)  </a:t>
            </a:r>
            <a:r>
              <a:rPr lang="zh-CN" altLang="en-US" sz="2800" b="1">
                <a:latin typeface="+mj-lt"/>
              </a:rPr>
              <a:t>可推广到有限</a:t>
            </a:r>
            <a:endParaRPr lang="zh-CN" altLang="en-US" sz="2800" b="1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23" name="Object 15"/>
              <p:cNvSpPr txBox="1"/>
              <p:nvPr/>
            </p:nvSpPr>
            <p:spPr bwMode="auto">
              <a:xfrm>
                <a:off x="4267201" y="5791200"/>
                <a:ext cx="6412338" cy="8207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𝒖𝒗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𝒖𝒗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𝒗𝒘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𝒖𝒗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7423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201" y="5791200"/>
                <a:ext cx="6412338" cy="820738"/>
              </a:xfrm>
              <a:prstGeom prst="rect">
                <a:avLst/>
              </a:prstGeom>
              <a:blipFill rotWithShape="1">
                <a:blip r:embed="rId7"/>
                <a:stretch>
                  <a:fillRect l="-79" t="-619" r="-68" b="-580"/>
                </a:stretch>
              </a:blipFill>
              <a:ln w="9525">
                <a:solidFill>
                  <a:srgbClr val="0000FF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42" name="Object 34"/>
              <p:cNvSpPr txBox="1"/>
              <p:nvPr/>
            </p:nvSpPr>
            <p:spPr bwMode="auto">
              <a:xfrm>
                <a:off x="2351088" y="5805488"/>
                <a:ext cx="1423834" cy="7556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𝒖𝒗𝒘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7442" name="Object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1088" y="5805488"/>
                <a:ext cx="1423834" cy="755650"/>
              </a:xfrm>
              <a:prstGeom prst="rect">
                <a:avLst/>
              </a:prstGeom>
              <a:blipFill rotWithShape="1">
                <a:blip r:embed="rId8"/>
                <a:stretch>
                  <a:fillRect l="-22" t="-42" r="34" b="4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43" name="Object 35"/>
              <p:cNvSpPr txBox="1"/>
              <p:nvPr/>
            </p:nvSpPr>
            <p:spPr bwMode="auto">
              <a:xfrm>
                <a:off x="3628725" y="5967663"/>
                <a:ext cx="594894" cy="4474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17443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8725" y="5967663"/>
                <a:ext cx="594894" cy="447425"/>
              </a:xfrm>
              <a:prstGeom prst="rect">
                <a:avLst/>
              </a:prstGeom>
              <a:blipFill rotWithShape="1">
                <a:blip r:embed="rId9"/>
                <a:stretch>
                  <a:fillRect l="-56" t="-127" r="39" b="7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44" name="Rectangle 36"/>
          <p:cNvSpPr>
            <a:spLocks noChangeArrowheads="1"/>
          </p:cNvSpPr>
          <p:nvPr/>
        </p:nvSpPr>
        <p:spPr bwMode="auto">
          <a:xfrm>
            <a:off x="2782887" y="1989138"/>
            <a:ext cx="72215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</a:rPr>
              <a:t>则他们的和差积商在点</a:t>
            </a:r>
            <a:r>
              <a:rPr lang="zh-CN" altLang="en-US" sz="2800" b="1" i="1" dirty="0">
                <a:latin typeface="+mj-lt"/>
              </a:rPr>
              <a:t> </a:t>
            </a:r>
            <a:r>
              <a:rPr lang="en-US" altLang="zh-CN" sz="2800" b="1" i="1" dirty="0">
                <a:latin typeface="+mj-lt"/>
              </a:rPr>
              <a:t>x</a:t>
            </a:r>
            <a:r>
              <a:rPr lang="en-US" altLang="zh-CN" sz="2800" b="1" dirty="0">
                <a:latin typeface="+mj-lt"/>
              </a:rPr>
              <a:t> </a:t>
            </a:r>
            <a:r>
              <a:rPr lang="zh-CN" altLang="en-US" sz="2800" b="1" dirty="0">
                <a:latin typeface="+mj-lt"/>
              </a:rPr>
              <a:t>也可导，且有     </a:t>
            </a:r>
            <a:endParaRPr lang="zh-CN" altLang="en-US" sz="2800" b="1" dirty="0">
              <a:latin typeface="+mj-lt"/>
            </a:endParaRPr>
          </a:p>
        </p:txBody>
      </p:sp>
      <p:sp>
        <p:nvSpPr>
          <p:cNvPr id="17445" name="Rectangle 37"/>
          <p:cNvSpPr>
            <a:spLocks noChangeArrowheads="1"/>
          </p:cNvSpPr>
          <p:nvPr/>
        </p:nvSpPr>
        <p:spPr bwMode="auto">
          <a:xfrm>
            <a:off x="2566988" y="228600"/>
            <a:ext cx="64817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3200" b="1"/>
              <a:t>§</a:t>
            </a:r>
            <a:r>
              <a:rPr lang="en-US" altLang="zh-CN" sz="3200" b="1"/>
              <a:t>2.2 </a:t>
            </a:r>
            <a:r>
              <a:rPr lang="zh-CN" altLang="en-US" sz="3200" b="1">
                <a:solidFill>
                  <a:schemeClr val="tx2"/>
                </a:solidFill>
                <a:latin typeface="cajcd fnthx" pitchFamily="18" charset="2"/>
              </a:rPr>
              <a:t>导数的基本公式与运算法则</a:t>
            </a:r>
            <a:endParaRPr lang="zh-CN" altLang="en-US" sz="3200" b="1">
              <a:solidFill>
                <a:schemeClr val="tx2"/>
              </a:solidFill>
              <a:latin typeface="cajcd fnthx" pitchFamily="18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12" grpId="0" autoUpdateAnimBg="0"/>
      <p:bldP spid="17416" grpId="0" animBg="1"/>
      <p:bldP spid="17417" grpId="0" animBg="1"/>
      <p:bldP spid="17418" grpId="0" animBg="1"/>
      <p:bldP spid="17419" grpId="0" animBg="1"/>
      <p:bldP spid="17420" grpId="0" animBg="1"/>
      <p:bldP spid="17421" grpId="0" animBg="1"/>
      <p:bldP spid="17422" grpId="0" autoUpdateAnimBg="0"/>
      <p:bldP spid="17423" grpId="0" animBg="1"/>
      <p:bldP spid="17442" grpId="0"/>
      <p:bldP spid="17443" grpId="0" animBg="1"/>
      <p:bldP spid="17444" grpId="0" autoUpdateAnimBg="0"/>
      <p:bldP spid="1744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400575" y="183859"/>
            <a:ext cx="4733925" cy="336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tx2"/>
                </a:solidFill>
                <a:latin typeface="+mn-lt"/>
              </a:rPr>
              <a:t>三</a:t>
            </a:r>
            <a:r>
              <a:rPr lang="en-US" altLang="zh-CN" sz="2800" b="1">
                <a:solidFill>
                  <a:schemeClr val="tx2"/>
                </a:solidFill>
                <a:latin typeface="+mn-lt"/>
              </a:rPr>
              <a:t>. </a:t>
            </a:r>
            <a:r>
              <a:rPr lang="zh-CN" altLang="en-US" sz="2800" b="1">
                <a:solidFill>
                  <a:schemeClr val="tx2"/>
                </a:solidFill>
                <a:latin typeface="+mn-lt"/>
              </a:rPr>
              <a:t>复合函数的导数</a:t>
            </a:r>
            <a:endParaRPr lang="zh-CN" altLang="en-US" sz="2800" b="1">
              <a:solidFill>
                <a:schemeClr val="tx2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527" name="Text Box 7"/>
              <p:cNvSpPr txBox="1">
                <a:spLocks noChangeArrowheads="1"/>
              </p:cNvSpPr>
              <p:nvPr/>
            </p:nvSpPr>
            <p:spPr bwMode="auto">
              <a:xfrm>
                <a:off x="1899757" y="679896"/>
                <a:ext cx="543816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设函数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/>
                  <a:t>在点</a:t>
                </a:r>
                <a:r>
                  <a:rPr lang="zh-CN" altLang="en-US" sz="2800" b="1" i="1" dirty="0"/>
                  <a:t> </a:t>
                </a:r>
                <a:r>
                  <a:rPr lang="en-US" altLang="zh-CN" sz="2800" b="1" i="1" dirty="0"/>
                  <a:t>x</a:t>
                </a:r>
                <a:r>
                  <a:rPr lang="zh-CN" altLang="en-US" sz="2800" b="1" dirty="0"/>
                  <a:t>可导</a:t>
                </a:r>
                <a:r>
                  <a:rPr lang="en-US" altLang="zh-CN" sz="2800" b="1" dirty="0"/>
                  <a:t>, </a:t>
                </a:r>
                <a:endParaRPr lang="en-US" altLang="zh-CN" sz="2800" b="1" dirty="0"/>
              </a:p>
            </p:txBody>
          </p:sp>
        </mc:Choice>
        <mc:Fallback>
          <p:sp>
            <p:nvSpPr>
              <p:cNvPr id="107527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99757" y="679896"/>
                <a:ext cx="5438164" cy="523220"/>
              </a:xfrm>
              <a:prstGeom prst="rect">
                <a:avLst/>
              </a:prstGeom>
              <a:blipFill rotWithShape="1">
                <a:blip r:embed="rId1"/>
                <a:stretch>
                  <a:fillRect l="-9" t="-85" r="9" b="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530" name="Text Box 10"/>
              <p:cNvSpPr txBox="1">
                <a:spLocks noChangeArrowheads="1"/>
              </p:cNvSpPr>
              <p:nvPr/>
            </p:nvSpPr>
            <p:spPr bwMode="auto">
              <a:xfrm>
                <a:off x="6458125" y="691995"/>
                <a:ext cx="5261296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𝒚=𝒇(𝒖)</a:t>
                </a:r>
                <a:r>
                  <a:rPr lang="zh-CN" altLang="en-US" sz="2800" b="1" dirty="0"/>
                  <a:t>在对应点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/>
                  <a:t>可导</a:t>
                </a:r>
                <a:r>
                  <a:rPr lang="en-US" altLang="zh-CN" sz="2800" b="1" dirty="0"/>
                  <a:t>, </a:t>
                </a:r>
                <a:endParaRPr lang="en-US" altLang="zh-CN" sz="2800" b="1" dirty="0"/>
              </a:p>
            </p:txBody>
          </p:sp>
        </mc:Choice>
        <mc:Fallback>
          <p:sp>
            <p:nvSpPr>
              <p:cNvPr id="107530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58125" y="691995"/>
                <a:ext cx="5261296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3" t="-92" r="9" b="8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540" name="Rectangle 20"/>
          <p:cNvSpPr>
            <a:spLocks noChangeArrowheads="1"/>
          </p:cNvSpPr>
          <p:nvPr/>
        </p:nvSpPr>
        <p:spPr bwMode="auto">
          <a:xfrm>
            <a:off x="518968" y="691995"/>
            <a:ext cx="12955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/>
              <a:t>1.</a:t>
            </a:r>
            <a:r>
              <a:rPr lang="zh-CN" altLang="en-US" sz="2800" b="1" dirty="0"/>
              <a:t>定理</a:t>
            </a:r>
            <a:r>
              <a:rPr lang="en-US" altLang="zh-CN" sz="2800" b="1" dirty="0"/>
              <a:t>:</a:t>
            </a:r>
            <a:endParaRPr lang="en-US" altLang="zh-C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541" name="Rectangle 21"/>
              <p:cNvSpPr>
                <a:spLocks noChangeArrowheads="1"/>
              </p:cNvSpPr>
              <p:nvPr/>
            </p:nvSpPr>
            <p:spPr bwMode="auto">
              <a:xfrm>
                <a:off x="1857071" y="1211600"/>
                <a:ext cx="6842311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则复合函数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zh-CN" altLang="en-US" sz="2800" b="1" dirty="0"/>
                  <a:t>在点  </a:t>
                </a:r>
                <a:r>
                  <a:rPr lang="en-US" altLang="zh-CN" sz="2800" b="1" i="1" dirty="0"/>
                  <a:t>x </a:t>
                </a:r>
                <a:r>
                  <a:rPr lang="zh-CN" altLang="en-US" sz="2800" b="1" dirty="0"/>
                  <a:t>也可导</a:t>
                </a:r>
                <a:r>
                  <a:rPr lang="en-US" altLang="zh-CN" sz="2800" b="1" dirty="0"/>
                  <a:t>,</a:t>
                </a:r>
                <a:endParaRPr lang="en-US" altLang="zh-CN" sz="2800" b="1" i="1" dirty="0"/>
              </a:p>
            </p:txBody>
          </p:sp>
        </mc:Choice>
        <mc:Fallback>
          <p:sp>
            <p:nvSpPr>
              <p:cNvPr id="107541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57071" y="1211600"/>
                <a:ext cx="6842311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5" t="-4" r="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542" name="Rectangle 22"/>
              <p:cNvSpPr>
                <a:spLocks noChangeArrowheads="1"/>
              </p:cNvSpPr>
              <p:nvPr/>
            </p:nvSpPr>
            <p:spPr bwMode="auto">
              <a:xfrm>
                <a:off x="8121941" y="1211600"/>
                <a:ext cx="4268598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)⋅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7542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21941" y="1211600"/>
                <a:ext cx="4268598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7" t="-4" r="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bject 4"/>
              <p:cNvSpPr txBox="1"/>
              <p:nvPr/>
            </p:nvSpPr>
            <p:spPr bwMode="auto">
              <a:xfrm>
                <a:off x="1910457" y="2295312"/>
                <a:ext cx="3508021" cy="98709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r>
                  <a:rPr lang="zh-CN" altLang="en-US" sz="2800" b="1" dirty="0"/>
                  <a:t>于是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𝜟</m:t>
                            </m:r>
                            <m: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𝜟</m:t>
                            </m:r>
                            <m: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𝜟</m:t>
                            </m:r>
                            <m: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e>
                    </m:func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0457" y="2295312"/>
                <a:ext cx="3508021" cy="987095"/>
              </a:xfrm>
              <a:prstGeom prst="rect">
                <a:avLst/>
              </a:prstGeom>
              <a:blipFill rotWithShape="1">
                <a:blip r:embed="rId5"/>
                <a:stretch>
                  <a:fillRect l="-11" t="-43" r="1" b="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05091" y="1729100"/>
            <a:ext cx="12881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/>
              <a:t>证明</a:t>
            </a:r>
            <a:r>
              <a:rPr lang="en-US" altLang="zh-CN" sz="2800" b="1" dirty="0"/>
              <a:t>: </a:t>
            </a:r>
            <a:endParaRPr lang="zh-CN" altLang="en-US" sz="2800" b="1" dirty="0"/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1916535" y="1784020"/>
            <a:ext cx="96518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/>
              <a:t>设变量</a:t>
            </a:r>
            <a:r>
              <a:rPr lang="en-US" altLang="zh-CN" sz="2800" b="1" i="1" dirty="0"/>
              <a:t>x</a:t>
            </a:r>
            <a:r>
              <a:rPr lang="zh-CN" altLang="en-US" sz="2800" b="1" dirty="0"/>
              <a:t>变为</a:t>
            </a:r>
            <a:r>
              <a:rPr lang="en-US" altLang="zh-CN" sz="2800" b="1" i="1" dirty="0" err="1"/>
              <a:t>x+</a:t>
            </a:r>
            <a:r>
              <a:rPr lang="en-US" altLang="zh-CN" sz="2800" b="1" i="1" dirty="0" err="1">
                <a:cs typeface="Times New Roman" panose="02020603050405020304" pitchFamily="18" charset="0"/>
              </a:rPr>
              <a:t>Δx</a:t>
            </a:r>
            <a:r>
              <a:rPr lang="en-US" altLang="zh-CN" sz="2800" b="1" i="1" dirty="0">
                <a:cs typeface="Times New Roman" panose="02020603050405020304" pitchFamily="18" charset="0"/>
              </a:rPr>
              <a:t> </a:t>
            </a:r>
            <a:r>
              <a:rPr lang="zh-CN" altLang="en-US" sz="2800" b="1" dirty="0"/>
              <a:t>时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变量</a:t>
            </a:r>
            <a:r>
              <a:rPr lang="en-US" altLang="zh-CN" sz="2800" b="1" i="1" dirty="0"/>
              <a:t>u</a:t>
            </a:r>
            <a:r>
              <a:rPr lang="zh-CN" altLang="en-US" sz="2800" b="1" dirty="0"/>
              <a:t>变为</a:t>
            </a:r>
            <a:r>
              <a:rPr lang="en-US" altLang="zh-CN" sz="2800" b="1" i="1" dirty="0" err="1"/>
              <a:t>u+</a:t>
            </a:r>
            <a:r>
              <a:rPr lang="en-US" altLang="zh-CN" sz="2800" b="1" i="1" dirty="0" err="1">
                <a:cs typeface="Times New Roman" panose="02020603050405020304" pitchFamily="18" charset="0"/>
              </a:rPr>
              <a:t>Δu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变量由</a:t>
            </a:r>
            <a:r>
              <a:rPr lang="en-US" altLang="zh-CN" sz="2800" b="1" i="1" dirty="0"/>
              <a:t>y</a:t>
            </a:r>
            <a:r>
              <a:rPr lang="zh-CN" altLang="en-US" sz="2800" b="1" dirty="0"/>
              <a:t>变为</a:t>
            </a:r>
            <a:r>
              <a:rPr lang="en-US" altLang="zh-CN" sz="2800" b="1" i="1" dirty="0" err="1"/>
              <a:t>y+</a:t>
            </a:r>
            <a:r>
              <a:rPr lang="en-US" altLang="zh-CN" sz="2800" b="1" i="1" dirty="0" err="1">
                <a:cs typeface="Times New Roman" panose="02020603050405020304" pitchFamily="18" charset="0"/>
              </a:rPr>
              <a:t>Δy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 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bject 4"/>
              <p:cNvSpPr txBox="1"/>
              <p:nvPr/>
            </p:nvSpPr>
            <p:spPr bwMode="auto">
              <a:xfrm>
                <a:off x="5026549" y="2229043"/>
                <a:ext cx="2325107" cy="123724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den>
                          </m:f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3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6549" y="2229043"/>
                <a:ext cx="2325107" cy="1237247"/>
              </a:xfrm>
              <a:prstGeom prst="rect">
                <a:avLst/>
              </a:prstGeom>
              <a:blipFill rotWithShape="1">
                <a:blip r:embed="rId6"/>
                <a:stretch>
                  <a:fillRect l="-23" t="-16" r="11" b="3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bject 4"/>
              <p:cNvSpPr txBox="1"/>
              <p:nvPr/>
            </p:nvSpPr>
            <p:spPr bwMode="auto">
              <a:xfrm>
                <a:off x="7418471" y="2384436"/>
                <a:ext cx="3180850" cy="7285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18471" y="2384436"/>
                <a:ext cx="3180850" cy="728554"/>
              </a:xfrm>
              <a:prstGeom prst="rect">
                <a:avLst/>
              </a:prstGeom>
              <a:blipFill rotWithShape="1">
                <a:blip r:embed="rId7"/>
                <a:stretch>
                  <a:fillRect l="-13" t="-2" r="17" b="3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1814515" y="3192536"/>
            <a:ext cx="6705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复合函数求导公式还可以写成下列形式</a:t>
            </a:r>
            <a:r>
              <a:rPr lang="en-US" altLang="zh-CN" sz="2800" b="1" dirty="0"/>
              <a:t>:</a:t>
            </a:r>
            <a:endParaRPr lang="en-US" altLang="zh-CN" sz="2800" b="1" dirty="0"/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4586400" y="3965221"/>
            <a:ext cx="53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或</a:t>
            </a:r>
            <a:endParaRPr lang="zh-CN" altLang="en-US" sz="2800" b="1" dirty="0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8012411" y="3888489"/>
            <a:ext cx="53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或</a:t>
            </a:r>
            <a:endParaRPr lang="zh-CN" altLang="en-US" sz="2800" b="1" dirty="0"/>
          </a:p>
        </p:txBody>
      </p:sp>
      <p:sp>
        <p:nvSpPr>
          <p:cNvPr id="35" name="Rectangle 47"/>
          <p:cNvSpPr>
            <a:spLocks noChangeArrowheads="1"/>
          </p:cNvSpPr>
          <p:nvPr/>
        </p:nvSpPr>
        <p:spPr bwMode="auto">
          <a:xfrm>
            <a:off x="982010" y="4877854"/>
            <a:ext cx="49632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复合函数求导法则又叫链导法</a:t>
            </a:r>
            <a:r>
              <a:rPr lang="en-US" altLang="zh-CN" sz="2800" b="1" dirty="0"/>
              <a:t>,</a:t>
            </a:r>
            <a:endParaRPr lang="en-US" altLang="zh-C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bject 49"/>
              <p:cNvSpPr txBox="1"/>
              <p:nvPr/>
            </p:nvSpPr>
            <p:spPr bwMode="auto">
              <a:xfrm>
                <a:off x="1223539" y="3888489"/>
                <a:ext cx="3246437" cy="6826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FF"/>
                </a:solidFill>
                <a:miter lim="800000"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6" name="Object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3539" y="3888489"/>
                <a:ext cx="3246437" cy="682625"/>
              </a:xfrm>
              <a:prstGeom prst="rect">
                <a:avLst/>
              </a:prstGeom>
              <a:blipFill rotWithShape="1">
                <a:blip r:embed="rId8"/>
                <a:stretch>
                  <a:fillRect l="-153" t="-707" r="-130" b="-688"/>
                </a:stretch>
              </a:blipFill>
              <a:ln w="9525">
                <a:solidFill>
                  <a:srgbClr val="0000FF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Object 50"/>
              <p:cNvSpPr txBox="1"/>
              <p:nvPr/>
            </p:nvSpPr>
            <p:spPr bwMode="auto">
              <a:xfrm>
                <a:off x="5250037" y="3820542"/>
                <a:ext cx="2416175" cy="9699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FF"/>
                </a:solidFill>
                <a:miter lim="800000"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𝒅𝒖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𝒅𝒖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7" name="Object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0037" y="3820542"/>
                <a:ext cx="2416175" cy="969963"/>
              </a:xfrm>
              <a:prstGeom prst="rect">
                <a:avLst/>
              </a:prstGeom>
              <a:blipFill rotWithShape="1">
                <a:blip r:embed="rId9"/>
                <a:stretch>
                  <a:fillRect l="-204" t="-498" r="-190" b="-452"/>
                </a:stretch>
              </a:blipFill>
              <a:ln w="9525">
                <a:solidFill>
                  <a:srgbClr val="0000FF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Object 51"/>
              <p:cNvSpPr txBox="1"/>
              <p:nvPr/>
            </p:nvSpPr>
            <p:spPr bwMode="auto">
              <a:xfrm>
                <a:off x="8892011" y="3888489"/>
                <a:ext cx="2076450" cy="6842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FF"/>
                </a:solidFill>
                <a:miter lim="800000"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8" name="Object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92011" y="3888489"/>
                <a:ext cx="2076450" cy="684212"/>
              </a:xfrm>
              <a:prstGeom prst="rect">
                <a:avLst/>
              </a:prstGeom>
              <a:blipFill rotWithShape="1">
                <a:blip r:embed="rId10"/>
                <a:stretch>
                  <a:fillRect l="-250" t="-706" r="-209" b="-640"/>
                </a:stretch>
              </a:blipFill>
              <a:ln w="9525">
                <a:solidFill>
                  <a:srgbClr val="0000FF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 Box 23"/>
          <p:cNvSpPr txBox="1">
            <a:spLocks noChangeArrowheads="1"/>
          </p:cNvSpPr>
          <p:nvPr/>
        </p:nvSpPr>
        <p:spPr bwMode="auto">
          <a:xfrm>
            <a:off x="961948" y="5564102"/>
            <a:ext cx="5486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它可推广到多个中间变量的情形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48"/>
              <p:cNvSpPr>
                <a:spLocks noChangeArrowheads="1"/>
              </p:cNvSpPr>
              <p:nvPr/>
            </p:nvSpPr>
            <p:spPr bwMode="auto">
              <a:xfrm>
                <a:off x="926472" y="6250350"/>
                <a:ext cx="5784783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若设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𝝍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0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6472" y="6250350"/>
                <a:ext cx="5784783" cy="523220"/>
              </a:xfrm>
              <a:prstGeom prst="rect">
                <a:avLst/>
              </a:prstGeom>
              <a:blipFill rotWithShape="1">
                <a:blip r:embed="rId11"/>
                <a:stretch>
                  <a:fillRect t="-9" r="10" b="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 Box 30"/>
          <p:cNvSpPr txBox="1">
            <a:spLocks noChangeArrowheads="1"/>
          </p:cNvSpPr>
          <p:nvPr/>
        </p:nvSpPr>
        <p:spPr bwMode="auto">
          <a:xfrm>
            <a:off x="6969985" y="6164262"/>
            <a:ext cx="60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则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Object 52"/>
              <p:cNvSpPr txBox="1"/>
              <p:nvPr/>
            </p:nvSpPr>
            <p:spPr bwMode="auto">
              <a:xfrm>
                <a:off x="7666212" y="5886450"/>
                <a:ext cx="3650349" cy="97155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FF"/>
                </a:solidFill>
                <a:miter lim="800000"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𝒅𝒖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𝒅𝒖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𝒅𝒗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𝒅𝒗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2" name="Object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66212" y="5886450"/>
                <a:ext cx="3650349" cy="971550"/>
              </a:xfrm>
              <a:prstGeom prst="rect">
                <a:avLst/>
              </a:prstGeom>
              <a:blipFill rotWithShape="1">
                <a:blip r:embed="rId12"/>
                <a:stretch>
                  <a:fillRect l="-135" t="-523" r="-116" b="-458"/>
                </a:stretch>
              </a:blipFill>
              <a:ln w="9525">
                <a:solidFill>
                  <a:srgbClr val="0000FF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autoUpdateAnimBg="0"/>
      <p:bldP spid="107527" grpId="0" autoUpdateAnimBg="0"/>
      <p:bldP spid="107530" grpId="0" autoUpdateAnimBg="0"/>
      <p:bldP spid="107540" grpId="0" autoUpdateAnimBg="0"/>
      <p:bldP spid="107541" grpId="0" autoUpdateAnimBg="0"/>
      <p:bldP spid="107542" grpId="0" autoUpdateAnimBg="0"/>
      <p:bldP spid="20" grpId="0"/>
      <p:bldP spid="21" grpId="0" autoUpdateAnimBg="0"/>
      <p:bldP spid="22" grpId="0"/>
      <p:bldP spid="23" grpId="0"/>
      <p:bldP spid="24" grpId="0"/>
      <p:bldP spid="32" grpId="0" autoUpdateAnimBg="0"/>
      <p:bldP spid="33" grpId="0" autoUpdateAnimBg="0"/>
      <p:bldP spid="34" grpId="0" autoUpdateAnimBg="0"/>
      <p:bldP spid="35" grpId="0" autoUpdateAnimBg="0"/>
      <p:bldP spid="36" grpId="0" animBg="1"/>
      <p:bldP spid="37" grpId="0" animBg="1"/>
      <p:bldP spid="38" grpId="0" animBg="1"/>
      <p:bldP spid="39" grpId="0" autoUpdateAnimBg="0"/>
      <p:bldP spid="40" grpId="0" autoUpdateAnimBg="0"/>
      <p:bldP spid="41" grpId="0" autoUpdateAnimBg="0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904775" y="193959"/>
            <a:ext cx="34732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2. </a:t>
            </a:r>
            <a:r>
              <a:rPr lang="zh-CN" altLang="en-US" sz="2800" b="1"/>
              <a:t>例题</a:t>
            </a:r>
            <a:endParaRPr lang="zh-CN" altLang="en-US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79" name="Text Box 3"/>
              <p:cNvSpPr txBox="1">
                <a:spLocks noChangeArrowheads="1"/>
              </p:cNvSpPr>
              <p:nvPr/>
            </p:nvSpPr>
            <p:spPr bwMode="auto">
              <a:xfrm>
                <a:off x="1070542" y="865471"/>
                <a:ext cx="4213727" cy="5329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例</a:t>
                </a:r>
                <a:r>
                  <a:rPr lang="en-US" altLang="zh-CN" sz="2800" b="1" dirty="0"/>
                  <a:t>1. </a:t>
                </a:r>
                <a:r>
                  <a:rPr lang="zh-CN" altLang="en-US" sz="2800" b="1" dirty="0"/>
                  <a:t>设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</m:sup>
                    </m:sSup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457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0542" y="865471"/>
                <a:ext cx="4213727" cy="532966"/>
              </a:xfrm>
              <a:prstGeom prst="rect">
                <a:avLst/>
              </a:prstGeom>
              <a:blipFill rotWithShape="1">
                <a:blip r:embed="rId1"/>
                <a:stretch>
                  <a:fillRect l="-13" t="-113" r="10" b="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4928083" y="865471"/>
            <a:ext cx="30522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(a , b </a:t>
            </a:r>
            <a:r>
              <a:rPr lang="zh-CN" altLang="en-US" sz="2800" b="1" dirty="0"/>
              <a:t>为常数</a:t>
            </a:r>
            <a:r>
              <a:rPr lang="en-US" altLang="zh-CN" sz="2800" b="1" dirty="0"/>
              <a:t>)</a:t>
            </a:r>
            <a:endParaRPr lang="en-US" altLang="zh-CN" sz="2800" b="1" dirty="0"/>
          </a:p>
        </p:txBody>
      </p:sp>
      <p:grpSp>
        <p:nvGrpSpPr>
          <p:cNvPr id="24606" name="Group 30"/>
          <p:cNvGrpSpPr/>
          <p:nvPr/>
        </p:nvGrpSpPr>
        <p:grpSpPr bwMode="auto">
          <a:xfrm>
            <a:off x="7440536" y="829744"/>
            <a:ext cx="1328767" cy="603477"/>
            <a:chOff x="3360" y="352"/>
            <a:chExt cx="606" cy="384"/>
          </a:xfrm>
        </p:grpSpPr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3360" y="393"/>
              <a:ext cx="2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/>
                <a:t> </a:t>
              </a:r>
              <a:r>
                <a:rPr lang="zh-CN" altLang="en-US" sz="2800" b="1" dirty="0"/>
                <a:t>求</a:t>
              </a:r>
              <a:endParaRPr lang="zh-CN" altLang="en-US" sz="28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583" name="Object 7"/>
                <p:cNvSpPr txBox="1"/>
                <p:nvPr/>
              </p:nvSpPr>
              <p:spPr bwMode="auto">
                <a:xfrm>
                  <a:off x="3678" y="352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>
            <p:sp>
              <p:nvSpPr>
                <p:cNvPr id="24583" name="Object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78" y="352"/>
                  <a:ext cx="288" cy="384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1096539" y="1584466"/>
            <a:ext cx="9472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解</a:t>
            </a:r>
            <a:r>
              <a:rPr lang="en-US" altLang="zh-CN" sz="2800" b="1" dirty="0"/>
              <a:t>:</a:t>
            </a:r>
            <a:endParaRPr lang="en-US" altLang="zh-C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85" name="Text Box 9"/>
              <p:cNvSpPr txBox="1">
                <a:spLocks noChangeArrowheads="1"/>
              </p:cNvSpPr>
              <p:nvPr/>
            </p:nvSpPr>
            <p:spPr bwMode="auto">
              <a:xfrm>
                <a:off x="1966106" y="1551271"/>
                <a:ext cx="4488086" cy="5329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设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</m:sup>
                    </m:sSup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4585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6106" y="1551271"/>
                <a:ext cx="4488086" cy="532966"/>
              </a:xfrm>
              <a:prstGeom prst="rect">
                <a:avLst/>
              </a:prstGeom>
              <a:blipFill rotWithShape="1">
                <a:blip r:embed="rId3"/>
                <a:stretch>
                  <a:fillRect l="-3" t="-113" r="1" b="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588" name="Object 12"/>
              <p:cNvSpPr txBox="1"/>
              <p:nvPr/>
            </p:nvSpPr>
            <p:spPr bwMode="auto">
              <a:xfrm>
                <a:off x="4414092" y="2342606"/>
                <a:ext cx="6249152" cy="65376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𝟗𝟗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𝟗𝟗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4588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4092" y="2342606"/>
                <a:ext cx="6249152" cy="653767"/>
              </a:xfrm>
              <a:prstGeom prst="rect">
                <a:avLst/>
              </a:prstGeom>
              <a:blipFill rotWithShape="1">
                <a:blip r:embed="rId4"/>
                <a:stretch>
                  <a:fillRect l="-3" t="-14" r="5" b="6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2283866" y="3167390"/>
            <a:ext cx="3753876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Cambria Math" panose="02040503050406030204" pitchFamily="18" charset="0"/>
              </a:rPr>
              <a:t>𝒚=𝐬𝐢𝐧𝟐 𝒙</a:t>
            </a:r>
            <a:r>
              <a:rPr lang="zh-CN" altLang="en-US" sz="2800" b="1" dirty="0"/>
              <a:t>的导数</a:t>
            </a:r>
            <a:endParaRPr lang="zh-CN" altLang="en-US" sz="2800" b="1" dirty="0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1037654" y="3103509"/>
            <a:ext cx="21049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例</a:t>
            </a:r>
            <a:r>
              <a:rPr lang="en-US" altLang="zh-CN" sz="2800" b="1" dirty="0"/>
              <a:t>2.</a:t>
            </a:r>
            <a:r>
              <a:rPr lang="zh-CN" altLang="en-US" sz="2800" b="1" dirty="0"/>
              <a:t>求</a:t>
            </a:r>
            <a:endParaRPr lang="zh-CN" altLang="en-US" sz="2800" b="1" dirty="0"/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1464911" y="3927759"/>
            <a:ext cx="11577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解</a:t>
            </a:r>
            <a:r>
              <a:rPr lang="en-US" altLang="zh-CN" sz="2800" b="1"/>
              <a:t>:</a:t>
            </a:r>
            <a:endParaRPr lang="en-US" altLang="zh-CN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93" name="Object 17"/>
              <p:cNvSpPr txBox="1"/>
              <p:nvPr/>
            </p:nvSpPr>
            <p:spPr bwMode="auto">
              <a:xfrm>
                <a:off x="2213157" y="3861627"/>
                <a:ext cx="4091389" cy="56733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    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800" b="1" dirty="0"/>
              </a:p>
              <a:p>
                <a:endParaRPr lang="zh-CN" altLang="en-US" sz="2800" b="1" dirty="0"/>
              </a:p>
            </p:txBody>
          </p:sp>
        </mc:Choice>
        <mc:Fallback>
          <p:sp>
            <p:nvSpPr>
              <p:cNvPr id="24593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13157" y="3861627"/>
                <a:ext cx="4091389" cy="567330"/>
              </a:xfrm>
              <a:prstGeom prst="rect">
                <a:avLst/>
              </a:prstGeom>
              <a:blipFill rotWithShape="1">
                <a:blip r:embed="rId5"/>
                <a:stretch>
                  <a:fillRect l="-4" t="-34" r="7" b="-5845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595" name="Object 19"/>
              <p:cNvSpPr txBox="1"/>
              <p:nvPr/>
            </p:nvSpPr>
            <p:spPr bwMode="auto">
              <a:xfrm>
                <a:off x="2383667" y="5724580"/>
                <a:ext cx="5155001" cy="69869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4595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83667" y="5724580"/>
                <a:ext cx="5155001" cy="698693"/>
              </a:xfrm>
              <a:prstGeom prst="rect">
                <a:avLst/>
              </a:prstGeom>
              <a:blipFill rotWithShape="1">
                <a:blip r:embed="rId6"/>
                <a:stretch>
                  <a:fillRect l="-10" t="-8" r="11" b="3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615" name="Object 39"/>
              <p:cNvSpPr txBox="1"/>
              <p:nvPr/>
            </p:nvSpPr>
            <p:spPr bwMode="auto">
              <a:xfrm>
                <a:off x="2700315" y="4573871"/>
                <a:ext cx="3753877" cy="100579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𝒅𝒖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𝒅𝒖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4615" name="Object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0315" y="4573871"/>
                <a:ext cx="3753877" cy="1005795"/>
              </a:xfrm>
              <a:prstGeom prst="rect">
                <a:avLst/>
              </a:prstGeom>
              <a:blipFill rotWithShape="1">
                <a:blip r:embed="rId7"/>
                <a:stretch>
                  <a:fillRect l="-8" t="-60" r="1" b="5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616" name="Object 40"/>
              <p:cNvSpPr txBox="1"/>
              <p:nvPr/>
            </p:nvSpPr>
            <p:spPr bwMode="auto">
              <a:xfrm>
                <a:off x="1962967" y="2145033"/>
                <a:ext cx="2359329" cy="93036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𝒅𝒖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𝒅𝒖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4616" name="Object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2967" y="2145033"/>
                <a:ext cx="2359329" cy="930360"/>
              </a:xfrm>
              <a:prstGeom prst="rect">
                <a:avLst/>
              </a:prstGeom>
              <a:blipFill rotWithShape="1">
                <a:blip r:embed="rId8"/>
                <a:stretch>
                  <a:fillRect l="-8" r="21" b="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79" grpId="0" autoUpdateAnimBg="0"/>
      <p:bldP spid="24580" grpId="0" autoUpdateAnimBg="0"/>
      <p:bldP spid="24584" grpId="0" autoUpdateAnimBg="0"/>
      <p:bldP spid="24585" grpId="0" autoUpdateAnimBg="0"/>
      <p:bldP spid="24588" grpId="0"/>
      <p:bldP spid="24590" grpId="0" bldLvl="0" animBg="1" autoUpdateAnimBg="0"/>
      <p:bldP spid="24589" grpId="0" autoUpdateAnimBg="0"/>
      <p:bldP spid="24592" grpId="0" autoUpdateAnimBg="0"/>
      <p:bldP spid="24593" grpId="0"/>
      <p:bldP spid="24595" grpId="0"/>
      <p:bldP spid="24615" grpId="0"/>
      <p:bldP spid="246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49" name="Group 5"/>
          <p:cNvGrpSpPr/>
          <p:nvPr/>
        </p:nvGrpSpPr>
        <p:grpSpPr bwMode="auto">
          <a:xfrm>
            <a:off x="3977252" y="147364"/>
            <a:ext cx="1991616" cy="614369"/>
            <a:chOff x="2208" y="2930"/>
            <a:chExt cx="720" cy="384"/>
          </a:xfrm>
        </p:grpSpPr>
        <p:sp>
          <p:nvSpPr>
            <p:cNvPr id="108550" name="Text Box 6"/>
            <p:cNvSpPr txBox="1">
              <a:spLocks noChangeArrowheads="1"/>
            </p:cNvSpPr>
            <p:nvPr/>
          </p:nvSpPr>
          <p:spPr bwMode="auto">
            <a:xfrm>
              <a:off x="2208" y="2976"/>
              <a:ext cx="7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/>
                <a:t>,  </a:t>
              </a:r>
              <a:r>
                <a:rPr lang="zh-CN" altLang="en-US" sz="2800" b="1" dirty="0"/>
                <a:t>求</a:t>
              </a:r>
              <a:endParaRPr lang="zh-CN" altLang="en-US" sz="28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551" name="Object 7"/>
                <p:cNvSpPr txBox="1"/>
                <p:nvPr/>
              </p:nvSpPr>
              <p:spPr bwMode="auto">
                <a:xfrm>
                  <a:off x="2560" y="2930"/>
                  <a:ext cx="274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08551" name="Object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60" y="2930"/>
                  <a:ext cx="274" cy="384"/>
                </a:xfrm>
                <a:prstGeom prst="rect">
                  <a:avLst/>
                </a:prstGeom>
                <a:blipFill rotWithShape="1">
                  <a:blip r:embed="rId1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8553" name="Text Box 9"/>
          <p:cNvSpPr txBox="1">
            <a:spLocks noChangeArrowheads="1"/>
          </p:cNvSpPr>
          <p:nvPr/>
        </p:nvSpPr>
        <p:spPr bwMode="auto">
          <a:xfrm>
            <a:off x="742224" y="922469"/>
            <a:ext cx="1062195" cy="527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解</a:t>
            </a:r>
            <a:r>
              <a:rPr lang="en-US" altLang="zh-CN" sz="2800" b="1"/>
              <a:t>:</a:t>
            </a:r>
            <a:endParaRPr lang="en-US" altLang="zh-CN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554" name="Object 10"/>
              <p:cNvSpPr txBox="1"/>
              <p:nvPr/>
            </p:nvSpPr>
            <p:spPr bwMode="auto">
              <a:xfrm>
                <a:off x="1548675" y="922876"/>
                <a:ext cx="4963415" cy="47517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8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𝐥𝐧</m:t>
                        </m:r>
                      </m:fName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func>
                  </m:oMath>
                </a14:m>
                <a:r>
                  <a:rPr lang="en-US" altLang="zh-CN" sz="2800" b="1" dirty="0"/>
                  <a:t>, 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func>
                  </m:oMath>
                </a14:m>
                <a:r>
                  <a:rPr lang="en-US" altLang="zh-CN" sz="2800" b="1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8554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8675" y="922876"/>
                <a:ext cx="4963415" cy="475176"/>
              </a:xfrm>
              <a:prstGeom prst="rect">
                <a:avLst/>
              </a:prstGeom>
              <a:blipFill rotWithShape="1">
                <a:blip r:embed="rId2"/>
                <a:stretch>
                  <a:fillRect l="-11" t="-47" r="3" b="8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557" name="Object 13"/>
              <p:cNvSpPr txBox="1"/>
              <p:nvPr/>
            </p:nvSpPr>
            <p:spPr bwMode="auto">
              <a:xfrm>
                <a:off x="1548674" y="1541507"/>
                <a:ext cx="2895601" cy="115194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𝒅𝒖</m:t>
                          </m:r>
                        </m:den>
                      </m:f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𝒅𝒖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𝒅𝒗</m:t>
                          </m:r>
                        </m:den>
                      </m:f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𝒅𝒗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8557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8674" y="1541507"/>
                <a:ext cx="2895601" cy="1151943"/>
              </a:xfrm>
              <a:prstGeom prst="rect">
                <a:avLst/>
              </a:prstGeom>
              <a:blipFill rotWithShape="1">
                <a:blip r:embed="rId3"/>
                <a:stretch>
                  <a:fillRect l="-19" t="-31" r="19" b="3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558" name="Group 14"/>
          <p:cNvGrpSpPr/>
          <p:nvPr/>
        </p:nvGrpSpPr>
        <p:grpSpPr bwMode="auto">
          <a:xfrm>
            <a:off x="5444319" y="4062538"/>
            <a:ext cx="1991616" cy="599971"/>
            <a:chOff x="2496" y="60"/>
            <a:chExt cx="720" cy="375"/>
          </a:xfrm>
        </p:grpSpPr>
        <p:sp>
          <p:nvSpPr>
            <p:cNvPr id="108559" name="Text Box 15"/>
            <p:cNvSpPr txBox="1">
              <a:spLocks noChangeArrowheads="1"/>
            </p:cNvSpPr>
            <p:nvPr/>
          </p:nvSpPr>
          <p:spPr bwMode="auto">
            <a:xfrm>
              <a:off x="2496" y="105"/>
              <a:ext cx="7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800" b="1" dirty="0"/>
                <a:t>,  </a:t>
              </a:r>
              <a:r>
                <a:rPr lang="zh-CN" altLang="en-US" sz="2800" b="1" dirty="0"/>
                <a:t>求</a:t>
              </a:r>
              <a:endParaRPr lang="zh-CN" altLang="en-US" sz="28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560" name="Object 16"/>
                <p:cNvSpPr txBox="1"/>
                <p:nvPr/>
              </p:nvSpPr>
              <p:spPr bwMode="auto">
                <a:xfrm>
                  <a:off x="2844" y="60"/>
                  <a:ext cx="240" cy="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08560" name="Object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4" y="60"/>
                  <a:ext cx="240" cy="360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561" name="Group 17"/>
          <p:cNvGrpSpPr/>
          <p:nvPr/>
        </p:nvGrpSpPr>
        <p:grpSpPr bwMode="auto">
          <a:xfrm>
            <a:off x="481002" y="4026739"/>
            <a:ext cx="5469942" cy="625569"/>
            <a:chOff x="96" y="-7"/>
            <a:chExt cx="2212" cy="391"/>
          </a:xfrm>
        </p:grpSpPr>
        <p:sp>
          <p:nvSpPr>
            <p:cNvPr id="108562" name="Text Box 18"/>
            <p:cNvSpPr txBox="1">
              <a:spLocks noChangeArrowheads="1"/>
            </p:cNvSpPr>
            <p:nvPr/>
          </p:nvSpPr>
          <p:spPr bwMode="auto">
            <a:xfrm>
              <a:off x="96" y="48"/>
              <a:ext cx="7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例</a:t>
              </a:r>
              <a:r>
                <a:rPr lang="en-US" altLang="zh-CN" sz="2800" b="1" dirty="0"/>
                <a:t>4.</a:t>
              </a:r>
              <a:endParaRPr lang="zh-CN" altLang="en-US" sz="2800" b="1" dirty="0"/>
            </a:p>
          </p:txBody>
        </p:sp>
        <p:grpSp>
          <p:nvGrpSpPr>
            <p:cNvPr id="108563" name="Group 19"/>
            <p:cNvGrpSpPr/>
            <p:nvPr/>
          </p:nvGrpSpPr>
          <p:grpSpPr bwMode="auto">
            <a:xfrm>
              <a:off x="576" y="-7"/>
              <a:ext cx="1732" cy="391"/>
              <a:chOff x="576" y="-7"/>
              <a:chExt cx="1732" cy="39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8564" name="Object 20"/>
                  <p:cNvSpPr txBox="1"/>
                  <p:nvPr/>
                </p:nvSpPr>
                <p:spPr bwMode="auto">
                  <a:xfrm>
                    <a:off x="576" y="0"/>
                    <a:ext cx="528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>
              <p:sp>
                <p:nvSpPr>
                  <p:cNvPr id="108564" name="Object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76" y="0"/>
                    <a:ext cx="528" cy="384"/>
                  </a:xfrm>
                  <a:prstGeom prst="rect">
                    <a:avLst/>
                  </a:prstGeom>
                  <a:blipFill rotWithShape="1">
                    <a:blip r:embed="rId5"/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8565" name="Text Box 21"/>
              <p:cNvSpPr txBox="1">
                <a:spLocks noChangeArrowheads="1"/>
              </p:cNvSpPr>
              <p:nvPr/>
            </p:nvSpPr>
            <p:spPr bwMode="auto">
              <a:xfrm>
                <a:off x="1026" y="-7"/>
                <a:ext cx="128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zh-CN" altLang="en-US" sz="2800" b="1" dirty="0"/>
                  <a:t>（</a:t>
                </a:r>
                <a:r>
                  <a:rPr lang="en-US" altLang="zh-CN" sz="2800" b="1" dirty="0"/>
                  <a:t>u</a:t>
                </a:r>
                <a:r>
                  <a:rPr lang="zh-CN" altLang="en-US" sz="2800" b="1" dirty="0"/>
                  <a:t>为任意实数）</a:t>
                </a:r>
                <a:endParaRPr lang="zh-CN" altLang="en-US" sz="2800" b="1" dirty="0"/>
              </a:p>
            </p:txBody>
          </p:sp>
        </p:grpSp>
      </p:grpSp>
      <p:sp>
        <p:nvSpPr>
          <p:cNvPr id="108567" name="Text Box 23"/>
          <p:cNvSpPr txBox="1">
            <a:spLocks noChangeArrowheads="1"/>
          </p:cNvSpPr>
          <p:nvPr/>
        </p:nvSpPr>
        <p:spPr bwMode="auto">
          <a:xfrm>
            <a:off x="760642" y="4817927"/>
            <a:ext cx="1858841" cy="527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 dirty="0"/>
              <a:t>解</a:t>
            </a:r>
            <a:r>
              <a:rPr lang="en-US" altLang="zh-CN" sz="2800" b="1" dirty="0"/>
              <a:t>:</a:t>
            </a:r>
            <a:endParaRPr lang="en-US" altLang="zh-C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568" name="Object 24"/>
              <p:cNvSpPr txBox="1"/>
              <p:nvPr/>
            </p:nvSpPr>
            <p:spPr bwMode="auto">
              <a:xfrm>
                <a:off x="1900342" y="4813095"/>
                <a:ext cx="4257078" cy="7503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8568" name="Object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0342" y="4813095"/>
                <a:ext cx="4257078" cy="750362"/>
              </a:xfrm>
              <a:prstGeom prst="rect">
                <a:avLst/>
              </a:prstGeom>
              <a:blipFill rotWithShape="1">
                <a:blip r:embed="rId6"/>
                <a:stretch>
                  <a:fillRect l="-10" t="-57" r="11" b="3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569" name="Object 25"/>
              <p:cNvSpPr txBox="1"/>
              <p:nvPr/>
            </p:nvSpPr>
            <p:spPr bwMode="auto">
              <a:xfrm>
                <a:off x="4547595" y="5542484"/>
                <a:ext cx="3219650" cy="99835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8569" name="Object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7595" y="5542484"/>
                <a:ext cx="3219650" cy="998351"/>
              </a:xfrm>
              <a:prstGeom prst="rect">
                <a:avLst/>
              </a:prstGeom>
              <a:blipFill rotWithShape="1">
                <a:blip r:embed="rId7"/>
                <a:stretch>
                  <a:fillRect l="-11" t="-20" r="17" b="3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570" name="Object 26"/>
              <p:cNvSpPr txBox="1"/>
              <p:nvPr/>
            </p:nvSpPr>
            <p:spPr bwMode="auto">
              <a:xfrm>
                <a:off x="1835217" y="5624161"/>
                <a:ext cx="3219650" cy="115194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8570" name="Object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5217" y="5624161"/>
                <a:ext cx="3219650" cy="1151943"/>
              </a:xfrm>
              <a:prstGeom prst="rect">
                <a:avLst/>
              </a:prstGeom>
              <a:blipFill rotWithShape="1">
                <a:blip r:embed="rId8"/>
                <a:stretch>
                  <a:fillRect l="-2" t="-52" r="8" b="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571" name="Object 27"/>
              <p:cNvSpPr txBox="1"/>
              <p:nvPr/>
            </p:nvSpPr>
            <p:spPr bwMode="auto">
              <a:xfrm>
                <a:off x="1957653" y="2637065"/>
                <a:ext cx="3689779" cy="107514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e>
                          </m:func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8571" name="Object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7653" y="2637065"/>
                <a:ext cx="3689779" cy="1075147"/>
              </a:xfrm>
              <a:prstGeom prst="rect">
                <a:avLst/>
              </a:prstGeom>
              <a:blipFill rotWithShape="1">
                <a:blip r:embed="rId9"/>
                <a:stretch>
                  <a:fillRect l="-16" t="-51" r="1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572" name="Object 28"/>
              <p:cNvSpPr txBox="1"/>
              <p:nvPr/>
            </p:nvSpPr>
            <p:spPr bwMode="auto">
              <a:xfrm>
                <a:off x="5501865" y="2906949"/>
                <a:ext cx="3145441" cy="6143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8572" name="Object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1865" y="2906949"/>
                <a:ext cx="3145441" cy="614370"/>
              </a:xfrm>
              <a:prstGeom prst="rect">
                <a:avLst/>
              </a:prstGeom>
              <a:blipFill rotWithShape="1">
                <a:blip r:embed="rId10"/>
                <a:stretch>
                  <a:fillRect l="-7" t="-90" r="16" b="4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574" name="Object 30"/>
              <p:cNvSpPr txBox="1"/>
              <p:nvPr/>
            </p:nvSpPr>
            <p:spPr bwMode="auto">
              <a:xfrm>
                <a:off x="4321314" y="1628918"/>
                <a:ext cx="4116006" cy="111674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⋅(−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8574" name="Object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1314" y="1628918"/>
                <a:ext cx="4116006" cy="1116745"/>
              </a:xfrm>
              <a:prstGeom prst="rect">
                <a:avLst/>
              </a:prstGeom>
              <a:blipFill rotWithShape="1">
                <a:blip r:embed="rId11"/>
                <a:stretch>
                  <a:fillRect l="-3" t="-13" r="2" b="5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575" name="Object 31"/>
              <p:cNvSpPr txBox="1"/>
              <p:nvPr/>
            </p:nvSpPr>
            <p:spPr bwMode="auto">
              <a:xfrm>
                <a:off x="481002" y="229716"/>
                <a:ext cx="3719432" cy="5807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例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8575" name="Objec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1002" y="229716"/>
                <a:ext cx="3719432" cy="580771"/>
              </a:xfrm>
              <a:prstGeom prst="rect">
                <a:avLst/>
              </a:prstGeom>
              <a:blipFill rotWithShape="1">
                <a:blip r:embed="rId12"/>
                <a:stretch>
                  <a:fillRect l="-8" t="-83" r="15" b="3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0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0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3" grpId="0" autoUpdateAnimBg="0"/>
      <p:bldP spid="108554" grpId="0"/>
      <p:bldP spid="108557" grpId="0"/>
      <p:bldP spid="108567" grpId="0" autoUpdateAnimBg="0"/>
      <p:bldP spid="108568" grpId="0"/>
      <p:bldP spid="108569" grpId="0"/>
      <p:bldP spid="108570" grpId="0"/>
      <p:bldP spid="108571" grpId="0"/>
      <p:bldP spid="108572" grpId="0"/>
      <p:bldP spid="1085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6629" name="Text Box 5"/>
              <p:cNvSpPr txBox="1">
                <a:spLocks noChangeArrowheads="1"/>
              </p:cNvSpPr>
              <p:nvPr/>
            </p:nvSpPr>
            <p:spPr bwMode="auto">
              <a:xfrm>
                <a:off x="5258785" y="439307"/>
                <a:ext cx="166377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altLang="zh-CN" sz="2800" b="1" dirty="0"/>
                  <a:t> </a:t>
                </a:r>
                <a:r>
                  <a:rPr lang="zh-CN" altLang="en-US" sz="2800" b="1" dirty="0"/>
                  <a:t>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6629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8785" y="439307"/>
                <a:ext cx="1663770" cy="523220"/>
              </a:xfrm>
              <a:prstGeom prst="rect">
                <a:avLst/>
              </a:prstGeom>
              <a:blipFill rotWithShape="1">
                <a:blip r:embed="rId1"/>
                <a:stretch>
                  <a:fillRect l="-21" t="-100" r="25" b="9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903972" y="1358685"/>
            <a:ext cx="15129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/>
              <a:t>解</a:t>
            </a:r>
            <a:r>
              <a:rPr lang="en-US" altLang="zh-CN" sz="2800" b="1"/>
              <a:t>:</a:t>
            </a:r>
            <a:endParaRPr lang="en-US" altLang="zh-CN" sz="2800" b="1"/>
          </a:p>
        </p:txBody>
      </p:sp>
      <p:grpSp>
        <p:nvGrpSpPr>
          <p:cNvPr id="26657" name="Group 33"/>
          <p:cNvGrpSpPr/>
          <p:nvPr/>
        </p:nvGrpSpPr>
        <p:grpSpPr bwMode="auto">
          <a:xfrm>
            <a:off x="1757828" y="1330280"/>
            <a:ext cx="1800090" cy="590584"/>
            <a:chOff x="720" y="1104"/>
            <a:chExt cx="717" cy="25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633" name="Object 9"/>
                <p:cNvSpPr txBox="1"/>
                <p:nvPr/>
              </p:nvSpPr>
              <p:spPr bwMode="auto">
                <a:xfrm>
                  <a:off x="720" y="1104"/>
                  <a:ext cx="480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26633" name="Object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0" y="1104"/>
                  <a:ext cx="480" cy="253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634" name="Text Box 10"/>
            <p:cNvSpPr txBox="1">
              <a:spLocks noChangeArrowheads="1"/>
            </p:cNvSpPr>
            <p:nvPr/>
          </p:nvSpPr>
          <p:spPr bwMode="auto">
            <a:xfrm>
              <a:off x="1129" y="1111"/>
              <a:ext cx="308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时</a:t>
              </a:r>
              <a:r>
                <a:rPr lang="en-US" altLang="zh-CN" sz="2800" b="1" dirty="0"/>
                <a:t>, </a:t>
              </a:r>
              <a:endParaRPr lang="en-US" altLang="zh-CN" sz="2800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635" name="Object 11"/>
              <p:cNvSpPr txBox="1"/>
              <p:nvPr/>
            </p:nvSpPr>
            <p:spPr bwMode="auto">
              <a:xfrm>
                <a:off x="3649853" y="1122282"/>
                <a:ext cx="5004819" cy="113401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6635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9853" y="1122282"/>
                <a:ext cx="5004819" cy="1134017"/>
              </a:xfrm>
              <a:prstGeom prst="rect">
                <a:avLst/>
              </a:prstGeom>
              <a:blipFill rotWithShape="1">
                <a:blip r:embed="rId3"/>
                <a:stretch>
                  <a:fillRect l="-10" t="-21" r="5" b="1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638" name="Object 14"/>
              <p:cNvSpPr txBox="1"/>
              <p:nvPr/>
            </p:nvSpPr>
            <p:spPr bwMode="auto">
              <a:xfrm>
                <a:off x="4615332" y="3394900"/>
                <a:ext cx="4432968" cy="113401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⋅(−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6638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15332" y="3394900"/>
                <a:ext cx="4432968" cy="1134017"/>
              </a:xfrm>
              <a:prstGeom prst="rect">
                <a:avLst/>
              </a:prstGeom>
              <a:blipFill rotWithShape="1">
                <a:blip r:embed="rId4"/>
                <a:stretch>
                  <a:fillRect l="-3" t="-17" r="4" b="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626" name="Text Box 2"/>
              <p:cNvSpPr txBox="1">
                <a:spLocks noChangeArrowheads="1"/>
              </p:cNvSpPr>
              <p:nvPr/>
            </p:nvSpPr>
            <p:spPr bwMode="auto">
              <a:xfrm>
                <a:off x="886000" y="380781"/>
                <a:ext cx="5004818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zh-CN" altLang="en-US" sz="2800" b="1" dirty="0"/>
                  <a:t>例</a:t>
                </a:r>
                <a:r>
                  <a:rPr lang="en-US" altLang="zh-CN" sz="2800" b="1" dirty="0"/>
                  <a:t>5.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𝐥𝐧</m:t>
                        </m:r>
                      </m:fName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zh-CN" altLang="en-US" sz="2800" b="1" dirty="0"/>
                  <a:t> 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6626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6000" y="380781"/>
                <a:ext cx="5004818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3" t="-80" r="11" b="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659" name="Group 35"/>
          <p:cNvGrpSpPr/>
          <p:nvPr/>
        </p:nvGrpSpPr>
        <p:grpSpPr bwMode="auto">
          <a:xfrm>
            <a:off x="1804086" y="2555074"/>
            <a:ext cx="1882783" cy="585208"/>
            <a:chOff x="720" y="1528"/>
            <a:chExt cx="747" cy="261"/>
          </a:xfrm>
        </p:grpSpPr>
        <p:sp>
          <p:nvSpPr>
            <p:cNvPr id="26637" name="Text Box 13"/>
            <p:cNvSpPr txBox="1">
              <a:spLocks noChangeArrowheads="1"/>
            </p:cNvSpPr>
            <p:nvPr/>
          </p:nvSpPr>
          <p:spPr bwMode="auto">
            <a:xfrm>
              <a:off x="1167" y="1528"/>
              <a:ext cx="30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时</a:t>
              </a:r>
              <a:r>
                <a:rPr lang="en-US" altLang="zh-CN" sz="2800" b="1" dirty="0"/>
                <a:t>, </a:t>
              </a:r>
              <a:endParaRPr lang="en-US" altLang="zh-CN" sz="28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640" name="Object 16"/>
                <p:cNvSpPr txBox="1"/>
                <p:nvPr/>
              </p:nvSpPr>
              <p:spPr bwMode="auto">
                <a:xfrm>
                  <a:off x="720" y="1536"/>
                  <a:ext cx="480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>
            <p:sp>
              <p:nvSpPr>
                <p:cNvPr id="26640" name="Object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0" y="1536"/>
                  <a:ext cx="480" cy="253"/>
                </a:xfrm>
                <a:prstGeom prst="rect">
                  <a:avLst/>
                </a:prstGeom>
                <a:blipFill rotWithShape="1">
                  <a:blip r:embed="rId6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1417640" y="4976096"/>
            <a:ext cx="37823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/>
              <a:t>不论</a:t>
            </a:r>
            <a:r>
              <a:rPr lang="en-US" altLang="zh-CN" sz="2800" b="1" i="1" dirty="0"/>
              <a:t>x&lt;0 </a:t>
            </a:r>
            <a:r>
              <a:rPr lang="zh-CN" altLang="en-US" sz="2800" b="1" dirty="0"/>
              <a:t>或 </a:t>
            </a:r>
            <a:r>
              <a:rPr lang="en-US" altLang="zh-CN" sz="2800" b="1" i="1" dirty="0"/>
              <a:t>x&gt;0,</a:t>
            </a:r>
            <a:endParaRPr lang="en-US" altLang="zh-CN" sz="2800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54" name="Object 30"/>
              <p:cNvSpPr txBox="1"/>
              <p:nvPr/>
            </p:nvSpPr>
            <p:spPr bwMode="auto">
              <a:xfrm>
                <a:off x="5014762" y="4734348"/>
                <a:ext cx="3639910" cy="113401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FF"/>
                </a:solidFill>
                <a:miter lim="800000"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6654" name="Object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14762" y="4734348"/>
                <a:ext cx="3639910" cy="1134017"/>
              </a:xfrm>
              <a:prstGeom prst="rect">
                <a:avLst/>
              </a:prstGeom>
              <a:blipFill rotWithShape="1">
                <a:blip r:embed="rId7"/>
                <a:stretch>
                  <a:fillRect l="-144" t="-429" r="-115" b="-419"/>
                </a:stretch>
              </a:blipFill>
              <a:ln w="9525">
                <a:solidFill>
                  <a:srgbClr val="0000FF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665" name="Object 41"/>
              <p:cNvSpPr txBox="1"/>
              <p:nvPr/>
            </p:nvSpPr>
            <p:spPr bwMode="auto">
              <a:xfrm>
                <a:off x="4140551" y="2581089"/>
                <a:ext cx="5121891" cy="67439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6665" name="Object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40551" y="2581089"/>
                <a:ext cx="5121891" cy="674392"/>
              </a:xfrm>
              <a:prstGeom prst="rect">
                <a:avLst/>
              </a:prstGeom>
              <a:blipFill rotWithShape="1">
                <a:blip r:embed="rId8"/>
                <a:stretch>
                  <a:fillRect l="-7" t="-67" r="6" b="7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utoUpdateAnimBg="0" build="p"/>
      <p:bldP spid="26627" grpId="0" autoUpdateAnimBg="0"/>
      <p:bldP spid="26635" grpId="0"/>
      <p:bldP spid="26638" grpId="0"/>
      <p:bldP spid="26626" grpId="0" autoUpdateAnimBg="0"/>
      <p:bldP spid="26653" grpId="0" autoUpdateAnimBg="0"/>
      <p:bldP spid="26654" grpId="0" animBg="1"/>
      <p:bldP spid="266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9572" name="Text Box 4"/>
              <p:cNvSpPr txBox="1">
                <a:spLocks noChangeArrowheads="1"/>
              </p:cNvSpPr>
              <p:nvPr/>
            </p:nvSpPr>
            <p:spPr bwMode="auto">
              <a:xfrm>
                <a:off x="708265" y="558650"/>
                <a:ext cx="3573379" cy="698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zh-CN" altLang="en-US" sz="2800" b="1" dirty="0">
                    <a:latin typeface="+mj-lt"/>
                  </a:rPr>
                  <a:t>例</a:t>
                </a:r>
                <a:r>
                  <a:rPr lang="en-US" altLang="zh-CN" sz="2800" b="1" dirty="0">
                    <a:latin typeface="+mj-lt"/>
                  </a:rPr>
                  <a:t>6.    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𝐭𝐚𝐧</m:t>
                            </m:r>
                          </m:fName>
                          <m:e>
                            <m:f>
                              <m:f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den>
                            </m:f>
                          </m:e>
                        </m:func>
                      </m:sup>
                    </m:sSup>
                  </m:oMath>
                </a14:m>
                <a:r>
                  <a:rPr lang="en-US" altLang="zh-CN" sz="2800" b="1" dirty="0">
                    <a:latin typeface="+mj-lt"/>
                  </a:rPr>
                  <a:t> </a:t>
                </a:r>
                <a:endParaRPr lang="en-US" altLang="zh-CN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0957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8265" y="558650"/>
                <a:ext cx="3573379" cy="698461"/>
              </a:xfrm>
              <a:prstGeom prst="rect">
                <a:avLst/>
              </a:prstGeom>
              <a:blipFill rotWithShape="1">
                <a:blip r:embed="rId1"/>
                <a:stretch>
                  <a:fillRect l="-7" t="-69" r="13" b="6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573" name="Group 5"/>
          <p:cNvGrpSpPr/>
          <p:nvPr/>
        </p:nvGrpSpPr>
        <p:grpSpPr bwMode="auto">
          <a:xfrm>
            <a:off x="3689649" y="604700"/>
            <a:ext cx="1407362" cy="606359"/>
            <a:chOff x="1513" y="2210"/>
            <a:chExt cx="647" cy="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574" name="Object 6"/>
                <p:cNvSpPr txBox="1"/>
                <p:nvPr/>
              </p:nvSpPr>
              <p:spPr bwMode="auto">
                <a:xfrm>
                  <a:off x="1929" y="2210"/>
                  <a:ext cx="231" cy="3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109574" name="Objec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29" y="2210"/>
                  <a:ext cx="231" cy="312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575" name="Text Box 7"/>
            <p:cNvSpPr txBox="1">
              <a:spLocks noChangeArrowheads="1"/>
            </p:cNvSpPr>
            <p:nvPr/>
          </p:nvSpPr>
          <p:spPr bwMode="auto">
            <a:xfrm>
              <a:off x="1513" y="2256"/>
              <a:ext cx="45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2800" b="1" dirty="0">
                  <a:latin typeface="+mj-lt"/>
                </a:rPr>
                <a:t>,  </a:t>
              </a:r>
              <a:r>
                <a:rPr lang="zh-CN" altLang="en-US" sz="2800" b="1" dirty="0">
                  <a:latin typeface="+mj-lt"/>
                </a:rPr>
                <a:t>求</a:t>
              </a:r>
              <a:endParaRPr lang="zh-CN" altLang="en-US" sz="2800" b="1" dirty="0">
                <a:latin typeface="+mj-lt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9576" name="Object 8"/>
              <p:cNvSpPr txBox="1"/>
              <p:nvPr/>
            </p:nvSpPr>
            <p:spPr bwMode="auto">
              <a:xfrm>
                <a:off x="1262113" y="2646602"/>
                <a:ext cx="4855072" cy="131499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𝐭𝐚𝐧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e>
                          </m:func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09576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2113" y="2646602"/>
                <a:ext cx="4855072" cy="1314995"/>
              </a:xfrm>
              <a:prstGeom prst="rect">
                <a:avLst/>
              </a:prstGeom>
              <a:blipFill rotWithShape="1">
                <a:blip r:embed="rId3"/>
                <a:stretch>
                  <a:fillRect l="-8" t="-42" r="5" b="3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690612" y="1749265"/>
            <a:ext cx="9396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>
                <a:latin typeface="+mj-lt"/>
              </a:rPr>
              <a:t>解</a:t>
            </a:r>
            <a:r>
              <a:rPr lang="en-US" altLang="zh-CN" sz="2800" b="1">
                <a:latin typeface="+mj-lt"/>
              </a:rPr>
              <a:t>:</a:t>
            </a:r>
            <a:endParaRPr lang="en-US" altLang="zh-CN" sz="2800" b="1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579" name="Object 11"/>
              <p:cNvSpPr txBox="1"/>
              <p:nvPr/>
            </p:nvSpPr>
            <p:spPr bwMode="auto">
              <a:xfrm>
                <a:off x="1681716" y="1521231"/>
                <a:ext cx="5420627" cy="10115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𝐭𝐚𝐧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e>
                          </m:func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09579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81716" y="1521231"/>
                <a:ext cx="5420627" cy="1011575"/>
              </a:xfrm>
              <a:prstGeom prst="rect">
                <a:avLst/>
              </a:prstGeom>
              <a:blipFill rotWithShape="1">
                <a:blip r:embed="rId4"/>
                <a:stretch>
                  <a:fillRect l="-4" t="-40" r="9" b="4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580" name="Object 12"/>
              <p:cNvSpPr txBox="1"/>
              <p:nvPr/>
            </p:nvSpPr>
            <p:spPr bwMode="auto">
              <a:xfrm>
                <a:off x="1224013" y="3955254"/>
                <a:ext cx="5986182" cy="109765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𝐭𝐚𝐧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e>
                          </m:func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09580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4013" y="3955254"/>
                <a:ext cx="5986182" cy="1097655"/>
              </a:xfrm>
              <a:prstGeom prst="rect">
                <a:avLst/>
              </a:prstGeom>
              <a:blipFill rotWithShape="1">
                <a:blip r:embed="rId5"/>
                <a:stretch>
                  <a:fillRect l="-6" t="-43" r="7" b="1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581" name="Object 13"/>
              <p:cNvSpPr txBox="1"/>
              <p:nvPr/>
            </p:nvSpPr>
            <p:spPr bwMode="auto">
              <a:xfrm>
                <a:off x="5933173" y="3558077"/>
                <a:ext cx="3863176" cy="131499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𝐭𝐚𝐧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den>
                                  </m:f>
                                </m:e>
                              </m:func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𝐬𝐞𝐜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09581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33173" y="3558077"/>
                <a:ext cx="3863176" cy="1314995"/>
              </a:xfrm>
              <a:prstGeom prst="rect">
                <a:avLst/>
              </a:prstGeom>
              <a:blipFill rotWithShape="1">
                <a:blip r:embed="rId6"/>
                <a:stretch>
                  <a:fillRect l="-10" t="-13" r="5" b="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 autoUpdateAnimBg="0"/>
      <p:bldP spid="109576" grpId="0"/>
      <p:bldP spid="109578" grpId="0" autoUpdateAnimBg="0"/>
      <p:bldP spid="109579" grpId="0"/>
      <p:bldP spid="109580" grpId="0"/>
      <p:bldP spid="1095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5474" name="Text Box 2"/>
              <p:cNvSpPr txBox="1">
                <a:spLocks noChangeArrowheads="1"/>
              </p:cNvSpPr>
              <p:nvPr/>
            </p:nvSpPr>
            <p:spPr bwMode="auto">
              <a:xfrm>
                <a:off x="615723" y="312665"/>
                <a:ext cx="3324218" cy="7148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例</a:t>
                </a:r>
                <a:r>
                  <a:rPr lang="en-US" altLang="zh-CN" sz="2800" b="1" dirty="0"/>
                  <a:t>7  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zh-CN" sz="2800" b="1" dirty="0"/>
                  <a:t> </a:t>
                </a:r>
                <a:endParaRPr lang="en-US" altLang="zh-CN" sz="2800" b="1" dirty="0"/>
              </a:p>
            </p:txBody>
          </p:sp>
        </mc:Choice>
        <mc:Fallback>
          <p:sp>
            <p:nvSpPr>
              <p:cNvPr id="10547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723" y="312665"/>
                <a:ext cx="3324218" cy="714811"/>
              </a:xfrm>
              <a:prstGeom prst="rect">
                <a:avLst/>
              </a:prstGeom>
              <a:blipFill rotWithShape="1">
                <a:blip r:embed="rId1"/>
                <a:stretch>
                  <a:fillRect l="-12" t="-34" r="12" b="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478" name="Group 6"/>
          <p:cNvGrpSpPr/>
          <p:nvPr/>
        </p:nvGrpSpPr>
        <p:grpSpPr bwMode="auto">
          <a:xfrm>
            <a:off x="3939941" y="292336"/>
            <a:ext cx="1145898" cy="569234"/>
            <a:chOff x="2448" y="288"/>
            <a:chExt cx="613" cy="330"/>
          </a:xfrm>
        </p:grpSpPr>
        <p:sp>
          <p:nvSpPr>
            <p:cNvPr id="105476" name="Text Box 4"/>
            <p:cNvSpPr txBox="1">
              <a:spLocks noChangeArrowheads="1"/>
            </p:cNvSpPr>
            <p:nvPr/>
          </p:nvSpPr>
          <p:spPr bwMode="auto">
            <a:xfrm>
              <a:off x="2448" y="288"/>
              <a:ext cx="4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求</a:t>
              </a:r>
              <a:endParaRPr lang="zh-CN" altLang="en-US" sz="2800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477" name="Object 5"/>
                <p:cNvSpPr txBox="1"/>
                <p:nvPr/>
              </p:nvSpPr>
              <p:spPr bwMode="auto">
                <a:xfrm>
                  <a:off x="2736" y="288"/>
                  <a:ext cx="32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>
            <p:sp>
              <p:nvSpPr>
                <p:cNvPr id="105477" name="Object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36" y="288"/>
                  <a:ext cx="325" cy="288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5481" name="Object 9"/>
              <p:cNvSpPr txBox="1"/>
              <p:nvPr/>
            </p:nvSpPr>
            <p:spPr bwMode="auto">
              <a:xfrm>
                <a:off x="1806340" y="3360904"/>
                <a:ext cx="5037222" cy="11677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5481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6340" y="3360904"/>
                <a:ext cx="5037222" cy="1167791"/>
              </a:xfrm>
              <a:prstGeom prst="rect">
                <a:avLst/>
              </a:prstGeom>
              <a:blipFill rotWithShape="1">
                <a:blip r:embed="rId3"/>
                <a:stretch>
                  <a:fillRect l="-8" t="-41" r="3" b="4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739540" y="1251242"/>
            <a:ext cx="1615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解</a:t>
            </a:r>
            <a:endParaRPr lang="zh-CN" altLang="en-US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482" name="Object 10"/>
              <p:cNvSpPr txBox="1"/>
              <p:nvPr/>
            </p:nvSpPr>
            <p:spPr bwMode="auto">
              <a:xfrm>
                <a:off x="1617143" y="1098830"/>
                <a:ext cx="5841648" cy="12402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5482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7143" y="1098830"/>
                <a:ext cx="5841648" cy="1240240"/>
              </a:xfrm>
              <a:prstGeom prst="rect">
                <a:avLst/>
              </a:prstGeom>
              <a:blipFill rotWithShape="1">
                <a:blip r:embed="rId4"/>
                <a:stretch>
                  <a:fillRect l="-7" t="-23" r="1" b="2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483" name="Object 11"/>
              <p:cNvSpPr txBox="1"/>
              <p:nvPr/>
            </p:nvSpPr>
            <p:spPr bwMode="auto">
              <a:xfrm>
                <a:off x="1841267" y="2212728"/>
                <a:ext cx="5310304" cy="11729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5483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1267" y="2212728"/>
                <a:ext cx="5310304" cy="1172966"/>
              </a:xfrm>
              <a:prstGeom prst="rect">
                <a:avLst/>
              </a:prstGeom>
              <a:blipFill rotWithShape="1">
                <a:blip r:embed="rId5"/>
                <a:stretch>
                  <a:fillRect l="-8" t="-33" r="4" b="4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486" name="Text Box 14"/>
              <p:cNvSpPr txBox="1">
                <a:spLocks noChangeArrowheads="1"/>
              </p:cNvSpPr>
              <p:nvPr/>
            </p:nvSpPr>
            <p:spPr bwMode="auto">
              <a:xfrm>
                <a:off x="742438" y="4620468"/>
                <a:ext cx="395678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例</a:t>
                </a:r>
                <a:r>
                  <a:rPr lang="en-US" altLang="zh-CN" sz="2800" b="1" dirty="0"/>
                  <a:t>8   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𝐥𝐧𝐜𝐨𝐬</m:t>
                        </m:r>
                      </m:fName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5486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2438" y="4620468"/>
                <a:ext cx="3956785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3" t="-40" r="6" b="3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487" name="Object 15"/>
              <p:cNvSpPr txBox="1"/>
              <p:nvPr/>
            </p:nvSpPr>
            <p:spPr bwMode="auto">
              <a:xfrm>
                <a:off x="6361732" y="5751026"/>
                <a:ext cx="3525552" cy="8572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5487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61732" y="5751026"/>
                <a:ext cx="3525552" cy="857213"/>
              </a:xfrm>
              <a:prstGeom prst="rect">
                <a:avLst/>
              </a:prstGeom>
              <a:blipFill rotWithShape="1">
                <a:blip r:embed="rId7"/>
                <a:stretch>
                  <a:fillRect l="-9" t="-54" r="9" b="5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490" name="Object 18"/>
              <p:cNvSpPr txBox="1"/>
              <p:nvPr/>
            </p:nvSpPr>
            <p:spPr bwMode="auto">
              <a:xfrm>
                <a:off x="1547089" y="5380002"/>
                <a:ext cx="5191122" cy="126956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)]⋅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5490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089" y="5380002"/>
                <a:ext cx="5191122" cy="1269564"/>
              </a:xfrm>
              <a:prstGeom prst="rect">
                <a:avLst/>
              </a:prstGeom>
              <a:blipFill rotWithShape="1">
                <a:blip r:embed="rId8"/>
                <a:stretch>
                  <a:fillRect l="-4" t="-22" r="4" b="3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492" name="Group 20"/>
          <p:cNvGrpSpPr/>
          <p:nvPr/>
        </p:nvGrpSpPr>
        <p:grpSpPr bwMode="auto">
          <a:xfrm>
            <a:off x="5085839" y="4612687"/>
            <a:ext cx="1166460" cy="586483"/>
            <a:chOff x="2832" y="1968"/>
            <a:chExt cx="624" cy="3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489" name="Object 17"/>
                <p:cNvSpPr txBox="1"/>
                <p:nvPr/>
              </p:nvSpPr>
              <p:spPr bwMode="auto">
                <a:xfrm>
                  <a:off x="3068" y="2016"/>
                  <a:ext cx="388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>
            <p:sp>
              <p:nvSpPr>
                <p:cNvPr id="105489" name="Object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68" y="2016"/>
                  <a:ext cx="388" cy="292"/>
                </a:xfrm>
                <a:prstGeom prst="rect">
                  <a:avLst/>
                </a:prstGeom>
                <a:blipFill rotWithShape="1">
                  <a:blip r:embed="rId9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491" name="Text Box 19"/>
            <p:cNvSpPr txBox="1">
              <a:spLocks noChangeArrowheads="1"/>
            </p:cNvSpPr>
            <p:nvPr/>
          </p:nvSpPr>
          <p:spPr bwMode="auto">
            <a:xfrm>
              <a:off x="2832" y="1968"/>
              <a:ext cx="52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求</a:t>
              </a:r>
              <a:endParaRPr lang="zh-CN" altLang="en-US" sz="2800" b="1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0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0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autoUpdateAnimBg="0"/>
      <p:bldP spid="105481" grpId="0"/>
      <p:bldP spid="105480" grpId="0" autoUpdateAnimBg="0"/>
      <p:bldP spid="105482" grpId="0"/>
      <p:bldP spid="105483" grpId="0"/>
      <p:bldP spid="105486" grpId="0" autoUpdateAnimBg="0"/>
      <p:bldP spid="105487" grpId="0"/>
      <p:bldP spid="10549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74" name="Group 26"/>
          <p:cNvGrpSpPr/>
          <p:nvPr/>
        </p:nvGrpSpPr>
        <p:grpSpPr bwMode="auto">
          <a:xfrm>
            <a:off x="5080533" y="296423"/>
            <a:ext cx="1332619" cy="795864"/>
            <a:chOff x="2256" y="0"/>
            <a:chExt cx="624" cy="432"/>
          </a:xfrm>
        </p:grpSpPr>
        <p:sp>
          <p:nvSpPr>
            <p:cNvPr id="27652" name="Text Box 4"/>
            <p:cNvSpPr txBox="1">
              <a:spLocks noChangeArrowheads="1"/>
            </p:cNvSpPr>
            <p:nvPr/>
          </p:nvSpPr>
          <p:spPr bwMode="auto">
            <a:xfrm>
              <a:off x="2256" y="48"/>
              <a:ext cx="48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 b="1"/>
                <a:t>求</a:t>
              </a:r>
              <a:endParaRPr lang="zh-CN" altLang="en-US" sz="2800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653" name="Object 5"/>
                <p:cNvSpPr txBox="1"/>
                <p:nvPr/>
              </p:nvSpPr>
              <p:spPr bwMode="auto">
                <a:xfrm>
                  <a:off x="2592" y="0"/>
                  <a:ext cx="288" cy="4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27653" name="Object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92" y="0"/>
                  <a:ext cx="288" cy="432"/>
                </a:xfrm>
                <a:prstGeom prst="rect">
                  <a:avLst/>
                </a:prstGeom>
                <a:blipFill rotWithShape="1">
                  <a:blip r:embed="rId1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650" name="Text Box 2"/>
              <p:cNvSpPr txBox="1">
                <a:spLocks noChangeArrowheads="1"/>
              </p:cNvSpPr>
              <p:nvPr/>
            </p:nvSpPr>
            <p:spPr bwMode="auto">
              <a:xfrm>
                <a:off x="271911" y="361101"/>
                <a:ext cx="4936989" cy="534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altLang="zh-CN" sz="2800" b="1" dirty="0"/>
                  <a:t>    </a:t>
                </a:r>
                <a:r>
                  <a:rPr lang="zh-CN" altLang="en-US" sz="2800" b="1" dirty="0"/>
                  <a:t>例</a:t>
                </a:r>
                <a:r>
                  <a:rPr lang="en-US" altLang="zh-CN" sz="2800" b="1" dirty="0"/>
                  <a:t>9.  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sz="2800" b="1" dirty="0"/>
                  <a:t> ,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7650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911" y="361101"/>
                <a:ext cx="4936989" cy="534249"/>
              </a:xfrm>
              <a:prstGeom prst="rect">
                <a:avLst/>
              </a:prstGeom>
              <a:blipFill rotWithShape="1">
                <a:blip r:embed="rId2"/>
                <a:stretch>
                  <a:fillRect l="-3" t="-79" r="1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719453" y="1364422"/>
            <a:ext cx="10250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 dirty="0"/>
              <a:t>解</a:t>
            </a:r>
            <a:r>
              <a:rPr lang="en-US" altLang="zh-CN" sz="2800" b="1" dirty="0"/>
              <a:t>:</a:t>
            </a:r>
            <a:endParaRPr lang="en-US" altLang="zh-C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57" name="Object 9"/>
              <p:cNvSpPr txBox="1"/>
              <p:nvPr/>
            </p:nvSpPr>
            <p:spPr bwMode="auto">
              <a:xfrm>
                <a:off x="1744544" y="1336778"/>
                <a:ext cx="3694530" cy="7065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7657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4544" y="1336778"/>
                <a:ext cx="3694530" cy="706578"/>
              </a:xfrm>
              <a:prstGeom prst="rect">
                <a:avLst/>
              </a:prstGeom>
              <a:blipFill rotWithShape="1">
                <a:blip r:embed="rId3"/>
                <a:stretch>
                  <a:fillRect l="-5" t="-15" r="8" b="7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658" name="Object 10"/>
              <p:cNvSpPr txBox="1"/>
              <p:nvPr/>
            </p:nvSpPr>
            <p:spPr bwMode="auto">
              <a:xfrm>
                <a:off x="1617847" y="1901664"/>
                <a:ext cx="6458076" cy="104545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7658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7847" y="1901664"/>
                <a:ext cx="6458076" cy="1045451"/>
              </a:xfrm>
              <a:prstGeom prst="rect">
                <a:avLst/>
              </a:prstGeom>
              <a:blipFill rotWithShape="1">
                <a:blip r:embed="rId4"/>
                <a:stretch>
                  <a:fillRect l="-8" t="-45" r="10" b="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807719" y="4577116"/>
            <a:ext cx="78932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注 ： 幂指函数可用该题的方法求导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76" name="Object 28"/>
              <p:cNvSpPr txBox="1"/>
              <p:nvPr/>
            </p:nvSpPr>
            <p:spPr bwMode="auto">
              <a:xfrm>
                <a:off x="2186710" y="3071595"/>
                <a:ext cx="6150548" cy="104545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7676" name="Object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86710" y="3071595"/>
                <a:ext cx="6150548" cy="1045452"/>
              </a:xfrm>
              <a:prstGeom prst="rect">
                <a:avLst/>
              </a:prstGeom>
              <a:blipFill rotWithShape="1">
                <a:blip r:embed="rId5"/>
                <a:stretch>
                  <a:fillRect l="-7" t="-10" r="6" b="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1" grpId="0" autoUpdateAnimBg="0"/>
      <p:bldP spid="27657" grpId="0"/>
      <p:bldP spid="27658" grpId="0"/>
      <p:bldP spid="27659" grpId="0" autoUpdateAnimBg="0"/>
      <p:bldP spid="2767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-160423" y="518601"/>
            <a:ext cx="410036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   </a:t>
            </a:r>
            <a:r>
              <a:rPr lang="zh-CN" altLang="en-US" sz="2800" b="1" dirty="0"/>
              <a:t>例</a:t>
            </a:r>
            <a:r>
              <a:rPr lang="en-US" altLang="zh-CN" sz="2800" b="1" dirty="0"/>
              <a:t>10   </a:t>
            </a:r>
            <a:r>
              <a:rPr lang="zh-CN" altLang="en-US" sz="2800" b="1" dirty="0"/>
              <a:t>证明   ：</a:t>
            </a:r>
            <a:endParaRPr lang="zh-CN" altLang="en-US" sz="2800" b="1" dirty="0"/>
          </a:p>
          <a:p>
            <a:pPr>
              <a:spcBef>
                <a:spcPct val="50000"/>
              </a:spcBef>
            </a:pPr>
            <a:r>
              <a:rPr lang="zh-CN" altLang="en-US" sz="2800" b="1" dirty="0"/>
              <a:t>                              </a:t>
            </a:r>
            <a:endParaRPr lang="zh-CN" altLang="en-US" sz="2800" b="1" dirty="0"/>
          </a:p>
        </p:txBody>
      </p:sp>
      <p:sp>
        <p:nvSpPr>
          <p:cNvPr id="27681" name="Rectangle 33"/>
          <p:cNvSpPr>
            <a:spLocks noChangeArrowheads="1"/>
          </p:cNvSpPr>
          <p:nvPr/>
        </p:nvSpPr>
        <p:spPr bwMode="auto">
          <a:xfrm>
            <a:off x="2466891" y="1131305"/>
            <a:ext cx="5585670" cy="52322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/>
              <a:t>奇函数的导数是偶函数。</a:t>
            </a:r>
            <a:endParaRPr lang="zh-CN" altLang="en-US" sz="2800" b="1"/>
          </a:p>
        </p:txBody>
      </p:sp>
      <p:sp>
        <p:nvSpPr>
          <p:cNvPr id="27682" name="Rectangle 34"/>
          <p:cNvSpPr>
            <a:spLocks noChangeArrowheads="1"/>
          </p:cNvSpPr>
          <p:nvPr/>
        </p:nvSpPr>
        <p:spPr bwMode="auto">
          <a:xfrm>
            <a:off x="2395453" y="483605"/>
            <a:ext cx="5585670" cy="52322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/>
              <a:t>偶函数的导数是奇函数，</a:t>
            </a:r>
            <a:endParaRPr lang="zh-CN" altLang="en-US" sz="2800" b="1"/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1134243" y="2089970"/>
            <a:ext cx="31873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/>
              <a:t>证明：</a:t>
            </a:r>
            <a:endParaRPr lang="zh-CN" altLang="en-US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21"/>
              <p:cNvSpPr txBox="1"/>
              <p:nvPr/>
            </p:nvSpPr>
            <p:spPr bwMode="auto">
              <a:xfrm>
                <a:off x="5547565" y="2040908"/>
                <a:ext cx="2687553" cy="5677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7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47565" y="2040908"/>
                <a:ext cx="2687553" cy="567758"/>
              </a:xfrm>
              <a:prstGeom prst="rect">
                <a:avLst/>
              </a:prstGeom>
              <a:blipFill rotWithShape="1">
                <a:blip r:embed="rId1"/>
                <a:stretch>
                  <a:fillRect l="-8" t="-3" r="16" b="1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2050705" y="3676794"/>
            <a:ext cx="6894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/>
              <a:t>即</a:t>
            </a:r>
            <a:endParaRPr lang="zh-CN" altLang="en-US" sz="2800" b="1" dirty="0"/>
          </a:p>
        </p:txBody>
      </p:sp>
      <p:sp>
        <p:nvSpPr>
          <p:cNvPr id="19" name="Text Box 29"/>
          <p:cNvSpPr txBox="1">
            <a:spLocks noChangeArrowheads="1"/>
          </p:cNvSpPr>
          <p:nvPr/>
        </p:nvSpPr>
        <p:spPr bwMode="auto">
          <a:xfrm>
            <a:off x="409349" y="5587190"/>
            <a:ext cx="20575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/>
              <a:t>同理可得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bject 30"/>
              <p:cNvSpPr txBox="1"/>
              <p:nvPr/>
            </p:nvSpPr>
            <p:spPr bwMode="auto">
              <a:xfrm>
                <a:off x="2466891" y="2929271"/>
                <a:ext cx="6135809" cy="72804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)⋅(−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0" name="Object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6891" y="2929271"/>
                <a:ext cx="6135809" cy="728043"/>
              </a:xfrm>
              <a:prstGeom prst="rect">
                <a:avLst/>
              </a:prstGeom>
              <a:blipFill rotWithShape="1">
                <a:blip r:embed="rId2"/>
                <a:stretch>
                  <a:fillRect l="-9" t="-2" r="6" b="4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32"/>
          <p:cNvSpPr>
            <a:spLocks noChangeArrowheads="1"/>
          </p:cNvSpPr>
          <p:nvPr/>
        </p:nvSpPr>
        <p:spPr bwMode="auto">
          <a:xfrm>
            <a:off x="3268378" y="5726695"/>
            <a:ext cx="5249650" cy="52322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/>
              <a:t>奇函数的导数是偶函数。</a:t>
            </a:r>
            <a:endParaRPr lang="zh-CN" altLang="en-US" sz="2800" b="1"/>
          </a:p>
        </p:txBody>
      </p:sp>
      <p:sp>
        <p:nvSpPr>
          <p:cNvPr id="22" name="Rectangle 34"/>
          <p:cNvSpPr>
            <a:spLocks noChangeArrowheads="1"/>
          </p:cNvSpPr>
          <p:nvPr/>
        </p:nvSpPr>
        <p:spPr bwMode="auto">
          <a:xfrm>
            <a:off x="2296039" y="2085446"/>
            <a:ext cx="30459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设</a:t>
            </a:r>
            <a:r>
              <a:rPr lang="en-US" altLang="zh-CN" sz="2800" b="1" i="1" dirty="0"/>
              <a:t>y=f(x)</a:t>
            </a:r>
            <a:r>
              <a:rPr lang="zh-CN" altLang="en-US" sz="2800" b="1" dirty="0"/>
              <a:t>为偶函数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bject 35"/>
              <p:cNvSpPr txBox="1"/>
              <p:nvPr/>
            </p:nvSpPr>
            <p:spPr bwMode="auto">
              <a:xfrm>
                <a:off x="2986411" y="3742871"/>
                <a:ext cx="3550621" cy="75894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3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6411" y="3742871"/>
                <a:ext cx="3550621" cy="758941"/>
              </a:xfrm>
              <a:prstGeom prst="rect">
                <a:avLst/>
              </a:prstGeom>
              <a:blipFill rotWithShape="1">
                <a:blip r:embed="rId3"/>
                <a:stretch>
                  <a:fillRect t="-24" r="10" b="3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36"/>
              <p:cNvSpPr>
                <a:spLocks noChangeArrowheads="1"/>
              </p:cNvSpPr>
              <p:nvPr/>
            </p:nvSpPr>
            <p:spPr bwMode="auto">
              <a:xfrm>
                <a:off x="1891661" y="4513361"/>
                <a:ext cx="4096561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/>
                  <a:t>所以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/>
                  <a:t>是奇函数</a:t>
                </a:r>
                <a:r>
                  <a:rPr lang="en-US" altLang="zh-CN" sz="2800" b="1" dirty="0"/>
                  <a:t>; </a:t>
                </a:r>
                <a:endParaRPr lang="en-US" altLang="zh-CN" sz="2800" b="1" dirty="0"/>
              </a:p>
            </p:txBody>
          </p:sp>
        </mc:Choice>
        <mc:Fallback>
          <p:sp>
            <p:nvSpPr>
              <p:cNvPr id="24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91661" y="4513361"/>
                <a:ext cx="4096561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15" t="-80" r="4" b="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0" grpId="0" autoUpdateAnimBg="0"/>
      <p:bldP spid="27681" grpId="0" animBg="1" autoUpdateAnimBg="0"/>
      <p:bldP spid="27682" grpId="0" animBg="1" autoUpdateAnimBg="0"/>
      <p:bldP spid="16" grpId="0" autoUpdateAnimBg="0"/>
      <p:bldP spid="17" grpId="0"/>
      <p:bldP spid="18" grpId="0" autoUpdateAnimBg="0"/>
      <p:bldP spid="19" grpId="0" autoUpdateAnimBg="0"/>
      <p:bldP spid="20" grpId="0"/>
      <p:bldP spid="21" grpId="0" animBg="1" autoUpdateAnimBg="0"/>
      <p:bldP spid="22" grpId="0"/>
      <p:bldP spid="23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594" name="Group 2"/>
          <p:cNvGrpSpPr/>
          <p:nvPr/>
        </p:nvGrpSpPr>
        <p:grpSpPr bwMode="auto">
          <a:xfrm>
            <a:off x="4775886" y="511137"/>
            <a:ext cx="1445137" cy="662384"/>
            <a:chOff x="2112" y="179"/>
            <a:chExt cx="720" cy="343"/>
          </a:xfrm>
        </p:grpSpPr>
        <p:sp>
          <p:nvSpPr>
            <p:cNvPr id="110595" name="Text Box 3"/>
            <p:cNvSpPr txBox="1">
              <a:spLocks noChangeArrowheads="1"/>
            </p:cNvSpPr>
            <p:nvPr/>
          </p:nvSpPr>
          <p:spPr bwMode="auto">
            <a:xfrm>
              <a:off x="2112" y="192"/>
              <a:ext cx="7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800" b="1"/>
                <a:t>  </a:t>
              </a:r>
              <a:r>
                <a:rPr lang="zh-CN" altLang="en-US" sz="2800" b="1"/>
                <a:t>求</a:t>
              </a:r>
              <a:endParaRPr lang="zh-CN" altLang="en-US" sz="2800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596" name="Object 4"/>
                <p:cNvSpPr txBox="1"/>
                <p:nvPr/>
              </p:nvSpPr>
              <p:spPr bwMode="auto">
                <a:xfrm>
                  <a:off x="2472" y="179"/>
                  <a:ext cx="256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10596" name="Object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72" y="179"/>
                  <a:ext cx="256" cy="330"/>
                </a:xfrm>
                <a:prstGeom prst="rect">
                  <a:avLst/>
                </a:prstGeom>
                <a:blipFill rotWithShape="1">
                  <a:blip r:embed="rId1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0597" name="Object 5"/>
              <p:cNvSpPr txBox="1"/>
              <p:nvPr/>
            </p:nvSpPr>
            <p:spPr bwMode="auto">
              <a:xfrm>
                <a:off x="2423526" y="4678921"/>
                <a:ext cx="3331842" cy="69907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1059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3526" y="4678921"/>
                <a:ext cx="3331842" cy="699076"/>
              </a:xfrm>
              <a:prstGeom prst="rect">
                <a:avLst/>
              </a:prstGeom>
              <a:blipFill rotWithShape="1">
                <a:blip r:embed="rId2"/>
                <a:stretch>
                  <a:fillRect l="-11" t="-34" r="11" b="2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599" name="Object 7"/>
              <p:cNvSpPr txBox="1"/>
              <p:nvPr/>
            </p:nvSpPr>
            <p:spPr bwMode="auto">
              <a:xfrm>
                <a:off x="2593609" y="3713077"/>
                <a:ext cx="2747767" cy="69907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10599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3609" y="3713077"/>
                <a:ext cx="2747767" cy="699076"/>
              </a:xfrm>
              <a:prstGeom prst="rect">
                <a:avLst/>
              </a:prstGeom>
              <a:blipFill rotWithShape="1">
                <a:blip r:embed="rId3"/>
                <a:stretch>
                  <a:fillRect l="-10" t="-33" r="14" b="2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1346886" y="3751697"/>
            <a:ext cx="18305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/>
              <a:t>注：</a:t>
            </a:r>
            <a:endParaRPr lang="zh-CN" altLang="en-US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603" name="Text Box 11"/>
              <p:cNvSpPr txBox="1">
                <a:spLocks noChangeArrowheads="1"/>
              </p:cNvSpPr>
              <p:nvPr/>
            </p:nvSpPr>
            <p:spPr bwMode="auto">
              <a:xfrm>
                <a:off x="653330" y="533529"/>
                <a:ext cx="4380683" cy="541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zh-CN" altLang="en-US" sz="2800" b="1" dirty="0"/>
                  <a:t>例</a:t>
                </a:r>
                <a:r>
                  <a:rPr lang="en-US" altLang="zh-CN" sz="2800" b="1" dirty="0"/>
                  <a:t>11.   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)⋅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10603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3330" y="533529"/>
                <a:ext cx="4380683" cy="541110"/>
              </a:xfrm>
              <a:prstGeom prst="rect">
                <a:avLst/>
              </a:prstGeom>
              <a:blipFill rotWithShape="1">
                <a:blip r:embed="rId4"/>
                <a:stretch>
                  <a:fillRect l="-13" t="-24" r="8" b="4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605" name="Object 13"/>
              <p:cNvSpPr txBox="1"/>
              <p:nvPr/>
            </p:nvSpPr>
            <p:spPr bwMode="auto">
              <a:xfrm>
                <a:off x="1475758" y="1526565"/>
                <a:ext cx="7119304" cy="77439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10605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5758" y="1526565"/>
                <a:ext cx="7119304" cy="774392"/>
              </a:xfrm>
              <a:prstGeom prst="rect">
                <a:avLst/>
              </a:prstGeom>
              <a:blipFill rotWithShape="1">
                <a:blip r:embed="rId5"/>
                <a:stretch>
                  <a:fillRect t="-3" r="5" b="4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606" name="Text Box 14"/>
          <p:cNvSpPr txBox="1">
            <a:spLocks noChangeArrowheads="1"/>
          </p:cNvSpPr>
          <p:nvPr/>
        </p:nvSpPr>
        <p:spPr bwMode="auto">
          <a:xfrm>
            <a:off x="781715" y="1453998"/>
            <a:ext cx="12524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 dirty="0"/>
              <a:t>解</a:t>
            </a:r>
            <a:r>
              <a:rPr lang="en-US" altLang="zh-CN" sz="2800" b="1" dirty="0"/>
              <a:t>:</a:t>
            </a:r>
            <a:endParaRPr lang="en-US" altLang="zh-C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607" name="Object 15"/>
              <p:cNvSpPr txBox="1"/>
              <p:nvPr/>
            </p:nvSpPr>
            <p:spPr bwMode="auto">
              <a:xfrm>
                <a:off x="1976416" y="2429144"/>
                <a:ext cx="6729920" cy="7937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10607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6416" y="2429144"/>
                <a:ext cx="6729920" cy="793703"/>
              </a:xfrm>
              <a:prstGeom prst="rect">
                <a:avLst/>
              </a:prstGeom>
              <a:blipFill rotWithShape="1">
                <a:blip r:embed="rId6"/>
                <a:stretch>
                  <a:fillRect l="-4" t="-34" r="7" b="2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/>
      <p:bldP spid="110599" grpId="0"/>
      <p:bldP spid="110600" grpId="0" autoUpdateAnimBg="0"/>
      <p:bldP spid="110603" grpId="0" autoUpdateAnimBg="0"/>
      <p:bldP spid="110605" grpId="0"/>
      <p:bldP spid="110606" grpId="0" autoUpdateAnimBg="0"/>
      <p:bldP spid="11060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673768" y="177014"/>
            <a:ext cx="46900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</a:rPr>
              <a:t>四</a:t>
            </a:r>
            <a:r>
              <a:rPr lang="en-US" altLang="zh-CN" sz="2800" b="1">
                <a:solidFill>
                  <a:schemeClr val="tx2"/>
                </a:solidFill>
              </a:rPr>
              <a:t>.</a:t>
            </a:r>
            <a:r>
              <a:rPr lang="zh-CN" altLang="en-US" sz="2800" b="1">
                <a:solidFill>
                  <a:schemeClr val="tx2"/>
                </a:solidFill>
              </a:rPr>
              <a:t>隐函数的导数</a:t>
            </a:r>
            <a:endParaRPr lang="zh-CN" altLang="en-US" sz="2800" b="1">
              <a:solidFill>
                <a:schemeClr val="tx2"/>
              </a:solidFill>
            </a:endParaRPr>
          </a:p>
        </p:txBody>
      </p:sp>
      <p:sp>
        <p:nvSpPr>
          <p:cNvPr id="130067" name="Object 19"/>
          <p:cNvSpPr txBox="1"/>
          <p:nvPr/>
        </p:nvSpPr>
        <p:spPr bwMode="auto">
          <a:xfrm>
            <a:off x="8592785" y="323977"/>
            <a:ext cx="350422" cy="39162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85000" lnSpcReduction="20000"/>
          </a:bodyPr>
          <a:lstStyle/>
          <a:p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074" name="Text Box 26"/>
              <p:cNvSpPr txBox="1">
                <a:spLocks noChangeArrowheads="1"/>
              </p:cNvSpPr>
              <p:nvPr/>
            </p:nvSpPr>
            <p:spPr bwMode="auto">
              <a:xfrm>
                <a:off x="782287" y="3066053"/>
                <a:ext cx="10542401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例</a:t>
                </a:r>
                <a:r>
                  <a:rPr lang="en-US" altLang="zh-CN" sz="2800" b="1" dirty="0"/>
                  <a:t>1   </a:t>
                </a:r>
                <a:r>
                  <a:rPr lang="zh-CN" altLang="en-US" sz="2800" b="1" dirty="0"/>
                  <a:t>求由方程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8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2800" b="1" dirty="0"/>
                  <a:t>确定的隐函数在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800" b="1" dirty="0"/>
                  <a:t>的导数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30074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287" y="3066053"/>
                <a:ext cx="10542401" cy="523220"/>
              </a:xfrm>
              <a:prstGeom prst="rect">
                <a:avLst/>
              </a:prstGeom>
              <a:blipFill rotWithShape="1">
                <a:blip r:embed="rId1"/>
                <a:stretch>
                  <a:fillRect l="-6" t="-52" r="1" b="4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077" name="Text Box 29"/>
              <p:cNvSpPr txBox="1">
                <a:spLocks noChangeArrowheads="1"/>
              </p:cNvSpPr>
              <p:nvPr/>
            </p:nvSpPr>
            <p:spPr bwMode="auto">
              <a:xfrm>
                <a:off x="899437" y="3660254"/>
                <a:ext cx="4053646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解：两边对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800" b="1" dirty="0"/>
                  <a:t>求导</a:t>
                </a:r>
                <a:endParaRPr lang="zh-CN" altLang="en-US" sz="2800" b="1" dirty="0"/>
              </a:p>
            </p:txBody>
          </p:sp>
        </mc:Choice>
        <mc:Fallback>
          <p:sp>
            <p:nvSpPr>
              <p:cNvPr id="130077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437" y="3660254"/>
                <a:ext cx="4053646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7" t="-22" r="2" b="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079" name="Object 31"/>
              <p:cNvSpPr txBox="1"/>
              <p:nvPr/>
            </p:nvSpPr>
            <p:spPr bwMode="auto">
              <a:xfrm>
                <a:off x="1599305" y="4254455"/>
                <a:ext cx="4902591" cy="68872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30079" name="Objec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9305" y="4254455"/>
                <a:ext cx="4902591" cy="688722"/>
              </a:xfrm>
              <a:prstGeom prst="rect">
                <a:avLst/>
              </a:prstGeom>
              <a:blipFill rotWithShape="1">
                <a:blip r:embed="rId3"/>
                <a:stretch>
                  <a:fillRect l="-8" t="-86" r="3" b="4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080" name="Object 32"/>
              <p:cNvSpPr txBox="1"/>
              <p:nvPr/>
            </p:nvSpPr>
            <p:spPr bwMode="auto">
              <a:xfrm>
                <a:off x="1691413" y="4848656"/>
                <a:ext cx="3441114" cy="120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30080" name="Object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1413" y="4848656"/>
                <a:ext cx="3441114" cy="1208640"/>
              </a:xfrm>
              <a:prstGeom prst="rect">
                <a:avLst/>
              </a:prstGeom>
              <a:blipFill rotWithShape="1">
                <a:blip r:embed="rId4"/>
                <a:stretch>
                  <a:fillRect l="-12" t="-36" r="13" b="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081" name="Group 33"/>
          <p:cNvGrpSpPr/>
          <p:nvPr/>
        </p:nvGrpSpPr>
        <p:grpSpPr bwMode="auto">
          <a:xfrm>
            <a:off x="5469555" y="5189640"/>
            <a:ext cx="2550942" cy="567183"/>
            <a:chOff x="2832" y="3360"/>
            <a:chExt cx="1536" cy="3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082" name="Object 34"/>
                <p:cNvSpPr txBox="1"/>
                <p:nvPr/>
              </p:nvSpPr>
              <p:spPr bwMode="auto">
                <a:xfrm>
                  <a:off x="3084" y="3392"/>
                  <a:ext cx="1284" cy="3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30082" name="Object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84" y="3392"/>
                  <a:ext cx="1284" cy="304"/>
                </a:xfrm>
                <a:prstGeom prst="rect">
                  <a:avLst/>
                </a:prstGeom>
                <a:blipFill rotWithShape="1">
                  <a:blip r:embed="rId5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083" name="Text Box 35"/>
            <p:cNvSpPr txBox="1">
              <a:spLocks noChangeArrowheads="1"/>
            </p:cNvSpPr>
            <p:nvPr/>
          </p:nvSpPr>
          <p:spPr bwMode="auto">
            <a:xfrm>
              <a:off x="2832" y="3360"/>
              <a:ext cx="6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由</a:t>
              </a:r>
              <a:endParaRPr lang="zh-CN" altLang="en-US" sz="2800" b="1"/>
            </a:p>
          </p:txBody>
        </p:sp>
      </p:grpSp>
      <p:grpSp>
        <p:nvGrpSpPr>
          <p:cNvPr id="130084" name="Group 36"/>
          <p:cNvGrpSpPr/>
          <p:nvPr/>
        </p:nvGrpSpPr>
        <p:grpSpPr bwMode="auto">
          <a:xfrm>
            <a:off x="1474269" y="6020362"/>
            <a:ext cx="2232074" cy="567183"/>
            <a:chOff x="576" y="3792"/>
            <a:chExt cx="1344" cy="336"/>
          </a:xfrm>
        </p:grpSpPr>
        <p:sp>
          <p:nvSpPr>
            <p:cNvPr id="130085" name="Text Box 37"/>
            <p:cNvSpPr txBox="1">
              <a:spLocks noChangeArrowheads="1"/>
            </p:cNvSpPr>
            <p:nvPr/>
          </p:nvSpPr>
          <p:spPr bwMode="auto">
            <a:xfrm>
              <a:off x="576" y="3792"/>
              <a:ext cx="86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得</a:t>
              </a:r>
              <a:endParaRPr lang="zh-CN" altLang="en-US" sz="2800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086" name="Object 38"/>
                <p:cNvSpPr txBox="1"/>
                <p:nvPr/>
              </p:nvSpPr>
              <p:spPr bwMode="auto">
                <a:xfrm>
                  <a:off x="960" y="3808"/>
                  <a:ext cx="960" cy="3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>
            <p:sp>
              <p:nvSpPr>
                <p:cNvPr id="130086" name="Object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60" y="3808"/>
                  <a:ext cx="960" cy="320"/>
                </a:xfrm>
                <a:prstGeom prst="rect">
                  <a:avLst/>
                </a:prstGeom>
                <a:blipFill rotWithShape="1">
                  <a:blip r:embed="rId6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0088" name="Text Box 40"/>
              <p:cNvSpPr txBox="1">
                <a:spLocks noChangeArrowheads="1"/>
              </p:cNvSpPr>
              <p:nvPr/>
            </p:nvSpPr>
            <p:spPr bwMode="auto">
              <a:xfrm>
                <a:off x="1019876" y="2245025"/>
                <a:ext cx="4784188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即得出用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800" b="1" dirty="0"/>
                  <a:t>及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2800" b="1" dirty="0"/>
                  <a:t>表示的导数</a:t>
                </a:r>
                <a:endParaRPr lang="zh-CN" altLang="en-US" sz="2800" b="1" dirty="0"/>
              </a:p>
            </p:txBody>
          </p:sp>
        </mc:Choice>
        <mc:Fallback>
          <p:sp>
            <p:nvSpPr>
              <p:cNvPr id="130088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9876" y="2245025"/>
                <a:ext cx="4784188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1" t="-57" r="3" b="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/>
              <p:cNvSpPr txBox="1"/>
              <p:nvPr/>
            </p:nvSpPr>
            <p:spPr>
              <a:xfrm>
                <a:off x="714289" y="903731"/>
                <a:ext cx="1034756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由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800" b="1" dirty="0"/>
                  <a:t>确定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2800" b="1" dirty="0"/>
                  <a:t>为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800" b="1" dirty="0"/>
                  <a:t>的隐函数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/>
                  <a:t>，为了求出</a:t>
                </a:r>
                <a:r>
                  <a:rPr lang="zh-CN" altLang="en-US" sz="2800" b="1" dirty="0" smtClean="0"/>
                  <a:t>隐函数只要</a:t>
                </a:r>
                <a:r>
                  <a:rPr lang="zh-CN" altLang="en-US" sz="2800" b="1" dirty="0"/>
                  <a:t>把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2800" b="1" dirty="0"/>
                  <a:t>看成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800" b="1" dirty="0"/>
                  <a:t>的函数</a:t>
                </a:r>
                <a:r>
                  <a:rPr lang="en-US" altLang="zh-CN" sz="2800" b="1" dirty="0"/>
                  <a:t>, </a:t>
                </a:r>
                <a:r>
                  <a:rPr lang="zh-CN" altLang="en-US" sz="2800" b="1" dirty="0"/>
                  <a:t>将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800" b="1" dirty="0"/>
                  <a:t>的两端对求导数，然后再解出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800" b="1" dirty="0"/>
                  <a:t> </a:t>
                </a:r>
                <a:endParaRPr lang="zh-CN" altLang="en-US" sz="2800" b="1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89" y="903731"/>
                <a:ext cx="10347560" cy="954107"/>
              </a:xfrm>
              <a:prstGeom prst="rect">
                <a:avLst/>
              </a:prstGeom>
              <a:blipFill rotWithShape="1">
                <a:blip r:embed="rId8"/>
                <a:stretch>
                  <a:fillRect l="-5" t="-13" r="1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30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3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 autoUpdateAnimBg="0"/>
      <p:bldP spid="130074" grpId="0"/>
      <p:bldP spid="130077" grpId="0"/>
      <p:bldP spid="130079" grpId="0"/>
      <p:bldP spid="130080" grpId="0"/>
      <p:bldP spid="130088" grpId="0"/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4148" name="Object 4"/>
              <p:cNvSpPr txBox="1"/>
              <p:nvPr/>
            </p:nvSpPr>
            <p:spPr bwMode="auto">
              <a:xfrm>
                <a:off x="2011680" y="2491121"/>
                <a:ext cx="7594333" cy="12239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𝒖𝒗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𝒖𝒗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𝒖𝒗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3414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11680" y="2491121"/>
                <a:ext cx="7594333" cy="1223963"/>
              </a:xfrm>
              <a:prstGeom prst="rect">
                <a:avLst/>
              </a:prstGeom>
              <a:blipFill rotWithShape="1">
                <a:blip r:embed="rId1"/>
                <a:stretch>
                  <a:fillRect t="-1" r="5" b="2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1471129" y="570248"/>
            <a:ext cx="59757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/>
              <a:t>证明</a:t>
            </a:r>
            <a:r>
              <a:rPr lang="en-US" altLang="zh-CN" sz="2800" b="1" dirty="0"/>
              <a:t>: </a:t>
            </a:r>
            <a:r>
              <a:rPr lang="zh-CN" altLang="en-US" sz="2800" b="1" dirty="0"/>
              <a:t>仅证明乘积的情况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其它类似</a:t>
            </a:r>
            <a:endParaRPr lang="zh-CN" altLang="en-US" sz="2800" b="1" dirty="0"/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1902928" y="1267160"/>
            <a:ext cx="719294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/>
              <a:t>在 设自变量由</a:t>
            </a:r>
            <a:r>
              <a:rPr lang="en-US" altLang="zh-CN" sz="2800" b="1" i="1" dirty="0"/>
              <a:t>x</a:t>
            </a:r>
            <a:r>
              <a:rPr lang="zh-CN" altLang="en-US" sz="2800" b="1" dirty="0"/>
              <a:t>变为</a:t>
            </a:r>
            <a:r>
              <a:rPr lang="en-US" altLang="zh-CN" sz="2800" b="1" i="1" dirty="0" err="1"/>
              <a:t>x+</a:t>
            </a:r>
            <a:r>
              <a:rPr lang="en-US" altLang="zh-CN" sz="2800" b="1" i="1" dirty="0" err="1">
                <a:cs typeface="Times New Roman" panose="02020603050405020304" pitchFamily="18" charset="0"/>
              </a:rPr>
              <a:t>Δx</a:t>
            </a:r>
            <a:r>
              <a:rPr lang="en-US" altLang="zh-CN" sz="2800" b="1" i="1" dirty="0">
                <a:cs typeface="Times New Roman" panose="02020603050405020304" pitchFamily="18" charset="0"/>
              </a:rPr>
              <a:t> </a:t>
            </a:r>
            <a:r>
              <a:rPr lang="zh-CN" altLang="en-US" sz="2800" b="1" dirty="0"/>
              <a:t>时</a:t>
            </a:r>
            <a:r>
              <a:rPr lang="en-US" altLang="zh-CN" sz="2800" b="1" dirty="0"/>
              <a:t>,</a:t>
            </a:r>
            <a:r>
              <a:rPr lang="en-US" altLang="zh-CN" sz="2800" b="1" i="1" dirty="0"/>
              <a:t>u</a:t>
            </a:r>
            <a:r>
              <a:rPr lang="zh-CN" altLang="en-US" sz="2800" b="1" i="1" dirty="0"/>
              <a:t>、</a:t>
            </a:r>
            <a:r>
              <a:rPr lang="en-US" altLang="zh-CN" sz="2800" b="1" i="1" dirty="0"/>
              <a:t>v</a:t>
            </a:r>
            <a:r>
              <a:rPr lang="zh-CN" altLang="en-US" sz="2800" b="1" dirty="0"/>
              <a:t>的增量分别为</a:t>
            </a:r>
            <a:r>
              <a:rPr lang="en-US" altLang="zh-CN" sz="2800" b="1" i="1" dirty="0" err="1"/>
              <a:t>Δu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、</a:t>
            </a:r>
            <a:r>
              <a:rPr lang="en-US" altLang="zh-CN" sz="2800" b="1" i="1" dirty="0" err="1"/>
              <a:t>Δv</a:t>
            </a:r>
            <a:r>
              <a:rPr lang="en-US" altLang="zh-CN" sz="2800" b="1" dirty="0"/>
              <a:t> ,</a:t>
            </a:r>
            <a:r>
              <a:rPr lang="zh-CN" altLang="en-US" sz="2800" b="1" dirty="0"/>
              <a:t>于是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152" name="Object 8"/>
              <p:cNvSpPr txBox="1"/>
              <p:nvPr/>
            </p:nvSpPr>
            <p:spPr bwMode="auto">
              <a:xfrm>
                <a:off x="3022265" y="3984938"/>
                <a:ext cx="7478897" cy="11525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34152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22265" y="3984938"/>
                <a:ext cx="7478897" cy="1152525"/>
              </a:xfrm>
              <a:prstGeom prst="rect">
                <a:avLst/>
              </a:prstGeom>
              <a:blipFill rotWithShape="1">
                <a:blip r:embed="rId2"/>
                <a:stretch>
                  <a:fillRect l="-4" t="-27" r="2" b="2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/>
      <p:bldP spid="134149" grpId="0" autoUpdateAnimBg="0"/>
      <p:bldP spid="134151" grpId="0"/>
      <p:bldP spid="13415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4930" name="Text Box 2"/>
              <p:cNvSpPr txBox="1">
                <a:spLocks noChangeArrowheads="1"/>
              </p:cNvSpPr>
              <p:nvPr/>
            </p:nvSpPr>
            <p:spPr bwMode="auto">
              <a:xfrm>
                <a:off x="676975" y="248279"/>
                <a:ext cx="8324675" cy="9638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/>
                  <a:t>例</a:t>
                </a:r>
                <a:r>
                  <a:rPr lang="en-US" altLang="zh-CN" sz="2800" b="1" dirty="0"/>
                  <a:t>2  </a:t>
                </a:r>
                <a:r>
                  <a:rPr lang="zh-CN" altLang="en-US" sz="2800" b="1" dirty="0"/>
                  <a:t>设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/>
                  <a:t>由方程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800" b="1" dirty="0"/>
                  <a:t>确定</a:t>
                </a:r>
                <a:endParaRPr lang="zh-CN" altLang="en-US" sz="2800" b="1" dirty="0"/>
              </a:p>
              <a:p>
                <a:endParaRPr lang="zh-CN" altLang="en-US" sz="2800" b="1" dirty="0"/>
              </a:p>
            </p:txBody>
          </p:sp>
        </mc:Choice>
        <mc:Fallback>
          <p:sp>
            <p:nvSpPr>
              <p:cNvPr id="124930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6975" y="248279"/>
                <a:ext cx="8324675" cy="963854"/>
              </a:xfrm>
              <a:prstGeom prst="rect">
                <a:avLst/>
              </a:prstGeom>
              <a:blipFill rotWithShape="1">
                <a:blip r:embed="rId1"/>
                <a:stretch>
                  <a:fillRect l="-1" t="-65" r="6" b="5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932" name="Text Box 4"/>
              <p:cNvSpPr txBox="1">
                <a:spLocks noChangeArrowheads="1"/>
              </p:cNvSpPr>
              <p:nvPr/>
            </p:nvSpPr>
            <p:spPr bwMode="auto">
              <a:xfrm>
                <a:off x="1476291" y="1160688"/>
                <a:ext cx="3788728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其中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/>
                  <a:t>是可导函数</a:t>
                </a:r>
                <a:endParaRPr lang="zh-CN" altLang="en-US" sz="2800" b="1" dirty="0"/>
              </a:p>
            </p:txBody>
          </p:sp>
        </mc:Choice>
        <mc:Fallback>
          <p:sp>
            <p:nvSpPr>
              <p:cNvPr id="12493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6291" y="1160688"/>
                <a:ext cx="3788728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15" t="-104" r="6" b="1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937" name="Object 9"/>
              <p:cNvSpPr txBox="1"/>
              <p:nvPr/>
            </p:nvSpPr>
            <p:spPr bwMode="auto">
              <a:xfrm>
                <a:off x="1667777" y="3261210"/>
                <a:ext cx="8267523" cy="86189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24937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7777" y="3261210"/>
                <a:ext cx="8267523" cy="861898"/>
              </a:xfrm>
              <a:prstGeom prst="rect">
                <a:avLst/>
              </a:prstGeom>
              <a:blipFill rotWithShape="1">
                <a:blip r:embed="rId3"/>
                <a:stretch>
                  <a:fillRect l="-3" t="-56" r="1" b="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938" name="Object 10"/>
              <p:cNvSpPr txBox="1"/>
              <p:nvPr/>
            </p:nvSpPr>
            <p:spPr bwMode="auto">
              <a:xfrm>
                <a:off x="1710799" y="4367496"/>
                <a:ext cx="4560654" cy="140835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24938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0799" y="4367496"/>
                <a:ext cx="4560654" cy="1408359"/>
              </a:xfrm>
              <a:prstGeom prst="rect">
                <a:avLst/>
              </a:prstGeom>
              <a:blipFill rotWithShape="1">
                <a:blip r:embed="rId4"/>
                <a:stretch>
                  <a:fillRect l="-2" t="-43" r="4" b="3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953" name="Object 25"/>
              <p:cNvSpPr txBox="1"/>
              <p:nvPr/>
            </p:nvSpPr>
            <p:spPr bwMode="auto">
              <a:xfrm>
                <a:off x="5121234" y="1053618"/>
                <a:ext cx="2767544" cy="102456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r>
                  <a:rPr lang="zh-CN" altLang="en-US" sz="2800" b="1" dirty="0"/>
                  <a:t>试</a:t>
                </a:r>
                <a:r>
                  <a:rPr lang="zh-CN" altLang="en-US" sz="2800" b="1" dirty="0" smtClean="0"/>
                  <a:t>求 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𝒅𝒚</m:t>
                        </m:r>
                      </m:num>
                      <m:den>
                        <m: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</m:oMath>
                </a14:m>
                <a:endParaRPr lang="zh-CN" altLang="en-US" sz="3200" b="1" dirty="0"/>
              </a:p>
            </p:txBody>
          </p:sp>
        </mc:Choice>
        <mc:Fallback>
          <p:sp>
            <p:nvSpPr>
              <p:cNvPr id="124953" name="Object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1234" y="1053618"/>
                <a:ext cx="2767544" cy="1024564"/>
              </a:xfrm>
              <a:prstGeom prst="rect">
                <a:avLst/>
              </a:prstGeom>
              <a:blipFill rotWithShape="1">
                <a:blip r:embed="rId5"/>
                <a:stretch>
                  <a:fillRect l="-21" t="-15" r="6" b="4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 Box 29"/>
              <p:cNvSpPr txBox="1">
                <a:spLocks noChangeArrowheads="1"/>
              </p:cNvSpPr>
              <p:nvPr/>
            </p:nvSpPr>
            <p:spPr bwMode="auto">
              <a:xfrm>
                <a:off x="891244" y="2278477"/>
                <a:ext cx="4053646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解：两边对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800" b="1" dirty="0"/>
                  <a:t>求导</a:t>
                </a:r>
                <a:endParaRPr lang="zh-CN" altLang="en-US" sz="2800" b="1" dirty="0"/>
              </a:p>
            </p:txBody>
          </p:sp>
        </mc:Choice>
        <mc:Fallback>
          <p:sp>
            <p:nvSpPr>
              <p:cNvPr id="20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1244" y="2278477"/>
                <a:ext cx="4053646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8" t="-19" r="4" b="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 autoUpdateAnimBg="0"/>
      <p:bldP spid="124932" grpId="0"/>
      <p:bldP spid="124937" grpId="0"/>
      <p:bldP spid="124938" grpId="0"/>
      <p:bldP spid="124953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1074" name="Text Box 2"/>
              <p:cNvSpPr txBox="1">
                <a:spLocks noChangeArrowheads="1"/>
              </p:cNvSpPr>
              <p:nvPr/>
            </p:nvSpPr>
            <p:spPr bwMode="auto">
              <a:xfrm>
                <a:off x="700238" y="304405"/>
                <a:ext cx="6797842" cy="5329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+mj-lt"/>
                  </a:rPr>
                  <a:t>例</a:t>
                </a:r>
                <a:r>
                  <a:rPr lang="en-US" altLang="zh-CN" sz="2800" b="1" dirty="0">
                    <a:latin typeface="+mj-lt"/>
                  </a:rPr>
                  <a:t>3. </a:t>
                </a:r>
                <a:r>
                  <a:rPr lang="zh-CN" altLang="en-US" sz="2800" b="1" dirty="0">
                    <a:latin typeface="+mj-lt"/>
                  </a:rPr>
                  <a:t>设曲线</a:t>
                </a:r>
                <a:r>
                  <a:rPr lang="zh-CN" altLang="en-US" sz="2800" b="1" i="1" dirty="0">
                    <a:latin typeface="+mj-lt"/>
                  </a:rPr>
                  <a:t> </a:t>
                </a:r>
                <a:r>
                  <a:rPr lang="en-US" altLang="zh-CN" sz="2800" b="1" i="1" dirty="0">
                    <a:latin typeface="+mj-lt"/>
                  </a:rPr>
                  <a:t>C</a:t>
                </a:r>
                <a:r>
                  <a:rPr lang="en-US" altLang="zh-CN" sz="2800" b="1" dirty="0">
                    <a:latin typeface="+mj-lt"/>
                  </a:rPr>
                  <a:t> </a:t>
                </a:r>
                <a:r>
                  <a:rPr lang="zh-CN" altLang="en-US" sz="2800" b="1" dirty="0">
                    <a:latin typeface="+mj-lt"/>
                  </a:rPr>
                  <a:t>的方程是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𝒙𝒚</m:t>
                    </m:r>
                  </m:oMath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3107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0238" y="304405"/>
                <a:ext cx="6797842" cy="532966"/>
              </a:xfrm>
              <a:prstGeom prst="rect">
                <a:avLst/>
              </a:prstGeom>
              <a:blipFill rotWithShape="1">
                <a:blip r:embed="rId1"/>
                <a:stretch>
                  <a:fillRect l="-7" t="-45" b="8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1076" name="Group 4"/>
          <p:cNvGrpSpPr/>
          <p:nvPr/>
        </p:nvGrpSpPr>
        <p:grpSpPr bwMode="auto">
          <a:xfrm>
            <a:off x="1240857" y="882966"/>
            <a:ext cx="7864642" cy="865823"/>
            <a:chOff x="336" y="1982"/>
            <a:chExt cx="4608" cy="458"/>
          </a:xfrm>
        </p:grpSpPr>
        <p:sp>
          <p:nvSpPr>
            <p:cNvPr id="131077" name="Rectangle 5"/>
            <p:cNvSpPr>
              <a:spLocks noChangeArrowheads="1"/>
            </p:cNvSpPr>
            <p:nvPr/>
          </p:nvSpPr>
          <p:spPr bwMode="auto">
            <a:xfrm>
              <a:off x="2256" y="2064"/>
              <a:ext cx="2688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+mj-lt"/>
                </a:rPr>
                <a:t>处的切线方程和法线方程。</a:t>
              </a:r>
              <a:endParaRPr lang="zh-CN" altLang="en-US" sz="2800" b="1" dirty="0">
                <a:latin typeface="+mj-lt"/>
              </a:endParaRPr>
            </a:p>
          </p:txBody>
        </p:sp>
        <p:grpSp>
          <p:nvGrpSpPr>
            <p:cNvPr id="131078" name="Group 6"/>
            <p:cNvGrpSpPr/>
            <p:nvPr/>
          </p:nvGrpSpPr>
          <p:grpSpPr bwMode="auto">
            <a:xfrm>
              <a:off x="336" y="1982"/>
              <a:ext cx="1924" cy="458"/>
              <a:chOff x="432" y="1982"/>
              <a:chExt cx="1924" cy="458"/>
            </a:xfrm>
          </p:grpSpPr>
          <p:sp>
            <p:nvSpPr>
              <p:cNvPr id="131079" name="Rectangle 7"/>
              <p:cNvSpPr>
                <a:spLocks noChangeArrowheads="1"/>
              </p:cNvSpPr>
              <p:nvPr/>
            </p:nvSpPr>
            <p:spPr bwMode="auto">
              <a:xfrm>
                <a:off x="432" y="2078"/>
                <a:ext cx="1440" cy="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2800" b="1">
                    <a:latin typeface="+mj-lt"/>
                  </a:rPr>
                  <a:t> </a:t>
                </a:r>
                <a:r>
                  <a:rPr lang="zh-CN" altLang="en-US" sz="2800" b="1">
                    <a:latin typeface="+mj-lt"/>
                  </a:rPr>
                  <a:t>求 </a:t>
                </a:r>
                <a:r>
                  <a:rPr lang="en-US" altLang="zh-CN" sz="2800" b="1" i="1">
                    <a:latin typeface="+mj-lt"/>
                  </a:rPr>
                  <a:t>C</a:t>
                </a:r>
                <a:r>
                  <a:rPr lang="en-US" altLang="zh-CN" sz="2800" b="1">
                    <a:latin typeface="+mj-lt"/>
                  </a:rPr>
                  <a:t> </a:t>
                </a:r>
                <a:r>
                  <a:rPr lang="zh-CN" altLang="en-US" sz="2800" b="1">
                    <a:latin typeface="+mj-lt"/>
                  </a:rPr>
                  <a:t>上一点</a:t>
                </a:r>
                <a:endParaRPr lang="zh-CN" altLang="en-US" sz="2800" b="1">
                  <a:latin typeface="+mj-lt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1080" name="Object 8"/>
                  <p:cNvSpPr txBox="1"/>
                  <p:nvPr/>
                </p:nvSpPr>
                <p:spPr bwMode="auto">
                  <a:xfrm>
                    <a:off x="1680" y="1982"/>
                    <a:ext cx="676" cy="4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92500"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800" b="1" dirty="0">
                      <a:latin typeface="+mj-lt"/>
                    </a:endParaRPr>
                  </a:p>
                </p:txBody>
              </p:sp>
            </mc:Choice>
            <mc:Fallback>
              <p:sp>
                <p:nvSpPr>
                  <p:cNvPr id="131080" name="Object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680" y="1982"/>
                    <a:ext cx="676" cy="458"/>
                  </a:xfrm>
                  <a:prstGeom prst="rect">
                    <a:avLst/>
                  </a:prstGeom>
                  <a:blipFill rotWithShape="1">
                    <a:blip r:embed="rId2"/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1081" name="Rectangle 9"/>
              <p:cNvSpPr>
                <a:spLocks noChangeArrowheads="1"/>
              </p:cNvSpPr>
              <p:nvPr/>
            </p:nvSpPr>
            <p:spPr bwMode="auto">
              <a:xfrm>
                <a:off x="1486627" y="2769899"/>
                <a:ext cx="4423861" cy="5329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31081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6627" y="2769899"/>
                <a:ext cx="4423861" cy="532966"/>
              </a:xfrm>
              <a:prstGeom prst="rect">
                <a:avLst/>
              </a:prstGeom>
              <a:blipFill rotWithShape="1">
                <a:blip r:embed="rId3"/>
                <a:stretch>
                  <a:fillRect l="-2" t="-5" r="12" b="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083" name="Object 11"/>
              <p:cNvSpPr txBox="1"/>
              <p:nvPr/>
            </p:nvSpPr>
            <p:spPr bwMode="auto">
              <a:xfrm>
                <a:off x="5990123" y="2597049"/>
                <a:ext cx="1899598" cy="13611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31083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90123" y="2597049"/>
                <a:ext cx="1899598" cy="1361120"/>
              </a:xfrm>
              <a:prstGeom prst="rect">
                <a:avLst/>
              </a:prstGeom>
              <a:blipFill rotWithShape="1">
                <a:blip r:embed="rId4"/>
                <a:stretch>
                  <a:fillRect l="-9" t="-39" r="25" b="1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084" name="Object 12"/>
              <p:cNvSpPr txBox="1"/>
              <p:nvPr/>
            </p:nvSpPr>
            <p:spPr bwMode="auto">
              <a:xfrm>
                <a:off x="1468075" y="4226763"/>
                <a:ext cx="4627925" cy="19430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|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num>
                                    <m:den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sub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num>
                                    <m:den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31084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8075" y="4226763"/>
                <a:ext cx="4627925" cy="1943031"/>
              </a:xfrm>
              <a:prstGeom prst="rect">
                <a:avLst/>
              </a:prstGeom>
              <a:blipFill rotWithShape="1">
                <a:blip r:embed="rId5"/>
                <a:stretch>
                  <a:fillRect l="-13" t="-10" b="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085" name="Rectangle 13"/>
          <p:cNvSpPr>
            <a:spLocks noChangeArrowheads="1"/>
          </p:cNvSpPr>
          <p:nvPr/>
        </p:nvSpPr>
        <p:spPr bwMode="auto">
          <a:xfrm>
            <a:off x="787668" y="1987569"/>
            <a:ext cx="86673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j-lt"/>
              </a:rPr>
              <a:t>解：在等式两边分别对 </a:t>
            </a:r>
            <a:r>
              <a:rPr lang="en-US" altLang="zh-CN" sz="2800" b="1" i="1" dirty="0">
                <a:latin typeface="+mj-lt"/>
              </a:rPr>
              <a:t>x</a:t>
            </a:r>
            <a:r>
              <a:rPr lang="en-US" altLang="zh-CN" sz="2800" b="1" dirty="0">
                <a:latin typeface="+mj-lt"/>
              </a:rPr>
              <a:t>  </a:t>
            </a:r>
            <a:r>
              <a:rPr lang="zh-CN" altLang="en-US" sz="2800" b="1" dirty="0">
                <a:latin typeface="+mj-lt"/>
              </a:rPr>
              <a:t>求导，</a:t>
            </a:r>
            <a:r>
              <a:rPr lang="en-US" altLang="zh-CN" sz="2800" b="1" i="1" dirty="0">
                <a:latin typeface="+mj-lt"/>
              </a:rPr>
              <a:t>y </a:t>
            </a:r>
            <a:r>
              <a:rPr lang="zh-CN" altLang="en-US" sz="2800" b="1" dirty="0">
                <a:latin typeface="+mj-lt"/>
              </a:rPr>
              <a:t>看作</a:t>
            </a:r>
            <a:r>
              <a:rPr lang="zh-CN" altLang="en-US" sz="2800" b="1" i="1" dirty="0">
                <a:latin typeface="+mj-lt"/>
              </a:rPr>
              <a:t> </a:t>
            </a:r>
            <a:r>
              <a:rPr lang="en-US" altLang="zh-CN" sz="2800" b="1" i="1" dirty="0">
                <a:latin typeface="+mj-lt"/>
              </a:rPr>
              <a:t>x</a:t>
            </a:r>
            <a:r>
              <a:rPr lang="en-US" altLang="zh-CN" sz="2800" b="1" dirty="0">
                <a:latin typeface="+mj-lt"/>
              </a:rPr>
              <a:t> </a:t>
            </a:r>
            <a:r>
              <a:rPr lang="zh-CN" altLang="en-US" sz="2800" b="1" dirty="0">
                <a:latin typeface="+mj-lt"/>
              </a:rPr>
              <a:t>的函数，</a:t>
            </a:r>
            <a:endParaRPr lang="zh-CN" altLang="en-US" sz="2800" b="1" dirty="0">
              <a:latin typeface="+mj-lt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910488" y="4638285"/>
            <a:ext cx="40607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/>
              <a:t>切线方程和法线方程</a:t>
            </a:r>
            <a:r>
              <a:rPr lang="zh-CN" altLang="en-US" sz="2800" b="1" dirty="0">
                <a:latin typeface="+mj-lt"/>
              </a:rPr>
              <a:t>：</a:t>
            </a:r>
            <a:r>
              <a:rPr lang="en-US" altLang="zh-CN" sz="2800" b="1" dirty="0">
                <a:latin typeface="+mj-lt"/>
              </a:rPr>
              <a:t>(</a:t>
            </a:r>
            <a:r>
              <a:rPr lang="zh-CN" altLang="en-US" sz="2800" b="1" dirty="0">
                <a:latin typeface="+mj-lt"/>
              </a:rPr>
              <a:t>略</a:t>
            </a:r>
            <a:r>
              <a:rPr lang="en-US" altLang="zh-CN" sz="2800" b="1" dirty="0">
                <a:latin typeface="+mj-lt"/>
              </a:rPr>
              <a:t>)</a:t>
            </a:r>
            <a:endParaRPr lang="zh-CN" altLang="en-US" sz="2800" b="1" dirty="0">
              <a:latin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4" grpId="0" autoUpdateAnimBg="0"/>
      <p:bldP spid="131081" grpId="0" autoUpdateAnimBg="0"/>
      <p:bldP spid="131083" grpId="0"/>
      <p:bldP spid="131084" grpId="0"/>
      <p:bldP spid="131085" grpId="0" autoUpdateAnimBg="0"/>
      <p:bldP spid="1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102" name="Group 6"/>
          <p:cNvGrpSpPr/>
          <p:nvPr/>
        </p:nvGrpSpPr>
        <p:grpSpPr bwMode="auto">
          <a:xfrm>
            <a:off x="1064394" y="889177"/>
            <a:ext cx="5562600" cy="990600"/>
            <a:chOff x="432" y="3456"/>
            <a:chExt cx="3504" cy="624"/>
          </a:xfrm>
        </p:grpSpPr>
        <p:sp>
          <p:nvSpPr>
            <p:cNvPr id="132103" name="Text Box 7"/>
            <p:cNvSpPr txBox="1">
              <a:spLocks noChangeArrowheads="1"/>
            </p:cNvSpPr>
            <p:nvPr/>
          </p:nvSpPr>
          <p:spPr bwMode="auto">
            <a:xfrm>
              <a:off x="432" y="3600"/>
              <a:ext cx="168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如果参数方程</a:t>
              </a:r>
              <a:endParaRPr lang="zh-CN" altLang="en-US" sz="2800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104" name="Object 8"/>
                <p:cNvSpPr txBox="1"/>
                <p:nvPr/>
              </p:nvSpPr>
              <p:spPr bwMode="auto">
                <a:xfrm>
                  <a:off x="1968" y="3456"/>
                  <a:ext cx="960" cy="6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plcHide m:val="on"/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𝝓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32104" name="Object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3456"/>
                  <a:ext cx="960" cy="624"/>
                </a:xfrm>
                <a:prstGeom prst="rect">
                  <a:avLst/>
                </a:prstGeom>
                <a:blipFill rotWithShape="1">
                  <a:blip r:embed="rId1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105" name="Text Box 9"/>
            <p:cNvSpPr txBox="1">
              <a:spLocks noChangeArrowheads="1"/>
            </p:cNvSpPr>
            <p:nvPr/>
          </p:nvSpPr>
          <p:spPr bwMode="auto">
            <a:xfrm>
              <a:off x="3552" y="3600"/>
              <a:ext cx="3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(1)</a:t>
              </a:r>
              <a:endParaRPr lang="en-US" altLang="zh-CN" sz="2800" b="1"/>
            </a:p>
          </p:txBody>
        </p:sp>
      </p:grp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778845" y="2844224"/>
            <a:ext cx="97415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cajcd fnthx" pitchFamily="18" charset="2"/>
              </a:rPr>
              <a:t>则称此函数关系所表示的函数为由参数方程所确定的函数。 </a:t>
            </a:r>
            <a:endParaRPr lang="zh-CN" altLang="en-US" sz="2800" b="1" dirty="0">
              <a:latin typeface="cajcd fnthx" pitchFamily="18" charset="2"/>
            </a:endParaRPr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2182456" y="5441919"/>
            <a:ext cx="487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cajcd fnthx" pitchFamily="18" charset="2"/>
              </a:rPr>
              <a:t>是平面上圆的参数方程。</a:t>
            </a:r>
            <a:endParaRPr lang="en-US" altLang="zh-CN" sz="2800" b="1" dirty="0">
              <a:latin typeface="cajcd fnthx" pitchFamily="18" charset="2"/>
            </a:endParaRPr>
          </a:p>
        </p:txBody>
      </p:sp>
      <p:sp>
        <p:nvSpPr>
          <p:cNvPr id="132108" name="Rectangle 12"/>
          <p:cNvSpPr>
            <a:spLocks noChangeArrowheads="1"/>
          </p:cNvSpPr>
          <p:nvPr/>
        </p:nvSpPr>
        <p:spPr bwMode="auto">
          <a:xfrm>
            <a:off x="1163008" y="1998561"/>
            <a:ext cx="45656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cajcd fnthx" pitchFamily="18" charset="2"/>
              </a:rPr>
              <a:t>确定 </a:t>
            </a:r>
            <a:r>
              <a:rPr lang="en-US" altLang="zh-CN" sz="2800" b="1" i="1" dirty="0"/>
              <a:t>y </a:t>
            </a:r>
            <a:r>
              <a:rPr lang="zh-CN" altLang="en-US" sz="2800" b="1" dirty="0"/>
              <a:t>与</a:t>
            </a:r>
            <a:r>
              <a:rPr lang="zh-CN" altLang="en-US" sz="2800" b="1" i="1" dirty="0"/>
              <a:t> </a:t>
            </a:r>
            <a:r>
              <a:rPr lang="en-US" altLang="zh-CN" sz="2800" b="1" i="1" dirty="0"/>
              <a:t>x</a:t>
            </a:r>
            <a:r>
              <a:rPr lang="en-US" altLang="zh-CN" sz="2800" b="1" dirty="0">
                <a:latin typeface="cajcd fnthx" pitchFamily="18" charset="2"/>
              </a:rPr>
              <a:t> </a:t>
            </a:r>
            <a:r>
              <a:rPr lang="zh-CN" altLang="en-US" sz="2800" b="1" dirty="0">
                <a:latin typeface="cajcd fnthx" pitchFamily="18" charset="2"/>
              </a:rPr>
              <a:t>之间的函数关系</a:t>
            </a:r>
            <a:r>
              <a:rPr lang="en-US" altLang="zh-CN" sz="2800" b="1" dirty="0">
                <a:latin typeface="cajcd fnthx" pitchFamily="18" charset="2"/>
              </a:rPr>
              <a:t>,</a:t>
            </a:r>
            <a:endParaRPr lang="en-US" altLang="zh-CN" sz="2800" b="1" dirty="0">
              <a:latin typeface="cajcd fnthx" pitchFamily="18" charset="2"/>
            </a:endParaRPr>
          </a:p>
        </p:txBody>
      </p:sp>
      <p:grpSp>
        <p:nvGrpSpPr>
          <p:cNvPr id="132109" name="Group 13"/>
          <p:cNvGrpSpPr/>
          <p:nvPr/>
        </p:nvGrpSpPr>
        <p:grpSpPr bwMode="auto">
          <a:xfrm>
            <a:off x="1238742" y="3803862"/>
            <a:ext cx="6052104" cy="1201639"/>
            <a:chOff x="672" y="1574"/>
            <a:chExt cx="2832" cy="65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110" name="Object 14"/>
                <p:cNvSpPr txBox="1"/>
                <p:nvPr/>
              </p:nvSpPr>
              <p:spPr bwMode="auto">
                <a:xfrm>
                  <a:off x="1347" y="1574"/>
                  <a:ext cx="1154" cy="6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plcHide m:val="on"/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func>
                                    <m:func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zh-CN" altLang="en-US" sz="28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𝐜𝐨𝐬</m:t>
                                      </m:r>
                                    </m:fName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func>
                                </m:e>
                              </m:mr>
                              <m:m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func>
                                    <m:func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zh-CN" altLang="en-US" sz="28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𝐬𝐢𝐧</m:t>
                                      </m:r>
                                    </m:fName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32110" name="Object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7" y="1574"/>
                  <a:ext cx="1154" cy="659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111" name="Text Box 15"/>
            <p:cNvSpPr txBox="1">
              <a:spLocks noChangeArrowheads="1"/>
            </p:cNvSpPr>
            <p:nvPr/>
          </p:nvSpPr>
          <p:spPr bwMode="auto">
            <a:xfrm>
              <a:off x="672" y="1689"/>
              <a:ext cx="5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例如</a:t>
              </a:r>
              <a:r>
                <a:rPr lang="en-US" altLang="zh-CN" sz="2800" b="1"/>
                <a:t>:</a:t>
              </a:r>
              <a:endParaRPr lang="en-US" altLang="zh-CN" sz="2800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112" name="Object 16"/>
                <p:cNvSpPr txBox="1"/>
                <p:nvPr/>
              </p:nvSpPr>
              <p:spPr bwMode="auto">
                <a:xfrm>
                  <a:off x="2544" y="1728"/>
                  <a:ext cx="960" cy="3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32112" name="Object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44" y="1728"/>
                  <a:ext cx="960" cy="352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1752600" y="76200"/>
            <a:ext cx="6858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</a:rPr>
              <a:t>五</a:t>
            </a:r>
            <a:r>
              <a:rPr lang="en-US" altLang="zh-CN" sz="2800" b="1" dirty="0">
                <a:solidFill>
                  <a:schemeClr val="tx2"/>
                </a:solidFill>
              </a:rPr>
              <a:t>.</a:t>
            </a:r>
            <a:r>
              <a:rPr lang="zh-CN" altLang="en-US" sz="2800" b="1" dirty="0">
                <a:solidFill>
                  <a:schemeClr val="tx2"/>
                </a:solidFill>
              </a:rPr>
              <a:t>由参数方程确定的函数的导数</a:t>
            </a:r>
            <a:r>
              <a:rPr lang="zh-CN" altLang="en-US" sz="2800" b="1" dirty="0"/>
              <a:t> </a:t>
            </a:r>
            <a:endParaRPr lang="zh-CN" altLang="en-US" sz="28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3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6" grpId="0" autoUpdateAnimBg="0"/>
      <p:bldP spid="132107" grpId="0" autoUpdateAnimBg="0"/>
      <p:bldP spid="132108" grpId="0" autoUpdateAnimBg="0"/>
      <p:bldP spid="13211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5009723" y="198501"/>
            <a:ext cx="61170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推导求函数的导数的方法及求导公式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127" name="Text Box 7"/>
              <p:cNvSpPr txBox="1">
                <a:spLocks noChangeArrowheads="1"/>
              </p:cNvSpPr>
              <p:nvPr/>
            </p:nvSpPr>
            <p:spPr bwMode="auto">
              <a:xfrm>
                <a:off x="580923" y="867925"/>
                <a:ext cx="8272281" cy="5329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设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/>
                  <a:t>具有单调连续的反函数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33127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0923" y="867925"/>
                <a:ext cx="8272281" cy="532966"/>
              </a:xfrm>
              <a:prstGeom prst="rect">
                <a:avLst/>
              </a:prstGeom>
              <a:blipFill rotWithShape="1">
                <a:blip r:embed="rId1"/>
                <a:stretch>
                  <a:fillRect l="-6" t="-97" b="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131" name="Text Box 11"/>
              <p:cNvSpPr txBox="1">
                <a:spLocks noChangeArrowheads="1"/>
              </p:cNvSpPr>
              <p:nvPr/>
            </p:nvSpPr>
            <p:spPr bwMode="auto">
              <a:xfrm>
                <a:off x="566285" y="2062741"/>
                <a:ext cx="10935903" cy="5329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于是（</a:t>
                </a:r>
                <a:r>
                  <a:rPr lang="en-US" altLang="zh-CN" sz="2800" b="1" dirty="0"/>
                  <a:t>1</a:t>
                </a:r>
                <a:r>
                  <a:rPr lang="zh-CN" altLang="en-US" sz="2800" b="1" dirty="0"/>
                  <a:t>）所表示的函数可以看成由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𝝍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/>
                  <a:t>和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/>
                  <a:t>复合而成，</a:t>
                </a:r>
                <a:endParaRPr lang="zh-CN" altLang="en-US" sz="2800" b="1" dirty="0"/>
              </a:p>
            </p:txBody>
          </p:sp>
        </mc:Choice>
        <mc:Fallback>
          <p:sp>
            <p:nvSpPr>
              <p:cNvPr id="133131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6285" y="2062741"/>
                <a:ext cx="10935903" cy="532966"/>
              </a:xfrm>
              <a:prstGeom prst="rect">
                <a:avLst/>
              </a:prstGeom>
              <a:blipFill rotWithShape="1">
                <a:blip r:embed="rId2"/>
                <a:stretch>
                  <a:fillRect l="-5" t="-49" r="4" b="8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133" name="Object 13"/>
              <p:cNvSpPr txBox="1"/>
              <p:nvPr/>
            </p:nvSpPr>
            <p:spPr bwMode="auto">
              <a:xfrm>
                <a:off x="1986213" y="3452820"/>
                <a:ext cx="5271235" cy="15120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𝒅𝒕</m:t>
                              </m:r>
                            </m:den>
                          </m:f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33133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6213" y="3452820"/>
                <a:ext cx="5271235" cy="1512070"/>
              </a:xfrm>
              <a:prstGeom prst="rect">
                <a:avLst/>
              </a:prstGeom>
              <a:blipFill rotWithShape="1">
                <a:blip r:embed="rId3"/>
                <a:stretch>
                  <a:fillRect l="-11" t="-21" r="1" b="3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34" name="Text Box 14"/>
          <p:cNvSpPr txBox="1">
            <a:spLocks noChangeArrowheads="1"/>
          </p:cNvSpPr>
          <p:nvPr/>
        </p:nvSpPr>
        <p:spPr bwMode="auto">
          <a:xfrm>
            <a:off x="1808748" y="5415756"/>
            <a:ext cx="6662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即</a:t>
            </a:r>
            <a:endParaRPr lang="zh-CN" altLang="en-US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135" name="Object 15"/>
              <p:cNvSpPr txBox="1"/>
              <p:nvPr/>
            </p:nvSpPr>
            <p:spPr bwMode="auto">
              <a:xfrm>
                <a:off x="2818324" y="4937760"/>
                <a:ext cx="3447722" cy="19337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𝒅𝒚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𝒅𝒕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𝒅𝒕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33135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8324" y="4937760"/>
                <a:ext cx="3447722" cy="1933773"/>
              </a:xfrm>
              <a:prstGeom prst="rect">
                <a:avLst/>
              </a:prstGeom>
              <a:blipFill rotWithShape="1">
                <a:blip r:embed="rId4"/>
                <a:stretch>
                  <a:fillRect l="-6" r="15" b="1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36" name="Rectangle 16"/>
          <p:cNvSpPr>
            <a:spLocks noChangeArrowheads="1"/>
          </p:cNvSpPr>
          <p:nvPr/>
        </p:nvSpPr>
        <p:spPr bwMode="auto">
          <a:xfrm>
            <a:off x="313454" y="191253"/>
            <a:ext cx="48649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/>
              <a:t>下面讨论直接从参数方程（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138" name="Rectangle 18"/>
              <p:cNvSpPr>
                <a:spLocks noChangeArrowheads="1"/>
              </p:cNvSpPr>
              <p:nvPr/>
            </p:nvSpPr>
            <p:spPr bwMode="auto">
              <a:xfrm>
                <a:off x="885524" y="2840607"/>
                <a:ext cx="276244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𝝍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/>
                  <a:t>可导。</a:t>
                </a:r>
                <a:endParaRPr lang="zh-CN" altLang="en-US" sz="2800" b="1" dirty="0"/>
              </a:p>
            </p:txBody>
          </p:sp>
        </mc:Choice>
        <mc:Fallback>
          <p:sp>
            <p:nvSpPr>
              <p:cNvPr id="133138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5524" y="2840607"/>
                <a:ext cx="2762449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12" t="-48" r="19" b="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40" name="Text Box 20"/>
          <p:cNvSpPr txBox="1">
            <a:spLocks noChangeArrowheads="1"/>
          </p:cNvSpPr>
          <p:nvPr/>
        </p:nvSpPr>
        <p:spPr bwMode="auto">
          <a:xfrm>
            <a:off x="580923" y="1446732"/>
            <a:ext cx="5804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且它满足反函数求导的条件，</a:t>
            </a:r>
            <a:endParaRPr lang="zh-CN" altLang="en-US" sz="2800" b="1" dirty="0"/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458941" y="2840607"/>
            <a:ext cx="56142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由复合函数及反函数求导法则得：</a:t>
            </a:r>
            <a:endParaRPr lang="zh-CN" altLang="en-US" sz="28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3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3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 autoUpdateAnimBg="0"/>
      <p:bldP spid="133127" grpId="0"/>
      <p:bldP spid="133131" grpId="0"/>
      <p:bldP spid="133133" grpId="0"/>
      <p:bldP spid="133134" grpId="0" autoUpdateAnimBg="0"/>
      <p:bldP spid="133135" grpId="0"/>
      <p:bldP spid="133136" grpId="0" autoUpdateAnimBg="0"/>
      <p:bldP spid="133138" grpId="0" autoUpdateAnimBg="0"/>
      <p:bldP spid="133140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5957" name="Object 5"/>
              <p:cNvSpPr txBox="1"/>
              <p:nvPr/>
            </p:nvSpPr>
            <p:spPr bwMode="auto">
              <a:xfrm>
                <a:off x="6784280" y="1589600"/>
                <a:ext cx="2957629" cy="95744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2595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4280" y="1589600"/>
                <a:ext cx="2957629" cy="957447"/>
              </a:xfrm>
              <a:prstGeom prst="rect">
                <a:avLst/>
              </a:prstGeom>
              <a:blipFill rotWithShape="1">
                <a:blip r:embed="rId1"/>
                <a:stretch>
                  <a:fillRect l="-19" t="-20" r="13" b="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5958" name="Group 6"/>
          <p:cNvGrpSpPr/>
          <p:nvPr/>
        </p:nvGrpSpPr>
        <p:grpSpPr bwMode="auto">
          <a:xfrm>
            <a:off x="461992" y="1528517"/>
            <a:ext cx="3466915" cy="1001312"/>
            <a:chOff x="288" y="1048"/>
            <a:chExt cx="1838" cy="720"/>
          </a:xfrm>
        </p:grpSpPr>
        <p:sp>
          <p:nvSpPr>
            <p:cNvPr id="125959" name="Text Box 7"/>
            <p:cNvSpPr txBox="1">
              <a:spLocks noChangeArrowheads="1"/>
            </p:cNvSpPr>
            <p:nvPr/>
          </p:nvSpPr>
          <p:spPr bwMode="auto">
            <a:xfrm>
              <a:off x="288" y="1257"/>
              <a:ext cx="1632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解</a:t>
              </a:r>
              <a:r>
                <a:rPr lang="en-US" altLang="zh-CN" sz="2800" b="1" dirty="0"/>
                <a:t>:</a:t>
              </a:r>
              <a:endParaRPr lang="en-US" altLang="zh-CN" sz="28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960" name="Object 8"/>
                <p:cNvSpPr txBox="1"/>
                <p:nvPr/>
              </p:nvSpPr>
              <p:spPr bwMode="auto">
                <a:xfrm>
                  <a:off x="830" y="1048"/>
                  <a:ext cx="1296" cy="7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𝒅𝒚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𝒅𝒙</m:t>
                            </m:r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25960" name="Object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0" y="1048"/>
                  <a:ext cx="1296" cy="720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5961" name="Object 9"/>
              <p:cNvSpPr txBox="1"/>
              <p:nvPr/>
            </p:nvSpPr>
            <p:spPr bwMode="auto">
              <a:xfrm>
                <a:off x="3241141" y="1145619"/>
                <a:ext cx="4449648" cy="185288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25961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1141" y="1145619"/>
                <a:ext cx="4449648" cy="1852881"/>
              </a:xfrm>
              <a:prstGeom prst="rect">
                <a:avLst/>
              </a:prstGeom>
              <a:blipFill rotWithShape="1">
                <a:blip r:embed="rId3"/>
                <a:stretch>
                  <a:fillRect l="-2" t="-4" r="7" b="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963" name="Object 11"/>
              <p:cNvSpPr txBox="1"/>
              <p:nvPr/>
            </p:nvSpPr>
            <p:spPr bwMode="auto">
              <a:xfrm>
                <a:off x="1882341" y="3393591"/>
                <a:ext cx="1137405" cy="43561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25963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2341" y="3393591"/>
                <a:ext cx="1137405" cy="435616"/>
              </a:xfrm>
              <a:prstGeom prst="rect">
                <a:avLst/>
              </a:prstGeom>
              <a:blipFill rotWithShape="1">
                <a:blip r:embed="rId4"/>
                <a:stretch>
                  <a:fillRect l="-18" t="-35" r="28" b="3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964" name="Object 12"/>
              <p:cNvSpPr txBox="1"/>
              <p:nvPr/>
            </p:nvSpPr>
            <p:spPr bwMode="auto">
              <a:xfrm>
                <a:off x="5339914" y="3199275"/>
                <a:ext cx="1810793" cy="8712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25964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9914" y="3199275"/>
                <a:ext cx="1810793" cy="871232"/>
              </a:xfrm>
              <a:prstGeom prst="rect">
                <a:avLst/>
              </a:prstGeom>
              <a:blipFill rotWithShape="1">
                <a:blip r:embed="rId5"/>
                <a:stretch>
                  <a:fillRect l="-11" t="-17" r="34" b="1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965" name="Object 13"/>
              <p:cNvSpPr txBox="1"/>
              <p:nvPr/>
            </p:nvSpPr>
            <p:spPr bwMode="auto">
              <a:xfrm>
                <a:off x="3034864" y="3199275"/>
                <a:ext cx="2099389" cy="8712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25965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4864" y="3199275"/>
                <a:ext cx="2099389" cy="871232"/>
              </a:xfrm>
              <a:prstGeom prst="rect">
                <a:avLst/>
              </a:prstGeom>
              <a:blipFill rotWithShape="1">
                <a:blip r:embed="rId6"/>
                <a:stretch>
                  <a:fillRect l="-9" t="-17" r="13" b="1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5966" name="Group 14"/>
          <p:cNvGrpSpPr/>
          <p:nvPr/>
        </p:nvGrpSpPr>
        <p:grpSpPr bwMode="auto">
          <a:xfrm>
            <a:off x="1234639" y="4201194"/>
            <a:ext cx="7273353" cy="747202"/>
            <a:chOff x="432" y="2728"/>
            <a:chExt cx="3936" cy="584"/>
          </a:xfrm>
        </p:grpSpPr>
        <p:sp>
          <p:nvSpPr>
            <p:cNvPr id="125967" name="Text Box 15"/>
            <p:cNvSpPr txBox="1">
              <a:spLocks noChangeArrowheads="1"/>
            </p:cNvSpPr>
            <p:nvPr/>
          </p:nvSpPr>
          <p:spPr bwMode="auto">
            <a:xfrm>
              <a:off x="432" y="2841"/>
              <a:ext cx="3072" cy="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所求切线方程为</a:t>
              </a:r>
              <a:endParaRPr lang="zh-CN" altLang="en-US" sz="2800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968" name="Object 16"/>
                <p:cNvSpPr txBox="1"/>
                <p:nvPr/>
              </p:nvSpPr>
              <p:spPr bwMode="auto">
                <a:xfrm>
                  <a:off x="2112" y="2728"/>
                  <a:ext cx="2256" cy="5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7500" lnSpcReduction="2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)=−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25968" name="Object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12" y="2728"/>
                  <a:ext cx="2256" cy="584"/>
                </a:xfrm>
                <a:prstGeom prst="rect">
                  <a:avLst/>
                </a:prstGeom>
                <a:blipFill rotWithShape="1">
                  <a:blip r:embed="rId7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5969" name="Group 17"/>
          <p:cNvGrpSpPr/>
          <p:nvPr/>
        </p:nvGrpSpPr>
        <p:grpSpPr bwMode="auto">
          <a:xfrm>
            <a:off x="1306079" y="4927015"/>
            <a:ext cx="6739546" cy="850056"/>
            <a:chOff x="720" y="3312"/>
            <a:chExt cx="3573" cy="624"/>
          </a:xfrm>
        </p:grpSpPr>
        <p:sp>
          <p:nvSpPr>
            <p:cNvPr id="125970" name="Text Box 18"/>
            <p:cNvSpPr txBox="1">
              <a:spLocks noChangeArrowheads="1"/>
            </p:cNvSpPr>
            <p:nvPr/>
          </p:nvSpPr>
          <p:spPr bwMode="auto">
            <a:xfrm>
              <a:off x="720" y="3465"/>
              <a:ext cx="153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法线方程为</a:t>
              </a:r>
              <a:endParaRPr lang="zh-CN" altLang="en-US" sz="2800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971" name="Object 19"/>
                <p:cNvSpPr txBox="1"/>
                <p:nvPr/>
              </p:nvSpPr>
              <p:spPr bwMode="auto">
                <a:xfrm>
                  <a:off x="2112" y="3312"/>
                  <a:ext cx="2181" cy="6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25971" name="Object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12" y="3312"/>
                  <a:ext cx="2181" cy="624"/>
                </a:xfrm>
                <a:prstGeom prst="rect">
                  <a:avLst/>
                </a:prstGeom>
                <a:blipFill rotWithShape="1">
                  <a:blip r:embed="rId8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5972" name="Rectangle 20"/>
              <p:cNvSpPr>
                <a:spLocks noChangeArrowheads="1"/>
              </p:cNvSpPr>
              <p:nvPr/>
            </p:nvSpPr>
            <p:spPr bwMode="auto">
              <a:xfrm>
                <a:off x="389643" y="196694"/>
                <a:ext cx="9822761" cy="7791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/>
                  <a:t>例</a:t>
                </a:r>
                <a:r>
                  <a:rPr lang="en-US" altLang="zh-CN" sz="2800" b="1" dirty="0"/>
                  <a:t>1. </a:t>
                </a:r>
                <a:r>
                  <a:rPr lang="zh-CN" altLang="en-US" sz="2800" b="1" dirty="0"/>
                  <a:t>求曲线  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800" b="1" dirty="0"/>
                  <a:t>在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800" b="1" dirty="0"/>
                  <a:t>处切线及法线方程</a:t>
                </a:r>
                <a:endParaRPr lang="zh-CN" altLang="en-US" sz="2800" b="1" dirty="0"/>
              </a:p>
            </p:txBody>
          </p:sp>
        </mc:Choice>
        <mc:Fallback>
          <p:sp>
            <p:nvSpPr>
              <p:cNvPr id="125972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643" y="196694"/>
                <a:ext cx="9822761" cy="779124"/>
              </a:xfrm>
              <a:prstGeom prst="rect">
                <a:avLst/>
              </a:prstGeom>
              <a:blipFill rotWithShape="1">
                <a:blip r:embed="rId9"/>
                <a:stretch>
                  <a:fillRect l="-4" t="-61" r="3" b="5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2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7" grpId="0"/>
      <p:bldP spid="125961" grpId="0"/>
      <p:bldP spid="125963" grpId="0"/>
      <p:bldP spid="125964" grpId="0"/>
      <p:bldP spid="125965" grpId="0"/>
      <p:bldP spid="12597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826970" y="161223"/>
            <a:ext cx="7924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例</a:t>
            </a:r>
            <a:r>
              <a:rPr lang="en-US" altLang="zh-CN" sz="2800" b="1" dirty="0"/>
              <a:t>2  </a:t>
            </a:r>
            <a:r>
              <a:rPr lang="zh-CN" altLang="en-US" sz="2800" b="1" dirty="0"/>
              <a:t>已知炮弹运动轨迹的参数方程为 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979" name="Object 3"/>
              <p:cNvSpPr txBox="1"/>
              <p:nvPr/>
            </p:nvSpPr>
            <p:spPr bwMode="auto">
              <a:xfrm>
                <a:off x="1436570" y="770823"/>
                <a:ext cx="2584450" cy="1676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2697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6570" y="770823"/>
                <a:ext cx="2584450" cy="1676400"/>
              </a:xfrm>
              <a:prstGeom prst="rect">
                <a:avLst/>
              </a:prstGeom>
              <a:blipFill rotWithShape="1">
                <a:blip r:embed="rId1"/>
                <a:stretch>
                  <a:fillRect l="-8" t="-34" r="8" b="3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980" name="Group 4"/>
          <p:cNvGrpSpPr/>
          <p:nvPr/>
        </p:nvGrpSpPr>
        <p:grpSpPr bwMode="auto">
          <a:xfrm>
            <a:off x="7456370" y="150907"/>
            <a:ext cx="3352800" cy="2471737"/>
            <a:chOff x="3648" y="219"/>
            <a:chExt cx="2112" cy="1557"/>
          </a:xfrm>
        </p:grpSpPr>
        <p:sp>
          <p:nvSpPr>
            <p:cNvPr id="126981" name="Line 5"/>
            <p:cNvSpPr>
              <a:spLocks noChangeShapeType="1"/>
            </p:cNvSpPr>
            <p:nvPr/>
          </p:nvSpPr>
          <p:spPr bwMode="auto">
            <a:xfrm flipV="1">
              <a:off x="3648" y="1488"/>
              <a:ext cx="211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grpSp>
          <p:nvGrpSpPr>
            <p:cNvPr id="126982" name="Group 6"/>
            <p:cNvGrpSpPr/>
            <p:nvPr/>
          </p:nvGrpSpPr>
          <p:grpSpPr bwMode="auto">
            <a:xfrm>
              <a:off x="3840" y="219"/>
              <a:ext cx="1536" cy="1557"/>
              <a:chOff x="3840" y="219"/>
              <a:chExt cx="1536" cy="1557"/>
            </a:xfrm>
          </p:grpSpPr>
          <p:sp>
            <p:nvSpPr>
              <p:cNvPr id="126983" name="Line 7"/>
              <p:cNvSpPr>
                <a:spLocks noChangeShapeType="1"/>
              </p:cNvSpPr>
              <p:nvPr/>
            </p:nvSpPr>
            <p:spPr bwMode="auto">
              <a:xfrm flipV="1">
                <a:off x="3840" y="480"/>
                <a:ext cx="0" cy="12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26984" name="Arc 8"/>
              <p:cNvSpPr/>
              <p:nvPr/>
            </p:nvSpPr>
            <p:spPr bwMode="auto">
              <a:xfrm rot="10704232" flipV="1">
                <a:off x="4032" y="576"/>
                <a:ext cx="1344" cy="798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17 w 43200"/>
                  <a:gd name="T1" fmla="*/ 22450 h 22450"/>
                  <a:gd name="T2" fmla="*/ 43200 w 43200"/>
                  <a:gd name="T3" fmla="*/ 21600 h 22450"/>
                  <a:gd name="T4" fmla="*/ 21600 w 43200"/>
                  <a:gd name="T5" fmla="*/ 21600 h 22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450" fill="none" extrusionOk="0">
                    <a:moveTo>
                      <a:pt x="16" y="22450"/>
                    </a:moveTo>
                    <a:cubicBezTo>
                      <a:pt x="5" y="22166"/>
                      <a:pt x="0" y="2188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2450" stroke="0" extrusionOk="0">
                    <a:moveTo>
                      <a:pt x="16" y="22450"/>
                    </a:moveTo>
                    <a:cubicBezTo>
                      <a:pt x="5" y="22166"/>
                      <a:pt x="0" y="2188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33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grpSp>
            <p:nvGrpSpPr>
              <p:cNvPr id="126985" name="Group 9"/>
              <p:cNvGrpSpPr/>
              <p:nvPr/>
            </p:nvGrpSpPr>
            <p:grpSpPr bwMode="auto">
              <a:xfrm>
                <a:off x="4032" y="219"/>
                <a:ext cx="816" cy="720"/>
                <a:chOff x="3408" y="240"/>
                <a:chExt cx="816" cy="720"/>
              </a:xfrm>
            </p:grpSpPr>
            <p:sp>
              <p:nvSpPr>
                <p:cNvPr id="126986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3408" y="336"/>
                  <a:ext cx="768" cy="624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126987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3744" y="240"/>
                  <a:ext cx="0" cy="480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126988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720"/>
                  <a:ext cx="480" cy="0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</p:grpSp>
        </p:grpSp>
      </p:grp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979370" y="5419023"/>
            <a:ext cx="2971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速度大小</a:t>
            </a:r>
            <a:endParaRPr lang="zh-CN" altLang="en-US" sz="2800" b="1"/>
          </a:p>
        </p:txBody>
      </p:sp>
      <p:grpSp>
        <p:nvGrpSpPr>
          <p:cNvPr id="126990" name="Group 14"/>
          <p:cNvGrpSpPr/>
          <p:nvPr/>
        </p:nvGrpSpPr>
        <p:grpSpPr bwMode="auto">
          <a:xfrm>
            <a:off x="5773619" y="3582286"/>
            <a:ext cx="4298176" cy="1035050"/>
            <a:chOff x="1392" y="2587"/>
            <a:chExt cx="1972" cy="652"/>
          </a:xfrm>
        </p:grpSpPr>
        <p:sp>
          <p:nvSpPr>
            <p:cNvPr id="126991" name="Text Box 15"/>
            <p:cNvSpPr txBox="1">
              <a:spLocks noChangeArrowheads="1"/>
            </p:cNvSpPr>
            <p:nvPr/>
          </p:nvSpPr>
          <p:spPr bwMode="auto">
            <a:xfrm>
              <a:off x="1392" y="2793"/>
              <a:ext cx="84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垂直分量</a:t>
              </a:r>
              <a:endParaRPr lang="zh-CN" altLang="en-US" sz="28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992" name="Object 16"/>
                <p:cNvSpPr txBox="1"/>
                <p:nvPr/>
              </p:nvSpPr>
              <p:spPr bwMode="auto">
                <a:xfrm>
                  <a:off x="2232" y="2587"/>
                  <a:ext cx="1132" cy="6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𝒅𝒚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𝒅𝒕</m:t>
                            </m:r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𝒈𝒕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26992" name="Object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32" y="2587"/>
                  <a:ext cx="1132" cy="652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993" name="Group 17"/>
          <p:cNvGrpSpPr/>
          <p:nvPr/>
        </p:nvGrpSpPr>
        <p:grpSpPr bwMode="auto">
          <a:xfrm>
            <a:off x="979370" y="3621973"/>
            <a:ext cx="4654550" cy="1111250"/>
            <a:chOff x="192" y="1796"/>
            <a:chExt cx="2932" cy="700"/>
          </a:xfrm>
        </p:grpSpPr>
        <p:sp>
          <p:nvSpPr>
            <p:cNvPr id="126994" name="Text Box 18"/>
            <p:cNvSpPr txBox="1">
              <a:spLocks noChangeArrowheads="1"/>
            </p:cNvSpPr>
            <p:nvPr/>
          </p:nvSpPr>
          <p:spPr bwMode="auto">
            <a:xfrm>
              <a:off x="192" y="2016"/>
              <a:ext cx="206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解</a:t>
              </a:r>
              <a:r>
                <a:rPr lang="en-US" altLang="zh-CN" sz="2800" b="1" dirty="0"/>
                <a:t>:        </a:t>
              </a:r>
              <a:r>
                <a:rPr lang="zh-CN" altLang="en-US" sz="2800" b="1" dirty="0"/>
                <a:t>水平分量          </a:t>
              </a:r>
              <a:endParaRPr lang="zh-CN" altLang="en-US" sz="28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995" name="Object 19"/>
                <p:cNvSpPr txBox="1"/>
                <p:nvPr/>
              </p:nvSpPr>
              <p:spPr bwMode="auto">
                <a:xfrm>
                  <a:off x="1920" y="1796"/>
                  <a:ext cx="1204" cy="7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𝒅𝒙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𝒅𝒕</m:t>
                            </m:r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>
            <p:sp>
              <p:nvSpPr>
                <p:cNvPr id="126995" name="Object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20" y="1796"/>
                  <a:ext cx="1204" cy="700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6996" name="Object 20"/>
              <p:cNvSpPr txBox="1"/>
              <p:nvPr/>
            </p:nvSpPr>
            <p:spPr bwMode="auto">
              <a:xfrm>
                <a:off x="2503370" y="5052309"/>
                <a:ext cx="6563628" cy="128111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𝒅𝒕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𝒅𝒚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𝒅𝒕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𝒈𝒕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26996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3370" y="5052309"/>
                <a:ext cx="6563628" cy="1281114"/>
              </a:xfrm>
              <a:prstGeom prst="rect">
                <a:avLst/>
              </a:prstGeom>
              <a:blipFill rotWithShape="1">
                <a:blip r:embed="rId4"/>
                <a:stretch>
                  <a:fillRect l="-3" t="-19" r="7" b="4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997" name="Group 21"/>
          <p:cNvGrpSpPr/>
          <p:nvPr/>
        </p:nvGrpSpPr>
        <p:grpSpPr bwMode="auto">
          <a:xfrm>
            <a:off x="979370" y="2766313"/>
            <a:ext cx="7543800" cy="523875"/>
            <a:chOff x="480" y="1488"/>
            <a:chExt cx="4752" cy="330"/>
          </a:xfrm>
        </p:grpSpPr>
        <p:sp>
          <p:nvSpPr>
            <p:cNvPr id="126998" name="Text Box 22"/>
            <p:cNvSpPr txBox="1">
              <a:spLocks noChangeArrowheads="1"/>
            </p:cNvSpPr>
            <p:nvPr/>
          </p:nvSpPr>
          <p:spPr bwMode="auto">
            <a:xfrm>
              <a:off x="480" y="1488"/>
              <a:ext cx="475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求炮弹在任何时刻    的运动速度的大小和方向</a:t>
              </a:r>
              <a:endParaRPr lang="zh-CN" altLang="en-US" sz="28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999" name="Object 23"/>
                <p:cNvSpPr txBox="1"/>
                <p:nvPr/>
              </p:nvSpPr>
              <p:spPr bwMode="auto">
                <a:xfrm>
                  <a:off x="2352" y="1488"/>
                  <a:ext cx="1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>
            <p:sp>
              <p:nvSpPr>
                <p:cNvPr id="126999" name="Object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52" y="1488"/>
                  <a:ext cx="168" cy="288"/>
                </a:xfrm>
                <a:prstGeom prst="rect">
                  <a:avLst/>
                </a:prstGeom>
                <a:blipFill rotWithShape="1">
                  <a:blip r:embed="rId5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2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26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2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 autoUpdateAnimBg="0"/>
      <p:bldP spid="126979" grpId="0"/>
      <p:bldP spid="126989" grpId="0" autoUpdateAnimBg="0"/>
      <p:bldP spid="12699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002" name="Group 2"/>
          <p:cNvGrpSpPr/>
          <p:nvPr/>
        </p:nvGrpSpPr>
        <p:grpSpPr bwMode="auto">
          <a:xfrm>
            <a:off x="1608637" y="3838359"/>
            <a:ext cx="5927943" cy="1042316"/>
            <a:chOff x="240" y="136"/>
            <a:chExt cx="2592" cy="598"/>
          </a:xfrm>
        </p:grpSpPr>
        <p:sp>
          <p:nvSpPr>
            <p:cNvPr id="128003" name="Text Box 3"/>
            <p:cNvSpPr txBox="1">
              <a:spLocks noChangeArrowheads="1"/>
            </p:cNvSpPr>
            <p:nvPr/>
          </p:nvSpPr>
          <p:spPr bwMode="auto">
            <a:xfrm>
              <a:off x="240" y="240"/>
              <a:ext cx="2592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当                时</a:t>
              </a:r>
              <a:endParaRPr lang="zh-CN" altLang="en-US" sz="28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004" name="Object 4"/>
                <p:cNvSpPr txBox="1"/>
                <p:nvPr/>
              </p:nvSpPr>
              <p:spPr bwMode="auto">
                <a:xfrm>
                  <a:off x="1296" y="217"/>
                  <a:ext cx="1100" cy="3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𝐭𝐚𝐧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28004" name="Object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6" y="217"/>
                  <a:ext cx="1100" cy="346"/>
                </a:xfrm>
                <a:prstGeom prst="rect">
                  <a:avLst/>
                </a:prstGeom>
                <a:blipFill rotWithShape="1">
                  <a:blip r:embed="rId1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005" name="Object 5"/>
                <p:cNvSpPr txBox="1"/>
                <p:nvPr/>
              </p:nvSpPr>
              <p:spPr bwMode="auto">
                <a:xfrm>
                  <a:off x="451" y="136"/>
                  <a:ext cx="533" cy="59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den>
                        </m:f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28005" name="Object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1" y="136"/>
                  <a:ext cx="533" cy="598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1522717" y="5226819"/>
            <a:ext cx="80766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此时速度的方向是水平的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即炮弹达到最高点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1328286" y="413886"/>
            <a:ext cx="64441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速度的方向即为 弹道的切线方向</a:t>
            </a:r>
            <a:r>
              <a:rPr lang="en-US" altLang="zh-CN" sz="2800" b="1"/>
              <a:t>,</a:t>
            </a:r>
            <a:endParaRPr lang="en-US" altLang="zh-CN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008" name="Object 8"/>
              <p:cNvSpPr txBox="1"/>
              <p:nvPr/>
            </p:nvSpPr>
            <p:spPr bwMode="auto">
              <a:xfrm>
                <a:off x="1608639" y="1127401"/>
                <a:ext cx="3964388" cy="15087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𝒈𝒕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2800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8639" y="1127401"/>
                <a:ext cx="3964388" cy="1508702"/>
              </a:xfrm>
              <a:prstGeom prst="rect">
                <a:avLst/>
              </a:prstGeom>
              <a:blipFill rotWithShape="1">
                <a:blip r:embed="rId3"/>
                <a:stretch>
                  <a:fillRect l="-5" t="-18" r="7" b="1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009" name="Group 9"/>
          <p:cNvGrpSpPr/>
          <p:nvPr/>
        </p:nvGrpSpPr>
        <p:grpSpPr bwMode="auto">
          <a:xfrm>
            <a:off x="7291040" y="411923"/>
            <a:ext cx="2233960" cy="578677"/>
            <a:chOff x="4224" y="2928"/>
            <a:chExt cx="1248" cy="332"/>
          </a:xfrm>
        </p:grpSpPr>
        <p:sp>
          <p:nvSpPr>
            <p:cNvPr id="128010" name="Text Box 10"/>
            <p:cNvSpPr txBox="1">
              <a:spLocks noChangeArrowheads="1"/>
            </p:cNvSpPr>
            <p:nvPr/>
          </p:nvSpPr>
          <p:spPr bwMode="auto">
            <a:xfrm>
              <a:off x="4224" y="2928"/>
              <a:ext cx="115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设倾角为</a:t>
              </a:r>
              <a:endParaRPr lang="zh-CN" altLang="en-US" sz="2800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011" name="Object 11"/>
                <p:cNvSpPr txBox="1"/>
                <p:nvPr/>
              </p:nvSpPr>
              <p:spPr bwMode="auto">
                <a:xfrm>
                  <a:off x="5140" y="3024"/>
                  <a:ext cx="332" cy="2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0000" lnSpcReduction="2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>
            <p:sp>
              <p:nvSpPr>
                <p:cNvPr id="128011" name="Object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40" y="3024"/>
                  <a:ext cx="332" cy="236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8012" name="Group 12"/>
          <p:cNvGrpSpPr/>
          <p:nvPr/>
        </p:nvGrpSpPr>
        <p:grpSpPr bwMode="auto">
          <a:xfrm>
            <a:off x="1512995" y="2691879"/>
            <a:ext cx="4811605" cy="575191"/>
            <a:chOff x="240" y="3840"/>
            <a:chExt cx="2688" cy="330"/>
          </a:xfrm>
        </p:grpSpPr>
        <p:sp>
          <p:nvSpPr>
            <p:cNvPr id="128013" name="Text Box 13"/>
            <p:cNvSpPr txBox="1">
              <a:spLocks noChangeArrowheads="1"/>
            </p:cNvSpPr>
            <p:nvPr/>
          </p:nvSpPr>
          <p:spPr bwMode="auto">
            <a:xfrm>
              <a:off x="240" y="3840"/>
              <a:ext cx="26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再炮弹刚设出时</a:t>
              </a:r>
              <a:r>
                <a:rPr lang="en-US" altLang="zh-CN" sz="2800" b="1" dirty="0"/>
                <a:t>(</a:t>
              </a:r>
              <a:r>
                <a:rPr lang="zh-CN" altLang="en-US" sz="2800" b="1" dirty="0"/>
                <a:t>即           </a:t>
              </a:r>
              <a:r>
                <a:rPr lang="en-US" altLang="zh-CN" sz="2800" b="1" dirty="0"/>
                <a:t>)</a:t>
              </a:r>
              <a:endParaRPr lang="en-US" altLang="zh-CN" sz="28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014" name="Object 14"/>
                <p:cNvSpPr txBox="1"/>
                <p:nvPr/>
              </p:nvSpPr>
              <p:spPr bwMode="auto">
                <a:xfrm>
                  <a:off x="1976" y="3845"/>
                  <a:ext cx="532" cy="29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28014" name="Object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76" y="3845"/>
                  <a:ext cx="532" cy="298"/>
                </a:xfrm>
                <a:prstGeom prst="rect">
                  <a:avLst/>
                </a:prstGeom>
                <a:blipFill rotWithShape="1">
                  <a:blip r:embed="rId5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8015" name="Object 15"/>
              <p:cNvSpPr txBox="1"/>
              <p:nvPr/>
            </p:nvSpPr>
            <p:spPr bwMode="auto">
              <a:xfrm>
                <a:off x="6400801" y="2382986"/>
                <a:ext cx="3198540" cy="13969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28015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00801" y="2382986"/>
                <a:ext cx="3198540" cy="1396957"/>
              </a:xfrm>
              <a:prstGeom prst="rect">
                <a:avLst/>
              </a:prstGeom>
              <a:blipFill rotWithShape="1">
                <a:blip r:embed="rId6"/>
                <a:stretch>
                  <a:fillRect t="-33" r="1" b="3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016" name="Object 16"/>
              <p:cNvSpPr txBox="1"/>
              <p:nvPr/>
            </p:nvSpPr>
            <p:spPr bwMode="auto">
              <a:xfrm>
                <a:off x="6324600" y="1141967"/>
                <a:ext cx="4066952" cy="124101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𝐚𝐫𝐜𝐭𝐚𝐧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𝒈𝒕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28016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4600" y="1141967"/>
                <a:ext cx="4066952" cy="1241019"/>
              </a:xfrm>
              <a:prstGeom prst="rect">
                <a:avLst/>
              </a:prstGeom>
              <a:blipFill rotWithShape="1">
                <a:blip r:embed="rId7"/>
                <a:stretch>
                  <a:fillRect t="-19" r="10" b="3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6" grpId="0" autoUpdateAnimBg="0"/>
      <p:bldP spid="128007" grpId="0" autoUpdateAnimBg="0"/>
      <p:bldP spid="128008" grpId="0"/>
      <p:bldP spid="1280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2" name="Rectangle 12"/>
          <p:cNvSpPr>
            <a:spLocks noChangeArrowheads="1"/>
          </p:cNvSpPr>
          <p:nvPr/>
        </p:nvSpPr>
        <p:spPr bwMode="auto">
          <a:xfrm>
            <a:off x="802758" y="191084"/>
            <a:ext cx="4201558" cy="804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tx2"/>
                </a:solidFill>
                <a:latin typeface="cajcd fnthx" pitchFamily="18" charset="2"/>
              </a:rPr>
              <a:t>六</a:t>
            </a:r>
            <a:r>
              <a:rPr lang="en-US" altLang="zh-CN" sz="2800" b="1">
                <a:solidFill>
                  <a:schemeClr val="tx2"/>
                </a:solidFill>
                <a:latin typeface="cajcd fnthx" pitchFamily="18" charset="2"/>
              </a:rPr>
              <a:t>. </a:t>
            </a:r>
            <a:r>
              <a:rPr lang="zh-CN" altLang="en-US" sz="2800" b="1">
                <a:solidFill>
                  <a:schemeClr val="tx2"/>
                </a:solidFill>
                <a:latin typeface="cajcd fnthx" pitchFamily="18" charset="2"/>
              </a:rPr>
              <a:t>对数求导法</a:t>
            </a:r>
            <a:endParaRPr lang="zh-CN" altLang="en-US" sz="2800" b="1">
              <a:solidFill>
                <a:schemeClr val="tx2"/>
              </a:solidFill>
              <a:latin typeface="cajcd fnthx" pitchFamily="18" charset="2"/>
            </a:endParaRPr>
          </a:p>
        </p:txBody>
      </p:sp>
      <p:grpSp>
        <p:nvGrpSpPr>
          <p:cNvPr id="112653" name="Group 13"/>
          <p:cNvGrpSpPr/>
          <p:nvPr/>
        </p:nvGrpSpPr>
        <p:grpSpPr bwMode="auto">
          <a:xfrm>
            <a:off x="5339833" y="1110340"/>
            <a:ext cx="1149096" cy="647559"/>
            <a:chOff x="2208" y="338"/>
            <a:chExt cx="617" cy="432"/>
          </a:xfrm>
        </p:grpSpPr>
        <p:sp>
          <p:nvSpPr>
            <p:cNvPr id="112654" name="Text Box 14"/>
            <p:cNvSpPr txBox="1">
              <a:spLocks noChangeArrowheads="1"/>
            </p:cNvSpPr>
            <p:nvPr/>
          </p:nvSpPr>
          <p:spPr bwMode="auto">
            <a:xfrm>
              <a:off x="2208" y="384"/>
              <a:ext cx="432" cy="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cajcd fnthx" pitchFamily="18" charset="2"/>
                </a:rPr>
                <a:t>求</a:t>
              </a:r>
              <a:endParaRPr lang="zh-CN" altLang="en-US" sz="2800" b="1" dirty="0">
                <a:latin typeface="cajcd fnthx" pitchFamily="18" charset="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655" name="Object 15"/>
                <p:cNvSpPr txBox="1"/>
                <p:nvPr/>
              </p:nvSpPr>
              <p:spPr bwMode="auto">
                <a:xfrm>
                  <a:off x="2537" y="338"/>
                  <a:ext cx="288" cy="4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>
            <p:sp>
              <p:nvSpPr>
                <p:cNvPr id="112655" name="Object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37" y="338"/>
                  <a:ext cx="288" cy="432"/>
                </a:xfrm>
                <a:prstGeom prst="rect">
                  <a:avLst/>
                </a:prstGeom>
                <a:blipFill rotWithShape="1">
                  <a:blip r:embed="rId1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656" name="Group 16"/>
          <p:cNvGrpSpPr/>
          <p:nvPr/>
        </p:nvGrpSpPr>
        <p:grpSpPr bwMode="auto">
          <a:xfrm>
            <a:off x="1091682" y="1203909"/>
            <a:ext cx="3912887" cy="804795"/>
            <a:chOff x="192" y="384"/>
            <a:chExt cx="2101" cy="336"/>
          </a:xfrm>
        </p:grpSpPr>
        <p:sp>
          <p:nvSpPr>
            <p:cNvPr id="112657" name="Text Box 17"/>
            <p:cNvSpPr txBox="1">
              <a:spLocks noChangeArrowheads="1"/>
            </p:cNvSpPr>
            <p:nvPr/>
          </p:nvSpPr>
          <p:spPr bwMode="auto">
            <a:xfrm>
              <a:off x="192" y="384"/>
              <a:ext cx="48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cajcd fnthx" pitchFamily="18" charset="2"/>
                </a:rPr>
                <a:t>例</a:t>
              </a:r>
              <a:r>
                <a:rPr lang="en-US" altLang="zh-CN" sz="2800" b="1">
                  <a:latin typeface="cajcd fnthx" pitchFamily="18" charset="2"/>
                </a:rPr>
                <a:t>1.</a:t>
              </a:r>
              <a:endParaRPr lang="en-US" altLang="zh-CN" sz="2800" b="1">
                <a:latin typeface="cajcd fnthx" pitchFamily="18" charset="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658" name="Object 18"/>
                <p:cNvSpPr txBox="1"/>
                <p:nvPr/>
              </p:nvSpPr>
              <p:spPr bwMode="auto">
                <a:xfrm>
                  <a:off x="672" y="384"/>
                  <a:ext cx="1096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func>
                              <m:func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zh-CN" altLang="en-US" sz="2800" b="1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𝐬𝐢𝐧</m:t>
                                </m:r>
                              </m:fName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func>
                          </m:sup>
                        </m:sSup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12658" name="Object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2" y="384"/>
                  <a:ext cx="1096" cy="286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659" name="Object 19"/>
                <p:cNvSpPr txBox="1"/>
                <p:nvPr/>
              </p:nvSpPr>
              <p:spPr bwMode="auto">
                <a:xfrm>
                  <a:off x="1536" y="384"/>
                  <a:ext cx="757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12659" name="Object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36" y="384"/>
                  <a:ext cx="757" cy="336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660" name="Group 20"/>
          <p:cNvGrpSpPr/>
          <p:nvPr/>
        </p:nvGrpSpPr>
        <p:grpSpPr bwMode="auto">
          <a:xfrm>
            <a:off x="1018657" y="1888371"/>
            <a:ext cx="3397005" cy="898209"/>
            <a:chOff x="192" y="585"/>
            <a:chExt cx="1824" cy="375"/>
          </a:xfrm>
        </p:grpSpPr>
        <p:sp>
          <p:nvSpPr>
            <p:cNvPr id="112661" name="Text Box 21"/>
            <p:cNvSpPr txBox="1">
              <a:spLocks noChangeArrowheads="1"/>
            </p:cNvSpPr>
            <p:nvPr/>
          </p:nvSpPr>
          <p:spPr bwMode="auto">
            <a:xfrm>
              <a:off x="192" y="585"/>
              <a:ext cx="3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cajcd fnthx" pitchFamily="18" charset="2"/>
                </a:rPr>
                <a:t>解</a:t>
              </a:r>
              <a:r>
                <a:rPr lang="en-US" altLang="zh-CN" sz="2800" b="1">
                  <a:latin typeface="cajcd fnthx" pitchFamily="18" charset="2"/>
                </a:rPr>
                <a:t>:</a:t>
              </a:r>
              <a:endParaRPr lang="en-US" altLang="zh-CN" sz="2800" b="1">
                <a:latin typeface="cajcd fnthx" pitchFamily="18" charset="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662" name="Object 22"/>
                <p:cNvSpPr txBox="1"/>
                <p:nvPr/>
              </p:nvSpPr>
              <p:spPr bwMode="auto">
                <a:xfrm>
                  <a:off x="624" y="624"/>
                  <a:ext cx="1392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𝐥𝐧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𝐥𝐧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12662" name="Object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4" y="624"/>
                  <a:ext cx="1392" cy="336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2663" name="Text Box 23"/>
          <p:cNvSpPr txBox="1">
            <a:spLocks noChangeArrowheads="1"/>
          </p:cNvSpPr>
          <p:nvPr/>
        </p:nvSpPr>
        <p:spPr bwMode="auto">
          <a:xfrm>
            <a:off x="4511880" y="2026553"/>
            <a:ext cx="50955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cajcd fnthx" pitchFamily="18" charset="2"/>
              </a:rPr>
              <a:t> </a:t>
            </a:r>
            <a:r>
              <a:rPr lang="zh-CN" altLang="en-US" sz="2800" b="1" dirty="0">
                <a:latin typeface="cajcd fnthx" pitchFamily="18" charset="2"/>
              </a:rPr>
              <a:t>在方程两端同时对 </a:t>
            </a:r>
            <a:r>
              <a:rPr lang="en-US" altLang="zh-CN" sz="2800" b="1" i="1" dirty="0"/>
              <a:t>x </a:t>
            </a:r>
            <a:r>
              <a:rPr lang="zh-CN" altLang="en-US" sz="2800" b="1" dirty="0">
                <a:latin typeface="cajcd fnthx" pitchFamily="18" charset="2"/>
              </a:rPr>
              <a:t>求导</a:t>
            </a:r>
            <a:endParaRPr lang="zh-CN" altLang="en-US" sz="2800" b="1" dirty="0">
              <a:latin typeface="cajcd fnthx" pitchFamily="18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664" name="Object 24"/>
              <p:cNvSpPr txBox="1"/>
              <p:nvPr/>
            </p:nvSpPr>
            <p:spPr bwMode="auto">
              <a:xfrm>
                <a:off x="1712232" y="2818428"/>
                <a:ext cx="5599297" cy="12403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12664" name="Object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2232" y="2818428"/>
                <a:ext cx="5599297" cy="1240353"/>
              </a:xfrm>
              <a:prstGeom prst="rect">
                <a:avLst/>
              </a:prstGeom>
              <a:blipFill rotWithShape="1">
                <a:blip r:embed="rId5"/>
                <a:stretch>
                  <a:fillRect l="-5" t="-24" r="2" b="4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665" name="Object 25"/>
              <p:cNvSpPr txBox="1"/>
              <p:nvPr/>
            </p:nvSpPr>
            <p:spPr bwMode="auto">
              <a:xfrm>
                <a:off x="6728811" y="2748765"/>
                <a:ext cx="4785944" cy="115705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12665" name="Object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28811" y="2748765"/>
                <a:ext cx="4785944" cy="1157055"/>
              </a:xfrm>
              <a:prstGeom prst="rect">
                <a:avLst/>
              </a:prstGeom>
              <a:blipFill rotWithShape="1">
                <a:blip r:embed="rId6"/>
                <a:stretch>
                  <a:fillRect l="-7" t="-42" r="6" b="4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666" name="Object 26"/>
              <p:cNvSpPr txBox="1"/>
              <p:nvPr/>
            </p:nvSpPr>
            <p:spPr bwMode="auto">
              <a:xfrm>
                <a:off x="1733816" y="3951459"/>
                <a:ext cx="5454834" cy="12403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12666" name="Object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3816" y="3951459"/>
                <a:ext cx="5454834" cy="1240354"/>
              </a:xfrm>
              <a:prstGeom prst="rect">
                <a:avLst/>
              </a:prstGeom>
              <a:blipFill rotWithShape="1">
                <a:blip r:embed="rId7"/>
                <a:stretch>
                  <a:fillRect l="-5" t="-39" r="8" b="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 Box 23"/>
              <p:cNvSpPr txBox="1">
                <a:spLocks noChangeArrowheads="1"/>
              </p:cNvSpPr>
              <p:nvPr/>
            </p:nvSpPr>
            <p:spPr bwMode="auto">
              <a:xfrm>
                <a:off x="1483543" y="5424085"/>
                <a:ext cx="3520773" cy="5394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cajcd fnthx" pitchFamily="18" charset="2"/>
                  </a:rPr>
                  <a:t>或者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func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𝐥𝐧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</m:sup>
                    </m:sSup>
                  </m:oMath>
                </a14:m>
                <a:r>
                  <a:rPr lang="zh-CN" altLang="en-US" sz="2800" b="1" dirty="0">
                    <a:latin typeface="cajcd fnthx" pitchFamily="18" charset="2"/>
                  </a:rPr>
                  <a:t>，</a:t>
                </a:r>
                <a:endParaRPr lang="en-US" altLang="zh-CN" sz="2800" b="1" dirty="0">
                  <a:latin typeface="cajcd fnthx" pitchFamily="18" charset="2"/>
                </a:endParaRPr>
              </a:p>
            </p:txBody>
          </p:sp>
        </mc:Choice>
        <mc:Fallback>
          <p:sp>
            <p:nvSpPr>
              <p:cNvPr id="20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3543" y="5424085"/>
                <a:ext cx="3520773" cy="539443"/>
              </a:xfrm>
              <a:prstGeom prst="rect">
                <a:avLst/>
              </a:prstGeom>
              <a:blipFill rotWithShape="1">
                <a:blip r:embed="rId8"/>
                <a:stretch>
                  <a:fillRect l="-5" t="-6576" r="15" b="4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5096385" y="5464825"/>
            <a:ext cx="19992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cajcd fnthx" pitchFamily="18" charset="2"/>
              </a:rPr>
              <a:t>然后求导</a:t>
            </a:r>
            <a:endParaRPr lang="zh-CN" altLang="en-US" sz="2800" b="1" dirty="0">
              <a:latin typeface="cajcd fnthx" pitchFamily="18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1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2" grpId="0" autoUpdateAnimBg="0"/>
      <p:bldP spid="112663" grpId="0" autoUpdateAnimBg="0"/>
      <p:bldP spid="112664" grpId="0"/>
      <p:bldP spid="112665" grpId="0"/>
      <p:bldP spid="112666" grpId="0"/>
      <p:bldP spid="20" grpId="0" autoUpdateAnimBg="0"/>
      <p:bldP spid="2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4831" name="Text Box 15"/>
              <p:cNvSpPr txBox="1">
                <a:spLocks noChangeArrowheads="1"/>
              </p:cNvSpPr>
              <p:nvPr/>
            </p:nvSpPr>
            <p:spPr bwMode="auto">
              <a:xfrm>
                <a:off x="856648" y="488219"/>
                <a:ext cx="3628725" cy="5394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例</a:t>
                </a:r>
                <a:r>
                  <a:rPr lang="en-US" altLang="zh-CN" sz="2800" b="1" dirty="0"/>
                  <a:t>2.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func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𝐥𝐧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</m:sup>
                    </m:sSup>
                  </m:oMath>
                </a14:m>
                <a:endParaRPr lang="en-US" altLang="zh-CN" sz="2800" b="1" dirty="0"/>
              </a:p>
            </p:txBody>
          </p:sp>
        </mc:Choice>
        <mc:Fallback>
          <p:sp>
            <p:nvSpPr>
              <p:cNvPr id="34831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6648" y="488219"/>
                <a:ext cx="3628725" cy="539443"/>
              </a:xfrm>
              <a:prstGeom prst="rect">
                <a:avLst/>
              </a:prstGeom>
              <a:blipFill rotWithShape="1">
                <a:blip r:embed="rId1"/>
                <a:stretch>
                  <a:fillRect l="-1" t="-100" r="10" b="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843" name="Group 27"/>
          <p:cNvGrpSpPr/>
          <p:nvPr/>
        </p:nvGrpSpPr>
        <p:grpSpPr bwMode="auto">
          <a:xfrm>
            <a:off x="4614593" y="442591"/>
            <a:ext cx="1019660" cy="682335"/>
            <a:chOff x="2640" y="2352"/>
            <a:chExt cx="528" cy="336"/>
          </a:xfrm>
        </p:grpSpPr>
        <p:sp>
          <p:nvSpPr>
            <p:cNvPr id="34833" name="Text Box 17"/>
            <p:cNvSpPr txBox="1">
              <a:spLocks noChangeArrowheads="1"/>
            </p:cNvSpPr>
            <p:nvPr/>
          </p:nvSpPr>
          <p:spPr bwMode="auto">
            <a:xfrm>
              <a:off x="2640" y="2352"/>
              <a:ext cx="48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/>
                <a:t> </a:t>
              </a:r>
              <a:r>
                <a:rPr lang="zh-CN" altLang="en-US" sz="2800" b="1" dirty="0"/>
                <a:t>求</a:t>
              </a:r>
              <a:endParaRPr lang="zh-CN" altLang="en-US" sz="28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834" name="Object 18"/>
                <p:cNvSpPr txBox="1"/>
                <p:nvPr/>
              </p:nvSpPr>
              <p:spPr bwMode="auto">
                <a:xfrm>
                  <a:off x="2976" y="2352"/>
                  <a:ext cx="192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>
            <p:sp>
              <p:nvSpPr>
                <p:cNvPr id="34834" name="Object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76" y="2352"/>
                  <a:ext cx="192" cy="336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835" name="Object 19"/>
              <p:cNvSpPr txBox="1"/>
              <p:nvPr/>
            </p:nvSpPr>
            <p:spPr bwMode="auto">
              <a:xfrm>
                <a:off x="1755459" y="1250153"/>
                <a:ext cx="10237618" cy="10136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4835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5459" y="1250153"/>
                <a:ext cx="10237618" cy="1013688"/>
              </a:xfrm>
              <a:prstGeom prst="rect">
                <a:avLst/>
              </a:prstGeom>
              <a:blipFill rotWithShape="1">
                <a:blip r:embed="rId3"/>
                <a:stretch>
                  <a:fillRect l="-3" t="-47" r="5" b="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818468" y="1416907"/>
            <a:ext cx="12977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解</a:t>
            </a:r>
            <a:r>
              <a:rPr lang="en-US" altLang="zh-CN" sz="2800" b="1"/>
              <a:t>:</a:t>
            </a:r>
            <a:endParaRPr lang="en-US" altLang="zh-CN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837" name="Object 21"/>
              <p:cNvSpPr txBox="1"/>
              <p:nvPr/>
            </p:nvSpPr>
            <p:spPr bwMode="auto">
              <a:xfrm>
                <a:off x="1755775" y="2263775"/>
                <a:ext cx="9705975" cy="126746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4837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5775" y="2263775"/>
                <a:ext cx="9705975" cy="12674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845" name="Object 29"/>
              <p:cNvSpPr txBox="1"/>
              <p:nvPr/>
            </p:nvSpPr>
            <p:spPr bwMode="auto">
              <a:xfrm>
                <a:off x="856648" y="5350879"/>
                <a:ext cx="10486444" cy="12289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4845" name="Object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6648" y="5350879"/>
                <a:ext cx="10486444" cy="1228920"/>
              </a:xfrm>
              <a:prstGeom prst="rect">
                <a:avLst/>
              </a:prstGeom>
              <a:blipFill rotWithShape="1">
                <a:blip r:embed="rId5"/>
                <a:stretch>
                  <a:fillRect t="-30" r="1" b="4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846" name="Object 30"/>
              <p:cNvSpPr txBox="1"/>
              <p:nvPr/>
            </p:nvSpPr>
            <p:spPr bwMode="auto">
              <a:xfrm>
                <a:off x="1553124" y="3577957"/>
                <a:ext cx="9789968" cy="12895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4846" name="Object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3124" y="3577957"/>
                <a:ext cx="9789968" cy="1289532"/>
              </a:xfrm>
              <a:prstGeom prst="rect">
                <a:avLst/>
              </a:prstGeom>
              <a:blipFill rotWithShape="1">
                <a:blip r:embed="rId6"/>
                <a:stretch>
                  <a:fillRect l="-6" t="-28" r="1" b="1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1" grpId="0" autoUpdateAnimBg="0"/>
      <p:bldP spid="34835" grpId="0"/>
      <p:bldP spid="34836" grpId="0" autoUpdateAnimBg="0"/>
      <p:bldP spid="34837" grpId="0" bldLvl="0" animBg="1"/>
      <p:bldP spid="34845" grpId="0"/>
      <p:bldP spid="3484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174306" y="3650887"/>
            <a:ext cx="891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j-ea"/>
                <a:ea typeface="+mj-ea"/>
              </a:rPr>
              <a:t>2</a:t>
            </a:r>
            <a:r>
              <a:rPr lang="zh-CN" altLang="en-US" sz="2800" b="1" dirty="0">
                <a:latin typeface="+mj-ea"/>
                <a:ea typeface="+mj-ea"/>
              </a:rPr>
              <a:t>）</a:t>
            </a:r>
            <a:r>
              <a:rPr lang="en-US" altLang="zh-CN" sz="2800" b="1" dirty="0">
                <a:latin typeface="+mj-ea"/>
                <a:ea typeface="+mj-ea"/>
              </a:rPr>
              <a:t>.</a:t>
            </a:r>
            <a:r>
              <a:rPr lang="zh-CN" altLang="en-US" sz="2800" b="1" dirty="0">
                <a:latin typeface="+mj-ea"/>
                <a:ea typeface="+mj-ea"/>
              </a:rPr>
              <a:t>由多个因式开方、乘方、乘和除构成的函数求导。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883343" y="1587217"/>
            <a:ext cx="7162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+mj-ea"/>
                <a:ea typeface="+mj-ea"/>
              </a:rPr>
              <a:t>对数求导法主要解决下面两类函数求导问题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2174306" y="2690163"/>
            <a:ext cx="35958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+mj-ea"/>
                <a:ea typeface="+mj-ea"/>
              </a:rPr>
              <a:t>1</a:t>
            </a:r>
            <a:r>
              <a:rPr lang="zh-CN" altLang="en-US" sz="2800" b="1" dirty="0">
                <a:latin typeface="+mj-ea"/>
                <a:ea typeface="+mj-ea"/>
              </a:rPr>
              <a:t>）</a:t>
            </a:r>
            <a:r>
              <a:rPr lang="en-US" altLang="zh-CN" sz="2800" b="1" dirty="0">
                <a:latin typeface="+mj-ea"/>
                <a:ea typeface="+mj-ea"/>
              </a:rPr>
              <a:t>.</a:t>
            </a:r>
            <a:r>
              <a:rPr lang="zh-CN" altLang="en-US" sz="2800" b="1" dirty="0">
                <a:latin typeface="+mj-ea"/>
                <a:ea typeface="+mj-ea"/>
              </a:rPr>
              <a:t>幂指函数求导数</a:t>
            </a:r>
            <a:r>
              <a:rPr lang="en-US" altLang="zh-CN" sz="2800" b="1" dirty="0">
                <a:latin typeface="+mj-ea"/>
                <a:ea typeface="+mj-ea"/>
              </a:rPr>
              <a:t>,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utoUpdateAnimBg="0"/>
      <p:bldP spid="35844" grpId="0" autoUpdateAnimBg="0"/>
      <p:bldP spid="3584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1026"/>
          <p:cNvSpPr txBox="1">
            <a:spLocks noChangeArrowheads="1"/>
          </p:cNvSpPr>
          <p:nvPr/>
        </p:nvSpPr>
        <p:spPr bwMode="auto">
          <a:xfrm>
            <a:off x="1381225" y="275924"/>
            <a:ext cx="26448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j-lt"/>
              </a:rPr>
              <a:t>2. </a:t>
            </a:r>
            <a:r>
              <a:rPr lang="zh-CN" altLang="en-US" sz="2800" b="1">
                <a:latin typeface="+mj-lt"/>
              </a:rPr>
              <a:t>例题</a:t>
            </a:r>
            <a:r>
              <a:rPr lang="en-US" altLang="zh-CN" sz="2800" b="1">
                <a:latin typeface="+mj-lt"/>
              </a:rPr>
              <a:t>:</a:t>
            </a:r>
            <a:endParaRPr lang="en-US" altLang="zh-CN" sz="2800" b="1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500" name="Text Box 1028"/>
              <p:cNvSpPr txBox="1">
                <a:spLocks noChangeArrowheads="1"/>
              </p:cNvSpPr>
              <p:nvPr/>
            </p:nvSpPr>
            <p:spPr bwMode="auto">
              <a:xfrm>
                <a:off x="533318" y="1026776"/>
                <a:ext cx="6161688" cy="533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+mj-lt"/>
                  </a:rPr>
                  <a:t>例</a:t>
                </a:r>
                <a:r>
                  <a:rPr lang="en-US" altLang="zh-CN" sz="2800" b="1" dirty="0">
                    <a:latin typeface="+mj-lt"/>
                  </a:rPr>
                  <a:t>1. </a:t>
                </a:r>
                <a:r>
                  <a:rPr lang="zh-CN" altLang="en-US" sz="2800" b="1" dirty="0">
                    <a:latin typeface="+mj-lt"/>
                  </a:rPr>
                  <a:t>已知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g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rad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𝐥𝐧</m:t>
                        </m:r>
                      </m:fName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func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6500" name="Text Box 10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318" y="1026776"/>
                <a:ext cx="6161688" cy="533672"/>
              </a:xfrm>
              <a:prstGeom prst="rect">
                <a:avLst/>
              </a:prstGeom>
              <a:blipFill rotWithShape="1">
                <a:blip r:embed="rId1"/>
                <a:stretch>
                  <a:fillRect l="-9" t="-115" r="3" b="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502" name="Group 1030"/>
          <p:cNvGrpSpPr/>
          <p:nvPr/>
        </p:nvGrpSpPr>
        <p:grpSpPr bwMode="auto">
          <a:xfrm>
            <a:off x="7205310" y="847576"/>
            <a:ext cx="1094419" cy="685800"/>
            <a:chOff x="4128" y="2352"/>
            <a:chExt cx="576" cy="432"/>
          </a:xfrm>
        </p:grpSpPr>
        <p:sp>
          <p:nvSpPr>
            <p:cNvPr id="106503" name="Text Box 1031"/>
            <p:cNvSpPr txBox="1">
              <a:spLocks noChangeArrowheads="1"/>
            </p:cNvSpPr>
            <p:nvPr/>
          </p:nvSpPr>
          <p:spPr bwMode="auto">
            <a:xfrm>
              <a:off x="4128" y="2400"/>
              <a:ext cx="3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+mj-lt"/>
                </a:rPr>
                <a:t>求</a:t>
              </a:r>
              <a:endParaRPr lang="zh-CN" altLang="en-US" sz="2800" b="1" dirty="0">
                <a:latin typeface="+mj-lt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504" name="Object 1032"/>
                <p:cNvSpPr txBox="1"/>
                <p:nvPr/>
              </p:nvSpPr>
              <p:spPr bwMode="auto">
                <a:xfrm>
                  <a:off x="4452" y="2352"/>
                  <a:ext cx="252" cy="4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106504" name="Object 10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52" y="2352"/>
                  <a:ext cx="252" cy="432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6505" name="Object 1033"/>
              <p:cNvSpPr txBox="1"/>
              <p:nvPr/>
            </p:nvSpPr>
            <p:spPr bwMode="auto">
              <a:xfrm>
                <a:off x="6453808" y="3142392"/>
                <a:ext cx="3925469" cy="11445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−  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ad>
                            <m:ra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06505" name="Object 10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53808" y="3142392"/>
                <a:ext cx="3925469" cy="1144587"/>
              </a:xfrm>
              <a:prstGeom prst="rect">
                <a:avLst/>
              </a:prstGeom>
              <a:blipFill rotWithShape="1">
                <a:blip r:embed="rId3"/>
                <a:stretch>
                  <a:fillRect l="-8" t="-36" r="5" b="-1746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507" name="Text Box 1035"/>
          <p:cNvSpPr txBox="1">
            <a:spLocks noChangeArrowheads="1"/>
          </p:cNvSpPr>
          <p:nvPr/>
        </p:nvSpPr>
        <p:spPr bwMode="auto">
          <a:xfrm>
            <a:off x="771625" y="1812859"/>
            <a:ext cx="7296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</a:rPr>
              <a:t>解</a:t>
            </a:r>
            <a:r>
              <a:rPr lang="en-US" altLang="zh-CN" sz="2800" b="1" dirty="0">
                <a:latin typeface="+mj-lt"/>
              </a:rPr>
              <a:t>:</a:t>
            </a:r>
            <a:endParaRPr lang="en-US" altLang="zh-CN" sz="2800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508" name="Object 1036"/>
              <p:cNvSpPr txBox="1"/>
              <p:nvPr/>
            </p:nvSpPr>
            <p:spPr bwMode="auto">
              <a:xfrm>
                <a:off x="1914625" y="1647524"/>
                <a:ext cx="5592108" cy="736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func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06508" name="Object 10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4625" y="1647524"/>
                <a:ext cx="5592108" cy="736600"/>
              </a:xfrm>
              <a:prstGeom prst="rect">
                <a:avLst/>
              </a:prstGeom>
              <a:blipFill rotWithShape="1">
                <a:blip r:embed="rId4"/>
                <a:stretch>
                  <a:fillRect l="-2" t="-45" r="7" b="4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509" name="Object 1037"/>
              <p:cNvSpPr txBox="1"/>
              <p:nvPr/>
            </p:nvSpPr>
            <p:spPr bwMode="auto">
              <a:xfrm>
                <a:off x="2438500" y="2393648"/>
                <a:ext cx="5592107" cy="70167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func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06509" name="Object 10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500" y="2393648"/>
                <a:ext cx="5592107" cy="701676"/>
              </a:xfrm>
              <a:prstGeom prst="rect">
                <a:avLst/>
              </a:prstGeom>
              <a:blipFill rotWithShape="1">
                <a:blip r:embed="rId5"/>
                <a:stretch>
                  <a:fillRect l="-2" t="-47" r="7" b="4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510" name="Object 1038"/>
              <p:cNvSpPr txBox="1"/>
              <p:nvPr/>
            </p:nvSpPr>
            <p:spPr bwMode="auto">
              <a:xfrm>
                <a:off x="2267050" y="3095324"/>
                <a:ext cx="4332076" cy="1041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06510" name="Object 10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7050" y="3095324"/>
                <a:ext cx="4332076" cy="1041400"/>
              </a:xfrm>
              <a:prstGeom prst="rect">
                <a:avLst/>
              </a:prstGeom>
              <a:blipFill rotWithShape="1">
                <a:blip r:embed="rId6"/>
                <a:stretch>
                  <a:fillRect l="-2" t="-32" r="5" b="3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511" name="Group 1039"/>
          <p:cNvGrpSpPr/>
          <p:nvPr/>
        </p:nvGrpSpPr>
        <p:grpSpPr bwMode="auto">
          <a:xfrm>
            <a:off x="660132" y="3924318"/>
            <a:ext cx="6201709" cy="585788"/>
            <a:chOff x="0" y="105"/>
            <a:chExt cx="3264" cy="369"/>
          </a:xfrm>
        </p:grpSpPr>
        <p:sp>
          <p:nvSpPr>
            <p:cNvPr id="106512" name="Text Box 1040"/>
            <p:cNvSpPr txBox="1">
              <a:spLocks noChangeArrowheads="1"/>
            </p:cNvSpPr>
            <p:nvPr/>
          </p:nvSpPr>
          <p:spPr bwMode="auto">
            <a:xfrm>
              <a:off x="0" y="144"/>
              <a:ext cx="86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+mj-lt"/>
                </a:rPr>
                <a:t>例</a:t>
              </a:r>
              <a:r>
                <a:rPr lang="en-US" altLang="zh-CN" sz="2800" b="1" dirty="0">
                  <a:latin typeface="+mj-lt"/>
                </a:rPr>
                <a:t>2. </a:t>
              </a:r>
              <a:r>
                <a:rPr lang="zh-CN" altLang="en-US" sz="2800" b="1" dirty="0">
                  <a:latin typeface="+mj-lt"/>
                </a:rPr>
                <a:t>求</a:t>
              </a:r>
              <a:endParaRPr lang="zh-CN" altLang="en-US" sz="2800" b="1" dirty="0">
                <a:latin typeface="+mj-lt"/>
              </a:endParaRPr>
            </a:p>
          </p:txBody>
        </p:sp>
        <p:sp>
          <p:nvSpPr>
            <p:cNvPr id="106513" name="Text Box 1041"/>
            <p:cNvSpPr txBox="1">
              <a:spLocks noChangeArrowheads="1"/>
            </p:cNvSpPr>
            <p:nvPr/>
          </p:nvSpPr>
          <p:spPr bwMode="auto">
            <a:xfrm>
              <a:off x="1728" y="105"/>
              <a:ext cx="15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j-lt"/>
                </a:rPr>
                <a:t>的导数</a:t>
              </a:r>
              <a:endParaRPr lang="zh-CN" altLang="en-US" sz="2800" b="1">
                <a:latin typeface="+mj-lt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514" name="Object 1042"/>
                <p:cNvSpPr txBox="1"/>
                <p:nvPr/>
              </p:nvSpPr>
              <p:spPr bwMode="auto">
                <a:xfrm>
                  <a:off x="768" y="144"/>
                  <a:ext cx="960" cy="3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𝐭𝐚𝐧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106514" name="Object 10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8" y="144"/>
                  <a:ext cx="960" cy="309"/>
                </a:xfrm>
                <a:prstGeom prst="rect">
                  <a:avLst/>
                </a:prstGeom>
                <a:blipFill rotWithShape="1">
                  <a:blip r:embed="rId7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6515" name="Text Box 1043"/>
          <p:cNvSpPr txBox="1">
            <a:spLocks noChangeArrowheads="1"/>
          </p:cNvSpPr>
          <p:nvPr/>
        </p:nvSpPr>
        <p:spPr bwMode="auto">
          <a:xfrm>
            <a:off x="771625" y="4847924"/>
            <a:ext cx="10032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j-lt"/>
              </a:rPr>
              <a:t>解</a:t>
            </a:r>
            <a:r>
              <a:rPr lang="en-US" altLang="zh-CN" sz="2800" b="1">
                <a:latin typeface="+mj-lt"/>
              </a:rPr>
              <a:t>:</a:t>
            </a:r>
            <a:endParaRPr lang="en-US" altLang="zh-CN" sz="2800" b="1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516" name="Object 1044"/>
              <p:cNvSpPr txBox="1"/>
              <p:nvPr/>
            </p:nvSpPr>
            <p:spPr bwMode="auto">
              <a:xfrm>
                <a:off x="5077601" y="4600724"/>
                <a:ext cx="5016088" cy="1066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06516" name="Object 10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77601" y="4600724"/>
                <a:ext cx="5016088" cy="1066800"/>
              </a:xfrm>
              <a:prstGeom prst="rect">
                <a:avLst/>
              </a:prstGeom>
              <a:blipFill rotWithShape="1">
                <a:blip r:embed="rId8"/>
                <a:stretch>
                  <a:fillRect l="-3" t="-14" r="7" b="1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517" name="Object 1045"/>
              <p:cNvSpPr txBox="1"/>
              <p:nvPr/>
            </p:nvSpPr>
            <p:spPr bwMode="auto">
              <a:xfrm>
                <a:off x="1481239" y="4595513"/>
                <a:ext cx="3674665" cy="10048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06517" name="Object 10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1239" y="4595513"/>
                <a:ext cx="3674665" cy="1004887"/>
              </a:xfrm>
              <a:prstGeom prst="rect">
                <a:avLst/>
              </a:prstGeom>
              <a:blipFill rotWithShape="1">
                <a:blip r:embed="rId9"/>
                <a:stretch>
                  <a:fillRect l="-11" t="-2" r="9" b="-1759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518" name="Object 1046"/>
              <p:cNvSpPr txBox="1"/>
              <p:nvPr/>
            </p:nvSpPr>
            <p:spPr bwMode="auto">
              <a:xfrm>
                <a:off x="4829173" y="5734647"/>
                <a:ext cx="3731666" cy="990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06518" name="Object 10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29173" y="5734647"/>
                <a:ext cx="3731666" cy="990600"/>
              </a:xfrm>
              <a:prstGeom prst="rect">
                <a:avLst/>
              </a:prstGeom>
              <a:blipFill rotWithShape="1">
                <a:blip r:embed="rId10"/>
                <a:stretch>
                  <a:fillRect l="-17" t="-60" r="11" b="6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519" name="Object 1047"/>
              <p:cNvSpPr txBox="1"/>
              <p:nvPr/>
            </p:nvSpPr>
            <p:spPr bwMode="auto">
              <a:xfrm>
                <a:off x="1673142" y="5696547"/>
                <a:ext cx="3290858" cy="1066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06519" name="Object 10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3142" y="5696547"/>
                <a:ext cx="3290858" cy="1066800"/>
              </a:xfrm>
              <a:prstGeom prst="rect">
                <a:avLst/>
              </a:prstGeom>
              <a:blipFill rotWithShape="1">
                <a:blip r:embed="rId11"/>
                <a:stretch>
                  <a:fillRect l="-17" t="-56" r="6" b="5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0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06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autoUpdateAnimBg="0"/>
      <p:bldP spid="106500" grpId="0" autoUpdateAnimBg="0"/>
      <p:bldP spid="106505" grpId="0"/>
      <p:bldP spid="106507" grpId="0" autoUpdateAnimBg="0"/>
      <p:bldP spid="106508" grpId="0"/>
      <p:bldP spid="106509" grpId="0"/>
      <p:bldP spid="106510" grpId="0"/>
      <p:bldP spid="106515" grpId="0" autoUpdateAnimBg="0"/>
      <p:bldP spid="106516" grpId="0"/>
      <p:bldP spid="106517" grpId="0"/>
      <p:bldP spid="106518" grpId="0"/>
      <p:bldP spid="1065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53" name="Group 21"/>
          <p:cNvGrpSpPr/>
          <p:nvPr/>
        </p:nvGrpSpPr>
        <p:grpSpPr bwMode="auto">
          <a:xfrm>
            <a:off x="998620" y="360947"/>
            <a:ext cx="4706915" cy="523875"/>
            <a:chOff x="96" y="1584"/>
            <a:chExt cx="2688" cy="330"/>
          </a:xfrm>
        </p:grpSpPr>
        <p:sp>
          <p:nvSpPr>
            <p:cNvPr id="18439" name="Text Box 7"/>
            <p:cNvSpPr txBox="1">
              <a:spLocks noChangeArrowheads="1"/>
            </p:cNvSpPr>
            <p:nvPr/>
          </p:nvSpPr>
          <p:spPr bwMode="auto">
            <a:xfrm>
              <a:off x="96" y="1584"/>
              <a:ext cx="9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例</a:t>
              </a:r>
              <a:r>
                <a:rPr lang="en-US" altLang="zh-CN" sz="2800" b="1"/>
                <a:t>3. </a:t>
              </a:r>
              <a:r>
                <a:rPr lang="zh-CN" altLang="en-US" sz="2800" b="1"/>
                <a:t>求</a:t>
              </a:r>
              <a:endParaRPr lang="zh-CN" altLang="en-US" sz="2800" b="1"/>
            </a:p>
          </p:txBody>
        </p:sp>
        <p:sp>
          <p:nvSpPr>
            <p:cNvPr id="18440" name="Text Box 8"/>
            <p:cNvSpPr txBox="1">
              <a:spLocks noChangeArrowheads="1"/>
            </p:cNvSpPr>
            <p:nvPr/>
          </p:nvSpPr>
          <p:spPr bwMode="auto">
            <a:xfrm>
              <a:off x="1776" y="1584"/>
              <a:ext cx="100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的导数</a:t>
              </a:r>
              <a:endParaRPr lang="zh-CN" altLang="en-US" sz="2800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41" name="Object 9"/>
                <p:cNvSpPr txBox="1"/>
                <p:nvPr/>
              </p:nvSpPr>
              <p:spPr bwMode="auto">
                <a:xfrm>
                  <a:off x="783" y="1590"/>
                  <a:ext cx="99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𝐬𝐞𝐜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8441" name="Object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3" y="1590"/>
                  <a:ext cx="996" cy="288"/>
                </a:xfrm>
                <a:prstGeom prst="rect">
                  <a:avLst/>
                </a:prstGeom>
                <a:blipFill rotWithShape="1">
                  <a:blip r:embed="rId1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1074821" y="1061035"/>
            <a:ext cx="5883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解</a:t>
            </a:r>
            <a:endParaRPr lang="zh-CN" altLang="en-US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43" name="Object 11"/>
              <p:cNvSpPr txBox="1"/>
              <p:nvPr/>
            </p:nvSpPr>
            <p:spPr bwMode="auto">
              <a:xfrm>
                <a:off x="3889459" y="894347"/>
                <a:ext cx="2274658" cy="984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8443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9459" y="894347"/>
                <a:ext cx="2274658" cy="984250"/>
              </a:xfrm>
              <a:prstGeom prst="rect">
                <a:avLst/>
              </a:prstGeom>
              <a:blipFill rotWithShape="1">
                <a:blip r:embed="rId2"/>
                <a:stretch>
                  <a:fillRect l="-4" t="-27" r="8" b="2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44" name="Object 12"/>
              <p:cNvSpPr txBox="1"/>
              <p:nvPr/>
            </p:nvSpPr>
            <p:spPr bwMode="auto">
              <a:xfrm>
                <a:off x="2484521" y="2037348"/>
                <a:ext cx="4160576" cy="6445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FF"/>
                </a:solidFill>
                <a:miter lim="800000"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𝐬𝐞𝐜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𝐬𝐞𝐜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8444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521" y="2037348"/>
                <a:ext cx="4160576" cy="644525"/>
              </a:xfrm>
              <a:prstGeom prst="rect">
                <a:avLst/>
              </a:prstGeom>
              <a:blipFill rotWithShape="1">
                <a:blip r:embed="rId3"/>
                <a:stretch>
                  <a:fillRect l="-116" t="-830" r="-111" b="-648"/>
                </a:stretch>
              </a:blipFill>
              <a:ln w="9525">
                <a:solidFill>
                  <a:srgbClr val="0000FF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45" name="Text Box 13"/>
              <p:cNvSpPr txBox="1">
                <a:spLocks noChangeArrowheads="1"/>
              </p:cNvSpPr>
              <p:nvPr/>
            </p:nvSpPr>
            <p:spPr bwMode="auto">
              <a:xfrm>
                <a:off x="889082" y="4250741"/>
                <a:ext cx="3621551" cy="5329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例</a:t>
                </a:r>
                <a:r>
                  <a:rPr lang="en-US" altLang="zh-CN" sz="2800" b="1" dirty="0"/>
                  <a:t>4. </a:t>
                </a:r>
                <a:r>
                  <a:rPr lang="zh-CN" altLang="en-US" sz="2800" b="1" dirty="0"/>
                  <a:t>求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844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9082" y="4250741"/>
                <a:ext cx="3621551" cy="532966"/>
              </a:xfrm>
              <a:prstGeom prst="rect">
                <a:avLst/>
              </a:prstGeom>
              <a:blipFill rotWithShape="1">
                <a:blip r:embed="rId4"/>
                <a:stretch>
                  <a:fillRect l="-2" t="-10" r="6" b="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4510633" y="4289327"/>
            <a:ext cx="20172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的导数</a:t>
            </a:r>
            <a:endParaRPr lang="zh-CN" altLang="en-US" sz="2800" b="1" dirty="0"/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965282" y="4936541"/>
            <a:ext cx="15129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解</a:t>
            </a:r>
            <a:r>
              <a:rPr lang="en-US" altLang="zh-CN" sz="2800" b="1"/>
              <a:t>:</a:t>
            </a:r>
            <a:endParaRPr lang="en-US" altLang="zh-CN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49" name="Object 17"/>
              <p:cNvSpPr txBox="1"/>
              <p:nvPr/>
            </p:nvSpPr>
            <p:spPr bwMode="auto">
              <a:xfrm>
                <a:off x="1573532" y="4917910"/>
                <a:ext cx="9110509" cy="7763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8449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3532" y="4917910"/>
                <a:ext cx="9110509" cy="776382"/>
              </a:xfrm>
              <a:prstGeom prst="rect">
                <a:avLst/>
              </a:prstGeom>
              <a:blipFill rotWithShape="1">
                <a:blip r:embed="rId5"/>
                <a:stretch>
                  <a:fillRect t="-61" r="2" b="3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57" name="Object 25"/>
              <p:cNvSpPr txBox="1"/>
              <p:nvPr/>
            </p:nvSpPr>
            <p:spPr bwMode="auto">
              <a:xfrm>
                <a:off x="2201615" y="5760251"/>
                <a:ext cx="6272295" cy="72279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8457" name="Object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1615" y="5760251"/>
                <a:ext cx="6272295" cy="722798"/>
              </a:xfrm>
              <a:prstGeom prst="rect">
                <a:avLst/>
              </a:prstGeom>
              <a:blipFill rotWithShape="1">
                <a:blip r:embed="rId6"/>
                <a:stretch>
                  <a:fillRect l="-1" t="-23" r="7" b="4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59" name="Object 27"/>
              <p:cNvSpPr txBox="1"/>
              <p:nvPr/>
            </p:nvSpPr>
            <p:spPr bwMode="auto">
              <a:xfrm>
                <a:off x="1836821" y="868947"/>
                <a:ext cx="2318436" cy="939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8459" name="Object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6821" y="868947"/>
                <a:ext cx="2318436" cy="939800"/>
              </a:xfrm>
              <a:prstGeom prst="rect">
                <a:avLst/>
              </a:prstGeom>
              <a:blipFill rotWithShape="1">
                <a:blip r:embed="rId7"/>
                <a:stretch>
                  <a:fillRect l="-17" t="-28" r="19" b="2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67" name="Object 35"/>
              <p:cNvSpPr txBox="1"/>
              <p:nvPr/>
            </p:nvSpPr>
            <p:spPr bwMode="auto">
              <a:xfrm>
                <a:off x="5996071" y="970548"/>
                <a:ext cx="3901416" cy="9699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𝐬𝐞𝐜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8467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96071" y="970548"/>
                <a:ext cx="3901416" cy="969963"/>
              </a:xfrm>
              <a:prstGeom prst="rect">
                <a:avLst/>
              </a:prstGeom>
              <a:blipFill rotWithShape="1">
                <a:blip r:embed="rId8"/>
                <a:stretch>
                  <a:fillRect l="-10" t="-28" r="10" b="6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68" name="Object 36"/>
              <p:cNvSpPr txBox="1"/>
              <p:nvPr/>
            </p:nvSpPr>
            <p:spPr bwMode="auto">
              <a:xfrm>
                <a:off x="2446421" y="3027947"/>
                <a:ext cx="4253384" cy="609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FF"/>
                </a:solidFill>
                <a:miter lim="800000"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𝐜𝐬𝐜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𝐜𝐬𝐜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𝐜𝐨𝐭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8468" name="Object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6421" y="3027947"/>
                <a:ext cx="4253384" cy="609600"/>
              </a:xfrm>
              <a:prstGeom prst="rect">
                <a:avLst/>
              </a:prstGeom>
              <a:blipFill rotWithShape="1">
                <a:blip r:embed="rId9"/>
                <a:stretch>
                  <a:fillRect l="-114" t="-877" r="-106" b="-685"/>
                </a:stretch>
              </a:blipFill>
              <a:ln w="9525">
                <a:solidFill>
                  <a:srgbClr val="0000FF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69" name="Text Box 37"/>
          <p:cNvSpPr txBox="1">
            <a:spLocks noChangeArrowheads="1"/>
          </p:cNvSpPr>
          <p:nvPr/>
        </p:nvSpPr>
        <p:spPr bwMode="auto">
          <a:xfrm>
            <a:off x="1151020" y="3027947"/>
            <a:ext cx="21013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同理</a:t>
            </a:r>
            <a:endParaRPr lang="zh-CN" altLang="en-US" sz="2800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" grpId="0" autoUpdateAnimBg="0"/>
      <p:bldP spid="18443" grpId="0"/>
      <p:bldP spid="18444" grpId="0" animBg="1"/>
      <p:bldP spid="18445" grpId="0" autoUpdateAnimBg="0"/>
      <p:bldP spid="18446" grpId="0" autoUpdateAnimBg="0"/>
      <p:bldP spid="18448" grpId="0" autoUpdateAnimBg="0"/>
      <p:bldP spid="18449" grpId="0"/>
      <p:bldP spid="18457" grpId="0"/>
      <p:bldP spid="18459" grpId="0"/>
      <p:bldP spid="18467" grpId="0"/>
      <p:bldP spid="18468" grpId="0" animBg="1"/>
      <p:bldP spid="1846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461" name="Text Box 29"/>
              <p:cNvSpPr txBox="1">
                <a:spLocks noChangeArrowheads="1"/>
              </p:cNvSpPr>
              <p:nvPr/>
            </p:nvSpPr>
            <p:spPr bwMode="auto">
              <a:xfrm>
                <a:off x="334428" y="432335"/>
                <a:ext cx="7144401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例</a:t>
                </a:r>
                <a:r>
                  <a:rPr lang="en-US" altLang="zh-CN" sz="2800" b="1" dirty="0"/>
                  <a:t>5.  </a:t>
                </a:r>
                <a:r>
                  <a:rPr lang="zh-CN" altLang="en-US" sz="2800" b="1" dirty="0"/>
                  <a:t>设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)⋯(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8461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428" y="432335"/>
                <a:ext cx="7144401" cy="523220"/>
              </a:xfrm>
              <a:prstGeom prst="rect">
                <a:avLst/>
              </a:prstGeom>
              <a:blipFill rotWithShape="1">
                <a:blip r:embed="rId1"/>
                <a:stretch>
                  <a:fillRect l="-6" t="-102" r="6" b="9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463" name="Group 31"/>
          <p:cNvGrpSpPr/>
          <p:nvPr/>
        </p:nvGrpSpPr>
        <p:grpSpPr bwMode="auto">
          <a:xfrm>
            <a:off x="7271837" y="446623"/>
            <a:ext cx="1512937" cy="533400"/>
            <a:chOff x="3648" y="192"/>
            <a:chExt cx="864" cy="336"/>
          </a:xfrm>
        </p:grpSpPr>
        <p:sp>
          <p:nvSpPr>
            <p:cNvPr id="18464" name="Text Box 32"/>
            <p:cNvSpPr txBox="1">
              <a:spLocks noChangeArrowheads="1"/>
            </p:cNvSpPr>
            <p:nvPr/>
          </p:nvSpPr>
          <p:spPr bwMode="auto">
            <a:xfrm>
              <a:off x="3648" y="192"/>
              <a:ext cx="24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求</a:t>
              </a:r>
              <a:endParaRPr lang="zh-CN" altLang="en-US" sz="28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65" name="Object 33"/>
                <p:cNvSpPr txBox="1"/>
                <p:nvPr/>
              </p:nvSpPr>
              <p:spPr bwMode="auto">
                <a:xfrm>
                  <a:off x="3936" y="192"/>
                  <a:ext cx="576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8465" name="Object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36" y="192"/>
                  <a:ext cx="576" cy="336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497256" y="1195743"/>
            <a:ext cx="52952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解</a:t>
            </a:r>
            <a:r>
              <a:rPr lang="en-US" altLang="zh-CN" sz="2800" b="1"/>
              <a:t>: </a:t>
            </a:r>
            <a:r>
              <a:rPr lang="zh-CN" altLang="en-US" sz="2800" b="1"/>
              <a:t>显然用公式</a:t>
            </a:r>
            <a:r>
              <a:rPr lang="en-US" altLang="zh-CN" sz="2800" b="1"/>
              <a:t>(2)</a:t>
            </a:r>
            <a:r>
              <a:rPr lang="zh-CN" altLang="en-US" sz="2800" b="1"/>
              <a:t>非常麻烦</a:t>
            </a:r>
            <a:r>
              <a:rPr lang="en-US" altLang="zh-CN" sz="2800" b="1"/>
              <a:t>,</a:t>
            </a:r>
            <a:endParaRPr lang="en-US" altLang="zh-CN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Object 7"/>
              <p:cNvSpPr txBox="1"/>
              <p:nvPr/>
            </p:nvSpPr>
            <p:spPr bwMode="auto">
              <a:xfrm>
                <a:off x="2483871" y="4403308"/>
                <a:ext cx="6216764" cy="8127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lim>
                          </m:limLow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)⋯(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4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3871" y="4403308"/>
                <a:ext cx="6216764" cy="812758"/>
              </a:xfrm>
              <a:prstGeom prst="rect">
                <a:avLst/>
              </a:prstGeom>
              <a:blipFill rotWithShape="1">
                <a:blip r:embed="rId3"/>
                <a:stretch>
                  <a:fillRect l="-6" t="-27" r="8" b="2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bject 25"/>
              <p:cNvSpPr txBox="1"/>
              <p:nvPr/>
            </p:nvSpPr>
            <p:spPr bwMode="auto">
              <a:xfrm>
                <a:off x="1594789" y="2076489"/>
                <a:ext cx="3672487" cy="9477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48" name="Object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4789" y="2076489"/>
                <a:ext cx="3672487" cy="947737"/>
              </a:xfrm>
              <a:prstGeom prst="rect">
                <a:avLst/>
              </a:prstGeom>
              <a:blipFill rotWithShape="1">
                <a:blip r:embed="rId4"/>
                <a:stretch>
                  <a:fillRect l="-8" t="-4" r="16" b="3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Object 26"/>
              <p:cNvSpPr txBox="1"/>
              <p:nvPr/>
            </p:nvSpPr>
            <p:spPr bwMode="auto">
              <a:xfrm>
                <a:off x="2381499" y="3171862"/>
                <a:ext cx="6216764" cy="10025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)⋯(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𝟏𝟎𝟎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49" name="Object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81499" y="3171862"/>
                <a:ext cx="6216764" cy="1002587"/>
              </a:xfrm>
              <a:prstGeom prst="rect">
                <a:avLst/>
              </a:prstGeom>
              <a:blipFill rotWithShape="1">
                <a:blip r:embed="rId5"/>
                <a:stretch>
                  <a:fillRect l="-4" t="-4" r="6" b="5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bject 27"/>
              <p:cNvSpPr txBox="1"/>
              <p:nvPr/>
            </p:nvSpPr>
            <p:spPr bwMode="auto">
              <a:xfrm>
                <a:off x="2600614" y="5324926"/>
                <a:ext cx="6383842" cy="60484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)⋯(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𝟗𝟕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50" name="Object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0614" y="5324926"/>
                <a:ext cx="6383842" cy="604843"/>
              </a:xfrm>
              <a:prstGeom prst="rect">
                <a:avLst/>
              </a:prstGeom>
              <a:blipFill rotWithShape="1">
                <a:blip r:embed="rId6"/>
                <a:stretch>
                  <a:fillRect l="-5" t="-75" r="7" b="2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31"/>
          <p:cNvSpPr>
            <a:spLocks noChangeArrowheads="1"/>
          </p:cNvSpPr>
          <p:nvPr/>
        </p:nvSpPr>
        <p:spPr bwMode="auto">
          <a:xfrm>
            <a:off x="5367564" y="1269561"/>
            <a:ext cx="28088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</a:rPr>
              <a:t>由导数定义</a:t>
            </a:r>
            <a:endParaRPr lang="zh-CN" altLang="en-US" sz="2800" b="1" dirty="0">
              <a:latin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1" grpId="0" autoUpdateAnimBg="0"/>
      <p:bldP spid="18466" grpId="0" autoUpdateAnimBg="0"/>
      <p:bldP spid="47" grpId="0"/>
      <p:bldP spid="48" grpId="0"/>
      <p:bldP spid="49" grpId="0"/>
      <p:bldP spid="50" grpId="0"/>
      <p:bldP spid="5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464" name="Text Box 8"/>
              <p:cNvSpPr txBox="1">
                <a:spLocks noChangeArrowheads="1"/>
              </p:cNvSpPr>
              <p:nvPr/>
            </p:nvSpPr>
            <p:spPr bwMode="auto">
              <a:xfrm>
                <a:off x="372979" y="357589"/>
                <a:ext cx="3733801" cy="1130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+mj-lt"/>
                  </a:rPr>
                  <a:t>例</a:t>
                </a:r>
                <a:r>
                  <a:rPr lang="en-US" altLang="zh-CN" sz="2800" b="1" dirty="0">
                    <a:latin typeface="+mj-lt"/>
                  </a:rPr>
                  <a:t>6. </a:t>
                </a:r>
                <a:r>
                  <a:rPr lang="zh-CN" altLang="en-US" sz="2800" b="1" dirty="0">
                    <a:latin typeface="+mj-lt"/>
                  </a:rPr>
                  <a:t>设 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ad>
                              <m:radPr>
                                <m:degHide m:val="on"/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rad>
                              </m:e>
                            </m:rad>
                          </m:e>
                        </m:rad>
                      </m:den>
                    </m:f>
                  </m:oMath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9464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2979" y="357589"/>
                <a:ext cx="3733801" cy="1130438"/>
              </a:xfrm>
              <a:prstGeom prst="rect">
                <a:avLst/>
              </a:prstGeom>
              <a:blipFill rotWithShape="1">
                <a:blip r:embed="rId1"/>
                <a:stretch>
                  <a:fillRect l="-6" t="-7" r="6" b="2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484" name="Group 28"/>
          <p:cNvGrpSpPr/>
          <p:nvPr/>
        </p:nvGrpSpPr>
        <p:grpSpPr bwMode="auto">
          <a:xfrm>
            <a:off x="4106780" y="267101"/>
            <a:ext cx="1029870" cy="609600"/>
            <a:chOff x="2208" y="2688"/>
            <a:chExt cx="576" cy="384"/>
          </a:xfrm>
        </p:grpSpPr>
        <p:sp>
          <p:nvSpPr>
            <p:cNvPr id="19465" name="Text Box 9"/>
            <p:cNvSpPr txBox="1">
              <a:spLocks noChangeArrowheads="1"/>
            </p:cNvSpPr>
            <p:nvPr/>
          </p:nvSpPr>
          <p:spPr bwMode="auto">
            <a:xfrm>
              <a:off x="2208" y="2736"/>
              <a:ext cx="3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j-lt"/>
                </a:rPr>
                <a:t>求</a:t>
              </a:r>
              <a:endParaRPr lang="zh-CN" altLang="en-US" sz="2800" b="1">
                <a:latin typeface="+mj-lt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67" name="Object 11"/>
                <p:cNvSpPr txBox="1"/>
                <p:nvPr/>
              </p:nvSpPr>
              <p:spPr bwMode="auto">
                <a:xfrm>
                  <a:off x="2464" y="2688"/>
                  <a:ext cx="3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>
                    <a:latin typeface="+mj-lt"/>
                  </a:endParaRPr>
                </a:p>
              </p:txBody>
            </p:sp>
          </mc:Choice>
          <mc:Fallback>
            <p:sp>
              <p:nvSpPr>
                <p:cNvPr id="19467" name="Object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4" y="2688"/>
                  <a:ext cx="320" cy="384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372980" y="1805389"/>
            <a:ext cx="10298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j-lt"/>
              </a:rPr>
              <a:t>解</a:t>
            </a:r>
            <a:r>
              <a:rPr lang="en-US" altLang="zh-CN" sz="2800" b="1">
                <a:latin typeface="+mj-lt"/>
              </a:rPr>
              <a:t>:</a:t>
            </a:r>
            <a:endParaRPr lang="en-US" altLang="zh-CN" sz="2800" b="1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69" name="Object 13"/>
              <p:cNvSpPr txBox="1"/>
              <p:nvPr/>
            </p:nvSpPr>
            <p:spPr bwMode="auto">
              <a:xfrm>
                <a:off x="1188816" y="1488027"/>
                <a:ext cx="3947834" cy="13922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den>
                          </m:f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9469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8816" y="1488027"/>
                <a:ext cx="3947834" cy="1392237"/>
              </a:xfrm>
              <a:prstGeom prst="rect">
                <a:avLst/>
              </a:prstGeom>
              <a:blipFill rotWithShape="1">
                <a:blip r:embed="rId3"/>
                <a:stretch>
                  <a:fillRect l="-2" t="-16" r="3" b="3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70" name="Object 14"/>
              <p:cNvSpPr txBox="1"/>
              <p:nvPr/>
            </p:nvSpPr>
            <p:spPr bwMode="auto">
              <a:xfrm>
                <a:off x="5473535" y="1553625"/>
                <a:ext cx="3577725" cy="838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den>
                          </m:f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9470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73535" y="1553625"/>
                <a:ext cx="3577725" cy="838200"/>
              </a:xfrm>
              <a:prstGeom prst="rect">
                <a:avLst/>
              </a:prstGeom>
              <a:blipFill rotWithShape="1">
                <a:blip r:embed="rId4"/>
                <a:stretch>
                  <a:fillRect l="-13" t="-50" r="17" b="5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 Box 2050"/>
              <p:cNvSpPr txBox="1">
                <a:spLocks noChangeArrowheads="1"/>
              </p:cNvSpPr>
              <p:nvPr/>
            </p:nvSpPr>
            <p:spPr bwMode="auto">
              <a:xfrm>
                <a:off x="372979" y="3327538"/>
                <a:ext cx="4191521" cy="5310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例</a:t>
                </a:r>
                <a:r>
                  <a:rPr lang="en-US" altLang="zh-CN" sz="2800" b="1" dirty="0"/>
                  <a:t>7.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𝐬𝐞𝐜</m:t>
                        </m:r>
                      </m:fName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rad>
                  </m:oMath>
                </a14:m>
                <a:endParaRPr lang="en-US" altLang="zh-CN" sz="2800" b="1" dirty="0"/>
              </a:p>
            </p:txBody>
          </p:sp>
        </mc:Choice>
        <mc:Fallback>
          <p:sp>
            <p:nvSpPr>
              <p:cNvPr id="31" name="Text Box 20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2979" y="3327538"/>
                <a:ext cx="4191521" cy="531043"/>
              </a:xfrm>
              <a:prstGeom prst="rect">
                <a:avLst/>
              </a:prstGeom>
              <a:blipFill rotWithShape="1">
                <a:blip r:embed="rId5"/>
                <a:stretch>
                  <a:fillRect l="-6" t="-26" r="3" b="6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2054"/>
          <p:cNvGrpSpPr/>
          <p:nvPr/>
        </p:nvGrpSpPr>
        <p:grpSpPr bwMode="auto">
          <a:xfrm>
            <a:off x="4569928" y="3227248"/>
            <a:ext cx="1741038" cy="620851"/>
            <a:chOff x="2880" y="203"/>
            <a:chExt cx="885" cy="367"/>
          </a:xfrm>
        </p:grpSpPr>
        <p:sp>
          <p:nvSpPr>
            <p:cNvPr id="34" name="Text Box 2052"/>
            <p:cNvSpPr txBox="1">
              <a:spLocks noChangeArrowheads="1"/>
            </p:cNvSpPr>
            <p:nvPr/>
          </p:nvSpPr>
          <p:spPr bwMode="auto">
            <a:xfrm>
              <a:off x="2880" y="240"/>
              <a:ext cx="52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求</a:t>
              </a:r>
              <a:endParaRPr lang="zh-CN" altLang="en-US" sz="2800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Object 2053"/>
                <p:cNvSpPr txBox="1"/>
                <p:nvPr/>
              </p:nvSpPr>
              <p:spPr bwMode="auto">
                <a:xfrm>
                  <a:off x="3169" y="203"/>
                  <a:ext cx="596" cy="3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35" name="Object 20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69" y="203"/>
                  <a:ext cx="596" cy="329"/>
                </a:xfrm>
                <a:prstGeom prst="rect">
                  <a:avLst/>
                </a:prstGeom>
                <a:blipFill rotWithShape="1">
                  <a:blip r:embed="rId6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Text Box 2055"/>
          <p:cNvSpPr txBox="1">
            <a:spLocks noChangeArrowheads="1"/>
          </p:cNvSpPr>
          <p:nvPr/>
        </p:nvSpPr>
        <p:spPr bwMode="auto">
          <a:xfrm>
            <a:off x="462984" y="3996065"/>
            <a:ext cx="8498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解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Object 2056"/>
              <p:cNvSpPr txBox="1"/>
              <p:nvPr/>
            </p:nvSpPr>
            <p:spPr bwMode="auto">
              <a:xfrm>
                <a:off x="1903375" y="5304375"/>
                <a:ext cx="4540469" cy="101501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𝐬𝐞𝐜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𝐬𝐞𝐜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7" name="Object 20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3375" y="5304375"/>
                <a:ext cx="4540469" cy="1015016"/>
              </a:xfrm>
              <a:prstGeom prst="rect">
                <a:avLst/>
              </a:prstGeom>
              <a:blipFill rotWithShape="1">
                <a:blip r:embed="rId7"/>
                <a:stretch>
                  <a:fillRect l="-6" t="-22" r="11" b="5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Object 2057"/>
              <p:cNvSpPr txBox="1"/>
              <p:nvPr/>
            </p:nvSpPr>
            <p:spPr bwMode="auto">
              <a:xfrm>
                <a:off x="1524734" y="3926949"/>
                <a:ext cx="3611916" cy="6614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𝐬𝐞𝐜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rad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8" name="Object 20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734" y="3926949"/>
                <a:ext cx="3611916" cy="661453"/>
              </a:xfrm>
              <a:prstGeom prst="rect">
                <a:avLst/>
              </a:prstGeom>
              <a:blipFill rotWithShape="1">
                <a:blip r:embed="rId8"/>
                <a:stretch>
                  <a:fillRect l="-3" t="-16" r="4" b="8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bject 2059"/>
              <p:cNvSpPr txBox="1"/>
              <p:nvPr/>
            </p:nvSpPr>
            <p:spPr bwMode="auto">
              <a:xfrm>
                <a:off x="1909214" y="4602981"/>
                <a:ext cx="4455876" cy="6496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𝐬𝐞𝐜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𝐬𝐞𝐜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rad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9" name="Object 20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9214" y="4602981"/>
                <a:ext cx="4455876" cy="649610"/>
              </a:xfrm>
              <a:prstGeom prst="rect">
                <a:avLst/>
              </a:prstGeom>
              <a:blipFill rotWithShape="1">
                <a:blip r:embed="rId9"/>
                <a:stretch>
                  <a:fillRect l="-9" t="-77" r="11" b="7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 autoUpdateAnimBg="0"/>
      <p:bldP spid="19468" grpId="0" autoUpdateAnimBg="0"/>
      <p:bldP spid="19469" grpId="0"/>
      <p:bldP spid="19470" grpId="0"/>
      <p:bldP spid="31" grpId="0" autoUpdateAnimBg="0"/>
      <p:bldP spid="36" grpId="0" autoUpdateAnimBg="0"/>
      <p:bldP spid="37" grpId="0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60" name="Rectangle 2060"/>
          <p:cNvSpPr>
            <a:spLocks noChangeArrowheads="1"/>
          </p:cNvSpPr>
          <p:nvPr/>
        </p:nvSpPr>
        <p:spPr bwMode="auto">
          <a:xfrm>
            <a:off x="656126" y="438421"/>
            <a:ext cx="5099175" cy="487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tx2"/>
                </a:solidFill>
                <a:latin typeface="+mn-lt"/>
              </a:rPr>
              <a:t>二</a:t>
            </a:r>
            <a:r>
              <a:rPr lang="en-US" altLang="zh-CN" sz="2800" b="1">
                <a:solidFill>
                  <a:schemeClr val="tx2"/>
                </a:solidFill>
                <a:latin typeface="+mn-lt"/>
              </a:rPr>
              <a:t>. </a:t>
            </a:r>
            <a:r>
              <a:rPr lang="zh-CN" altLang="en-US" sz="2800" b="1">
                <a:solidFill>
                  <a:schemeClr val="tx2"/>
                </a:solidFill>
                <a:latin typeface="+mn-lt"/>
              </a:rPr>
              <a:t>反函数的导数</a:t>
            </a:r>
            <a:endParaRPr lang="zh-CN" altLang="en-US" sz="2800" b="1">
              <a:solidFill>
                <a:schemeClr val="tx2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462" name="Text Box 2062"/>
              <p:cNvSpPr txBox="1">
                <a:spLocks noChangeArrowheads="1"/>
              </p:cNvSpPr>
              <p:nvPr/>
            </p:nvSpPr>
            <p:spPr bwMode="auto">
              <a:xfrm>
                <a:off x="815061" y="1196088"/>
                <a:ext cx="716428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/>
                  <a:t>1. </a:t>
                </a:r>
                <a:r>
                  <a:rPr lang="zh-CN" altLang="en-US" sz="2800" b="1" dirty="0"/>
                  <a:t>定理</a:t>
                </a:r>
                <a:r>
                  <a:rPr lang="en-US" altLang="zh-CN" sz="2800" b="1" dirty="0"/>
                  <a:t>:  </a:t>
                </a:r>
                <a:r>
                  <a:rPr lang="zh-CN" altLang="en-US" sz="2800" b="1" dirty="0"/>
                  <a:t>设单调连续函数   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4462" name="Text Box 20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5061" y="1196088"/>
                <a:ext cx="7164282" cy="523220"/>
              </a:xfrm>
              <a:prstGeom prst="rect">
                <a:avLst/>
              </a:prstGeom>
              <a:blipFill rotWithShape="1">
                <a:blip r:embed="rId1"/>
                <a:stretch>
                  <a:fillRect l="-5" t="-73" r="8" b="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464" name="Text Box 2064"/>
              <p:cNvSpPr txBox="1">
                <a:spLocks noChangeArrowheads="1"/>
              </p:cNvSpPr>
              <p:nvPr/>
            </p:nvSpPr>
            <p:spPr bwMode="auto">
              <a:xfrm>
                <a:off x="6620582" y="1234997"/>
                <a:ext cx="595733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/>
                  <a:t>在区间 </a:t>
                </a:r>
                <a:r>
                  <a:rPr lang="en-US" altLang="zh-CN" sz="2800" b="1" dirty="0"/>
                  <a:t>(</a:t>
                </a:r>
                <a:r>
                  <a:rPr lang="en-US" altLang="zh-CN" sz="2800" b="1" i="1" dirty="0"/>
                  <a:t>a, b</a:t>
                </a:r>
                <a:r>
                  <a:rPr lang="en-US" altLang="zh-CN" sz="2800" b="1" dirty="0"/>
                  <a:t>) </a:t>
                </a:r>
                <a:r>
                  <a:rPr lang="zh-CN" altLang="en-US" sz="2800" b="1" dirty="0"/>
                  <a:t>内可导</a:t>
                </a:r>
                <a:r>
                  <a:rPr lang="en-US" altLang="zh-CN" sz="2800" b="1" dirty="0"/>
                  <a:t>,</a:t>
                </a:r>
                <a:r>
                  <a:rPr lang="zh-CN" altLang="en-US" sz="2800" b="1" dirty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)≠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4464" name="Text Box 20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0582" y="1234997"/>
                <a:ext cx="5957339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1" t="-106" r="8" b="10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470" name="Text Box 2070"/>
              <p:cNvSpPr txBox="1">
                <a:spLocks noChangeArrowheads="1"/>
              </p:cNvSpPr>
              <p:nvPr/>
            </p:nvSpPr>
            <p:spPr bwMode="auto">
              <a:xfrm>
                <a:off x="2103211" y="2124820"/>
                <a:ext cx="1000216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则它的反函数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/>
                  <a:t>在对应的区间  </a:t>
                </a:r>
                <a:r>
                  <a:rPr lang="en-US" altLang="zh-CN" sz="2800" b="1" dirty="0"/>
                  <a:t>(</a:t>
                </a:r>
                <a:r>
                  <a:rPr lang="en-US" altLang="zh-CN" sz="2800" b="1" i="1" dirty="0"/>
                  <a:t>c , d</a:t>
                </a:r>
                <a:r>
                  <a:rPr lang="en-US" altLang="zh-CN" sz="2800" b="1" dirty="0"/>
                  <a:t>)  </a:t>
                </a:r>
                <a:r>
                  <a:rPr lang="zh-CN" altLang="en-US" sz="2800" b="1" dirty="0"/>
                  <a:t>内也可导</a:t>
                </a:r>
                <a:r>
                  <a:rPr lang="en-US" altLang="zh-CN" sz="2800" b="1" dirty="0"/>
                  <a:t>, </a:t>
                </a:r>
                <a:r>
                  <a:rPr lang="zh-CN" altLang="en-US" sz="2800" b="1" dirty="0"/>
                  <a:t>且</a:t>
                </a:r>
                <a:endParaRPr lang="zh-CN" altLang="en-US" sz="2800" b="1" dirty="0"/>
              </a:p>
            </p:txBody>
          </p:sp>
        </mc:Choice>
        <mc:Fallback>
          <p:sp>
            <p:nvSpPr>
              <p:cNvPr id="104470" name="Text Box 20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3211" y="2124820"/>
                <a:ext cx="10002162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" t="-21" r="4" b="1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471" name="Object 2071"/>
              <p:cNvSpPr txBox="1"/>
              <p:nvPr/>
            </p:nvSpPr>
            <p:spPr bwMode="auto">
              <a:xfrm>
                <a:off x="3603839" y="3014643"/>
                <a:ext cx="2752217" cy="96088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4471" name="Object 20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3839" y="3014643"/>
                <a:ext cx="2752217" cy="960882"/>
              </a:xfrm>
              <a:prstGeom prst="rect">
                <a:avLst/>
              </a:prstGeom>
              <a:blipFill rotWithShape="1">
                <a:blip r:embed="rId4"/>
                <a:stretch>
                  <a:fillRect l="-192" t="-560" r="-172" b="-484"/>
                </a:stretch>
              </a:blipFill>
              <a:ln w="9525">
                <a:solidFill>
                  <a:srgbClr val="0000FF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Object 4"/>
              <p:cNvSpPr txBox="1"/>
              <p:nvPr/>
            </p:nvSpPr>
            <p:spPr bwMode="auto">
              <a:xfrm>
                <a:off x="1756998" y="5036646"/>
                <a:ext cx="3508021" cy="12239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1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6998" y="5036646"/>
                <a:ext cx="3508021" cy="1223963"/>
              </a:xfrm>
              <a:prstGeom prst="rect">
                <a:avLst/>
              </a:prstGeom>
              <a:blipFill rotWithShape="1">
                <a:blip r:embed="rId5"/>
                <a:stretch>
                  <a:fillRect l="-17" t="-38" r="7" b="1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545554" y="4137614"/>
            <a:ext cx="12881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/>
              <a:t>证明</a:t>
            </a:r>
            <a:r>
              <a:rPr lang="en-US" altLang="zh-CN" sz="2800" b="1" dirty="0"/>
              <a:t>: </a:t>
            </a:r>
            <a:endParaRPr lang="zh-CN" altLang="en-US" sz="2800" b="1" dirty="0"/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1756998" y="4192534"/>
            <a:ext cx="83591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/>
              <a:t>设变量由</a:t>
            </a:r>
            <a:r>
              <a:rPr lang="en-US" altLang="zh-CN" sz="2800" b="1" i="1" dirty="0"/>
              <a:t>y</a:t>
            </a:r>
            <a:r>
              <a:rPr lang="zh-CN" altLang="en-US" sz="2800" b="1" dirty="0"/>
              <a:t>变为</a:t>
            </a:r>
            <a:r>
              <a:rPr lang="en-US" altLang="zh-CN" sz="2800" b="1" i="1" dirty="0" err="1"/>
              <a:t>y+</a:t>
            </a:r>
            <a:r>
              <a:rPr lang="en-US" altLang="zh-CN" sz="2800" b="1" i="1" dirty="0" err="1">
                <a:cs typeface="Times New Roman" panose="02020603050405020304" pitchFamily="18" charset="0"/>
              </a:rPr>
              <a:t>Δy</a:t>
            </a:r>
            <a:r>
              <a:rPr lang="en-US" altLang="zh-CN" sz="2800" b="1" i="1" dirty="0">
                <a:cs typeface="Times New Roman" panose="02020603050405020304" pitchFamily="18" charset="0"/>
              </a:rPr>
              <a:t> </a:t>
            </a:r>
            <a:r>
              <a:rPr lang="zh-CN" altLang="en-US" sz="2800" b="1" dirty="0"/>
              <a:t>时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 变量</a:t>
            </a:r>
            <a:r>
              <a:rPr lang="en-US" altLang="zh-CN" sz="2800" b="1" i="1" dirty="0"/>
              <a:t>x</a:t>
            </a:r>
            <a:r>
              <a:rPr lang="zh-CN" altLang="en-US" sz="2800" b="1" dirty="0"/>
              <a:t>变为</a:t>
            </a:r>
            <a:r>
              <a:rPr lang="en-US" altLang="zh-CN" sz="2800" b="1" i="1" dirty="0" err="1"/>
              <a:t>x+</a:t>
            </a:r>
            <a:r>
              <a:rPr lang="en-US" altLang="zh-CN" sz="2800" b="1" i="1" dirty="0" err="1">
                <a:cs typeface="Times New Roman" panose="02020603050405020304" pitchFamily="18" charset="0"/>
              </a:rPr>
              <a:t>Δx</a:t>
            </a:r>
            <a:r>
              <a:rPr lang="en-US" altLang="zh-CN" sz="2800" b="1" i="1" dirty="0">
                <a:cs typeface="Times New Roman" panose="02020603050405020304" pitchFamily="18" charset="0"/>
              </a:rPr>
              <a:t> </a:t>
            </a:r>
            <a:r>
              <a:rPr lang="zh-CN" altLang="en-US" sz="2800" b="1" dirty="0"/>
              <a:t>时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于是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bject 4"/>
              <p:cNvSpPr txBox="1"/>
              <p:nvPr/>
            </p:nvSpPr>
            <p:spPr bwMode="auto">
              <a:xfrm>
                <a:off x="4691709" y="5036646"/>
                <a:ext cx="2325107" cy="123724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𝜟</m:t>
                                  </m:r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𝜟</m:t>
                                  </m:r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91709" y="5036646"/>
                <a:ext cx="2325107" cy="1237247"/>
              </a:xfrm>
              <a:prstGeom prst="rect">
                <a:avLst/>
              </a:prstGeom>
              <a:blipFill rotWithShape="1">
                <a:blip r:embed="rId6"/>
                <a:stretch>
                  <a:fillRect l="-14" t="-37" r="3" b="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Object 4"/>
              <p:cNvSpPr txBox="1"/>
              <p:nvPr/>
            </p:nvSpPr>
            <p:spPr bwMode="auto">
              <a:xfrm>
                <a:off x="6700031" y="5036645"/>
                <a:ext cx="2325107" cy="123724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0031" y="5036645"/>
                <a:ext cx="2325107" cy="1237247"/>
              </a:xfrm>
              <a:prstGeom prst="rect">
                <a:avLst/>
              </a:prstGeom>
              <a:blipFill rotWithShape="1">
                <a:blip r:embed="rId7"/>
                <a:stretch>
                  <a:fillRect l="-6" t="-37" r="22" b="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60" grpId="0" autoUpdateAnimBg="0"/>
      <p:bldP spid="104462" grpId="0" autoUpdateAnimBg="0"/>
      <p:bldP spid="104464" grpId="0" autoUpdateAnimBg="0"/>
      <p:bldP spid="104470" grpId="0" autoUpdateAnimBg="0"/>
      <p:bldP spid="104471" grpId="0" animBg="1"/>
      <p:bldP spid="41" grpId="0"/>
      <p:bldP spid="42" grpId="0" autoUpdateAnimBg="0"/>
      <p:bldP spid="43" grpId="0"/>
      <p:bldP spid="44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935684" y="22521"/>
            <a:ext cx="3048713" cy="53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j-lt"/>
              </a:rPr>
              <a:t>2. </a:t>
            </a:r>
            <a:r>
              <a:rPr lang="zh-CN" altLang="en-US" sz="2800" b="1" dirty="0">
                <a:latin typeface="+mj-lt"/>
              </a:rPr>
              <a:t>例题</a:t>
            </a:r>
            <a:endParaRPr lang="zh-CN" altLang="en-US" sz="2800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24" name="Text Box 20"/>
              <p:cNvSpPr txBox="1">
                <a:spLocks noChangeArrowheads="1"/>
              </p:cNvSpPr>
              <p:nvPr/>
            </p:nvSpPr>
            <p:spPr bwMode="auto">
              <a:xfrm>
                <a:off x="474429" y="761940"/>
                <a:ext cx="467628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+mj-lt"/>
                  </a:rPr>
                  <a:t>例</a:t>
                </a:r>
                <a:r>
                  <a:rPr lang="en-US" altLang="zh-CN" sz="2800" b="1" dirty="0">
                    <a:latin typeface="+mj-lt"/>
                  </a:rPr>
                  <a:t>1.  </a:t>
                </a:r>
                <a:r>
                  <a:rPr lang="zh-CN" altLang="en-US" sz="2800" b="1" dirty="0">
                    <a:latin typeface="+mj-lt"/>
                  </a:rPr>
                  <a:t>求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𝐚𝐫𝐜𝐬𝐢𝐧</m:t>
                        </m:r>
                      </m:fName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zh-CN" altLang="en-US" sz="2800" b="1" dirty="0"/>
                  <a:t>的导数</a:t>
                </a:r>
                <a:endParaRPr lang="zh-CN" altLang="en-US" sz="2800" b="1" dirty="0"/>
              </a:p>
            </p:txBody>
          </p:sp>
        </mc:Choice>
        <mc:Fallback>
          <p:sp>
            <p:nvSpPr>
              <p:cNvPr id="21524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4429" y="761940"/>
                <a:ext cx="4676280" cy="523220"/>
              </a:xfrm>
              <a:prstGeom prst="rect">
                <a:avLst/>
              </a:prstGeom>
              <a:blipFill rotWithShape="1">
                <a:blip r:embed="rId1"/>
                <a:stretch>
                  <a:fillRect l="-2" t="-110" r="5" b="1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576101" y="1320037"/>
            <a:ext cx="1270297" cy="53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</a:rPr>
              <a:t>解</a:t>
            </a:r>
            <a:r>
              <a:rPr lang="en-US" altLang="zh-CN" sz="2800" b="1" dirty="0">
                <a:latin typeface="+mj-lt"/>
              </a:rPr>
              <a:t>:</a:t>
            </a:r>
            <a:endParaRPr lang="en-US" altLang="zh-CN" sz="2800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28" name="Object 24"/>
              <p:cNvSpPr txBox="1"/>
              <p:nvPr/>
            </p:nvSpPr>
            <p:spPr bwMode="auto">
              <a:xfrm>
                <a:off x="1279959" y="1289522"/>
                <a:ext cx="4475947" cy="59461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8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𝐚𝐫𝐜𝐬𝐢𝐧</m:t>
                        </m:r>
                      </m:fName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zh-CN" altLang="en-US" sz="2800" b="1" dirty="0">
                    <a:latin typeface="+mj-lt"/>
                  </a:rPr>
                  <a:t> 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1528" name="Object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9959" y="1289522"/>
                <a:ext cx="4475947" cy="594618"/>
              </a:xfrm>
              <a:prstGeom prst="rect">
                <a:avLst/>
              </a:prstGeom>
              <a:blipFill rotWithShape="1">
                <a:blip r:embed="rId2"/>
                <a:stretch>
                  <a:fillRect l="-10" t="-79" r="6" b="1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33" name="Text Box 29"/>
              <p:cNvSpPr txBox="1">
                <a:spLocks noChangeArrowheads="1"/>
              </p:cNvSpPr>
              <p:nvPr/>
            </p:nvSpPr>
            <p:spPr bwMode="auto">
              <a:xfrm>
                <a:off x="5891096" y="1255426"/>
                <a:ext cx="5724803" cy="6628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+mj-lt"/>
                  </a:rPr>
                  <a:t>其反函数</a:t>
                </a:r>
                <a:r>
                  <a:rPr lang="zh-CN" altLang="en-US" sz="2800" b="1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func>
                  </m:oMath>
                </a14:m>
                <a:r>
                  <a:rPr lang="en-US" altLang="zh-CN" sz="2800" b="1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1533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91096" y="1255426"/>
                <a:ext cx="5724803" cy="662810"/>
              </a:xfrm>
              <a:prstGeom prst="rect">
                <a:avLst/>
              </a:prstGeom>
              <a:blipFill rotWithShape="1">
                <a:blip r:embed="rId3"/>
                <a:stretch>
                  <a:fillRect l="-4" t="-5" r="8" b="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36" name="Text Box 32"/>
              <p:cNvSpPr txBox="1">
                <a:spLocks noChangeArrowheads="1"/>
              </p:cNvSpPr>
              <p:nvPr/>
            </p:nvSpPr>
            <p:spPr bwMode="auto">
              <a:xfrm>
                <a:off x="1211249" y="2074566"/>
                <a:ext cx="6859603" cy="6628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func>
                  </m:oMath>
                </a14:m>
                <a:r>
                  <a:rPr lang="zh-CN" altLang="en-US" sz="2800" b="1" dirty="0"/>
                  <a:t>在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>
                    <a:latin typeface="+mj-lt"/>
                  </a:rPr>
                  <a:t>单调连续且有导数</a:t>
                </a:r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21536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1249" y="2074566"/>
                <a:ext cx="6859603" cy="662810"/>
              </a:xfrm>
              <a:prstGeom prst="rect">
                <a:avLst/>
              </a:prstGeom>
              <a:blipFill rotWithShape="1">
                <a:blip r:embed="rId4"/>
                <a:stretch>
                  <a:fillRect l="-4" t="-3" b="7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37" name="Object 33"/>
              <p:cNvSpPr txBox="1"/>
              <p:nvPr/>
            </p:nvSpPr>
            <p:spPr bwMode="auto">
              <a:xfrm>
                <a:off x="7652930" y="2015800"/>
                <a:ext cx="4144343" cy="62215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func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21537" name="Object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52930" y="2015800"/>
                <a:ext cx="4144343" cy="622159"/>
              </a:xfrm>
              <a:prstGeom prst="rect">
                <a:avLst/>
              </a:prstGeom>
              <a:blipFill rotWithShape="1">
                <a:blip r:embed="rId5"/>
                <a:stretch>
                  <a:fillRect l="-13" t="-50" r="6" b="2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41" name="Object 37"/>
              <p:cNvSpPr txBox="1"/>
              <p:nvPr/>
            </p:nvSpPr>
            <p:spPr bwMode="auto">
              <a:xfrm>
                <a:off x="1279960" y="2709927"/>
                <a:ext cx="5399974" cy="11195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𝐚𝐫𝐜𝐬𝐢𝐧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func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21541" name="Object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9960" y="2709927"/>
                <a:ext cx="5399974" cy="1119562"/>
              </a:xfrm>
              <a:prstGeom prst="rect">
                <a:avLst/>
              </a:prstGeom>
              <a:blipFill rotWithShape="1">
                <a:blip r:embed="rId6"/>
                <a:stretch>
                  <a:fillRect l="-8" t="-34" r="7" b="3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45" name="Object 41"/>
              <p:cNvSpPr txBox="1"/>
              <p:nvPr/>
            </p:nvSpPr>
            <p:spPr bwMode="auto">
              <a:xfrm>
                <a:off x="1377779" y="3747370"/>
                <a:ext cx="2290812" cy="6707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r>
                  <a:rPr lang="zh-CN" altLang="en-US" sz="2800" b="1" dirty="0"/>
                  <a:t>因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func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21545" name="Object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7779" y="3747370"/>
                <a:ext cx="2290812" cy="670765"/>
              </a:xfrm>
              <a:prstGeom prst="rect">
                <a:avLst/>
              </a:prstGeom>
              <a:blipFill rotWithShape="1">
                <a:blip r:embed="rId7"/>
                <a:stretch>
                  <a:fillRect l="-20" t="-35" r="9" b="6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46" name="Text Box 42"/>
          <p:cNvSpPr txBox="1">
            <a:spLocks noChangeArrowheads="1"/>
          </p:cNvSpPr>
          <p:nvPr/>
        </p:nvSpPr>
        <p:spPr bwMode="auto">
          <a:xfrm>
            <a:off x="1211249" y="4503758"/>
            <a:ext cx="2540594" cy="53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</a:rPr>
              <a:t>所以</a:t>
            </a:r>
            <a:endParaRPr lang="zh-CN" altLang="en-US" sz="2800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47" name="Object 43"/>
              <p:cNvSpPr txBox="1"/>
              <p:nvPr/>
            </p:nvSpPr>
            <p:spPr bwMode="auto">
              <a:xfrm>
                <a:off x="2460040" y="4382796"/>
                <a:ext cx="5004441" cy="112442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𝐚𝐫𝐜𝐬𝐢𝐧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21547" name="Object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0040" y="4382796"/>
                <a:ext cx="5004441" cy="1124422"/>
              </a:xfrm>
              <a:prstGeom prst="rect">
                <a:avLst/>
              </a:prstGeom>
              <a:blipFill rotWithShape="1">
                <a:blip r:embed="rId8"/>
                <a:stretch>
                  <a:fillRect l="-103" t="-454" r="-88" b="-407"/>
                </a:stretch>
              </a:blipFill>
              <a:ln w="9525">
                <a:solidFill>
                  <a:srgbClr val="0000FF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49" name="Object 45"/>
              <p:cNvSpPr txBox="1"/>
              <p:nvPr/>
            </p:nvSpPr>
            <p:spPr bwMode="auto">
              <a:xfrm>
                <a:off x="7737447" y="4579239"/>
                <a:ext cx="2670269" cy="45851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21549" name="Object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37447" y="4579239"/>
                <a:ext cx="2670269" cy="458518"/>
              </a:xfrm>
              <a:prstGeom prst="rect">
                <a:avLst/>
              </a:prstGeom>
              <a:blipFill rotWithShape="1">
                <a:blip r:embed="rId9"/>
                <a:stretch>
                  <a:fillRect l="-23" t="-55" r="2" b="-298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Object 41"/>
              <p:cNvSpPr txBox="1"/>
              <p:nvPr/>
            </p:nvSpPr>
            <p:spPr bwMode="auto">
              <a:xfrm>
                <a:off x="3573589" y="3712031"/>
                <a:ext cx="5399974" cy="6707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func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56" name="Object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3589" y="3712031"/>
                <a:ext cx="5399974" cy="670765"/>
              </a:xfrm>
              <a:prstGeom prst="rect">
                <a:avLst/>
              </a:prstGeom>
              <a:blipFill rotWithShape="1">
                <a:blip r:embed="rId10"/>
                <a:stretch>
                  <a:fillRect l="-8" t="-68" r="7" b="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 Box 42"/>
          <p:cNvSpPr txBox="1">
            <a:spLocks noChangeArrowheads="1"/>
          </p:cNvSpPr>
          <p:nvPr/>
        </p:nvSpPr>
        <p:spPr bwMode="auto">
          <a:xfrm>
            <a:off x="1279959" y="5838493"/>
            <a:ext cx="2540594" cy="53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</a:rPr>
              <a:t>同理</a:t>
            </a:r>
            <a:endParaRPr lang="zh-CN" altLang="en-US" sz="2800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Object 43"/>
              <p:cNvSpPr txBox="1"/>
              <p:nvPr/>
            </p:nvSpPr>
            <p:spPr bwMode="auto">
              <a:xfrm>
                <a:off x="2528750" y="5717531"/>
                <a:ext cx="5004441" cy="112442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𝐚𝐫𝐜𝐜𝐨𝐬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58" name="Object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28750" y="5717531"/>
                <a:ext cx="5004441" cy="1124422"/>
              </a:xfrm>
              <a:prstGeom prst="rect">
                <a:avLst/>
              </a:prstGeom>
              <a:blipFill rotWithShape="1">
                <a:blip r:embed="rId11"/>
                <a:stretch>
                  <a:fillRect l="-105" t="-451" r="-85" b="-411"/>
                </a:stretch>
              </a:blipFill>
              <a:ln w="9525">
                <a:solidFill>
                  <a:srgbClr val="0000FF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Object 45"/>
              <p:cNvSpPr txBox="1"/>
              <p:nvPr/>
            </p:nvSpPr>
            <p:spPr bwMode="auto">
              <a:xfrm>
                <a:off x="7806157" y="5913974"/>
                <a:ext cx="2670269" cy="45851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59" name="Object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06157" y="5913974"/>
                <a:ext cx="2670269" cy="458518"/>
              </a:xfrm>
              <a:prstGeom prst="rect">
                <a:avLst/>
              </a:prstGeom>
              <a:blipFill rotWithShape="1">
                <a:blip r:embed="rId9"/>
                <a:stretch>
                  <a:fillRect l="-4" t="-48" r="7" b="-298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3" grpId="0" autoUpdateAnimBg="0"/>
      <p:bldP spid="21524" grpId="0" autoUpdateAnimBg="0"/>
      <p:bldP spid="21527" grpId="0" autoUpdateAnimBg="0"/>
      <p:bldP spid="21528" grpId="0"/>
      <p:bldP spid="21533" grpId="0" autoUpdateAnimBg="0"/>
      <p:bldP spid="21536" grpId="0" autoUpdateAnimBg="0"/>
      <p:bldP spid="21537" grpId="0"/>
      <p:bldP spid="21541" grpId="0"/>
      <p:bldP spid="21545" grpId="0"/>
      <p:bldP spid="21546" grpId="0" autoUpdateAnimBg="0"/>
      <p:bldP spid="21547" grpId="0" animBg="1"/>
      <p:bldP spid="21549" grpId="0"/>
      <p:bldP spid="56" grpId="0"/>
      <p:bldP spid="57" grpId="0" autoUpdateAnimBg="0"/>
      <p:bldP spid="58" grpId="0" animBg="1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534" name="Object 6"/>
              <p:cNvSpPr txBox="1"/>
              <p:nvPr/>
            </p:nvSpPr>
            <p:spPr bwMode="auto">
              <a:xfrm>
                <a:off x="6302374" y="404261"/>
                <a:ext cx="2667501" cy="6729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(−∞&lt;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&lt;+∞)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2534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2374" y="404261"/>
                <a:ext cx="2667501" cy="672966"/>
              </a:xfrm>
              <a:prstGeom prst="rect">
                <a:avLst/>
              </a:prstGeom>
              <a:blipFill rotWithShape="1">
                <a:blip r:embed="rId1"/>
                <a:stretch>
                  <a:fillRect l="-24" t="-60" r="19" b="4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36" name="Object 8"/>
              <p:cNvSpPr txBox="1"/>
              <p:nvPr/>
            </p:nvSpPr>
            <p:spPr bwMode="auto">
              <a:xfrm>
                <a:off x="6524624" y="1038677"/>
                <a:ext cx="2667501" cy="5762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(−∞&lt;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&lt;+∞)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2536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4624" y="1038677"/>
                <a:ext cx="2667501" cy="576262"/>
              </a:xfrm>
              <a:prstGeom prst="rect">
                <a:avLst/>
              </a:prstGeom>
              <a:blipFill rotWithShape="1">
                <a:blip r:embed="rId2"/>
                <a:stretch>
                  <a:fillRect l="-24" t="-78" r="19" b="2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38" name="Text Box 10"/>
              <p:cNvSpPr txBox="1">
                <a:spLocks noChangeArrowheads="1"/>
              </p:cNvSpPr>
              <p:nvPr/>
            </p:nvSpPr>
            <p:spPr bwMode="auto">
              <a:xfrm>
                <a:off x="4401346" y="1967653"/>
                <a:ext cx="3662381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/>
                  <a:t>的导数</a:t>
                </a:r>
                <a:endParaRPr lang="zh-CN" altLang="en-US" sz="2800" b="1" dirty="0"/>
              </a:p>
            </p:txBody>
          </p:sp>
        </mc:Choice>
        <mc:Fallback>
          <p:sp>
            <p:nvSpPr>
              <p:cNvPr id="22538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01346" y="1967653"/>
                <a:ext cx="3662381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4" t="-81" r="14" b="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558" name="Group 30"/>
          <p:cNvGrpSpPr/>
          <p:nvPr/>
        </p:nvGrpSpPr>
        <p:grpSpPr bwMode="auto">
          <a:xfrm>
            <a:off x="618209" y="1896644"/>
            <a:ext cx="3065463" cy="627063"/>
            <a:chOff x="192" y="1824"/>
            <a:chExt cx="1931" cy="395"/>
          </a:xfrm>
        </p:grpSpPr>
        <p:sp>
          <p:nvSpPr>
            <p:cNvPr id="22537" name="Text Box 9"/>
            <p:cNvSpPr txBox="1">
              <a:spLocks noChangeArrowheads="1"/>
            </p:cNvSpPr>
            <p:nvPr/>
          </p:nvSpPr>
          <p:spPr bwMode="auto">
            <a:xfrm>
              <a:off x="192" y="1833"/>
              <a:ext cx="86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例</a:t>
              </a:r>
              <a:r>
                <a:rPr lang="en-US" altLang="zh-CN" sz="2800" b="1" dirty="0"/>
                <a:t>2. </a:t>
              </a:r>
              <a:r>
                <a:rPr lang="zh-CN" altLang="en-US" sz="2800" b="1" dirty="0"/>
                <a:t>求</a:t>
              </a:r>
              <a:endParaRPr lang="zh-CN" altLang="en-US" sz="28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539" name="Object 11"/>
                <p:cNvSpPr txBox="1"/>
                <p:nvPr/>
              </p:nvSpPr>
              <p:spPr bwMode="auto">
                <a:xfrm>
                  <a:off x="912" y="1824"/>
                  <a:ext cx="1211" cy="3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22539" name="Object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12" y="1824"/>
                  <a:ext cx="1211" cy="395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618209" y="2540477"/>
            <a:ext cx="76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解</a:t>
            </a:r>
            <a:r>
              <a:rPr lang="en-US" altLang="zh-CN" sz="2800" b="1" dirty="0"/>
              <a:t>:</a:t>
            </a:r>
            <a:endParaRPr lang="en-US" altLang="zh-C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44" name="Text Box 16"/>
              <p:cNvSpPr txBox="1">
                <a:spLocks noChangeArrowheads="1"/>
              </p:cNvSpPr>
              <p:nvPr/>
            </p:nvSpPr>
            <p:spPr bwMode="auto">
              <a:xfrm>
                <a:off x="1498212" y="2622811"/>
                <a:ext cx="535125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fName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zh-CN" altLang="en-US" sz="2800" b="1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p>
                    </m:sSup>
                  </m:oMath>
                </a14:m>
                <a:r>
                  <a:rPr lang="zh-CN" altLang="en-US" sz="2800" b="1" dirty="0"/>
                  <a:t>的反函数</a:t>
                </a:r>
                <a:r>
                  <a:rPr lang="en-US" altLang="zh-CN" sz="2800" b="1" dirty="0"/>
                  <a:t>,</a:t>
                </a:r>
                <a:endParaRPr lang="en-US" altLang="zh-CN" sz="2800" b="1" dirty="0"/>
              </a:p>
            </p:txBody>
          </p:sp>
        </mc:Choice>
        <mc:Fallback>
          <p:sp>
            <p:nvSpPr>
              <p:cNvPr id="22544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8212" y="2622811"/>
                <a:ext cx="5351259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5" t="-50" r="7" b="4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50" name="Text Box 22"/>
              <p:cNvSpPr txBox="1">
                <a:spLocks noChangeArrowheads="1"/>
              </p:cNvSpPr>
              <p:nvPr/>
            </p:nvSpPr>
            <p:spPr bwMode="auto">
              <a:xfrm>
                <a:off x="1498212" y="4002928"/>
                <a:ext cx="6721763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由反函数求导法则在区间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,+∞)</m:t>
                    </m:r>
                    <m:r>
                      <m:rPr>
                        <m:nor/>
                      </m:rPr>
                      <a:rPr lang="zh-CN" altLang="en-US" sz="2800" b="1" dirty="0">
                        <a:latin typeface="Cambria Math" panose="02040503050406030204" pitchFamily="18" charset="0"/>
                      </a:rPr>
                      <m:t>内有</m:t>
                    </m:r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2550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8212" y="4002928"/>
                <a:ext cx="6721763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4" t="-100" r="8" b="9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67" name="Object 39"/>
              <p:cNvSpPr txBox="1"/>
              <p:nvPr/>
            </p:nvSpPr>
            <p:spPr bwMode="auto">
              <a:xfrm>
                <a:off x="4753644" y="4847945"/>
                <a:ext cx="2641600" cy="990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func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2567" name="Object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53644" y="4847945"/>
                <a:ext cx="2641600" cy="990600"/>
              </a:xfrm>
              <a:prstGeom prst="rect">
                <a:avLst/>
              </a:prstGeom>
              <a:blipFill rotWithShape="1">
                <a:blip r:embed="rId7"/>
                <a:stretch>
                  <a:fillRect l="-1" t="-36" r="1" b="3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69" name="Rectangle 41"/>
              <p:cNvSpPr>
                <a:spLocks noChangeArrowheads="1"/>
              </p:cNvSpPr>
              <p:nvPr/>
            </p:nvSpPr>
            <p:spPr bwMode="auto">
              <a:xfrm>
                <a:off x="6967474" y="2684544"/>
                <a:ext cx="4869486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p>
                    </m:sSup>
                  </m:oMath>
                </a14:m>
                <a:r>
                  <a:rPr lang="zh-CN" altLang="en-US" sz="2800" b="1" dirty="0"/>
                  <a:t>在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(−∞,+∞)</m:t>
                    </m:r>
                  </m:oMath>
                </a14:m>
                <a:r>
                  <a:rPr lang="zh-CN" altLang="en-US" sz="2800" b="1" dirty="0"/>
                  <a:t>内单调连续，</a:t>
                </a:r>
                <a:endParaRPr lang="zh-CN" altLang="en-US" sz="2800" b="1" dirty="0"/>
              </a:p>
            </p:txBody>
          </p:sp>
        </mc:Choice>
        <mc:Fallback>
          <p:sp>
            <p:nvSpPr>
              <p:cNvPr id="22569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67474" y="2684544"/>
                <a:ext cx="4869486" cy="523220"/>
              </a:xfrm>
              <a:prstGeom prst="rect">
                <a:avLst/>
              </a:prstGeom>
              <a:blipFill rotWithShape="1">
                <a:blip r:embed="rId8"/>
                <a:stretch>
                  <a:fillRect l="-5" t="-76" r="12" b="7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73" name="Rectangle 45"/>
              <p:cNvSpPr>
                <a:spLocks noChangeArrowheads="1"/>
              </p:cNvSpPr>
              <p:nvPr/>
            </p:nvSpPr>
            <p:spPr bwMode="auto">
              <a:xfrm>
                <a:off x="1514863" y="3315041"/>
                <a:ext cx="5452611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且有导数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p>
                    </m:sSup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p>
                    </m:sSup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𝐥𝐧</m:t>
                        </m:r>
                      </m:fName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func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2573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4863" y="3315041"/>
                <a:ext cx="5452611" cy="523220"/>
              </a:xfrm>
              <a:prstGeom prst="rect">
                <a:avLst/>
              </a:prstGeom>
              <a:blipFill rotWithShape="1">
                <a:blip r:embed="rId9"/>
                <a:stretch>
                  <a:fillRect l="-7" t="-65" r="5" b="6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575" name="Group 47"/>
          <p:cNvGrpSpPr/>
          <p:nvPr/>
        </p:nvGrpSpPr>
        <p:grpSpPr bwMode="auto">
          <a:xfrm>
            <a:off x="5890294" y="4692476"/>
            <a:ext cx="3765550" cy="585788"/>
            <a:chOff x="2902" y="3186"/>
            <a:chExt cx="2372" cy="369"/>
          </a:xfrm>
        </p:grpSpPr>
        <p:sp>
          <p:nvSpPr>
            <p:cNvPr id="22551" name="Text Box 23"/>
            <p:cNvSpPr txBox="1">
              <a:spLocks noChangeArrowheads="1"/>
            </p:cNvSpPr>
            <p:nvPr/>
          </p:nvSpPr>
          <p:spPr bwMode="auto">
            <a:xfrm>
              <a:off x="4464" y="3186"/>
              <a:ext cx="81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800" b="1" dirty="0"/>
            </a:p>
          </p:txBody>
        </p:sp>
        <p:sp>
          <p:nvSpPr>
            <p:cNvPr id="22555" name="Object 27"/>
            <p:cNvSpPr txBox="1"/>
            <p:nvPr/>
          </p:nvSpPr>
          <p:spPr bwMode="auto">
            <a:xfrm>
              <a:off x="3744" y="3291"/>
              <a:ext cx="723" cy="2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normAutofit fontScale="85000" lnSpcReduction="20000"/>
            </a:bodyPr>
            <a:lstStyle/>
            <a:p>
              <a:endParaRPr lang="zh-CN" altLang="en-US" sz="2800" b="1" dirty="0"/>
            </a:p>
          </p:txBody>
        </p:sp>
        <p:sp>
          <p:nvSpPr>
            <p:cNvPr id="22574" name="Rectangle 46"/>
            <p:cNvSpPr>
              <a:spLocks noChangeArrowheads="1"/>
            </p:cNvSpPr>
            <p:nvPr/>
          </p:nvSpPr>
          <p:spPr bwMode="auto">
            <a:xfrm>
              <a:off x="2902" y="3225"/>
              <a:ext cx="1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800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577" name="Object 49"/>
              <p:cNvSpPr txBox="1"/>
              <p:nvPr/>
            </p:nvSpPr>
            <p:spPr bwMode="auto">
              <a:xfrm>
                <a:off x="2573655" y="101600"/>
                <a:ext cx="5490210" cy="100774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𝐚𝐫𝐜𝐭𝐚𝐧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2577" name="Object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3655" y="101600"/>
                <a:ext cx="5490210" cy="100774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78" name="Object 50"/>
              <p:cNvSpPr txBox="1"/>
              <p:nvPr/>
            </p:nvSpPr>
            <p:spPr bwMode="auto">
              <a:xfrm>
                <a:off x="2478883" y="1048542"/>
                <a:ext cx="3072606" cy="10826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𝒂𝒓𝒄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𝐜𝐨𝐭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2578" name="Object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78883" y="1048542"/>
                <a:ext cx="3072606" cy="1082675"/>
              </a:xfrm>
              <a:prstGeom prst="rect">
                <a:avLst/>
              </a:prstGeom>
              <a:blipFill rotWithShape="1">
                <a:blip r:embed="rId11"/>
                <a:stretch>
                  <a:fillRect l="-16" t="-15" r="10" b="1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79" name="Object 51"/>
              <p:cNvSpPr txBox="1"/>
              <p:nvPr/>
            </p:nvSpPr>
            <p:spPr bwMode="auto">
              <a:xfrm>
                <a:off x="1708819" y="4905197"/>
                <a:ext cx="3416854" cy="863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FF"/>
                </a:solidFill>
                <a:miter lim="800000"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2579" name="Object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8819" y="4905197"/>
                <a:ext cx="3416854" cy="863600"/>
              </a:xfrm>
              <a:prstGeom prst="rect">
                <a:avLst/>
              </a:prstGeom>
              <a:blipFill rotWithShape="1">
                <a:blip r:embed="rId12"/>
                <a:stretch>
                  <a:fillRect l="-150" t="-568" r="-131" b="-5976"/>
                </a:stretch>
              </a:blipFill>
              <a:ln w="9525">
                <a:solidFill>
                  <a:srgbClr val="0000FF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 Box 24"/>
          <p:cNvSpPr txBox="1">
            <a:spLocks noChangeArrowheads="1"/>
          </p:cNvSpPr>
          <p:nvPr/>
        </p:nvSpPr>
        <p:spPr bwMode="auto">
          <a:xfrm>
            <a:off x="1794307" y="6198050"/>
            <a:ext cx="15700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特别地</a:t>
            </a:r>
            <a:endParaRPr lang="zh-CN" altLang="en-US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Object 26"/>
              <p:cNvSpPr txBox="1"/>
              <p:nvPr/>
            </p:nvSpPr>
            <p:spPr bwMode="auto">
              <a:xfrm>
                <a:off x="3808349" y="6011701"/>
                <a:ext cx="3159125" cy="81121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FF"/>
                </a:solidFill>
                <a:miter lim="800000"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func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66" name="Object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08349" y="6011701"/>
                <a:ext cx="3159125" cy="811213"/>
              </a:xfrm>
              <a:prstGeom prst="rect">
                <a:avLst/>
              </a:prstGeom>
              <a:blipFill rotWithShape="1">
                <a:blip r:embed="rId13"/>
                <a:stretch>
                  <a:fillRect l="-169" t="-645" r="-133" b="-568"/>
                </a:stretch>
              </a:blipFill>
              <a:ln w="9525">
                <a:solidFill>
                  <a:srgbClr val="0000FF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/>
      <p:bldP spid="22536" grpId="0"/>
      <p:bldP spid="22538" grpId="0" autoUpdateAnimBg="0"/>
      <p:bldP spid="22541" grpId="0" autoUpdateAnimBg="0"/>
      <p:bldP spid="22544" grpId="0" autoUpdateAnimBg="0"/>
      <p:bldP spid="22550" grpId="0" autoUpdateAnimBg="0"/>
      <p:bldP spid="22567" grpId="0"/>
      <p:bldP spid="22569" grpId="0" autoUpdateAnimBg="0"/>
      <p:bldP spid="22573" grpId="0" autoUpdateAnimBg="0"/>
      <p:bldP spid="22577" grpId="0" bldLvl="0" animBg="1"/>
      <p:bldP spid="22578" grpId="0"/>
      <p:bldP spid="22579" grpId="0" animBg="1"/>
      <p:bldP spid="65" grpId="0" autoUpdateAnimBg="0"/>
    </p:bldLst>
  </p:timing>
</p:sld>
</file>

<file path=ppt/tags/tag1.xml><?xml version="1.0" encoding="utf-8"?>
<p:tagLst xmlns:p="http://schemas.openxmlformats.org/presentationml/2006/main">
  <p:tag name="KSO_WPP_MARK_KEY" val="2768cb1f-2126-4d2b-afb2-7599a6a2ba60"/>
  <p:tag name="COMMONDATA" val="eyJoZGlkIjoiMzQ5NWIwNzUwNTVhNzk3MmE2ZThiMDYxY2JmZTFjNzEifQ==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33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33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8729</Words>
  <Application>WPS 演示</Application>
  <PresentationFormat>宽屏</PresentationFormat>
  <Paragraphs>673</Paragraphs>
  <Slides>29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Arial</vt:lpstr>
      <vt:lpstr>宋体</vt:lpstr>
      <vt:lpstr>Wingdings</vt:lpstr>
      <vt:lpstr>Times New Roman</vt:lpstr>
      <vt:lpstr>cajcd fnthx</vt:lpstr>
      <vt:lpstr>Segoe Print</vt:lpstr>
      <vt:lpstr>Cambria Math</vt:lpstr>
      <vt:lpstr>微软雅黑</vt:lpstr>
      <vt:lpstr>Arial Unicode MS</vt:lpstr>
      <vt:lpstr>等线</vt:lpstr>
      <vt:lpstr>Calibri</vt:lpstr>
      <vt:lpstr>默认设计模板</vt:lpstr>
      <vt:lpstr>一.  函数的和、差、积、商的导数：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</dc:creator>
  <cp:lastModifiedBy>不起名字了</cp:lastModifiedBy>
  <cp:revision>172</cp:revision>
  <dcterms:created xsi:type="dcterms:W3CDTF">2020-02-21T07:30:00Z</dcterms:created>
  <dcterms:modified xsi:type="dcterms:W3CDTF">2023-01-22T02:26:37Z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E54B2F87CCE14A668CAF7B9751580D97</vt:lpwstr>
  </property>
  <property fmtid="{D5CDD505-2E9C-101B-9397-08002B2CF9AE}" pid="3" name="KSOProductBuildVer">
    <vt:lpwstr>2052-11.1.0.13703</vt:lpwstr>
  </property>
</Properties>
</file>